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1352" r:id="rId2"/>
    <p:sldId id="1634" r:id="rId3"/>
    <p:sldId id="1635" r:id="rId4"/>
    <p:sldId id="1636" r:id="rId5"/>
    <p:sldId id="1637" r:id="rId6"/>
    <p:sldId id="1638" r:id="rId7"/>
    <p:sldId id="1640" r:id="rId8"/>
    <p:sldId id="1639" r:id="rId9"/>
    <p:sldId id="1641" r:id="rId10"/>
    <p:sldId id="1642" r:id="rId11"/>
    <p:sldId id="1643" r:id="rId12"/>
    <p:sldId id="1644" r:id="rId13"/>
    <p:sldId id="1645" r:id="rId14"/>
    <p:sldId id="1646" r:id="rId15"/>
    <p:sldId id="1647" r:id="rId16"/>
    <p:sldId id="1648" r:id="rId17"/>
    <p:sldId id="1649" r:id="rId18"/>
    <p:sldId id="1650" r:id="rId19"/>
    <p:sldId id="1653" r:id="rId20"/>
    <p:sldId id="1652" r:id="rId21"/>
    <p:sldId id="1651" r:id="rId22"/>
    <p:sldId id="1654" r:id="rId23"/>
    <p:sldId id="1656" r:id="rId24"/>
    <p:sldId id="1655" r:id="rId25"/>
    <p:sldId id="1657" r:id="rId26"/>
    <p:sldId id="1659" r:id="rId27"/>
    <p:sldId id="1658" r:id="rId28"/>
    <p:sldId id="1660" r:id="rId29"/>
    <p:sldId id="1661" r:id="rId30"/>
    <p:sldId id="1633" r:id="rId31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7228" autoAdjust="0"/>
  </p:normalViewPr>
  <p:slideViewPr>
    <p:cSldViewPr snapToGrid="0">
      <p:cViewPr varScale="1">
        <p:scale>
          <a:sx n="130" d="100"/>
          <a:sy n="130" d="100"/>
        </p:scale>
        <p:origin x="208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sometimes called an argument instead of a proof.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3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4/9/25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4/9/25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0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453433"/>
            <a:ext cx="8502354" cy="1311032"/>
          </a:xfrm>
        </p:spPr>
        <p:txBody>
          <a:bodyPr anchor="ctr"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3600" dirty="0"/>
              <a:t>Interactive Proofs and Zero Knowledge:</a:t>
            </a:r>
            <a:br>
              <a:rPr lang="en-US" sz="3600" dirty="0"/>
            </a:br>
            <a:r>
              <a:rPr lang="en-US" sz="3600" dirty="0"/>
              <a:t>Definitions and a First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2835392" y="3835622"/>
            <a:ext cx="3624710" cy="1000520"/>
            <a:chOff x="1716563" y="185646"/>
            <a:chExt cx="3624710" cy="10005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874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CS355 Spring 2025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1716563" y="724501"/>
              <a:ext cx="3624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https://cs355.stanford.edu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EB8C4-F4BA-895E-F1E3-03F0C3D8A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F7A8-30C4-ABAC-E52F-66D00181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Statistically indistinguishable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0D4FC5-D41A-0CFB-9795-EE989EF3D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98310" cy="1371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distribution ensembles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 and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br>
                  <a:rPr lang="en-US" sz="2400" dirty="0"/>
                </a:br>
                <a:r>
                  <a:rPr lang="en-US" sz="2400" dirty="0"/>
                  <a:t>are </a:t>
                </a:r>
                <a:r>
                  <a:rPr lang="en-US" sz="2400" b="1" dirty="0"/>
                  <a:t>statistically indistinguishable </a:t>
                </a:r>
                <a:r>
                  <a:rPr lang="en-US" sz="2400" dirty="0"/>
                  <a:t>if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)≔∆(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 is a negligible function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0D4FC5-D41A-0CFB-9795-EE989EF3D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98310" cy="1371599"/>
              </a:xfrm>
              <a:blipFill>
                <a:blip r:embed="rId2"/>
                <a:stretch>
                  <a:fillRect l="-1182" t="-2752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CBEA51-9477-780A-89FD-8F86CC54D4C1}"/>
                  </a:ext>
                </a:extLst>
              </p:cNvPr>
              <p:cNvSpPr txBox="1"/>
              <p:nvPr/>
            </p:nvSpPr>
            <p:spPr>
              <a:xfrm>
                <a:off x="457200" y="2698147"/>
                <a:ext cx="7591117" cy="1531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+mn-lt"/>
                  </a:rPr>
                  <a:t>Example: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 is uniform on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n-lt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 is uniform on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1}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>
                    <a:latin typeface="+mn-lt"/>
                  </a:rPr>
                  <a:t>			Then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</a:rPr>
                  <a:t>   is a negligible function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CBEA51-9477-780A-89FD-8F86CC54D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98147"/>
                <a:ext cx="7591117" cy="1531445"/>
              </a:xfrm>
              <a:prstGeom prst="rect">
                <a:avLst/>
              </a:prstGeom>
              <a:blipFill>
                <a:blip r:embed="rId3"/>
                <a:stretch>
                  <a:fillRect l="-1338" t="-1639" r="-334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AD6CEDA-9BE5-4452-1510-BF21BE6DF1E1}"/>
              </a:ext>
            </a:extLst>
          </p:cNvPr>
          <p:cNvGrpSpPr/>
          <p:nvPr/>
        </p:nvGrpSpPr>
        <p:grpSpPr>
          <a:xfrm>
            <a:off x="534237" y="4447912"/>
            <a:ext cx="4704621" cy="570669"/>
            <a:chOff x="534237" y="4447912"/>
            <a:chExt cx="4704621" cy="570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2E7A466-7CD3-E4EC-A1FF-CA328552D629}"/>
                    </a:ext>
                  </a:extLst>
                </p:cNvPr>
                <p:cNvSpPr txBox="1"/>
                <p:nvPr/>
              </p:nvSpPr>
              <p:spPr>
                <a:xfrm>
                  <a:off x="534237" y="4556916"/>
                  <a:ext cx="47046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We write:      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+mn-lt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400" dirty="0">
                      <a:latin typeface="+mn-lt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2E7A466-7CD3-E4EC-A1FF-CA328552D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237" y="4556916"/>
                  <a:ext cx="4704621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2156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1D9955-EA27-BE06-D0D5-3923F1864735}"/>
                </a:ext>
              </a:extLst>
            </p:cNvPr>
            <p:cNvSpPr txBox="1"/>
            <p:nvPr/>
          </p:nvSpPr>
          <p:spPr>
            <a:xfrm>
              <a:off x="3602141" y="4447912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s</a:t>
              </a:r>
              <a:endParaRPr lang="en-US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5F6709-CE6D-5312-A9C5-EA853305E8E8}"/>
                  </a:ext>
                </a:extLst>
              </p:cNvPr>
              <p:cNvSpPr txBox="1"/>
              <p:nvPr/>
            </p:nvSpPr>
            <p:spPr>
              <a:xfrm>
                <a:off x="6882581" y="2757139"/>
                <a:ext cx="1732654" cy="382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={1,…,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5F6709-CE6D-5312-A9C5-EA853305E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581" y="2757139"/>
                <a:ext cx="1732654" cy="382605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13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2BFE-B29F-3220-0395-6F607A79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Computationally indistinguishable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20F93-55F2-5AEB-8C99-01322413F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2835"/>
                <a:ext cx="8686800" cy="19953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for two distribution ensembles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 and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and a PPT algorithm A define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Ad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p>
                                    </m:s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sup>
                                    </m:sSup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where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⇽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’⇽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20F93-55F2-5AEB-8C99-01322413F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2835"/>
                <a:ext cx="8686800" cy="1995333"/>
              </a:xfrm>
              <a:blipFill>
                <a:blip r:embed="rId2"/>
                <a:stretch>
                  <a:fillRect l="-1170" t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A04DB08-CBD0-560E-B1C6-67018FC65D2F}"/>
              </a:ext>
            </a:extLst>
          </p:cNvPr>
          <p:cNvGrpSpPr/>
          <p:nvPr/>
        </p:nvGrpSpPr>
        <p:grpSpPr>
          <a:xfrm>
            <a:off x="323572" y="4326183"/>
            <a:ext cx="8820428" cy="510395"/>
            <a:chOff x="5270090" y="4833160"/>
            <a:chExt cx="8820428" cy="510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5913000-56DA-DC0B-A340-BF3752079FC1}"/>
                    </a:ext>
                  </a:extLst>
                </p:cNvPr>
                <p:cNvSpPr txBox="1"/>
                <p:nvPr/>
              </p:nvSpPr>
              <p:spPr>
                <a:xfrm>
                  <a:off x="5270090" y="4943445"/>
                  <a:ext cx="88204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>
                      <a:latin typeface="+mn-lt"/>
                    </a:rPr>
                    <a:t> </a:t>
                  </a:r>
                  <a:r>
                    <a:rPr lang="en-US" sz="2000" dirty="0">
                      <a:latin typeface="+mn-lt"/>
                    </a:rPr>
                    <a:t>⇒   No PPT algorithm can distinguish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from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’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.    </a:t>
                  </a:r>
                  <a:r>
                    <a:rPr lang="en-US" sz="2000" b="0" dirty="0">
                      <a:latin typeface="+mn-lt"/>
                    </a:rPr>
                    <a:t>We write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∊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∊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5913000-56DA-DC0B-A340-BF3752079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090" y="4943445"/>
                  <a:ext cx="8820428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144" t="-937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B548CC-1132-A2A0-6A7A-F5B148F646B2}"/>
                </a:ext>
              </a:extLst>
            </p:cNvPr>
            <p:cNvSpPr txBox="1"/>
            <p:nvPr/>
          </p:nvSpPr>
          <p:spPr>
            <a:xfrm>
              <a:off x="12638327" y="4833160"/>
              <a:ext cx="271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B362F8-3B53-B945-D7E1-03B82C6AFF34}"/>
                  </a:ext>
                </a:extLst>
              </p:cNvPr>
              <p:cNvSpPr txBox="1"/>
              <p:nvPr/>
            </p:nvSpPr>
            <p:spPr>
              <a:xfrm>
                <a:off x="330454" y="3075887"/>
                <a:ext cx="8483092" cy="1077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lnSpc>
                    <a:spcPct val="140000"/>
                  </a:lnSpc>
                  <a:spcBef>
                    <a:spcPts val="1776"/>
                  </a:spcBef>
                  <a:buNone/>
                </a:pPr>
                <a:r>
                  <a:rPr lang="en-US" dirty="0">
                    <a:latin typeface="+mn-lt"/>
                  </a:rPr>
                  <a:t> </a:t>
                </a:r>
                <a:r>
                  <a:rPr lang="en-US" sz="2400" b="1" u="sng" dirty="0">
                    <a:latin typeface="+mn-lt"/>
                  </a:rPr>
                  <a:t>Def</a:t>
                </a:r>
                <a:r>
                  <a:rPr lang="en-US" sz="2400" dirty="0">
                    <a:latin typeface="+mn-lt"/>
                  </a:rPr>
                  <a:t>: ensembles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are </a:t>
                </a:r>
                <a:r>
                  <a:rPr lang="en-US" sz="2400" b="1" u="sng" dirty="0">
                    <a:latin typeface="+mn-lt"/>
                  </a:rPr>
                  <a:t>comp. indistinguishable</a:t>
                </a:r>
                <a:br>
                  <a:rPr lang="en-US" sz="2400" b="1" u="sng" dirty="0">
                    <a:latin typeface="+mn-lt"/>
                  </a:rPr>
                </a:br>
                <a:r>
                  <a:rPr lang="en-US" sz="2400" dirty="0">
                    <a:latin typeface="+mn-lt"/>
                  </a:rPr>
                  <a:t>	if  for all PPT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n-lt"/>
                  </a:rPr>
                  <a:t>: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Ad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+mn-lt"/>
                  </a:rPr>
                  <a:t>is a negligible function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B362F8-3B53-B945-D7E1-03B82C6AF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54" y="3075887"/>
                <a:ext cx="8483092" cy="1077474"/>
              </a:xfrm>
              <a:prstGeom prst="rect">
                <a:avLst/>
              </a:prstGeom>
              <a:blipFill>
                <a:blip r:embed="rId4"/>
                <a:stretch>
                  <a:fillRect l="-149" r="-149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95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B2A9-A016-0E66-237D-E5FECAA3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Stat. </a:t>
            </a:r>
            <a:r>
              <a:rPr lang="en-US" dirty="0" err="1"/>
              <a:t>indist</a:t>
            </a:r>
            <a:r>
              <a:rPr lang="en-US" dirty="0"/>
              <a:t>.  ⇒  Comp. </a:t>
            </a:r>
            <a:r>
              <a:rPr lang="en-US" dirty="0" err="1"/>
              <a:t>indist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E99EAD-9634-CEA4-70D4-D3F344FFC6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Lemma</a:t>
                </a:r>
                <a:r>
                  <a:rPr lang="en-US" sz="2400" dirty="0"/>
                  <a:t>:  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 and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 be two </a:t>
                </a:r>
                <a:r>
                  <a:rPr lang="en-US" sz="2400" dirty="0" err="1"/>
                  <a:t>distrib</a:t>
                </a:r>
                <a:r>
                  <a:rPr lang="en-US" sz="2400" dirty="0"/>
                  <a:t>. ensembles.</a:t>
                </a:r>
              </a:p>
              <a:p>
                <a:pPr marL="0" indent="0">
                  <a:buNone/>
                </a:pPr>
                <a:r>
                  <a:rPr lang="en-US" sz="2400" dirty="0"/>
                  <a:t>	Then for every algorithm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		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Ad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d>
                      <m:dPr>
                        <m:ctrlPr>
                          <a:rPr lang="en-US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  for all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Proof:   by an application of the triangular inequality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Corollary</a:t>
                </a:r>
                <a:r>
                  <a:rPr lang="en-US" sz="2400" dirty="0"/>
                  <a:t>:   if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 and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are stat. indistinguishable</a:t>
                </a:r>
              </a:p>
              <a:p>
                <a:pPr marL="0" indent="0">
                  <a:buNone/>
                </a:pPr>
                <a:r>
                  <a:rPr lang="en-US" sz="2400" dirty="0"/>
                  <a:t>	then they are also computationally indistinguishable.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E99EAD-9634-CEA4-70D4-D3F344FFC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70E063B-FE85-0F44-E47F-7D2765A60EE0}"/>
              </a:ext>
            </a:extLst>
          </p:cNvPr>
          <p:cNvSpPr/>
          <p:nvPr/>
        </p:nvSpPr>
        <p:spPr>
          <a:xfrm>
            <a:off x="2172928" y="2064774"/>
            <a:ext cx="3106994" cy="50697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434B-F136-9DC9-A44A-484398227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63" y="2900362"/>
            <a:ext cx="8529637" cy="13144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>
                <a:solidFill>
                  <a:schemeClr val="tx1"/>
                </a:solidFill>
              </a:rPr>
              <a:t>A traditional proof:  a long text that can be verified in linear time</a:t>
            </a:r>
          </a:p>
          <a:p>
            <a:pPr marL="0" indent="0" algn="l">
              <a:spcBef>
                <a:spcPts val="20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New idea:  an </a:t>
            </a:r>
            <a:r>
              <a:rPr lang="en-US" sz="2400" b="1" dirty="0">
                <a:solidFill>
                  <a:schemeClr val="tx1"/>
                </a:solidFill>
              </a:rPr>
              <a:t>interactive proof</a:t>
            </a:r>
            <a:r>
              <a:rPr lang="en-US" sz="2400" dirty="0">
                <a:solidFill>
                  <a:schemeClr val="tx1"/>
                </a:solidFill>
              </a:rPr>
              <a:t> between prover and verifier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DE8ED-EB52-4810-EB0B-41998D007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Proofs (IP)		    </a:t>
            </a:r>
            <a:r>
              <a:rPr lang="en-US" sz="2200" dirty="0"/>
              <a:t>[Babai, GMR 1985]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2AD2B9-C7CC-C91B-E2C1-2261AB576B23}"/>
                  </a:ext>
                </a:extLst>
              </p:cNvPr>
              <p:cNvSpPr txBox="1"/>
              <p:nvPr/>
            </p:nvSpPr>
            <p:spPr>
              <a:xfrm>
                <a:off x="500063" y="4195697"/>
                <a:ext cx="81438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Goal</a:t>
                </a:r>
                <a:r>
                  <a:rPr lang="en-US" dirty="0">
                    <a:latin typeface="+mn-lt"/>
                  </a:rPr>
                  <a:t>:  for a 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latin typeface="+mn-lt"/>
                  </a:rPr>
                  <a:t>    and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		Prover wants to convince Verifier that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2AD2B9-C7CC-C91B-E2C1-2261AB57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3" y="4195697"/>
                <a:ext cx="8143874" cy="830997"/>
              </a:xfrm>
              <a:prstGeom prst="rect">
                <a:avLst/>
              </a:prstGeom>
              <a:blipFill>
                <a:blip r:embed="rId2"/>
                <a:stretch>
                  <a:fillRect l="-124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2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83D60-60D5-C390-3A13-927D924F0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F973-A856-E876-DB12-DC4BBD33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Proofs (IP)		    </a:t>
            </a:r>
            <a:r>
              <a:rPr lang="en-US" sz="2200" dirty="0"/>
              <a:t>[Babai, GMR 1985]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CA9A43-43A6-191A-AF60-86493D0762CC}"/>
                  </a:ext>
                </a:extLst>
              </p:cNvPr>
              <p:cNvSpPr txBox="1"/>
              <p:nvPr/>
            </p:nvSpPr>
            <p:spPr>
              <a:xfrm>
                <a:off x="457200" y="1069241"/>
                <a:ext cx="83524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Def</a:t>
                </a:r>
                <a:r>
                  <a:rPr lang="en-US" dirty="0">
                    <a:latin typeface="+mn-lt"/>
                  </a:rPr>
                  <a:t>: a </a:t>
                </a:r>
                <a:r>
                  <a:rPr lang="en-US" b="1" dirty="0">
                    <a:latin typeface="+mn-lt"/>
                  </a:rPr>
                  <a:t>(public coin) interactive proof (IP)</a:t>
                </a:r>
                <a:r>
                  <a:rPr lang="en-US" dirty="0">
                    <a:latin typeface="+mn-lt"/>
                  </a:rPr>
                  <a:t> for a 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pPr algn="l"/>
                <a:r>
                  <a:rPr lang="en-US" dirty="0">
                    <a:latin typeface="+mn-lt"/>
                  </a:rPr>
                  <a:t>is a pair of PPT algorithms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that operate as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CA9A43-43A6-191A-AF60-86493D076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9241"/>
                <a:ext cx="8352415" cy="830997"/>
              </a:xfrm>
              <a:prstGeom prst="rect">
                <a:avLst/>
              </a:prstGeom>
              <a:blipFill>
                <a:blip r:embed="rId2"/>
                <a:stretch>
                  <a:fillRect l="-121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9E1F06-1A2D-B59C-4B67-9A581171E493}"/>
                  </a:ext>
                </a:extLst>
              </p:cNvPr>
              <p:cNvSpPr/>
              <p:nvPr/>
            </p:nvSpPr>
            <p:spPr>
              <a:xfrm>
                <a:off x="1367344" y="2247961"/>
                <a:ext cx="1800225" cy="210972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9E1F06-1A2D-B59C-4B67-9A581171E4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44" y="2247961"/>
                <a:ext cx="1800225" cy="2109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56B67F-55B5-84A1-BE3A-3FCE2A5CE079}"/>
                  </a:ext>
                </a:extLst>
              </p:cNvPr>
              <p:cNvSpPr/>
              <p:nvPr/>
            </p:nvSpPr>
            <p:spPr>
              <a:xfrm>
                <a:off x="5734557" y="2307491"/>
                <a:ext cx="1628775" cy="205019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56B67F-55B5-84A1-BE3A-3FCE2A5CE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57" y="2307491"/>
                <a:ext cx="1628775" cy="2050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FC9DAE5-CE79-F226-07F8-D7770AD77ECB}"/>
              </a:ext>
            </a:extLst>
          </p:cNvPr>
          <p:cNvGrpSpPr/>
          <p:nvPr/>
        </p:nvGrpSpPr>
        <p:grpSpPr>
          <a:xfrm>
            <a:off x="3210433" y="2057403"/>
            <a:ext cx="2457450" cy="400110"/>
            <a:chOff x="3171827" y="3128964"/>
            <a:chExt cx="2457450" cy="40011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B019BE8-21EB-3A99-9A16-545CA1948CE5}"/>
                </a:ext>
              </a:extLst>
            </p:cNvPr>
            <p:cNvCxnSpPr>
              <a:cxnSpLocks/>
            </p:cNvCxnSpPr>
            <p:nvPr/>
          </p:nvCxnSpPr>
          <p:spPr>
            <a:xfrm>
              <a:off x="3171827" y="3486150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8FEA547-ECB7-9B04-696A-5EC57E11B3E2}"/>
                    </a:ext>
                  </a:extLst>
                </p:cNvPr>
                <p:cNvSpPr txBox="1"/>
                <p:nvPr/>
              </p:nvSpPr>
              <p:spPr>
                <a:xfrm>
                  <a:off x="4159139" y="3128964"/>
                  <a:ext cx="57682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8FEA547-ECB7-9B04-696A-5EC57E11B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139" y="3128964"/>
                  <a:ext cx="576825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881D22-B7B3-9337-5F41-6783B0302C6A}"/>
              </a:ext>
            </a:extLst>
          </p:cNvPr>
          <p:cNvGrpSpPr/>
          <p:nvPr/>
        </p:nvGrpSpPr>
        <p:grpSpPr>
          <a:xfrm>
            <a:off x="3196145" y="2415642"/>
            <a:ext cx="2457450" cy="400110"/>
            <a:chOff x="3171827" y="3630083"/>
            <a:chExt cx="2457450" cy="40011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8D4FA5C-F3BA-8CD5-87FD-AF54BC6789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1827" y="3998148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F804F37-9F09-A8A6-8D6C-318DAEDF9250}"/>
                    </a:ext>
                  </a:extLst>
                </p:cNvPr>
                <p:cNvSpPr txBox="1"/>
                <p:nvPr/>
              </p:nvSpPr>
              <p:spPr>
                <a:xfrm>
                  <a:off x="3968908" y="3630083"/>
                  <a:ext cx="10942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F804F37-9F09-A8A6-8D6C-318DAEDF92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8908" y="3630083"/>
                  <a:ext cx="1094274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701076-EDAB-FE8A-EA7A-7FDFD24D354A}"/>
              </a:ext>
            </a:extLst>
          </p:cNvPr>
          <p:cNvGrpSpPr/>
          <p:nvPr/>
        </p:nvGrpSpPr>
        <p:grpSpPr>
          <a:xfrm>
            <a:off x="3222338" y="2823101"/>
            <a:ext cx="2457450" cy="400110"/>
            <a:chOff x="3171827" y="3128964"/>
            <a:chExt cx="2457450" cy="40011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B960225-817D-8D53-BA57-2F9689C0896E}"/>
                </a:ext>
              </a:extLst>
            </p:cNvPr>
            <p:cNvCxnSpPr>
              <a:cxnSpLocks/>
            </p:cNvCxnSpPr>
            <p:nvPr/>
          </p:nvCxnSpPr>
          <p:spPr>
            <a:xfrm>
              <a:off x="3171827" y="3486150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DEDE11-EFEC-E01A-D797-02E58FE40844}"/>
                    </a:ext>
                  </a:extLst>
                </p:cNvPr>
                <p:cNvSpPr txBox="1"/>
                <p:nvPr/>
              </p:nvSpPr>
              <p:spPr>
                <a:xfrm>
                  <a:off x="4159139" y="3128964"/>
                  <a:ext cx="5708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8DEDE11-EFEC-E01A-D797-02E58FE40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139" y="3128964"/>
                  <a:ext cx="570862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84C216-C1F9-50D2-37F8-65BF1EC277B8}"/>
              </a:ext>
            </a:extLst>
          </p:cNvPr>
          <p:cNvGrpSpPr/>
          <p:nvPr/>
        </p:nvGrpSpPr>
        <p:grpSpPr>
          <a:xfrm>
            <a:off x="3210433" y="3451723"/>
            <a:ext cx="2457450" cy="400110"/>
            <a:chOff x="3171827" y="3630083"/>
            <a:chExt cx="2457450" cy="40011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1770DE7-7E77-65B7-15AA-B7ACFC9EA6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1827" y="3998148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E790A86-3FF9-491E-8810-2A9DAFC94877}"/>
                    </a:ext>
                  </a:extLst>
                </p:cNvPr>
                <p:cNvSpPr txBox="1"/>
                <p:nvPr/>
              </p:nvSpPr>
              <p:spPr>
                <a:xfrm>
                  <a:off x="3968908" y="3630083"/>
                  <a:ext cx="11238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E790A86-3FF9-491E-8810-2A9DAFC94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8908" y="3630083"/>
                  <a:ext cx="1123833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6BA27C-7573-CED6-FE2B-1C3474D7D52E}"/>
              </a:ext>
            </a:extLst>
          </p:cNvPr>
          <p:cNvGrpSpPr/>
          <p:nvPr/>
        </p:nvGrpSpPr>
        <p:grpSpPr>
          <a:xfrm>
            <a:off x="3234243" y="3851714"/>
            <a:ext cx="2457450" cy="400110"/>
            <a:chOff x="3171827" y="3128964"/>
            <a:chExt cx="2457450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2BB7C90-729C-EA19-14F0-E3BC2456C6E2}"/>
                </a:ext>
              </a:extLst>
            </p:cNvPr>
            <p:cNvCxnSpPr>
              <a:cxnSpLocks/>
            </p:cNvCxnSpPr>
            <p:nvPr/>
          </p:nvCxnSpPr>
          <p:spPr>
            <a:xfrm>
              <a:off x="3171827" y="3486150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0A263FB-E10F-9125-3E3B-C668B5734F71}"/>
                    </a:ext>
                  </a:extLst>
                </p:cNvPr>
                <p:cNvSpPr txBox="1"/>
                <p:nvPr/>
              </p:nvSpPr>
              <p:spPr>
                <a:xfrm>
                  <a:off x="4159139" y="3128964"/>
                  <a:ext cx="5928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0A263FB-E10F-9125-3E3B-C668B5734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139" y="3128964"/>
                  <a:ext cx="592855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E8DC61-2E56-AF22-E73D-032CED290F0D}"/>
              </a:ext>
            </a:extLst>
          </p:cNvPr>
          <p:cNvSpPr txBox="1"/>
          <p:nvPr/>
        </p:nvSpPr>
        <p:spPr>
          <a:xfrm>
            <a:off x="4247951" y="2996677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…</a:t>
            </a:r>
            <a:endParaRPr lang="en-US" b="1" dirty="0">
              <a:latin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BD8BDC-2401-BC60-7A33-05D34212E8E1}"/>
              </a:ext>
            </a:extLst>
          </p:cNvPr>
          <p:cNvGrpSpPr/>
          <p:nvPr/>
        </p:nvGrpSpPr>
        <p:grpSpPr>
          <a:xfrm>
            <a:off x="7172325" y="4357687"/>
            <a:ext cx="1637290" cy="509496"/>
            <a:chOff x="7172325" y="4229098"/>
            <a:chExt cx="1637290" cy="509496"/>
          </a:xfrm>
        </p:grpSpPr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B718560E-3C32-52EC-953D-C7AA1F30994E}"/>
                </a:ext>
              </a:extLst>
            </p:cNvPr>
            <p:cNvCxnSpPr>
              <a:cxnSpLocks/>
            </p:cNvCxnSpPr>
            <p:nvPr/>
          </p:nvCxnSpPr>
          <p:spPr>
            <a:xfrm>
              <a:off x="7172325" y="4229098"/>
              <a:ext cx="1000125" cy="278664"/>
            </a:xfrm>
            <a:prstGeom prst="bentConnector3">
              <a:avLst>
                <a:gd name="adj1" fmla="val -7143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A5F7F3-BC74-969F-58B5-B8946DE21A7F}"/>
                </a:ext>
              </a:extLst>
            </p:cNvPr>
            <p:cNvSpPr txBox="1"/>
            <p:nvPr/>
          </p:nvSpPr>
          <p:spPr>
            <a:xfrm>
              <a:off x="8195344" y="4276929"/>
              <a:ext cx="614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0/1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128F063-92D4-7872-37B9-008405A7B474}"/>
              </a:ext>
            </a:extLst>
          </p:cNvPr>
          <p:cNvSpPr txBox="1"/>
          <p:nvPr/>
        </p:nvSpPr>
        <p:spPr>
          <a:xfrm>
            <a:off x="5858150" y="3420827"/>
            <a:ext cx="1459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V keeps </a:t>
            </a:r>
          </a:p>
          <a:p>
            <a:pPr algn="ctr"/>
            <a:r>
              <a:rPr lang="en-US" dirty="0">
                <a:latin typeface="+mn-lt"/>
              </a:rPr>
              <a:t>no secrets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160410-C455-490D-3D41-6286FBB512E6}"/>
              </a:ext>
            </a:extLst>
          </p:cNvPr>
          <p:cNvSpPr txBox="1"/>
          <p:nvPr/>
        </p:nvSpPr>
        <p:spPr>
          <a:xfrm>
            <a:off x="333185" y="4627264"/>
            <a:ext cx="475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(also called an Arthur-Merlin game)</a:t>
            </a:r>
          </a:p>
        </p:txBody>
      </p:sp>
    </p:spTree>
    <p:extLst>
      <p:ext uri="{BB962C8B-B14F-4D97-AF65-F5344CB8AC3E}">
        <p14:creationId xmlns:p14="http://schemas.microsoft.com/office/powerpoint/2010/main" val="8221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5DE2-BBA9-8953-A11E-5A866CAE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Proofs (IP)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6309-FE93-2EAD-5F93-239B745F68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536" y="1014411"/>
                <a:ext cx="8568812" cy="22302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i="0" u="sng" dirty="0"/>
                  <a:t>Notation</a:t>
                </a:r>
                <a:r>
                  <a:rPr lang="en-US" sz="2400" b="0" i="0" dirty="0"/>
                  <a:t>:</a:t>
                </a:r>
              </a:p>
              <a:p>
                <a:pPr>
                  <a:spcBef>
                    <a:spcPts val="576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ou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output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at end of interaction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776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tr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  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/>
                  <a:t>								called the </a:t>
                </a:r>
                <a:r>
                  <a:rPr lang="en-US" sz="2400" b="1" dirty="0"/>
                  <a:t>transcript</a:t>
                </a:r>
                <a:r>
                  <a:rPr lang="en-US" sz="2400" dirty="0"/>
                  <a:t> (Verifier’s view)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F06309-FE93-2EAD-5F93-239B745F68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536" y="1014411"/>
                <a:ext cx="8568812" cy="2230233"/>
              </a:xfrm>
              <a:blipFill>
                <a:blip r:embed="rId2"/>
                <a:stretch>
                  <a:fillRect l="-1185" t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CE8A38-8460-06B5-7C91-350E108069E7}"/>
                  </a:ext>
                </a:extLst>
              </p:cNvPr>
              <p:cNvSpPr txBox="1"/>
              <p:nvPr/>
            </p:nvSpPr>
            <p:spPr>
              <a:xfrm>
                <a:off x="457200" y="3590352"/>
                <a:ext cx="7019999" cy="1077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sz="2400" b="1" u="sng" dirty="0">
                    <a:latin typeface="+mn-lt"/>
                    <a:cs typeface="Calibri" panose="020F0502020204030204" pitchFamily="34" charset="0"/>
                  </a:rPr>
                  <a:t>Def</a:t>
                </a:r>
                <a:r>
                  <a:rPr lang="en-US" sz="2400" dirty="0">
                    <a:latin typeface="+mn-lt"/>
                    <a:cs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  <a:cs typeface="Calibri" panose="020F0502020204030204" pitchFamily="34" charset="0"/>
                  </a:rPr>
                  <a:t> is </a:t>
                </a:r>
                <a:r>
                  <a:rPr lang="en-US" sz="2400" b="1" dirty="0">
                    <a:latin typeface="+mn-lt"/>
                    <a:cs typeface="Calibri" panose="020F0502020204030204" pitchFamily="34" charset="0"/>
                  </a:rPr>
                  <a:t>(perfectly) complete</a:t>
                </a:r>
                <a:r>
                  <a:rPr lang="en-US" sz="2400" dirty="0">
                    <a:latin typeface="+mn-lt"/>
                    <a:cs typeface="Calibri" panose="020F0502020204030204" pitchFamily="34" charset="0"/>
                  </a:rPr>
                  <a:t> if for all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)∊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>
                  <a:latin typeface="+mn-lt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sz="2400" dirty="0">
                    <a:latin typeface="+mn-lt"/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+mn-lt"/>
                    <a:cs typeface="Calibri" panose="020F0502020204030204" pitchFamily="34" charset="0"/>
                  </a:rPr>
                  <a:t>      for all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dirty="0">
                  <a:latin typeface="+mn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CE8A38-8460-06B5-7C91-350E10806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90352"/>
                <a:ext cx="7019999" cy="1077474"/>
              </a:xfrm>
              <a:prstGeom prst="rect">
                <a:avLst/>
              </a:prstGeom>
              <a:blipFill>
                <a:blip r:embed="rId3"/>
                <a:stretch>
                  <a:fillRect l="-1447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7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40655-934E-1B91-1AC1-CD88FEC6D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8215-9D0A-2251-F609-F9B87661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Proofs (IP)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2999B-BCCA-0D79-9B55-E33E7727A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4410"/>
                <a:ext cx="8686800" cy="41290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i="0" u="sng" dirty="0"/>
                  <a:t>Notation</a:t>
                </a:r>
                <a:r>
                  <a:rPr lang="en-US" sz="2400" b="0" i="0" dirty="0"/>
                  <a:t>:</a:t>
                </a:r>
              </a:p>
              <a:p>
                <a:pPr>
                  <a:spcBef>
                    <a:spcPts val="576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ou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output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at end of interaction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40000"/>
                  </a:lnSpc>
                  <a:spcBef>
                    <a:spcPts val="2000"/>
                  </a:spcBef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sound  </a:t>
                </a:r>
                <a:r>
                  <a:rPr lang="en-US" sz="2400" dirty="0"/>
                  <a:t>if for all  </a:t>
                </a:r>
                <a14:m>
                  <m:oMath xmlns:m="http://schemas.openxmlformats.org/officeDocument/2006/math"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and all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 :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sz="2400" dirty="0"/>
                  <a:t>		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/>
                  <a:t>      is a negligible function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en-US" sz="24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dirty="0"/>
                  <a:t> is called the </a:t>
                </a:r>
                <a:r>
                  <a:rPr lang="en-US" sz="2400" b="1" dirty="0"/>
                  <a:t>soundness error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lnSpc>
                    <a:spcPct val="140000"/>
                  </a:lnSpc>
                  <a:spcBef>
                    <a:spcPts val="1776"/>
                  </a:spcBef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computationally sound  </a:t>
                </a:r>
                <a:r>
                  <a:rPr lang="en-US" sz="2400" dirty="0"/>
                  <a:t>if soundness only holds 	against </a:t>
                </a:r>
                <a:r>
                  <a:rPr lang="en-US" sz="2400" u="sng" dirty="0"/>
                  <a:t>PPT</a:t>
                </a:r>
                <a:r>
                  <a:rPr lang="en-US" sz="2400" dirty="0"/>
                  <a:t> provers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.     (an unbounded prover may fool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52999B-BCCA-0D79-9B55-E33E7727A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4410"/>
                <a:ext cx="8686800" cy="4129089"/>
              </a:xfrm>
              <a:blipFill>
                <a:blip r:embed="rId3"/>
                <a:stretch>
                  <a:fillRect l="-1170" t="-1223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A687DB-BC50-215A-12EB-AE0B0702C1BA}"/>
              </a:ext>
            </a:extLst>
          </p:cNvPr>
          <p:cNvSpPr/>
          <p:nvPr/>
        </p:nvSpPr>
        <p:spPr>
          <a:xfrm>
            <a:off x="245806" y="2094271"/>
            <a:ext cx="8740878" cy="17403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D3B5-74AC-B011-817E-F46D4306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Interactive Proofs (IP)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59081-F232-1DA5-0F12-A40E8C9F8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2289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If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 is an </a:t>
                </a:r>
                <a:r>
                  <a:rPr lang="en-US" sz="2400" i="1" dirty="0"/>
                  <a:t>NP</a:t>
                </a:r>
                <a:r>
                  <a:rPr lang="en-US" sz="2400" dirty="0"/>
                  <a:t>-relation, then the trivial I.P.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:    send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To disqualify the trivial I.P. we add two requirements:</a:t>
                </a:r>
              </a:p>
              <a:p>
                <a:pPr marL="0" indent="0">
                  <a:spcBef>
                    <a:spcPts val="2600"/>
                  </a:spcBef>
                  <a:buNone/>
                </a:pPr>
                <a:r>
                  <a:rPr lang="en-US" sz="2400" dirty="0"/>
                  <a:t>(1)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u="sng" dirty="0"/>
                  <a:t>short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transcript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is must less than |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spcBef>
                    <a:spcPts val="2600"/>
                  </a:spcBef>
                  <a:buNone/>
                </a:pPr>
                <a:r>
                  <a:rPr lang="en-US" sz="2400" dirty="0"/>
                  <a:t>(2)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should be </a:t>
                </a:r>
                <a:r>
                  <a:rPr lang="en-US" sz="2400" b="1" u="sng" dirty="0"/>
                  <a:t>honest verifier zero knowledge</a:t>
                </a:r>
                <a:r>
                  <a:rPr lang="en-US" sz="2400" dirty="0"/>
                  <a:t> (HVZK)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59081-F232-1DA5-0F12-A40E8C9F8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228974"/>
              </a:xfrm>
              <a:blipFill>
                <a:blip r:embed="rId2"/>
                <a:stretch>
                  <a:fillRect l="-1235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3146795-7EAF-8594-E1C7-E5E4BAAA94D9}"/>
              </a:ext>
            </a:extLst>
          </p:cNvPr>
          <p:cNvSpPr txBox="1"/>
          <p:nvPr/>
        </p:nvSpPr>
        <p:spPr>
          <a:xfrm>
            <a:off x="457200" y="4421819"/>
            <a:ext cx="843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Each of these requirements, on its own, disqualifies the trivial I.P. </a:t>
            </a:r>
          </a:p>
        </p:txBody>
      </p:sp>
    </p:spTree>
    <p:extLst>
      <p:ext uri="{BB962C8B-B14F-4D97-AF65-F5344CB8AC3E}">
        <p14:creationId xmlns:p14="http://schemas.microsoft.com/office/powerpoint/2010/main" val="41627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761E-A082-4CD5-C53C-32DB5097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Honest Verifier Zero-Knowledge (HVZK)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719DC05-BC57-BE78-9248-EE7AB9E801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68813" cy="16708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be a </a:t>
                </a:r>
                <a:r>
                  <a:rPr lang="en-US" sz="2000" b="1" dirty="0">
                    <a:latin typeface="+mn-lt"/>
                  </a:rPr>
                  <a:t>(public coin) interactive proof (IP)</a:t>
                </a:r>
                <a:r>
                  <a:rPr lang="en-US" sz="2000" dirty="0">
                    <a:latin typeface="+mn-lt"/>
                  </a:rPr>
                  <a:t> for a relation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u="sng" dirty="0"/>
                  <a:t>Goal</a:t>
                </a:r>
                <a:r>
                  <a:rPr lang="en-US" sz="2400" dirty="0"/>
                  <a:t>:   For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 Prover wants to convince Verifier that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without revealing “any other information”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2719DC05-BC57-BE78-9248-EE7AB9E80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68813" cy="1670868"/>
              </a:xfrm>
              <a:blipFill>
                <a:blip r:embed="rId2"/>
                <a:stretch>
                  <a:fillRect l="-1185" b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CDA02D-7D9E-FCED-5FF5-B0B1CEE6FD5D}"/>
                  </a:ext>
                </a:extLst>
              </p:cNvPr>
              <p:cNvSpPr txBox="1"/>
              <p:nvPr/>
            </p:nvSpPr>
            <p:spPr>
              <a:xfrm>
                <a:off x="457199" y="3126566"/>
                <a:ext cx="8329524" cy="1877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>
                    <a:latin typeface="+mn-lt"/>
                  </a:rPr>
                  <a:t>How to define this?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Verifier sees the transcript: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+mn-lt"/>
                  </a:rPr>
                  <a:t>Key idea</a:t>
                </a:r>
                <a:r>
                  <a:rPr lang="en-US" sz="2400" dirty="0">
                    <a:latin typeface="+mn-lt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+mn-lt"/>
                  </a:rPr>
                  <a:t> leans nothing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tr</m:t>
                    </m:r>
                  </m:oMath>
                </a14:m>
                <a:r>
                  <a:rPr lang="en-US" sz="2400" dirty="0">
                    <a:latin typeface="+mn-lt"/>
                  </a:rPr>
                  <a:t> if it can generate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tr</m:t>
                    </m:r>
                  </m:oMath>
                </a14:m>
                <a:r>
                  <a:rPr lang="en-US" sz="2400" dirty="0">
                    <a:latin typeface="+mn-lt"/>
                  </a:rPr>
                  <a:t> by itself,</a:t>
                </a:r>
                <a:br>
                  <a:rPr lang="en-US" sz="2400" dirty="0">
                    <a:latin typeface="+mn-lt"/>
                  </a:rPr>
                </a:br>
                <a:r>
                  <a:rPr lang="en-US" sz="2400" dirty="0">
                    <a:latin typeface="+mn-lt"/>
                  </a:rPr>
                  <a:t>	 just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+mn-lt"/>
                  </a:rPr>
                  <a:t>.    We say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latin typeface="+mn-lt"/>
                  </a:rPr>
                  <a:t> can </a:t>
                </a:r>
                <a:r>
                  <a:rPr lang="en-US" sz="2400" b="1" u="sng" dirty="0">
                    <a:latin typeface="+mn-lt"/>
                  </a:rPr>
                  <a:t>simulate</a:t>
                </a:r>
                <a:r>
                  <a:rPr lang="en-US" sz="2400" dirty="0">
                    <a:latin typeface="+mn-lt"/>
                  </a:rPr>
                  <a:t> the transcript.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CDA02D-7D9E-FCED-5FF5-B0B1CEE6F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3126566"/>
                <a:ext cx="8329524" cy="1877437"/>
              </a:xfrm>
              <a:prstGeom prst="rect">
                <a:avLst/>
              </a:prstGeom>
              <a:blipFill>
                <a:blip r:embed="rId3"/>
                <a:stretch>
                  <a:fillRect l="-1220" t="-2685" r="-305" b="-6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0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E4C5C-780F-B6A7-B18A-817B478B2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AA53-42C2-845C-F7FE-64D2FFD8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Honest Verifier Zero-Knowledge (HVZK)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792BB-5B40-1770-36FD-16FC2CD70B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5831"/>
                <a:ext cx="8229600" cy="30432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honest verifier zero knowledge</a:t>
                </a:r>
                <a:r>
                  <a:rPr lang="en-US" sz="2400" dirty="0"/>
                  <a:t> (HVZK) if</a:t>
                </a:r>
              </a:p>
              <a:p>
                <a:pPr marL="0" indent="0">
                  <a:buNone/>
                </a:pPr>
                <a:r>
                  <a:rPr lang="en-US" sz="2400" dirty="0"/>
                  <a:t>	there exists a PPT simulator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for all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(1) </a:t>
                </a:r>
                <a:r>
                  <a:rPr lang="en-US" sz="2400" b="1" dirty="0"/>
                  <a:t>Perfect HVZK</a:t>
                </a:r>
                <a:r>
                  <a:rPr lang="en-US" sz="2400" dirty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tr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dirty="0"/>
                  <a:t>	(2) </a:t>
                </a:r>
                <a:r>
                  <a:rPr lang="en-US" sz="2400" b="1" dirty="0"/>
                  <a:t>Stat. HVZK</a:t>
                </a:r>
                <a:r>
                  <a:rPr lang="en-US" sz="2400" dirty="0"/>
                  <a:t>:		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tr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dirty="0"/>
                  <a:t>	(3) </a:t>
                </a:r>
                <a:r>
                  <a:rPr lang="en-US" sz="2400" b="1" dirty="0"/>
                  <a:t>Comp. HVZK</a:t>
                </a:r>
                <a:r>
                  <a:rPr lang="en-US" sz="2400" dirty="0"/>
                  <a:t>:	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tr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792BB-5B40-1770-36FD-16FC2CD70B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5831"/>
                <a:ext cx="8229600" cy="3043237"/>
              </a:xfrm>
              <a:blipFill>
                <a:blip r:embed="rId2"/>
                <a:stretch>
                  <a:fillRect l="-1235" t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C345B6-BF23-C2B0-849F-832A05A4799E}"/>
              </a:ext>
            </a:extLst>
          </p:cNvPr>
          <p:cNvSpPr txBox="1"/>
          <p:nvPr/>
        </p:nvSpPr>
        <p:spPr>
          <a:xfrm>
            <a:off x="5329237" y="251910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4E1DD-716A-81CD-7CF2-CC4E09B77594}"/>
              </a:ext>
            </a:extLst>
          </p:cNvPr>
          <p:cNvSpPr txBox="1"/>
          <p:nvPr/>
        </p:nvSpPr>
        <p:spPr>
          <a:xfrm>
            <a:off x="5324473" y="321443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9BC1A-02F1-3AE5-86C9-1982DFB68A22}"/>
                  </a:ext>
                </a:extLst>
              </p:cNvPr>
              <p:cNvSpPr txBox="1"/>
              <p:nvPr/>
            </p:nvSpPr>
            <p:spPr>
              <a:xfrm>
                <a:off x="457200" y="4128225"/>
                <a:ext cx="8496172" cy="86177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>
                    <a:latin typeface="+mn-lt"/>
                  </a:rPr>
                  <a:t>, simulator shows that transcript can be generated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+mn-lt"/>
                  </a:rPr>
                  <a:t> alone 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+mn-lt"/>
                  </a:rPr>
                  <a:t>⇒  anything V got from transcript, it could have generated on its own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A1D454-8714-3CAF-4B08-A29882E43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28225"/>
                <a:ext cx="8496172" cy="861774"/>
              </a:xfrm>
              <a:prstGeom prst="rect">
                <a:avLst/>
              </a:prstGeom>
              <a:blipFill>
                <a:blip r:embed="rId3"/>
                <a:stretch>
                  <a:fillRect l="-746" t="-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4488-6EAB-325C-48B3-486F250F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FBA9C4-E91F-CF63-FA3B-99F2E9B708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400" dirty="0"/>
                  <a:t>:  a </a:t>
                </a:r>
                <a:r>
                  <a:rPr lang="en-US" sz="2400" b="1" dirty="0"/>
                  <a:t>commitment scheme</a:t>
                </a:r>
              </a:p>
              <a:p>
                <a:pPr marL="0" indent="0">
                  <a:buNone/>
                </a:pPr>
                <a:r>
                  <a:rPr lang="en-US" sz="2400" dirty="0"/>
                  <a:t>	Properties:  hiding, binding, succinct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a </a:t>
                </a:r>
                <a:r>
                  <a:rPr lang="en-US" sz="2400" b="1" dirty="0"/>
                  <a:t>vector commitment scheme</a:t>
                </a:r>
              </a:p>
              <a:p>
                <a:pPr marL="0" indent="0">
                  <a:buNone/>
                </a:pPr>
                <a:r>
                  <a:rPr lang="en-US" sz="2400" dirty="0"/>
                  <a:t>	Commit to a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	later verifiably open some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∊{0,…,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	Properties:  hiding, binding, succinct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FBA9C4-E91F-CF63-FA3B-99F2E9B708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58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141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5595-8E3D-A41A-989D-F4733A7A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interaction necessary?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EACA9-A96E-BCDC-36D1-4C8CB051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17974" cy="962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 will later see a transformation:</a:t>
            </a:r>
          </a:p>
          <a:p>
            <a:pPr marL="0" indent="0">
              <a:buNone/>
            </a:pPr>
            <a:r>
              <a:rPr lang="en-US" sz="2400" dirty="0"/>
              <a:t>	(public-coin) interactive protocol   ⇒   a non-interactive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6BDF3D7-DE9E-4BC7-D8AF-F43222CD9AB0}"/>
                  </a:ext>
                </a:extLst>
              </p:cNvPr>
              <p:cNvSpPr/>
              <p:nvPr/>
            </p:nvSpPr>
            <p:spPr>
              <a:xfrm>
                <a:off x="1244529" y="2738900"/>
                <a:ext cx="1800225" cy="150863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6BDF3D7-DE9E-4BC7-D8AF-F43222CD9A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29" y="2738900"/>
                <a:ext cx="1800225" cy="15086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06C539-4C98-DB3D-463B-5754EBB8C499}"/>
                  </a:ext>
                </a:extLst>
              </p:cNvPr>
              <p:cNvSpPr/>
              <p:nvPr/>
            </p:nvSpPr>
            <p:spPr>
              <a:xfrm>
                <a:off x="5611742" y="2798430"/>
                <a:ext cx="1628775" cy="15086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06C539-4C98-DB3D-463B-5754EBB8C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742" y="2798430"/>
                <a:ext cx="1628775" cy="1508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F6800E9-1D85-FD64-95F2-13EC2F933823}"/>
              </a:ext>
            </a:extLst>
          </p:cNvPr>
          <p:cNvGrpSpPr/>
          <p:nvPr/>
        </p:nvGrpSpPr>
        <p:grpSpPr>
          <a:xfrm>
            <a:off x="3099523" y="3061503"/>
            <a:ext cx="2457450" cy="584775"/>
            <a:chOff x="3171827" y="2987900"/>
            <a:chExt cx="2457450" cy="58477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AB92B80-19C2-AB20-02D5-BB26A0D471CB}"/>
                </a:ext>
              </a:extLst>
            </p:cNvPr>
            <p:cNvCxnSpPr>
              <a:cxnSpLocks/>
            </p:cNvCxnSpPr>
            <p:nvPr/>
          </p:nvCxnSpPr>
          <p:spPr>
            <a:xfrm>
              <a:off x="3171827" y="3486150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E6BF95D-33A0-02CC-2E3A-97016AD7FF46}"/>
                    </a:ext>
                  </a:extLst>
                </p:cNvPr>
                <p:cNvSpPr txBox="1"/>
                <p:nvPr/>
              </p:nvSpPr>
              <p:spPr>
                <a:xfrm>
                  <a:off x="4135479" y="2987900"/>
                  <a:ext cx="53014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32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E6BF95D-33A0-02CC-2E3A-97016AD7F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479" y="2987900"/>
                  <a:ext cx="530145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07682D-83FA-6059-60CC-6AAB8C4705C7}"/>
              </a:ext>
            </a:extLst>
          </p:cNvPr>
          <p:cNvGrpSpPr/>
          <p:nvPr/>
        </p:nvGrpSpPr>
        <p:grpSpPr>
          <a:xfrm>
            <a:off x="7049510" y="4298020"/>
            <a:ext cx="1637290" cy="509496"/>
            <a:chOff x="7172325" y="4229098"/>
            <a:chExt cx="1637290" cy="509496"/>
          </a:xfrm>
        </p:grpSpPr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0E623C4C-80AB-1A69-9C40-4513D683DE22}"/>
                </a:ext>
              </a:extLst>
            </p:cNvPr>
            <p:cNvCxnSpPr>
              <a:cxnSpLocks/>
            </p:cNvCxnSpPr>
            <p:nvPr/>
          </p:nvCxnSpPr>
          <p:spPr>
            <a:xfrm>
              <a:off x="7172325" y="4229098"/>
              <a:ext cx="1000125" cy="278664"/>
            </a:xfrm>
            <a:prstGeom prst="bentConnector3">
              <a:avLst>
                <a:gd name="adj1" fmla="val -7143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950BFC-2713-65AE-6E63-B1504B1C0A2D}"/>
                </a:ext>
              </a:extLst>
            </p:cNvPr>
            <p:cNvSpPr txBox="1"/>
            <p:nvPr/>
          </p:nvSpPr>
          <p:spPr>
            <a:xfrm>
              <a:off x="8195344" y="4276929"/>
              <a:ext cx="614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0/1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009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FD84AF-C142-D028-EF1F-97DF4C7318F0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An HVZK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FD84AF-C142-D028-EF1F-97DF4C731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t="-14286" b="-3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4B47617D-B193-ACAD-BB63-6B8605BB4519}"/>
              </a:ext>
            </a:extLst>
          </p:cNvPr>
          <p:cNvSpPr/>
          <p:nvPr/>
        </p:nvSpPr>
        <p:spPr>
          <a:xfrm>
            <a:off x="2929789" y="3836169"/>
            <a:ext cx="365760" cy="3657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005449-658C-DC7F-4DCA-56CC95409E4E}"/>
              </a:ext>
            </a:extLst>
          </p:cNvPr>
          <p:cNvSpPr/>
          <p:nvPr/>
        </p:nvSpPr>
        <p:spPr>
          <a:xfrm>
            <a:off x="3924392" y="3252161"/>
            <a:ext cx="365760" cy="3657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2F901B-E99E-B125-E4D4-12FFFE0C6CE6}"/>
              </a:ext>
            </a:extLst>
          </p:cNvPr>
          <p:cNvSpPr/>
          <p:nvPr/>
        </p:nvSpPr>
        <p:spPr>
          <a:xfrm>
            <a:off x="3938674" y="4423745"/>
            <a:ext cx="365760" cy="3657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DC938D-0202-87CD-403E-E7E3D271FEE3}"/>
              </a:ext>
            </a:extLst>
          </p:cNvPr>
          <p:cNvSpPr/>
          <p:nvPr/>
        </p:nvSpPr>
        <p:spPr>
          <a:xfrm>
            <a:off x="4788786" y="3836169"/>
            <a:ext cx="365760" cy="3657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A5F86-8E97-C357-AA60-DEB152332677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3241985" y="3475434"/>
            <a:ext cx="682407" cy="414299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76DA67-3B9A-77BE-2353-5051E726CA21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3241985" y="4148365"/>
            <a:ext cx="682407" cy="403483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65E161-8878-1A31-CB84-C7E34152320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295549" y="4019049"/>
            <a:ext cx="1493237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FDF10D-B04D-E45D-E1E3-6DB28C23F569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292827" y="3532571"/>
            <a:ext cx="549523" cy="35716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86FD426-3376-EF65-A217-1E94220CD3C0}"/>
              </a:ext>
            </a:extLst>
          </p:cNvPr>
          <p:cNvSpPr txBox="1"/>
          <p:nvPr/>
        </p:nvSpPr>
        <p:spPr>
          <a:xfrm>
            <a:off x="2961380" y="38228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28C4FA-DAF3-FF5E-4D85-7384F1AE1551}"/>
              </a:ext>
            </a:extLst>
          </p:cNvPr>
          <p:cNvSpPr txBox="1"/>
          <p:nvPr/>
        </p:nvSpPr>
        <p:spPr>
          <a:xfrm>
            <a:off x="3964907" y="3230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4E99C7-8B6D-DC97-B714-441D3CBE6936}"/>
              </a:ext>
            </a:extLst>
          </p:cNvPr>
          <p:cNvSpPr txBox="1"/>
          <p:nvPr/>
        </p:nvSpPr>
        <p:spPr>
          <a:xfrm>
            <a:off x="3954278" y="44201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1600A4-A0DD-FF18-CC96-EC0D255E6410}"/>
              </a:ext>
            </a:extLst>
          </p:cNvPr>
          <p:cNvSpPr txBox="1"/>
          <p:nvPr/>
        </p:nvSpPr>
        <p:spPr>
          <a:xfrm>
            <a:off x="4819332" y="38228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A36411-4BF0-5D5F-26A4-CE77210C97A1}"/>
                  </a:ext>
                </a:extLst>
              </p:cNvPr>
              <p:cNvSpPr txBox="1"/>
              <p:nvPr/>
            </p:nvSpPr>
            <p:spPr>
              <a:xfrm>
                <a:off x="6657974" y="3252161"/>
                <a:ext cx="1638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A36411-4BF0-5D5F-26A4-CE77210C9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74" y="3252161"/>
                <a:ext cx="1638077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19B3F0-3810-38DD-3D30-6D1527225FCF}"/>
                  </a:ext>
                </a:extLst>
              </p:cNvPr>
              <p:cNvSpPr txBox="1"/>
              <p:nvPr/>
            </p:nvSpPr>
            <p:spPr>
              <a:xfrm>
                <a:off x="6647783" y="4019049"/>
                <a:ext cx="20848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⇾{1,2,3}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C19B3F0-3810-38DD-3D30-6D152722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783" y="4019049"/>
                <a:ext cx="2084801" cy="461665"/>
              </a:xfrm>
              <a:prstGeom prst="rect">
                <a:avLst/>
              </a:prstGeom>
              <a:blipFill>
                <a:blip r:embed="rId4"/>
                <a:stretch>
                  <a:fillRect l="-606" r="-606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423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DAD43-8857-BAD4-4038-4CEA3AC2B7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An HVZK I.P.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A6DAD43-8857-BAD4-4038-4CEA3AC2B7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2CFF0F-A0C8-F744-78F9-EECF9BFA2979}"/>
                  </a:ext>
                </a:extLst>
              </p:cNvPr>
              <p:cNvSpPr txBox="1"/>
              <p:nvPr/>
            </p:nvSpPr>
            <p:spPr>
              <a:xfrm>
                <a:off x="290052" y="866311"/>
                <a:ext cx="4774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⇾{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+mn-lt"/>
                  </a:rPr>
                  <a:t>)</a:t>
                </a:r>
                <a:endParaRPr 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2CFF0F-A0C8-F744-78F9-EECF9BFA2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2" y="866311"/>
                <a:ext cx="4774192" cy="646331"/>
              </a:xfrm>
              <a:prstGeom prst="rect">
                <a:avLst/>
              </a:prstGeom>
              <a:blipFill>
                <a:blip r:embed="rId3"/>
                <a:stretch>
                  <a:fillRect l="-798" t="-15385" r="-37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E9F03C-D0B0-9688-95D8-86FBB22EE4E3}"/>
                  </a:ext>
                </a:extLst>
              </p:cNvPr>
              <p:cNvSpPr txBox="1"/>
              <p:nvPr/>
            </p:nvSpPr>
            <p:spPr>
              <a:xfrm>
                <a:off x="6430298" y="866310"/>
                <a:ext cx="2526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+mn-lt"/>
                  </a:rPr>
                  <a:t>)</a:t>
                </a:r>
                <a:endParaRPr lang="en-US" b="1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E9F03C-D0B0-9688-95D8-86FBB22EE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298" y="866310"/>
                <a:ext cx="2526204" cy="646331"/>
              </a:xfrm>
              <a:prstGeom prst="rect">
                <a:avLst/>
              </a:prstGeom>
              <a:blipFill>
                <a:blip r:embed="rId4"/>
                <a:stretch>
                  <a:fillRect l="-1000" t="-15385" r="-650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1C6F54-F98D-6462-C764-51615B19352D}"/>
              </a:ext>
            </a:extLst>
          </p:cNvPr>
          <p:cNvCxnSpPr>
            <a:cxnSpLocks/>
          </p:cNvCxnSpPr>
          <p:nvPr/>
        </p:nvCxnSpPr>
        <p:spPr>
          <a:xfrm>
            <a:off x="6430298" y="1512641"/>
            <a:ext cx="24629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4329DC9-7537-98D4-6349-88F8517C82E7}"/>
              </a:ext>
            </a:extLst>
          </p:cNvPr>
          <p:cNvGrpSpPr/>
          <p:nvPr/>
        </p:nvGrpSpPr>
        <p:grpSpPr>
          <a:xfrm>
            <a:off x="75734" y="1602357"/>
            <a:ext cx="8955872" cy="2195725"/>
            <a:chOff x="75734" y="1830965"/>
            <a:chExt cx="8955872" cy="2195725"/>
          </a:xfrm>
        </p:grpSpPr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C309BC17-E55E-4493-F33C-533543DC4A56}"/>
                </a:ext>
              </a:extLst>
            </p:cNvPr>
            <p:cNvSpPr/>
            <p:nvPr/>
          </p:nvSpPr>
          <p:spPr>
            <a:xfrm>
              <a:off x="2607824" y="2442525"/>
              <a:ext cx="700087" cy="3714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361513B-B8C0-89D8-7A43-7CCD9018D4D0}"/>
                </a:ext>
              </a:extLst>
            </p:cNvPr>
            <p:cNvSpPr/>
            <p:nvPr/>
          </p:nvSpPr>
          <p:spPr>
            <a:xfrm>
              <a:off x="75734" y="2436266"/>
              <a:ext cx="365760" cy="36576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D3C34C-2AEA-294F-80CD-7C000433E6FF}"/>
                </a:ext>
              </a:extLst>
            </p:cNvPr>
            <p:cNvSpPr/>
            <p:nvPr/>
          </p:nvSpPr>
          <p:spPr>
            <a:xfrm>
              <a:off x="1070337" y="1852258"/>
              <a:ext cx="365760" cy="36576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75CC47D-2AFA-FB9D-53CD-00055096C9CA}"/>
                </a:ext>
              </a:extLst>
            </p:cNvPr>
            <p:cNvSpPr/>
            <p:nvPr/>
          </p:nvSpPr>
          <p:spPr>
            <a:xfrm>
              <a:off x="1084619" y="3023842"/>
              <a:ext cx="365760" cy="36576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78289E6-FDFE-A59B-B7A6-124E3CCD0F4E}"/>
                </a:ext>
              </a:extLst>
            </p:cNvPr>
            <p:cNvSpPr/>
            <p:nvPr/>
          </p:nvSpPr>
          <p:spPr>
            <a:xfrm>
              <a:off x="1934731" y="2436266"/>
              <a:ext cx="365760" cy="36576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769DC15-34D2-2EC1-C8CD-A93D79D8CC8B}"/>
                </a:ext>
              </a:extLst>
            </p:cNvPr>
            <p:cNvCxnSpPr>
              <a:cxnSpLocks/>
              <a:stCxn id="24" idx="7"/>
            </p:cNvCxnSpPr>
            <p:nvPr/>
          </p:nvCxnSpPr>
          <p:spPr>
            <a:xfrm flipV="1">
              <a:off x="387930" y="2075531"/>
              <a:ext cx="682407" cy="414299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6FBF4E-8191-29EA-DFFE-A6B64CDA8460}"/>
                </a:ext>
              </a:extLst>
            </p:cNvPr>
            <p:cNvCxnSpPr>
              <a:cxnSpLocks/>
              <a:stCxn id="24" idx="5"/>
            </p:cNvCxnSpPr>
            <p:nvPr/>
          </p:nvCxnSpPr>
          <p:spPr>
            <a:xfrm>
              <a:off x="387930" y="2748462"/>
              <a:ext cx="682407" cy="403483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8FB1B2-0FF1-4D4D-A870-F1E6937F13F3}"/>
                </a:ext>
              </a:extLst>
            </p:cNvPr>
            <p:cNvCxnSpPr>
              <a:cxnSpLocks/>
              <a:stCxn id="24" idx="6"/>
              <a:endCxn id="27" idx="2"/>
            </p:cNvCxnSpPr>
            <p:nvPr/>
          </p:nvCxnSpPr>
          <p:spPr>
            <a:xfrm>
              <a:off x="441494" y="2619146"/>
              <a:ext cx="1493237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145A4E1-423B-192C-8777-C81AE161E5A7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1438772" y="2132668"/>
              <a:ext cx="549523" cy="35716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15289C-91F9-4EB1-66DC-46E6BC88C501}"/>
                </a:ext>
              </a:extLst>
            </p:cNvPr>
            <p:cNvSpPr txBox="1"/>
            <p:nvPr/>
          </p:nvSpPr>
          <p:spPr>
            <a:xfrm>
              <a:off x="107325" y="24229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FEDD5C-2A46-75F6-0452-61311EB87219}"/>
                </a:ext>
              </a:extLst>
            </p:cNvPr>
            <p:cNvSpPr txBox="1"/>
            <p:nvPr/>
          </p:nvSpPr>
          <p:spPr>
            <a:xfrm>
              <a:off x="1110852" y="1830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C02CAB-0A80-562C-4A6B-9F8572340A3E}"/>
                </a:ext>
              </a:extLst>
            </p:cNvPr>
            <p:cNvSpPr txBox="1"/>
            <p:nvPr/>
          </p:nvSpPr>
          <p:spPr>
            <a:xfrm>
              <a:off x="1100223" y="302027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3</a:t>
              </a:r>
              <a:endParaRPr lang="en-US" dirty="0">
                <a:latin typeface="+mn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C598D7-6124-CEB2-E461-A0E96CE1AF48}"/>
                </a:ext>
              </a:extLst>
            </p:cNvPr>
            <p:cNvSpPr txBox="1"/>
            <p:nvPr/>
          </p:nvSpPr>
          <p:spPr>
            <a:xfrm>
              <a:off x="1965277" y="24229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3</a:t>
              </a:r>
              <a:endParaRPr lang="en-US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E97DB5A-82F1-2CBF-1A88-676DEE8C1415}"/>
                    </a:ext>
                  </a:extLst>
                </p:cNvPr>
                <p:cNvSpPr txBox="1"/>
                <p:nvPr/>
              </p:nvSpPr>
              <p:spPr>
                <a:xfrm>
                  <a:off x="1505927" y="2934083"/>
                  <a:ext cx="2685863" cy="10926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+mn-lt"/>
                    </a:rPr>
                    <a:t>permute colors</a:t>
                  </a:r>
                </a:p>
                <a:p>
                  <a:pPr algn="ctr"/>
                  <a:r>
                    <a:rPr lang="en-US" sz="2000" dirty="0">
                      <a:latin typeface="+mn-lt"/>
                    </a:rPr>
                    <a:t>with a random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+mn-lt"/>
                    </a:rPr>
                    <a:t> perm.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2000" dirty="0">
                      <a:latin typeface="+mn-lt"/>
                    </a:rPr>
                    <a:t>(1,2,3)⇾(2,3,1)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E97DB5A-82F1-2CBF-1A88-676DEE8C14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5927" y="2934083"/>
                  <a:ext cx="2685863" cy="1092607"/>
                </a:xfrm>
                <a:prstGeom prst="rect">
                  <a:avLst/>
                </a:prstGeom>
                <a:blipFill>
                  <a:blip r:embed="rId5"/>
                  <a:stretch>
                    <a:fillRect l="-1878" t="-3448" r="-1878" b="-80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75D8AB5-80F8-8BBA-DB5F-5A374FAC683E}"/>
                </a:ext>
              </a:extLst>
            </p:cNvPr>
            <p:cNvSpPr/>
            <p:nvPr/>
          </p:nvSpPr>
          <p:spPr>
            <a:xfrm>
              <a:off x="3496901" y="2496121"/>
              <a:ext cx="365760" cy="36576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2893691-7047-A644-0B04-E4F42A6C7AAA}"/>
                </a:ext>
              </a:extLst>
            </p:cNvPr>
            <p:cNvSpPr/>
            <p:nvPr/>
          </p:nvSpPr>
          <p:spPr>
            <a:xfrm>
              <a:off x="4491504" y="1912113"/>
              <a:ext cx="365760" cy="36576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9BADECF-CF08-AACF-8031-CFE3249DA0F3}"/>
                </a:ext>
              </a:extLst>
            </p:cNvPr>
            <p:cNvSpPr/>
            <p:nvPr/>
          </p:nvSpPr>
          <p:spPr>
            <a:xfrm>
              <a:off x="4505786" y="3083697"/>
              <a:ext cx="365760" cy="36576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3DB89D-C18C-EA4E-D659-2770FD5A10F0}"/>
                </a:ext>
              </a:extLst>
            </p:cNvPr>
            <p:cNvSpPr/>
            <p:nvPr/>
          </p:nvSpPr>
          <p:spPr>
            <a:xfrm>
              <a:off x="5355898" y="2496121"/>
              <a:ext cx="365760" cy="365760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B219C18-3164-7CDA-FB8C-B4D85E629AC8}"/>
                </a:ext>
              </a:extLst>
            </p:cNvPr>
            <p:cNvCxnSpPr>
              <a:cxnSpLocks/>
              <a:stCxn id="37" idx="7"/>
            </p:cNvCxnSpPr>
            <p:nvPr/>
          </p:nvCxnSpPr>
          <p:spPr>
            <a:xfrm flipV="1">
              <a:off x="3809097" y="2135386"/>
              <a:ext cx="682407" cy="414299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90288E6-D2C0-B138-43FF-A4345E5A5E80}"/>
                </a:ext>
              </a:extLst>
            </p:cNvPr>
            <p:cNvCxnSpPr>
              <a:cxnSpLocks/>
              <a:stCxn id="37" idx="5"/>
            </p:cNvCxnSpPr>
            <p:nvPr/>
          </p:nvCxnSpPr>
          <p:spPr>
            <a:xfrm>
              <a:off x="3809097" y="2808317"/>
              <a:ext cx="682407" cy="403483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DBF35F-9FD0-0FB1-E1A9-A15659397AA0}"/>
                </a:ext>
              </a:extLst>
            </p:cNvPr>
            <p:cNvCxnSpPr>
              <a:cxnSpLocks/>
              <a:stCxn id="37" idx="6"/>
              <a:endCxn id="40" idx="2"/>
            </p:cNvCxnSpPr>
            <p:nvPr/>
          </p:nvCxnSpPr>
          <p:spPr>
            <a:xfrm>
              <a:off x="3862661" y="2679001"/>
              <a:ext cx="1493237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2DA508-F21E-F13A-6564-5C4A0150A240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4859939" y="2192523"/>
              <a:ext cx="549523" cy="35716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34AA16-F802-EE17-210E-47511D75645D}"/>
                </a:ext>
              </a:extLst>
            </p:cNvPr>
            <p:cNvSpPr txBox="1"/>
            <p:nvPr/>
          </p:nvSpPr>
          <p:spPr>
            <a:xfrm>
              <a:off x="3528492" y="24828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FDB210D-9D8B-1773-CE55-E269F2CD1D88}"/>
                </a:ext>
              </a:extLst>
            </p:cNvPr>
            <p:cNvSpPr txBox="1"/>
            <p:nvPr/>
          </p:nvSpPr>
          <p:spPr>
            <a:xfrm>
              <a:off x="4532019" y="18908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3</a:t>
              </a:r>
              <a:endParaRPr lang="en-US" dirty="0">
                <a:latin typeface="+mn-l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EABE1C6-5EBF-0EB6-2BFF-EF97D5CC5D98}"/>
                </a:ext>
              </a:extLst>
            </p:cNvPr>
            <p:cNvSpPr txBox="1"/>
            <p:nvPr/>
          </p:nvSpPr>
          <p:spPr>
            <a:xfrm>
              <a:off x="4521390" y="30801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6AFB2D-7372-CBB8-C259-02D2A63E89EF}"/>
                </a:ext>
              </a:extLst>
            </p:cNvPr>
            <p:cNvSpPr txBox="1"/>
            <p:nvPr/>
          </p:nvSpPr>
          <p:spPr>
            <a:xfrm>
              <a:off x="5386444" y="24828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FC3A1FCA-328F-88CA-CCBB-C6F0D8256481}"/>
                </a:ext>
              </a:extLst>
            </p:cNvPr>
            <p:cNvSpPr/>
            <p:nvPr/>
          </p:nvSpPr>
          <p:spPr>
            <a:xfrm>
              <a:off x="5962474" y="2499300"/>
              <a:ext cx="700087" cy="37147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5CA79D-A532-1ACA-25BE-77C48C2FE228}"/>
                </a:ext>
              </a:extLst>
            </p:cNvPr>
            <p:cNvSpPr txBox="1"/>
            <p:nvPr/>
          </p:nvSpPr>
          <p:spPr>
            <a:xfrm>
              <a:off x="5127843" y="2905130"/>
              <a:ext cx="21798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vector commit 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to permuted colors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E8DA116-D92E-0606-75B6-551B6928678F}"/>
                </a:ext>
              </a:extLst>
            </p:cNvPr>
            <p:cNvSpPr/>
            <p:nvPr/>
          </p:nvSpPr>
          <p:spPr>
            <a:xfrm>
              <a:off x="6806849" y="2519929"/>
              <a:ext cx="365760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82D32DE-99EE-4D36-2A93-82F8F7C73B8D}"/>
                </a:ext>
              </a:extLst>
            </p:cNvPr>
            <p:cNvSpPr/>
            <p:nvPr/>
          </p:nvSpPr>
          <p:spPr>
            <a:xfrm>
              <a:off x="7801452" y="1935921"/>
              <a:ext cx="365760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9CA1813-7AA8-7EBA-380C-167172854658}"/>
                </a:ext>
              </a:extLst>
            </p:cNvPr>
            <p:cNvSpPr/>
            <p:nvPr/>
          </p:nvSpPr>
          <p:spPr>
            <a:xfrm>
              <a:off x="7815734" y="3107505"/>
              <a:ext cx="365760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3273D90-FB1E-5BCD-5C0C-82EEC1763241}"/>
                </a:ext>
              </a:extLst>
            </p:cNvPr>
            <p:cNvSpPr/>
            <p:nvPr/>
          </p:nvSpPr>
          <p:spPr>
            <a:xfrm>
              <a:off x="8665846" y="2519929"/>
              <a:ext cx="365760" cy="3657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D310CE4-6EAE-8F28-984C-3D6E099C8750}"/>
                </a:ext>
              </a:extLst>
            </p:cNvPr>
            <p:cNvCxnSpPr>
              <a:cxnSpLocks/>
              <a:stCxn id="63" idx="7"/>
            </p:cNvCxnSpPr>
            <p:nvPr/>
          </p:nvCxnSpPr>
          <p:spPr>
            <a:xfrm flipV="1">
              <a:off x="7119045" y="2159194"/>
              <a:ext cx="682407" cy="414299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7095BE8-D1DA-97B4-3518-F738F1987B2E}"/>
                </a:ext>
              </a:extLst>
            </p:cNvPr>
            <p:cNvCxnSpPr>
              <a:cxnSpLocks/>
              <a:stCxn id="63" idx="5"/>
            </p:cNvCxnSpPr>
            <p:nvPr/>
          </p:nvCxnSpPr>
          <p:spPr>
            <a:xfrm>
              <a:off x="7119045" y="2832125"/>
              <a:ext cx="682407" cy="403483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7711849-8A90-3459-4D01-F7DB84BFAC06}"/>
                </a:ext>
              </a:extLst>
            </p:cNvPr>
            <p:cNvCxnSpPr>
              <a:cxnSpLocks/>
              <a:stCxn id="63" idx="6"/>
              <a:endCxn id="66" idx="2"/>
            </p:cNvCxnSpPr>
            <p:nvPr/>
          </p:nvCxnSpPr>
          <p:spPr>
            <a:xfrm>
              <a:off x="7172609" y="2702809"/>
              <a:ext cx="1493237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C637961-E9F0-877B-88E3-988C19884972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8169887" y="2216331"/>
              <a:ext cx="549523" cy="357162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3777A07-0A0C-84C0-3C39-CF5A5B1B76CE}"/>
              </a:ext>
            </a:extLst>
          </p:cNvPr>
          <p:cNvGrpSpPr/>
          <p:nvPr/>
        </p:nvGrpSpPr>
        <p:grpSpPr>
          <a:xfrm>
            <a:off x="1003294" y="3706484"/>
            <a:ext cx="7972780" cy="461665"/>
            <a:chOff x="1070337" y="4148811"/>
            <a:chExt cx="7972780" cy="461665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679149D-BACB-D4C8-F847-9EC41749D4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337" y="4600575"/>
              <a:ext cx="71111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319F1CA-B7C5-D5D1-5AFE-F5F9F486A9DF}"/>
                    </a:ext>
                  </a:extLst>
                </p:cNvPr>
                <p:cNvSpPr txBox="1"/>
                <p:nvPr/>
              </p:nvSpPr>
              <p:spPr>
                <a:xfrm>
                  <a:off x="5328318" y="4148811"/>
                  <a:ext cx="37147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random edge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319F1CA-B7C5-D5D1-5AFE-F5F9F486A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8318" y="4148811"/>
                  <a:ext cx="3714799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730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E2A3EAE-B384-0582-63FC-D0769A92960D}"/>
              </a:ext>
            </a:extLst>
          </p:cNvPr>
          <p:cNvGrpSpPr/>
          <p:nvPr/>
        </p:nvGrpSpPr>
        <p:grpSpPr>
          <a:xfrm>
            <a:off x="308651" y="4507351"/>
            <a:ext cx="7824537" cy="474265"/>
            <a:chOff x="356957" y="4126310"/>
            <a:chExt cx="7824537" cy="474265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FE4788B-03E2-07FE-DD8A-4C8F60F62A75}"/>
                </a:ext>
              </a:extLst>
            </p:cNvPr>
            <p:cNvCxnSpPr>
              <a:cxnSpLocks/>
            </p:cNvCxnSpPr>
            <p:nvPr/>
          </p:nvCxnSpPr>
          <p:spPr>
            <a:xfrm>
              <a:off x="1070337" y="4600575"/>
              <a:ext cx="7111157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9E2CF35-A180-B2F3-5E71-8EA4E2B525BE}"/>
                    </a:ext>
                  </a:extLst>
                </p:cNvPr>
                <p:cNvSpPr txBox="1"/>
                <p:nvPr/>
              </p:nvSpPr>
              <p:spPr>
                <a:xfrm>
                  <a:off x="356957" y="4126310"/>
                  <a:ext cx="36928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open colors of nodes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9E2CF35-A180-B2F3-5E71-8EA4E2B525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957" y="4126310"/>
                  <a:ext cx="369280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749" t="-7895" r="-34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FBF8D00-4126-EA15-500C-AF04EFF07C95}"/>
              </a:ext>
            </a:extLst>
          </p:cNvPr>
          <p:cNvCxnSpPr>
            <a:cxnSpLocks/>
          </p:cNvCxnSpPr>
          <p:nvPr/>
        </p:nvCxnSpPr>
        <p:spPr>
          <a:xfrm>
            <a:off x="311246" y="1496498"/>
            <a:ext cx="46408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7BCAF62-60A7-1F37-3A7E-F37746314961}"/>
              </a:ext>
            </a:extLst>
          </p:cNvPr>
          <p:cNvGrpSpPr/>
          <p:nvPr/>
        </p:nvGrpSpPr>
        <p:grpSpPr>
          <a:xfrm>
            <a:off x="6843893" y="2268965"/>
            <a:ext cx="1318281" cy="999972"/>
            <a:chOff x="6843893" y="2268965"/>
            <a:chExt cx="1318281" cy="9999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B2D6CFB-7E36-7435-CE51-F72CEFD5A521}"/>
                </a:ext>
              </a:extLst>
            </p:cNvPr>
            <p:cNvSpPr txBox="1"/>
            <p:nvPr/>
          </p:nvSpPr>
          <p:spPr>
            <a:xfrm>
              <a:off x="6843893" y="22689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2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6387903-1858-C264-BCBA-C4EA8C3C5742}"/>
                </a:ext>
              </a:extLst>
            </p:cNvPr>
            <p:cNvSpPr txBox="1"/>
            <p:nvPr/>
          </p:nvSpPr>
          <p:spPr>
            <a:xfrm>
              <a:off x="7860488" y="28996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+mn-lt"/>
                </a:rPr>
                <a:t>1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256D86D-F38D-753D-D4AB-2A811C09B634}"/>
                  </a:ext>
                </a:extLst>
              </p:cNvPr>
              <p:cNvSpPr txBox="1"/>
              <p:nvPr/>
            </p:nvSpPr>
            <p:spPr>
              <a:xfrm>
                <a:off x="5855756" y="4481558"/>
                <a:ext cx="33190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accept if color(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+mn-lt"/>
                  </a:rPr>
                  <a:t>)≠color(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256D86D-F38D-753D-D4AB-2A811C09B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756" y="4481558"/>
                <a:ext cx="3319050" cy="461665"/>
              </a:xfrm>
              <a:prstGeom prst="rect">
                <a:avLst/>
              </a:prstGeom>
              <a:blipFill>
                <a:blip r:embed="rId8"/>
                <a:stretch>
                  <a:fillRect l="-3053" t="-7895" r="-190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35AA6BEA-6DCB-5AF1-D9BD-14CB42E1E446}"/>
              </a:ext>
            </a:extLst>
          </p:cNvPr>
          <p:cNvSpPr txBox="1"/>
          <p:nvPr/>
        </p:nvSpPr>
        <p:spPr>
          <a:xfrm>
            <a:off x="7481241" y="272297"/>
            <a:ext cx="1276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</a:rPr>
              <a:t>[GMW’86]</a:t>
            </a:r>
          </a:p>
        </p:txBody>
      </p:sp>
    </p:spTree>
    <p:extLst>
      <p:ext uri="{BB962C8B-B14F-4D97-AF65-F5344CB8AC3E}">
        <p14:creationId xmlns:p14="http://schemas.microsoft.com/office/powerpoint/2010/main" val="41557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90010-956D-84FA-E503-ABDCD2E4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CB89DB-B5C6-AB09-188D-D01F9F1442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An HVZK I.P.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DCB89DB-B5C6-AB09-188D-D01F9F144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4C46-E003-A334-6C5A-A0477C238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5849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Protocol sketch: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D782198-1C04-6B1C-779A-15A45B68FBA7}"/>
              </a:ext>
            </a:extLst>
          </p:cNvPr>
          <p:cNvSpPr txBox="1"/>
          <p:nvPr/>
        </p:nvSpPr>
        <p:spPr>
          <a:xfrm>
            <a:off x="7481241" y="272297"/>
            <a:ext cx="1276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+mn-lt"/>
              </a:rPr>
              <a:t>[GMW’86]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E63880-A28A-1BE7-35D4-6D2FD6E81777}"/>
                  </a:ext>
                </a:extLst>
              </p:cNvPr>
              <p:cNvSpPr/>
              <p:nvPr/>
            </p:nvSpPr>
            <p:spPr>
              <a:xfrm>
                <a:off x="1367344" y="1933630"/>
                <a:ext cx="1800225" cy="210972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E63880-A28A-1BE7-35D4-6D2FD6E81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44" y="1933630"/>
                <a:ext cx="1800225" cy="21097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35EEFB-F8F1-8CB9-F314-B941A1EBC221}"/>
                  </a:ext>
                </a:extLst>
              </p:cNvPr>
              <p:cNvSpPr/>
              <p:nvPr/>
            </p:nvSpPr>
            <p:spPr>
              <a:xfrm>
                <a:off x="5734557" y="1993160"/>
                <a:ext cx="1628775" cy="205019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35EEFB-F8F1-8CB9-F314-B941A1EBC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557" y="1993160"/>
                <a:ext cx="1628775" cy="2050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2A6F71E-E790-4B74-5C1A-A9D612A13481}"/>
              </a:ext>
            </a:extLst>
          </p:cNvPr>
          <p:cNvGrpSpPr/>
          <p:nvPr/>
        </p:nvGrpSpPr>
        <p:grpSpPr>
          <a:xfrm>
            <a:off x="3210433" y="1800224"/>
            <a:ext cx="2457450" cy="461665"/>
            <a:chOff x="3171827" y="3071812"/>
            <a:chExt cx="2457450" cy="46166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EDC1B2B-A5B3-FC4B-889F-9E3C83DFC654}"/>
                </a:ext>
              </a:extLst>
            </p:cNvPr>
            <p:cNvCxnSpPr>
              <a:cxnSpLocks/>
            </p:cNvCxnSpPr>
            <p:nvPr/>
          </p:nvCxnSpPr>
          <p:spPr>
            <a:xfrm>
              <a:off x="3171827" y="3486150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B0C9580-AFE0-DD75-A0F9-0A16A949E5A3}"/>
                    </a:ext>
                  </a:extLst>
                </p:cNvPr>
                <p:cNvSpPr txBox="1"/>
                <p:nvPr/>
              </p:nvSpPr>
              <p:spPr>
                <a:xfrm>
                  <a:off x="3920555" y="3071812"/>
                  <a:ext cx="82150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B0C9580-AFE0-DD75-A0F9-0A16A949E5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555" y="3071812"/>
                  <a:ext cx="82150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E31D6F-09A3-8CAE-129E-F8BD773B04D4}"/>
              </a:ext>
            </a:extLst>
          </p:cNvPr>
          <p:cNvGrpSpPr/>
          <p:nvPr/>
        </p:nvGrpSpPr>
        <p:grpSpPr>
          <a:xfrm>
            <a:off x="3210433" y="2543233"/>
            <a:ext cx="2457450" cy="461665"/>
            <a:chOff x="3171827" y="3587219"/>
            <a:chExt cx="2457450" cy="46166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68EA8DC-72DC-2703-D530-36517D16F1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1827" y="3998148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1B9F25-647E-7D13-3B94-1E6C3B9D665E}"/>
                    </a:ext>
                  </a:extLst>
                </p:cNvPr>
                <p:cNvSpPr txBox="1"/>
                <p:nvPr/>
              </p:nvSpPr>
              <p:spPr>
                <a:xfrm>
                  <a:off x="3483127" y="3587219"/>
                  <a:ext cx="20559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1B9F25-647E-7D13-3B94-1E6C3B9D6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3127" y="3587219"/>
                  <a:ext cx="2055947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7723BF-67EE-55F7-648B-C1CE44D7E950}"/>
              </a:ext>
            </a:extLst>
          </p:cNvPr>
          <p:cNvGrpSpPr/>
          <p:nvPr/>
        </p:nvGrpSpPr>
        <p:grpSpPr>
          <a:xfrm>
            <a:off x="3162803" y="3257779"/>
            <a:ext cx="2457450" cy="890500"/>
            <a:chOff x="3171827" y="2976959"/>
            <a:chExt cx="2457450" cy="8905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E132F3A-7B95-C788-EA11-F44EA42EEC51}"/>
                </a:ext>
              </a:extLst>
            </p:cNvPr>
            <p:cNvCxnSpPr>
              <a:cxnSpLocks/>
            </p:cNvCxnSpPr>
            <p:nvPr/>
          </p:nvCxnSpPr>
          <p:spPr>
            <a:xfrm>
              <a:off x="3171827" y="3427158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5E77445-FF0A-DCC5-5267-E4BFC0DBCEF4}"/>
                    </a:ext>
                  </a:extLst>
                </p:cNvPr>
                <p:cNvSpPr txBox="1"/>
                <p:nvPr/>
              </p:nvSpPr>
              <p:spPr>
                <a:xfrm>
                  <a:off x="3643685" y="2976959"/>
                  <a:ext cx="1622304" cy="8905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tabLst>
                      <a:tab pos="855663" algn="l"/>
                    </a:tabLst>
                  </a:pP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b="0" dirty="0">
                      <a:latin typeface="+mn-lt"/>
                    </a:rPr>
                    <a:t>  , 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b="0" dirty="0">
                    <a:latin typeface="+mn-lt"/>
                  </a:endParaRPr>
                </a:p>
                <a:p>
                  <a:pPr algn="l"/>
                  <a:r>
                    <a:rPr lang="en-US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a14:m>
                  <a:r>
                    <a:rPr lang="en-US" dirty="0">
                      <a:latin typeface="+mn-lt"/>
                    </a:rPr>
                    <a:t>,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5E77445-FF0A-DCC5-5267-E4BFC0DBCE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685" y="2976959"/>
                  <a:ext cx="1622304" cy="890500"/>
                </a:xfrm>
                <a:prstGeom prst="rect">
                  <a:avLst/>
                </a:prstGeom>
                <a:blipFill>
                  <a:blip r:embed="rId7"/>
                  <a:stretch>
                    <a:fillRect t="-4225" b="-12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CF192EB-EB1A-C51B-85C1-D752AA35FF30}"/>
              </a:ext>
            </a:extLst>
          </p:cNvPr>
          <p:cNvGrpSpPr/>
          <p:nvPr/>
        </p:nvGrpSpPr>
        <p:grpSpPr>
          <a:xfrm>
            <a:off x="7049510" y="4026553"/>
            <a:ext cx="1637290" cy="509496"/>
            <a:chOff x="7172325" y="4229098"/>
            <a:chExt cx="1637290" cy="509496"/>
          </a:xfrm>
        </p:grpSpPr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385579D8-5AE7-A860-D6A0-45ED573F7FBB}"/>
                </a:ext>
              </a:extLst>
            </p:cNvPr>
            <p:cNvCxnSpPr>
              <a:cxnSpLocks/>
            </p:cNvCxnSpPr>
            <p:nvPr/>
          </p:nvCxnSpPr>
          <p:spPr>
            <a:xfrm>
              <a:off x="7172325" y="4229098"/>
              <a:ext cx="1000125" cy="278664"/>
            </a:xfrm>
            <a:prstGeom prst="bentConnector3">
              <a:avLst>
                <a:gd name="adj1" fmla="val -7143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C13871E-3851-E8DB-5A9B-ADEC9C6E6FE6}"/>
                </a:ext>
              </a:extLst>
            </p:cNvPr>
            <p:cNvSpPr txBox="1"/>
            <p:nvPr/>
          </p:nvSpPr>
          <p:spPr>
            <a:xfrm>
              <a:off x="8195344" y="4276929"/>
              <a:ext cx="614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0/1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374514-C86E-7B38-65D7-B1E5BF3A365D}"/>
              </a:ext>
            </a:extLst>
          </p:cNvPr>
          <p:cNvGrpSpPr/>
          <p:nvPr/>
        </p:nvGrpSpPr>
        <p:grpSpPr>
          <a:xfrm>
            <a:off x="3470472" y="4108184"/>
            <a:ext cx="2606355" cy="1059994"/>
            <a:chOff x="3470472" y="4108184"/>
            <a:chExt cx="2606355" cy="10599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C986EC-2315-D508-B8F8-250A14230A54}"/>
                </a:ext>
              </a:extLst>
            </p:cNvPr>
            <p:cNvSpPr txBox="1"/>
            <p:nvPr/>
          </p:nvSpPr>
          <p:spPr>
            <a:xfrm>
              <a:off x="3470472" y="4460292"/>
              <a:ext cx="26063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opening proofs</a:t>
              </a:r>
            </a:p>
            <a:p>
              <a:pPr algn="ctr"/>
              <a:r>
                <a:rPr lang="en-US" sz="2000" dirty="0">
                  <a:latin typeface="+mn-lt"/>
                </a:rPr>
                <a:t>for vector commitment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C74F911-44A7-E200-7F69-995CA483DF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01898" y="4108184"/>
              <a:ext cx="334893" cy="4113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89456C6-EDB8-8E01-623E-FB4EEA471A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7211" y="4160568"/>
              <a:ext cx="132879" cy="3684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7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94E43B-9D82-8686-6AD1-6566401776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An HVZK I.P.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94E43B-9D82-8686-6AD1-6566401776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42C5-8136-019D-218F-643960C09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is perfectly complete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it computationally sound?</a:t>
            </a:r>
          </a:p>
          <a:p>
            <a:endParaRPr lang="en-US" dirty="0"/>
          </a:p>
          <a:p>
            <a:r>
              <a:rPr lang="en-US" dirty="0"/>
              <a:t>Is it HVZK? </a:t>
            </a:r>
          </a:p>
        </p:txBody>
      </p:sp>
    </p:spTree>
    <p:extLst>
      <p:ext uri="{BB962C8B-B14F-4D97-AF65-F5344CB8AC3E}">
        <p14:creationId xmlns:p14="http://schemas.microsoft.com/office/powerpoint/2010/main" val="871169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9531-F0C5-6D73-E7C6-1A253BF2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HVZK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D516E-FB1B-0217-06EB-8AA11CE5DD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1828"/>
                <a:ext cx="8686800" cy="20248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Claim</a:t>
                </a:r>
                <a:r>
                  <a:rPr lang="en-US" sz="2400" dirty="0"/>
                  <a:t>:  (P,V) is a </a:t>
                </a:r>
                <a:r>
                  <a:rPr lang="en-US" sz="2400" u="sng" dirty="0"/>
                  <a:t>statistical HVZK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/>
                  <a:t>Proof:  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∊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</m:oMath>
                </a14:m>
                <a:r>
                  <a:rPr lang="en-US" sz="2400" dirty="0"/>
                  <a:t> .    We build a simulator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r>
                  <a:rPr lang="en-US" sz="2400" dirty="0"/>
                  <a:t>sample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   and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′⇽{1,2,3}</m:t>
                    </m:r>
                  </m:oMath>
                </a14:m>
                <a:r>
                  <a:rPr lang="en-US" sz="2400" dirty="0"/>
                  <a:t>  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’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set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′≔(1,1,…,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,…1,1)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ED516E-FB1B-0217-06EB-8AA11CE5DD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1828"/>
                <a:ext cx="8686800" cy="2024830"/>
              </a:xfrm>
              <a:blipFill>
                <a:blip r:embed="rId2"/>
                <a:stretch>
                  <a:fillRect l="-1170" t="-1242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7260199-657E-FAE6-7E77-1F9B1F7E0885}"/>
              </a:ext>
            </a:extLst>
          </p:cNvPr>
          <p:cNvGrpSpPr/>
          <p:nvPr/>
        </p:nvGrpSpPr>
        <p:grpSpPr>
          <a:xfrm>
            <a:off x="1936954" y="3057832"/>
            <a:ext cx="3237134" cy="461665"/>
            <a:chOff x="1936954" y="3057832"/>
            <a:chExt cx="3237134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2CD48A4-9D94-FE55-BEE9-0B84349BCE24}"/>
                    </a:ext>
                  </a:extLst>
                </p:cNvPr>
                <p:cNvSpPr txBox="1"/>
                <p:nvPr/>
              </p:nvSpPr>
              <p:spPr>
                <a:xfrm>
                  <a:off x="1936954" y="3057832"/>
                  <a:ext cx="8821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pos.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2CD48A4-9D94-FE55-BEE9-0B84349BC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6954" y="3057832"/>
                  <a:ext cx="882101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1429" t="-5405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D047B3-37B7-118E-62AE-8E37CB098C80}"/>
                    </a:ext>
                  </a:extLst>
                </p:cNvPr>
                <p:cNvSpPr txBox="1"/>
                <p:nvPr/>
              </p:nvSpPr>
              <p:spPr>
                <a:xfrm>
                  <a:off x="4317763" y="3057832"/>
                  <a:ext cx="85632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pos.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j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D047B3-37B7-118E-62AE-8E37CB098C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7763" y="3057832"/>
                  <a:ext cx="856325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0145" t="-5405" r="-434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2147E464-6CAC-CBE5-A9CC-ED1778569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9222" y="3057832"/>
              <a:ext cx="474751" cy="230833"/>
            </a:xfrm>
            <a:prstGeom prst="bentConnector3">
              <a:avLst>
                <a:gd name="adj1" fmla="val 97634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3E1B503B-069E-584E-8FF6-4FDC2C256F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2886" y="3057832"/>
              <a:ext cx="474751" cy="230833"/>
            </a:xfrm>
            <a:prstGeom prst="bentConnector3">
              <a:avLst>
                <a:gd name="adj1" fmla="val 97634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9979B-1AFA-086D-8604-9180A4B65351}"/>
                  </a:ext>
                </a:extLst>
              </p:cNvPr>
              <p:cNvSpPr txBox="1"/>
              <p:nvPr/>
            </p:nvSpPr>
            <p:spPr>
              <a:xfrm>
                <a:off x="486031" y="3608439"/>
                <a:ext cx="6416885" cy="1371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⇽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VectorCommit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342900" indent="-34290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Build opening proofs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+mn-lt"/>
                  </a:rPr>
                  <a:t>  for positions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marL="342900" indent="-342900" algn="l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output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>
                    <a:latin typeface="+mn-lt"/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9979B-1AFA-086D-8604-9180A4B65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1" y="3608439"/>
                <a:ext cx="6416885" cy="1371529"/>
              </a:xfrm>
              <a:prstGeom prst="rect">
                <a:avLst/>
              </a:prstGeom>
              <a:blipFill>
                <a:blip r:embed="rId5"/>
                <a:stretch>
                  <a:fillRect l="-1383" t="-1835" b="-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9D5A8A5-79D5-6199-5C0B-6E95A4C2CA2F}"/>
              </a:ext>
            </a:extLst>
          </p:cNvPr>
          <p:cNvSpPr/>
          <p:nvPr/>
        </p:nvSpPr>
        <p:spPr>
          <a:xfrm>
            <a:off x="235974" y="2168319"/>
            <a:ext cx="8219768" cy="285097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F5AD-8BF1-F472-6528-D62E44DD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HVZK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55AE5-7F25-C27A-02F6-9E6C7C5E6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3337"/>
                <a:ext cx="8686800" cy="334235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Claim</a:t>
                </a:r>
                <a:r>
                  <a:rPr lang="en-US" sz="2400" dirty="0"/>
                  <a:t>:  (P,V) is a </a:t>
                </a:r>
                <a:r>
                  <a:rPr lang="en-US" sz="2400" u="sng" dirty="0"/>
                  <a:t>statistical HVZK</a:t>
                </a:r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spcBef>
                    <a:spcPts val="1500"/>
                  </a:spcBef>
                </a:pPr>
                <a:r>
                  <a:rPr lang="en-US" sz="2400" dirty="0"/>
                  <a:t>set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1,1,…,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,…1,1)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output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/>
                  <a:t>(1)  The vector commitment is unconditionally hiding  ⇒ 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err="1" smtClean="0">
                                <a:latin typeface="Cambria Math" panose="02040503050406030204" pitchFamily="18" charset="0"/>
                              </a:rPr>
                              <m:t>VectorCommit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err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dirty="0" err="1" smtClean="0">
                                    <a:latin typeface="Cambria Math" panose="02040503050406030204" pitchFamily="18" charset="0"/>
                                  </a:rPr>
                                  <m:t>’,</m:t>
                                </m:r>
                                <m:r>
                                  <a:rPr lang="en-US" sz="2400" b="0" i="1" dirty="0" err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dirty="0" err="1">
                                <a:latin typeface="Cambria Math" panose="02040503050406030204" pitchFamily="18" charset="0"/>
                              </a:rPr>
                              <m:t>VectorCommit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p>
                                </m:sSup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real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dirty="0" err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0" dirty="0"/>
                  <a:t>(2)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:  are distributed exactly as in a real transcript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155AE5-7F25-C27A-02F6-9E6C7C5E6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3337"/>
                <a:ext cx="8686800" cy="3342353"/>
              </a:xfrm>
              <a:blipFill>
                <a:blip r:embed="rId2"/>
                <a:stretch>
                  <a:fillRect l="-102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453ECA-849D-4098-F3A0-5C500D08BB14}"/>
              </a:ext>
            </a:extLst>
          </p:cNvPr>
          <p:cNvSpPr/>
          <p:nvPr/>
        </p:nvSpPr>
        <p:spPr>
          <a:xfrm>
            <a:off x="8502602" y="3943349"/>
            <a:ext cx="309716" cy="304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5370-82A0-8CBB-5CE0-BB04E22C6D45}"/>
                  </a:ext>
                </a:extLst>
              </p:cNvPr>
              <p:cNvSpPr txBox="1"/>
              <p:nvPr/>
            </p:nvSpPr>
            <p:spPr>
              <a:xfrm>
                <a:off x="457200" y="4556916"/>
                <a:ext cx="8278548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Puzzle:  would the protocol be HVZK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latin typeface="+mn-lt"/>
                  </a:rPr>
                  <a:t>  chose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⇽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 ??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31C5370-82A0-8CBB-5CE0-BB04E22C6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56916"/>
                <a:ext cx="8278548" cy="461665"/>
              </a:xfrm>
              <a:prstGeom prst="rect">
                <a:avLst/>
              </a:prstGeom>
              <a:blipFill>
                <a:blip r:embed="rId3"/>
                <a:stretch>
                  <a:fillRect l="-1069" t="-5128" b="-2564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EA8FBF7-4A39-5EA7-5CFC-9B95347EA571}"/>
              </a:ext>
            </a:extLst>
          </p:cNvPr>
          <p:cNvSpPr txBox="1"/>
          <p:nvPr/>
        </p:nvSpPr>
        <p:spPr>
          <a:xfrm>
            <a:off x="4606306" y="292222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3B54EE-2D12-7AC0-9AB8-EC53F15B690E}"/>
              </a:ext>
            </a:extLst>
          </p:cNvPr>
          <p:cNvCxnSpPr/>
          <p:nvPr/>
        </p:nvCxnSpPr>
        <p:spPr>
          <a:xfrm>
            <a:off x="7429500" y="3443288"/>
            <a:ext cx="6286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389B0-6522-163B-A3F7-EB439EE49835}"/>
              </a:ext>
            </a:extLst>
          </p:cNvPr>
          <p:cNvCxnSpPr>
            <a:cxnSpLocks/>
          </p:cNvCxnSpPr>
          <p:nvPr/>
        </p:nvCxnSpPr>
        <p:spPr>
          <a:xfrm>
            <a:off x="3281362" y="3495674"/>
            <a:ext cx="319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E20A-E221-34C6-8B64-240C4BBF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1ABCF-1CD7-0981-D732-98138F8A0F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934679"/>
                <a:ext cx="8588477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the vector commitment is unconditionally binding.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b="1" u="sng" dirty="0"/>
                  <a:t>Claim</a:t>
                </a:r>
                <a:r>
                  <a:rPr lang="en-US" sz="2400" dirty="0"/>
                  <a:t>:   if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then   for all PPT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sz="2400" dirty="0"/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  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sz="2400" dirty="0"/>
                  <a:t>Proof idea:  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𝑐𝑜𝑚</m:t>
                    </m:r>
                  </m:oMath>
                </a14:m>
                <a:r>
                  <a:rPr lang="en-US" sz="2400" dirty="0"/>
                  <a:t> is a commitment to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sz="2400" dirty="0"/>
                  <a:t>Then: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</m:oMath>
                </a14:m>
                <a:r>
                  <a:rPr lang="en-US" sz="2400" dirty="0"/>
                  <a:t>   ⇒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⁡[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chooses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/>
                  <a:t>     ⇒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ou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</m:e>
                    </m:func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1ABCF-1CD7-0981-D732-98138F8A0F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34679"/>
                <a:ext cx="8588477" cy="3818430"/>
              </a:xfrm>
              <a:blipFill>
                <a:blip r:embed="rId2"/>
                <a:stretch>
                  <a:fillRect l="-1182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63A5A2A-1DC1-370F-C0E1-6ED77DD377B4}"/>
              </a:ext>
            </a:extLst>
          </p:cNvPr>
          <p:cNvSpPr/>
          <p:nvPr/>
        </p:nvSpPr>
        <p:spPr>
          <a:xfrm>
            <a:off x="8686800" y="4208821"/>
            <a:ext cx="309716" cy="3048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54A207-C51F-220A-22BC-77F71BFC89B5}"/>
              </a:ext>
            </a:extLst>
          </p:cNvPr>
          <p:cNvGrpSpPr/>
          <p:nvPr/>
        </p:nvGrpSpPr>
        <p:grpSpPr>
          <a:xfrm>
            <a:off x="6322142" y="1872107"/>
            <a:ext cx="2519516" cy="461665"/>
            <a:chOff x="6322142" y="1872107"/>
            <a:chExt cx="2519516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C68A10-8505-94B1-C60A-3AB3A1636C46}"/>
                </a:ext>
              </a:extLst>
            </p:cNvPr>
            <p:cNvSpPr txBox="1"/>
            <p:nvPr/>
          </p:nvSpPr>
          <p:spPr>
            <a:xfrm>
              <a:off x="6858423" y="1872107"/>
              <a:ext cx="1983235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not negligible!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096C9E5-F85A-27D1-6764-F4FC8B8967FA}"/>
                </a:ext>
              </a:extLst>
            </p:cNvPr>
            <p:cNvCxnSpPr/>
            <p:nvPr/>
          </p:nvCxnSpPr>
          <p:spPr>
            <a:xfrm flipH="1">
              <a:off x="6322142" y="2074606"/>
              <a:ext cx="521110" cy="2261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33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C141-CA56-EE0F-3A88-87511B40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Amplification by parallel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925C8-B554-02C0-D55F-22CDD8E9CB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5182"/>
                <a:ext cx="8229600" cy="115959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30000"/>
                  </a:lnSpc>
                  <a:buNone/>
                </a:pPr>
                <a:r>
                  <a:rPr lang="en-US" sz="2400" dirty="0"/>
                  <a:t>To reduce soundness error to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 repeat protocol in parallel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 times.   Verifier accepts if all iterations accept.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C925C8-B554-02C0-D55F-22CDD8E9C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5182"/>
                <a:ext cx="8229600" cy="1159592"/>
              </a:xfrm>
              <a:blipFill>
                <a:blip r:embed="rId2"/>
                <a:stretch>
                  <a:fillRect l="-1235" t="-4456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312647-C398-8E51-CE57-13A927BDA566}"/>
                  </a:ext>
                </a:extLst>
              </p:cNvPr>
              <p:cNvSpPr/>
              <p:nvPr/>
            </p:nvSpPr>
            <p:spPr>
              <a:xfrm>
                <a:off x="364451" y="2240409"/>
                <a:ext cx="1800225" cy="1613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7312647-C398-8E51-CE57-13A927BDA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1" y="2240409"/>
                <a:ext cx="1800225" cy="1613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5AB337E-C1B8-11A7-D290-31C3A0752ABB}"/>
                  </a:ext>
                </a:extLst>
              </p:cNvPr>
              <p:cNvSpPr/>
              <p:nvPr/>
            </p:nvSpPr>
            <p:spPr>
              <a:xfrm>
                <a:off x="6098350" y="2299939"/>
                <a:ext cx="1915315" cy="155430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5AB337E-C1B8-11A7-D290-31C3A0752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50" y="2299939"/>
                <a:ext cx="1915315" cy="1554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0F04A2F-7186-CF67-D7B7-F19DDAE16519}"/>
              </a:ext>
            </a:extLst>
          </p:cNvPr>
          <p:cNvGrpSpPr/>
          <p:nvPr/>
        </p:nvGrpSpPr>
        <p:grpSpPr>
          <a:xfrm>
            <a:off x="2164676" y="2113439"/>
            <a:ext cx="3933674" cy="461665"/>
            <a:chOff x="3171827" y="3078248"/>
            <a:chExt cx="2457450" cy="46166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8D8CDFD-D226-9076-94B8-8E30BF877648}"/>
                </a:ext>
              </a:extLst>
            </p:cNvPr>
            <p:cNvCxnSpPr>
              <a:cxnSpLocks/>
            </p:cNvCxnSpPr>
            <p:nvPr/>
          </p:nvCxnSpPr>
          <p:spPr>
            <a:xfrm>
              <a:off x="3171827" y="3486150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883DBE0-2EE8-81D6-8568-AA699C667A2B}"/>
                    </a:ext>
                  </a:extLst>
                </p:cNvPr>
                <p:cNvSpPr txBox="1"/>
                <p:nvPr/>
              </p:nvSpPr>
              <p:spPr>
                <a:xfrm>
                  <a:off x="3370288" y="3078248"/>
                  <a:ext cx="21557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883DBE0-2EE8-81D6-8568-AA699C667A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0288" y="3078248"/>
                  <a:ext cx="2155783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B5F47B-5307-4C10-F3DB-3A3587109970}"/>
              </a:ext>
            </a:extLst>
          </p:cNvPr>
          <p:cNvGrpSpPr/>
          <p:nvPr/>
        </p:nvGrpSpPr>
        <p:grpSpPr>
          <a:xfrm>
            <a:off x="2164676" y="2649192"/>
            <a:ext cx="3933675" cy="461665"/>
            <a:chOff x="3171827" y="3587219"/>
            <a:chExt cx="2457450" cy="46166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D097149-E164-B28F-00E4-251B3A3AF2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1827" y="3998148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AB1DCCC-9A7B-F732-2020-498945914EBD}"/>
                    </a:ext>
                  </a:extLst>
                </p:cNvPr>
                <p:cNvSpPr txBox="1"/>
                <p:nvPr/>
              </p:nvSpPr>
              <p:spPr>
                <a:xfrm>
                  <a:off x="3405661" y="3587219"/>
                  <a:ext cx="19529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AB1DCCC-9A7B-F732-2020-498945914E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661" y="3587219"/>
                  <a:ext cx="1952971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9C38E8-1EC7-BEC7-7243-F901542D3602}"/>
              </a:ext>
            </a:extLst>
          </p:cNvPr>
          <p:cNvGrpSpPr/>
          <p:nvPr/>
        </p:nvGrpSpPr>
        <p:grpSpPr>
          <a:xfrm>
            <a:off x="2187570" y="3257547"/>
            <a:ext cx="3945259" cy="830997"/>
            <a:chOff x="3171827" y="3063240"/>
            <a:chExt cx="2899139" cy="83099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961BAC5-91BC-ACA7-D028-58572E003202}"/>
                </a:ext>
              </a:extLst>
            </p:cNvPr>
            <p:cNvCxnSpPr>
              <a:cxnSpLocks/>
            </p:cNvCxnSpPr>
            <p:nvPr/>
          </p:nvCxnSpPr>
          <p:spPr>
            <a:xfrm>
              <a:off x="3171827" y="3486150"/>
              <a:ext cx="27524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F03FF1A-A3A1-CC2E-5B11-5A91D75D7F97}"/>
                    </a:ext>
                  </a:extLst>
                </p:cNvPr>
                <p:cNvSpPr txBox="1"/>
                <p:nvPr/>
              </p:nvSpPr>
              <p:spPr>
                <a:xfrm>
                  <a:off x="3243267" y="3063240"/>
                  <a:ext cx="282769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855663" algn="l"/>
                    </a:tabLst>
                  </a:pP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b="0" dirty="0">
                      <a:latin typeface="+mn-lt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b="0" dirty="0">
                      <a:latin typeface="+mn-lt"/>
                    </a:rPr>
                    <a:t>  ,  …  ,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b="0" dirty="0">
                      <a:latin typeface="+mn-lt"/>
                    </a:rPr>
                    <a:t>   </a:t>
                  </a:r>
                </a:p>
                <a:p>
                  <a:r>
                    <a:rPr lang="en-US" b="0" dirty="0"/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latin typeface="+mn-lt"/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latin typeface="+mn-lt"/>
                    </a:rPr>
                    <a:t>     ,  … 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F03FF1A-A3A1-CC2E-5B11-5A91D75D7F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267" y="3063240"/>
                  <a:ext cx="2827699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5970" b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872A6B-51DA-D02E-1931-95E566276E78}"/>
              </a:ext>
            </a:extLst>
          </p:cNvPr>
          <p:cNvGrpSpPr/>
          <p:nvPr/>
        </p:nvGrpSpPr>
        <p:grpSpPr>
          <a:xfrm>
            <a:off x="7255988" y="3854242"/>
            <a:ext cx="1637290" cy="509496"/>
            <a:chOff x="7172325" y="4229098"/>
            <a:chExt cx="1637290" cy="509496"/>
          </a:xfrm>
        </p:grpSpPr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EDDB506C-BE7D-6A88-5C9F-A5C82F51B65E}"/>
                </a:ext>
              </a:extLst>
            </p:cNvPr>
            <p:cNvCxnSpPr>
              <a:cxnSpLocks/>
            </p:cNvCxnSpPr>
            <p:nvPr/>
          </p:nvCxnSpPr>
          <p:spPr>
            <a:xfrm>
              <a:off x="7172325" y="4229098"/>
              <a:ext cx="1000125" cy="278664"/>
            </a:xfrm>
            <a:prstGeom prst="bentConnector3">
              <a:avLst>
                <a:gd name="adj1" fmla="val -2228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D49B37-6C7C-7869-3C1B-974D5F301DB1}"/>
                </a:ext>
              </a:extLst>
            </p:cNvPr>
            <p:cNvSpPr txBox="1"/>
            <p:nvPr/>
          </p:nvSpPr>
          <p:spPr>
            <a:xfrm>
              <a:off x="8195344" y="4276929"/>
              <a:ext cx="614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0/1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7CA346-FD94-30A3-1C67-41B739D434BA}"/>
                  </a:ext>
                </a:extLst>
              </p:cNvPr>
              <p:cNvSpPr txBox="1"/>
              <p:nvPr/>
            </p:nvSpPr>
            <p:spPr>
              <a:xfrm>
                <a:off x="6082753" y="3077090"/>
                <a:ext cx="19604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+mn-lt"/>
                  </a:rPr>
                  <a:t>accept if 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transacripts accept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7CA346-FD94-30A3-1C67-41B739D43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753" y="3077090"/>
                <a:ext cx="1960408" cy="646331"/>
              </a:xfrm>
              <a:prstGeom prst="rect">
                <a:avLst/>
              </a:prstGeom>
              <a:blipFill>
                <a:blip r:embed="rId8"/>
                <a:stretch>
                  <a:fillRect l="-2581" t="-3846" r="-1935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9E4E0A-7BF1-0F3E-6C9B-5A4AA518114A}"/>
                  </a:ext>
                </a:extLst>
              </p:cNvPr>
              <p:cNvSpPr txBox="1"/>
              <p:nvPr/>
            </p:nvSpPr>
            <p:spPr>
              <a:xfrm>
                <a:off x="665373" y="4387469"/>
                <a:ext cx="8021427" cy="740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Now: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</m:oMath>
                </a14:m>
                <a:r>
                  <a:rPr lang="en-US" sz="2400" dirty="0"/>
                  <a:t>   ⇒</a:t>
                </a:r>
                <a:r>
                  <a:rPr lang="en-US" dirty="0">
                    <a:latin typeface="+mn-lt"/>
                  </a:rPr>
                  <a:t>   </a:t>
                </a:r>
                <a:r>
                  <a:rPr lang="en-US" dirty="0" err="1">
                    <a:latin typeface="+mn-lt"/>
                  </a:rPr>
                  <a:t>Pr</a:t>
                </a:r>
                <a:r>
                  <a:rPr lang="en-US" dirty="0">
                    <a:latin typeface="+mn-lt"/>
                  </a:rPr>
                  <a:t>[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latin typeface="+mn-lt"/>
                  </a:rPr>
                  <a:t> accepts] 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9E4E0A-7BF1-0F3E-6C9B-5A4AA5181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73" y="4387469"/>
                <a:ext cx="8021427" cy="740331"/>
              </a:xfrm>
              <a:prstGeom prst="rect">
                <a:avLst/>
              </a:prstGeom>
              <a:blipFill>
                <a:blip r:embed="rId9"/>
                <a:stretch>
                  <a:fillRect l="-1266" t="-55932" b="-10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842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E66B-14E6-76B9-ED96-A393A97D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Amplification by parallel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BF583F-AC75-8FC2-61B4-33F853CF9B08}"/>
                  </a:ext>
                </a:extLst>
              </p:cNvPr>
              <p:cNvSpPr/>
              <p:nvPr/>
            </p:nvSpPr>
            <p:spPr>
              <a:xfrm>
                <a:off x="457200" y="1149028"/>
                <a:ext cx="1800225" cy="1613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BF583F-AC75-8FC2-61B4-33F853CF9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49028"/>
                <a:ext cx="1800225" cy="16138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89297C-761D-8974-8294-3195BB21A61F}"/>
                  </a:ext>
                </a:extLst>
              </p:cNvPr>
              <p:cNvSpPr/>
              <p:nvPr/>
            </p:nvSpPr>
            <p:spPr>
              <a:xfrm>
                <a:off x="6191099" y="1208558"/>
                <a:ext cx="1915315" cy="155430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89297C-761D-8974-8294-3195BB21A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099" y="1208558"/>
                <a:ext cx="1915315" cy="1554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C9EF9FE-FEA6-FA96-4DB6-C244FFF00FC0}"/>
              </a:ext>
            </a:extLst>
          </p:cNvPr>
          <p:cNvGrpSpPr/>
          <p:nvPr/>
        </p:nvGrpSpPr>
        <p:grpSpPr>
          <a:xfrm>
            <a:off x="2257425" y="1022058"/>
            <a:ext cx="3933674" cy="461665"/>
            <a:chOff x="3171827" y="3078248"/>
            <a:chExt cx="2457450" cy="46166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99747C2-231E-52A9-BBC1-B53339E59F6D}"/>
                </a:ext>
              </a:extLst>
            </p:cNvPr>
            <p:cNvCxnSpPr>
              <a:cxnSpLocks/>
            </p:cNvCxnSpPr>
            <p:nvPr/>
          </p:nvCxnSpPr>
          <p:spPr>
            <a:xfrm>
              <a:off x="3171827" y="3486150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192DCE-ED7D-AA61-8D5E-0663C4F1C765}"/>
                    </a:ext>
                  </a:extLst>
                </p:cNvPr>
                <p:cNvSpPr txBox="1"/>
                <p:nvPr/>
              </p:nvSpPr>
              <p:spPr>
                <a:xfrm>
                  <a:off x="3370288" y="3078248"/>
                  <a:ext cx="21557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𝑐𝑜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7192DCE-ED7D-AA61-8D5E-0663C4F1C7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0288" y="3078248"/>
                  <a:ext cx="2155783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9942AB-3D99-0211-CC39-C42901F0837E}"/>
              </a:ext>
            </a:extLst>
          </p:cNvPr>
          <p:cNvGrpSpPr/>
          <p:nvPr/>
        </p:nvGrpSpPr>
        <p:grpSpPr>
          <a:xfrm>
            <a:off x="2257425" y="1557811"/>
            <a:ext cx="3933675" cy="461665"/>
            <a:chOff x="3171827" y="3587219"/>
            <a:chExt cx="2457450" cy="46166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AB669C6-BCDE-E7FA-FA15-52E27B2C1C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71827" y="3998148"/>
              <a:ext cx="24574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ACEEDA1-C096-4F9B-069D-11829C865D2E}"/>
                    </a:ext>
                  </a:extLst>
                </p:cNvPr>
                <p:cNvSpPr txBox="1"/>
                <p:nvPr/>
              </p:nvSpPr>
              <p:spPr>
                <a:xfrm>
                  <a:off x="3405661" y="3587219"/>
                  <a:ext cx="195297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ACEEDA1-C096-4F9B-069D-11829C865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661" y="3587219"/>
                  <a:ext cx="1952971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D29515-138C-F51B-EDEE-7BE79D5246BF}"/>
              </a:ext>
            </a:extLst>
          </p:cNvPr>
          <p:cNvGrpSpPr/>
          <p:nvPr/>
        </p:nvGrpSpPr>
        <p:grpSpPr>
          <a:xfrm>
            <a:off x="2280319" y="2166166"/>
            <a:ext cx="3945259" cy="830997"/>
            <a:chOff x="3171827" y="3063240"/>
            <a:chExt cx="2899139" cy="83099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72411D0-714E-6008-D5BC-4332B182EA66}"/>
                </a:ext>
              </a:extLst>
            </p:cNvPr>
            <p:cNvCxnSpPr>
              <a:cxnSpLocks/>
            </p:cNvCxnSpPr>
            <p:nvPr/>
          </p:nvCxnSpPr>
          <p:spPr>
            <a:xfrm>
              <a:off x="3171827" y="3486150"/>
              <a:ext cx="27524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98A5EC5-8026-646F-5D9A-B3C18DE4905C}"/>
                    </a:ext>
                  </a:extLst>
                </p:cNvPr>
                <p:cNvSpPr txBox="1"/>
                <p:nvPr/>
              </p:nvSpPr>
              <p:spPr>
                <a:xfrm>
                  <a:off x="3243267" y="3063240"/>
                  <a:ext cx="282769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tabLst>
                      <a:tab pos="855663" algn="l"/>
                    </a:tabLst>
                  </a:pP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b="0" dirty="0">
                      <a:latin typeface="+mn-lt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b="0" dirty="0">
                      <a:latin typeface="+mn-lt"/>
                    </a:rPr>
                    <a:t>  ,  …  ,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𝑐𝑜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b="0" dirty="0">
                      <a:latin typeface="+mn-lt"/>
                    </a:rPr>
                    <a:t>   </a:t>
                  </a:r>
                </a:p>
                <a:p>
                  <a:r>
                    <a:rPr lang="en-US" b="0" dirty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latin typeface="+mn-lt"/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dirty="0">
                      <a:latin typeface="+mn-lt"/>
                    </a:rPr>
                    <a:t>      ,  … 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dirty="0"/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98A5EC5-8026-646F-5D9A-B3C18DE49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267" y="3063240"/>
                  <a:ext cx="2827699" cy="830997"/>
                </a:xfrm>
                <a:prstGeom prst="rect">
                  <a:avLst/>
                </a:prstGeom>
                <a:blipFill>
                  <a:blip r:embed="rId6"/>
                  <a:stretch>
                    <a:fillRect t="-5970" b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413AC2-3442-5BAE-C04A-712DBC96CCA0}"/>
              </a:ext>
            </a:extLst>
          </p:cNvPr>
          <p:cNvGrpSpPr/>
          <p:nvPr/>
        </p:nvGrpSpPr>
        <p:grpSpPr>
          <a:xfrm>
            <a:off x="7348737" y="2762861"/>
            <a:ext cx="1637290" cy="509496"/>
            <a:chOff x="7172325" y="4229098"/>
            <a:chExt cx="1637290" cy="509496"/>
          </a:xfrm>
        </p:grpSpPr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04E67084-AD88-E33E-58BC-028CAD497F10}"/>
                </a:ext>
              </a:extLst>
            </p:cNvPr>
            <p:cNvCxnSpPr>
              <a:cxnSpLocks/>
            </p:cNvCxnSpPr>
            <p:nvPr/>
          </p:nvCxnSpPr>
          <p:spPr>
            <a:xfrm>
              <a:off x="7172325" y="4229098"/>
              <a:ext cx="1000125" cy="278664"/>
            </a:xfrm>
            <a:prstGeom prst="bentConnector3">
              <a:avLst>
                <a:gd name="adj1" fmla="val -2228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6F25AE-4E2E-C494-1167-969B086007FC}"/>
                </a:ext>
              </a:extLst>
            </p:cNvPr>
            <p:cNvSpPr txBox="1"/>
            <p:nvPr/>
          </p:nvSpPr>
          <p:spPr>
            <a:xfrm>
              <a:off x="8195344" y="4276929"/>
              <a:ext cx="614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0/1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70A998-B706-E0B6-E0EF-41ECD900CECE}"/>
                  </a:ext>
                </a:extLst>
              </p:cNvPr>
              <p:cNvSpPr txBox="1"/>
              <p:nvPr/>
            </p:nvSpPr>
            <p:spPr>
              <a:xfrm>
                <a:off x="6175502" y="1985709"/>
                <a:ext cx="19604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+mn-lt"/>
                  </a:rPr>
                  <a:t>accept if 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transacripts accept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70A998-B706-E0B6-E0EF-41ECD900C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02" y="1985709"/>
                <a:ext cx="1960408" cy="646331"/>
              </a:xfrm>
              <a:prstGeom prst="rect">
                <a:avLst/>
              </a:prstGeom>
              <a:blipFill>
                <a:blip r:embed="rId7"/>
                <a:stretch>
                  <a:fillRect l="-2581" t="-3846" r="-1935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403CAB-F88C-8DB8-5E3B-AA1A67564FB3}"/>
                  </a:ext>
                </a:extLst>
              </p:cNvPr>
              <p:cNvSpPr txBox="1"/>
              <p:nvPr/>
            </p:nvSpPr>
            <p:spPr>
              <a:xfrm>
                <a:off x="1184787" y="3398684"/>
                <a:ext cx="64370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Note:  length of transcript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>
                    <a:latin typeface="+mn-lt"/>
                  </a:rPr>
                  <a:t>   ⇒   not short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8403CAB-F88C-8DB8-5E3B-AA1A67564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87" y="3398684"/>
                <a:ext cx="6437083" cy="461665"/>
              </a:xfrm>
              <a:prstGeom prst="rect">
                <a:avLst/>
              </a:prstGeom>
              <a:blipFill>
                <a:blip r:embed="rId8"/>
                <a:stretch>
                  <a:fillRect l="-1578" t="-10811" r="-59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BFA9F0-AE24-AA7F-0E20-782BA73A9DD0}"/>
                  </a:ext>
                </a:extLst>
              </p:cNvPr>
              <p:cNvSpPr txBox="1"/>
              <p:nvPr/>
            </p:nvSpPr>
            <p:spPr>
              <a:xfrm>
                <a:off x="1141766" y="4056575"/>
                <a:ext cx="68604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u="sng" dirty="0">
                    <a:latin typeface="+mn-lt"/>
                  </a:rPr>
                  <a:t>Lemma</a:t>
                </a:r>
                <a:r>
                  <a:rPr lang="en-US" dirty="0">
                    <a:latin typeface="+mn-lt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HVZK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⇒  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 is also HVZK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BFA9F0-AE24-AA7F-0E20-782BA73A9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66" y="4056575"/>
                <a:ext cx="6860468" cy="461665"/>
              </a:xfrm>
              <a:prstGeom prst="rect">
                <a:avLst/>
              </a:prstGeom>
              <a:blipFill>
                <a:blip r:embed="rId9"/>
                <a:stretch>
                  <a:fillRect l="-129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7658504-D643-81D5-C3D9-B0DB107F26C1}"/>
              </a:ext>
            </a:extLst>
          </p:cNvPr>
          <p:cNvSpPr txBox="1"/>
          <p:nvPr/>
        </p:nvSpPr>
        <p:spPr>
          <a:xfrm>
            <a:off x="6047208" y="4650455"/>
            <a:ext cx="3149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(not true for regular ZK)</a:t>
            </a:r>
          </a:p>
        </p:txBody>
      </p:sp>
    </p:spTree>
    <p:extLst>
      <p:ext uri="{BB962C8B-B14F-4D97-AF65-F5344CB8AC3E}">
        <p14:creationId xmlns:p14="http://schemas.microsoft.com/office/powerpoint/2010/main" val="16509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4BAB-33BC-9E9F-3B47-B1593F0C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Notation for the rest of the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3A3CB-F0CA-64E0-1BC3-A4393323E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0,1,2,…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⋃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   </a:t>
                </a:r>
                <a:r>
                  <a:rPr lang="en-US" sz="2200" dirty="0"/>
                  <a:t>(the set of all finite length binary strings)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 let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𝑙𝑒𝑛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b="1" u="sng" dirty="0"/>
                  <a:t>Def</a:t>
                </a:r>
                <a:r>
                  <a:rPr lang="en-US" b="0" dirty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⇾[0,1]</m:t>
                    </m:r>
                  </m:oMath>
                </a14:m>
                <a:r>
                  <a:rPr lang="en-US" dirty="0"/>
                  <a:t>  is a </a:t>
                </a:r>
                <a:r>
                  <a:rPr lang="en-US" b="1" dirty="0"/>
                  <a:t>negligible function</a:t>
                </a:r>
                <a:r>
                  <a:rPr lang="en-US" dirty="0"/>
                  <a:t> if</a:t>
                </a:r>
              </a:p>
              <a:p>
                <a:pPr marL="0" indent="0">
                  <a:buNone/>
                </a:pPr>
                <a:r>
                  <a:rPr lang="en-US" dirty="0"/>
                  <a:t>	for every polynomial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⇾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  </a:t>
                </a: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 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: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)≤1/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872"/>
                  </a:spcBef>
                  <a:buNone/>
                </a:pPr>
                <a:r>
                  <a:rPr lang="en-US" dirty="0"/>
                  <a:t>Examples: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3A3CB-F0CA-64E0-1BC3-A4393323E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686800" cy="3943349"/>
              </a:xfrm>
              <a:blipFill>
                <a:blip r:embed="rId2"/>
                <a:stretch>
                  <a:fillRect l="-1608" t="-962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8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256" y="3400425"/>
            <a:ext cx="7329488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lecture:   a succinct I.P. for every NP-relation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49C575-DCFF-D1E8-36B4-0B74BCC1AB6F}"/>
                  </a:ext>
                </a:extLst>
              </p:cNvPr>
              <p:cNvSpPr txBox="1"/>
              <p:nvPr/>
            </p:nvSpPr>
            <p:spPr>
              <a:xfrm>
                <a:off x="410925" y="300616"/>
                <a:ext cx="8322150" cy="461665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Important point: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𝐶𝑂𝐿</m:t>
                    </m:r>
                  </m:oMath>
                </a14:m>
                <a:r>
                  <a:rPr lang="en-US" dirty="0">
                    <a:latin typeface="+mn-lt"/>
                  </a:rPr>
                  <a:t> is NP-complete  ⇒  all of NP has HVZK I.P.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49C575-DCFF-D1E8-36B4-0B74BCC1A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25" y="300616"/>
                <a:ext cx="8322150" cy="461665"/>
              </a:xfrm>
              <a:prstGeom prst="rect">
                <a:avLst/>
              </a:prstGeom>
              <a:blipFill>
                <a:blip r:embed="rId2"/>
                <a:stretch>
                  <a:fillRect l="-909" t="-7500" b="-22500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4434-39C9-71AA-8C29-D2BE4A78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3BC7E8-1B42-D5A4-874F-6D365022A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u="sng" dirty="0"/>
                  <a:t>poly-time</a:t>
                </a:r>
                <a:r>
                  <a:rPr lang="en-US" sz="2400" dirty="0"/>
                  <a:t> if there is a polynomial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m:rPr>
                        <m:nor/>
                      </m:rPr>
                      <a:rPr lang="en-US" sz="2400" dirty="0"/>
                      <m:t>⇾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br>
                  <a:rPr lang="en-US" sz="2400" dirty="0"/>
                </a:br>
                <a:r>
                  <a:rPr lang="en-US" sz="2400" dirty="0"/>
                  <a:t>	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𝑡𝑖𝑚𝑒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u="sng" dirty="0"/>
              </a:p>
              <a:p>
                <a:pPr marL="0" indent="0">
                  <a:buNone/>
                </a:pPr>
                <a:endParaRPr lang="en-US" sz="2400" b="1" u="sng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u="sng" dirty="0"/>
                  <a:t>prob. poly-time</a:t>
                </a:r>
                <a:r>
                  <a:rPr lang="en-US" sz="2400" dirty="0"/>
                  <a:t>  (PPT) if there is a poly.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m:rPr>
                        <m:nor/>
                      </m:rPr>
                      <a:rPr lang="en-US" sz="2400" dirty="0"/>
                      <m:t>⇾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s.t.</a:t>
                </a:r>
                <a:br>
                  <a:rPr lang="en-US" sz="2400" dirty="0"/>
                </a:br>
                <a:r>
                  <a:rPr lang="en-US" sz="2400" dirty="0"/>
                  <a:t>	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:   </a:t>
                </a:r>
              </a:p>
              <a:p>
                <a:pPr marL="0" indent="0">
                  <a:spcBef>
                    <a:spcPts val="624"/>
                  </a:spcBef>
                  <a:buNone/>
                </a:pPr>
                <a:r>
                  <a:rPr lang="en-US" sz="2400" b="0" dirty="0"/>
                  <a:t>			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𝑡𝑖𝑚𝑒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u="sng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dirty="0"/>
                  <a:t>We write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  to denote the random variable </a:t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⇽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,  output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400" dirty="0"/>
                  <a:t> 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3BC7E8-1B42-D5A4-874F-6D365022A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943349"/>
              </a:xfrm>
              <a:blipFill>
                <a:blip r:embed="rId2"/>
                <a:stretch>
                  <a:fillRect l="-1235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B67BA7E-395C-517D-CD4C-45CFDD91CA2B}"/>
              </a:ext>
            </a:extLst>
          </p:cNvPr>
          <p:cNvSpPr txBox="1"/>
          <p:nvPr/>
        </p:nvSpPr>
        <p:spPr>
          <a:xfrm>
            <a:off x="7492181" y="861597"/>
            <a:ext cx="158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(modeled at TM)</a:t>
            </a:r>
          </a:p>
        </p:txBody>
      </p:sp>
    </p:spTree>
    <p:extLst>
      <p:ext uri="{BB962C8B-B14F-4D97-AF65-F5344CB8AC3E}">
        <p14:creationId xmlns:p14="http://schemas.microsoft.com/office/powerpoint/2010/main" val="40911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8FE16-63B7-F8CB-A827-1E97A27553BD}"/>
              </a:ext>
            </a:extLst>
          </p:cNvPr>
          <p:cNvSpPr/>
          <p:nvPr/>
        </p:nvSpPr>
        <p:spPr>
          <a:xfrm>
            <a:off x="2222090" y="1877961"/>
            <a:ext cx="1632155" cy="5014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242CB-0302-6917-CE53-37515C6A5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1F600A-9C41-E781-3752-5F8B1B381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⇾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   be functions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2424"/>
                  </a:spcBef>
                  <a:buNone/>
                </a:pPr>
                <a:r>
                  <a:rPr lang="en-US" sz="2400" dirty="0"/>
                  <a:t>	we write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to denote an </a:t>
                </a:r>
                <a:r>
                  <a:rPr lang="en-US" sz="2400" b="1" dirty="0"/>
                  <a:t>oracle algorithm</a:t>
                </a:r>
                <a:br>
                  <a:rPr lang="en-US" sz="2400" b="1" dirty="0"/>
                </a:br>
                <a:r>
                  <a:rPr lang="en-US" sz="2400" b="1" dirty="0"/>
                  <a:t>	</a:t>
                </a:r>
                <a:r>
                  <a:rPr lang="en-US" sz="2400" dirty="0"/>
                  <a:t>that makes queries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during its execution.</a:t>
                </a:r>
                <a:endParaRPr lang="en-US" sz="2400" b="1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dirty="0"/>
                  <a:t>	A call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writes the evaluation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to memory</a:t>
                </a:r>
                <a:br>
                  <a:rPr lang="en-US" sz="2400" dirty="0"/>
                </a:br>
                <a:r>
                  <a:rPr lang="en-US" sz="2400" dirty="0"/>
                  <a:t>	in </a:t>
                </a:r>
                <a:r>
                  <a:rPr lang="en-US" sz="2400" u="sng" dirty="0"/>
                  <a:t>one</a:t>
                </a:r>
                <a:r>
                  <a:rPr lang="en-US" sz="2400" dirty="0"/>
                  <a:t> time unit.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1F600A-9C41-E781-3752-5F8B1B381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34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B29F-1FB3-B344-1ACC-22D2218A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9026B5-85D9-9AF2-D7FC-8E120F00A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1830"/>
                <a:ext cx="8229600" cy="32145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b="1" u="sng" dirty="0"/>
                  <a:t>language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is a subset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  <a:tabLst>
                    <a:tab pos="1933575" algn="l"/>
                  </a:tabLst>
                </a:pPr>
                <a:r>
                  <a:rPr lang="en-US" sz="2400" dirty="0"/>
                  <a:t>examples: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PRIMES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{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|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 prime </a:t>
                </a:r>
                <a:r>
                  <a:rPr lang="en-US" sz="3200" dirty="0"/>
                  <a:t>}</a:t>
                </a:r>
              </a:p>
              <a:p>
                <a:pPr marL="0" indent="0">
                  <a:buNone/>
                  <a:tabLst>
                    <a:tab pos="1992313" algn="l"/>
                  </a:tabLst>
                </a:pPr>
                <a:r>
                  <a:rPr lang="en-US" sz="2400" dirty="0"/>
                  <a:t>	3COL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dirty="0"/>
                  <a:t> {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/>
                  <a:t>|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is 3-colorable </a:t>
                </a:r>
                <a:r>
                  <a:rPr lang="en-US" sz="3200" dirty="0"/>
                  <a:t>}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  <a:tabLst>
                    <a:tab pos="1992313" algn="l"/>
                  </a:tabLst>
                </a:pPr>
                <a:endParaRPr lang="en-US" sz="2400" dirty="0"/>
              </a:p>
              <a:p>
                <a:pPr marL="0" indent="0">
                  <a:buNone/>
                  <a:tabLst>
                    <a:tab pos="1992313" algn="l"/>
                  </a:tabLst>
                </a:pPr>
                <a:r>
                  <a:rPr lang="en-US" sz="2400" dirty="0"/>
                  <a:t>A </a:t>
                </a:r>
                <a:r>
                  <a:rPr lang="en-US" sz="2400" b="1" u="sng" dirty="0"/>
                  <a:t>relation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a subset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  <a:tabLst>
                    <a:tab pos="1992313" algn="l"/>
                  </a:tabLst>
                </a:pPr>
                <a:r>
                  <a:rPr lang="en-US" sz="2400" dirty="0"/>
                  <a:t>example: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dirty="0"/>
                  <a:t> {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|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400" dirty="0"/>
                  <a:t> ,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⇾{1,2,3}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3200" dirty="0"/>
                  <a:t>}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9026B5-85D9-9AF2-D7FC-8E120F00A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1830"/>
                <a:ext cx="8229600" cy="3214533"/>
              </a:xfrm>
              <a:blipFill>
                <a:blip r:embed="rId2"/>
                <a:stretch>
                  <a:fillRect l="-1235" t="-787"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91F09E-EB89-2495-7FDC-F7091A7CE085}"/>
              </a:ext>
            </a:extLst>
          </p:cNvPr>
          <p:cNvSpPr txBox="1"/>
          <p:nvPr/>
        </p:nvSpPr>
        <p:spPr>
          <a:xfrm>
            <a:off x="6520016" y="4116308"/>
            <a:ext cx="2177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is a valid 3-coloring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4F804E-2349-BC0D-CC4F-B976D21EC48B}"/>
                  </a:ext>
                </a:extLst>
              </p:cNvPr>
              <p:cNvSpPr txBox="1"/>
              <p:nvPr/>
            </p:nvSpPr>
            <p:spPr>
              <a:xfrm>
                <a:off x="1809136" y="4516418"/>
                <a:ext cx="51828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h𝑎𝑠h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sz="3200" dirty="0">
                    <a:latin typeface="+mn-lt"/>
                  </a:rPr>
                  <a:t>{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 </a:t>
                </a:r>
                <a:r>
                  <a:rPr lang="en-US" sz="3200" dirty="0">
                    <a:latin typeface="+mn-lt"/>
                  </a:rPr>
                  <a:t>|</a:t>
                </a:r>
                <a:r>
                  <a:rPr lang="en-US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SHA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sz="3200" dirty="0">
                    <a:latin typeface="+mn-lt"/>
                  </a:rPr>
                  <a:t>}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4F804E-2349-BC0D-CC4F-B976D21EC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36" y="4516418"/>
                <a:ext cx="5182829" cy="584775"/>
              </a:xfrm>
              <a:prstGeom prst="rect">
                <a:avLst/>
              </a:prstGeom>
              <a:blipFill>
                <a:blip r:embed="rId3"/>
                <a:stretch>
                  <a:fillRect l="-244" t="-12766" r="-244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8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6488D-6009-FB36-53AF-FBC527A57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BA37-31BA-9E0E-837F-12494E75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37FEC-6D61-5B3C-CB50-E9D41ACFB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68813" cy="2634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for a relation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400" dirty="0"/>
                  <a:t>	(1)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{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3200" dirty="0"/>
                  <a:t>|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∊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3200" dirty="0"/>
                  <a:t>}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200" dirty="0"/>
              </a:p>
              <a:p>
                <a:pPr marL="0" indent="0">
                  <a:lnSpc>
                    <a:spcPct val="130000"/>
                  </a:lnSpc>
                  <a:spcBef>
                    <a:spcPts val="2400"/>
                  </a:spcBef>
                  <a:buNone/>
                </a:pPr>
                <a:r>
                  <a:rPr lang="en-US" sz="2400" dirty="0"/>
                  <a:t>	(2)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 is an </a:t>
                </a:r>
                <a:r>
                  <a:rPr lang="en-US" sz="2400" b="1" i="1" dirty="0"/>
                  <a:t>NP</a:t>
                </a:r>
                <a:r>
                  <a:rPr lang="en-US" sz="2400" b="1" dirty="0"/>
                  <a:t>-relation</a:t>
                </a:r>
                <a:r>
                  <a:rPr lang="en-US" sz="2400" dirty="0"/>
                  <a:t> if there is a poly-time alg. A</a:t>
                </a:r>
                <a:br>
                  <a:rPr lang="en-US" sz="2400" dirty="0"/>
                </a:br>
                <a:r>
                  <a:rPr lang="en-US" sz="2400" dirty="0"/>
                  <a:t>				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  ⟺</m:t>
                    </m:r>
                  </m:oMath>
                </a14:m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37FEC-6D61-5B3C-CB50-E9D41ACFB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68813" cy="2634430"/>
              </a:xfrm>
              <a:blipFill>
                <a:blip r:embed="rId2"/>
                <a:stretch>
                  <a:fillRect l="-1185" t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AB6654-D8D1-3F15-0880-735D72AFB3AC}"/>
                  </a:ext>
                </a:extLst>
              </p:cNvPr>
              <p:cNvSpPr txBox="1"/>
              <p:nvPr/>
            </p:nvSpPr>
            <p:spPr>
              <a:xfrm>
                <a:off x="678426" y="4493342"/>
                <a:ext cx="72313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+mn-lt"/>
                  </a:rPr>
                  <a:t>example: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COL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COL</m:t>
                    </m:r>
                  </m:oMath>
                </a14:m>
                <a:r>
                  <a:rPr lang="en-US" sz="2000" dirty="0">
                    <a:latin typeface="+mn-lt"/>
                  </a:rPr>
                  <a:t>    </a:t>
                </a:r>
                <a:r>
                  <a:rPr lang="en-US" dirty="0">
                    <a:latin typeface="+mn-lt"/>
                  </a:rPr>
                  <a:t>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𝐶𝑂𝐿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is an </a:t>
                </a:r>
                <a:r>
                  <a:rPr lang="en-US" i="1" dirty="0">
                    <a:latin typeface="+mn-lt"/>
                  </a:rPr>
                  <a:t>NP</a:t>
                </a:r>
                <a:r>
                  <a:rPr lang="en-US" dirty="0">
                    <a:latin typeface="+mn-lt"/>
                  </a:rPr>
                  <a:t>-relation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AB6654-D8D1-3F15-0880-735D72AFB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26" y="4493342"/>
                <a:ext cx="7231339" cy="461665"/>
              </a:xfrm>
              <a:prstGeom prst="rect">
                <a:avLst/>
              </a:prstGeom>
              <a:blipFill>
                <a:blip r:embed="rId3"/>
                <a:stretch>
                  <a:fillRect l="-1226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88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1C2887-4D77-CC75-BD5C-CEFEB68AA2A8}"/>
              </a:ext>
            </a:extLst>
          </p:cNvPr>
          <p:cNvSpPr/>
          <p:nvPr/>
        </p:nvSpPr>
        <p:spPr>
          <a:xfrm>
            <a:off x="1111047" y="3500285"/>
            <a:ext cx="5919020" cy="639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EAFBB-55E2-A88A-7476-649EC6F9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899AC4-4463-E45F-83D0-486293809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490155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be a finite set.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a </a:t>
                </a:r>
                <a:r>
                  <a:rPr lang="en-US" sz="2400" b="1" dirty="0"/>
                  <a:t>distribution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 is a function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:</a:t>
                </a:r>
                <a:r>
                  <a:rPr lang="el-G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⇾[0,1]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br>
                  <a:rPr lang="en-US" sz="2400" dirty="0"/>
                </a:br>
                <a:r>
                  <a:rPr lang="en-US" sz="2400" dirty="0"/>
                  <a:t>	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Def</a:t>
                </a:r>
                <a:r>
                  <a:rPr lang="en-US" sz="2400" dirty="0"/>
                  <a:t>:  for distributions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 define the </a:t>
                </a:r>
                <a:r>
                  <a:rPr lang="en-US" sz="2400" b="1" dirty="0"/>
                  <a:t>stat. distance</a:t>
                </a:r>
                <a:r>
                  <a:rPr lang="en-US" sz="2400" dirty="0"/>
                  <a:t> as</a:t>
                </a:r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∊ [0,1]</m:t>
                        </m:r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dirty="0"/>
                  <a:t>	We say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 are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b="1" dirty="0"/>
                  <a:t>-close</a:t>
                </a:r>
                <a:r>
                  <a:rPr lang="en-US" sz="2400" dirty="0"/>
                  <a:t>  if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′)≤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899AC4-4463-E45F-83D0-486293809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490155" cy="3818430"/>
              </a:xfrm>
              <a:blipFill>
                <a:blip r:embed="rId2"/>
                <a:stretch>
                  <a:fillRect l="-1196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6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4A8CDA-92E0-A241-2364-7717C36EC50F}"/>
              </a:ext>
            </a:extLst>
          </p:cNvPr>
          <p:cNvSpPr/>
          <p:nvPr/>
        </p:nvSpPr>
        <p:spPr>
          <a:xfrm>
            <a:off x="7128387" y="2784600"/>
            <a:ext cx="678426" cy="63909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0084F-E251-0497-00EE-24819BCD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0AD39F-C84E-43DB-682C-BFF55B33E7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98311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40000"/>
                  </a:lnSpc>
                  <a:spcBef>
                    <a:spcPts val="1176"/>
                  </a:spcBef>
                  <a:buNone/>
                </a:pPr>
                <a:r>
                  <a:rPr lang="en-US" sz="2400" dirty="0"/>
                  <a:t>Example: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.       Define:</a:t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uniform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{1,2,…,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 ,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uniform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{1,2,…,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Then: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 marL="0" indent="0">
                  <a:buNone/>
                </a:pPr>
                <a:endParaRPr lang="en-US" sz="2400" i="1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⇒ 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are “close”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400" dirty="0"/>
                  <a:t> are “close” in stat. distance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0AD39F-C84E-43DB-682C-BFF55B33E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98311" cy="3818430"/>
              </a:xfrm>
              <a:blipFill>
                <a:blip r:embed="rId2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6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92445</TotalTime>
  <Words>2364</Words>
  <Application>Microsoft Macintosh PowerPoint</Application>
  <PresentationFormat>On-screen Show (16:9)</PresentationFormat>
  <Paragraphs>249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 Math</vt:lpstr>
      <vt:lpstr>Office Theme</vt:lpstr>
      <vt:lpstr>Interactive Proofs and Zero Knowledge: Definitions and a First Example</vt:lpstr>
      <vt:lpstr>Recap</vt:lpstr>
      <vt:lpstr>Notation for the rest of the course</vt:lpstr>
      <vt:lpstr>Algorithms</vt:lpstr>
      <vt:lpstr>Algorithms</vt:lpstr>
      <vt:lpstr>Relations</vt:lpstr>
      <vt:lpstr>Relations</vt:lpstr>
      <vt:lpstr>Distributions</vt:lpstr>
      <vt:lpstr>Distributions</vt:lpstr>
      <vt:lpstr>Statistically indistinguishable distributions</vt:lpstr>
      <vt:lpstr>Computationally indistinguishable distributions</vt:lpstr>
      <vt:lpstr>Stat. indist.  ⇒  Comp. indist.</vt:lpstr>
      <vt:lpstr>Interactive Proofs (IP)      [Babai, GMR 1985]</vt:lpstr>
      <vt:lpstr>Interactive Proofs (IP)      [Babai, GMR 1985]</vt:lpstr>
      <vt:lpstr>Interactive Proofs (IP)</vt:lpstr>
      <vt:lpstr>Interactive Proofs (IP)</vt:lpstr>
      <vt:lpstr>Interactive Proofs (IP)</vt:lpstr>
      <vt:lpstr>Honest Verifier Zero-Knowledge (HVZK)</vt:lpstr>
      <vt:lpstr>Honest Verifier Zero-Knowledge (HVZK)</vt:lpstr>
      <vt:lpstr>Is interaction necessary?</vt:lpstr>
      <vt:lpstr>An HVZK for R_3COL </vt:lpstr>
      <vt:lpstr>An HVZK I.P. for R_3COL</vt:lpstr>
      <vt:lpstr>An HVZK I.P. for R_3COL</vt:lpstr>
      <vt:lpstr>An HVZK I.P. for R_3COL </vt:lpstr>
      <vt:lpstr>Proof of HVZK</vt:lpstr>
      <vt:lpstr>Proof of HVZK</vt:lpstr>
      <vt:lpstr>Computational Soundness</vt:lpstr>
      <vt:lpstr>Amplification by parallel composition</vt:lpstr>
      <vt:lpstr>Amplification by parallel composition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1315</cp:revision>
  <cp:lastPrinted>2025-03-29T12:59:05Z</cp:lastPrinted>
  <dcterms:created xsi:type="dcterms:W3CDTF">2010-10-17T19:58:05Z</dcterms:created>
  <dcterms:modified xsi:type="dcterms:W3CDTF">2025-04-09T15:05:26Z</dcterms:modified>
</cp:coreProperties>
</file>