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352" r:id="rId2"/>
    <p:sldId id="1645" r:id="rId3"/>
    <p:sldId id="1896" r:id="rId4"/>
    <p:sldId id="1875" r:id="rId5"/>
    <p:sldId id="1876" r:id="rId6"/>
    <p:sldId id="1831" r:id="rId7"/>
    <p:sldId id="1571" r:id="rId8"/>
    <p:sldId id="1901" r:id="rId9"/>
    <p:sldId id="1904" r:id="rId10"/>
    <p:sldId id="1895" r:id="rId11"/>
    <p:sldId id="1893" r:id="rId12"/>
    <p:sldId id="1905" r:id="rId13"/>
    <p:sldId id="1879" r:id="rId14"/>
    <p:sldId id="1882" r:id="rId15"/>
    <p:sldId id="1894" r:id="rId16"/>
    <p:sldId id="259" r:id="rId17"/>
    <p:sldId id="260" r:id="rId18"/>
    <p:sldId id="1899" r:id="rId19"/>
    <p:sldId id="1821" r:id="rId20"/>
    <p:sldId id="1822" r:id="rId21"/>
    <p:sldId id="1823" r:id="rId22"/>
    <p:sldId id="1852" r:id="rId23"/>
    <p:sldId id="1858" r:id="rId24"/>
    <p:sldId id="1859" r:id="rId25"/>
    <p:sldId id="1628" r:id="rId26"/>
    <p:sldId id="1630" r:id="rId27"/>
    <p:sldId id="1629" r:id="rId28"/>
    <p:sldId id="1631" r:id="rId29"/>
    <p:sldId id="1634" r:id="rId30"/>
    <p:sldId id="1898" r:id="rId31"/>
    <p:sldId id="1902" r:id="rId32"/>
    <p:sldId id="1635" r:id="rId33"/>
    <p:sldId id="1644" r:id="rId34"/>
    <p:sldId id="1638" r:id="rId35"/>
    <p:sldId id="1639" r:id="rId36"/>
    <p:sldId id="1903" r:id="rId37"/>
    <p:sldId id="1640" r:id="rId38"/>
    <p:sldId id="1633" r:id="rId39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87228" autoAdjust="0"/>
  </p:normalViewPr>
  <p:slideViewPr>
    <p:cSldViewPr snapToGrid="0">
      <p:cViewPr varScale="1">
        <p:scale>
          <a:sx n="89" d="100"/>
          <a:sy n="89" d="100"/>
        </p:scale>
        <p:origin x="168" y="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GGPR 2013:   Gennaro, Gentry, </a:t>
            </a:r>
            <a:r>
              <a:rPr lang="en-US" dirty="0" err="1"/>
              <a:t>Parno</a:t>
            </a:r>
            <a:r>
              <a:rPr lang="en-US" dirty="0"/>
              <a:t>, </a:t>
            </a:r>
            <a:r>
              <a:rPr lang="en-US" dirty="0" err="1"/>
              <a:t>Reykova</a:t>
            </a:r>
            <a:r>
              <a:rPr lang="en-US" dirty="0"/>
              <a:t> .    Quadratic span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 9421 by amazon.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posts hash h on the blockchain.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NP has PCPs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GPT-2: a distilled GPT-2 optimized for inference (not chat).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Dwork</a:t>
            </a:r>
            <a:r>
              <a:rPr lang="en-US" dirty="0"/>
              <a:t>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9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0e0e39de8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40e0e39de8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Dwork et al.</a:t>
            </a:r>
            <a:endParaRPr/>
          </a:p>
        </p:txBody>
      </p:sp>
      <p:sp>
        <p:nvSpPr>
          <p:cNvPr id="120" name="Google Shape;120;g340e0e39de8_2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88313b6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88313b6e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blog.cloudflare.com</a:t>
            </a:r>
            <a:r>
              <a:rPr lang="en-US" dirty="0"/>
              <a:t>/preserve-content-credentials-with-</a:t>
            </a:r>
            <a:r>
              <a:rPr lang="en-US" dirty="0" err="1"/>
              <a:t>cloudflare</a:t>
            </a:r>
            <a:r>
              <a:rPr lang="en-US" dirty="0"/>
              <a:t>-images/</a:t>
            </a:r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Kang, Hashimoto, Stoica, and Sun (2022):   768 x 768</a:t>
            </a:r>
          </a:p>
          <a:p>
            <a:r>
              <a:rPr lang="en-US" sz="1200" b="0" i="0" dirty="0">
                <a:effectLst/>
              </a:rPr>
              <a:t>Monica, Visconti,  </a:t>
            </a:r>
            <a:r>
              <a:rPr lang="en-US" sz="1200" b="0" i="0" dirty="0" err="1">
                <a:effectLst/>
              </a:rPr>
              <a:t>Vitaletti</a:t>
            </a:r>
            <a:r>
              <a:rPr lang="en-US" sz="1200" dirty="0"/>
              <a:t>,</a:t>
            </a:r>
            <a:r>
              <a:rPr lang="en-US" sz="1200" b="0" i="0" dirty="0">
                <a:effectLst/>
              </a:rPr>
              <a:t> and Zecchini (RWC’24):  tile by tile.   F</a:t>
            </a:r>
            <a:r>
              <a:rPr lang="en-US" sz="1200" dirty="0"/>
              <a:t>or 24MP:   proof size: 100KB,  verify time: 65 sec.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6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requires a client-side TEE, which does not currently exist.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4/1/25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4/1/25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10" Type="http://schemas.openxmlformats.org/officeDocument/2006/relationships/image" Target="../media/image18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2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3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0.png"/><Relationship Id="rId18" Type="http://schemas.openxmlformats.org/officeDocument/2006/relationships/image" Target="../media/image440.png"/><Relationship Id="rId3" Type="http://schemas.openxmlformats.org/officeDocument/2006/relationships/image" Target="../media/image47.png"/><Relationship Id="rId21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8.png"/><Relationship Id="rId17" Type="http://schemas.openxmlformats.org/officeDocument/2006/relationships/image" Target="../media/image280.png"/><Relationship Id="rId2" Type="http://schemas.openxmlformats.org/officeDocument/2006/relationships/image" Target="../media/image57.png"/><Relationship Id="rId16" Type="http://schemas.openxmlformats.org/officeDocument/2006/relationships/image" Target="../media/image27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10.png"/><Relationship Id="rId5" Type="http://schemas.openxmlformats.org/officeDocument/2006/relationships/image" Target="../media/image49.png"/><Relationship Id="rId15" Type="http://schemas.openxmlformats.org/officeDocument/2006/relationships/image" Target="../media/image260.png"/><Relationship Id="rId10" Type="http://schemas.openxmlformats.org/officeDocument/2006/relationships/image" Target="../media/image54.png"/><Relationship Id="rId19" Type="http://schemas.openxmlformats.org/officeDocument/2006/relationships/image" Target="../media/image281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250.png"/><Relationship Id="rId22" Type="http://schemas.openxmlformats.org/officeDocument/2006/relationships/image" Target="../media/image3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30.png"/><Relationship Id="rId18" Type="http://schemas.openxmlformats.org/officeDocument/2006/relationships/image" Target="../media/image44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60.png"/><Relationship Id="rId17" Type="http://schemas.openxmlformats.org/officeDocument/2006/relationships/image" Target="../media/image280.png"/><Relationship Id="rId2" Type="http://schemas.openxmlformats.org/officeDocument/2006/relationships/image" Target="../media/image57.png"/><Relationship Id="rId16" Type="http://schemas.openxmlformats.org/officeDocument/2006/relationships/image" Target="../media/image270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10.png"/><Relationship Id="rId5" Type="http://schemas.openxmlformats.org/officeDocument/2006/relationships/image" Target="../media/image49.png"/><Relationship Id="rId15" Type="http://schemas.openxmlformats.org/officeDocument/2006/relationships/image" Target="../media/image260.png"/><Relationship Id="rId10" Type="http://schemas.openxmlformats.org/officeDocument/2006/relationships/image" Target="../media/image54.png"/><Relationship Id="rId19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10" Type="http://schemas.openxmlformats.org/officeDocument/2006/relationships/image" Target="../media/image13.png"/><Relationship Id="rId4" Type="http://schemas.openxmlformats.org/officeDocument/2006/relationships/image" Target="../media/image7.tiff"/><Relationship Id="rId9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453433"/>
            <a:ext cx="8502354" cy="1311032"/>
          </a:xfrm>
        </p:spPr>
        <p:txBody>
          <a:bodyPr anchor="ctr"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Applied Zero Knowledge Proofs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Dan Boneh   and   </a:t>
            </a:r>
            <a:r>
              <a:rPr lang="en-US" dirty="0" err="1">
                <a:solidFill>
                  <a:schemeClr val="tx1"/>
                </a:solidFill>
              </a:rPr>
              <a:t>Binyi</a:t>
            </a:r>
            <a:r>
              <a:rPr lang="en-US" dirty="0">
                <a:solidFill>
                  <a:schemeClr val="tx1"/>
                </a:solidFill>
              </a:rPr>
              <a:t> Chen</a:t>
            </a:r>
          </a:p>
          <a:p>
            <a:r>
              <a:rPr lang="en-US" dirty="0">
                <a:solidFill>
                  <a:schemeClr val="tx1"/>
                </a:solidFill>
              </a:rPr>
              <a:t>Stanford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2739820" y="207519"/>
            <a:ext cx="3624710" cy="1000520"/>
            <a:chOff x="1716563" y="185646"/>
            <a:chExt cx="3624710" cy="10005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874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CS355 Spring 2025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1716563" y="724501"/>
              <a:ext cx="3624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https://cs355.stanford.edu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2014386" y="4566650"/>
            <a:ext cx="502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[discussions on </a:t>
            </a:r>
            <a:r>
              <a:rPr lang="en-US" sz="1800" dirty="0" err="1">
                <a:latin typeface="+mn-lt"/>
              </a:rPr>
              <a:t>edstem</a:t>
            </a:r>
            <a:r>
              <a:rPr lang="en-US" sz="1800" dirty="0">
                <a:latin typeface="+mn-lt"/>
              </a:rPr>
              <a:t>,  homework on </a:t>
            </a:r>
            <a:r>
              <a:rPr lang="en-US" sz="1800" dirty="0" err="1">
                <a:latin typeface="+mn-lt"/>
              </a:rPr>
              <a:t>gradescope</a:t>
            </a:r>
            <a:r>
              <a:rPr lang="en-US" sz="1800" dirty="0">
                <a:latin typeface="+mn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33E47-0A19-37AA-5120-014206E08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829B-9935-2DA5-E075-53F88A8E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Applications:  (2) SNARKs in ML    (ZKML)</a:t>
            </a:r>
          </a:p>
        </p:txBody>
      </p:sp>
      <p:pic>
        <p:nvPicPr>
          <p:cNvPr id="8" name="Picture 4" descr="Server Clipart Royalty-Free Images, Stock Photos &amp; Pictures | Shutterstock">
            <a:extLst>
              <a:ext uri="{FF2B5EF4-FFF2-40B4-BE49-F238E27FC236}">
                <a16:creationId xmlns:a16="http://schemas.microsoft.com/office/drawing/2014/main" id="{B26088DA-37D8-8A75-F50D-440B9D6E0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7533" r="9980" b="15904"/>
          <a:stretch/>
        </p:blipFill>
        <p:spPr bwMode="auto">
          <a:xfrm>
            <a:off x="6665622" y="2213270"/>
            <a:ext cx="2197074" cy="16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FD248C76-7271-EE39-A2B0-4AF839A16FD1}"/>
                  </a:ext>
                </a:extLst>
              </p:cNvPr>
              <p:cNvSpPr/>
              <p:nvPr/>
            </p:nvSpPr>
            <p:spPr>
              <a:xfrm>
                <a:off x="1915427" y="1060657"/>
                <a:ext cx="5008781" cy="839971"/>
              </a:xfrm>
              <a:prstGeom prst="wedgeRoundRectCallout">
                <a:avLst>
                  <a:gd name="adj1" fmla="val 43956"/>
                  <a:gd name="adj2" fmla="val 117394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 trained a secret financial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29061EC5-30E7-7955-1CC1-C82931749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27" y="1060657"/>
                <a:ext cx="5008781" cy="839971"/>
              </a:xfrm>
              <a:prstGeom prst="wedgeRoundRectCallout">
                <a:avLst>
                  <a:gd name="adj1" fmla="val 43956"/>
                  <a:gd name="adj2" fmla="val 11739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13,800+ Neural Networks Stock Illustrations, Royalty-Free ...">
            <a:extLst>
              <a:ext uri="{FF2B5EF4-FFF2-40B4-BE49-F238E27FC236}">
                <a16:creationId xmlns:a16="http://schemas.microsoft.com/office/drawing/2014/main" id="{3B6C8390-A8D4-E686-77E1-15FAD941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64" y="3930167"/>
            <a:ext cx="1707773" cy="9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FAE5978-054A-3DAA-9B36-1808849CD59A}"/>
              </a:ext>
            </a:extLst>
          </p:cNvPr>
          <p:cNvGrpSpPr/>
          <p:nvPr/>
        </p:nvGrpSpPr>
        <p:grpSpPr>
          <a:xfrm>
            <a:off x="1674055" y="2299541"/>
            <a:ext cx="4839287" cy="461665"/>
            <a:chOff x="1674055" y="2580897"/>
            <a:chExt cx="4839287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6DF463-CDC4-19F8-ACBA-A28F89F3ACAC}"/>
                </a:ext>
              </a:extLst>
            </p:cNvPr>
            <p:cNvCxnSpPr/>
            <p:nvPr/>
          </p:nvCxnSpPr>
          <p:spPr>
            <a:xfrm>
              <a:off x="1674055" y="3042562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B6EE25-56BF-BD97-DD6A-C9752330E262}"/>
                    </a:ext>
                  </a:extLst>
                </p:cNvPr>
                <p:cNvSpPr txBox="1"/>
                <p:nvPr/>
              </p:nvSpPr>
              <p:spPr>
                <a:xfrm>
                  <a:off x="2501237" y="2580897"/>
                  <a:ext cx="2877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Alice financial data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FEDF312-B1E8-4D99-1C73-63EB0E113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237" y="2580897"/>
                  <a:ext cx="2877454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070" t="-5263" r="-43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DA9A68-E450-800D-A1B9-7543C2348445}"/>
              </a:ext>
            </a:extLst>
          </p:cNvPr>
          <p:cNvGrpSpPr/>
          <p:nvPr/>
        </p:nvGrpSpPr>
        <p:grpSpPr>
          <a:xfrm>
            <a:off x="1674055" y="3123883"/>
            <a:ext cx="4839287" cy="461665"/>
            <a:chOff x="1674055" y="3306763"/>
            <a:chExt cx="4839287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38569E5-5049-5407-F6B2-8EBED3A59E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055" y="3335638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AB5A5E3-79DF-34F7-25B3-3936EC1E3BCD}"/>
                    </a:ext>
                  </a:extLst>
                </p:cNvPr>
                <p:cNvSpPr txBox="1"/>
                <p:nvPr/>
              </p:nvSpPr>
              <p:spPr>
                <a:xfrm>
                  <a:off x="2480812" y="3306763"/>
                  <a:ext cx="2840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decision (inference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AB5A5E3-79DF-34F7-25B3-3936EC1E3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812" y="3306763"/>
                  <a:ext cx="284026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556" t="-7895" r="-22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F75E8E1-4CF8-A979-BCB6-BB212B5330F8}"/>
              </a:ext>
            </a:extLst>
          </p:cNvPr>
          <p:cNvSpPr txBox="1"/>
          <p:nvPr/>
        </p:nvSpPr>
        <p:spPr>
          <a:xfrm>
            <a:off x="281304" y="4023611"/>
            <a:ext cx="53973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Is the same model used for everyone ??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Did the server run the model correctly 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FE34BC-F2F3-90B9-841B-A3AE1EF23E96}"/>
                  </a:ext>
                </a:extLst>
              </p:cNvPr>
              <p:cNvSpPr txBox="1"/>
              <p:nvPr/>
            </p:nvSpPr>
            <p:spPr>
              <a:xfrm>
                <a:off x="7389980" y="408284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E85B1E-1168-C95A-FCA1-9415A996B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980" y="4082843"/>
                <a:ext cx="5341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3536F22-065E-B854-975F-939337D998FC}"/>
              </a:ext>
            </a:extLst>
          </p:cNvPr>
          <p:cNvSpPr txBox="1"/>
          <p:nvPr/>
        </p:nvSpPr>
        <p:spPr>
          <a:xfrm>
            <a:off x="7836283" y="1783775"/>
            <a:ext cx="98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3EF4C1-84D7-1D0F-18BA-43FACA668346}"/>
              </a:ext>
            </a:extLst>
          </p:cNvPr>
          <p:cNvGrpSpPr/>
          <p:nvPr/>
        </p:nvGrpSpPr>
        <p:grpSpPr>
          <a:xfrm>
            <a:off x="281304" y="2541558"/>
            <a:ext cx="1146313" cy="1280062"/>
            <a:chOff x="281304" y="2541558"/>
            <a:chExt cx="1146313" cy="1280062"/>
          </a:xfrm>
        </p:grpSpPr>
        <p:pic>
          <p:nvPicPr>
            <p:cNvPr id="11" name="Picture 6" descr="Free Laptop Cliparts, Download Free Laptop Cliparts png images, Free  ClipArts on Clipart Library">
              <a:extLst>
                <a:ext uri="{FF2B5EF4-FFF2-40B4-BE49-F238E27FC236}">
                  <a16:creationId xmlns:a16="http://schemas.microsoft.com/office/drawing/2014/main" id="{EE3E4903-06FD-18CA-23D3-D9771C2E5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04" y="2541558"/>
              <a:ext cx="1146313" cy="955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CBA60C-26F4-4680-92C6-440A531D2E22}"/>
                </a:ext>
              </a:extLst>
            </p:cNvPr>
            <p:cNvSpPr txBox="1"/>
            <p:nvPr/>
          </p:nvSpPr>
          <p:spPr>
            <a:xfrm>
              <a:off x="460762" y="3359955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5FF22-D636-4939-A08B-F1FDDEBF6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505-037E-79A9-B8CA-C0762D26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Applications:  (2) SNARKs in ML    (ZKML)</a:t>
            </a:r>
          </a:p>
        </p:txBody>
      </p:sp>
      <p:pic>
        <p:nvPicPr>
          <p:cNvPr id="8" name="Picture 4" descr="Server Clipart Royalty-Free Images, Stock Photos &amp; Pictures | Shutterstock">
            <a:extLst>
              <a:ext uri="{FF2B5EF4-FFF2-40B4-BE49-F238E27FC236}">
                <a16:creationId xmlns:a16="http://schemas.microsoft.com/office/drawing/2014/main" id="{CA9F99C0-AA40-5A67-39DE-E5852AF66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7533" r="9980" b="15904"/>
          <a:stretch/>
        </p:blipFill>
        <p:spPr bwMode="auto">
          <a:xfrm>
            <a:off x="6665622" y="2213270"/>
            <a:ext cx="2197074" cy="16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19C69714-3DC5-F547-72A5-CF2BC347CDD2}"/>
                  </a:ext>
                </a:extLst>
              </p:cNvPr>
              <p:cNvSpPr/>
              <p:nvPr/>
            </p:nvSpPr>
            <p:spPr>
              <a:xfrm>
                <a:off x="1915427" y="1060657"/>
                <a:ext cx="5008781" cy="839971"/>
              </a:xfrm>
              <a:prstGeom prst="wedgeRoundRectCallout">
                <a:avLst>
                  <a:gd name="adj1" fmla="val 43956"/>
                  <a:gd name="adj2" fmla="val 117394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 trained a secret financial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com ⇽ Commit(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19C69714-3DC5-F547-72A5-CF2BC347C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27" y="1060657"/>
                <a:ext cx="5008781" cy="839971"/>
              </a:xfrm>
              <a:prstGeom prst="wedgeRoundRectCallout">
                <a:avLst>
                  <a:gd name="adj1" fmla="val 43956"/>
                  <a:gd name="adj2" fmla="val 11739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13,800+ Neural Networks Stock Illustrations, Royalty-Free ...">
            <a:extLst>
              <a:ext uri="{FF2B5EF4-FFF2-40B4-BE49-F238E27FC236}">
                <a16:creationId xmlns:a16="http://schemas.microsoft.com/office/drawing/2014/main" id="{BEE933CD-FF88-4BEA-A99D-91391D4E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64" y="3930167"/>
            <a:ext cx="1707773" cy="9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BCD8E44-89CF-230A-329A-714202850B7F}"/>
              </a:ext>
            </a:extLst>
          </p:cNvPr>
          <p:cNvGrpSpPr/>
          <p:nvPr/>
        </p:nvGrpSpPr>
        <p:grpSpPr>
          <a:xfrm>
            <a:off x="1674055" y="2299541"/>
            <a:ext cx="4839287" cy="461665"/>
            <a:chOff x="1674055" y="2580897"/>
            <a:chExt cx="4839287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4D6A957-23F1-BD42-7232-A5B85719FECC}"/>
                </a:ext>
              </a:extLst>
            </p:cNvPr>
            <p:cNvCxnSpPr/>
            <p:nvPr/>
          </p:nvCxnSpPr>
          <p:spPr>
            <a:xfrm>
              <a:off x="1674055" y="3042562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E7EF674-DF5C-996D-2A4D-746997AEFEE2}"/>
                    </a:ext>
                  </a:extLst>
                </p:cNvPr>
                <p:cNvSpPr txBox="1"/>
                <p:nvPr/>
              </p:nvSpPr>
              <p:spPr>
                <a:xfrm>
                  <a:off x="2501237" y="2580897"/>
                  <a:ext cx="2877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Alice financial data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E7EF674-DF5C-996D-2A4D-746997AEF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237" y="2580897"/>
                  <a:ext cx="2877454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070" t="-5263" r="-43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EB29F0-0841-C8C5-0555-6DDC881E87E7}"/>
              </a:ext>
            </a:extLst>
          </p:cNvPr>
          <p:cNvGrpSpPr/>
          <p:nvPr/>
        </p:nvGrpSpPr>
        <p:grpSpPr>
          <a:xfrm>
            <a:off x="1674055" y="3123883"/>
            <a:ext cx="4839287" cy="461665"/>
            <a:chOff x="1674055" y="3306763"/>
            <a:chExt cx="4839287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D196ED-3CB6-C6C9-05D9-798A453AF0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055" y="3335638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2947E8-320C-7D37-3119-8F4B6D5CF8DB}"/>
                    </a:ext>
                  </a:extLst>
                </p:cNvPr>
                <p:cNvSpPr txBox="1"/>
                <p:nvPr/>
              </p:nvSpPr>
              <p:spPr>
                <a:xfrm>
                  <a:off x="2480812" y="3306763"/>
                  <a:ext cx="2840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decision (inference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2947E8-320C-7D37-3119-8F4B6D5CF8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812" y="3306763"/>
                  <a:ext cx="284026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556" t="-7895" r="-22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D0F911-F0E5-2CB5-2DF0-216317CC758A}"/>
                  </a:ext>
                </a:extLst>
              </p:cNvPr>
              <p:cNvSpPr txBox="1"/>
              <p:nvPr/>
            </p:nvSpPr>
            <p:spPr>
              <a:xfrm>
                <a:off x="7389980" y="408284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E85B1E-1168-C95A-FCA1-9415A996B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980" y="4082843"/>
                <a:ext cx="5341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E4F3090-EDCB-81B6-0C8C-FE7F3BB87BFC}"/>
              </a:ext>
            </a:extLst>
          </p:cNvPr>
          <p:cNvSpPr txBox="1"/>
          <p:nvPr/>
        </p:nvSpPr>
        <p:spPr>
          <a:xfrm>
            <a:off x="7836283" y="1783775"/>
            <a:ext cx="98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51D9FD-2C3C-4BF2-F780-7A522CBBA4F8}"/>
              </a:ext>
            </a:extLst>
          </p:cNvPr>
          <p:cNvGrpSpPr/>
          <p:nvPr/>
        </p:nvGrpSpPr>
        <p:grpSpPr>
          <a:xfrm>
            <a:off x="281304" y="1985924"/>
            <a:ext cx="1146313" cy="1835696"/>
            <a:chOff x="281304" y="1985924"/>
            <a:chExt cx="1146313" cy="1835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3BB6C49-6016-F0F3-27C1-6B3915A4CA08}"/>
                </a:ext>
              </a:extLst>
            </p:cNvPr>
            <p:cNvGrpSpPr/>
            <p:nvPr/>
          </p:nvGrpSpPr>
          <p:grpSpPr>
            <a:xfrm>
              <a:off x="281304" y="1985924"/>
              <a:ext cx="1146313" cy="1510895"/>
              <a:chOff x="281304" y="2293933"/>
              <a:chExt cx="1146313" cy="1510895"/>
            </a:xfrm>
          </p:grpSpPr>
          <p:pic>
            <p:nvPicPr>
              <p:cNvPr id="11" name="Picture 6" descr="Free Laptop Cliparts, Download Free Laptop Cliparts png images, Free  ClipArts on Clipart Library">
                <a:extLst>
                  <a:ext uri="{FF2B5EF4-FFF2-40B4-BE49-F238E27FC236}">
                    <a16:creationId xmlns:a16="http://schemas.microsoft.com/office/drawing/2014/main" id="{BDB993AD-899C-59E2-C3E5-AB0CDB60E4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04" y="2849567"/>
                <a:ext cx="1146313" cy="955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6CCD5A-B1E3-D468-0B3E-9BC47C911E54}"/>
                  </a:ext>
                </a:extLst>
              </p:cNvPr>
              <p:cNvSpPr txBox="1"/>
              <p:nvPr/>
            </p:nvSpPr>
            <p:spPr>
              <a:xfrm>
                <a:off x="708509" y="2293933"/>
                <a:ext cx="719108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com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2D4E97-1646-A444-1FD4-E16E83FDDB8D}"/>
                </a:ext>
              </a:extLst>
            </p:cNvPr>
            <p:cNvSpPr txBox="1"/>
            <p:nvPr/>
          </p:nvSpPr>
          <p:spPr>
            <a:xfrm>
              <a:off x="460762" y="3359955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Alice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82CE41-7BF1-1C7B-6828-66770DF0E89F}"/>
                  </a:ext>
                </a:extLst>
              </p:cNvPr>
              <p:cNvSpPr txBox="1"/>
              <p:nvPr/>
            </p:nvSpPr>
            <p:spPr>
              <a:xfrm>
                <a:off x="314354" y="3939229"/>
                <a:ext cx="587487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n-lt"/>
                  </a:rPr>
                  <a:t>π</a:t>
                </a:r>
                <a:r>
                  <a:rPr lang="en-US" dirty="0">
                    <a:latin typeface="+mn-lt"/>
                  </a:rPr>
                  <a:t> proves:   server knows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>
                    <a:latin typeface="+mn-lt"/>
                  </a:rPr>
                  <a:t>  </a:t>
                </a:r>
                <a:r>
                  <a:rPr lang="en-US" dirty="0" err="1">
                    <a:latin typeface="+mn-lt"/>
                  </a:rPr>
                  <a:t>s.t.</a:t>
                </a:r>
                <a:endParaRPr lang="en-US" dirty="0">
                  <a:latin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b="0" dirty="0">
                    <a:latin typeface="+mn-lt"/>
                  </a:rPr>
                  <a:t>   (i)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1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>
                    <a:latin typeface="+mn-lt"/>
                  </a:rPr>
                  <a:t> and    (ii) com = Commit(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>
                    <a:latin typeface="+mn-lt"/>
                  </a:rPr>
                  <a:t>)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82CE41-7BF1-1C7B-6828-66770DF0E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4" y="3939229"/>
                <a:ext cx="5874878" cy="984885"/>
              </a:xfrm>
              <a:prstGeom prst="rect">
                <a:avLst/>
              </a:prstGeom>
              <a:blipFill>
                <a:blip r:embed="rId9"/>
                <a:stretch>
                  <a:fillRect l="-1509" t="-3846" r="-647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CD7F4-B888-1B83-4C10-48FBA495CCE2}"/>
                  </a:ext>
                </a:extLst>
              </p:cNvPr>
              <p:cNvSpPr txBox="1"/>
              <p:nvPr/>
            </p:nvSpPr>
            <p:spPr>
              <a:xfrm>
                <a:off x="5103561" y="3093105"/>
                <a:ext cx="1485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,  proof 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CD7F4-B888-1B83-4C10-48FBA495C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561" y="3093105"/>
                <a:ext cx="1485728" cy="523220"/>
              </a:xfrm>
              <a:prstGeom prst="rect">
                <a:avLst/>
              </a:prstGeom>
              <a:blipFill>
                <a:blip r:embed="rId10"/>
                <a:stretch>
                  <a:fillRect l="-593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F3774-9806-6C66-947F-BDD112157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DBDC-399A-2E86-2A00-E971E7DE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Applications:  (2) SNARKs in ML    (ZKML)</a:t>
            </a:r>
          </a:p>
        </p:txBody>
      </p:sp>
      <p:pic>
        <p:nvPicPr>
          <p:cNvPr id="8" name="Picture 4" descr="Server Clipart Royalty-Free Images, Stock Photos &amp; Pictures | Shutterstock">
            <a:extLst>
              <a:ext uri="{FF2B5EF4-FFF2-40B4-BE49-F238E27FC236}">
                <a16:creationId xmlns:a16="http://schemas.microsoft.com/office/drawing/2014/main" id="{31CA2751-02F0-E07D-7797-E63AB2391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7533" r="9980" b="15904"/>
          <a:stretch/>
        </p:blipFill>
        <p:spPr bwMode="auto">
          <a:xfrm>
            <a:off x="6665622" y="2213270"/>
            <a:ext cx="2197074" cy="16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A54ABF77-3F0B-D06B-76D3-7FA0CE4E8643}"/>
                  </a:ext>
                </a:extLst>
              </p:cNvPr>
              <p:cNvSpPr/>
              <p:nvPr/>
            </p:nvSpPr>
            <p:spPr>
              <a:xfrm>
                <a:off x="1915427" y="1060657"/>
                <a:ext cx="5008781" cy="839971"/>
              </a:xfrm>
              <a:prstGeom prst="wedgeRoundRectCallout">
                <a:avLst>
                  <a:gd name="adj1" fmla="val 43956"/>
                  <a:gd name="adj2" fmla="val 117394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 trained a secret financial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com ⇽ Commit(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19C69714-3DC5-F547-72A5-CF2BC347C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27" y="1060657"/>
                <a:ext cx="5008781" cy="839971"/>
              </a:xfrm>
              <a:prstGeom prst="wedgeRoundRectCallout">
                <a:avLst>
                  <a:gd name="adj1" fmla="val 43956"/>
                  <a:gd name="adj2" fmla="val 11739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13,800+ Neural Networks Stock Illustrations, Royalty-Free ...">
            <a:extLst>
              <a:ext uri="{FF2B5EF4-FFF2-40B4-BE49-F238E27FC236}">
                <a16:creationId xmlns:a16="http://schemas.microsoft.com/office/drawing/2014/main" id="{0E120EC2-661C-8391-EEE4-6B46773E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64" y="3930167"/>
            <a:ext cx="1707773" cy="9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45559B-9A73-C29C-37B2-2867208377D8}"/>
              </a:ext>
            </a:extLst>
          </p:cNvPr>
          <p:cNvGrpSpPr/>
          <p:nvPr/>
        </p:nvGrpSpPr>
        <p:grpSpPr>
          <a:xfrm>
            <a:off x="1674055" y="2299541"/>
            <a:ext cx="4839287" cy="461665"/>
            <a:chOff x="1674055" y="2580897"/>
            <a:chExt cx="4839287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C4663E8-C910-4192-DFB8-629B87A743C1}"/>
                </a:ext>
              </a:extLst>
            </p:cNvPr>
            <p:cNvCxnSpPr/>
            <p:nvPr/>
          </p:nvCxnSpPr>
          <p:spPr>
            <a:xfrm>
              <a:off x="1674055" y="3042562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E47922F-8981-3791-F420-C6BA27D05DAD}"/>
                    </a:ext>
                  </a:extLst>
                </p:cNvPr>
                <p:cNvSpPr txBox="1"/>
                <p:nvPr/>
              </p:nvSpPr>
              <p:spPr>
                <a:xfrm>
                  <a:off x="2501237" y="2580897"/>
                  <a:ext cx="2877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Alice financial data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E7EF674-DF5C-996D-2A4D-746997AEF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237" y="2580897"/>
                  <a:ext cx="2877454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070" t="-5263" r="-43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60F91A-EE96-C123-2A2A-70F6908B5B45}"/>
              </a:ext>
            </a:extLst>
          </p:cNvPr>
          <p:cNvGrpSpPr/>
          <p:nvPr/>
        </p:nvGrpSpPr>
        <p:grpSpPr>
          <a:xfrm>
            <a:off x="1674055" y="3123883"/>
            <a:ext cx="4839287" cy="461665"/>
            <a:chOff x="1674055" y="3306763"/>
            <a:chExt cx="4839287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257711E-0435-45E2-FE69-DFCA431512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055" y="3335638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40C3AE-07B3-8B6A-B3CE-0A384C4F5F78}"/>
                    </a:ext>
                  </a:extLst>
                </p:cNvPr>
                <p:cNvSpPr txBox="1"/>
                <p:nvPr/>
              </p:nvSpPr>
              <p:spPr>
                <a:xfrm>
                  <a:off x="2480812" y="3306763"/>
                  <a:ext cx="2840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decision (inference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2947E8-320C-7D37-3119-8F4B6D5CF8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812" y="3306763"/>
                  <a:ext cx="284026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556" t="-7895" r="-22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177AC6-9349-F486-C5CB-AD85F247ED2D}"/>
                  </a:ext>
                </a:extLst>
              </p:cNvPr>
              <p:cNvSpPr txBox="1"/>
              <p:nvPr/>
            </p:nvSpPr>
            <p:spPr>
              <a:xfrm>
                <a:off x="7389980" y="408284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E85B1E-1168-C95A-FCA1-9415A996B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980" y="4082843"/>
                <a:ext cx="5341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38CEF7-FC00-7436-290D-57837E2D7EB7}"/>
              </a:ext>
            </a:extLst>
          </p:cNvPr>
          <p:cNvSpPr txBox="1"/>
          <p:nvPr/>
        </p:nvSpPr>
        <p:spPr>
          <a:xfrm>
            <a:off x="7836283" y="1783775"/>
            <a:ext cx="98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278398-6CC3-71B5-39B3-E37FB8640502}"/>
              </a:ext>
            </a:extLst>
          </p:cNvPr>
          <p:cNvGrpSpPr/>
          <p:nvPr/>
        </p:nvGrpSpPr>
        <p:grpSpPr>
          <a:xfrm>
            <a:off x="281304" y="1985924"/>
            <a:ext cx="1146313" cy="1835696"/>
            <a:chOff x="281304" y="1985924"/>
            <a:chExt cx="1146313" cy="1835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BC66BD5-D023-9F55-D0CF-D0A3CF376707}"/>
                </a:ext>
              </a:extLst>
            </p:cNvPr>
            <p:cNvGrpSpPr/>
            <p:nvPr/>
          </p:nvGrpSpPr>
          <p:grpSpPr>
            <a:xfrm>
              <a:off x="281304" y="1985924"/>
              <a:ext cx="1146313" cy="1510895"/>
              <a:chOff x="281304" y="2293933"/>
              <a:chExt cx="1146313" cy="1510895"/>
            </a:xfrm>
          </p:grpSpPr>
          <p:pic>
            <p:nvPicPr>
              <p:cNvPr id="11" name="Picture 6" descr="Free Laptop Cliparts, Download Free Laptop Cliparts png images, Free  ClipArts on Clipart Library">
                <a:extLst>
                  <a:ext uri="{FF2B5EF4-FFF2-40B4-BE49-F238E27FC236}">
                    <a16:creationId xmlns:a16="http://schemas.microsoft.com/office/drawing/2014/main" id="{24017BCB-578A-FC59-AD1E-448C018E2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04" y="2849567"/>
                <a:ext cx="1146313" cy="955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1F7B96-D8D0-509C-DEA3-262E0CCEB3A1}"/>
                  </a:ext>
                </a:extLst>
              </p:cNvPr>
              <p:cNvSpPr txBox="1"/>
              <p:nvPr/>
            </p:nvSpPr>
            <p:spPr>
              <a:xfrm>
                <a:off x="708509" y="2293933"/>
                <a:ext cx="719108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com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936AC5-BF73-F2C8-F524-99334E031ADE}"/>
                </a:ext>
              </a:extLst>
            </p:cNvPr>
            <p:cNvSpPr txBox="1"/>
            <p:nvPr/>
          </p:nvSpPr>
          <p:spPr>
            <a:xfrm>
              <a:off x="460762" y="3359955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Alice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816DB0-836B-52CB-54CE-F0355FE4379F}"/>
              </a:ext>
            </a:extLst>
          </p:cNvPr>
          <p:cNvSpPr txBox="1"/>
          <p:nvPr/>
        </p:nvSpPr>
        <p:spPr>
          <a:xfrm>
            <a:off x="738931" y="4227631"/>
            <a:ext cx="547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Is this practical?  Commercial library:  EZKL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5CCB52-F092-A5FA-AA61-F2027911E06B}"/>
                  </a:ext>
                </a:extLst>
              </p:cNvPr>
              <p:cNvSpPr txBox="1"/>
              <p:nvPr/>
            </p:nvSpPr>
            <p:spPr>
              <a:xfrm>
                <a:off x="5103561" y="3093105"/>
                <a:ext cx="1485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,  proof 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CD7F4-B888-1B83-4C10-48FBA495C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561" y="3093105"/>
                <a:ext cx="1485728" cy="523220"/>
              </a:xfrm>
              <a:prstGeom prst="rect">
                <a:avLst/>
              </a:prstGeom>
              <a:blipFill>
                <a:blip r:embed="rId10"/>
                <a:stretch>
                  <a:fillRect l="-593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05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A136-A49D-FC35-F736-94D23A4C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Applications:  (2) SNARKs in ML    (ZKML)</a:t>
            </a:r>
          </a:p>
        </p:txBody>
      </p:sp>
      <p:pic>
        <p:nvPicPr>
          <p:cNvPr id="4" name="Picture 4" descr="Server Clipart Royalty-Free Images, Stock Photos &amp; Pictures | Shutterstock">
            <a:extLst>
              <a:ext uri="{FF2B5EF4-FFF2-40B4-BE49-F238E27FC236}">
                <a16:creationId xmlns:a16="http://schemas.microsoft.com/office/drawing/2014/main" id="{25EC00BC-1B82-7F4F-E0C7-604AD1CA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7533" r="9980" b="15904"/>
          <a:stretch/>
        </p:blipFill>
        <p:spPr bwMode="auto">
          <a:xfrm>
            <a:off x="6665622" y="1200396"/>
            <a:ext cx="2197074" cy="16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11D528-9551-6454-E582-113F26FEC54B}"/>
              </a:ext>
            </a:extLst>
          </p:cNvPr>
          <p:cNvGrpSpPr/>
          <p:nvPr/>
        </p:nvGrpSpPr>
        <p:grpSpPr>
          <a:xfrm>
            <a:off x="281304" y="1098179"/>
            <a:ext cx="1146313" cy="1510895"/>
            <a:chOff x="281304" y="2293933"/>
            <a:chExt cx="1146313" cy="1510895"/>
          </a:xfrm>
        </p:grpSpPr>
        <p:pic>
          <p:nvPicPr>
            <p:cNvPr id="7" name="Picture 6" descr="Free Laptop Cliparts, Download Free Laptop Cliparts png images, Free  ClipArts on Clipart Library">
              <a:extLst>
                <a:ext uri="{FF2B5EF4-FFF2-40B4-BE49-F238E27FC236}">
                  <a16:creationId xmlns:a16="http://schemas.microsoft.com/office/drawing/2014/main" id="{33AE62F3-208C-9D27-7174-D5CD8AB61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04" y="2849567"/>
              <a:ext cx="1146313" cy="955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9AB182-CCD3-771D-3FEF-CE7AD1AA5901}"/>
                </a:ext>
              </a:extLst>
            </p:cNvPr>
            <p:cNvSpPr txBox="1"/>
            <p:nvPr/>
          </p:nvSpPr>
          <p:spPr>
            <a:xfrm>
              <a:off x="708509" y="2293933"/>
              <a:ext cx="719108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C07DC3-122D-D3DF-A316-BDF19CE9C11F}"/>
              </a:ext>
            </a:extLst>
          </p:cNvPr>
          <p:cNvGrpSpPr/>
          <p:nvPr/>
        </p:nvGrpSpPr>
        <p:grpSpPr>
          <a:xfrm>
            <a:off x="1674055" y="1382799"/>
            <a:ext cx="4839287" cy="461665"/>
            <a:chOff x="1674055" y="2873973"/>
            <a:chExt cx="4839287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9528AE3-0CF8-7218-EAE3-68A303C241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055" y="3335638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3C227DA-9643-C248-5849-BB3859888A0A}"/>
                    </a:ext>
                  </a:extLst>
                </p:cNvPr>
                <p:cNvSpPr txBox="1"/>
                <p:nvPr/>
              </p:nvSpPr>
              <p:spPr>
                <a:xfrm>
                  <a:off x="2719540" y="2873973"/>
                  <a:ext cx="2748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inference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dirty="0">
                      <a:latin typeface="+mn-lt"/>
                    </a:rPr>
                    <a:t>,  </a:t>
                  </a:r>
                  <a:r>
                    <a:rPr lang="en-US" b="1" dirty="0">
                      <a:latin typeface="+mn-lt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3C227DA-9643-C248-5849-BB3859888A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540" y="2873973"/>
                  <a:ext cx="274831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687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6BD12F-3255-9913-8012-3FA865C71A1F}"/>
              </a:ext>
            </a:extLst>
          </p:cNvPr>
          <p:cNvSpPr txBox="1"/>
          <p:nvPr/>
        </p:nvSpPr>
        <p:spPr>
          <a:xfrm>
            <a:off x="2201349" y="2215110"/>
            <a:ext cx="401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Proof is short and fast to verify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FDBB3-823A-17AF-B046-F5736610027B}"/>
              </a:ext>
            </a:extLst>
          </p:cNvPr>
          <p:cNvSpPr txBox="1"/>
          <p:nvPr/>
        </p:nvSpPr>
        <p:spPr>
          <a:xfrm>
            <a:off x="281304" y="3191313"/>
            <a:ext cx="88626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Is this practical?</a:t>
            </a:r>
            <a:endParaRPr lang="en-US" dirty="0">
              <a:latin typeface="+mn-lt"/>
              <a:hlinkClick r:id="" action="ppaction://noaction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" action="ppaction://noaction"/>
              </a:rPr>
              <a:t>EZKL</a:t>
            </a:r>
            <a:r>
              <a:rPr lang="en-US" dirty="0">
                <a:latin typeface="+mn-lt"/>
              </a:rPr>
              <a:t>:  a commercial system designed to generate proofs for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			</a:t>
            </a:r>
            <a:r>
              <a:rPr lang="en-US" b="0" i="0" dirty="0">
                <a:effectLst/>
                <a:latin typeface="Inter var"/>
              </a:rPr>
              <a:t>pytorch</a:t>
            </a:r>
            <a:r>
              <a:rPr lang="en-US" b="0" i="0" dirty="0">
                <a:solidFill>
                  <a:srgbClr val="2F3348"/>
                </a:solidFill>
                <a:effectLst/>
                <a:latin typeface="Inter var"/>
              </a:rPr>
              <a:t> models, </a:t>
            </a:r>
            <a:r>
              <a:rPr lang="en-US" dirty="0">
                <a:latin typeface="+mn-lt"/>
              </a:rPr>
              <a:t>random forest,  SVM, …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Several research systems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4AC568-CB00-101E-705F-BD53C28F1649}"/>
              </a:ext>
            </a:extLst>
          </p:cNvPr>
          <p:cNvCxnSpPr>
            <a:cxnSpLocks/>
          </p:cNvCxnSpPr>
          <p:nvPr/>
        </p:nvCxnSpPr>
        <p:spPr>
          <a:xfrm>
            <a:off x="42201" y="2975478"/>
            <a:ext cx="900332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5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7E6821-B369-6C50-72FD-5D9E0E131B43}"/>
              </a:ext>
            </a:extLst>
          </p:cNvPr>
          <p:cNvSpPr txBox="1"/>
          <p:nvPr/>
        </p:nvSpPr>
        <p:spPr>
          <a:xfrm>
            <a:off x="1838781" y="4743390"/>
            <a:ext cx="546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[Chen-</a:t>
            </a:r>
            <a:r>
              <a:rPr lang="en-US" sz="2000" dirty="0" err="1">
                <a:latin typeface="+mn-lt"/>
              </a:rPr>
              <a:t>Waiwitlikhit</a:t>
            </a:r>
            <a:r>
              <a:rPr lang="en-US" sz="2000" dirty="0">
                <a:latin typeface="+mn-lt"/>
              </a:rPr>
              <a:t>-</a:t>
            </a:r>
            <a:r>
              <a:rPr lang="en-US" sz="2000" dirty="0" err="1">
                <a:latin typeface="+mn-lt"/>
              </a:rPr>
              <a:t>Stoica</a:t>
            </a:r>
            <a:r>
              <a:rPr lang="en-US" sz="2000" dirty="0">
                <a:latin typeface="+mn-lt"/>
              </a:rPr>
              <a:t>-Kang: </a:t>
            </a:r>
            <a:r>
              <a:rPr lang="en-US" sz="2000" dirty="0" err="1">
                <a:latin typeface="+mn-lt"/>
              </a:rPr>
              <a:t>EuroSys</a:t>
            </a:r>
            <a:r>
              <a:rPr lang="en-US" sz="2000" dirty="0">
                <a:latin typeface="+mn-lt"/>
              </a:rPr>
              <a:t> Apr. 2024]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1A3178-78F0-EDC3-94C4-F9854EDEEDCB}"/>
              </a:ext>
            </a:extLst>
          </p:cNvPr>
          <p:cNvCxnSpPr>
            <a:cxnSpLocks/>
          </p:cNvCxnSpPr>
          <p:nvPr/>
        </p:nvCxnSpPr>
        <p:spPr>
          <a:xfrm>
            <a:off x="0" y="473562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3F2BB-A70B-75E1-C23F-0322FBB12287}"/>
              </a:ext>
            </a:extLst>
          </p:cNvPr>
          <p:cNvGraphicFramePr>
            <a:graphicFrameLocks noGrp="1"/>
          </p:cNvGraphicFramePr>
          <p:nvPr/>
        </p:nvGraphicFramePr>
        <p:xfrm>
          <a:off x="548641" y="154738"/>
          <a:ext cx="752695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2970211531"/>
                    </a:ext>
                  </a:extLst>
                </a:gridCol>
                <a:gridCol w="1444049">
                  <a:extLst>
                    <a:ext uri="{9D8B030D-6E8A-4147-A177-3AD203B41FA5}">
                      <a16:colId xmlns:a16="http://schemas.microsoft.com/office/drawing/2014/main" val="3358410917"/>
                    </a:ext>
                  </a:extLst>
                </a:gridCol>
                <a:gridCol w="1432744">
                  <a:extLst>
                    <a:ext uri="{9D8B030D-6E8A-4147-A177-3AD203B41FA5}">
                      <a16:colId xmlns:a16="http://schemas.microsoft.com/office/drawing/2014/main" val="4211915901"/>
                    </a:ext>
                  </a:extLst>
                </a:gridCol>
                <a:gridCol w="1906963">
                  <a:extLst>
                    <a:ext uri="{9D8B030D-6E8A-4147-A177-3AD203B41FA5}">
                      <a16:colId xmlns:a16="http://schemas.microsoft.com/office/drawing/2014/main" val="1027015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#Parameters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FLOPS</a:t>
                      </a:r>
                      <a:br>
                        <a:rPr lang="en-US" dirty="0"/>
                      </a:br>
                      <a:r>
                        <a:rPr lang="en-US" dirty="0"/>
                        <a:t>to evaluate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Proving time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6907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GPT-2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81.3M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188.9M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≈1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2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≈1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Twitter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≈10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98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MobileNet</a:t>
                      </a:r>
                      <a:r>
                        <a:rPr lang="en-US" dirty="0"/>
                        <a:t> (ImageNet)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≈20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1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ResNet-18 (CIFAR-10)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≈1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VGG16 (CIFAR-10)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627.9M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≈10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522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5D5543-FC08-5792-75AA-1AA321D4FC1B}"/>
              </a:ext>
            </a:extLst>
          </p:cNvPr>
          <p:cNvSpPr txBox="1"/>
          <p:nvPr/>
        </p:nvSpPr>
        <p:spPr>
          <a:xfrm>
            <a:off x="1838781" y="3166898"/>
            <a:ext cx="5357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AWS instance:  32 vCPU cores and 256 GB of 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A78E2-9DA2-AEB3-9493-236F94595D46}"/>
              </a:ext>
            </a:extLst>
          </p:cNvPr>
          <p:cNvSpPr txBox="1"/>
          <p:nvPr/>
        </p:nvSpPr>
        <p:spPr>
          <a:xfrm>
            <a:off x="662304" y="3920484"/>
            <a:ext cx="781938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 we generate these proofs in a few seconds before 2100?</a:t>
            </a:r>
          </a:p>
        </p:txBody>
      </p:sp>
    </p:spTree>
    <p:extLst>
      <p:ext uri="{BB962C8B-B14F-4D97-AF65-F5344CB8AC3E}">
        <p14:creationId xmlns:p14="http://schemas.microsoft.com/office/powerpoint/2010/main" val="5410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B83D-F3E1-6969-1658-F77E5DA0B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AFBE-657E-8A26-356D-CEC8F57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FairProof</a:t>
            </a:r>
            <a:r>
              <a:rPr lang="en-US" dirty="0"/>
              <a:t>: proving model fairness in ZK</a:t>
            </a:r>
          </a:p>
        </p:txBody>
      </p:sp>
      <p:pic>
        <p:nvPicPr>
          <p:cNvPr id="8" name="Picture 4" descr="Server Clipart Royalty-Free Images, Stock Photos &amp; Pictures | Shutterstock">
            <a:extLst>
              <a:ext uri="{FF2B5EF4-FFF2-40B4-BE49-F238E27FC236}">
                <a16:creationId xmlns:a16="http://schemas.microsoft.com/office/drawing/2014/main" id="{11C9094D-AF29-9074-19A8-47FEBB2BA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7533" r="9980" b="15904"/>
          <a:stretch/>
        </p:blipFill>
        <p:spPr bwMode="auto">
          <a:xfrm>
            <a:off x="6665622" y="1575783"/>
            <a:ext cx="2197074" cy="16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8A9A7A-3078-A16E-0D72-E043F8009331}"/>
              </a:ext>
            </a:extLst>
          </p:cNvPr>
          <p:cNvGrpSpPr/>
          <p:nvPr/>
        </p:nvGrpSpPr>
        <p:grpSpPr>
          <a:xfrm>
            <a:off x="281304" y="1318818"/>
            <a:ext cx="1146313" cy="1510895"/>
            <a:chOff x="281304" y="2293933"/>
            <a:chExt cx="1146313" cy="1510895"/>
          </a:xfrm>
        </p:grpSpPr>
        <p:pic>
          <p:nvPicPr>
            <p:cNvPr id="10" name="Picture 9" descr="Free Laptop Cliparts, Download Free Laptop Cliparts png images, Free  ClipArts on Clipart Library">
              <a:extLst>
                <a:ext uri="{FF2B5EF4-FFF2-40B4-BE49-F238E27FC236}">
                  <a16:creationId xmlns:a16="http://schemas.microsoft.com/office/drawing/2014/main" id="{4AD101E8-C823-95F2-5798-EAEDB7719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04" y="2849567"/>
              <a:ext cx="1146313" cy="955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9A9DF2-9B50-8D76-4BA4-A2B349B54596}"/>
                </a:ext>
              </a:extLst>
            </p:cNvPr>
            <p:cNvSpPr txBox="1"/>
            <p:nvPr/>
          </p:nvSpPr>
          <p:spPr>
            <a:xfrm>
              <a:off x="708509" y="2293933"/>
              <a:ext cx="719108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ED34BE-C87C-B16E-7073-1B641E99156A}"/>
              </a:ext>
            </a:extLst>
          </p:cNvPr>
          <p:cNvGrpSpPr/>
          <p:nvPr/>
        </p:nvGrpSpPr>
        <p:grpSpPr>
          <a:xfrm>
            <a:off x="1826335" y="2490865"/>
            <a:ext cx="4839287" cy="477630"/>
            <a:chOff x="1674055" y="3335638"/>
            <a:chExt cx="4839287" cy="4776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6C76288-F627-CC19-8962-1FBCFC189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055" y="3335638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216BE07-CCDA-1597-4271-9DE839D6C618}"/>
                    </a:ext>
                  </a:extLst>
                </p:cNvPr>
                <p:cNvSpPr txBox="1"/>
                <p:nvPr/>
              </p:nvSpPr>
              <p:spPr>
                <a:xfrm>
                  <a:off x="2225876" y="3351603"/>
                  <a:ext cx="36944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Mortgage decision,  </a:t>
                  </a:r>
                  <a:r>
                    <a:rPr lang="en-US" b="1" dirty="0">
                      <a:latin typeface="+mn-lt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216BE07-CCDA-1597-4271-9DE839D6C6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876" y="3351603"/>
                  <a:ext cx="369440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740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120CE93-5A4F-D9F1-EA6A-370FFD7EF14F}"/>
              </a:ext>
            </a:extLst>
          </p:cNvPr>
          <p:cNvSpPr txBox="1"/>
          <p:nvPr/>
        </p:nvSpPr>
        <p:spPr>
          <a:xfrm>
            <a:off x="4620126" y="816719"/>
            <a:ext cx="4534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[Yadav-Chowdhury-B-Chaudhuri,  ICLR’24]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9593CA-AA2C-CC96-EC99-3B4D21B2E211}"/>
              </a:ext>
            </a:extLst>
          </p:cNvPr>
          <p:cNvGrpSpPr/>
          <p:nvPr/>
        </p:nvGrpSpPr>
        <p:grpSpPr>
          <a:xfrm>
            <a:off x="1826334" y="1681912"/>
            <a:ext cx="4839287" cy="461665"/>
            <a:chOff x="1674055" y="2580897"/>
            <a:chExt cx="4839287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2BBA765-3942-A250-9C0F-D29FEB4F4BB9}"/>
                </a:ext>
              </a:extLst>
            </p:cNvPr>
            <p:cNvCxnSpPr/>
            <p:nvPr/>
          </p:nvCxnSpPr>
          <p:spPr>
            <a:xfrm>
              <a:off x="1674055" y="3042562"/>
              <a:ext cx="4839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7F311F-288B-D94C-8A81-EEEE6CAE337A}"/>
                </a:ext>
              </a:extLst>
            </p:cNvPr>
            <p:cNvSpPr txBox="1"/>
            <p:nvPr/>
          </p:nvSpPr>
          <p:spPr>
            <a:xfrm>
              <a:off x="2715557" y="2580897"/>
              <a:ext cx="2711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Alice’s financial data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4EE9B04-5543-B118-2A97-758D6A275AAB}"/>
              </a:ext>
            </a:extLst>
          </p:cNvPr>
          <p:cNvSpPr txBox="1"/>
          <p:nvPr/>
        </p:nvSpPr>
        <p:spPr>
          <a:xfrm>
            <a:off x="445883" y="2795352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A5E143-9790-E772-80A0-658AD2EDF73B}"/>
                  </a:ext>
                </a:extLst>
              </p:cNvPr>
              <p:cNvSpPr txBox="1"/>
              <p:nvPr/>
            </p:nvSpPr>
            <p:spPr>
              <a:xfrm>
                <a:off x="309592" y="3564781"/>
                <a:ext cx="8649804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>
                    <a:latin typeface="+mn-lt"/>
                  </a:rPr>
                  <a:t> proves:</a:t>
                </a:r>
              </a:p>
              <a:p>
                <a:pPr marL="34290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Local Individual Fairness: treating similar people similarly </a:t>
                </a:r>
                <a:r>
                  <a:rPr lang="en-US" sz="1600" dirty="0">
                    <a:latin typeface="+mn-lt"/>
                  </a:rPr>
                  <a:t>[DHPRZ’12]</a:t>
                </a:r>
                <a:endParaRPr lang="en-US" dirty="0">
                  <a:latin typeface="+mn-lt"/>
                </a:endParaRPr>
              </a:p>
              <a:p>
                <a:pPr marL="34290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Same model used for everyone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A5E143-9790-E772-80A0-658AD2EDF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2" y="3564781"/>
                <a:ext cx="8649804" cy="1354217"/>
              </a:xfrm>
              <a:prstGeom prst="rect">
                <a:avLst/>
              </a:prstGeom>
              <a:blipFill>
                <a:blip r:embed="rId6"/>
                <a:stretch>
                  <a:fillRect l="-1173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4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9"/>
              <a:t>ExpProof: proving AI model explanation in ZK</a:t>
            </a:r>
            <a:endParaRPr sz="3359"/>
          </a:p>
        </p:txBody>
      </p:sp>
      <p:pic>
        <p:nvPicPr>
          <p:cNvPr id="123" name="Google Shape;123;p23" descr="Server Clipart Royalty-Free Images, Stock Photos &amp; Pictures | Shutterstock"/>
          <p:cNvPicPr preferRelativeResize="0"/>
          <p:nvPr/>
        </p:nvPicPr>
        <p:blipFill rotWithShape="1">
          <a:blip r:embed="rId3">
            <a:alphaModFix/>
          </a:blip>
          <a:srcRect l="8182" t="7532" r="9980" b="15904"/>
          <a:stretch/>
        </p:blipFill>
        <p:spPr>
          <a:xfrm>
            <a:off x="6665622" y="1956783"/>
            <a:ext cx="2197074" cy="165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 descr="Free Laptop Cliparts, Download Free Laptop Cliparts png images, Free  ClipArts on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04" y="2255452"/>
            <a:ext cx="1146313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708509" y="1699818"/>
            <a:ext cx="719100" cy="4617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5480850" y="838500"/>
            <a:ext cx="376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[Yadav-Laufer-B-Chaudhuri,  2025]</a:t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445883" y="3176352"/>
            <a:ext cx="78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4148" y="3815325"/>
            <a:ext cx="1994275" cy="1093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3"/>
          <p:cNvGrpSpPr/>
          <p:nvPr/>
        </p:nvGrpSpPr>
        <p:grpSpPr>
          <a:xfrm>
            <a:off x="1818063" y="1956775"/>
            <a:ext cx="4731300" cy="554100"/>
            <a:chOff x="1818063" y="1575775"/>
            <a:chExt cx="4731300" cy="554100"/>
          </a:xfrm>
        </p:grpSpPr>
        <p:cxnSp>
          <p:nvCxnSpPr>
            <p:cNvPr id="131" name="Google Shape;131;p23"/>
            <p:cNvCxnSpPr/>
            <p:nvPr/>
          </p:nvCxnSpPr>
          <p:spPr>
            <a:xfrm rot="10800000" flipH="1">
              <a:off x="1818063" y="2026800"/>
              <a:ext cx="4731300" cy="219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2" name="Google Shape;132;p23"/>
            <p:cNvSpPr txBox="1"/>
            <p:nvPr/>
          </p:nvSpPr>
          <p:spPr>
            <a:xfrm>
              <a:off x="3149300" y="1575775"/>
              <a:ext cx="225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data </a:t>
              </a:r>
              <a:r>
                <a:rPr lang="en" sz="2400" i="1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Q</a:t>
              </a:r>
              <a:endParaRPr sz="24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133" name="Google Shape;133;p23"/>
          <p:cNvGrpSpPr/>
          <p:nvPr/>
        </p:nvGrpSpPr>
        <p:grpSpPr>
          <a:xfrm flipH="1">
            <a:off x="1741788" y="2554475"/>
            <a:ext cx="4731300" cy="554100"/>
            <a:chOff x="1818063" y="1499575"/>
            <a:chExt cx="4731300" cy="554100"/>
          </a:xfrm>
        </p:grpSpPr>
        <p:cxnSp>
          <p:nvCxnSpPr>
            <p:cNvPr id="134" name="Google Shape;134;p23"/>
            <p:cNvCxnSpPr/>
            <p:nvPr/>
          </p:nvCxnSpPr>
          <p:spPr>
            <a:xfrm rot="10800000" flipH="1">
              <a:off x="1818063" y="2026800"/>
              <a:ext cx="4731300" cy="219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5" name="Google Shape;135;p23"/>
            <p:cNvSpPr txBox="1"/>
            <p:nvPr/>
          </p:nvSpPr>
          <p:spPr>
            <a:xfrm>
              <a:off x="2812200" y="1499575"/>
              <a:ext cx="225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decision </a:t>
              </a:r>
              <a:r>
                <a:rPr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(Y/N)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23"/>
          <p:cNvGrpSpPr/>
          <p:nvPr/>
        </p:nvGrpSpPr>
        <p:grpSpPr>
          <a:xfrm>
            <a:off x="1938025" y="952200"/>
            <a:ext cx="3896575" cy="800400"/>
            <a:chOff x="1938025" y="952200"/>
            <a:chExt cx="3896575" cy="800400"/>
          </a:xfrm>
        </p:grpSpPr>
        <p:sp>
          <p:nvSpPr>
            <p:cNvPr id="137" name="Google Shape;137;p23"/>
            <p:cNvSpPr/>
            <p:nvPr/>
          </p:nvSpPr>
          <p:spPr>
            <a:xfrm>
              <a:off x="1938025" y="1075350"/>
              <a:ext cx="1146300" cy="554100"/>
            </a:xfrm>
            <a:prstGeom prst="wedgeRoundRectCallout">
              <a:avLst>
                <a:gd name="adj1" fmla="val -90000"/>
                <a:gd name="adj2" fmla="val 162403"/>
                <a:gd name="adj3" fmla="val 0"/>
              </a:avLst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Calibri"/>
                  <a:ea typeface="Calibri"/>
                  <a:cs typeface="Calibri"/>
                  <a:sym typeface="Calibri"/>
                </a:rPr>
                <a:t>Why?</a:t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3"/>
            <p:cNvSpPr txBox="1"/>
            <p:nvPr/>
          </p:nvSpPr>
          <p:spPr>
            <a:xfrm>
              <a:off x="3142400" y="952200"/>
              <a:ext cx="26922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requirement for</a:t>
              </a:r>
              <a:br>
                <a:rPr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 explanation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4358900" y="4239025"/>
            <a:ext cx="2353800" cy="623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4" descr="Server Clipart Royalty-Free Images, Stock Photos &amp; Pictures | Shutterstock"/>
          <p:cNvPicPr preferRelativeResize="0"/>
          <p:nvPr/>
        </p:nvPicPr>
        <p:blipFill rotWithShape="1">
          <a:blip r:embed="rId3">
            <a:alphaModFix/>
          </a:blip>
          <a:srcRect l="8183" t="7533" r="9976" b="15902"/>
          <a:stretch/>
        </p:blipFill>
        <p:spPr>
          <a:xfrm>
            <a:off x="6665622" y="1956783"/>
            <a:ext cx="2197074" cy="165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 descr="Free Laptop Cliparts, Download Free Laptop Cliparts png images, Free  ClipArts on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04" y="2255452"/>
            <a:ext cx="1146313" cy="9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708509" y="1699818"/>
            <a:ext cx="719100" cy="4617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5480850" y="838500"/>
            <a:ext cx="376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[Yadav-Laufer-B-Chaudhuri,  2025]</a:t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445883" y="3176352"/>
            <a:ext cx="78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4148" y="3815325"/>
            <a:ext cx="1994275" cy="1093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24"/>
          <p:cNvGrpSpPr/>
          <p:nvPr/>
        </p:nvGrpSpPr>
        <p:grpSpPr>
          <a:xfrm>
            <a:off x="1721775" y="1956775"/>
            <a:ext cx="4827600" cy="554100"/>
            <a:chOff x="1721775" y="1575775"/>
            <a:chExt cx="4827600" cy="554100"/>
          </a:xfrm>
        </p:grpSpPr>
        <p:cxnSp>
          <p:nvCxnSpPr>
            <p:cNvPr id="151" name="Google Shape;151;p24"/>
            <p:cNvCxnSpPr/>
            <p:nvPr/>
          </p:nvCxnSpPr>
          <p:spPr>
            <a:xfrm rot="10800000" flipH="1">
              <a:off x="1721775" y="2026975"/>
              <a:ext cx="4827600" cy="33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2" name="Google Shape;152;p24"/>
            <p:cNvSpPr txBox="1"/>
            <p:nvPr/>
          </p:nvSpPr>
          <p:spPr>
            <a:xfrm>
              <a:off x="3149300" y="1575775"/>
              <a:ext cx="225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data </a:t>
              </a:r>
              <a:r>
                <a:rPr lang="en" sz="2400" i="1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Q</a:t>
              </a:r>
              <a:endParaRPr sz="240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153" name="Google Shape;153;p24"/>
          <p:cNvSpPr/>
          <p:nvPr/>
        </p:nvSpPr>
        <p:spPr>
          <a:xfrm>
            <a:off x="1938025" y="1075350"/>
            <a:ext cx="1146300" cy="554100"/>
          </a:xfrm>
          <a:prstGeom prst="wedgeRoundRectCallout">
            <a:avLst>
              <a:gd name="adj1" fmla="val -90000"/>
              <a:gd name="adj2" fmla="val 162403"/>
              <a:gd name="adj3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24"/>
          <p:cNvGrpSpPr/>
          <p:nvPr/>
        </p:nvGrpSpPr>
        <p:grpSpPr>
          <a:xfrm>
            <a:off x="1634650" y="2783450"/>
            <a:ext cx="4903625" cy="858975"/>
            <a:chOff x="1634650" y="2783450"/>
            <a:chExt cx="4903625" cy="858975"/>
          </a:xfrm>
        </p:grpSpPr>
        <p:cxnSp>
          <p:nvCxnSpPr>
            <p:cNvPr id="155" name="Google Shape;155;p24"/>
            <p:cNvCxnSpPr/>
            <p:nvPr/>
          </p:nvCxnSpPr>
          <p:spPr>
            <a:xfrm flipH="1">
              <a:off x="1634650" y="2833275"/>
              <a:ext cx="4849200" cy="219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6" name="Google Shape;156;p24"/>
            <p:cNvSpPr txBox="1"/>
            <p:nvPr/>
          </p:nvSpPr>
          <p:spPr>
            <a:xfrm flipH="1">
              <a:off x="1852575" y="2783450"/>
              <a:ext cx="468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decision </a:t>
              </a:r>
              <a:r>
                <a:rPr lang="en" sz="2400" i="1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D</a:t>
              </a:r>
              <a:r>
                <a:rPr lang="e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  explanation </a:t>
              </a:r>
              <a:r>
                <a:rPr lang="en" sz="2400" i="1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4"/>
            <p:cNvSpPr txBox="1"/>
            <p:nvPr/>
          </p:nvSpPr>
          <p:spPr>
            <a:xfrm>
              <a:off x="3857375" y="3134525"/>
              <a:ext cx="12315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(LIME)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24"/>
          <p:cNvGrpSpPr/>
          <p:nvPr/>
        </p:nvGrpSpPr>
        <p:grpSpPr>
          <a:xfrm>
            <a:off x="130741" y="3921775"/>
            <a:ext cx="6460533" cy="838025"/>
            <a:chOff x="206941" y="3921775"/>
            <a:chExt cx="6460533" cy="838025"/>
          </a:xfrm>
        </p:grpSpPr>
        <p:sp>
          <p:nvSpPr>
            <p:cNvPr id="159" name="Google Shape;159;p24"/>
            <p:cNvSpPr txBox="1"/>
            <p:nvPr/>
          </p:nvSpPr>
          <p:spPr>
            <a:xfrm>
              <a:off x="206941" y="3921775"/>
              <a:ext cx="1994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Proof π: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" name="Google Shape;160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3150" y="4475881"/>
              <a:ext cx="6384325" cy="2839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124919"/>
            <a:ext cx="82296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9"/>
              <a:t>ExpProof: proving AI model explanation in ZK</a:t>
            </a:r>
            <a:endParaRPr sz="3359"/>
          </a:p>
        </p:txBody>
      </p:sp>
      <p:sp>
        <p:nvSpPr>
          <p:cNvPr id="162" name="Google Shape;162;p24"/>
          <p:cNvSpPr/>
          <p:nvPr/>
        </p:nvSpPr>
        <p:spPr>
          <a:xfrm>
            <a:off x="5414900" y="2904775"/>
            <a:ext cx="1146300" cy="400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5176497" y="2772553"/>
            <a:ext cx="131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proof π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B47D-FFE1-8D26-C1D1-143894EC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Applications: (3) image provenance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4F3BC-082B-B29F-8A18-E0B93CC8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64" y="1075751"/>
            <a:ext cx="7199671" cy="176953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442AA-5521-8F6E-95B9-CF81E0FB03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" y="2992931"/>
            <a:ext cx="3068053" cy="1988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F5D59-3100-9A0C-E128-22D53AA51D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721" y="2992931"/>
            <a:ext cx="3068053" cy="1988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6E8A7-B0F1-E07A-8029-D0A71408DF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99" y="2992931"/>
            <a:ext cx="3068052" cy="19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6067-C6FF-1BC0-0B6C-D0591807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C2PA: a </a:t>
            </a:r>
            <a:r>
              <a:rPr lang="en-US" sz="4000" dirty="0"/>
              <a:t>standard</a:t>
            </a:r>
            <a:r>
              <a:rPr lang="en-US" sz="3600" dirty="0"/>
              <a:t> for content provenance</a:t>
            </a:r>
          </a:p>
        </p:txBody>
      </p:sp>
      <p:pic>
        <p:nvPicPr>
          <p:cNvPr id="1026" name="Picture 2" descr="Image result for camera clipart">
            <a:extLst>
              <a:ext uri="{FF2B5EF4-FFF2-40B4-BE49-F238E27FC236}">
                <a16:creationId xmlns:a16="http://schemas.microsoft.com/office/drawing/2014/main" id="{9E412B53-80E1-B31D-9963-CD2058EF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947" y="2311464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55818-BFDE-63C4-8FA6-38B851A11DD1}"/>
              </a:ext>
            </a:extLst>
          </p:cNvPr>
          <p:cNvSpPr txBox="1"/>
          <p:nvPr/>
        </p:nvSpPr>
        <p:spPr>
          <a:xfrm>
            <a:off x="311101" y="3677137"/>
            <a:ext cx="2653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embedded certified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signing key  </a:t>
            </a:r>
            <a:r>
              <a:rPr lang="en-US" b="1" i="1" dirty="0" err="1">
                <a:solidFill>
                  <a:srgbClr val="FF0000"/>
                </a:solidFill>
                <a:latin typeface="+mn-lt"/>
              </a:rPr>
              <a:t>sk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CC8339-44F4-26E6-8C72-CF12C641F366}"/>
              </a:ext>
            </a:extLst>
          </p:cNvPr>
          <p:cNvGrpSpPr/>
          <p:nvPr/>
        </p:nvGrpSpPr>
        <p:grpSpPr>
          <a:xfrm>
            <a:off x="2673626" y="2202370"/>
            <a:ext cx="2781218" cy="1892011"/>
            <a:chOff x="2673626" y="2202370"/>
            <a:chExt cx="2781218" cy="18920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63111E-1145-2AF9-A3EC-842F826BEB65}"/>
                </a:ext>
              </a:extLst>
            </p:cNvPr>
            <p:cNvGrpSpPr/>
            <p:nvPr/>
          </p:nvGrpSpPr>
          <p:grpSpPr>
            <a:xfrm>
              <a:off x="3886199" y="2202370"/>
              <a:ext cx="1568645" cy="1892011"/>
              <a:chOff x="3766930" y="2468781"/>
              <a:chExt cx="1568645" cy="189201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939B9C-FCBC-C9CD-BE36-C317AD68EB3E}"/>
                  </a:ext>
                </a:extLst>
              </p:cNvPr>
              <p:cNvSpPr/>
              <p:nvPr/>
            </p:nvSpPr>
            <p:spPr>
              <a:xfrm>
                <a:off x="3766930" y="2468781"/>
                <a:ext cx="1540566" cy="189201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Free Children &amp; Kids Clipart - Clip Art Pictures - Graphics - Illustrations">
                <a:extLst>
                  <a:ext uri="{FF2B5EF4-FFF2-40B4-BE49-F238E27FC236}">
                    <a16:creationId xmlns:a16="http://schemas.microsoft.com/office/drawing/2014/main" id="{F5F0AA91-5D6D-B56E-0C88-67C482D6B2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824" y="2650736"/>
                <a:ext cx="672352" cy="83099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B7852-76E0-809D-5D48-CF0A85806F71}"/>
                  </a:ext>
                </a:extLst>
              </p:cNvPr>
              <p:cNvSpPr txBox="1"/>
              <p:nvPr/>
            </p:nvSpPr>
            <p:spPr>
              <a:xfrm>
                <a:off x="3808426" y="3481733"/>
                <a:ext cx="15271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location</a:t>
                </a:r>
              </a:p>
              <a:p>
                <a:pPr algn="ctr"/>
                <a:r>
                  <a:rPr lang="en-US" dirty="0">
                    <a:latin typeface="+mn-lt"/>
                  </a:rPr>
                  <a:t>timestamp</a:t>
                </a:r>
              </a:p>
            </p:txBody>
          </p:sp>
        </p:grp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3A1BF80A-B5AA-D1D1-F475-F41EC5C64792}"/>
                </a:ext>
              </a:extLst>
            </p:cNvPr>
            <p:cNvSpPr/>
            <p:nvPr/>
          </p:nvSpPr>
          <p:spPr>
            <a:xfrm>
              <a:off x="2673626" y="2713383"/>
              <a:ext cx="1033670" cy="36774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B1EC6E3-3066-1680-F5E1-065CEF6EC1B3}"/>
              </a:ext>
            </a:extLst>
          </p:cNvPr>
          <p:cNvSpPr txBox="1"/>
          <p:nvPr/>
        </p:nvSpPr>
        <p:spPr>
          <a:xfrm>
            <a:off x="3876653" y="4105953"/>
            <a:ext cx="15547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 signature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B2E3BC-2827-794B-DD42-4F1C32156674}"/>
              </a:ext>
            </a:extLst>
          </p:cNvPr>
          <p:cNvGrpSpPr/>
          <p:nvPr/>
        </p:nvGrpSpPr>
        <p:grpSpPr>
          <a:xfrm>
            <a:off x="5909689" y="2526214"/>
            <a:ext cx="2662907" cy="955261"/>
            <a:chOff x="5909689" y="2526214"/>
            <a:chExt cx="2662907" cy="955261"/>
          </a:xfrm>
        </p:grpSpPr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7B1CF0AE-BA3D-A767-DF32-9F1847F4134A}"/>
                </a:ext>
              </a:extLst>
            </p:cNvPr>
            <p:cNvSpPr/>
            <p:nvPr/>
          </p:nvSpPr>
          <p:spPr>
            <a:xfrm>
              <a:off x="5909689" y="2698488"/>
              <a:ext cx="1033670" cy="36774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Free Laptop Cliparts, Download Free Laptop Cliparts png images, Free  ClipArts on Clipart Library">
              <a:extLst>
                <a:ext uri="{FF2B5EF4-FFF2-40B4-BE49-F238E27FC236}">
                  <a16:creationId xmlns:a16="http://schemas.microsoft.com/office/drawing/2014/main" id="{DCFA49B0-E86B-0135-07A9-B31540743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26283" y="2526214"/>
              <a:ext cx="1146313" cy="955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Free Children &amp; Kids Clipart - Clip Art Pictures - Graphics - Illustrations">
              <a:extLst>
                <a:ext uri="{FF2B5EF4-FFF2-40B4-BE49-F238E27FC236}">
                  <a16:creationId xmlns:a16="http://schemas.microsoft.com/office/drawing/2014/main" id="{1461AB26-7A34-02AA-1771-641E3EC2A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745" y="2644281"/>
              <a:ext cx="251694" cy="31108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B028763F-DFA3-BC41-ED5B-AA64D2F9205D}"/>
              </a:ext>
            </a:extLst>
          </p:cNvPr>
          <p:cNvSpPr/>
          <p:nvPr/>
        </p:nvSpPr>
        <p:spPr>
          <a:xfrm>
            <a:off x="6705744" y="4094381"/>
            <a:ext cx="2335695" cy="830996"/>
          </a:xfrm>
          <a:prstGeom prst="wedgeRoundRectCallout">
            <a:avLst>
              <a:gd name="adj1" fmla="val -16152"/>
              <a:gd name="adj2" fmla="val -1391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verify metadata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by checking sig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2E8215-F53C-77E8-C11E-AA7B0EFDCF2C}"/>
              </a:ext>
            </a:extLst>
          </p:cNvPr>
          <p:cNvGrpSpPr/>
          <p:nvPr/>
        </p:nvGrpSpPr>
        <p:grpSpPr>
          <a:xfrm>
            <a:off x="4842107" y="4330705"/>
            <a:ext cx="963453" cy="736367"/>
            <a:chOff x="4842107" y="4330705"/>
            <a:chExt cx="963453" cy="7363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7DC23F-66FE-B820-21FE-5180447B2335}"/>
                </a:ext>
              </a:extLst>
            </p:cNvPr>
            <p:cNvSpPr txBox="1"/>
            <p:nvPr/>
          </p:nvSpPr>
          <p:spPr>
            <a:xfrm>
              <a:off x="4842107" y="4666962"/>
              <a:ext cx="713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C2PA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662DB6-9B5D-084F-862B-DC8C06C3255B}"/>
                </a:ext>
              </a:extLst>
            </p:cNvPr>
            <p:cNvSpPr/>
            <p:nvPr/>
          </p:nvSpPr>
          <p:spPr>
            <a:xfrm>
              <a:off x="5476461" y="4330705"/>
              <a:ext cx="329099" cy="529530"/>
            </a:xfrm>
            <a:custGeom>
              <a:avLst/>
              <a:gdLst>
                <a:gd name="connsiteX0" fmla="*/ 0 w 329099"/>
                <a:gd name="connsiteY0" fmla="*/ 529530 h 529530"/>
                <a:gd name="connsiteX1" fmla="*/ 268356 w 329099"/>
                <a:gd name="connsiteY1" fmla="*/ 360565 h 529530"/>
                <a:gd name="connsiteX2" fmla="*/ 308113 w 329099"/>
                <a:gd name="connsiteY2" fmla="*/ 52452 h 529530"/>
                <a:gd name="connsiteX3" fmla="*/ 0 w 329099"/>
                <a:gd name="connsiteY3" fmla="*/ 2756 h 5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099" h="529530">
                  <a:moveTo>
                    <a:pt x="0" y="529530"/>
                  </a:moveTo>
                  <a:cubicBezTo>
                    <a:pt x="108502" y="484804"/>
                    <a:pt x="217004" y="440078"/>
                    <a:pt x="268356" y="360565"/>
                  </a:cubicBezTo>
                  <a:cubicBezTo>
                    <a:pt x="319708" y="281052"/>
                    <a:pt x="352839" y="112087"/>
                    <a:pt x="308113" y="52452"/>
                  </a:cubicBezTo>
                  <a:cubicBezTo>
                    <a:pt x="263387" y="-7183"/>
                    <a:pt x="131693" y="-2214"/>
                    <a:pt x="0" y="275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FE6BFC-16C5-DB60-74EA-06874525FFE8}"/>
              </a:ext>
            </a:extLst>
          </p:cNvPr>
          <p:cNvGrpSpPr/>
          <p:nvPr/>
        </p:nvGrpSpPr>
        <p:grpSpPr>
          <a:xfrm>
            <a:off x="194567" y="917969"/>
            <a:ext cx="8754866" cy="1091183"/>
            <a:chOff x="211266" y="3371575"/>
            <a:chExt cx="8754866" cy="10911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4210AB-D6B2-1BE2-B290-59EF2F1B6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266" y="3484119"/>
              <a:ext cx="6456492" cy="81349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F1AFB3-3C7B-1227-9194-B1F9ED07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0488" y="3371575"/>
              <a:ext cx="1845644" cy="105425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C102D6-8451-C39B-6CAB-A9E5C90EF9C3}"/>
                </a:ext>
              </a:extLst>
            </p:cNvPr>
            <p:cNvSpPr txBox="1"/>
            <p:nvPr/>
          </p:nvSpPr>
          <p:spPr>
            <a:xfrm>
              <a:off x="6443223" y="4062648"/>
              <a:ext cx="805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60MP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4470090-0A7F-1029-7C20-7734531789E4}"/>
              </a:ext>
            </a:extLst>
          </p:cNvPr>
          <p:cNvSpPr txBox="1"/>
          <p:nvPr/>
        </p:nvSpPr>
        <p:spPr>
          <a:xfrm>
            <a:off x="194567" y="1760531"/>
            <a:ext cx="2426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(also Sony and Nikon)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CAA646-AE33-8F12-69F3-FF813B90D16F}"/>
              </a:ext>
            </a:extLst>
          </p:cNvPr>
          <p:cNvSpPr txBox="1"/>
          <p:nvPr/>
        </p:nvSpPr>
        <p:spPr>
          <a:xfrm>
            <a:off x="311101" y="4714203"/>
            <a:ext cx="2837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2025:  Cloudflare support</a:t>
            </a:r>
          </a:p>
        </p:txBody>
      </p:sp>
    </p:spTree>
    <p:extLst>
      <p:ext uri="{BB962C8B-B14F-4D97-AF65-F5344CB8AC3E}">
        <p14:creationId xmlns:p14="http://schemas.microsoft.com/office/powerpoint/2010/main" val="31785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DA72-B402-31FE-A5F5-F9382E60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Succinct non-interactive proofs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91A8E-7D94-F5C9-47B9-19FD9B4A38B9}"/>
              </a:ext>
            </a:extLst>
          </p:cNvPr>
          <p:cNvSpPr/>
          <p:nvPr/>
        </p:nvSpPr>
        <p:spPr>
          <a:xfrm>
            <a:off x="855406" y="1091381"/>
            <a:ext cx="7718323" cy="67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8E5AD11-226F-9CE3-980E-11CFBE3E4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39316" cy="381843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b="1" dirty="0"/>
                  <a:t>SNARK</a:t>
                </a:r>
                <a:r>
                  <a:rPr lang="en-US" sz="2400" dirty="0"/>
                  <a:t>:   a </a:t>
                </a:r>
                <a:r>
                  <a:rPr lang="en-US" sz="2400" u="sng" dirty="0"/>
                  <a:t>succinct</a:t>
                </a:r>
                <a:r>
                  <a:rPr lang="en-US" sz="2400" dirty="0"/>
                  <a:t> proof that a certain statement is true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Example statement:   “I know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such that  SHA256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400" dirty="0"/>
                  <a:t>”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b="1" dirty="0"/>
                  <a:t>SNARK</a:t>
                </a:r>
                <a:r>
                  <a:rPr lang="en-US" sz="2400" dirty="0"/>
                  <a:t>:  the proof is </a:t>
                </a:r>
                <a:r>
                  <a:rPr lang="en-US" sz="2400" b="1" dirty="0"/>
                  <a:t>“short”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“fast” </a:t>
                </a:r>
                <a:r>
                  <a:rPr lang="en-US" sz="2400" dirty="0"/>
                  <a:t>to verify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	</a:t>
                </a:r>
                <a:r>
                  <a:rPr lang="en-US" sz="3200" dirty="0"/>
                  <a:t>[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1GB then the trivial proof (the message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is neither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b="1" dirty="0" err="1"/>
                  <a:t>zk</a:t>
                </a:r>
                <a:r>
                  <a:rPr lang="en-US" sz="2400" b="1" dirty="0"/>
                  <a:t>-SNARK</a:t>
                </a:r>
                <a:r>
                  <a:rPr lang="en-US" sz="2400" dirty="0"/>
                  <a:t>:  the proof “reveals nothing”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8E5AD11-226F-9CE3-980E-11CFBE3E4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39316" cy="3818430"/>
              </a:xfrm>
              <a:blipFill>
                <a:blip r:embed="rId2"/>
                <a:stretch>
                  <a:fillRect l="-118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5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F2A5-FAE5-FBD4-1A7E-20D947C2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problem:  post-processing (editing)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457F-0EF5-16A7-2BF3-D84AE2FF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36521"/>
            <a:ext cx="8686801" cy="108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Newspapers often process the photos before publishing:</a:t>
            </a:r>
          </a:p>
          <a:p>
            <a:r>
              <a:rPr lang="en-US" sz="2400" dirty="0"/>
              <a:t>Resize </a:t>
            </a:r>
            <a:r>
              <a:rPr lang="en-US" sz="2000" dirty="0"/>
              <a:t>(1500×1000)</a:t>
            </a:r>
            <a:r>
              <a:rPr lang="en-US" sz="2400" dirty="0"/>
              <a:t>,  Crop,  Grayscale,  Blur face  </a:t>
            </a:r>
            <a:r>
              <a:rPr lang="en-US" sz="2000" dirty="0"/>
              <a:t>(AP lists allowed ops)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07E07-B8B2-A124-E656-ACE4B8852BA7}"/>
              </a:ext>
            </a:extLst>
          </p:cNvPr>
          <p:cNvSpPr txBox="1"/>
          <p:nvPr/>
        </p:nvSpPr>
        <p:spPr>
          <a:xfrm>
            <a:off x="382327" y="2215374"/>
            <a:ext cx="837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The problem</a:t>
            </a:r>
            <a:r>
              <a:rPr lang="en-US" sz="2400" dirty="0">
                <a:latin typeface="+mn-lt"/>
              </a:rPr>
              <a:t>:   laptop cannot verify signature on processed photo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6" descr="Free Laptop Cliparts, Download Free Laptop Cliparts png images, Free  ClipArts on Clipart Library">
            <a:extLst>
              <a:ext uri="{FF2B5EF4-FFF2-40B4-BE49-F238E27FC236}">
                <a16:creationId xmlns:a16="http://schemas.microsoft.com/office/drawing/2014/main" id="{A3F38C1C-FA16-5F0A-C065-83B0E26E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71334" y="3253621"/>
            <a:ext cx="1146313" cy="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Children &amp; Kids Clipart - Clip Art Pictures - Graphics - Illustrations">
            <a:extLst>
              <a:ext uri="{FF2B5EF4-FFF2-40B4-BE49-F238E27FC236}">
                <a16:creationId xmlns:a16="http://schemas.microsoft.com/office/drawing/2014/main" id="{B3004902-6891-404E-1BA1-BAE0125B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796" y="3371688"/>
            <a:ext cx="251694" cy="31108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EC3CBC5-0B6C-02D1-87C0-53FDA4C1E6E5}"/>
              </a:ext>
            </a:extLst>
          </p:cNvPr>
          <p:cNvSpPr/>
          <p:nvPr/>
        </p:nvSpPr>
        <p:spPr>
          <a:xfrm>
            <a:off x="5366734" y="3160687"/>
            <a:ext cx="1242391" cy="522084"/>
          </a:xfrm>
          <a:prstGeom prst="wedgeRoundRectCallout">
            <a:avLst>
              <a:gd name="adj1" fmla="val -90526"/>
              <a:gd name="adj2" fmla="val 249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???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F6A95D-BBBF-3462-387A-10ED43309391}"/>
              </a:ext>
            </a:extLst>
          </p:cNvPr>
          <p:cNvGrpSpPr/>
          <p:nvPr/>
        </p:nvGrpSpPr>
        <p:grpSpPr>
          <a:xfrm>
            <a:off x="1712375" y="3082863"/>
            <a:ext cx="2286000" cy="830997"/>
            <a:chOff x="1828800" y="3045931"/>
            <a:chExt cx="2286000" cy="83099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64659A-17FC-E9A7-B5C2-20DC2705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3486150"/>
              <a:ext cx="2286000" cy="41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CFF725-A7F1-CED0-657A-D18F12ADE746}"/>
                </a:ext>
              </a:extLst>
            </p:cNvPr>
            <p:cNvSpPr txBox="1"/>
            <p:nvPr/>
          </p:nvSpPr>
          <p:spPr>
            <a:xfrm>
              <a:off x="2160800" y="3045931"/>
              <a:ext cx="14509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processed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photo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2F0637F-EC41-EEB4-0B3F-680A622064EC}"/>
              </a:ext>
            </a:extLst>
          </p:cNvPr>
          <p:cNvSpPr txBox="1"/>
          <p:nvPr/>
        </p:nvSpPr>
        <p:spPr>
          <a:xfrm>
            <a:off x="99941" y="4649101"/>
            <a:ext cx="907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Solution proposed by C2PA is not ideal … is there a better solution?</a:t>
            </a:r>
          </a:p>
        </p:txBody>
      </p:sp>
    </p:spTree>
    <p:extLst>
      <p:ext uri="{BB962C8B-B14F-4D97-AF65-F5344CB8AC3E}">
        <p14:creationId xmlns:p14="http://schemas.microsoft.com/office/powerpoint/2010/main" val="13095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0D533B-173D-9295-7F5C-E26BD3D82F12}"/>
              </a:ext>
            </a:extLst>
          </p:cNvPr>
          <p:cNvSpPr/>
          <p:nvPr/>
        </p:nvSpPr>
        <p:spPr>
          <a:xfrm>
            <a:off x="644208" y="1892281"/>
            <a:ext cx="6794344" cy="1823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0B124-6F1A-810A-123C-6D66A104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Cryptographic Solution:  </a:t>
            </a:r>
            <a:r>
              <a:rPr lang="en-US" dirty="0" err="1"/>
              <a:t>zkSNARKs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D8C6D4-3526-2CB4-83D6-C8EE0F8D20D3}"/>
              </a:ext>
            </a:extLst>
          </p:cNvPr>
          <p:cNvGrpSpPr/>
          <p:nvPr/>
        </p:nvGrpSpPr>
        <p:grpSpPr>
          <a:xfrm>
            <a:off x="7742132" y="3041374"/>
            <a:ext cx="1308756" cy="1960866"/>
            <a:chOff x="3880836" y="2397021"/>
            <a:chExt cx="1620867" cy="2133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410A4D-06B2-7885-596F-3067C982E3AF}"/>
                </a:ext>
              </a:extLst>
            </p:cNvPr>
            <p:cNvGrpSpPr/>
            <p:nvPr/>
          </p:nvGrpSpPr>
          <p:grpSpPr>
            <a:xfrm>
              <a:off x="3880837" y="2397021"/>
              <a:ext cx="1620866" cy="1761508"/>
              <a:chOff x="3761568" y="2663432"/>
              <a:chExt cx="1620866" cy="176150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FC194B-E86A-C977-BBB1-28DF20B3AEC9}"/>
                  </a:ext>
                </a:extLst>
              </p:cNvPr>
              <p:cNvSpPr/>
              <p:nvPr/>
            </p:nvSpPr>
            <p:spPr>
              <a:xfrm>
                <a:off x="3761569" y="2663432"/>
                <a:ext cx="1545929" cy="16973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4" descr="Free Children &amp; Kids Clipart - Clip Art Pictures - Graphics - Illustrations">
                <a:extLst>
                  <a:ext uri="{FF2B5EF4-FFF2-40B4-BE49-F238E27FC236}">
                    <a16:creationId xmlns:a16="http://schemas.microsoft.com/office/drawing/2014/main" id="{F14E9668-1DEF-847B-B137-6599E2488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824" y="2791314"/>
                <a:ext cx="672352" cy="83099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D4DE25-2F62-0364-B781-A150299DEF48}"/>
                  </a:ext>
                </a:extLst>
              </p:cNvPr>
              <p:cNvSpPr txBox="1"/>
              <p:nvPr/>
            </p:nvSpPr>
            <p:spPr>
              <a:xfrm>
                <a:off x="3761568" y="3654753"/>
                <a:ext cx="1620866" cy="770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n-lt"/>
                  </a:rPr>
                  <a:t>location</a:t>
                </a:r>
              </a:p>
              <a:p>
                <a:pPr algn="ctr"/>
                <a:r>
                  <a:rPr lang="en-US" sz="2000" dirty="0">
                    <a:latin typeface="+mn-lt"/>
                  </a:rPr>
                  <a:t>timestamp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6DCB88-4EF5-8AFE-AE49-AD1C074D4E14}"/>
                </a:ext>
              </a:extLst>
            </p:cNvPr>
            <p:cNvSpPr txBox="1"/>
            <p:nvPr/>
          </p:nvSpPr>
          <p:spPr>
            <a:xfrm>
              <a:off x="3880836" y="4095139"/>
              <a:ext cx="1545930" cy="43532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proof  π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1AFB00-93C6-315C-10AE-E0B30B45E423}"/>
              </a:ext>
            </a:extLst>
          </p:cNvPr>
          <p:cNvSpPr txBox="1"/>
          <p:nvPr/>
        </p:nvSpPr>
        <p:spPr>
          <a:xfrm>
            <a:off x="7946334" y="2258866"/>
            <a:ext cx="986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edited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photo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7307C8-89D0-517F-1A4F-BC3A7490E001}"/>
                  </a:ext>
                </a:extLst>
              </p:cNvPr>
              <p:cNvSpPr txBox="1"/>
              <p:nvPr/>
            </p:nvSpPr>
            <p:spPr>
              <a:xfrm>
                <a:off x="644208" y="4029607"/>
                <a:ext cx="6419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⇒  Laptop verifies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 and shows metadata to user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7307C8-89D0-517F-1A4F-BC3A7490E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8" y="4029607"/>
                <a:ext cx="6419771" cy="461665"/>
              </a:xfrm>
              <a:prstGeom prst="rect">
                <a:avLst/>
              </a:prstGeom>
              <a:blipFill>
                <a:blip r:embed="rId4"/>
                <a:stretch>
                  <a:fillRect l="-1381" t="-10811" r="-3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0E36682-8AD6-D03D-3DCD-A4398FB68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532" y="1374178"/>
                <a:ext cx="8599832" cy="25146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/>
                  <a:t>Laptop has (</a:t>
                </a:r>
                <a:r>
                  <a:rPr lang="en-US" sz="2400" b="1" i="1" dirty="0"/>
                  <a:t>Edited</a:t>
                </a:r>
                <a:r>
                  <a:rPr lang="en-US" sz="2400" dirty="0"/>
                  <a:t>, </a:t>
                </a:r>
                <a:r>
                  <a:rPr lang="en-US" sz="2400" b="1" i="1" dirty="0"/>
                  <a:t>Ops</a:t>
                </a:r>
                <a:r>
                  <a:rPr lang="en-US" sz="2400" dirty="0"/>
                  <a:t>).   Editing software attaches a proof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that:</a:t>
                </a:r>
              </a:p>
              <a:p>
                <a:pPr marL="0" indent="0">
                  <a:spcBef>
                    <a:spcPts val="1224"/>
                  </a:spcBef>
                  <a:buFont typeface="Arial"/>
                  <a:buNone/>
                  <a:tabLst>
                    <a:tab pos="450850" algn="l"/>
                  </a:tabLst>
                </a:pPr>
                <a:r>
                  <a:rPr lang="en-US" sz="2400" dirty="0"/>
                  <a:t>	I know a witness (</a:t>
                </a:r>
                <a:r>
                  <a:rPr lang="en-US" sz="2400" b="1" i="1" dirty="0" err="1"/>
                  <a:t>Orig</a:t>
                </a:r>
                <a:r>
                  <a:rPr lang="en-US" sz="2400" i="1" dirty="0"/>
                  <a:t>, </a:t>
                </a:r>
                <a:r>
                  <a:rPr lang="en-US" sz="2400" b="1" i="1" dirty="0"/>
                  <a:t>Sig</a:t>
                </a:r>
                <a:r>
                  <a:rPr lang="en-US" sz="2400" dirty="0"/>
                  <a:t>)  such that</a:t>
                </a:r>
              </a:p>
              <a:p>
                <a:pPr marL="1539874" lvl="3" indent="-457200">
                  <a:buClr>
                    <a:srgbClr val="882255"/>
                  </a:buClr>
                  <a:buFont typeface="+mj-lt"/>
                  <a:buAutoNum type="arabicPeriod"/>
                </a:pPr>
                <a:r>
                  <a:rPr lang="en-US" sz="2400" b="1" i="1" dirty="0"/>
                  <a:t>Sig</a:t>
                </a:r>
                <a:r>
                  <a:rPr lang="en-US" sz="2400" dirty="0"/>
                  <a:t> is a valid C2PA signature on </a:t>
                </a:r>
                <a:r>
                  <a:rPr lang="en-US" sz="2400" b="1" i="1" dirty="0" err="1"/>
                  <a:t>Orig</a:t>
                </a:r>
                <a:endParaRPr lang="en-US" sz="2400" b="1" i="1" dirty="0"/>
              </a:p>
              <a:p>
                <a:pPr marL="1539874" lvl="3" indent="-457200">
                  <a:buClr>
                    <a:srgbClr val="882255"/>
                  </a:buClr>
                  <a:buFont typeface="+mj-lt"/>
                  <a:buAutoNum type="arabicPeriod"/>
                </a:pPr>
                <a:r>
                  <a:rPr lang="en-US" sz="2400" b="1" i="1" dirty="0"/>
                  <a:t>Edited</a:t>
                </a:r>
                <a:r>
                  <a:rPr lang="en-US" sz="2400" dirty="0"/>
                  <a:t> is the result of applying </a:t>
                </a:r>
                <a:r>
                  <a:rPr lang="en-US" sz="2400" b="1" i="1" dirty="0"/>
                  <a:t>Ops</a:t>
                </a:r>
                <a:r>
                  <a:rPr lang="en-US" sz="2400" dirty="0"/>
                  <a:t> to </a:t>
                </a:r>
                <a:r>
                  <a:rPr lang="en-US" sz="2400" b="1" i="1" dirty="0" err="1"/>
                  <a:t>Orig</a:t>
                </a:r>
                <a:endParaRPr lang="en-US" sz="2400" b="1" i="1" dirty="0"/>
              </a:p>
              <a:p>
                <a:pPr marL="1539874" lvl="3" indent="-457200">
                  <a:buClr>
                    <a:srgbClr val="882255"/>
                  </a:buClr>
                  <a:buFont typeface="+mj-lt"/>
                  <a:buAutoNum type="arabicPeriod"/>
                </a:pPr>
                <a:r>
                  <a:rPr lang="en-US" sz="2400" dirty="0"/>
                  <a:t>metadata(</a:t>
                </a:r>
                <a:r>
                  <a:rPr lang="en-US" sz="2400" b="1" i="1" dirty="0"/>
                  <a:t>Edited</a:t>
                </a:r>
                <a:r>
                  <a:rPr lang="en-US" sz="2400" dirty="0"/>
                  <a:t>) = metadata(</a:t>
                </a:r>
                <a:r>
                  <a:rPr lang="en-US" sz="2400" b="1" i="1" dirty="0" err="1"/>
                  <a:t>Orig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0E36682-8AD6-D03D-3DCD-A4398FB6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2" y="1374178"/>
                <a:ext cx="8599832" cy="2514600"/>
              </a:xfrm>
              <a:prstGeom prst="rect">
                <a:avLst/>
              </a:prstGeom>
              <a:blipFill>
                <a:blip r:embed="rId5"/>
                <a:stretch>
                  <a:fillRect l="-1180" t="-1508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497A30-6512-2CB2-533B-978CAFB2A62D}"/>
              </a:ext>
            </a:extLst>
          </p:cNvPr>
          <p:cNvGrpSpPr/>
          <p:nvPr/>
        </p:nvGrpSpPr>
        <p:grpSpPr>
          <a:xfrm>
            <a:off x="1790298" y="927565"/>
            <a:ext cx="1582869" cy="479383"/>
            <a:chOff x="1790298" y="927565"/>
            <a:chExt cx="1582869" cy="4793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31ED35-1E5A-1228-A1D3-C4DDBBDA8397}"/>
                </a:ext>
              </a:extLst>
            </p:cNvPr>
            <p:cNvSpPr txBox="1"/>
            <p:nvPr/>
          </p:nvSpPr>
          <p:spPr>
            <a:xfrm>
              <a:off x="1790298" y="927565"/>
              <a:ext cx="1582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public statement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C3B84B24-B8A2-8601-DE0E-5034BAC9A8D9}"/>
                </a:ext>
              </a:extLst>
            </p:cNvPr>
            <p:cNvSpPr/>
            <p:nvPr/>
          </p:nvSpPr>
          <p:spPr>
            <a:xfrm rot="16200000">
              <a:off x="2484463" y="622891"/>
              <a:ext cx="173599" cy="139451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94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730B-7ADA-7F0F-FB34-B0AA996A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(4):  liberating Web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04D0-2D0E-68CC-E86B-34494299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460658" cy="158237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17588" algn="l"/>
              </a:tabLst>
            </a:pPr>
            <a:r>
              <a:rPr lang="en-US" sz="2400" b="1" u="sng" dirty="0"/>
              <a:t>Goal</a:t>
            </a:r>
            <a:r>
              <a:rPr lang="en-US" sz="2400" dirty="0"/>
              <a:t>:	ZK proof that Bob’s bank account balance &gt; X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/>
              <a:t>	ZK proof that Bob bought a ticket to the Lakers game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/>
              <a:t>	ZK proof that Bob ordered DoorDash 10 times this month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7F0AD-09D8-B146-20F8-3C2F29AB8C0C}"/>
              </a:ext>
            </a:extLst>
          </p:cNvPr>
          <p:cNvSpPr txBox="1"/>
          <p:nvPr/>
        </p:nvSpPr>
        <p:spPr>
          <a:xfrm>
            <a:off x="3225737" y="2388785"/>
            <a:ext cx="679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+mn-lt"/>
              </a:rPr>
              <a:t>⋯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B2CFCC-85B6-464F-90EE-2E45DBE495F5}"/>
              </a:ext>
            </a:extLst>
          </p:cNvPr>
          <p:cNvSpPr txBox="1">
            <a:spLocks/>
          </p:cNvSpPr>
          <p:nvPr/>
        </p:nvSpPr>
        <p:spPr bwMode="auto">
          <a:xfrm>
            <a:off x="457200" y="3639136"/>
            <a:ext cx="8229600" cy="60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1017588" algn="l"/>
              </a:tabLst>
            </a:pPr>
            <a:r>
              <a:rPr lang="en-US" sz="2400" b="1" u="sng" dirty="0"/>
              <a:t>The challenge:</a:t>
            </a:r>
            <a:r>
              <a:rPr lang="en-US" sz="2400" dirty="0"/>
              <a:t>     no changes to web site!</a:t>
            </a:r>
          </a:p>
        </p:txBody>
      </p:sp>
    </p:spTree>
    <p:extLst>
      <p:ext uri="{BB962C8B-B14F-4D97-AF65-F5344CB8AC3E}">
        <p14:creationId xmlns:p14="http://schemas.microsoft.com/office/powerpoint/2010/main" val="3461900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730B-7ADA-7F0F-FB34-B0AA996A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</a:t>
            </a:r>
            <a:r>
              <a:rPr lang="en-US" dirty="0"/>
              <a:t> TLS       </a:t>
            </a:r>
            <a:r>
              <a:rPr lang="en-US" sz="2700" dirty="0"/>
              <a:t>(DECO:  CCS’2020)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50D08D-B51D-8AFA-DF2A-2EAD60CE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37"/>
            <a:ext cx="8229600" cy="62309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problem:   TLS payload is not authenticated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0E03B8-EFD6-7AB7-94BE-3A7C1BB85257}"/>
              </a:ext>
            </a:extLst>
          </p:cNvPr>
          <p:cNvGrpSpPr/>
          <p:nvPr/>
        </p:nvGrpSpPr>
        <p:grpSpPr>
          <a:xfrm>
            <a:off x="7321766" y="1703081"/>
            <a:ext cx="1568442" cy="1476492"/>
            <a:chOff x="7321766" y="1843761"/>
            <a:chExt cx="1568442" cy="1476492"/>
          </a:xfrm>
        </p:grpSpPr>
        <p:pic>
          <p:nvPicPr>
            <p:cNvPr id="1026" name="Picture 2" descr="22,832,361 Bank clipart Vector Images | Depositphotos">
              <a:extLst>
                <a:ext uri="{FF2B5EF4-FFF2-40B4-BE49-F238E27FC236}">
                  <a16:creationId xmlns:a16="http://schemas.microsoft.com/office/drawing/2014/main" id="{52429F65-0E9E-63FE-0183-C15048236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766" y="2173695"/>
              <a:ext cx="1471933" cy="1146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428BC1-B271-19E6-0FC8-D19E6CE91CAC}"/>
                </a:ext>
              </a:extLst>
            </p:cNvPr>
            <p:cNvSpPr txBox="1"/>
            <p:nvPr/>
          </p:nvSpPr>
          <p:spPr>
            <a:xfrm>
              <a:off x="7321766" y="1843761"/>
              <a:ext cx="1568442" cy="622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latin typeface="+mn-lt"/>
                </a:rPr>
                <a:t>HTTPS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web server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6B38DF-591D-0A51-F64E-FE322BB6854D}"/>
              </a:ext>
            </a:extLst>
          </p:cNvPr>
          <p:cNvGrpSpPr/>
          <p:nvPr/>
        </p:nvGrpSpPr>
        <p:grpSpPr>
          <a:xfrm>
            <a:off x="350301" y="1791059"/>
            <a:ext cx="1257263" cy="1388514"/>
            <a:chOff x="350301" y="1931739"/>
            <a:chExt cx="1257263" cy="1388514"/>
          </a:xfrm>
        </p:grpSpPr>
        <p:pic>
          <p:nvPicPr>
            <p:cNvPr id="9" name="Picture 6" descr="Free Laptop Cliparts, Download Free Laptop Cliparts png images, Free  ClipArts on Clipart Library">
              <a:extLst>
                <a:ext uri="{FF2B5EF4-FFF2-40B4-BE49-F238E27FC236}">
                  <a16:creationId xmlns:a16="http://schemas.microsoft.com/office/drawing/2014/main" id="{23D800CC-72EF-30A3-4A56-FBD2A3433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01" y="2364992"/>
              <a:ext cx="1146313" cy="955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31BE6F-24EB-5E06-1F55-C5824F3D89D6}"/>
                </a:ext>
              </a:extLst>
            </p:cNvPr>
            <p:cNvSpPr txBox="1"/>
            <p:nvPr/>
          </p:nvSpPr>
          <p:spPr>
            <a:xfrm>
              <a:off x="399413" y="1931739"/>
              <a:ext cx="1208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browser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E03627-8865-16BC-CD04-97C69811D4CB}"/>
              </a:ext>
            </a:extLst>
          </p:cNvPr>
          <p:cNvGrpSpPr/>
          <p:nvPr/>
        </p:nvGrpSpPr>
        <p:grpSpPr>
          <a:xfrm>
            <a:off x="2166425" y="1852799"/>
            <a:ext cx="4881489" cy="805503"/>
            <a:chOff x="2166425" y="2232630"/>
            <a:chExt cx="4881489" cy="80550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4ECE2F4-783E-3DA5-F0F2-731049062DD1}"/>
                </a:ext>
              </a:extLst>
            </p:cNvPr>
            <p:cNvCxnSpPr/>
            <p:nvPr/>
          </p:nvCxnSpPr>
          <p:spPr>
            <a:xfrm>
              <a:off x="2166425" y="2670221"/>
              <a:ext cx="488148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6A08A7-88B1-1031-EA56-D52E7548C876}"/>
                </a:ext>
              </a:extLst>
            </p:cNvPr>
            <p:cNvSpPr txBox="1"/>
            <p:nvPr/>
          </p:nvSpPr>
          <p:spPr>
            <a:xfrm>
              <a:off x="3380163" y="2232630"/>
              <a:ext cx="2351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TLS session setup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C7788A-42CD-A2DA-8304-8FF014A08A38}"/>
                </a:ext>
              </a:extLst>
            </p:cNvPr>
            <p:cNvSpPr txBox="1"/>
            <p:nvPr/>
          </p:nvSpPr>
          <p:spPr>
            <a:xfrm>
              <a:off x="3336854" y="2638023"/>
              <a:ext cx="25374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(signed by web server)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A15A76-48D9-9872-6ABE-F89F8EC1DF3B}"/>
              </a:ext>
            </a:extLst>
          </p:cNvPr>
          <p:cNvGrpSpPr/>
          <p:nvPr/>
        </p:nvGrpSpPr>
        <p:grpSpPr>
          <a:xfrm>
            <a:off x="118909" y="3197894"/>
            <a:ext cx="1609095" cy="703109"/>
            <a:chOff x="118909" y="3611752"/>
            <a:chExt cx="1609095" cy="7031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EFA663-A206-4DA8-4A0F-F254697309EB}"/>
                </a:ext>
              </a:extLst>
            </p:cNvPr>
            <p:cNvSpPr txBox="1"/>
            <p:nvPr/>
          </p:nvSpPr>
          <p:spPr>
            <a:xfrm>
              <a:off x="118909" y="3853196"/>
              <a:ext cx="1609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session-key</a:t>
              </a:r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9450AD30-F620-6AE1-14EC-E9AB824400F4}"/>
                </a:ext>
              </a:extLst>
            </p:cNvPr>
            <p:cNvSpPr/>
            <p:nvPr/>
          </p:nvSpPr>
          <p:spPr>
            <a:xfrm>
              <a:off x="791219" y="3611752"/>
              <a:ext cx="264474" cy="33323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A8E5A5-09FA-8C7C-6EAE-47046064EC30}"/>
              </a:ext>
            </a:extLst>
          </p:cNvPr>
          <p:cNvGrpSpPr/>
          <p:nvPr/>
        </p:nvGrpSpPr>
        <p:grpSpPr>
          <a:xfrm>
            <a:off x="7210774" y="3197894"/>
            <a:ext cx="1609095" cy="703109"/>
            <a:chOff x="118909" y="3611752"/>
            <a:chExt cx="1609095" cy="7031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0E79F7-452D-F188-5140-B21E20B34E50}"/>
                </a:ext>
              </a:extLst>
            </p:cNvPr>
            <p:cNvSpPr txBox="1"/>
            <p:nvPr/>
          </p:nvSpPr>
          <p:spPr>
            <a:xfrm>
              <a:off x="118909" y="3853196"/>
              <a:ext cx="1609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session-key</a:t>
              </a: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3C2DB5FF-E30E-1527-5E57-184C99122956}"/>
                </a:ext>
              </a:extLst>
            </p:cNvPr>
            <p:cNvSpPr/>
            <p:nvPr/>
          </p:nvSpPr>
          <p:spPr>
            <a:xfrm>
              <a:off x="791219" y="3611752"/>
              <a:ext cx="264474" cy="33323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A5A920-CC8C-8A8F-A389-61B28A19C85C}"/>
              </a:ext>
            </a:extLst>
          </p:cNvPr>
          <p:cNvGrpSpPr/>
          <p:nvPr/>
        </p:nvGrpSpPr>
        <p:grpSpPr>
          <a:xfrm>
            <a:off x="2120231" y="2902844"/>
            <a:ext cx="4881489" cy="819571"/>
            <a:chOff x="2166425" y="2232630"/>
            <a:chExt cx="4881489" cy="81957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56985BE-CE07-6986-DC3B-3F6AD9DB933D}"/>
                </a:ext>
              </a:extLst>
            </p:cNvPr>
            <p:cNvCxnSpPr/>
            <p:nvPr/>
          </p:nvCxnSpPr>
          <p:spPr>
            <a:xfrm>
              <a:off x="2166425" y="2670221"/>
              <a:ext cx="488148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074E54-734C-6F35-A6B2-3D3E0D4A6AE1}"/>
                </a:ext>
              </a:extLst>
            </p:cNvPr>
            <p:cNvSpPr txBox="1"/>
            <p:nvPr/>
          </p:nvSpPr>
          <p:spPr>
            <a:xfrm>
              <a:off x="3455798" y="2232630"/>
              <a:ext cx="2464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TLS HTML payload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FF64F2-C18E-A70C-0764-C70B778C00FC}"/>
                </a:ext>
              </a:extLst>
            </p:cNvPr>
            <p:cNvSpPr txBox="1"/>
            <p:nvPr/>
          </p:nvSpPr>
          <p:spPr>
            <a:xfrm>
              <a:off x="3111773" y="2652091"/>
              <a:ext cx="3147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(encrypted with session key)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A22AC6A-ECE6-1381-32E1-F2316EE11275}"/>
              </a:ext>
            </a:extLst>
          </p:cNvPr>
          <p:cNvSpPr txBox="1"/>
          <p:nvPr/>
        </p:nvSpPr>
        <p:spPr>
          <a:xfrm>
            <a:off x="4667383" y="4692736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Future:  RFC 9421   </a:t>
            </a:r>
            <a:r>
              <a:rPr lang="en-US" sz="2000" dirty="0">
                <a:latin typeface="+mn-lt"/>
              </a:rPr>
              <a:t>(HTTP msg sigs)</a:t>
            </a:r>
            <a:endParaRPr lang="en-US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8D6A28-47D8-8843-B9B1-B39538B10410}"/>
              </a:ext>
            </a:extLst>
          </p:cNvPr>
          <p:cNvSpPr txBox="1"/>
          <p:nvPr/>
        </p:nvSpPr>
        <p:spPr>
          <a:xfrm>
            <a:off x="923456" y="4009215"/>
            <a:ext cx="505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enc. payload can be forged by client</a:t>
            </a:r>
          </a:p>
        </p:txBody>
      </p:sp>
    </p:spTree>
    <p:extLst>
      <p:ext uri="{BB962C8B-B14F-4D97-AF65-F5344CB8AC3E}">
        <p14:creationId xmlns:p14="http://schemas.microsoft.com/office/powerpoint/2010/main" val="35017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75CB-4D1D-E8EA-03D5-FB8879BC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831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 TLS Proxy 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C8BB06-83D9-A37B-6B1A-0B964FFF568D}"/>
              </a:ext>
            </a:extLst>
          </p:cNvPr>
          <p:cNvGrpSpPr/>
          <p:nvPr/>
        </p:nvGrpSpPr>
        <p:grpSpPr>
          <a:xfrm>
            <a:off x="457200" y="1183236"/>
            <a:ext cx="1257263" cy="1388514"/>
            <a:chOff x="350301" y="1931739"/>
            <a:chExt cx="1257263" cy="1388514"/>
          </a:xfrm>
        </p:grpSpPr>
        <p:pic>
          <p:nvPicPr>
            <p:cNvPr id="5" name="Picture 6" descr="Free Laptop Cliparts, Download Free Laptop Cliparts png images, Free  ClipArts on Clipart Library">
              <a:extLst>
                <a:ext uri="{FF2B5EF4-FFF2-40B4-BE49-F238E27FC236}">
                  <a16:creationId xmlns:a16="http://schemas.microsoft.com/office/drawing/2014/main" id="{5341B3FD-9347-534A-F907-0B803B493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01" y="2364992"/>
              <a:ext cx="1146313" cy="955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A38C6C-DDCB-DA19-5193-3B78066A2049}"/>
                </a:ext>
              </a:extLst>
            </p:cNvPr>
            <p:cNvSpPr txBox="1"/>
            <p:nvPr/>
          </p:nvSpPr>
          <p:spPr>
            <a:xfrm>
              <a:off x="399413" y="1931739"/>
              <a:ext cx="1208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browser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304551-45A5-ABA0-D9E0-8CCA14A58A32}"/>
              </a:ext>
            </a:extLst>
          </p:cNvPr>
          <p:cNvGrpSpPr/>
          <p:nvPr/>
        </p:nvGrpSpPr>
        <p:grpSpPr>
          <a:xfrm>
            <a:off x="7349750" y="1208723"/>
            <a:ext cx="1568442" cy="1476492"/>
            <a:chOff x="7321766" y="1843761"/>
            <a:chExt cx="1568442" cy="1476492"/>
          </a:xfrm>
        </p:grpSpPr>
        <p:pic>
          <p:nvPicPr>
            <p:cNvPr id="11" name="Picture 2" descr="22,832,361 Bank clipart Vector Images | Depositphotos">
              <a:extLst>
                <a:ext uri="{FF2B5EF4-FFF2-40B4-BE49-F238E27FC236}">
                  <a16:creationId xmlns:a16="http://schemas.microsoft.com/office/drawing/2014/main" id="{990E8F8E-14E8-31F4-06BB-6FCED5CD9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766" y="2173695"/>
              <a:ext cx="1471933" cy="1146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533402-8BDE-2413-F2BC-29A22636B2B1}"/>
                </a:ext>
              </a:extLst>
            </p:cNvPr>
            <p:cNvSpPr txBox="1"/>
            <p:nvPr/>
          </p:nvSpPr>
          <p:spPr>
            <a:xfrm>
              <a:off x="7321766" y="1843761"/>
              <a:ext cx="1568442" cy="622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latin typeface="+mn-lt"/>
                </a:rPr>
                <a:t>HTTPS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web server</a:t>
              </a:r>
            </a:p>
          </p:txBody>
        </p:sp>
      </p:grpSp>
      <p:pic>
        <p:nvPicPr>
          <p:cNvPr id="2050" name="Picture 2" descr="Web Server Vector Icon PNG Images | PSD Free Download - Pikbest">
            <a:extLst>
              <a:ext uri="{FF2B5EF4-FFF2-40B4-BE49-F238E27FC236}">
                <a16:creationId xmlns:a16="http://schemas.microsoft.com/office/drawing/2014/main" id="{95FB52AB-913B-3598-34DE-84480F11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1712"/>
            <a:ext cx="1471933" cy="14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B9AA16-C26E-78F5-6F3F-980FB3E10386}"/>
              </a:ext>
            </a:extLst>
          </p:cNvPr>
          <p:cNvSpPr txBox="1"/>
          <p:nvPr/>
        </p:nvSpPr>
        <p:spPr>
          <a:xfrm>
            <a:off x="4495944" y="1137711"/>
            <a:ext cx="1547989" cy="365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latin typeface="+mn-lt"/>
              </a:rPr>
              <a:t> web proxy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03D6D-515B-B93B-E72E-352D6ACD971A}"/>
              </a:ext>
            </a:extLst>
          </p:cNvPr>
          <p:cNvSpPr txBox="1"/>
          <p:nvPr/>
        </p:nvSpPr>
        <p:spPr>
          <a:xfrm>
            <a:off x="4519807" y="2529546"/>
            <a:ext cx="15872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+mn-lt"/>
              </a:rPr>
              <a:t>signing key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DA6117-4EB4-C566-8042-2D10949E279C}"/>
              </a:ext>
            </a:extLst>
          </p:cNvPr>
          <p:cNvGrpSpPr/>
          <p:nvPr/>
        </p:nvGrpSpPr>
        <p:grpSpPr>
          <a:xfrm>
            <a:off x="1714463" y="1362143"/>
            <a:ext cx="3138891" cy="461665"/>
            <a:chOff x="1714463" y="1362143"/>
            <a:chExt cx="3138891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7A607C-551C-010A-CF4D-32477343096E}"/>
                </a:ext>
              </a:extLst>
            </p:cNvPr>
            <p:cNvCxnSpPr>
              <a:cxnSpLocks/>
            </p:cNvCxnSpPr>
            <p:nvPr/>
          </p:nvCxnSpPr>
          <p:spPr>
            <a:xfrm>
              <a:off x="1714463" y="1744512"/>
              <a:ext cx="31388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1AA1C7-78CD-9A2D-57A3-EDF1116BA31E}"/>
                </a:ext>
              </a:extLst>
            </p:cNvPr>
            <p:cNvSpPr txBox="1"/>
            <p:nvPr/>
          </p:nvSpPr>
          <p:spPr>
            <a:xfrm>
              <a:off x="2263376" y="1362143"/>
              <a:ext cx="2005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HTTPS request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6FB858-961A-090D-9092-B7339CCA971D}"/>
              </a:ext>
            </a:extLst>
          </p:cNvPr>
          <p:cNvCxnSpPr>
            <a:cxnSpLocks/>
          </p:cNvCxnSpPr>
          <p:nvPr/>
        </p:nvCxnSpPr>
        <p:spPr>
          <a:xfrm>
            <a:off x="5734248" y="1880080"/>
            <a:ext cx="16155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DB9028-A092-C612-A2FF-8C91C8E8850F}"/>
              </a:ext>
            </a:extLst>
          </p:cNvPr>
          <p:cNvCxnSpPr>
            <a:cxnSpLocks/>
          </p:cNvCxnSpPr>
          <p:nvPr/>
        </p:nvCxnSpPr>
        <p:spPr>
          <a:xfrm rot="10800000">
            <a:off x="5717835" y="2130956"/>
            <a:ext cx="16155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87E0D1-0A9B-13B3-8ACB-C61429DAED67}"/>
              </a:ext>
            </a:extLst>
          </p:cNvPr>
          <p:cNvGrpSpPr/>
          <p:nvPr/>
        </p:nvGrpSpPr>
        <p:grpSpPr>
          <a:xfrm>
            <a:off x="1714462" y="2204808"/>
            <a:ext cx="3138891" cy="830997"/>
            <a:chOff x="1714462" y="2204808"/>
            <a:chExt cx="3138891" cy="83099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28AF01-B066-6979-9D43-8777E5D9C0E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714462" y="2248604"/>
              <a:ext cx="31388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B8BE22-D7BF-3DA0-53FC-A83350763CAF}"/>
                </a:ext>
              </a:extLst>
            </p:cNvPr>
            <p:cNvSpPr txBox="1"/>
            <p:nvPr/>
          </p:nvSpPr>
          <p:spPr>
            <a:xfrm>
              <a:off x="1880674" y="2204808"/>
              <a:ext cx="245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signed HTTPS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response by proxy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229CA1-EC9F-5605-C0A0-9614B1089C34}"/>
              </a:ext>
            </a:extLst>
          </p:cNvPr>
          <p:cNvGrpSpPr/>
          <p:nvPr/>
        </p:nvGrpSpPr>
        <p:grpSpPr>
          <a:xfrm>
            <a:off x="403413" y="2670802"/>
            <a:ext cx="5126212" cy="2255641"/>
            <a:chOff x="403413" y="2670802"/>
            <a:chExt cx="5126212" cy="22556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BEA4E7-3E73-3A07-974D-09816B4CEEA2}"/>
                </a:ext>
              </a:extLst>
            </p:cNvPr>
            <p:cNvSpPr txBox="1"/>
            <p:nvPr/>
          </p:nvSpPr>
          <p:spPr>
            <a:xfrm>
              <a:off x="403413" y="3356783"/>
              <a:ext cx="5126212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Browser generates ZK proof that: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+mn-lt"/>
                </a:rPr>
                <a:t>HTTPS handshake is signed by bank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+mn-lt"/>
                </a:rPr>
                <a:t>encrypted payload is signed by proxy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+mn-lt"/>
                </a:rPr>
                <a:t>decrypted payload says balance &gt; X</a:t>
              </a:r>
            </a:p>
          </p:txBody>
        </p:sp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834C364C-9EEB-EE9B-AC4F-013A3A2CF8A7}"/>
                </a:ext>
              </a:extLst>
            </p:cNvPr>
            <p:cNvSpPr/>
            <p:nvPr/>
          </p:nvSpPr>
          <p:spPr>
            <a:xfrm>
              <a:off x="1030356" y="2670802"/>
              <a:ext cx="348278" cy="64594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55CE59-6D77-2EC2-6E31-ABEF7720BA9A}"/>
              </a:ext>
            </a:extLst>
          </p:cNvPr>
          <p:cNvGrpSpPr/>
          <p:nvPr/>
        </p:nvGrpSpPr>
        <p:grpSpPr>
          <a:xfrm>
            <a:off x="4714256" y="2371219"/>
            <a:ext cx="4107427" cy="2559934"/>
            <a:chOff x="4714256" y="2371219"/>
            <a:chExt cx="4107427" cy="255993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4A6E68-9E20-4C06-363B-58BE74B91BFA}"/>
                </a:ext>
              </a:extLst>
            </p:cNvPr>
            <p:cNvSpPr txBox="1"/>
            <p:nvPr/>
          </p:nvSpPr>
          <p:spPr>
            <a:xfrm>
              <a:off x="5973018" y="3361493"/>
              <a:ext cx="2848665" cy="156966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  <a:latin typeface="+mn-lt"/>
                </a:rPr>
                <a:t>A network attack: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+mn-lt"/>
                </a:rPr>
                <a:t>   cause proxy to sign</a:t>
              </a:r>
              <a:br>
                <a:rPr lang="en-US" dirty="0">
                  <a:solidFill>
                    <a:schemeClr val="bg1"/>
                  </a:solidFill>
                  <a:latin typeface="+mn-lt"/>
                </a:rPr>
              </a:br>
              <a:r>
                <a:rPr lang="en-US" dirty="0">
                  <a:solidFill>
                    <a:schemeClr val="bg1"/>
                  </a:solidFill>
                  <a:latin typeface="+mn-lt"/>
                </a:rPr>
                <a:t>   incorrect encrypted</a:t>
              </a:r>
              <a:br>
                <a:rPr lang="en-US" dirty="0">
                  <a:solidFill>
                    <a:schemeClr val="bg1"/>
                  </a:solidFill>
                  <a:latin typeface="+mn-lt"/>
                </a:rPr>
              </a:br>
              <a:r>
                <a:rPr lang="en-US" dirty="0">
                  <a:solidFill>
                    <a:schemeClr val="bg1"/>
                  </a:solidFill>
                  <a:latin typeface="+mn-lt"/>
                </a:rPr>
                <a:t>   TLS frame</a:t>
              </a:r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5393A914-C28C-3245-43E3-E6A5775E1296}"/>
                </a:ext>
              </a:extLst>
            </p:cNvPr>
            <p:cNvSpPr/>
            <p:nvPr/>
          </p:nvSpPr>
          <p:spPr>
            <a:xfrm>
              <a:off x="4714256" y="2371219"/>
              <a:ext cx="2848664" cy="2094306"/>
            </a:xfrm>
            <a:prstGeom prst="arc">
              <a:avLst>
                <a:gd name="adj1" fmla="val 15834694"/>
                <a:gd name="adj2" fmla="val 21556758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2759C9-C1BC-AF35-83F6-B1585053E057}"/>
              </a:ext>
            </a:extLst>
          </p:cNvPr>
          <p:cNvSpPr txBox="1"/>
          <p:nvPr/>
        </p:nvSpPr>
        <p:spPr>
          <a:xfrm>
            <a:off x="7911968" y="500245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+mn-lt"/>
              </a:rPr>
              <a:t>(simplified)</a:t>
            </a:r>
          </a:p>
        </p:txBody>
      </p:sp>
    </p:spTree>
    <p:extLst>
      <p:ext uri="{BB962C8B-B14F-4D97-AF65-F5344CB8AC3E}">
        <p14:creationId xmlns:p14="http://schemas.microsoft.com/office/powerpoint/2010/main" val="1441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8591-4F3E-874E-ABD3-1D031A1D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333C9-73DA-4545-98C2-872197F60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5088"/>
                <a:ext cx="8229600" cy="406309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Next lecture:  what is a succinct ZK proof?   (definitions)</a:t>
                </a:r>
              </a:p>
              <a:p>
                <a:pPr marL="514350" indent="-514350">
                  <a:spcBef>
                    <a:spcPts val="1272"/>
                  </a:spcBef>
                  <a:buFont typeface="+mj-lt"/>
                  <a:buAutoNum type="arabicPeriod"/>
                </a:pPr>
                <a:r>
                  <a:rPr lang="en-US" sz="2400" dirty="0"/>
                  <a:t>Bommer ZK proofs:   Σ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protocols and their applications</a:t>
                </a:r>
              </a:p>
              <a:p>
                <a:pPr marL="514350" indent="-514350">
                  <a:spcBef>
                    <a:spcPts val="1272"/>
                  </a:spcBef>
                  <a:buFont typeface="+mj-lt"/>
                  <a:buAutoNum type="arabicPeriod"/>
                </a:pPr>
                <a:r>
                  <a:rPr lang="en-US" sz="2400" dirty="0"/>
                  <a:t>First succinct proofs:  Bulletproofs and Groth16</a:t>
                </a:r>
              </a:p>
              <a:p>
                <a:pPr marL="514350" indent="-514350">
                  <a:spcBef>
                    <a:spcPts val="1272"/>
                  </a:spcBef>
                  <a:buFont typeface="+mj-lt"/>
                  <a:buAutoNum type="arabicPeriod"/>
                </a:pPr>
                <a:r>
                  <a:rPr lang="en-US" sz="2400" dirty="0"/>
                  <a:t>Succinct proof toolchains</a:t>
                </a:r>
              </a:p>
              <a:p>
                <a:pPr marL="514350" indent="-514350">
                  <a:spcBef>
                    <a:spcPts val="1272"/>
                  </a:spcBef>
                  <a:buFont typeface="+mj-lt"/>
                  <a:buAutoNum type="arabicPeriod"/>
                </a:pPr>
                <a:r>
                  <a:rPr lang="en-US" sz="2400" dirty="0"/>
                  <a:t>Modern succinct proof systems:</a:t>
                </a:r>
              </a:p>
              <a:p>
                <a:pPr marL="400050" lvl="1" indent="0">
                  <a:spcBef>
                    <a:spcPts val="1272"/>
                  </a:spcBef>
                  <a:buNone/>
                </a:pPr>
                <a:r>
                  <a:rPr lang="en-US" sz="2400" dirty="0"/>
                  <a:t>			Plonk, </a:t>
                </a:r>
                <a:r>
                  <a:rPr lang="en-US" sz="2400" dirty="0" err="1"/>
                  <a:t>HyperPlonk</a:t>
                </a:r>
                <a:r>
                  <a:rPr lang="en-US" sz="2400" dirty="0"/>
                  <a:t>, code-based proofs</a:t>
                </a:r>
              </a:p>
              <a:p>
                <a:pPr marL="514350" indent="-514350">
                  <a:spcBef>
                    <a:spcPts val="1272"/>
                  </a:spcBef>
                  <a:buFont typeface="+mj-lt"/>
                  <a:buAutoNum type="arabicPeriod"/>
                </a:pPr>
                <a:r>
                  <a:rPr lang="en-US" sz="2400" dirty="0"/>
                  <a:t>SNARK recursion and folding:  reducing memory needs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333C9-73DA-4545-98C2-872197F60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5088"/>
                <a:ext cx="8229600" cy="4063096"/>
              </a:xfrm>
              <a:blipFill>
                <a:blip r:embed="rId2"/>
                <a:stretch>
                  <a:fillRect l="-1235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160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4C8E-99EF-704A-A0E1-A044A86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A367-BDF6-0848-903B-0BF305DB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01740" cy="3818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cs355.stanford.edu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problems and project.   No final exam.</a:t>
            </a:r>
          </a:p>
          <a:p>
            <a:r>
              <a:rPr lang="en-US" dirty="0"/>
              <a:t>Optional weekly sections on Friday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tell us how we can improve …</a:t>
            </a:r>
            <a:br>
              <a:rPr lang="en-US" dirty="0"/>
            </a:br>
            <a:r>
              <a:rPr lang="en-US" dirty="0"/>
              <a:t>Don’t wait until the end of the quarter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DBC71-39CE-E442-B064-5F3CFD5DE99B}"/>
              </a:ext>
            </a:extLst>
          </p:cNvPr>
          <p:cNvSpPr/>
          <p:nvPr/>
        </p:nvSpPr>
        <p:spPr>
          <a:xfrm>
            <a:off x="584791" y="3593805"/>
            <a:ext cx="8229600" cy="13184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72A12C-ECAE-284C-9231-7574F42CF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339D39-07D0-E740-A7E6-A6BCA166B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started …</a:t>
            </a:r>
          </a:p>
        </p:txBody>
      </p:sp>
    </p:spTree>
    <p:extLst>
      <p:ext uri="{BB962C8B-B14F-4D97-AF65-F5344CB8AC3E}">
        <p14:creationId xmlns:p14="http://schemas.microsoft.com/office/powerpoint/2010/main" val="47918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8A53-46F9-9C46-A1CF-62A2A44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Cryptography </a:t>
            </a:r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</p:spPr>
            <p:txBody>
              <a:bodyPr/>
              <a:lstStyle/>
              <a:p>
                <a:pPr marL="514350" indent="-514350">
                  <a:buAutoNum type="arabicParenBoth"/>
                </a:pPr>
                <a:r>
                  <a:rPr lang="en-US" dirty="0"/>
                  <a:t>cryptographic hash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efficiently computable function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  <a:blipFill>
                <a:blip r:embed="rId2"/>
                <a:stretch>
                  <a:fillRect l="-1698" t="-363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EF9B8-7CC7-1E48-8C4D-BEC0DE5BAEB8}"/>
              </a:ext>
            </a:extLst>
          </p:cNvPr>
          <p:cNvGrpSpPr/>
          <p:nvPr/>
        </p:nvGrpSpPr>
        <p:grpSpPr>
          <a:xfrm>
            <a:off x="287079" y="3306426"/>
            <a:ext cx="8631846" cy="1154783"/>
            <a:chOff x="287079" y="3306426"/>
            <a:chExt cx="8631846" cy="1154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433A8A-50A8-0947-A203-0AA75D9041FE}"/>
                </a:ext>
              </a:extLst>
            </p:cNvPr>
            <p:cNvSpPr/>
            <p:nvPr/>
          </p:nvSpPr>
          <p:spPr>
            <a:xfrm>
              <a:off x="287079" y="3976577"/>
              <a:ext cx="3242930" cy="4678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megabytes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6C0271C-7730-CE40-B3DB-1B6B4D156243}"/>
                </a:ext>
              </a:extLst>
            </p:cNvPr>
            <p:cNvSpPr/>
            <p:nvPr/>
          </p:nvSpPr>
          <p:spPr>
            <a:xfrm>
              <a:off x="3742661" y="3976577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635805-1FD6-0947-BC69-7DD7C0FAB982}"/>
                </a:ext>
              </a:extLst>
            </p:cNvPr>
            <p:cNvSpPr/>
            <p:nvPr/>
          </p:nvSpPr>
          <p:spPr>
            <a:xfrm>
              <a:off x="4933721" y="3993377"/>
              <a:ext cx="1530874" cy="46783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hash value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3EBBD36-F7A0-C943-B917-733AFB9CD44B}"/>
                </a:ext>
              </a:extLst>
            </p:cNvPr>
            <p:cNvSpPr/>
            <p:nvPr/>
          </p:nvSpPr>
          <p:spPr>
            <a:xfrm rot="16200000">
              <a:off x="5601597" y="3080351"/>
              <a:ext cx="195121" cy="15308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887B4-F55A-2E4B-B91C-DA76B5BD777C}"/>
                </a:ext>
              </a:extLst>
            </p:cNvPr>
            <p:cNvSpPr txBox="1"/>
            <p:nvPr/>
          </p:nvSpPr>
          <p:spPr>
            <a:xfrm>
              <a:off x="5079500" y="3306426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/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oMath>
                    </m:oMathPara>
                  </a14:m>
                  <a:endParaRPr lang="en-US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blipFill>
                  <a:blip r:embed="rId3"/>
                  <a:stretch>
                    <a:fillRect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24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755C-5ABF-1D42-AB30-F8B3679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 a </a:t>
                </a:r>
                <a:r>
                  <a:rPr lang="en-US" sz="2400" b="1" u="sng" dirty="0"/>
                  <a:t>collision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pair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   </m:t>
                    </m:r>
                  </m:oMath>
                </a14:m>
                <a:r>
                  <a:rPr lang="en-US" sz="2400" dirty="0"/>
                  <a:t>implies that </a:t>
                </a:r>
                <a:r>
                  <a:rPr lang="en-US" sz="2400" u="sng" dirty="0"/>
                  <a:t>many</a:t>
                </a:r>
                <a:r>
                  <a:rPr lang="en-US" sz="2400" dirty="0"/>
                  <a:t> collisions exist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  <a:tabLst>
                    <a:tab pos="676275" algn="l"/>
                  </a:tabLst>
                </a:pPr>
                <a:r>
                  <a:rPr lang="en-US" sz="2400" b="1" u="sng" dirty="0"/>
                  <a:t>Def</a:t>
                </a:r>
                <a:r>
                  <a:rPr lang="en-US" sz="2400" b="1" dirty="0"/>
                  <a:t>:	</a:t>
                </a:r>
                <a:r>
                  <a:rPr lang="en-US" sz="2400" dirty="0"/>
                  <a:t>a function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 is </a:t>
                </a:r>
                <a:r>
                  <a:rPr lang="en-US" sz="2400" b="1" u="sng" dirty="0"/>
                  <a:t>collision resistant</a:t>
                </a:r>
                <a:r>
                  <a:rPr lang="en-US" sz="2400" dirty="0"/>
                  <a:t> if it is “hard” to find 	even a single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    (we say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CRH)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Example:    </a:t>
                </a:r>
                <a:r>
                  <a:rPr lang="en-US" sz="2400" b="1" dirty="0"/>
                  <a:t>SHA256</a:t>
                </a:r>
                <a:r>
                  <a:rPr lang="en-US" sz="2400" dirty="0"/>
                  <a:t>:   </a:t>
                </a:r>
                <a:r>
                  <a:rPr lang="en-US" sz="3200" dirty="0"/>
                  <a:t>{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)&lt;2</a:t>
                </a:r>
                <a:r>
                  <a:rPr lang="en-US" sz="2400" baseline="30000" dirty="0"/>
                  <a:t>64</a:t>
                </a:r>
                <a:r>
                  <a:rPr lang="en-US" sz="2400" dirty="0"/>
                  <a:t> bytes</a:t>
                </a:r>
                <a:r>
                  <a:rPr lang="en-US" sz="3200" dirty="0"/>
                  <a:t>}</a:t>
                </a:r>
                <a:r>
                  <a:rPr lang="en-US" sz="2400" dirty="0"/>
                  <a:t> ⇾ {0,1}</a:t>
                </a:r>
                <a:r>
                  <a:rPr lang="en-US" sz="2400" baseline="30000" dirty="0"/>
                  <a:t>256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  <a:blipFill>
                <a:blip r:embed="rId2"/>
                <a:stretch>
                  <a:fillRect l="-1003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9324D92-C7E7-C142-A7CE-AD457C46572F}"/>
              </a:ext>
            </a:extLst>
          </p:cNvPr>
          <p:cNvSpPr/>
          <p:nvPr/>
        </p:nvSpPr>
        <p:spPr>
          <a:xfrm>
            <a:off x="7081284" y="1073887"/>
            <a:ext cx="1935127" cy="6804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EBDFE2-6CC3-E345-B156-44BAA9CF3D45}"/>
              </a:ext>
            </a:extLst>
          </p:cNvPr>
          <p:cNvGrpSpPr/>
          <p:nvPr/>
        </p:nvGrpSpPr>
        <p:grpSpPr>
          <a:xfrm>
            <a:off x="6836229" y="4681834"/>
            <a:ext cx="2307771" cy="461666"/>
            <a:chOff x="6836229" y="4681834"/>
            <a:chExt cx="2307771" cy="46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B80125-06C7-C74C-A9A5-451452EE5187}"/>
                </a:ext>
              </a:extLst>
            </p:cNvPr>
            <p:cNvSpPr txBox="1"/>
            <p:nvPr/>
          </p:nvSpPr>
          <p:spPr>
            <a:xfrm>
              <a:off x="6996296" y="4681834"/>
              <a:ext cx="2147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details in CS255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EF05A8-0438-F84A-9026-58253C000BC3}"/>
                </a:ext>
              </a:extLst>
            </p:cNvPr>
            <p:cNvSpPr/>
            <p:nvPr/>
          </p:nvSpPr>
          <p:spPr>
            <a:xfrm>
              <a:off x="6836229" y="4681834"/>
              <a:ext cx="2307771" cy="461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B6256B-8DBB-BA92-9B7B-DA9282A50143}"/>
              </a:ext>
            </a:extLst>
          </p:cNvPr>
          <p:cNvSpPr txBox="1"/>
          <p:nvPr/>
        </p:nvSpPr>
        <p:spPr>
          <a:xfrm>
            <a:off x="3541574" y="4681834"/>
            <a:ext cx="220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(output is 32 bytes)</a:t>
            </a:r>
          </a:p>
        </p:txBody>
      </p:sp>
    </p:spTree>
    <p:extLst>
      <p:ext uri="{BB962C8B-B14F-4D97-AF65-F5344CB8AC3E}">
        <p14:creationId xmlns:p14="http://schemas.microsoft.com/office/powerpoint/2010/main" val="24210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77C1-00C6-E2E7-DD62-85F87275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example:  digits of Pi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F7AB-1298-8EB4-A1A8-3C917C11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7740"/>
            <a:ext cx="8573728" cy="869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claims that the billion-</a:t>
            </a:r>
            <a:r>
              <a:rPr lang="en-US" sz="2400" b="1" dirty="0" err="1"/>
              <a:t>th</a:t>
            </a:r>
            <a:r>
              <a:rPr lang="en-US" sz="2400" b="1" dirty="0"/>
              <a:t> digit of Pi is 5</a:t>
            </a:r>
          </a:p>
          <a:p>
            <a:r>
              <a:rPr lang="en-US" sz="2200" dirty="0"/>
              <a:t>if Bob, Carol, and David want to check  ⇒  redo the entire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5871FD-EE2B-6277-AD59-64BA3E937957}"/>
                  </a:ext>
                </a:extLst>
              </p:cNvPr>
              <p:cNvSpPr txBox="1"/>
              <p:nvPr/>
            </p:nvSpPr>
            <p:spPr>
              <a:xfrm>
                <a:off x="423979" y="2162295"/>
                <a:ext cx="8566897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dirty="0">
                    <a:latin typeface="+mn-lt"/>
                  </a:rPr>
                  <a:t>Alternatively:  Alice publishes a SNARK proof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+mn-lt"/>
                  </a:rPr>
                  <a:t> for her claim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Now, Bob, Carol, and David can just check the proof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+mn-lt"/>
                  </a:rPr>
                  <a:t>     (fast)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Alice would spend the effort to build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if there are many verifiers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5871FD-EE2B-6277-AD59-64BA3E937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9" y="2162295"/>
                <a:ext cx="8566897" cy="1508105"/>
              </a:xfrm>
              <a:prstGeom prst="rect">
                <a:avLst/>
              </a:prstGeom>
              <a:blipFill>
                <a:blip r:embed="rId2"/>
                <a:stretch>
                  <a:fillRect l="-1185" t="-2521" r="-1037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877F074-D122-1749-7E8A-EFB97B849934}"/>
              </a:ext>
            </a:extLst>
          </p:cNvPr>
          <p:cNvGrpSpPr/>
          <p:nvPr/>
        </p:nvGrpSpPr>
        <p:grpSpPr>
          <a:xfrm>
            <a:off x="226142" y="3972231"/>
            <a:ext cx="8573729" cy="1036518"/>
            <a:chOff x="226142" y="4168877"/>
            <a:chExt cx="8573729" cy="10365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4A08B1-9366-C696-93F9-F9F913EA1997}"/>
                </a:ext>
              </a:extLst>
            </p:cNvPr>
            <p:cNvSpPr/>
            <p:nvPr/>
          </p:nvSpPr>
          <p:spPr>
            <a:xfrm>
              <a:off x="226142" y="4168877"/>
              <a:ext cx="8573729" cy="10365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3186ED-AEAA-EB92-8B51-533CBD976A91}"/>
                </a:ext>
              </a:extLst>
            </p:cNvPr>
            <p:cNvSpPr txBox="1"/>
            <p:nvPr/>
          </p:nvSpPr>
          <p:spPr>
            <a:xfrm>
              <a:off x="423978" y="4218362"/>
              <a:ext cx="818907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How hard is proof generation?     ≈30 MHz RISC-V computer   </a:t>
              </a:r>
            </a:p>
            <a:p>
              <a:pPr algn="ctr">
                <a:spcBef>
                  <a:spcPts val="1200"/>
                </a:spcBef>
              </a:pPr>
              <a:r>
                <a:rPr lang="en-US" sz="1800" dirty="0">
                  <a:latin typeface="+mn-lt"/>
                </a:rPr>
                <a:t>(using one H200 GPU,  </a:t>
              </a:r>
              <a:r>
                <a:rPr lang="en-US" sz="1800" dirty="0" err="1">
                  <a:latin typeface="+mn-lt"/>
                </a:rPr>
                <a:t>MatterLabs</a:t>
              </a:r>
              <a:r>
                <a:rPr lang="en-US" sz="1800" dirty="0">
                  <a:latin typeface="+mn-lt"/>
                </a:rPr>
                <a:t> Boojum 2.0 prover)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DEB791-4AD2-35C5-B49B-80299D221256}"/>
                </a:ext>
              </a:extLst>
            </p:cNvPr>
            <p:cNvSpPr txBox="1"/>
            <p:nvPr/>
          </p:nvSpPr>
          <p:spPr>
            <a:xfrm>
              <a:off x="6392799" y="4680027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1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4E31-758B-A36B-E401-8010DA39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(2) Cryptographic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5B7AD-9EE1-FC4C-6126-E9529C198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712" y="1200151"/>
                <a:ext cx="8686800" cy="16610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 </a:t>
                </a:r>
                <a:r>
                  <a:rPr lang="en-US" sz="2400" b="1" dirty="0"/>
                  <a:t>commitment scheme </a:t>
                </a:r>
                <a:r>
                  <a:rPr lang="en-US" sz="2400" dirty="0"/>
                  <a:t>is a pair of eff. algorithms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r>
                  <a:rPr lang="en-US" sz="2000" dirty="0"/>
                  <a:t>   commits to a message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/>
                  <a:t> using randomness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)⇾0/1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such that 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/>
                  <a:t>: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))=1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5B7AD-9EE1-FC4C-6126-E9529C198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712" y="1200151"/>
                <a:ext cx="8686800" cy="1661036"/>
              </a:xfrm>
              <a:blipFill>
                <a:blip r:embed="rId2"/>
                <a:stretch>
                  <a:fillRect l="-1022" t="-2273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4FDDB51-BC0D-83C3-217A-315CD0A9E257}"/>
              </a:ext>
            </a:extLst>
          </p:cNvPr>
          <p:cNvGrpSpPr/>
          <p:nvPr/>
        </p:nvGrpSpPr>
        <p:grpSpPr>
          <a:xfrm>
            <a:off x="326990" y="2962356"/>
            <a:ext cx="8494633" cy="843212"/>
            <a:chOff x="415478" y="2962356"/>
            <a:chExt cx="8494633" cy="8432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A50624-05A4-333F-1F2C-061C9058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088" y="3517641"/>
              <a:ext cx="8219023" cy="2879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4F467D-06F0-BF6C-4B37-304F3DB774F1}"/>
                    </a:ext>
                  </a:extLst>
                </p:cNvPr>
                <p:cNvSpPr txBox="1"/>
                <p:nvPr/>
              </p:nvSpPr>
              <p:spPr>
                <a:xfrm>
                  <a:off x="415478" y="2962356"/>
                  <a:ext cx="80329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>
                      <a:latin typeface="+mn-lt"/>
                    </a:rPr>
                    <a:t>The scheme is </a:t>
                  </a:r>
                  <a:r>
                    <a:rPr lang="en-US" sz="2200" b="1" dirty="0">
                      <a:latin typeface="+mn-lt"/>
                    </a:rPr>
                    <a:t>computationally</a:t>
                  </a:r>
                  <a:r>
                    <a:rPr lang="en-US" sz="2200" dirty="0">
                      <a:latin typeface="+mn-lt"/>
                    </a:rPr>
                    <a:t> </a:t>
                  </a:r>
                  <a:r>
                    <a:rPr lang="en-US" sz="2200" b="1" dirty="0">
                      <a:latin typeface="+mn-lt"/>
                    </a:rPr>
                    <a:t>binding</a:t>
                  </a:r>
                  <a:r>
                    <a:rPr lang="en-US" sz="2200" dirty="0">
                      <a:latin typeface="+mn-lt"/>
                    </a:rPr>
                    <a:t> if for every efficient adv.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200" dirty="0">
                      <a:latin typeface="+mn-lt"/>
                    </a:rPr>
                    <a:t>:	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4F467D-06F0-BF6C-4B37-304F3DB77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78" y="2962356"/>
                  <a:ext cx="8032968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946" t="-11429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EBE51-FA68-0737-B8EF-3762FBCB7B43}"/>
              </a:ext>
            </a:extLst>
          </p:cNvPr>
          <p:cNvGrpSpPr/>
          <p:nvPr/>
        </p:nvGrpSpPr>
        <p:grpSpPr>
          <a:xfrm>
            <a:off x="326990" y="4080387"/>
            <a:ext cx="8891473" cy="861048"/>
            <a:chOff x="415478" y="4080387"/>
            <a:chExt cx="8891473" cy="861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6A1F1C5-11B4-4878-0800-FBE01B6F9579}"/>
                    </a:ext>
                  </a:extLst>
                </p:cNvPr>
                <p:cNvSpPr txBox="1"/>
                <p:nvPr/>
              </p:nvSpPr>
              <p:spPr>
                <a:xfrm>
                  <a:off x="415478" y="4080387"/>
                  <a:ext cx="889147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>
                      <a:latin typeface="+mn-lt"/>
                    </a:rPr>
                    <a:t>The scheme is </a:t>
                  </a:r>
                  <a:r>
                    <a:rPr lang="en-US" sz="2200" b="1" dirty="0">
                      <a:latin typeface="+mn-lt"/>
                    </a:rPr>
                    <a:t>unconditionally</a:t>
                  </a:r>
                  <a:r>
                    <a:rPr lang="en-US" sz="2200" dirty="0">
                      <a:latin typeface="+mn-lt"/>
                    </a:rPr>
                    <a:t> </a:t>
                  </a:r>
                  <a:r>
                    <a:rPr lang="en-US" sz="2200" b="1" dirty="0">
                      <a:latin typeface="+mn-lt"/>
                    </a:rPr>
                    <a:t>hiding</a:t>
                  </a:r>
                  <a:r>
                    <a:rPr lang="en-US" sz="2200" dirty="0">
                      <a:latin typeface="+mn-lt"/>
                    </a:rPr>
                    <a:t> if for every adv.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200" dirty="0">
                      <a:latin typeface="+mn-lt"/>
                    </a:rPr>
                    <a:t> and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endParaRPr lang="en-US" sz="2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6A1F1C5-11B4-4878-0800-FBE01B6F9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78" y="4080387"/>
                  <a:ext cx="8891473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856" t="-8571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80556B-178E-E4FA-F0A1-BD75256E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4509993"/>
              <a:ext cx="7772400" cy="431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6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C59F6-689F-FAF2-6DB7-98329718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5AC3-3B21-E9EF-D880-FA7E92D6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(2) Cryptographic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AD206-075C-BB72-CA55-265524657B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854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a commitment scheme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u="sng" dirty="0"/>
                  <a:t>succinct</a:t>
                </a:r>
                <a:r>
                  <a:rPr lang="en-US" sz="2400" dirty="0"/>
                  <a:t> if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r>
                  <a:rPr lang="en-US" sz="2400" dirty="0"/>
                  <a:t> is independent of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AD206-075C-BB72-CA55-265524657B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854791"/>
              </a:xfrm>
              <a:blipFill>
                <a:blip r:embed="rId2"/>
                <a:stretch>
                  <a:fillRect l="-1170" t="-441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7CFCF8-AF94-B8E6-DD35-48F45CB2664D}"/>
                  </a:ext>
                </a:extLst>
              </p:cNvPr>
              <p:cNvSpPr/>
              <p:nvPr/>
            </p:nvSpPr>
            <p:spPr>
              <a:xfrm>
                <a:off x="1381433" y="2291065"/>
                <a:ext cx="3485535" cy="35396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7CFCF8-AF94-B8E6-DD35-48F45CB26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33" y="2291065"/>
                <a:ext cx="3485535" cy="353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925BCF63-B53A-70D7-9E64-E813BC6F4CF6}"/>
              </a:ext>
            </a:extLst>
          </p:cNvPr>
          <p:cNvSpPr/>
          <p:nvPr/>
        </p:nvSpPr>
        <p:spPr>
          <a:xfrm>
            <a:off x="5063613" y="2326096"/>
            <a:ext cx="1140543" cy="259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1385C5-3A6F-DD81-8505-89413E3D8133}"/>
                  </a:ext>
                </a:extLst>
              </p:cNvPr>
              <p:cNvSpPr txBox="1"/>
              <p:nvPr/>
            </p:nvSpPr>
            <p:spPr>
              <a:xfrm>
                <a:off x="5066984" y="2054942"/>
                <a:ext cx="976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err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 dirty="0" err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1385C5-3A6F-DD81-8505-89413E3D8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984" y="2054942"/>
                <a:ext cx="976486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37F-4431-3781-3508-65D7704A3907}"/>
                  </a:ext>
                </a:extLst>
              </p:cNvPr>
              <p:cNvSpPr/>
              <p:nvPr/>
            </p:nvSpPr>
            <p:spPr>
              <a:xfrm>
                <a:off x="6400800" y="2291064"/>
                <a:ext cx="727587" cy="35396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𝑐𝑜𝑚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37F-4431-3781-3508-65D7704A3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91064"/>
                <a:ext cx="727587" cy="353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91D8E92-803A-CD1C-057A-9482B69A73BF}"/>
              </a:ext>
            </a:extLst>
          </p:cNvPr>
          <p:cNvSpPr txBox="1"/>
          <p:nvPr/>
        </p:nvSpPr>
        <p:spPr>
          <a:xfrm>
            <a:off x="1537806" y="2586034"/>
            <a:ext cx="120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megabytes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93193-FB10-0227-3DF2-AF2525DD10D9}"/>
              </a:ext>
            </a:extLst>
          </p:cNvPr>
          <p:cNvSpPr txBox="1"/>
          <p:nvPr/>
        </p:nvSpPr>
        <p:spPr>
          <a:xfrm>
            <a:off x="6275967" y="2645025"/>
            <a:ext cx="97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32 bytes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2E963-D3A8-C7E4-969C-535919AB6F4B}"/>
              </a:ext>
            </a:extLst>
          </p:cNvPr>
          <p:cNvSpPr txBox="1"/>
          <p:nvPr/>
        </p:nvSpPr>
        <p:spPr>
          <a:xfrm>
            <a:off x="457200" y="3145339"/>
            <a:ext cx="8558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Note: an unconditionally binding commitment scheme cannot be succinct.  </a:t>
            </a:r>
            <a:r>
              <a:rPr lang="en-US" sz="1800" dirty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1A1DC75-008D-F703-C57F-AE32A3B4636D}"/>
              </a:ext>
            </a:extLst>
          </p:cNvPr>
          <p:cNvSpPr txBox="1">
            <a:spLocks/>
          </p:cNvSpPr>
          <p:nvPr/>
        </p:nvSpPr>
        <p:spPr bwMode="auto">
          <a:xfrm>
            <a:off x="457200" y="4012114"/>
            <a:ext cx="8421329" cy="85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dirty="0"/>
              <a:t>Def</a:t>
            </a:r>
            <a:r>
              <a:rPr lang="en-US" sz="2400" dirty="0"/>
              <a:t>: a </a:t>
            </a:r>
            <a:r>
              <a:rPr lang="en-US" sz="2400" b="1" dirty="0"/>
              <a:t>binding commitment scheme</a:t>
            </a:r>
            <a:r>
              <a:rPr lang="en-US" sz="2400" dirty="0"/>
              <a:t> is a commitment scheme that is binding but not necessarily hiding.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5A8DBB-0943-3A1D-D20A-082AB3E9E360}"/>
                  </a:ext>
                </a:extLst>
              </p:cNvPr>
              <p:cNvSpPr txBox="1"/>
              <p:nvPr/>
            </p:nvSpPr>
            <p:spPr>
              <a:xfrm>
                <a:off x="7292551" y="2654611"/>
                <a:ext cx="1531188" cy="350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+mn-lt"/>
                  </a:rPr>
                  <a:t>(actually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5A8DBB-0943-3A1D-D20A-082AB3E9E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551" y="2654611"/>
                <a:ext cx="1531188" cy="350160"/>
              </a:xfrm>
              <a:prstGeom prst="rect">
                <a:avLst/>
              </a:prstGeom>
              <a:blipFill>
                <a:blip r:embed="rId6"/>
                <a:stretch>
                  <a:fillRect l="-2479" r="-826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4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5509F-ABED-B93C-2429-2124F25EACC5}"/>
              </a:ext>
            </a:extLst>
          </p:cNvPr>
          <p:cNvSpPr/>
          <p:nvPr/>
        </p:nvSpPr>
        <p:spPr>
          <a:xfrm>
            <a:off x="157318" y="1860139"/>
            <a:ext cx="8917858" cy="634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E1813-C77D-A84C-B78F-7ABF2006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commitment scheme from a CRH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142" y="1200150"/>
                <a:ext cx="8917858" cy="394334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 be a hash function</a:t>
                </a:r>
              </a:p>
              <a:p>
                <a:pPr marL="0" indent="0">
                  <a:spcBef>
                    <a:spcPts val="3600"/>
                  </a:spcBef>
                  <a:buNone/>
                </a:pPr>
                <a:r>
                  <a:rPr lang="en-US" sz="2200" b="1" dirty="0"/>
                  <a:t>Define</a:t>
                </a:r>
                <a:r>
                  <a:rPr lang="en-US" sz="2200" dirty="0"/>
                  <a:t>: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     and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endParaRPr lang="en-US" sz="2200" dirty="0"/>
              </a:p>
              <a:p>
                <a:pPr marL="0" indent="0">
                  <a:spcBef>
                    <a:spcPts val="4800"/>
                  </a:spcBef>
                  <a:buNone/>
                </a:pPr>
                <a:r>
                  <a:rPr lang="en-US" sz="2400" b="1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Thm</a:t>
                </a:r>
                <a:r>
                  <a:rPr lang="en-US" sz="2400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CRH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computationally binding scheme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u="sng" dirty="0" err="1"/>
                  <a:t>Thm</a:t>
                </a:r>
                <a:r>
                  <a:rPr lang="en-US" sz="2400" b="1" u="sng" dirty="0"/>
                  <a:t> 2</a:t>
                </a:r>
                <a:r>
                  <a:rPr lang="en-US" sz="2400" dirty="0"/>
                  <a:t>:  if for all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/>
                  <a:t> the distr.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is uniform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			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an unconditionally hiding scheme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/>
                  <a:t>Note: 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  the commitment scheme is succinct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142" y="1200150"/>
                <a:ext cx="8917858" cy="3943349"/>
              </a:xfrm>
              <a:blipFill>
                <a:blip r:embed="rId3"/>
                <a:stretch>
                  <a:fillRect l="-996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3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62BA-A1FD-658D-DAEB-7455D9E8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(3)  Vector commitments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BE2F1BA-EB9D-87B6-0864-67EE0EE8E29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5471" y="1200150"/>
                <a:ext cx="8878529" cy="1887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b="1" u="sng" dirty="0"/>
                  <a:t>Def</a:t>
                </a:r>
                <a:r>
                  <a:rPr lang="en-US" sz="2000" dirty="0"/>
                  <a:t>:  a </a:t>
                </a:r>
                <a:r>
                  <a:rPr lang="en-US" sz="2000" b="1" dirty="0"/>
                  <a:t>vector</a:t>
                </a:r>
                <a:r>
                  <a:rPr lang="en-US" sz="2000" dirty="0"/>
                  <a:t> </a:t>
                </a:r>
                <a:r>
                  <a:rPr lang="en-US" sz="2000" b="1" dirty="0"/>
                  <a:t>commitment scheme </a:t>
                </a:r>
                <a:r>
                  <a:rPr lang="en-US" sz="2000" dirty="0"/>
                  <a:t>is a triple of eff. algorithms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r>
                  <a:rPr lang="en-US" sz="2000" dirty="0"/>
                  <a:t>	commits to a vector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using randomness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		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∊[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outputs a proof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for the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)⇾0/1</m:t>
                    </m:r>
                  </m:oMath>
                </a14:m>
                <a:r>
                  <a:rPr lang="en-US" sz="2000" dirty="0"/>
                  <a:t>		verifies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is a valid proof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such that 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∊[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: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],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BE2F1BA-EB9D-87B6-0864-67EE0EE8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471" y="1200150"/>
                <a:ext cx="8878529" cy="1887179"/>
              </a:xfrm>
              <a:prstGeom prst="rect">
                <a:avLst/>
              </a:prstGeom>
              <a:blipFill>
                <a:blip r:embed="rId2"/>
                <a:stretch>
                  <a:fillRect l="-858" t="-2013" b="-4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B0B587C-4AC3-0D82-4652-10232227A75C}"/>
              </a:ext>
            </a:extLst>
          </p:cNvPr>
          <p:cNvSpPr txBox="1"/>
          <p:nvPr/>
        </p:nvSpPr>
        <p:spPr>
          <a:xfrm>
            <a:off x="265471" y="4389867"/>
            <a:ext cx="860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Hiding </a:t>
            </a:r>
            <a:r>
              <a:rPr lang="en-US" sz="2000" dirty="0">
                <a:latin typeface="+mn-lt"/>
              </a:rPr>
              <a:t>(informally): defined as for commitments, but holds for all unopened cells,</a:t>
            </a:r>
          </a:p>
          <a:p>
            <a:r>
              <a:rPr lang="en-US" sz="2000" dirty="0">
                <a:latin typeface="+mn-lt"/>
              </a:rPr>
              <a:t>after adversary sees a bunch of opening proofs chosen by the adversary.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74249-48E8-196E-0215-B1C80F5E949D}"/>
              </a:ext>
            </a:extLst>
          </p:cNvPr>
          <p:cNvGrpSpPr/>
          <p:nvPr/>
        </p:nvGrpSpPr>
        <p:grpSpPr>
          <a:xfrm>
            <a:off x="265471" y="3275239"/>
            <a:ext cx="8603317" cy="948160"/>
            <a:chOff x="265471" y="3275239"/>
            <a:chExt cx="8603317" cy="9481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2EDCB3A-9CA0-9C6D-5AA1-B5C0A3DA11D4}"/>
                    </a:ext>
                  </a:extLst>
                </p:cNvPr>
                <p:cNvSpPr txBox="1"/>
                <p:nvPr/>
              </p:nvSpPr>
              <p:spPr>
                <a:xfrm>
                  <a:off x="265471" y="3275239"/>
                  <a:ext cx="71096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u="sng" dirty="0">
                      <a:latin typeface="+mn-lt"/>
                    </a:rPr>
                    <a:t>Def</a:t>
                  </a:r>
                  <a:r>
                    <a:rPr lang="en-US" sz="2000" dirty="0">
                      <a:latin typeface="+mn-lt"/>
                    </a:rPr>
                    <a:t>:  the scheme is </a:t>
                  </a:r>
                  <a:r>
                    <a:rPr lang="en-US" sz="2000" b="1" dirty="0">
                      <a:latin typeface="+mn-lt"/>
                    </a:rPr>
                    <a:t>binding</a:t>
                  </a:r>
                  <a:r>
                    <a:rPr lang="en-US" sz="2000" dirty="0">
                      <a:latin typeface="+mn-lt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∊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if</a:t>
                  </a:r>
                  <a:r>
                    <a:rPr lang="en-US" sz="2000" dirty="0"/>
                    <a:t> </a:t>
                  </a:r>
                  <a:r>
                    <a:rPr lang="en-US" sz="2000" dirty="0">
                      <a:latin typeface="+mn-lt"/>
                    </a:rPr>
                    <a:t>for every efficient adv.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:	</a:t>
                  </a:r>
                  <a:endParaRPr lang="en-US" sz="2000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2EDCB3A-9CA0-9C6D-5AA1-B5C0A3DA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471" y="3275239"/>
                  <a:ext cx="7109639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1071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3B67BD-1B82-18B5-97EF-49CB0ADF2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756089"/>
              <a:ext cx="8411588" cy="467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0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6249-0ED2-BE48-A878-FC32F859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4B0D91-9E46-ED4E-9172-FFBC181F6A85}"/>
              </a:ext>
            </a:extLst>
          </p:cNvPr>
          <p:cNvGrpSpPr/>
          <p:nvPr/>
        </p:nvGrpSpPr>
        <p:grpSpPr>
          <a:xfrm>
            <a:off x="1116418" y="1276542"/>
            <a:ext cx="4114801" cy="2517524"/>
            <a:chOff x="1116418" y="1276542"/>
            <a:chExt cx="4114801" cy="2517524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53B1B96-7287-524E-9A50-A5863C2384E9}"/>
                </a:ext>
              </a:extLst>
            </p:cNvPr>
            <p:cNvSpPr/>
            <p:nvPr/>
          </p:nvSpPr>
          <p:spPr>
            <a:xfrm>
              <a:off x="1116418" y="1640961"/>
              <a:ext cx="4114801" cy="2153105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Merkle tree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/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52289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522899" cy="45313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54155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541559" cy="45313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548676" cy="453137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548676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53553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535531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548676" cy="453137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548676" cy="453137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548676" cy="453137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7507F4A4-60A3-1342-AFA5-62EF15DBCD1D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4E6E01-8095-0243-AB99-AB80AE38818F}"/>
                  </a:ext>
                </a:extLst>
              </p:cNvPr>
              <p:cNvSpPr txBox="1"/>
              <p:nvPr/>
            </p:nvSpPr>
            <p:spPr>
              <a:xfrm>
                <a:off x="2124766" y="4619285"/>
                <a:ext cx="2127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 vector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4E6E01-8095-0243-AB99-AB80AE388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66" y="4619285"/>
                <a:ext cx="2127634" cy="461665"/>
              </a:xfrm>
              <a:prstGeom prst="rect">
                <a:avLst/>
              </a:prstGeom>
              <a:blipFill>
                <a:blip r:embed="rId11"/>
                <a:stretch>
                  <a:fillRect l="-473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239285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239285" cy="1200329"/>
              </a:xfrm>
              <a:prstGeom prst="rect">
                <a:avLst/>
              </a:prstGeom>
              <a:blipFill>
                <a:blip r:embed="rId12"/>
                <a:stretch>
                  <a:fillRect l="-2713" t="-309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1D8C9E-F949-EA57-D187-5286C43CBC4A}"/>
                  </a:ext>
                </a:extLst>
              </p:cNvPr>
              <p:cNvSpPr txBox="1"/>
              <p:nvPr/>
            </p:nvSpPr>
            <p:spPr>
              <a:xfrm>
                <a:off x="289590" y="1201330"/>
                <a:ext cx="2795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commitment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1D8C9E-F949-EA57-D187-5286C43CB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90" y="1201330"/>
                <a:ext cx="2795573" cy="461665"/>
              </a:xfrm>
              <a:prstGeom prst="rect">
                <a:avLst/>
              </a:prstGeom>
              <a:blipFill>
                <a:blip r:embed="rId13"/>
                <a:stretch>
                  <a:fillRect l="-3636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9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         [simplified]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54867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548675" cy="453137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54155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541559" cy="45313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548676" cy="45313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548676" cy="453137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53553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535531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548676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548676" cy="453137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548676" cy="453137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897994-4A19-3D4B-A3D5-6D456389E049}"/>
                  </a:ext>
                </a:extLst>
              </p:cNvPr>
              <p:cNvSpPr txBox="1"/>
              <p:nvPr/>
            </p:nvSpPr>
            <p:spPr>
              <a:xfrm>
                <a:off x="2124766" y="4619285"/>
                <a:ext cx="2127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 vector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897994-4A19-3D4B-A3D5-6D456389E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66" y="4619285"/>
                <a:ext cx="2127634" cy="461665"/>
              </a:xfrm>
              <a:prstGeom prst="rect">
                <a:avLst/>
              </a:prstGeom>
              <a:blipFill>
                <a:blip r:embed="rId10"/>
                <a:stretch>
                  <a:fillRect l="-473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401301" y="2764329"/>
                <a:ext cx="3435364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+mn-lt"/>
                  </a:rPr>
                  <a:t>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1" y="2764329"/>
                <a:ext cx="3435364" cy="962058"/>
              </a:xfrm>
              <a:prstGeom prst="rect">
                <a:avLst/>
              </a:prstGeom>
              <a:blipFill>
                <a:blip r:embed="rId12"/>
                <a:stretch>
                  <a:fillRect l="-2564" t="-2564" b="-12821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length of proof: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blipFill>
                <a:blip r:embed="rId19"/>
                <a:stretch>
                  <a:fillRect l="-291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BA6950-B282-AC68-6197-F115201857AA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239285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BA6950-B282-AC68-6197-F11520185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239285" cy="1200329"/>
              </a:xfrm>
              <a:prstGeom prst="rect">
                <a:avLst/>
              </a:prstGeom>
              <a:blipFill>
                <a:blip r:embed="rId20"/>
                <a:stretch>
                  <a:fillRect l="-2713" t="-309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35243-91C3-C55D-4BFD-0D71C2AB8CB5}"/>
                  </a:ext>
                </a:extLst>
              </p:cNvPr>
              <p:cNvSpPr txBox="1"/>
              <p:nvPr/>
            </p:nvSpPr>
            <p:spPr>
              <a:xfrm>
                <a:off x="1981814" y="1250221"/>
                <a:ext cx="1028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35243-91C3-C55D-4BFD-0D71C2AB8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14" y="1250221"/>
                <a:ext cx="1028102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EEA148-9623-0F16-E01A-57760587ADAA}"/>
                  </a:ext>
                </a:extLst>
              </p:cNvPr>
              <p:cNvSpPr txBox="1"/>
              <p:nvPr/>
            </p:nvSpPr>
            <p:spPr>
              <a:xfrm>
                <a:off x="0" y="892131"/>
                <a:ext cx="1386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EEA148-9623-0F16-E01A-57760587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2131"/>
                <a:ext cx="1386085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5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8" grpId="0" animBg="1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14596-3EFA-7871-D123-057F0124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2ECC-DD9B-243A-5BD3-1E18C96C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         [simplified]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AB5E6-917F-5B8C-45FD-B4FE9D8B97F9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5CC2A-3455-15BB-11DA-E3A4C645849D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61635-F06C-09D6-4220-041C38ED5F3A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A063F-36D0-71AA-BB54-92B6024A2B7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E6AFDE-3D27-05D4-E5B9-75B50A9E7640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54867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E6AFDE-3D27-05D4-E5B9-75B50A9E7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548675" cy="453137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3A4D39-0912-C2E9-2A99-3A785F25E974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54155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3A4D39-0912-C2E9-2A99-3A785F25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541559" cy="45313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78841E-E38B-C2E7-648C-FC9D766FF584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78841E-E38B-C2E7-648C-FC9D766F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548676" cy="45313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A5DD93-D623-40F1-9CCF-D94CADC9A1EE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A5DD93-D623-40F1-9CCF-D94CADC9A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548676" cy="453137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54C465-1C52-DB0A-DCFC-B0FFC6215C77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53553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54C465-1C52-DB0A-DCFC-B0FFC6215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535531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E802EC-4B0B-B6E4-D32F-53ECBB035C9B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E802EC-4B0B-B6E4-D32F-53ECBB035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548676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021AE-1EB9-5317-047B-9CBD64C7AF2C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021AE-1EB9-5317-047B-9CBD64C7A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548676" cy="453137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84E4AE-D46C-E9D2-F037-15FC34CE5B5D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54867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84E4AE-D46C-E9D2-F037-15FC34CE5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548676" cy="453137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26B53A8E-3714-917C-49BB-329622803153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143A00-BC23-C48F-D7C0-BE1A41109624}"/>
                  </a:ext>
                </a:extLst>
              </p:cNvPr>
              <p:cNvSpPr txBox="1"/>
              <p:nvPr/>
            </p:nvSpPr>
            <p:spPr>
              <a:xfrm>
                <a:off x="2124766" y="4619285"/>
                <a:ext cx="2127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 vector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143A00-BC23-C48F-D7C0-BE1A4110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66" y="4619285"/>
                <a:ext cx="2127634" cy="461665"/>
              </a:xfrm>
              <a:prstGeom prst="rect">
                <a:avLst/>
              </a:prstGeom>
              <a:blipFill>
                <a:blip r:embed="rId10"/>
                <a:stretch>
                  <a:fillRect l="-473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A2E3F1-FD00-DF8B-40EB-CC356E7E50E5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E583A6D8-D2D7-B2F3-F74D-6E0995C85AB0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80495C-1ADD-A835-F899-353706E0801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BF3CC1-98B2-47D2-DDC6-C95BED8BFF31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DC4761-CDCF-26E4-9A96-3CDF751A778F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5039B02-060D-F5B9-7024-2B0E9CCD92D6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EAB4F41-BC5D-B5D7-D609-E8D6A3216DCA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4A9D5E-2B04-0331-61E1-4044C0E2CA3C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25B252-BB7A-0CF5-8D69-BA4319E6D732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3EB703-898E-215D-1949-B2BD211FD614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752BB5-E5CE-C98A-FEC6-94F224355632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E2696F-64FD-B220-8AB3-89CA1EA78B62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DA2779-B1CF-179F-AD3B-A92993947B4C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67B1C44-5634-5FC4-9AEB-A7B4B5781D10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5FF744-5524-2BA5-5284-8C67F657A734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1113D4-82A1-D419-EFD9-1471A1B8EFAB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099255-E344-02B5-5583-0802BD4FA08E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31C3A7-2FE7-7808-E8BF-49F216939E51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9FF20F-3004-7415-0C88-08A7C41CA942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7B9CA0A-1F66-730F-A558-A5E41CC853A3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9D0D2DB-7E9C-BB35-C651-CACBE203ECF6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9FA9C91-F58B-ADCD-0BA4-13E8C667A172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215D4E0-975A-7AF8-EAE7-092ACD3A1977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EF571B0-9777-504F-C8E9-119A482080D7}"/>
                  </a:ext>
                </a:extLst>
              </p:cNvPr>
              <p:cNvSpPr txBox="1"/>
              <p:nvPr/>
            </p:nvSpPr>
            <p:spPr>
              <a:xfrm>
                <a:off x="5510551" y="1174535"/>
                <a:ext cx="3435364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+mn-lt"/>
                  </a:rPr>
                  <a:t>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EF571B0-9777-504F-C8E9-119A48208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51" y="1174535"/>
                <a:ext cx="3435364" cy="962058"/>
              </a:xfrm>
              <a:prstGeom prst="rect">
                <a:avLst/>
              </a:prstGeom>
              <a:blipFill>
                <a:blip r:embed="rId12"/>
                <a:stretch>
                  <a:fillRect l="-2564" t="-3896" b="-14286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F5E9CF3-DEEB-6A32-2A80-E41B3EB4DEFC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C807B6D-64F2-0F77-FDAB-1A83F6F826F0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F0EF363-45A9-6787-8698-15AB87A29BD1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F137AC3-B4C3-0437-4D7A-ACB70A33C856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FB3414D-36F9-5F89-FE38-D9C13339A63B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C2E96A1-9455-68F9-455A-1A9326330EED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3C614C0-AEC0-60CF-7C35-D6F4C5809038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1FD3C1-F094-FC66-75C5-C3B814255F60}"/>
                  </a:ext>
                </a:extLst>
              </p:cNvPr>
              <p:cNvSpPr txBox="1"/>
              <p:nvPr/>
            </p:nvSpPr>
            <p:spPr>
              <a:xfrm>
                <a:off x="5801456" y="2587908"/>
                <a:ext cx="322408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Alg.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:</a:t>
                </a:r>
              </a:p>
              <a:p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⇽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469900" indent="-469900"/>
                <a:r>
                  <a:rPr lang="en-US" dirty="0">
                    <a:latin typeface="+mn-lt"/>
                  </a:rPr>
                  <a:t>	accept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1FD3C1-F094-FC66-75C5-C3B814255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6" y="2587908"/>
                <a:ext cx="3224088" cy="1938992"/>
              </a:xfrm>
              <a:prstGeom prst="rect">
                <a:avLst/>
              </a:prstGeom>
              <a:blipFill>
                <a:blip r:embed="rId19"/>
                <a:stretch>
                  <a:fillRect l="-2745" t="-1961" r="-1961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AF68C2-6D70-991E-84D0-AFE18FC43C26}"/>
                  </a:ext>
                </a:extLst>
              </p:cNvPr>
              <p:cNvSpPr txBox="1"/>
              <p:nvPr/>
            </p:nvSpPr>
            <p:spPr>
              <a:xfrm>
                <a:off x="1981814" y="1250221"/>
                <a:ext cx="1028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AF68C2-6D70-991E-84D0-AFE18FC43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14" y="1250221"/>
                <a:ext cx="1028102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643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AAC5-A085-2042-8833-96E8817A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064" y="1072180"/>
                <a:ext cx="8295391" cy="124239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: 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CRH then Merkle is a binding vector commitment</a:t>
                </a:r>
                <a:br>
                  <a:rPr lang="en-US" sz="2400" dirty="0"/>
                </a:br>
                <a:r>
                  <a:rPr lang="en-US" sz="2400" dirty="0"/>
                  <a:t>		for all bounded (poly-size)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64" y="1072180"/>
                <a:ext cx="8295391" cy="1242396"/>
              </a:xfrm>
              <a:blipFill>
                <a:blip r:embed="rId2"/>
                <a:stretch>
                  <a:fillRect l="-1223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0A4CFFD-24F4-E00F-89F0-CE4E1CABD42A}"/>
              </a:ext>
            </a:extLst>
          </p:cNvPr>
          <p:cNvSpPr txBox="1"/>
          <p:nvPr/>
        </p:nvSpPr>
        <p:spPr>
          <a:xfrm>
            <a:off x="457200" y="2956896"/>
            <a:ext cx="302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>
                <a:latin typeface="+mn-lt"/>
              </a:rPr>
              <a:t>We will use this a lot !!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BEFC3-F922-E365-AD9A-6E4126F52576}"/>
              </a:ext>
            </a:extLst>
          </p:cNvPr>
          <p:cNvSpPr/>
          <p:nvPr/>
        </p:nvSpPr>
        <p:spPr>
          <a:xfrm>
            <a:off x="457200" y="1143620"/>
            <a:ext cx="8295391" cy="11709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DBA32-0D7C-9111-9744-66B1800C4E1C}"/>
              </a:ext>
            </a:extLst>
          </p:cNvPr>
          <p:cNvSpPr txBox="1"/>
          <p:nvPr/>
        </p:nvSpPr>
        <p:spPr>
          <a:xfrm>
            <a:off x="500064" y="4271963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Question: how to make this hiding?</a:t>
            </a:r>
          </a:p>
        </p:txBody>
      </p:sp>
    </p:spTree>
    <p:extLst>
      <p:ext uri="{BB962C8B-B14F-4D97-AF65-F5344CB8AC3E}">
        <p14:creationId xmlns:p14="http://schemas.microsoft.com/office/powerpoint/2010/main" val="4867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732872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lecture:   definitions and a first example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D0C99-F430-1DCC-4FF7-135243F38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0590-3612-A044-6528-DE0E5F05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Much commercial and research effort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0DF58-DA16-6ED2-9B14-68D4BF1ECF51}"/>
              </a:ext>
            </a:extLst>
          </p:cNvPr>
          <p:cNvSpPr txBox="1"/>
          <p:nvPr/>
        </p:nvSpPr>
        <p:spPr>
          <a:xfrm>
            <a:off x="997528" y="954959"/>
            <a:ext cx="738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 (partial) map of companies using and building SNARKs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48DE3-F7F7-E598-9EBA-456107C2C524}"/>
              </a:ext>
            </a:extLst>
          </p:cNvPr>
          <p:cNvSpPr txBox="1"/>
          <p:nvPr/>
        </p:nvSpPr>
        <p:spPr>
          <a:xfrm>
            <a:off x="7733489" y="4338957"/>
            <a:ext cx="1036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source: ZKV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ED95C-3779-B7C2-0FE4-AA964E44A3CD}"/>
              </a:ext>
            </a:extLst>
          </p:cNvPr>
          <p:cNvSpPr txBox="1"/>
          <p:nvPr/>
        </p:nvSpPr>
        <p:spPr>
          <a:xfrm>
            <a:off x="1216073" y="4661268"/>
            <a:ext cx="696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Strong demand from industry for ever faster provers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E8950-DBB7-C07B-A1B0-9612B115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12" y="1494843"/>
            <a:ext cx="6243973" cy="30981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D304FC7-3927-AB2C-49D7-328E1B22B385}"/>
              </a:ext>
            </a:extLst>
          </p:cNvPr>
          <p:cNvSpPr/>
          <p:nvPr/>
        </p:nvSpPr>
        <p:spPr>
          <a:xfrm>
            <a:off x="1343893" y="3435927"/>
            <a:ext cx="1136072" cy="1225341"/>
          </a:xfrm>
          <a:prstGeom prst="ellipse">
            <a:avLst/>
          </a:prstGeom>
          <a:noFill/>
          <a:ln w="539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981DE0-4DC2-07FB-71F8-610167115D13}"/>
              </a:ext>
            </a:extLst>
          </p:cNvPr>
          <p:cNvSpPr/>
          <p:nvPr/>
        </p:nvSpPr>
        <p:spPr>
          <a:xfrm>
            <a:off x="4410459" y="3462706"/>
            <a:ext cx="1311466" cy="1225341"/>
          </a:xfrm>
          <a:prstGeom prst="ellipse">
            <a:avLst/>
          </a:prstGeom>
          <a:noFill/>
          <a:ln w="539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83AB7D-4CB9-3EB0-A157-1527FEBE7FF2}"/>
              </a:ext>
            </a:extLst>
          </p:cNvPr>
          <p:cNvSpPr/>
          <p:nvPr/>
        </p:nvSpPr>
        <p:spPr>
          <a:xfrm>
            <a:off x="2349675" y="3479537"/>
            <a:ext cx="1030834" cy="1225341"/>
          </a:xfrm>
          <a:prstGeom prst="ellipse">
            <a:avLst/>
          </a:prstGeom>
          <a:noFill/>
          <a:ln w="539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1F2AC2-471F-C794-1A59-31784E5E7A61}"/>
              </a:ext>
            </a:extLst>
          </p:cNvPr>
          <p:cNvSpPr/>
          <p:nvPr/>
        </p:nvSpPr>
        <p:spPr>
          <a:xfrm>
            <a:off x="388704" y="1400719"/>
            <a:ext cx="8549148" cy="18930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C9900-C7AB-D8AF-AFEA-17E51D17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+mn-lt"/>
              </a:rPr>
              <a:t>Why so much interest in SNARKs now?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A9AB-3C49-69A2-79F2-50A05FBA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295"/>
            <a:ext cx="8549148" cy="1867514"/>
          </a:xfrm>
          <a:noFill/>
          <a:ln>
            <a:noFill/>
          </a:ln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breakthrough</a:t>
            </a:r>
            <a:r>
              <a:rPr lang="en-US" sz="2400" dirty="0"/>
              <a:t>:  new SNARK systems with a fast prover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Many</a:t>
            </a:r>
            <a:r>
              <a:rPr lang="en-US" sz="2400" dirty="0"/>
              <a:t> commercial applications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Many</a:t>
            </a:r>
            <a:r>
              <a:rPr lang="en-US" sz="2400" dirty="0"/>
              <a:t> beautiful ideas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B14E7-AFB3-8ADD-D9BB-E1134F7654BD}"/>
              </a:ext>
            </a:extLst>
          </p:cNvPr>
          <p:cNvSpPr txBox="1"/>
          <p:nvPr/>
        </p:nvSpPr>
        <p:spPr>
          <a:xfrm>
            <a:off x="1350322" y="4510316"/>
            <a:ext cx="671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 large bibliography:     a16zcrypto.com/zero-knowledge-canon</a:t>
            </a:r>
          </a:p>
        </p:txBody>
      </p:sp>
    </p:spTree>
    <p:extLst>
      <p:ext uri="{BB962C8B-B14F-4D97-AF65-F5344CB8AC3E}">
        <p14:creationId xmlns:p14="http://schemas.microsoft.com/office/powerpoint/2010/main" val="412701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60D72C-6568-17DD-D3AE-2C19176321A2}"/>
              </a:ext>
            </a:extLst>
          </p:cNvPr>
          <p:cNvSpPr txBox="1"/>
          <p:nvPr/>
        </p:nvSpPr>
        <p:spPr>
          <a:xfrm>
            <a:off x="1295400" y="1276350"/>
            <a:ext cx="6766532" cy="1800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err="1">
                <a:latin typeface="+mn-lt"/>
              </a:rPr>
              <a:t>Babai</a:t>
            </a:r>
            <a:r>
              <a:rPr lang="en-US" sz="2400" b="1" dirty="0">
                <a:latin typeface="+mn-lt"/>
              </a:rPr>
              <a:t>-</a:t>
            </a:r>
            <a:r>
              <a:rPr lang="en-US" sz="2400" b="1" dirty="0" err="1">
                <a:latin typeface="+mn-lt"/>
              </a:rPr>
              <a:t>Fortnow</a:t>
            </a:r>
            <a:r>
              <a:rPr lang="en-US" sz="2400" b="1" dirty="0">
                <a:latin typeface="+mn-lt"/>
              </a:rPr>
              <a:t>-Levin-</a:t>
            </a:r>
            <a:r>
              <a:rPr lang="en-US" sz="2400" b="1" dirty="0" err="1">
                <a:latin typeface="+mn-lt"/>
              </a:rPr>
              <a:t>Szegedy</a:t>
            </a:r>
            <a:r>
              <a:rPr lang="en-US" sz="2400" b="1" dirty="0">
                <a:latin typeface="+mn-lt"/>
              </a:rPr>
              <a:t> 1991:</a:t>
            </a:r>
            <a:endParaRPr lang="en-US" sz="2400" dirty="0">
              <a:latin typeface="+mn-lt"/>
            </a:endParaRPr>
          </a:p>
          <a:p>
            <a:pPr algn="l">
              <a:spcBef>
                <a:spcPts val="1800"/>
              </a:spcBef>
            </a:pPr>
            <a:r>
              <a:rPr lang="en-US" sz="2400" b="1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In this setup, a single reliable PC can monitor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	the operation of a herd of supercomputers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	working with unreliable software.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12FBFB-17F9-D7EF-7DE1-A117C5D2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Applications:  (1) Scaling Blockchains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D08B5-5300-0DA9-C04E-049438D983C7}"/>
              </a:ext>
            </a:extLst>
          </p:cNvPr>
          <p:cNvSpPr txBox="1"/>
          <p:nvPr/>
        </p:nvSpPr>
        <p:spPr>
          <a:xfrm>
            <a:off x="1827004" y="3881275"/>
            <a:ext cx="5361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“Checking Computations in Polylogarithmic Time”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7042B-EBC7-3291-8473-AF7F08C4B712}"/>
              </a:ext>
            </a:extLst>
          </p:cNvPr>
          <p:cNvGrpSpPr/>
          <p:nvPr/>
        </p:nvGrpSpPr>
        <p:grpSpPr>
          <a:xfrm>
            <a:off x="3505200" y="1647725"/>
            <a:ext cx="4212059" cy="1361975"/>
            <a:chOff x="3505200" y="1647725"/>
            <a:chExt cx="4212059" cy="136197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373A78F-3205-689A-408B-A79EE260098F}"/>
                </a:ext>
              </a:extLst>
            </p:cNvPr>
            <p:cNvCxnSpPr/>
            <p:nvPr/>
          </p:nvCxnSpPr>
          <p:spPr>
            <a:xfrm>
              <a:off x="5143298" y="2482703"/>
              <a:ext cx="2045110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1176B8-BE8E-3592-9044-2C5579417138}"/>
                </a:ext>
              </a:extLst>
            </p:cNvPr>
            <p:cNvSpPr txBox="1"/>
            <p:nvPr/>
          </p:nvSpPr>
          <p:spPr>
            <a:xfrm>
              <a:off x="6886582" y="2548035"/>
              <a:ext cx="83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i="1" dirty="0">
                  <a:solidFill>
                    <a:srgbClr val="882255"/>
                  </a:solidFill>
                  <a:latin typeface="+mn-lt"/>
                </a:rPr>
                <a:t>CPUs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4E4EA51-5519-3FF3-9435-E894401E0A98}"/>
                </a:ext>
              </a:extLst>
            </p:cNvPr>
            <p:cNvCxnSpPr>
              <a:cxnSpLocks/>
            </p:cNvCxnSpPr>
            <p:nvPr/>
          </p:nvCxnSpPr>
          <p:spPr>
            <a:xfrm>
              <a:off x="3727710" y="2118629"/>
              <a:ext cx="2104204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44ECFF-9B1C-3DD4-A475-55986F1A4310}"/>
                </a:ext>
              </a:extLst>
            </p:cNvPr>
            <p:cNvSpPr txBox="1"/>
            <p:nvPr/>
          </p:nvSpPr>
          <p:spPr>
            <a:xfrm>
              <a:off x="3505200" y="1647725"/>
              <a:ext cx="341612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2000" i="1" dirty="0">
                  <a:solidFill>
                    <a:srgbClr val="882255"/>
                  </a:solidFill>
                  <a:latin typeface="+mn-lt"/>
                </a:rPr>
                <a:t>a slow and expensive 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9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Applications:  (1) Scaling Blockchains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2" y="1083862"/>
            <a:ext cx="7293103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 an L1 chain: every validator verifies all transactions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965" y="2065630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079176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150219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3960293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2961097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309285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019170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38696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0830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17110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CCB69E3-079F-3843-99C9-5A5E8E1D5AC4}"/>
              </a:ext>
            </a:extLst>
          </p:cNvPr>
          <p:cNvSpPr/>
          <p:nvPr/>
        </p:nvSpPr>
        <p:spPr>
          <a:xfrm>
            <a:off x="7871087" y="1587138"/>
            <a:ext cx="1055078" cy="612648"/>
          </a:xfrm>
          <a:prstGeom prst="wedgeRoundRectCallout">
            <a:avLst>
              <a:gd name="adj1" fmla="val -67055"/>
              <a:gd name="adj2" fmla="val 12662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51239B8-C778-8547-A454-027FB268BFFA}"/>
              </a:ext>
            </a:extLst>
          </p:cNvPr>
          <p:cNvSpPr/>
          <p:nvPr/>
        </p:nvSpPr>
        <p:spPr>
          <a:xfrm>
            <a:off x="5230445" y="2152758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6DB4189-2271-4C45-8FCD-EA8026E47F5B}"/>
              </a:ext>
            </a:extLst>
          </p:cNvPr>
          <p:cNvSpPr/>
          <p:nvPr/>
        </p:nvSpPr>
        <p:spPr>
          <a:xfrm>
            <a:off x="7998905" y="4400920"/>
            <a:ext cx="1055078" cy="612648"/>
          </a:xfrm>
          <a:prstGeom prst="wedgeRoundRectCallout">
            <a:avLst>
              <a:gd name="adj1" fmla="val -24313"/>
              <a:gd name="adj2" fmla="val -106708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3CFC08-F857-8765-907B-D61268F428AF}"/>
              </a:ext>
            </a:extLst>
          </p:cNvPr>
          <p:cNvGrpSpPr/>
          <p:nvPr/>
        </p:nvGrpSpPr>
        <p:grpSpPr>
          <a:xfrm>
            <a:off x="1383202" y="2308055"/>
            <a:ext cx="3716355" cy="1996883"/>
            <a:chOff x="1383202" y="2308055"/>
            <a:chExt cx="3716355" cy="1996883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8F008EF-AD25-6546-853E-F9B41B19367C}"/>
                </a:ext>
              </a:extLst>
            </p:cNvPr>
            <p:cNvCxnSpPr>
              <a:cxnSpLocks/>
            </p:cNvCxnSpPr>
            <p:nvPr/>
          </p:nvCxnSpPr>
          <p:spPr>
            <a:xfrm>
              <a:off x="1383202" y="2501292"/>
              <a:ext cx="2820190" cy="4899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6666F6F-BD09-1446-B773-B65E983F4905}"/>
                </a:ext>
              </a:extLst>
            </p:cNvPr>
            <p:cNvCxnSpPr>
              <a:cxnSpLocks/>
            </p:cNvCxnSpPr>
            <p:nvPr/>
          </p:nvCxnSpPr>
          <p:spPr>
            <a:xfrm>
              <a:off x="1397392" y="3433940"/>
              <a:ext cx="2877522" cy="112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56C550F-5E04-5F42-AC6C-6B51C2F5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7392" y="3827936"/>
              <a:ext cx="2806000" cy="477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21F0E7-FB9D-80BD-9AFE-1110E0B0E2C2}"/>
                </a:ext>
              </a:extLst>
            </p:cNvPr>
            <p:cNvGrpSpPr/>
            <p:nvPr/>
          </p:nvGrpSpPr>
          <p:grpSpPr>
            <a:xfrm>
              <a:off x="4367927" y="2686931"/>
              <a:ext cx="584280" cy="1280035"/>
              <a:chOff x="3943350" y="2615619"/>
              <a:chExt cx="584280" cy="12800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9F7421A-621B-9F66-6B4D-ACC9982329AE}"/>
                  </a:ext>
                </a:extLst>
              </p:cNvPr>
              <p:cNvSpPr/>
              <p:nvPr/>
            </p:nvSpPr>
            <p:spPr>
              <a:xfrm>
                <a:off x="3943350" y="2615619"/>
                <a:ext cx="584280" cy="128003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1F24308-D669-F648-4AC6-A02741E78FBA}"/>
                  </a:ext>
                </a:extLst>
              </p:cNvPr>
              <p:cNvSpPr/>
              <p:nvPr/>
            </p:nvSpPr>
            <p:spPr>
              <a:xfrm>
                <a:off x="4058792" y="2790182"/>
                <a:ext cx="347241" cy="22865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97DF52-0D2C-4B03-DE15-066EF44B021F}"/>
                  </a:ext>
                </a:extLst>
              </p:cNvPr>
              <p:cNvSpPr/>
              <p:nvPr/>
            </p:nvSpPr>
            <p:spPr>
              <a:xfrm>
                <a:off x="4058792" y="3130703"/>
                <a:ext cx="347241" cy="22865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CE2A13B-D410-B88B-EF49-75B0DE84C4FC}"/>
                  </a:ext>
                </a:extLst>
              </p:cNvPr>
              <p:cNvSpPr/>
              <p:nvPr/>
            </p:nvSpPr>
            <p:spPr>
              <a:xfrm>
                <a:off x="4058792" y="3471224"/>
                <a:ext cx="347241" cy="22865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99B0DE-B19A-C00C-2CF2-EEA89A483AB8}"/>
                </a:ext>
              </a:extLst>
            </p:cNvPr>
            <p:cNvSpPr txBox="1"/>
            <p:nvPr/>
          </p:nvSpPr>
          <p:spPr>
            <a:xfrm>
              <a:off x="4251248" y="2308055"/>
              <a:ext cx="848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block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719890D-0042-7439-ECEF-D7ABE6F3FFF0}"/>
              </a:ext>
            </a:extLst>
          </p:cNvPr>
          <p:cNvSpPr txBox="1"/>
          <p:nvPr/>
        </p:nvSpPr>
        <p:spPr>
          <a:xfrm>
            <a:off x="2793297" y="4556916"/>
            <a:ext cx="3272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limited # Tx in a block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429C4D-9AB7-AA5B-F559-42555C5BD1AD}"/>
              </a:ext>
            </a:extLst>
          </p:cNvPr>
          <p:cNvSpPr txBox="1"/>
          <p:nvPr/>
        </p:nvSpPr>
        <p:spPr>
          <a:xfrm>
            <a:off x="7630998" y="763157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(simplified)</a:t>
            </a:r>
          </a:p>
        </p:txBody>
      </p:sp>
    </p:spTree>
    <p:extLst>
      <p:ext uri="{BB962C8B-B14F-4D97-AF65-F5344CB8AC3E}">
        <p14:creationId xmlns:p14="http://schemas.microsoft.com/office/powerpoint/2010/main" val="4407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7F86-31CC-C372-39EC-A7CD7DBE5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9D5E-9BAD-2F38-BBC7-BB17A961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Applications:  (1) Scaling Blockchains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A55C3-00F3-31E8-A41D-961B88B05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42" y="1083862"/>
            <a:ext cx="722217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 err="1"/>
              <a:t>zk</a:t>
            </a:r>
            <a:r>
              <a:rPr lang="en-US" sz="2400" dirty="0"/>
              <a:t>-Rollup:  validators only check proof that Tx are valid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C2626-B695-5BE5-5067-2EF689EFC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965" y="2065630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B0D1E-87C1-F15F-11A5-0E0C9A55E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079176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B71AB-7B56-10BA-E59C-69D00E34C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150219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F8F75E-C020-C7C7-E2C1-CCFAE50F6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3960293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33EF0-7A1B-1423-CAAE-D1AD44F43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2961097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653BE5-53FB-7C3F-7278-AF459CEF4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309285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A22609F-D28E-AB24-CFE2-62CD52921DDC}"/>
              </a:ext>
            </a:extLst>
          </p:cNvPr>
          <p:cNvSpPr/>
          <p:nvPr/>
        </p:nvSpPr>
        <p:spPr>
          <a:xfrm>
            <a:off x="5820867" y="2019170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F74E09-79F8-8960-D3D6-A380F587DB32}"/>
              </a:ext>
            </a:extLst>
          </p:cNvPr>
          <p:cNvSpPr/>
          <p:nvPr/>
        </p:nvSpPr>
        <p:spPr>
          <a:xfrm>
            <a:off x="971406" y="238696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F03B34-5D0C-12D8-DEF2-9D7EDBC274F6}"/>
              </a:ext>
            </a:extLst>
          </p:cNvPr>
          <p:cNvSpPr/>
          <p:nvPr/>
        </p:nvSpPr>
        <p:spPr>
          <a:xfrm>
            <a:off x="980133" y="330830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685BA-2F97-C23F-FF36-7486AC708AA9}"/>
              </a:ext>
            </a:extLst>
          </p:cNvPr>
          <p:cNvSpPr/>
          <p:nvPr/>
        </p:nvSpPr>
        <p:spPr>
          <a:xfrm>
            <a:off x="980132" y="417110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>
                <a:extLst>
                  <a:ext uri="{FF2B5EF4-FFF2-40B4-BE49-F238E27FC236}">
                    <a16:creationId xmlns:a16="http://schemas.microsoft.com/office/drawing/2014/main" id="{A0B423F7-BD06-678B-7665-C074BA9C94EB}"/>
                  </a:ext>
                </a:extLst>
              </p:cNvPr>
              <p:cNvSpPr/>
              <p:nvPr/>
            </p:nvSpPr>
            <p:spPr>
              <a:xfrm>
                <a:off x="7927465" y="1572850"/>
                <a:ext cx="1055078" cy="612648"/>
              </a:xfrm>
              <a:prstGeom prst="wedgeRoundRectCallout">
                <a:avLst>
                  <a:gd name="adj1" fmla="val -67055"/>
                  <a:gd name="adj2" fmla="val 126620"/>
                  <a:gd name="adj3" fmla="val 16667"/>
                </a:avLst>
              </a:prstGeom>
              <a:solidFill>
                <a:srgbClr val="7030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verify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ular Callout 20">
                <a:extLst>
                  <a:ext uri="{FF2B5EF4-FFF2-40B4-BE49-F238E27FC236}">
                    <a16:creationId xmlns:a16="http://schemas.microsoft.com/office/drawing/2014/main" id="{A0B423F7-BD06-678B-7665-C074BA9C9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465" y="1572850"/>
                <a:ext cx="1055078" cy="612648"/>
              </a:xfrm>
              <a:prstGeom prst="wedgeRoundRectCallout">
                <a:avLst>
                  <a:gd name="adj1" fmla="val -67055"/>
                  <a:gd name="adj2" fmla="val 12662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ular Callout 22">
                <a:extLst>
                  <a:ext uri="{FF2B5EF4-FFF2-40B4-BE49-F238E27FC236}">
                    <a16:creationId xmlns:a16="http://schemas.microsoft.com/office/drawing/2014/main" id="{2E0D65E0-3070-48B4-0BA4-BD3B3CE93F4D}"/>
                  </a:ext>
                </a:extLst>
              </p:cNvPr>
              <p:cNvSpPr/>
              <p:nvPr/>
            </p:nvSpPr>
            <p:spPr>
              <a:xfrm>
                <a:off x="5678426" y="1895421"/>
                <a:ext cx="995539" cy="612648"/>
              </a:xfrm>
              <a:prstGeom prst="wedgeRoundRectCallout">
                <a:avLst>
                  <a:gd name="adj1" fmla="val 43725"/>
                  <a:gd name="adj2" fmla="val 188069"/>
                  <a:gd name="adj3" fmla="val 16667"/>
                </a:avLst>
              </a:prstGeom>
              <a:solidFill>
                <a:srgbClr val="7030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verify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ounded Rectangular Callout 22">
                <a:extLst>
                  <a:ext uri="{FF2B5EF4-FFF2-40B4-BE49-F238E27FC236}">
                    <a16:creationId xmlns:a16="http://schemas.microsoft.com/office/drawing/2014/main" id="{2E0D65E0-3070-48B4-0BA4-BD3B3CE93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426" y="1895421"/>
                <a:ext cx="995539" cy="612648"/>
              </a:xfrm>
              <a:prstGeom prst="wedgeRoundRectCallout">
                <a:avLst>
                  <a:gd name="adj1" fmla="val 43725"/>
                  <a:gd name="adj2" fmla="val 18806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34">
                <a:extLst>
                  <a:ext uri="{FF2B5EF4-FFF2-40B4-BE49-F238E27FC236}">
                    <a16:creationId xmlns:a16="http://schemas.microsoft.com/office/drawing/2014/main" id="{EF196A8C-F5C6-B9BB-6C95-D00625E3EF6C}"/>
                  </a:ext>
                </a:extLst>
              </p:cNvPr>
              <p:cNvSpPr/>
              <p:nvPr/>
            </p:nvSpPr>
            <p:spPr>
              <a:xfrm>
                <a:off x="7998905" y="4400920"/>
                <a:ext cx="1055078" cy="612648"/>
              </a:xfrm>
              <a:prstGeom prst="wedgeRoundRectCallout">
                <a:avLst>
                  <a:gd name="adj1" fmla="val -24313"/>
                  <a:gd name="adj2" fmla="val -106708"/>
                  <a:gd name="adj3" fmla="val 16667"/>
                </a:avLst>
              </a:prstGeom>
              <a:solidFill>
                <a:srgbClr val="7030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verify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ounded Rectangular Callout 34">
                <a:extLst>
                  <a:ext uri="{FF2B5EF4-FFF2-40B4-BE49-F238E27FC236}">
                    <a16:creationId xmlns:a16="http://schemas.microsoft.com/office/drawing/2014/main" id="{EF196A8C-F5C6-B9BB-6C95-D00625E3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905" y="4400920"/>
                <a:ext cx="1055078" cy="612648"/>
              </a:xfrm>
              <a:prstGeom prst="wedgeRoundRectCallout">
                <a:avLst>
                  <a:gd name="adj1" fmla="val -24313"/>
                  <a:gd name="adj2" fmla="val -10670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6654748-C6C7-1A41-07D5-353225B2454A}"/>
              </a:ext>
            </a:extLst>
          </p:cNvPr>
          <p:cNvGrpSpPr/>
          <p:nvPr/>
        </p:nvGrpSpPr>
        <p:grpSpPr>
          <a:xfrm>
            <a:off x="2775707" y="2788165"/>
            <a:ext cx="966803" cy="1541312"/>
            <a:chOff x="3132671" y="3372327"/>
            <a:chExt cx="966803" cy="15413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BF95C1-5734-C7A4-36D3-D97A9316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701560-2C8D-F5B8-39E0-D748B4A7DD2C}"/>
                </a:ext>
              </a:extLst>
            </p:cNvPr>
            <p:cNvSpPr txBox="1"/>
            <p:nvPr/>
          </p:nvSpPr>
          <p:spPr>
            <a:xfrm>
              <a:off x="3132671" y="4082642"/>
              <a:ext cx="9668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server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19C1B5-6600-2116-9F26-707E18BA8AAA}"/>
              </a:ext>
            </a:extLst>
          </p:cNvPr>
          <p:cNvSpPr txBox="1"/>
          <p:nvPr/>
        </p:nvSpPr>
        <p:spPr>
          <a:xfrm>
            <a:off x="1481023" y="4631757"/>
            <a:ext cx="49663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⇒  100x more transactions per second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3F0EB6-46E6-197B-90F0-E1151826F9C0}"/>
              </a:ext>
            </a:extLst>
          </p:cNvPr>
          <p:cNvGrpSpPr/>
          <p:nvPr/>
        </p:nvGrpSpPr>
        <p:grpSpPr>
          <a:xfrm>
            <a:off x="1318647" y="2501292"/>
            <a:ext cx="1557490" cy="1786697"/>
            <a:chOff x="1318647" y="2501292"/>
            <a:chExt cx="1557490" cy="1786697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A048CD4-98E0-6583-6DE2-CF37797625BB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1318647" y="2501292"/>
              <a:ext cx="1517304" cy="4259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438A45A-CD1D-5243-9ADD-B5A3A48D5ED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1327374" y="3246094"/>
              <a:ext cx="1548763" cy="1765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C0A60A6-F206-CA87-0C52-EEAAEC4DE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373" y="3467297"/>
              <a:ext cx="1508578" cy="8206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C527E2E-36A9-C0E2-87E6-7477A60FC532}"/>
              </a:ext>
            </a:extLst>
          </p:cNvPr>
          <p:cNvSpPr txBox="1"/>
          <p:nvPr/>
        </p:nvSpPr>
        <p:spPr>
          <a:xfrm>
            <a:off x="7630998" y="763157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(simplified)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280489-D3D3-2929-2767-C8D3685686A5}"/>
              </a:ext>
            </a:extLst>
          </p:cNvPr>
          <p:cNvGrpSpPr/>
          <p:nvPr/>
        </p:nvGrpSpPr>
        <p:grpSpPr>
          <a:xfrm>
            <a:off x="3549450" y="2664008"/>
            <a:ext cx="2290960" cy="855679"/>
            <a:chOff x="3549450" y="2664008"/>
            <a:chExt cx="2290960" cy="8556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1E51BF0-5DE6-44B4-C455-3918BE011DAF}"/>
                </a:ext>
              </a:extLst>
            </p:cNvPr>
            <p:cNvGrpSpPr/>
            <p:nvPr/>
          </p:nvGrpSpPr>
          <p:grpSpPr>
            <a:xfrm>
              <a:off x="3549450" y="2664008"/>
              <a:ext cx="2290960" cy="533296"/>
              <a:chOff x="3658326" y="3169789"/>
              <a:chExt cx="2162541" cy="533296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88D40B0-B53E-D343-FF5B-D1A2DC3CEBC2}"/>
                  </a:ext>
                </a:extLst>
              </p:cNvPr>
              <p:cNvCxnSpPr/>
              <p:nvPr/>
            </p:nvCxnSpPr>
            <p:spPr>
              <a:xfrm flipV="1">
                <a:off x="3658326" y="3697472"/>
                <a:ext cx="2162541" cy="56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F90A57A6-3279-902C-4300-CA1F8161057A}"/>
                      </a:ext>
                    </a:extLst>
                  </p:cNvPr>
                  <p:cNvSpPr/>
                  <p:nvPr/>
                </p:nvSpPr>
                <p:spPr>
                  <a:xfrm>
                    <a:off x="3744415" y="3169789"/>
                    <a:ext cx="1873773" cy="461665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/>
                      <a:t>summary,  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oMath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F90A57A6-3279-902C-4300-CA1F816105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4415" y="3169789"/>
                    <a:ext cx="187377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920A94-DE1F-3AF3-6655-192DEAE50E64}"/>
                </a:ext>
              </a:extLst>
            </p:cNvPr>
            <p:cNvSpPr txBox="1"/>
            <p:nvPr/>
          </p:nvSpPr>
          <p:spPr>
            <a:xfrm>
              <a:off x="4065002" y="3181133"/>
              <a:ext cx="1013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(single Tx)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4F73ED9-8CEA-EE42-F000-C29EB3F4BD85}"/>
              </a:ext>
            </a:extLst>
          </p:cNvPr>
          <p:cNvSpPr txBox="1"/>
          <p:nvPr/>
        </p:nvSpPr>
        <p:spPr>
          <a:xfrm>
            <a:off x="827447" y="1593056"/>
            <a:ext cx="474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(note:  ZK is not needed for this application)</a:t>
            </a:r>
          </a:p>
        </p:txBody>
      </p:sp>
    </p:spTree>
    <p:extLst>
      <p:ext uri="{BB962C8B-B14F-4D97-AF65-F5344CB8AC3E}">
        <p14:creationId xmlns:p14="http://schemas.microsoft.com/office/powerpoint/2010/main" val="4347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24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DE25-5DC6-8279-9A25-FA03ADD5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(1’):  private transactions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FD63B-AB81-B7CD-EA6F-4C35A3AFE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94" y="2155245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AE3CE-16D5-BAFE-4865-62AB98771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33" y="1226288"/>
            <a:ext cx="584280" cy="864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059F3-D431-8190-A0E9-0F67B8F3E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9642" y="3036362"/>
            <a:ext cx="584281" cy="8643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918CFA-8450-75E7-CC32-B6581890B562}"/>
              </a:ext>
            </a:extLst>
          </p:cNvPr>
          <p:cNvSpPr/>
          <p:nvPr/>
        </p:nvSpPr>
        <p:spPr>
          <a:xfrm>
            <a:off x="1085706" y="1328758"/>
            <a:ext cx="347241" cy="3629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271F6-28BE-D590-0E21-79BA5CBEEC54}"/>
              </a:ext>
            </a:extLst>
          </p:cNvPr>
          <p:cNvSpPr/>
          <p:nvPr/>
        </p:nvSpPr>
        <p:spPr>
          <a:xfrm>
            <a:off x="1094433" y="2335829"/>
            <a:ext cx="347241" cy="3629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06442C-0E82-226A-308C-0DA487A9B09D}"/>
              </a:ext>
            </a:extLst>
          </p:cNvPr>
          <p:cNvSpPr/>
          <p:nvPr/>
        </p:nvSpPr>
        <p:spPr>
          <a:xfrm>
            <a:off x="1094432" y="3241490"/>
            <a:ext cx="347241" cy="3629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8C002-A032-81D0-3D98-CF36B4453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834" y="1730794"/>
            <a:ext cx="1115555" cy="14550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50CCF4-FA79-3085-A964-34D85AE76C20}"/>
              </a:ext>
            </a:extLst>
          </p:cNvPr>
          <p:cNvGrpSpPr/>
          <p:nvPr/>
        </p:nvGrpSpPr>
        <p:grpSpPr>
          <a:xfrm>
            <a:off x="1475811" y="1510223"/>
            <a:ext cx="1622877" cy="1895313"/>
            <a:chOff x="1370238" y="1551561"/>
            <a:chExt cx="1622877" cy="189531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C24B1E-F953-AC31-781D-92E35275FA4C}"/>
                </a:ext>
              </a:extLst>
            </p:cNvPr>
            <p:cNvCxnSpPr>
              <a:cxnSpLocks/>
            </p:cNvCxnSpPr>
            <p:nvPr/>
          </p:nvCxnSpPr>
          <p:spPr>
            <a:xfrm>
              <a:off x="1370238" y="1551561"/>
              <a:ext cx="1622877" cy="4517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C6C39DE-7541-E361-C3FF-FC1D6F2BC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8964" y="2465464"/>
              <a:ext cx="1614151" cy="768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C1DD578-3D5A-1A32-9ABF-B307218B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1766" y="2885460"/>
              <a:ext cx="1488485" cy="5614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074F721-3C7F-1C0F-C853-3C3DF4F18002}"/>
              </a:ext>
            </a:extLst>
          </p:cNvPr>
          <p:cNvSpPr/>
          <p:nvPr/>
        </p:nvSpPr>
        <p:spPr>
          <a:xfrm rot="5400000">
            <a:off x="1561601" y="2903601"/>
            <a:ext cx="228654" cy="253459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B794B-9634-DCF9-04D6-AE654DCA843D}"/>
              </a:ext>
            </a:extLst>
          </p:cNvPr>
          <p:cNvSpPr txBox="1"/>
          <p:nvPr/>
        </p:nvSpPr>
        <p:spPr>
          <a:xfrm>
            <a:off x="323033" y="4354459"/>
            <a:ext cx="2755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Alice, Bob, and Carol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deposit 1 ETH each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7AA62-9A58-E8C3-2179-759136568BD7}"/>
              </a:ext>
            </a:extLst>
          </p:cNvPr>
          <p:cNvSpPr txBox="1"/>
          <p:nvPr/>
        </p:nvSpPr>
        <p:spPr>
          <a:xfrm>
            <a:off x="3188834" y="1269510"/>
            <a:ext cx="103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Tornado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14337C-F7D4-7B46-E1E3-A9F09287BA3E}"/>
              </a:ext>
            </a:extLst>
          </p:cNvPr>
          <p:cNvSpPr txBox="1"/>
          <p:nvPr/>
        </p:nvSpPr>
        <p:spPr>
          <a:xfrm>
            <a:off x="3012083" y="3221183"/>
            <a:ext cx="1469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+mn-lt"/>
              </a:rPr>
              <a:t>PrivatePools</a:t>
            </a:r>
            <a:endParaRPr lang="en-US" sz="2000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Railgun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1DFF45-4E60-44EB-48EF-E5A516065F91}"/>
              </a:ext>
            </a:extLst>
          </p:cNvPr>
          <p:cNvGrpSpPr/>
          <p:nvPr/>
        </p:nvGrpSpPr>
        <p:grpSpPr>
          <a:xfrm>
            <a:off x="4502121" y="2204910"/>
            <a:ext cx="3292719" cy="1351509"/>
            <a:chOff x="4502121" y="2204910"/>
            <a:chExt cx="3292719" cy="135150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0928969-2078-7593-63CD-97046D2F2AF0}"/>
                </a:ext>
              </a:extLst>
            </p:cNvPr>
            <p:cNvSpPr/>
            <p:nvPr/>
          </p:nvSpPr>
          <p:spPr>
            <a:xfrm>
              <a:off x="7447599" y="2204910"/>
              <a:ext cx="347241" cy="39586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2458E89-5654-A615-6BC5-67EBD82035EC}"/>
                </a:ext>
              </a:extLst>
            </p:cNvPr>
            <p:cNvCxnSpPr>
              <a:cxnSpLocks/>
            </p:cNvCxnSpPr>
            <p:nvPr/>
          </p:nvCxnSpPr>
          <p:spPr>
            <a:xfrm>
              <a:off x="4502121" y="2402293"/>
              <a:ext cx="2841654" cy="218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982CAA-352B-2FD6-DE1A-E1266CC3494E}"/>
                </a:ext>
              </a:extLst>
            </p:cNvPr>
            <p:cNvSpPr txBox="1"/>
            <p:nvPr/>
          </p:nvSpPr>
          <p:spPr>
            <a:xfrm>
              <a:off x="4754271" y="2356090"/>
              <a:ext cx="22577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zero-knowledge: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hides who is </a:t>
              </a:r>
            </a:p>
            <a:p>
              <a:pPr algn="ctr"/>
              <a:r>
                <a:rPr lang="en-US" dirty="0">
                  <a:latin typeface="+mn-lt"/>
                </a:rPr>
                <a:t>withdrawing</a:t>
              </a:r>
            </a:p>
          </p:txBody>
        </p:sp>
      </p:grp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0DCAF096-F0D4-0D2B-F8E7-7D8BBF8E2975}"/>
              </a:ext>
            </a:extLst>
          </p:cNvPr>
          <p:cNvSpPr/>
          <p:nvPr/>
        </p:nvSpPr>
        <p:spPr>
          <a:xfrm>
            <a:off x="6200777" y="3652059"/>
            <a:ext cx="2786062" cy="1117898"/>
          </a:xfrm>
          <a:prstGeom prst="wedgeRoundRectCallout">
            <a:avLst>
              <a:gd name="adj1" fmla="val 4295"/>
              <a:gd name="adj2" fmla="val -1309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owns coin???</a:t>
            </a:r>
            <a:br>
              <a:rPr lang="en-US" dirty="0"/>
            </a:br>
            <a:r>
              <a:rPr lang="en-US" dirty="0"/>
              <a:t>Anonymity set = </a:t>
            </a:r>
          </a:p>
          <a:p>
            <a:pPr algn="ctr"/>
            <a:r>
              <a:rPr lang="en-US" dirty="0"/>
              <a:t>{Alice, Bob, Carol}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356868-13C5-FCB3-4144-7C2F9169CDBC}"/>
              </a:ext>
            </a:extLst>
          </p:cNvPr>
          <p:cNvGrpSpPr/>
          <p:nvPr/>
        </p:nvGrpSpPr>
        <p:grpSpPr>
          <a:xfrm>
            <a:off x="4502121" y="951625"/>
            <a:ext cx="4458847" cy="1119754"/>
            <a:chOff x="4502121" y="951625"/>
            <a:chExt cx="4458847" cy="1119754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6C9B3AA-0167-C8BC-A84E-952B114548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2121" y="1992536"/>
              <a:ext cx="2841654" cy="1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E361DC4-429E-0F0A-8D74-29892CF9C3FB}"/>
                    </a:ext>
                  </a:extLst>
                </p:cNvPr>
                <p:cNvSpPr txBox="1"/>
                <p:nvPr/>
              </p:nvSpPr>
              <p:spPr>
                <a:xfrm>
                  <a:off x="4602151" y="1548159"/>
                  <a:ext cx="1351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800" dirty="0">
                      <a:latin typeface="+mn-lt"/>
                    </a:rPr>
                    <a:t>proof</a:t>
                  </a:r>
                  <a:r>
                    <a:rPr lang="en-US" sz="2800" b="1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endParaRPr lang="en-US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E361DC4-429E-0F0A-8D74-29892CF9C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151" y="1548159"/>
                  <a:ext cx="1351652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9346" t="-11628" b="-27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ounded Rectangular Callout 41">
              <a:extLst>
                <a:ext uri="{FF2B5EF4-FFF2-40B4-BE49-F238E27FC236}">
                  <a16:creationId xmlns:a16="http://schemas.microsoft.com/office/drawing/2014/main" id="{4DA0948D-59E7-17DE-2609-E3ACE6059D83}"/>
                </a:ext>
              </a:extLst>
            </p:cNvPr>
            <p:cNvSpPr/>
            <p:nvPr/>
          </p:nvSpPr>
          <p:spPr>
            <a:xfrm>
              <a:off x="5606328" y="951625"/>
              <a:ext cx="3214640" cy="612648"/>
            </a:xfrm>
            <a:prstGeom prst="wedgeRoundRectCallout">
              <a:avLst>
                <a:gd name="adj1" fmla="val -41960"/>
                <a:gd name="adj2" fmla="val 85821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dirty="0">
                  <a:latin typeface="+mn-lt"/>
                </a:rPr>
                <a:t>I can withdraw one coin 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70DE138-C1EF-1F4A-61E5-F7B1E2C6D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0966" y="1489412"/>
              <a:ext cx="280002" cy="482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7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91970</TotalTime>
  <Words>2356</Words>
  <Application>Microsoft Macintosh PowerPoint</Application>
  <PresentationFormat>On-screen Show (16:9)</PresentationFormat>
  <Paragraphs>403</Paragraphs>
  <Slides>38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Inter var</vt:lpstr>
      <vt:lpstr>Office Theme</vt:lpstr>
      <vt:lpstr>Applied Zero Knowledge Proofs</vt:lpstr>
      <vt:lpstr>Succinct non-interactive proofs</vt:lpstr>
      <vt:lpstr>A simple example:  digits of Pi</vt:lpstr>
      <vt:lpstr>Much commercial and research effort </vt:lpstr>
      <vt:lpstr>Why so much interest in SNARKs now?</vt:lpstr>
      <vt:lpstr>Applications:  (1) Scaling Blockchains</vt:lpstr>
      <vt:lpstr>Applications:  (1) Scaling Blockchains</vt:lpstr>
      <vt:lpstr>Applications:  (1) Scaling Blockchains</vt:lpstr>
      <vt:lpstr>Application (1’):  private transactions</vt:lpstr>
      <vt:lpstr>Applications:  (2) SNARKs in ML    (ZKML)</vt:lpstr>
      <vt:lpstr>Applications:  (2) SNARKs in ML    (ZKML)</vt:lpstr>
      <vt:lpstr>Applications:  (2) SNARKs in ML    (ZKML)</vt:lpstr>
      <vt:lpstr>Applications:  (2) SNARKs in ML    (ZKML)</vt:lpstr>
      <vt:lpstr>PowerPoint Presentation</vt:lpstr>
      <vt:lpstr>FairProof: proving model fairness in ZK</vt:lpstr>
      <vt:lpstr>ExpProof: proving AI model explanation in ZK</vt:lpstr>
      <vt:lpstr>ExpProof: proving AI model explanation in ZK</vt:lpstr>
      <vt:lpstr>Applications: (3) image provenance</vt:lpstr>
      <vt:lpstr>C2PA: a standard for content provenance</vt:lpstr>
      <vt:lpstr>A problem:  post-processing (editing)</vt:lpstr>
      <vt:lpstr>A Cryptographic Solution:  zkSNARKs</vt:lpstr>
      <vt:lpstr>Application (4):  liberating Web data</vt:lpstr>
      <vt:lpstr>zk TLS       (DECO:  CCS’2020)</vt:lpstr>
      <vt:lpstr>A TLS Proxy Design</vt:lpstr>
      <vt:lpstr>Course organization</vt:lpstr>
      <vt:lpstr>Course organization</vt:lpstr>
      <vt:lpstr>Let’s get started …</vt:lpstr>
      <vt:lpstr>Cryptography Background</vt:lpstr>
      <vt:lpstr>Collision resistance</vt:lpstr>
      <vt:lpstr>(2) Cryptographic Commitments</vt:lpstr>
      <vt:lpstr>(2) Cryptographic Commitments</vt:lpstr>
      <vt:lpstr>A commitment scheme from a CRH</vt:lpstr>
      <vt:lpstr>(3)  Vector commitments</vt:lpstr>
      <vt:lpstr>Merkle tree     (Merkle 1989)</vt:lpstr>
      <vt:lpstr>Merkle tree     (Merkle 1989)         [simplified]</vt:lpstr>
      <vt:lpstr>Merkle tree     (Merkle 1989)         [simplified]</vt:lpstr>
      <vt:lpstr>Merkle tree     (Merkle 1989)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1281</cp:revision>
  <cp:lastPrinted>2025-03-29T12:59:05Z</cp:lastPrinted>
  <dcterms:created xsi:type="dcterms:W3CDTF">2010-10-17T19:58:05Z</dcterms:created>
  <dcterms:modified xsi:type="dcterms:W3CDTF">2025-04-02T00:46:55Z</dcterms:modified>
</cp:coreProperties>
</file>