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1710" r:id="rId2"/>
    <p:sldId id="1962" r:id="rId3"/>
    <p:sldId id="1772" r:id="rId4"/>
    <p:sldId id="1651" r:id="rId5"/>
    <p:sldId id="1671" r:id="rId6"/>
    <p:sldId id="1806" r:id="rId7"/>
    <p:sldId id="1786" r:id="rId8"/>
    <p:sldId id="1672" r:id="rId9"/>
    <p:sldId id="1964" r:id="rId10"/>
    <p:sldId id="1963" r:id="rId11"/>
    <p:sldId id="1934" r:id="rId12"/>
    <p:sldId id="1935" r:id="rId13"/>
    <p:sldId id="1676" r:id="rId14"/>
    <p:sldId id="1811" r:id="rId15"/>
    <p:sldId id="1778" r:id="rId16"/>
    <p:sldId id="1977" r:id="rId17"/>
    <p:sldId id="1753" r:id="rId18"/>
    <p:sldId id="1684" r:id="rId19"/>
    <p:sldId id="1685" r:id="rId20"/>
    <p:sldId id="1974" r:id="rId21"/>
    <p:sldId id="1970" r:id="rId22"/>
    <p:sldId id="1973" r:id="rId23"/>
    <p:sldId id="1975" r:id="rId24"/>
    <p:sldId id="1972" r:id="rId25"/>
    <p:sldId id="287" r:id="rId26"/>
    <p:sldId id="1862" r:id="rId27"/>
    <p:sldId id="1976" r:id="rId28"/>
    <p:sldId id="1752" r:id="rId29"/>
    <p:sldId id="1813" r:id="rId30"/>
    <p:sldId id="1980" r:id="rId31"/>
    <p:sldId id="1981" r:id="rId32"/>
    <p:sldId id="1982" r:id="rId33"/>
    <p:sldId id="1983" r:id="rId34"/>
    <p:sldId id="1984" r:id="rId35"/>
    <p:sldId id="1869" r:id="rId36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3025FF"/>
    <a:srgbClr val="9A0000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9623" autoAdjust="0"/>
  </p:normalViewPr>
  <p:slideViewPr>
    <p:cSldViewPr snapToGrid="0">
      <p:cViewPr varScale="1">
        <p:scale>
          <a:sx n="130" d="100"/>
          <a:sy n="130" d="100"/>
        </p:scale>
        <p:origin x="208" y="2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4/30/25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4/30/25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Knowledge is stronger the soundness.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8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 |C| is bigger than log |w|, so this is not as strict as requiring proof size to be log |w|.   In many SNARKs, proof size and verify time is independent of |C| or |w|.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A6495-08A5-4780-AF01-64577BB694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dirty="0">
                <a:solidFill>
                  <a:srgbClr val="212529"/>
                </a:solidFill>
                <a:effectLst/>
                <a:latin typeface="system-ui"/>
              </a:rPr>
              <a:t>LRY:  </a:t>
            </a:r>
            <a:r>
              <a:rPr lang="en-US" b="0" i="1" dirty="0" err="1">
                <a:solidFill>
                  <a:srgbClr val="212529"/>
                </a:solidFill>
                <a:effectLst/>
                <a:latin typeface="system-ui"/>
              </a:rPr>
              <a:t>Libert</a:t>
            </a:r>
            <a:r>
              <a:rPr lang="en-US" b="0" i="1" dirty="0">
                <a:solidFill>
                  <a:srgbClr val="212529"/>
                </a:solidFill>
                <a:effectLst/>
                <a:latin typeface="system-ui"/>
              </a:rPr>
              <a:t>, </a:t>
            </a:r>
            <a:r>
              <a:rPr lang="en-US" b="0" i="1" dirty="0" err="1">
                <a:solidFill>
                  <a:srgbClr val="212529"/>
                </a:solidFill>
                <a:effectLst/>
                <a:latin typeface="system-ui"/>
              </a:rPr>
              <a:t>Ramanna</a:t>
            </a:r>
            <a:r>
              <a:rPr lang="en-US" b="0" i="1" dirty="0">
                <a:solidFill>
                  <a:srgbClr val="212529"/>
                </a:solidFill>
                <a:effectLst/>
                <a:latin typeface="system-ui"/>
              </a:rPr>
              <a:t>, and Yung</a:t>
            </a:r>
          </a:p>
          <a:p>
            <a:r>
              <a:rPr lang="en-US" b="0" i="1" dirty="0">
                <a:solidFill>
                  <a:srgbClr val="212529"/>
                </a:solidFill>
                <a:effectLst/>
                <a:latin typeface="system-ui"/>
              </a:rPr>
              <a:t>BNO:  Boneh, Nguyen, </a:t>
            </a:r>
            <a:r>
              <a:rPr lang="en-US" b="0" i="1" dirty="0" err="1">
                <a:solidFill>
                  <a:srgbClr val="212529"/>
                </a:solidFill>
                <a:effectLst/>
                <a:latin typeface="system-ui"/>
              </a:rPr>
              <a:t>Ozdemir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63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Extractor can extract f from a successful prover.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64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F3762-B258-D4B7-696D-BF496A98D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98FA51-2C35-4351-80C0-011E3095B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9F51E8-2186-09D2-A21F-2BB705F23F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IPA implies a slow verifier because queries (v) are linear size.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2AEBF-328D-E658-130F-247AF8176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03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</a:t>
            </a:r>
            <a:r>
              <a:rPr lang="en-US" b="1" dirty="0"/>
              <a:t>bilinear-IOP</a:t>
            </a:r>
            <a:r>
              <a:rPr lang="en-US" dirty="0"/>
              <a:t> (in </a:t>
            </a:r>
            <a:r>
              <a:rPr lang="en-US" dirty="0" err="1"/>
              <a:t>flookup</a:t>
            </a:r>
            <a:r>
              <a:rPr lang="en-US" dirty="0"/>
              <a:t>) which gives the verifier more power than just point evaluation.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65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EDB07-5AB9-B930-FA47-41D2F75FB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78B8CF-2157-5CEB-BF62-2D232D37BF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768B56-5902-13F3-2899-B2B2E11C4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334F2-E39F-7875-8576-8A83BDEC7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86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A6895-D187-51A1-E3C9-3C9F7A5D4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0B9B0E-A3F3-3E0B-AC54-CBBE9CC279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EF88D9-6B49-EE07-0E73-828FF9452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fast  means  log(|C|) time.     Mention </a:t>
            </a:r>
            <a:r>
              <a:rPr lang="en-US" b="1" dirty="0"/>
              <a:t>bilinear-IOP</a:t>
            </a:r>
            <a:r>
              <a:rPr lang="en-US" dirty="0"/>
              <a:t> (in </a:t>
            </a:r>
            <a:r>
              <a:rPr lang="en-US" dirty="0" err="1"/>
              <a:t>flookup</a:t>
            </a:r>
            <a:r>
              <a:rPr lang="en-US"/>
              <a:t>) which </a:t>
            </a:r>
            <a:r>
              <a:rPr lang="en-US" dirty="0"/>
              <a:t>gives the verifier more power than just point evaluation.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DFB9A-2B91-53DD-8A04-93AEB6AD5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39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8BC8C-96B0-96F4-4B53-C4F055888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BCFBDA-889D-02D8-AB30-37D28E6E78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1F2EDE-5F63-6BBB-FAFF-B451EDAC5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R1CS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08D9D-0A8F-F1A7-BAE6-3C4302A22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6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4/30/25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4/30/25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ttom Boundary">
            <a:extLst>
              <a:ext uri="{FF2B5EF4-FFF2-40B4-BE49-F238E27FC236}">
                <a16:creationId xmlns:a16="http://schemas.microsoft.com/office/drawing/2014/main" id="{CC414AA2-9D28-AD86-E618-25D74B6C1E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144" y="4305299"/>
            <a:ext cx="9153144" cy="859536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A3B7BC59-6796-DEB3-80B7-522EEB51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BBA185E5-1BCA-7E81-DBF2-D13B99E19A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971550"/>
            <a:ext cx="8229600" cy="3297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A18EED-3CA5-5AB3-F168-3B1D3B11DA4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2FCA20-D3C1-4D02-835D-77BA55FE14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AE54EA-5D22-4278-8264-B6469650FE39}"/>
              </a:ext>
            </a:extLst>
          </p:cNvPr>
          <p:cNvSpPr txBox="1"/>
          <p:nvPr userDrawn="1"/>
        </p:nvSpPr>
        <p:spPr>
          <a:xfrm>
            <a:off x="7890320" y="4750296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ZKP MOOC</a:t>
            </a:r>
          </a:p>
        </p:txBody>
      </p:sp>
    </p:spTree>
    <p:extLst>
      <p:ext uri="{BB962C8B-B14F-4D97-AF65-F5344CB8AC3E}">
        <p14:creationId xmlns:p14="http://schemas.microsoft.com/office/powerpoint/2010/main" val="43959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paration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wo graphics of stylized keys facing opposite directions float in front of a background of blue 1s and 0s">
            <a:extLst>
              <a:ext uri="{FF2B5EF4-FFF2-40B4-BE49-F238E27FC236}">
                <a16:creationId xmlns:a16="http://schemas.microsoft.com/office/drawing/2014/main" id="{2F171852-EB4D-76FE-5DEA-AB899EED77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18236" y="1127215"/>
            <a:ext cx="5152977" cy="28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200AA4-953B-DD8E-E3F6-02E8BE1548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00237"/>
            <a:ext cx="4267200" cy="1343025"/>
          </a:xfrm>
        </p:spPr>
        <p:txBody>
          <a:bodyPr/>
          <a:lstStyle>
            <a:lvl1pPr>
              <a:defRPr u="sng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Slide Separation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AEEC9-F3ED-85F5-5C47-C17E4D4B05D1}"/>
              </a:ext>
            </a:extLst>
          </p:cNvPr>
          <p:cNvSpPr txBox="1"/>
          <p:nvPr userDrawn="1"/>
        </p:nvSpPr>
        <p:spPr>
          <a:xfrm>
            <a:off x="6245449" y="4973147"/>
            <a:ext cx="11144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0" i="1" dirty="0">
                <a:solidFill>
                  <a:schemeClr val="bg1"/>
                </a:solidFill>
                <a:effectLst/>
                <a:latin typeface="Source Sans Pro Web"/>
              </a:rPr>
              <a:t>Credit: </a:t>
            </a:r>
            <a:r>
              <a:rPr lang="en-US" sz="600" b="0" i="1" dirty="0" err="1">
                <a:solidFill>
                  <a:schemeClr val="bg1"/>
                </a:solidFill>
                <a:effectLst/>
                <a:latin typeface="Source Sans Pro Web"/>
              </a:rPr>
              <a:t>Faithie</a:t>
            </a:r>
            <a:r>
              <a:rPr lang="en-US" sz="600" b="0" i="1" dirty="0">
                <a:solidFill>
                  <a:schemeClr val="bg1"/>
                </a:solidFill>
                <a:effectLst/>
                <a:latin typeface="Source Sans Pro Web"/>
              </a:rPr>
              <a:t>/Shutterstock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84BEC-4D65-E326-057E-5D8C13FF9377}"/>
              </a:ext>
            </a:extLst>
          </p:cNvPr>
          <p:cNvSpPr txBox="1"/>
          <p:nvPr userDrawn="1"/>
        </p:nvSpPr>
        <p:spPr>
          <a:xfrm>
            <a:off x="7890320" y="4750296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ZKP MOOC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14ACC4-7BD6-A95B-B0E1-E22C4E264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2FCA20-D3C1-4D02-835D-77BA55FE14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8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4/30/25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  <p:sldLayoutId id="2147484102" r:id="rId4"/>
    <p:sldLayoutId id="2147484103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0.png"/><Relationship Id="rId4" Type="http://schemas.openxmlformats.org/officeDocument/2006/relationships/image" Target="../media/image9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hyperlink" Target="https://eprint.iacr.org/2021/1342" TargetMode="External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0.png"/><Relationship Id="rId5" Type="http://schemas.openxmlformats.org/officeDocument/2006/relationships/image" Target="../media/image81.png"/><Relationship Id="rId4" Type="http://schemas.openxmlformats.org/officeDocument/2006/relationships/image" Target="../media/image600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21.png"/><Relationship Id="rId4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60.png"/><Relationship Id="rId12" Type="http://schemas.openxmlformats.org/officeDocument/2006/relationships/image" Target="../media/image320.png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9" Type="http://schemas.openxmlformats.org/officeDocument/2006/relationships/image" Target="../media/image14.png"/><Relationship Id="rId4" Type="http://schemas.openxmlformats.org/officeDocument/2006/relationships/image" Target="../media/image25.png"/><Relationship Id="rId14" Type="http://schemas.openxmlformats.org/officeDocument/2006/relationships/image" Target="../media/image2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260.png"/><Relationship Id="rId12" Type="http://schemas.openxmlformats.org/officeDocument/2006/relationships/image" Target="../media/image320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0.png"/><Relationship Id="rId20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5.png"/><Relationship Id="rId19" Type="http://schemas.openxmlformats.org/officeDocument/2006/relationships/image" Target="../media/image37.png"/><Relationship Id="rId4" Type="http://schemas.openxmlformats.org/officeDocument/2006/relationships/image" Target="../media/image34.png"/><Relationship Id="rId14" Type="http://schemas.openxmlformats.org/officeDocument/2006/relationships/image" Target="../media/image2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3" Type="http://schemas.openxmlformats.org/officeDocument/2006/relationships/image" Target="../media/image29.png"/><Relationship Id="rId12" Type="http://schemas.openxmlformats.org/officeDocument/2006/relationships/image" Target="../media/image320.png"/><Relationship Id="rId2" Type="http://schemas.openxmlformats.org/officeDocument/2006/relationships/image" Target="../media/image39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2.png"/><Relationship Id="rId15" Type="http://schemas.openxmlformats.org/officeDocument/2006/relationships/image" Target="../media/image16.emf"/><Relationship Id="rId10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Relationship Id="rId1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3.png"/><Relationship Id="rId7" Type="http://schemas.openxmlformats.org/officeDocument/2006/relationships/image" Target="../media/image5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8.png"/><Relationship Id="rId18" Type="http://schemas.openxmlformats.org/officeDocument/2006/relationships/image" Target="../media/image16.emf"/><Relationship Id="rId3" Type="http://schemas.openxmlformats.org/officeDocument/2006/relationships/image" Target="../media/image34.png"/><Relationship Id="rId7" Type="http://schemas.openxmlformats.org/officeDocument/2006/relationships/image" Target="../media/image260.png"/><Relationship Id="rId12" Type="http://schemas.openxmlformats.org/officeDocument/2006/relationships/image" Target="../media/image320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15" Type="http://schemas.openxmlformats.org/officeDocument/2006/relationships/image" Target="../media/image61.png"/><Relationship Id="rId4" Type="http://schemas.openxmlformats.org/officeDocument/2006/relationships/image" Target="../media/image35.png"/><Relationship Id="rId1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.png"/><Relationship Id="rId7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9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81.png"/><Relationship Id="rId7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913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8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E0825C6-9D6A-B043-AD8F-9FDFA9EC5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898" y="3133362"/>
            <a:ext cx="6400800" cy="9371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Dan </a:t>
            </a:r>
            <a:r>
              <a:rPr lang="en-US" dirty="0" err="1">
                <a:solidFill>
                  <a:schemeClr val="tx1"/>
                </a:solidFill>
              </a:rPr>
              <a:t>Boneh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Stanford University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DB0DE-3B12-00ED-51B6-20F7BF6CB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471" y="1461361"/>
            <a:ext cx="8730433" cy="1301503"/>
          </a:xfrm>
        </p:spPr>
        <p:txBody>
          <a:bodyPr/>
          <a:lstStyle/>
          <a:p>
            <a:r>
              <a:rPr lang="en-US" sz="3600" dirty="0"/>
              <a:t>SNARKs from </a:t>
            </a:r>
            <a:br>
              <a:rPr lang="en-US" sz="3600" dirty="0"/>
            </a:br>
            <a:r>
              <a:rPr lang="en-US" sz="3600" dirty="0"/>
              <a:t>Polynomial Interactive Oracle Proofs (PIOPs)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C22F6-8DA1-8F5E-521B-DF825D502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093F31-389B-2FB0-3CCB-8819FCE1AD33}"/>
              </a:ext>
            </a:extLst>
          </p:cNvPr>
          <p:cNvSpPr txBox="1"/>
          <p:nvPr/>
        </p:nvSpPr>
        <p:spPr>
          <a:xfrm>
            <a:off x="76530" y="84621"/>
            <a:ext cx="220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CS355, Spring 25</a:t>
            </a:r>
          </a:p>
        </p:txBody>
      </p:sp>
    </p:spTree>
    <p:extLst>
      <p:ext uri="{BB962C8B-B14F-4D97-AF65-F5344CB8AC3E}">
        <p14:creationId xmlns:p14="http://schemas.microsoft.com/office/powerpoint/2010/main" val="610738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18A5-7C71-CF86-A95B-F9FC1B49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systems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32B6B1-E9ED-0009-35D4-DD09AB3BA39E}"/>
                  </a:ext>
                </a:extLst>
              </p:cNvPr>
              <p:cNvSpPr txBox="1"/>
              <p:nvPr/>
            </p:nvSpPr>
            <p:spPr>
              <a:xfrm>
                <a:off x="329381" y="2487561"/>
                <a:ext cx="1231234" cy="830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Circuit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32B6B1-E9ED-0009-35D4-DD09AB3BA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81" y="2487561"/>
                <a:ext cx="1231234" cy="830997"/>
              </a:xfrm>
              <a:prstGeom prst="rect">
                <a:avLst/>
              </a:prstGeom>
              <a:blipFill>
                <a:blip r:embed="rId2"/>
                <a:stretch>
                  <a:fillRect t="-2899" b="-5797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BF088A-BB13-2C3D-7C9E-FA162105DB14}"/>
                  </a:ext>
                </a:extLst>
              </p:cNvPr>
              <p:cNvSpPr txBox="1"/>
              <p:nvPr/>
            </p:nvSpPr>
            <p:spPr>
              <a:xfrm>
                <a:off x="2122261" y="2487561"/>
                <a:ext cx="1981504" cy="830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R1CS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),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BF088A-BB13-2C3D-7C9E-FA162105D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61" y="2487561"/>
                <a:ext cx="1981504" cy="830997"/>
              </a:xfrm>
              <a:prstGeom prst="rect">
                <a:avLst/>
              </a:prstGeom>
              <a:blipFill>
                <a:blip r:embed="rId3"/>
                <a:stretch>
                  <a:fillRect l="-1250" t="-2899" b="-5797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02F513-1014-6D5F-4F88-12143128F6F8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560615" y="2903060"/>
            <a:ext cx="5616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28411E-1438-382C-C043-7C30946C4120}"/>
                  </a:ext>
                </a:extLst>
              </p:cNvPr>
              <p:cNvSpPr txBox="1"/>
              <p:nvPr/>
            </p:nvSpPr>
            <p:spPr>
              <a:xfrm>
                <a:off x="5746311" y="1048402"/>
                <a:ext cx="3293012" cy="11387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b="1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</m:oMath>
                </a14:m>
                <a:r>
                  <a:rPr lang="en-US" b="1" u="sng" dirty="0">
                    <a:latin typeface="+mn-lt"/>
                  </a:rPr>
                  <a:t> protocols</a:t>
                </a:r>
                <a:r>
                  <a:rPr lang="en-US" dirty="0">
                    <a:latin typeface="+mn-lt"/>
                  </a:rPr>
                  <a:t>: </a:t>
                </a:r>
                <a:r>
                  <a:rPr lang="en-US" sz="2000" dirty="0">
                    <a:latin typeface="+mn-lt"/>
                  </a:rPr>
                  <a:t>(no setup)</a:t>
                </a:r>
              </a:p>
              <a:p>
                <a:r>
                  <a:rPr lang="en-US" dirty="0">
                    <a:latin typeface="+mn-lt"/>
                  </a:rPr>
                  <a:t>  </a:t>
                </a:r>
                <a:r>
                  <a:rPr lang="en-US" sz="2000" dirty="0">
                    <a:latin typeface="+mn-lt"/>
                  </a:rPr>
                  <a:t>proof size 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sz="2000" dirty="0">
                  <a:latin typeface="+mn-lt"/>
                </a:endParaRPr>
              </a:p>
              <a:p>
                <a:r>
                  <a:rPr lang="en-US" sz="2000" dirty="0">
                    <a:latin typeface="+mn-lt"/>
                  </a:rPr>
                  <a:t>  verifier time 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28411E-1438-382C-C043-7C30946C4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311" y="1048402"/>
                <a:ext cx="3293012" cy="1138773"/>
              </a:xfrm>
              <a:prstGeom prst="rect">
                <a:avLst/>
              </a:prstGeom>
              <a:blipFill>
                <a:blip r:embed="rId4"/>
                <a:stretch>
                  <a:fillRect t="-2151" b="-6452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21C01C-A4E6-3B1A-1DC6-35FE4AF856F9}"/>
                  </a:ext>
                </a:extLst>
              </p:cNvPr>
              <p:cNvSpPr txBox="1"/>
              <p:nvPr/>
            </p:nvSpPr>
            <p:spPr>
              <a:xfrm>
                <a:off x="5746311" y="2310216"/>
                <a:ext cx="3293012" cy="11387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>
                    <a:latin typeface="+mn-lt"/>
                  </a:rPr>
                  <a:t>bulletproofs</a:t>
                </a:r>
                <a:r>
                  <a:rPr lang="en-US" dirty="0">
                    <a:latin typeface="+mn-lt"/>
                  </a:rPr>
                  <a:t>:  </a:t>
                </a:r>
                <a:r>
                  <a:rPr lang="en-US" sz="2000" dirty="0">
                    <a:latin typeface="+mn-lt"/>
                  </a:rPr>
                  <a:t>(no setup)</a:t>
                </a:r>
              </a:p>
              <a:p>
                <a:r>
                  <a:rPr lang="en-US" dirty="0">
                    <a:latin typeface="+mn-lt"/>
                  </a:rPr>
                  <a:t>  </a:t>
                </a:r>
                <a:r>
                  <a:rPr lang="en-US" sz="2000" dirty="0">
                    <a:latin typeface="+mn-lt"/>
                  </a:rPr>
                  <a:t>proof size 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sz="2000" dirty="0">
                  <a:latin typeface="+mn-lt"/>
                </a:endParaRPr>
              </a:p>
              <a:p>
                <a:r>
                  <a:rPr lang="en-US" sz="2000" dirty="0">
                    <a:latin typeface="+mn-lt"/>
                  </a:rPr>
                  <a:t>  verifier time 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21C01C-A4E6-3B1A-1DC6-35FE4AF85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311" y="2310216"/>
                <a:ext cx="3293012" cy="1138773"/>
              </a:xfrm>
              <a:prstGeom prst="rect">
                <a:avLst/>
              </a:prstGeom>
              <a:blipFill>
                <a:blip r:embed="rId5"/>
                <a:stretch>
                  <a:fillRect l="-2662" t="-2128" b="-5319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60D915-91B4-C0C7-827C-4AC8CA07C794}"/>
                  </a:ext>
                </a:extLst>
              </p:cNvPr>
              <p:cNvSpPr txBox="1"/>
              <p:nvPr/>
            </p:nvSpPr>
            <p:spPr>
              <a:xfrm>
                <a:off x="5741625" y="3572031"/>
                <a:ext cx="3195747" cy="144655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>
                    <a:latin typeface="+mn-lt"/>
                  </a:rPr>
                  <a:t>Groth’16</a:t>
                </a:r>
                <a:r>
                  <a:rPr lang="en-US" dirty="0">
                    <a:latin typeface="+mn-lt"/>
                  </a:rPr>
                  <a:t>: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sz="2000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  </a:t>
                </a:r>
                <a:r>
                  <a:rPr lang="en-US" sz="2000" dirty="0">
                    <a:latin typeface="+mn-lt"/>
                  </a:rPr>
                  <a:t>proof size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>
                    <a:latin typeface="+mn-lt"/>
                  </a:rPr>
                  <a:t>   </a:t>
                </a:r>
                <a:r>
                  <a:rPr lang="en-US" sz="1400" dirty="0">
                    <a:latin typeface="+mn-lt"/>
                  </a:rPr>
                  <a:t>[200 bytes]</a:t>
                </a:r>
              </a:p>
              <a:p>
                <a:r>
                  <a:rPr lang="en-US" sz="2000" dirty="0">
                    <a:latin typeface="+mn-lt"/>
                  </a:rPr>
                  <a:t>  verifier time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000" dirty="0">
                  <a:latin typeface="+mn-lt"/>
                </a:endParaRPr>
              </a:p>
              <a:p>
                <a:r>
                  <a:rPr lang="en-US" sz="2000" dirty="0">
                    <a:latin typeface="+mn-lt"/>
                  </a:rPr>
                  <a:t>  </a:t>
                </a:r>
                <a:r>
                  <a:rPr lang="en-US" sz="2000" b="1" dirty="0">
                    <a:latin typeface="+mn-lt"/>
                  </a:rPr>
                  <a:t>trusted setup per circuit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60D915-91B4-C0C7-827C-4AC8CA07C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625" y="3572031"/>
                <a:ext cx="3195747" cy="1446550"/>
              </a:xfrm>
              <a:prstGeom prst="rect">
                <a:avLst/>
              </a:prstGeom>
              <a:blipFill>
                <a:blip r:embed="rId6"/>
                <a:stretch>
                  <a:fillRect l="-2344" t="-1695" b="-508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289DAB-F6B7-DCED-2598-F0E2C754D4E6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103344" y="1617789"/>
            <a:ext cx="1642967" cy="10345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079E21-B255-B7B7-A6E8-8DBC8E9755CA}"/>
              </a:ext>
            </a:extLst>
          </p:cNvPr>
          <p:cNvCxnSpPr>
            <a:cxnSpLocks/>
          </p:cNvCxnSpPr>
          <p:nvPr/>
        </p:nvCxnSpPr>
        <p:spPr>
          <a:xfrm>
            <a:off x="4103344" y="2903060"/>
            <a:ext cx="163828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45A131-C10F-806C-8366-AD9B18CC7E3F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344" y="3134118"/>
            <a:ext cx="1638281" cy="11611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A2821E-FF62-1DF3-2BF6-643F240A7B3A}"/>
              </a:ext>
            </a:extLst>
          </p:cNvPr>
          <p:cNvGrpSpPr/>
          <p:nvPr/>
        </p:nvGrpSpPr>
        <p:grpSpPr>
          <a:xfrm>
            <a:off x="2556192" y="3369057"/>
            <a:ext cx="2015808" cy="1401880"/>
            <a:chOff x="2556192" y="3369057"/>
            <a:chExt cx="2015808" cy="140188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CBDD216-6ED9-4223-2610-24A2A32CC133}"/>
                </a:ext>
              </a:extLst>
            </p:cNvPr>
            <p:cNvSpPr txBox="1"/>
            <p:nvPr/>
          </p:nvSpPr>
          <p:spPr>
            <a:xfrm>
              <a:off x="2556192" y="4370827"/>
              <a:ext cx="2015808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extended witness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CD5CC38-F9A8-EDE2-803E-8BEB5881FE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3184" y="3369057"/>
              <a:ext cx="0" cy="10017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43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F04E1-0439-8980-0373-03A9BB7EC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0" y="124919"/>
            <a:ext cx="6580899" cy="62309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The SNARK zoo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AC5EA6-B3BB-9452-A3DA-744EE646285C}"/>
              </a:ext>
            </a:extLst>
          </p:cNvPr>
          <p:cNvSpPr txBox="1"/>
          <p:nvPr/>
        </p:nvSpPr>
        <p:spPr>
          <a:xfrm>
            <a:off x="671512" y="1499159"/>
            <a:ext cx="95519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STARK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D44A2-F478-0549-67C9-BDC1A1300EF9}"/>
              </a:ext>
            </a:extLst>
          </p:cNvPr>
          <p:cNvSpPr txBox="1"/>
          <p:nvPr/>
        </p:nvSpPr>
        <p:spPr>
          <a:xfrm>
            <a:off x="671513" y="2868529"/>
            <a:ext cx="159126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Breakdown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E91615-315E-7804-3111-F5987F7DF0C9}"/>
              </a:ext>
            </a:extLst>
          </p:cNvPr>
          <p:cNvSpPr txBox="1"/>
          <p:nvPr/>
        </p:nvSpPr>
        <p:spPr>
          <a:xfrm>
            <a:off x="671512" y="3553213"/>
            <a:ext cx="88998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Orion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A8130F-8A40-A6BD-A837-94AD6B578C3B}"/>
              </a:ext>
            </a:extLst>
          </p:cNvPr>
          <p:cNvSpPr txBox="1"/>
          <p:nvPr/>
        </p:nvSpPr>
        <p:spPr>
          <a:xfrm>
            <a:off x="2957090" y="1515477"/>
            <a:ext cx="170809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Bulletproofs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E8642F-5462-CB35-2A7D-21A08DD8EF4C}"/>
              </a:ext>
            </a:extLst>
          </p:cNvPr>
          <p:cNvSpPr txBox="1"/>
          <p:nvPr/>
        </p:nvSpPr>
        <p:spPr>
          <a:xfrm>
            <a:off x="2957090" y="2258923"/>
            <a:ext cx="91242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Halo2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24541-A1F3-617C-2743-539CED27345E}"/>
              </a:ext>
            </a:extLst>
          </p:cNvPr>
          <p:cNvSpPr txBox="1"/>
          <p:nvPr/>
        </p:nvSpPr>
        <p:spPr>
          <a:xfrm>
            <a:off x="5332863" y="2134055"/>
            <a:ext cx="87716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Plonk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94DE35-52CD-898F-C266-A83CBB60852F}"/>
              </a:ext>
            </a:extLst>
          </p:cNvPr>
          <p:cNvSpPr txBox="1"/>
          <p:nvPr/>
        </p:nvSpPr>
        <p:spPr>
          <a:xfrm>
            <a:off x="5332863" y="2811815"/>
            <a:ext cx="100540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Marlin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6050DC-80E0-109D-41C6-E2F1F0598B1D}"/>
              </a:ext>
            </a:extLst>
          </p:cNvPr>
          <p:cNvSpPr txBox="1"/>
          <p:nvPr/>
        </p:nvSpPr>
        <p:spPr>
          <a:xfrm>
            <a:off x="5369109" y="3489577"/>
            <a:ext cx="84991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Sonic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153EA1-122C-FD04-052A-215A1B68B32A}"/>
              </a:ext>
            </a:extLst>
          </p:cNvPr>
          <p:cNvSpPr txBox="1"/>
          <p:nvPr/>
        </p:nvSpPr>
        <p:spPr>
          <a:xfrm>
            <a:off x="5162206" y="1456295"/>
            <a:ext cx="121847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Groth16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9C4129-FD34-1374-6625-8DB16D26F424}"/>
              </a:ext>
            </a:extLst>
          </p:cNvPr>
          <p:cNvSpPr txBox="1"/>
          <p:nvPr/>
        </p:nvSpPr>
        <p:spPr>
          <a:xfrm>
            <a:off x="7106282" y="1466559"/>
            <a:ext cx="108074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Gemini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FF8BBF-4271-E036-F121-EDF9FD5D3040}"/>
              </a:ext>
            </a:extLst>
          </p:cNvPr>
          <p:cNvSpPr txBox="1"/>
          <p:nvPr/>
        </p:nvSpPr>
        <p:spPr>
          <a:xfrm>
            <a:off x="7106282" y="2144319"/>
            <a:ext cx="87427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DARK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AB1236-83AE-2D54-9657-48EBAF192117}"/>
              </a:ext>
            </a:extLst>
          </p:cNvPr>
          <p:cNvSpPr txBox="1"/>
          <p:nvPr/>
        </p:nvSpPr>
        <p:spPr>
          <a:xfrm>
            <a:off x="638906" y="2183844"/>
            <a:ext cx="117211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Plonky2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FEBF61-E3A9-140D-223A-E3331892DD3E}"/>
              </a:ext>
            </a:extLst>
          </p:cNvPr>
          <p:cNvSpPr txBox="1"/>
          <p:nvPr/>
        </p:nvSpPr>
        <p:spPr>
          <a:xfrm>
            <a:off x="3270424" y="4523312"/>
            <a:ext cx="5179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Open:  one SNARK to rule them 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97DE5E-516D-DA24-0865-067A04AB99B4}"/>
              </a:ext>
            </a:extLst>
          </p:cNvPr>
          <p:cNvSpPr txBox="1"/>
          <p:nvPr/>
        </p:nvSpPr>
        <p:spPr>
          <a:xfrm>
            <a:off x="671511" y="4237897"/>
            <a:ext cx="11507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Spartan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C4CC6A-7FE8-1C67-AD85-19E8538CC1E1}"/>
              </a:ext>
            </a:extLst>
          </p:cNvPr>
          <p:cNvSpPr txBox="1"/>
          <p:nvPr/>
        </p:nvSpPr>
        <p:spPr>
          <a:xfrm>
            <a:off x="3009089" y="3002369"/>
            <a:ext cx="82644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Nova</a:t>
            </a:r>
          </a:p>
        </p:txBody>
      </p:sp>
      <p:pic>
        <p:nvPicPr>
          <p:cNvPr id="1026" name="Picture 2" descr="47,062 Zoo Clipart Stock Vectors, Images &amp; Vector Art | Shutterstock">
            <a:extLst>
              <a:ext uri="{FF2B5EF4-FFF2-40B4-BE49-F238E27FC236}">
                <a16:creationId xmlns:a16="http://schemas.microsoft.com/office/drawing/2014/main" id="{0F6D06D7-D535-7D64-308B-4B9BE57CA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6"/>
          <a:stretch/>
        </p:blipFill>
        <p:spPr bwMode="auto">
          <a:xfrm>
            <a:off x="7106282" y="-16970"/>
            <a:ext cx="2037718" cy="130456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B4F9F2F-EDBB-D905-ACDC-495473AC56C1}"/>
              </a:ext>
            </a:extLst>
          </p:cNvPr>
          <p:cNvSpPr txBox="1"/>
          <p:nvPr/>
        </p:nvSpPr>
        <p:spPr>
          <a:xfrm>
            <a:off x="7130198" y="2822079"/>
            <a:ext cx="16353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Hyperplonk</a:t>
            </a:r>
            <a:endParaRPr lang="en-US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062398-6F5A-6EC1-FABD-4957275585F0}"/>
              </a:ext>
            </a:extLst>
          </p:cNvPr>
          <p:cNvSpPr txBox="1"/>
          <p:nvPr/>
        </p:nvSpPr>
        <p:spPr>
          <a:xfrm>
            <a:off x="3023848" y="3745816"/>
            <a:ext cx="89524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Hyrax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FEC43E-6C14-7082-71B6-6BDA41B1D1D8}"/>
              </a:ext>
            </a:extLst>
          </p:cNvPr>
          <p:cNvSpPr txBox="1"/>
          <p:nvPr/>
        </p:nvSpPr>
        <p:spPr>
          <a:xfrm>
            <a:off x="7543421" y="3469715"/>
            <a:ext cx="344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+mn-lt"/>
              </a:rPr>
              <a:t>⋮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542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88DF-419E-1343-A73B-286B2136CB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3600" u="none" dirty="0">
                <a:latin typeface="Calibri" panose="020F0502020204030204" pitchFamily="34" charset="0"/>
                <a:cs typeface="Calibri" panose="020F0502020204030204" pitchFamily="34" charset="0"/>
              </a:rPr>
              <a:t>Next:  PLONK</a:t>
            </a:r>
            <a:endParaRPr lang="en-US" sz="3600" u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5E37C7-65F9-E45E-880B-30356966151D}"/>
                  </a:ext>
                </a:extLst>
              </p:cNvPr>
              <p:cNvSpPr txBox="1"/>
              <p:nvPr/>
            </p:nvSpPr>
            <p:spPr>
              <a:xfrm>
                <a:off x="801655" y="2930334"/>
                <a:ext cx="3429465" cy="169277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b="1" u="sng" dirty="0">
                    <a:latin typeface="+mn-lt"/>
                  </a:rPr>
                  <a:t>PLONK</a:t>
                </a:r>
                <a:r>
                  <a:rPr lang="en-US" sz="2800" dirty="0">
                    <a:latin typeface="+mn-lt"/>
                  </a:rPr>
                  <a:t>: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sz="2800" dirty="0">
                    <a:latin typeface="+mn-lt"/>
                  </a:rPr>
                  <a:t>  </a:t>
                </a:r>
                <a:r>
                  <a:rPr lang="en-US" dirty="0">
                    <a:latin typeface="+mn-lt"/>
                  </a:rPr>
                  <a:t>proof size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  verifier time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b="1" dirty="0">
                    <a:latin typeface="+mn-lt"/>
                  </a:rPr>
                  <a:t>  </a:t>
                </a:r>
                <a:r>
                  <a:rPr lang="en-US" b="1" u="sng" dirty="0">
                    <a:latin typeface="+mn-lt"/>
                  </a:rPr>
                  <a:t>universal</a:t>
                </a:r>
                <a:r>
                  <a:rPr lang="en-US" b="1" dirty="0">
                    <a:latin typeface="+mn-lt"/>
                  </a:rPr>
                  <a:t> trusted setup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5E37C7-65F9-E45E-880B-303569661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55" y="2930334"/>
                <a:ext cx="3429465" cy="1692771"/>
              </a:xfrm>
              <a:prstGeom prst="rect">
                <a:avLst/>
              </a:prstGeom>
              <a:blipFill>
                <a:blip r:embed="rId2"/>
                <a:stretch>
                  <a:fillRect l="-2920" t="-2920" b="-5109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D7CEC82-E390-A235-19A7-F7F5079574A4}"/>
              </a:ext>
            </a:extLst>
          </p:cNvPr>
          <p:cNvSpPr txBox="1"/>
          <p:nvPr/>
        </p:nvSpPr>
        <p:spPr>
          <a:xfrm>
            <a:off x="7082987" y="4676508"/>
            <a:ext cx="192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n-lt"/>
              </a:rPr>
              <a:t>eprint</a:t>
            </a:r>
            <a:r>
              <a:rPr lang="en-US" sz="2000" dirty="0">
                <a:latin typeface="+mn-lt"/>
              </a:rPr>
              <a:t>/2019/953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2845D-67A5-63A6-EB37-6EFED01570CF}"/>
              </a:ext>
            </a:extLst>
          </p:cNvPr>
          <p:cNvSpPr txBox="1">
            <a:spLocks/>
          </p:cNvSpPr>
          <p:nvPr/>
        </p:nvSpPr>
        <p:spPr bwMode="auto">
          <a:xfrm>
            <a:off x="319342" y="139892"/>
            <a:ext cx="8686800" cy="96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We describe Plonk as a </a:t>
            </a:r>
            <a:r>
              <a:rPr lang="en-US" b="1" dirty="0">
                <a:solidFill>
                  <a:schemeClr val="tx1"/>
                </a:solidFill>
              </a:rPr>
              <a:t>Polynomial Interactive Oracle Proof </a:t>
            </a:r>
            <a:r>
              <a:rPr lang="en-US" dirty="0">
                <a:solidFill>
                  <a:schemeClr val="tx1"/>
                </a:solidFill>
              </a:rPr>
              <a:t>(PIOP)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 ⇒  leads to many real-world proofs systems  (including Plonky2)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631A0A-DFA6-2C0B-91BD-B7823006D766}"/>
                  </a:ext>
                </a:extLst>
              </p:cNvPr>
              <p:cNvSpPr txBox="1"/>
              <p:nvPr/>
            </p:nvSpPr>
            <p:spPr>
              <a:xfrm>
                <a:off x="4662742" y="2908164"/>
                <a:ext cx="3474797" cy="169277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b="1" u="sng" dirty="0">
                    <a:latin typeface="+mn-lt"/>
                  </a:rPr>
                  <a:t>PLONK</a:t>
                </a:r>
                <a:r>
                  <a:rPr lang="en-US" sz="2800" dirty="0">
                    <a:latin typeface="+mn-lt"/>
                  </a:rPr>
                  <a:t>: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sz="2800" dirty="0">
                    <a:latin typeface="+mn-lt"/>
                  </a:rPr>
                  <a:t>  </a:t>
                </a:r>
                <a:r>
                  <a:rPr lang="en-US" dirty="0">
                    <a:latin typeface="+mn-lt"/>
                  </a:rPr>
                  <a:t>proof size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  verifier time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r>
                  <a:rPr lang="en-US" b="1" dirty="0">
                    <a:latin typeface="+mn-lt"/>
                  </a:rPr>
                  <a:t>  transparent setup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631A0A-DFA6-2C0B-91BD-B7823006D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742" y="2908164"/>
                <a:ext cx="3474797" cy="1692771"/>
              </a:xfrm>
              <a:prstGeom prst="rect">
                <a:avLst/>
              </a:prstGeom>
              <a:blipFill>
                <a:blip r:embed="rId3"/>
                <a:stretch>
                  <a:fillRect l="-2878" t="-2920" b="-5839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57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5F94-F2FA-A849-A008-D0FFF62D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General Paradigm for a Modern SNARK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2F5E0A-0FB7-6F48-9388-AE276A9C08F9}"/>
              </a:ext>
            </a:extLst>
          </p:cNvPr>
          <p:cNvSpPr txBox="1"/>
          <p:nvPr/>
        </p:nvSpPr>
        <p:spPr>
          <a:xfrm>
            <a:off x="1083632" y="3269277"/>
            <a:ext cx="239520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 functional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interactive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oracle proof (IOP)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432DF-5C1A-9048-BF5E-C2D590A52C06}"/>
              </a:ext>
            </a:extLst>
          </p:cNvPr>
          <p:cNvSpPr txBox="1"/>
          <p:nvPr/>
        </p:nvSpPr>
        <p:spPr>
          <a:xfrm>
            <a:off x="1083632" y="1335974"/>
            <a:ext cx="239520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 functional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commitment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scheme</a:t>
            </a:r>
          </a:p>
        </p:txBody>
      </p:sp>
      <p:pic>
        <p:nvPicPr>
          <p:cNvPr id="1028" name="Picture 4" descr="blender clipart - Clip Art Library">
            <a:extLst>
              <a:ext uri="{FF2B5EF4-FFF2-40B4-BE49-F238E27FC236}">
                <a16:creationId xmlns:a16="http://schemas.microsoft.com/office/drawing/2014/main" id="{E677520B-2F79-2341-B985-5B6F6DE48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15" y="2326799"/>
            <a:ext cx="548176" cy="9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E534B3-8F8B-FA4B-8196-27E74083FFED}"/>
              </a:ext>
            </a:extLst>
          </p:cNvPr>
          <p:cNvSpPr txBox="1"/>
          <p:nvPr/>
        </p:nvSpPr>
        <p:spPr>
          <a:xfrm>
            <a:off x="6327031" y="2382539"/>
            <a:ext cx="207249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SNARK for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general circuits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3739DA2-84A9-5325-73CA-DFE5ADBF72E6}"/>
              </a:ext>
            </a:extLst>
          </p:cNvPr>
          <p:cNvSpPr/>
          <p:nvPr/>
        </p:nvSpPr>
        <p:spPr>
          <a:xfrm>
            <a:off x="5216201" y="2662425"/>
            <a:ext cx="1012722" cy="2712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F61857A-BBD7-FEDA-4347-23BD16BF1A80}"/>
              </a:ext>
            </a:extLst>
          </p:cNvPr>
          <p:cNvSpPr/>
          <p:nvPr/>
        </p:nvSpPr>
        <p:spPr>
          <a:xfrm rot="1496730">
            <a:off x="3441893" y="2044910"/>
            <a:ext cx="1098745" cy="3185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253D9AA-3F48-3978-DF44-57460572A971}"/>
              </a:ext>
            </a:extLst>
          </p:cNvPr>
          <p:cNvSpPr/>
          <p:nvPr/>
        </p:nvSpPr>
        <p:spPr>
          <a:xfrm rot="19612882">
            <a:off x="3434079" y="3207939"/>
            <a:ext cx="1098745" cy="3185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F820AAA-0819-4D9B-CBEB-6B7B548FFE43}"/>
              </a:ext>
            </a:extLst>
          </p:cNvPr>
          <p:cNvSpPr/>
          <p:nvPr/>
        </p:nvSpPr>
        <p:spPr>
          <a:xfrm>
            <a:off x="4198347" y="4183122"/>
            <a:ext cx="4257368" cy="623098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Let’s explain each concept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1F1132-D9E4-907A-6A59-EC6E0B9F9340}"/>
              </a:ext>
            </a:extLst>
          </p:cNvPr>
          <p:cNvSpPr txBox="1"/>
          <p:nvPr/>
        </p:nvSpPr>
        <p:spPr>
          <a:xfrm>
            <a:off x="1038068" y="4469606"/>
            <a:ext cx="2527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(info. theoretic object)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3D8A7-0348-013B-7088-EBABF5A4BDEC}"/>
              </a:ext>
            </a:extLst>
          </p:cNvPr>
          <p:cNvSpPr txBox="1"/>
          <p:nvPr/>
        </p:nvSpPr>
        <p:spPr>
          <a:xfrm>
            <a:off x="1097059" y="2518968"/>
            <a:ext cx="2486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(cryptographic object)</a:t>
            </a:r>
          </a:p>
        </p:txBody>
      </p:sp>
    </p:spTree>
    <p:extLst>
      <p:ext uri="{BB962C8B-B14F-4D97-AF65-F5344CB8AC3E}">
        <p14:creationId xmlns:p14="http://schemas.microsoft.com/office/powerpoint/2010/main" val="195032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  <p:bldP spid="15" grpId="0" animBg="1"/>
      <p:bldP spid="17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8D460-CEC6-1A4D-B56C-BEC7D9CB9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Committing to a function  </a:t>
            </a:r>
            <a:r>
              <a:rPr lang="en-US" sz="2000" dirty="0"/>
              <a:t>[LRY’16, … </a:t>
            </a: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BNO’21</a:t>
            </a:r>
            <a:r>
              <a:rPr lang="en-US" sz="2000" dirty="0"/>
              <a:t>, …]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655998-90A4-E942-94EB-3A94D789454A}"/>
              </a:ext>
            </a:extLst>
          </p:cNvPr>
          <p:cNvSpPr txBox="1"/>
          <p:nvPr/>
        </p:nvSpPr>
        <p:spPr>
          <a:xfrm>
            <a:off x="457200" y="1410927"/>
            <a:ext cx="100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1B411-6619-4645-8A3A-8DBB8C5B4D0D}"/>
              </a:ext>
            </a:extLst>
          </p:cNvPr>
          <p:cNvSpPr txBox="1"/>
          <p:nvPr/>
        </p:nvSpPr>
        <p:spPr>
          <a:xfrm>
            <a:off x="7315200" y="1410928"/>
            <a:ext cx="110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Verifier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CBBCF0-9769-174D-8920-5EA7078E8358}"/>
              </a:ext>
            </a:extLst>
          </p:cNvPr>
          <p:cNvSpPr/>
          <p:nvPr/>
        </p:nvSpPr>
        <p:spPr>
          <a:xfrm>
            <a:off x="277091" y="1847245"/>
            <a:ext cx="1371600" cy="30988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170BCD-9C03-D143-8429-CF70EB9BBFEB}"/>
              </a:ext>
            </a:extLst>
          </p:cNvPr>
          <p:cNvSpPr/>
          <p:nvPr/>
        </p:nvSpPr>
        <p:spPr>
          <a:xfrm>
            <a:off x="7180544" y="1847245"/>
            <a:ext cx="1371600" cy="308820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0510DB-A31A-4F4E-B400-9936FCDBF70D}"/>
                  </a:ext>
                </a:extLst>
              </p:cNvPr>
              <p:cNvSpPr txBox="1"/>
              <p:nvPr/>
            </p:nvSpPr>
            <p:spPr>
              <a:xfrm>
                <a:off x="495351" y="2035154"/>
                <a:ext cx="10192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𝓕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+mn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0510DB-A31A-4F4E-B400-9936FCDBF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51" y="2035154"/>
                <a:ext cx="1019253" cy="461665"/>
              </a:xfrm>
              <a:prstGeom prst="rect">
                <a:avLst/>
              </a:prstGeom>
              <a:blipFill>
                <a:blip r:embed="rId4"/>
                <a:stretch>
                  <a:fillRect l="-3659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F4586B1D-BF80-2842-AD7E-97EF8067C44A}"/>
              </a:ext>
            </a:extLst>
          </p:cNvPr>
          <p:cNvGrpSpPr/>
          <p:nvPr/>
        </p:nvGrpSpPr>
        <p:grpSpPr>
          <a:xfrm>
            <a:off x="1648691" y="2043772"/>
            <a:ext cx="5531853" cy="491604"/>
            <a:chOff x="1648691" y="1932941"/>
            <a:chExt cx="5531853" cy="491604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92C8755-31B5-744B-A035-CD1D431A4205}"/>
                </a:ext>
              </a:extLst>
            </p:cNvPr>
            <p:cNvCxnSpPr/>
            <p:nvPr/>
          </p:nvCxnSpPr>
          <p:spPr>
            <a:xfrm>
              <a:off x="1648691" y="2424545"/>
              <a:ext cx="55318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770541D-04AF-BF45-95B3-2AEC00EC33BF}"/>
                    </a:ext>
                  </a:extLst>
                </p:cNvPr>
                <p:cNvSpPr txBox="1"/>
                <p:nvPr/>
              </p:nvSpPr>
              <p:spPr>
                <a:xfrm>
                  <a:off x="2890361" y="1932941"/>
                  <a:ext cx="292169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 err="1">
                      <a:latin typeface="+mn-lt"/>
                    </a:rPr>
                    <a:t>com</a:t>
                  </a:r>
                  <a:r>
                    <a:rPr lang="en-US" i="1" baseline="-25000" dirty="0" err="1">
                      <a:latin typeface="+mn-lt"/>
                    </a:rPr>
                    <a:t>f</a:t>
                  </a:r>
                  <a:r>
                    <a:rPr lang="en-US" i="1" baseline="-25000" dirty="0">
                      <a:latin typeface="+mn-lt"/>
                    </a:rPr>
                    <a:t>   </a:t>
                  </a:r>
                  <a:r>
                    <a:rPr lang="en-US" dirty="0">
                      <a:latin typeface="+mn-lt"/>
                    </a:rPr>
                    <a:t>≔</a:t>
                  </a:r>
                  <a:r>
                    <a:rPr lang="en-US" i="1" dirty="0">
                      <a:latin typeface="+mn-lt"/>
                    </a:rPr>
                    <a:t>  commit(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i="1" dirty="0">
                      <a:latin typeface="+mn-lt"/>
                    </a:rPr>
                    <a:t>)</a:t>
                  </a:r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770541D-04AF-BF45-95B3-2AEC00EC33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0361" y="1932941"/>
                  <a:ext cx="2921697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3463" t="-10526" r="-2165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96C167-6479-634C-9C32-6C9E912D51F9}"/>
              </a:ext>
            </a:extLst>
          </p:cNvPr>
          <p:cNvGrpSpPr/>
          <p:nvPr/>
        </p:nvGrpSpPr>
        <p:grpSpPr>
          <a:xfrm>
            <a:off x="1648690" y="2857495"/>
            <a:ext cx="5531853" cy="461665"/>
            <a:chOff x="1648690" y="2732810"/>
            <a:chExt cx="5531853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9B04650-B3EA-7F42-80A6-AD54AAA1A024}"/>
                    </a:ext>
                  </a:extLst>
                </p:cNvPr>
                <p:cNvSpPr txBox="1"/>
                <p:nvPr/>
              </p:nvSpPr>
              <p:spPr>
                <a:xfrm>
                  <a:off x="3710553" y="2732810"/>
                  <a:ext cx="99597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9B04650-B3EA-7F42-80A6-AD54AAA1A0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0553" y="2732810"/>
                  <a:ext cx="995978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6DB0351-7F1A-C744-B647-6C8113E993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8690" y="3177156"/>
              <a:ext cx="55318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E389306-D19B-8343-A099-75CAEF19A183}"/>
              </a:ext>
            </a:extLst>
          </p:cNvPr>
          <p:cNvGrpSpPr/>
          <p:nvPr/>
        </p:nvGrpSpPr>
        <p:grpSpPr>
          <a:xfrm>
            <a:off x="1648689" y="3643742"/>
            <a:ext cx="5531853" cy="478983"/>
            <a:chOff x="1648689" y="3546763"/>
            <a:chExt cx="5531853" cy="478983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527A51E-CB9F-264F-8854-04E10998050B}"/>
                </a:ext>
              </a:extLst>
            </p:cNvPr>
            <p:cNvCxnSpPr/>
            <p:nvPr/>
          </p:nvCxnSpPr>
          <p:spPr>
            <a:xfrm>
              <a:off x="1648689" y="3546763"/>
              <a:ext cx="55318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E956BDC-C2FB-5146-8CCC-06656AB0FF02}"/>
                    </a:ext>
                  </a:extLst>
                </p:cNvPr>
                <p:cNvSpPr txBox="1"/>
                <p:nvPr/>
              </p:nvSpPr>
              <p:spPr>
                <a:xfrm>
                  <a:off x="3239742" y="3564081"/>
                  <a:ext cx="234974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r>
                    <a:rPr lang="en-US" dirty="0">
                      <a:latin typeface="+mn-lt"/>
                    </a:rPr>
                    <a:t>,     proof 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E956BDC-C2FB-5146-8CCC-06656AB0FF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9742" y="3564081"/>
                  <a:ext cx="234974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535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0D8341-8CED-7548-A512-23B9AB95AD0C}"/>
              </a:ext>
            </a:extLst>
          </p:cNvPr>
          <p:cNvCxnSpPr>
            <a:cxnSpLocks/>
          </p:cNvCxnSpPr>
          <p:nvPr/>
        </p:nvCxnSpPr>
        <p:spPr>
          <a:xfrm>
            <a:off x="277091" y="2862862"/>
            <a:ext cx="1371598" cy="0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EDE0E30-65DE-4149-B939-11AFBA297853}"/>
              </a:ext>
            </a:extLst>
          </p:cNvPr>
          <p:cNvSpPr txBox="1"/>
          <p:nvPr/>
        </p:nvSpPr>
        <p:spPr>
          <a:xfrm>
            <a:off x="7205044" y="4080173"/>
            <a:ext cx="1347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accept or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reject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051D75-6637-CD4B-A4A6-CF737C4B9D81}"/>
              </a:ext>
            </a:extLst>
          </p:cNvPr>
          <p:cNvCxnSpPr>
            <a:cxnSpLocks/>
          </p:cNvCxnSpPr>
          <p:nvPr/>
        </p:nvCxnSpPr>
        <p:spPr>
          <a:xfrm>
            <a:off x="7180542" y="2862862"/>
            <a:ext cx="1371598" cy="0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6414548-ABF5-F440-BBF3-F28E4442D71C}"/>
              </a:ext>
            </a:extLst>
          </p:cNvPr>
          <p:cNvSpPr txBox="1"/>
          <p:nvPr/>
        </p:nvSpPr>
        <p:spPr>
          <a:xfrm>
            <a:off x="7478735" y="2256946"/>
            <a:ext cx="782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latin typeface="+mn-lt"/>
              </a:rPr>
              <a:t>com</a:t>
            </a:r>
            <a:r>
              <a:rPr lang="en-US" b="1" i="1" baseline="-25000" dirty="0" err="1">
                <a:latin typeface="+mn-lt"/>
              </a:rPr>
              <a:t>f</a:t>
            </a:r>
            <a:endParaRPr lang="en-US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ular Callout 2">
                <a:extLst>
                  <a:ext uri="{FF2B5EF4-FFF2-40B4-BE49-F238E27FC236}">
                    <a16:creationId xmlns:a16="http://schemas.microsoft.com/office/drawing/2014/main" id="{797A88D2-02D2-8C42-9A82-EEC4129598CC}"/>
                  </a:ext>
                </a:extLst>
              </p:cNvPr>
              <p:cNvSpPr/>
              <p:nvPr/>
            </p:nvSpPr>
            <p:spPr>
              <a:xfrm>
                <a:off x="2289891" y="4426002"/>
                <a:ext cx="4593771" cy="612648"/>
              </a:xfrm>
              <a:prstGeom prst="wedgeRectCallout">
                <a:avLst>
                  <a:gd name="adj1" fmla="val 16960"/>
                  <a:gd name="adj2" fmla="val -10647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proof that: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and 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∈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ular Callout 2">
                <a:extLst>
                  <a:ext uri="{FF2B5EF4-FFF2-40B4-BE49-F238E27FC236}">
                    <a16:creationId xmlns:a16="http://schemas.microsoft.com/office/drawing/2014/main" id="{797A88D2-02D2-8C42-9A82-EEC4129598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891" y="4426002"/>
                <a:ext cx="4593771" cy="612648"/>
              </a:xfrm>
              <a:prstGeom prst="wedgeRectCallout">
                <a:avLst>
                  <a:gd name="adj1" fmla="val 16960"/>
                  <a:gd name="adj2" fmla="val -106472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9A5C42-4FE5-FC51-3040-2E3F300B93BC}"/>
                  </a:ext>
                </a:extLst>
              </p:cNvPr>
              <p:cNvSpPr txBox="1"/>
              <p:nvPr/>
            </p:nvSpPr>
            <p:spPr>
              <a:xfrm>
                <a:off x="1451492" y="905853"/>
                <a:ext cx="50546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+mn-lt"/>
                  </a:rPr>
                  <a:t>Fix a function family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 {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9A5C42-4FE5-FC51-3040-2E3F300B9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492" y="905853"/>
                <a:ext cx="5054653" cy="461665"/>
              </a:xfrm>
              <a:prstGeom prst="rect">
                <a:avLst/>
              </a:prstGeom>
              <a:blipFill>
                <a:blip r:embed="rId9"/>
                <a:stretch>
                  <a:fillRect l="-200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FFE7EF-E5B5-BCE0-0B51-7492073E4444}"/>
              </a:ext>
            </a:extLst>
          </p:cNvPr>
          <p:cNvCxnSpPr/>
          <p:nvPr/>
        </p:nvCxnSpPr>
        <p:spPr>
          <a:xfrm flipV="1">
            <a:off x="0" y="1408267"/>
            <a:ext cx="9144000" cy="187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90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DB10-3C5B-4940-94B1-86DA4BBB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Committing to a function:  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321" y="954269"/>
                <a:ext cx="8980679" cy="4114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 </a:t>
                </a:r>
                <a:r>
                  <a:rPr lang="en-US" sz="2400" b="1" dirty="0"/>
                  <a:t>functional commitment </a:t>
                </a:r>
                <a:r>
                  <a:rPr lang="en-US" sz="2400" dirty="0"/>
                  <a:t>scheme for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:</a:t>
                </a:r>
                <a:endParaRPr lang="en-US" sz="2400" i="1" u="sng" dirty="0"/>
              </a:p>
              <a:p>
                <a:pPr>
                  <a:spcBef>
                    <a:spcPts val="1776"/>
                  </a:spcBef>
                </a:pPr>
                <a:r>
                  <a:rPr lang="en-US" sz="2400" i="1" u="sng" dirty="0"/>
                  <a:t>setup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400" dirty="0"/>
                  <a:t>) ⇾ </a:t>
                </a:r>
                <a:r>
                  <a:rPr lang="en-US" sz="2400" i="1" dirty="0"/>
                  <a:t>pp</a:t>
                </a:r>
                <a:r>
                  <a:rPr lang="en-US" sz="2400" dirty="0"/>
                  <a:t>,      outputs public parameters  </a:t>
                </a:r>
                <a:r>
                  <a:rPr lang="en-US" sz="2400" i="1" dirty="0"/>
                  <a:t>pp</a:t>
                </a:r>
              </a:p>
              <a:p>
                <a:pPr>
                  <a:spcBef>
                    <a:spcPts val="2376"/>
                  </a:spcBef>
                </a:pPr>
                <a:r>
                  <a:rPr lang="en-US" sz="2400" i="1" u="sng" dirty="0"/>
                  <a:t>commit</a:t>
                </a:r>
                <a:r>
                  <a:rPr lang="en-US" sz="2400" dirty="0"/>
                  <a:t>(</a:t>
                </a:r>
                <a:r>
                  <a:rPr lang="en-US" sz="2400" i="1" dirty="0"/>
                  <a:t>pp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 ⇾  </a:t>
                </a:r>
                <a:r>
                  <a:rPr lang="en-US" sz="2400" b="1" i="1" dirty="0" err="1"/>
                  <a:t>com</a:t>
                </a:r>
                <a:r>
                  <a:rPr lang="en-US" sz="2400" b="1" i="1" baseline="-25000" dirty="0" err="1"/>
                  <a:t>f</a:t>
                </a:r>
                <a:r>
                  <a:rPr lang="en-US" sz="2400" dirty="0"/>
                  <a:t>        commitment to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 with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sz="2400" dirty="0"/>
                  <a:t>		a </a:t>
                </a:r>
                <a:r>
                  <a:rPr lang="en-US" sz="2400" b="1" dirty="0"/>
                  <a:t>binding</a:t>
                </a:r>
                <a:r>
                  <a:rPr lang="en-US" sz="2400" dirty="0"/>
                  <a:t> (and optionally </a:t>
                </a:r>
                <a:r>
                  <a:rPr lang="en-US" sz="2400" b="1" dirty="0"/>
                  <a:t>hiding</a:t>
                </a:r>
                <a:r>
                  <a:rPr lang="en-US" dirty="0"/>
                  <a:t>) </a:t>
                </a:r>
                <a:r>
                  <a:rPr lang="en-US" sz="2400" dirty="0"/>
                  <a:t>commitment scheme for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sz="2400" b="1" i="1" baseline="-25000" dirty="0"/>
              </a:p>
              <a:p>
                <a:pPr>
                  <a:spcBef>
                    <a:spcPts val="2376"/>
                  </a:spcBef>
                </a:pPr>
                <a:r>
                  <a:rPr lang="en-US" sz="2400" i="1" u="sng" dirty="0"/>
                  <a:t>eval</a:t>
                </a:r>
                <a:r>
                  <a:rPr lang="en-US" sz="2400" dirty="0"/>
                  <a:t>(Prover P,  verifier V):   for a given  </a:t>
                </a:r>
                <a:r>
                  <a:rPr lang="en-US" sz="2400" b="1" i="1" dirty="0" err="1"/>
                  <a:t>com</a:t>
                </a:r>
                <a:r>
                  <a:rPr lang="en-US" sz="2400" b="1" i="1" baseline="-25000" dirty="0" err="1"/>
                  <a:t>f</a:t>
                </a:r>
                <a:r>
                  <a:rPr lang="en-US" sz="2400" b="1" i="1" baseline="-25000" dirty="0"/>
                  <a:t> </a:t>
                </a:r>
                <a:r>
                  <a:rPr lang="en-US" sz="2400" dirty="0"/>
                  <a:t>  and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400" dirty="0"/>
                  <a:t>: </a:t>
                </a:r>
              </a:p>
              <a:p>
                <a:pPr marL="457200" lvl="1" indent="0" fontAlgn="ctr">
                  <a:spcBef>
                    <a:spcPts val="1776"/>
                  </a:spcBef>
                  <a:buNone/>
                </a:pPr>
                <a:r>
                  <a:rPr lang="en-US" sz="2400" dirty="0"/>
                  <a:t>P(</a:t>
                </a:r>
                <a:r>
                  <a:rPr lang="en-US" sz="2400" i="1" dirty="0"/>
                  <a:t>pp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  ⇾  short proof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/>
              </a:p>
              <a:p>
                <a:pPr marL="457200" lvl="1" indent="0">
                  <a:spcBef>
                    <a:spcPts val="1776"/>
                  </a:spcBef>
                  <a:buNone/>
                </a:pPr>
                <a:r>
                  <a:rPr lang="en-US" sz="2400" dirty="0"/>
                  <a:t>V(</a:t>
                </a:r>
                <a:r>
                  <a:rPr lang="en-US" sz="2400" i="1" dirty="0"/>
                  <a:t>pp</a:t>
                </a:r>
                <a:r>
                  <a:rPr lang="en-US" sz="2400" dirty="0"/>
                  <a:t>, </a:t>
                </a:r>
                <a:r>
                  <a:rPr lang="en-US" sz="2400" b="1" i="1" dirty="0" err="1"/>
                  <a:t>com</a:t>
                </a:r>
                <a:r>
                  <a:rPr lang="en-US" sz="2400" b="1" i="1" baseline="-25000" dirty="0" err="1"/>
                  <a:t>f</a:t>
                </a:r>
                <a:r>
                  <a:rPr lang="en-US" sz="2400" b="1" i="1" baseline="-25000" dirty="0"/>
                  <a:t> </a:t>
                </a:r>
                <a:r>
                  <a:rPr lang="en-US" sz="2400" dirty="0"/>
                  <a:t>,</a:t>
                </a:r>
                <a:r>
                  <a:rPr lang="en-US" sz="2400" b="1" i="1" baseline="-25000" dirty="0"/>
                  <a:t>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)  ⇾  accept/reject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321" y="954269"/>
                <a:ext cx="8980679" cy="4114800"/>
              </a:xfrm>
              <a:blipFill>
                <a:blip r:embed="rId3"/>
                <a:stretch>
                  <a:fillRect l="-989" t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19D2DDD-4FEE-164B-AABC-220FB5476297}"/>
              </a:ext>
            </a:extLst>
          </p:cNvPr>
          <p:cNvSpPr/>
          <p:nvPr/>
        </p:nvSpPr>
        <p:spPr>
          <a:xfrm>
            <a:off x="178040" y="3241962"/>
            <a:ext cx="8845069" cy="1771687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3832D3-733F-7B44-9CEA-EEC09DAAD0AD}"/>
                  </a:ext>
                </a:extLst>
              </p:cNvPr>
              <p:cNvSpPr txBox="1"/>
              <p:nvPr/>
            </p:nvSpPr>
            <p:spPr>
              <a:xfrm>
                <a:off x="5585775" y="4122410"/>
                <a:ext cx="3161506" cy="7078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 </a:t>
                </a:r>
                <a:r>
                  <a:rPr lang="en-US" sz="2000" dirty="0">
                    <a:latin typeface="+mn-lt"/>
                  </a:rPr>
                  <a:t>and</a:t>
                </a: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∈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000" dirty="0"/>
                  <a:t>  </a:t>
                </a:r>
                <a:r>
                  <a:rPr lang="en-US" sz="2000" dirty="0">
                    <a:latin typeface="+mn-lt"/>
                  </a:rPr>
                  <a:t>and</a:t>
                </a:r>
                <a:r>
                  <a:rPr lang="en-US" sz="2000" dirty="0"/>
                  <a:t> </a:t>
                </a:r>
              </a:p>
              <a:p>
                <a:pPr algn="ctr"/>
                <a:r>
                  <a:rPr lang="en-US" sz="2000" i="1" dirty="0">
                    <a:latin typeface="+mn-lt"/>
                  </a:rPr>
                  <a:t>commit</a:t>
                </a:r>
                <a:r>
                  <a:rPr lang="en-US" sz="2000" dirty="0">
                    <a:latin typeface="+mn-lt"/>
                  </a:rPr>
                  <a:t>(</a:t>
                </a:r>
                <a:r>
                  <a:rPr lang="en-US" sz="2000" i="1" dirty="0">
                    <a:latin typeface="+mn-lt"/>
                  </a:rPr>
                  <a:t>pp</a:t>
                </a:r>
                <a:r>
                  <a:rPr lang="en-US" sz="20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>
                    <a:latin typeface="+mn-lt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b="1" i="1" dirty="0" err="1">
                    <a:latin typeface="+mn-lt"/>
                  </a:rPr>
                  <a:t>com</a:t>
                </a:r>
                <a:r>
                  <a:rPr lang="en-US" sz="2000" b="1" i="1" baseline="-25000" dirty="0" err="1">
                    <a:latin typeface="+mn-lt"/>
                  </a:rPr>
                  <a:t>f</a:t>
                </a:r>
                <a:r>
                  <a:rPr lang="en-US" sz="20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3832D3-733F-7B44-9CEA-EEC09DAAD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775" y="4122410"/>
                <a:ext cx="3161506" cy="707886"/>
              </a:xfrm>
              <a:prstGeom prst="rect">
                <a:avLst/>
              </a:prstGeom>
              <a:blipFill>
                <a:blip r:embed="rId4"/>
                <a:stretch>
                  <a:fillRect t="-3509" b="-1403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B805F1C-A605-1129-47C0-F4A1D3A24D83}"/>
              </a:ext>
            </a:extLst>
          </p:cNvPr>
          <p:cNvSpPr txBox="1"/>
          <p:nvPr/>
        </p:nvSpPr>
        <p:spPr>
          <a:xfrm>
            <a:off x="5557837" y="3814762"/>
            <a:ext cx="3145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a (</a:t>
            </a:r>
            <a:r>
              <a:rPr lang="en-US" sz="2000" dirty="0" err="1">
                <a:latin typeface="+mn-lt"/>
              </a:rPr>
              <a:t>zk</a:t>
            </a:r>
            <a:r>
              <a:rPr lang="en-US" sz="2000" dirty="0">
                <a:latin typeface="+mn-lt"/>
              </a:rPr>
              <a:t>)SNAR</a:t>
            </a:r>
            <a:r>
              <a:rPr lang="en-US" sz="2000" b="1" dirty="0">
                <a:latin typeface="+mn-lt"/>
              </a:rPr>
              <a:t>K</a:t>
            </a:r>
            <a:r>
              <a:rPr lang="en-US" sz="2000" dirty="0">
                <a:latin typeface="+mn-lt"/>
              </a:rPr>
              <a:t> for the relation:</a:t>
            </a:r>
          </a:p>
        </p:txBody>
      </p:sp>
    </p:spTree>
    <p:extLst>
      <p:ext uri="{BB962C8B-B14F-4D97-AF65-F5344CB8AC3E}">
        <p14:creationId xmlns:p14="http://schemas.microsoft.com/office/powerpoint/2010/main" val="177882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00782-ED4C-A8A5-FA6F-30EB23EFF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C2AB7-A752-74A5-59E1-22F384269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Important functional commitment families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4D0F6-69EE-6C9D-15C3-4E7898E9FA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4069" y="1052667"/>
                <a:ext cx="8869931" cy="1390496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2472"/>
                  </a:spcBef>
                  <a:buNone/>
                </a:pPr>
                <a:r>
                  <a:rPr lang="en-US" sz="2400" b="1" dirty="0">
                    <a:ea typeface="Cambria Math" panose="02040503050406030204" pitchFamily="18" charset="0"/>
                  </a:rPr>
                  <a:t>Polynomial commitments:  </a:t>
                </a:r>
                <a:r>
                  <a:rPr lang="en-US" sz="2400" dirty="0">
                    <a:ea typeface="Cambria Math" panose="02040503050406030204" pitchFamily="18" charset="0"/>
                  </a:rPr>
                  <a:t>commit to a </a:t>
                </a:r>
                <a:r>
                  <a:rPr lang="en-US" sz="2400" u="sng" dirty="0">
                    <a:ea typeface="Cambria Math" panose="02040503050406030204" pitchFamily="18" charset="0"/>
                  </a:rPr>
                  <a:t>univariate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 in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spcBef>
                    <a:spcPts val="2600"/>
                  </a:spcBef>
                  <a:buNone/>
                </a:pPr>
                <a:r>
                  <a:rPr lang="en-US" sz="2400" b="1" dirty="0">
                    <a:ea typeface="Cambria Math" panose="02040503050406030204" pitchFamily="18" charset="0"/>
                  </a:rPr>
                  <a:t>Multilinear commitments</a:t>
                </a:r>
                <a:r>
                  <a:rPr lang="en-US" sz="2400" dirty="0">
                    <a:ea typeface="Cambria Math" panose="02040503050406030204" pitchFamily="18" charset="0"/>
                  </a:rPr>
                  <a:t>:  commit to </a:t>
                </a:r>
                <a:r>
                  <a:rPr lang="en-US" sz="2400" u="sng" dirty="0">
                    <a:ea typeface="Cambria Math" panose="02040503050406030204" pitchFamily="18" charset="0"/>
                  </a:rPr>
                  <a:t>multilinear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in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(≤1)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4D0F6-69EE-6C9D-15C3-4E7898E9FA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069" y="1052667"/>
                <a:ext cx="8869931" cy="1390496"/>
              </a:xfrm>
              <a:blipFill>
                <a:blip r:embed="rId3"/>
                <a:stretch>
                  <a:fillRect l="-1144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821967-8983-BE20-5654-18E54F666B9B}"/>
                  </a:ext>
                </a:extLst>
              </p:cNvPr>
              <p:cNvSpPr txBox="1"/>
              <p:nvPr/>
            </p:nvSpPr>
            <p:spPr>
              <a:xfrm>
                <a:off x="5281787" y="2206952"/>
                <a:ext cx="37566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/>
                  <a:t>e.g.,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F4557D-7B5A-532A-62A3-71080E240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787" y="2206952"/>
                <a:ext cx="3756669" cy="338554"/>
              </a:xfrm>
              <a:prstGeom prst="rect">
                <a:avLst/>
              </a:prstGeom>
              <a:blipFill>
                <a:blip r:embed="rId4"/>
                <a:stretch>
                  <a:fillRect l="-673" t="-7143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31130B-C6A6-0A50-A1CC-F4E88A02E84D}"/>
              </a:ext>
            </a:extLst>
          </p:cNvPr>
          <p:cNvCxnSpPr/>
          <p:nvPr/>
        </p:nvCxnSpPr>
        <p:spPr>
          <a:xfrm>
            <a:off x="0" y="3829053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D8A893A-5141-2520-DCDF-10E514DB4E1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4069" y="2647798"/>
                <a:ext cx="8869931" cy="9788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3200"/>
                  </a:spcBef>
                  <a:buNone/>
                </a:pPr>
                <a:r>
                  <a:rPr lang="en-US" b="1" dirty="0"/>
                  <a:t>Vector commitments (e.g., Merkle trees):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Commit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          Open cells: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∊[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D8A893A-5141-2520-DCDF-10E514DB4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069" y="2647798"/>
                <a:ext cx="8869931" cy="978894"/>
              </a:xfrm>
              <a:prstGeom prst="rect">
                <a:avLst/>
              </a:prstGeom>
              <a:blipFill>
                <a:blip r:embed="rId5"/>
                <a:stretch>
                  <a:fillRect l="-1144" t="-5128" b="-7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74EE956-720F-FB47-8E8D-113BFB69E90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4069" y="3988548"/>
                <a:ext cx="8869931" cy="9788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3800"/>
                  </a:spcBef>
                  <a:buNone/>
                </a:pPr>
                <a:r>
                  <a:rPr lang="en-US" sz="2400" b="1" dirty="0"/>
                  <a:t>Inner product commitments:   </a:t>
                </a:r>
                <a:r>
                  <a:rPr lang="en-US" sz="2000" dirty="0"/>
                  <a:t>(follows from half-IPA)</a:t>
                </a:r>
                <a:endParaRPr lang="en-US" sz="2000" b="1" dirty="0"/>
              </a:p>
              <a:p>
                <a:pPr>
                  <a:spcBef>
                    <a:spcPts val="600"/>
                  </a:spcBef>
                </a:pPr>
                <a:r>
                  <a:rPr lang="en-US" sz="2400" dirty="0"/>
                  <a:t>Commit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.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          Open an inner product: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≔⟨</m:t>
                    </m:r>
                    <m:acc>
                      <m:accPr>
                        <m:chr m:val="⃗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b="1" dirty="0"/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74EE956-720F-FB47-8E8D-113BFB69E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069" y="3988548"/>
                <a:ext cx="8869931" cy="978894"/>
              </a:xfrm>
              <a:prstGeom prst="rect">
                <a:avLst/>
              </a:prstGeom>
              <a:blipFill>
                <a:blip r:embed="rId6"/>
                <a:stretch>
                  <a:fillRect l="-1144" t="-3797" b="-75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51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5F94-F2FA-A849-A008-D0FFF62D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 to the paradigm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2F5E0A-0FB7-6F48-9388-AE276A9C08F9}"/>
                  </a:ext>
                </a:extLst>
              </p:cNvPr>
              <p:cNvSpPr txBox="1"/>
              <p:nvPr/>
            </p:nvSpPr>
            <p:spPr>
              <a:xfrm>
                <a:off x="1083632" y="3021204"/>
                <a:ext cx="2395205" cy="12003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>
                    <a:latin typeface="+mn-lt"/>
                  </a:rPr>
                  <a:t>-interactive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oracle proof 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latin typeface="+mn-lt"/>
                  </a:rPr>
                  <a:t>− IOP</a:t>
                </a:r>
                <a:r>
                  <a:rPr lang="en-US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2F5E0A-0FB7-6F48-9388-AE276A9C0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632" y="3021204"/>
                <a:ext cx="2395205" cy="1200329"/>
              </a:xfrm>
              <a:prstGeom prst="rect">
                <a:avLst/>
              </a:prstGeom>
              <a:blipFill>
                <a:blip r:embed="rId2"/>
                <a:stretch>
                  <a:fillRect t="-2062" b="-927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6432DF-5C1A-9048-BF5E-C2D590A52C06}"/>
                  </a:ext>
                </a:extLst>
              </p:cNvPr>
              <p:cNvSpPr txBox="1"/>
              <p:nvPr/>
            </p:nvSpPr>
            <p:spPr>
              <a:xfrm>
                <a:off x="1083632" y="1335974"/>
                <a:ext cx="2395206" cy="8309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>
                    <a:latin typeface="+mn-lt"/>
                  </a:rPr>
                  <a:t>-commitment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scheme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6432DF-5C1A-9048-BF5E-C2D590A52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632" y="1335974"/>
                <a:ext cx="2395206" cy="830997"/>
              </a:xfrm>
              <a:prstGeom prst="rect">
                <a:avLst/>
              </a:prstGeom>
              <a:blipFill>
                <a:blip r:embed="rId3"/>
                <a:stretch>
                  <a:fillRect t="-2985" b="-1492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blender clipart - Clip Art Library">
            <a:extLst>
              <a:ext uri="{FF2B5EF4-FFF2-40B4-BE49-F238E27FC236}">
                <a16:creationId xmlns:a16="http://schemas.microsoft.com/office/drawing/2014/main" id="{E677520B-2F79-2341-B985-5B6F6DE48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15" y="2326799"/>
            <a:ext cx="548176" cy="9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E534B3-8F8B-FA4B-8196-27E74083FFED}"/>
              </a:ext>
            </a:extLst>
          </p:cNvPr>
          <p:cNvSpPr txBox="1"/>
          <p:nvPr/>
        </p:nvSpPr>
        <p:spPr>
          <a:xfrm>
            <a:off x="6327031" y="2382539"/>
            <a:ext cx="207249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SNARK for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general circuits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B44B9-84BF-847F-D738-8E89F4B0C495}"/>
              </a:ext>
            </a:extLst>
          </p:cNvPr>
          <p:cNvSpPr txBox="1"/>
          <p:nvPr/>
        </p:nvSpPr>
        <p:spPr>
          <a:xfrm>
            <a:off x="457200" y="1576715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D4331-FD99-6848-2F5E-8F02E64BC3D0}"/>
              </a:ext>
            </a:extLst>
          </p:cNvPr>
          <p:cNvSpPr txBox="1"/>
          <p:nvPr/>
        </p:nvSpPr>
        <p:spPr>
          <a:xfrm>
            <a:off x="424697" y="3283015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(2)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3739DA2-84A9-5325-73CA-DFE5ADBF72E6}"/>
              </a:ext>
            </a:extLst>
          </p:cNvPr>
          <p:cNvSpPr/>
          <p:nvPr/>
        </p:nvSpPr>
        <p:spPr>
          <a:xfrm>
            <a:off x="5216201" y="2662425"/>
            <a:ext cx="1012722" cy="2712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7F61857A-BBD7-FEDA-4347-23BD16BF1A80}"/>
              </a:ext>
            </a:extLst>
          </p:cNvPr>
          <p:cNvSpPr/>
          <p:nvPr/>
        </p:nvSpPr>
        <p:spPr>
          <a:xfrm rot="1496730">
            <a:off x="3441893" y="2044910"/>
            <a:ext cx="1098745" cy="3185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253D9AA-3F48-3978-DF44-57460572A971}"/>
              </a:ext>
            </a:extLst>
          </p:cNvPr>
          <p:cNvSpPr/>
          <p:nvPr/>
        </p:nvSpPr>
        <p:spPr>
          <a:xfrm rot="19612882">
            <a:off x="3414700" y="3213701"/>
            <a:ext cx="1138828" cy="3823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97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88CF0AD-B341-D740-8438-188067442E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 IOP for a circuit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88CF0AD-B341-D740-8438-188067442E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3725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F6D594-906E-8442-A4AC-BEFD3C3BCAD9}"/>
                  </a:ext>
                </a:extLst>
              </p:cNvPr>
              <p:cNvSpPr txBox="1"/>
              <p:nvPr/>
            </p:nvSpPr>
            <p:spPr>
              <a:xfrm>
                <a:off x="339471" y="1864571"/>
                <a:ext cx="22031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sz="2000" b="0" i="1" u="sng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m:rPr>
                        <m:nor/>
                      </m:rPr>
                      <a:rPr lang="en-US" sz="2000" i="0" u="sng" dirty="0" smtClean="0">
                        <a:latin typeface="+mn-lt"/>
                      </a:rPr>
                      <m:t>,</m:t>
                    </m:r>
                    <m:r>
                      <a:rPr lang="en-US" sz="20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F6D594-906E-8442-A4AC-BEFD3C3BC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1864571"/>
                <a:ext cx="2203167" cy="461665"/>
              </a:xfrm>
              <a:prstGeom prst="rect">
                <a:avLst/>
              </a:prstGeom>
              <a:blipFill>
                <a:blip r:embed="rId4"/>
                <a:stretch>
                  <a:fillRect l="-4000" t="-7895" r="-2857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4AB775-6E52-154E-875F-06A749EEF7CC}"/>
                  </a:ext>
                </a:extLst>
              </p:cNvPr>
              <p:cNvSpPr txBox="1"/>
              <p:nvPr/>
            </p:nvSpPr>
            <p:spPr>
              <a:xfrm>
                <a:off x="5396340" y="1864571"/>
                <a:ext cx="2073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</a:t>
                </a:r>
                <a14:m>
                  <m:oMath xmlns:m="http://schemas.openxmlformats.org/officeDocument/2006/math">
                    <m:r>
                      <a:rPr lang="en-US" sz="2000" b="0" i="1" u="sng" dirty="0" smtClean="0">
                        <a:latin typeface="Cambria Math" panose="02040503050406030204" pitchFamily="18" charset="0"/>
                      </a:rPr>
                      <m:t>𝑣𝑝</m:t>
                    </m:r>
                    <m:r>
                      <m:rPr>
                        <m:nor/>
                      </m:rPr>
                      <a:rPr lang="en-US" sz="2000" u="sng" dirty="0">
                        <a:latin typeface="+mn-lt"/>
                      </a:rPr>
                      <m:t>,</m:t>
                    </m:r>
                    <m:r>
                      <m:rPr>
                        <m:nor/>
                      </m:rPr>
                      <a:rPr lang="en-US" sz="2000" b="0" i="0" u="sng" dirty="0" smtClean="0">
                        <a:latin typeface="+mn-lt"/>
                      </a:rPr>
                      <m:t> </m:t>
                    </m:r>
                    <m:r>
                      <a:rPr lang="en-US" sz="20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4AB775-6E52-154E-875F-06A749EEF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340" y="1864571"/>
                <a:ext cx="2073709" cy="461665"/>
              </a:xfrm>
              <a:prstGeom prst="rect">
                <a:avLst/>
              </a:prstGeom>
              <a:blipFill>
                <a:blip r:embed="rId5"/>
                <a:stretch>
                  <a:fillRect l="-4268" t="-7895" r="-4268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AC7FBC-7599-6145-94A5-F1B7B97389E2}"/>
                  </a:ext>
                </a:extLst>
              </p:cNvPr>
              <p:cNvSpPr txBox="1"/>
              <p:nvPr/>
            </p:nvSpPr>
            <p:spPr>
              <a:xfrm>
                <a:off x="5672791" y="2422388"/>
                <a:ext cx="1302471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AC7FBC-7599-6145-94A5-F1B7B9738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791" y="2422388"/>
                <a:ext cx="1302471" cy="490199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95B4C92F-7256-4E49-8F90-6DA47FBAD796}"/>
              </a:ext>
            </a:extLst>
          </p:cNvPr>
          <p:cNvGrpSpPr/>
          <p:nvPr/>
        </p:nvGrpSpPr>
        <p:grpSpPr>
          <a:xfrm>
            <a:off x="2232887" y="2735227"/>
            <a:ext cx="3200400" cy="453137"/>
            <a:chOff x="2690474" y="3798634"/>
            <a:chExt cx="3200400" cy="45313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AC85E11-A34B-5F48-ADFE-68ADA2B007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3887500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7674DF7-8CA3-7440-974F-6A1141CD7AAA}"/>
                    </a:ext>
                  </a:extLst>
                </p:cNvPr>
                <p:cNvSpPr txBox="1"/>
                <p:nvPr/>
              </p:nvSpPr>
              <p:spPr>
                <a:xfrm>
                  <a:off x="3948114" y="3798634"/>
                  <a:ext cx="441468" cy="4531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baseline="-25000" dirty="0">
                      <a:latin typeface="+mn-lt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7674DF7-8CA3-7440-974F-6A1141CD7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114" y="3798634"/>
                  <a:ext cx="441468" cy="453137"/>
                </a:xfrm>
                <a:prstGeom prst="rect">
                  <a:avLst/>
                </a:prstGeom>
                <a:blipFill>
                  <a:blip r:embed="rId7"/>
                  <a:stretch>
                    <a:fillRect r="-5714" b="-2702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6605EAF-6ACE-6F4B-9AF9-0927EF9BDE92}"/>
              </a:ext>
            </a:extLst>
          </p:cNvPr>
          <p:cNvSpPr txBox="1"/>
          <p:nvPr/>
        </p:nvSpPr>
        <p:spPr>
          <a:xfrm>
            <a:off x="4196044" y="2923604"/>
            <a:ext cx="344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+mn-lt"/>
              </a:rPr>
              <a:t>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FD936-6ACB-6D42-B861-2A0361406211}"/>
                  </a:ext>
                </a:extLst>
              </p:cNvPr>
              <p:cNvSpPr txBox="1"/>
              <p:nvPr/>
            </p:nvSpPr>
            <p:spPr>
              <a:xfrm>
                <a:off x="5558487" y="3469530"/>
                <a:ext cx="1566391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FD936-6ACB-6D42-B861-2A0361406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487" y="3469530"/>
                <a:ext cx="1566391" cy="490199"/>
              </a:xfrm>
              <a:prstGeom prst="rect">
                <a:avLst/>
              </a:prstGeom>
              <a:blipFill>
                <a:blip r:embed="rId8"/>
                <a:stretch>
                  <a:fillRect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ABD524EA-BD13-2441-8E2C-47675C8C5835}"/>
              </a:ext>
            </a:extLst>
          </p:cNvPr>
          <p:cNvGrpSpPr/>
          <p:nvPr/>
        </p:nvGrpSpPr>
        <p:grpSpPr>
          <a:xfrm>
            <a:off x="2195940" y="3297760"/>
            <a:ext cx="3200400" cy="464433"/>
            <a:chOff x="2690474" y="3586357"/>
            <a:chExt cx="3200400" cy="46443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5DA2579-E2FA-8E4E-A6E6-5CF6672BEE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4050790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6CD395D-253C-204E-9607-1519B29D802C}"/>
                    </a:ext>
                  </a:extLst>
                </p:cNvPr>
                <p:cNvSpPr txBox="1"/>
                <p:nvPr/>
              </p:nvSpPr>
              <p:spPr>
                <a:xfrm>
                  <a:off x="3523560" y="3586357"/>
                  <a:ext cx="754758" cy="4531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6CD395D-253C-204E-9607-1519B29D8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560" y="3586357"/>
                  <a:ext cx="754758" cy="453137"/>
                </a:xfrm>
                <a:prstGeom prst="rect">
                  <a:avLst/>
                </a:prstGeom>
                <a:blipFill>
                  <a:blip r:embed="rId12"/>
                  <a:stretch>
                    <a:fillRect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CAE040-5B43-0341-A5C6-082BE76A5380}"/>
              </a:ext>
            </a:extLst>
          </p:cNvPr>
          <p:cNvGrpSpPr/>
          <p:nvPr/>
        </p:nvGrpSpPr>
        <p:grpSpPr>
          <a:xfrm>
            <a:off x="2185268" y="2171807"/>
            <a:ext cx="3248019" cy="492983"/>
            <a:chOff x="2185268" y="1243120"/>
            <a:chExt cx="3248019" cy="49298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62DFD6E-F702-CA43-905F-8FB309C4201C}"/>
                </a:ext>
              </a:extLst>
            </p:cNvPr>
            <p:cNvGrpSpPr/>
            <p:nvPr/>
          </p:nvGrpSpPr>
          <p:grpSpPr>
            <a:xfrm>
              <a:off x="2232887" y="1243120"/>
              <a:ext cx="3200400" cy="454358"/>
              <a:chOff x="2971800" y="3975096"/>
              <a:chExt cx="3200400" cy="454358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25FB4753-8ED9-0843-85E6-6707F2C05048}"/>
                  </a:ext>
                </a:extLst>
              </p:cNvPr>
              <p:cNvCxnSpPr/>
              <p:nvPr/>
            </p:nvCxnSpPr>
            <p:spPr>
              <a:xfrm>
                <a:off x="2971800" y="4429454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9512919D-1571-7242-8C30-DBE88DEAEC3B}"/>
                      </a:ext>
                    </a:extLst>
                  </p:cNvPr>
                  <p:cNvSpPr txBox="1"/>
                  <p:nvPr/>
                </p:nvSpPr>
                <p:spPr>
                  <a:xfrm>
                    <a:off x="3751356" y="3975096"/>
                    <a:ext cx="987963" cy="39299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baseline="-2500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oMath>
                      </m:oMathPara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9512919D-1571-7242-8C30-DBE88DEAEC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1356" y="3975096"/>
                    <a:ext cx="987963" cy="39299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22857"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FC1801A-A624-4F4B-BD4F-D09676612B88}"/>
                </a:ext>
              </a:extLst>
            </p:cNvPr>
            <p:cNvSpPr txBox="1"/>
            <p:nvPr/>
          </p:nvSpPr>
          <p:spPr>
            <a:xfrm>
              <a:off x="2185268" y="1397549"/>
              <a:ext cx="6949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oracle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FF27F1-4AB9-374B-92C2-EFBB3D292265}"/>
              </a:ext>
            </a:extLst>
          </p:cNvPr>
          <p:cNvGrpSpPr/>
          <p:nvPr/>
        </p:nvGrpSpPr>
        <p:grpSpPr>
          <a:xfrm>
            <a:off x="2144416" y="3951399"/>
            <a:ext cx="3288871" cy="458546"/>
            <a:chOff x="2144416" y="4222871"/>
            <a:chExt cx="3288871" cy="45854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22CF626-0949-944F-AB63-2E727094A457}"/>
                </a:ext>
              </a:extLst>
            </p:cNvPr>
            <p:cNvGrpSpPr/>
            <p:nvPr/>
          </p:nvGrpSpPr>
          <p:grpSpPr>
            <a:xfrm>
              <a:off x="2232887" y="4222871"/>
              <a:ext cx="3200400" cy="456399"/>
              <a:chOff x="2971800" y="4054700"/>
              <a:chExt cx="3200400" cy="456399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EF061ED4-3ADF-9A4C-B46C-106FA4C4D1BF}"/>
                  </a:ext>
                </a:extLst>
              </p:cNvPr>
              <p:cNvCxnSpPr/>
              <p:nvPr/>
            </p:nvCxnSpPr>
            <p:spPr>
              <a:xfrm>
                <a:off x="2971800" y="4511099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888EAE4-B13E-C04D-97A3-105B96F07CBC}"/>
                      </a:ext>
                    </a:extLst>
                  </p:cNvPr>
                  <p:cNvSpPr txBox="1"/>
                  <p:nvPr/>
                </p:nvSpPr>
                <p:spPr>
                  <a:xfrm>
                    <a:off x="3751356" y="4054700"/>
                    <a:ext cx="955070" cy="40011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a14:m>
                    <a:r>
                      <a:rPr lang="en-US" sz="2000" baseline="-25000" dirty="0">
                        <a:latin typeface="+mn-lt"/>
                      </a:rPr>
                      <a:t>  </a:t>
                    </a:r>
                    <a:r>
                      <a:rPr lang="en-US" sz="2000" dirty="0">
                        <a:latin typeface="+mn-lt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oMath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888EAE4-B13E-C04D-97A3-105B96F07C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1356" y="4054700"/>
                    <a:ext cx="955070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8571"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7EA5BCB-26FC-604E-853D-C820B795D95A}"/>
                </a:ext>
              </a:extLst>
            </p:cNvPr>
            <p:cNvSpPr txBox="1"/>
            <p:nvPr/>
          </p:nvSpPr>
          <p:spPr>
            <a:xfrm>
              <a:off x="2144416" y="4342863"/>
              <a:ext cx="6949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oracle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CEF32AB2-EA87-C119-A4E6-CBC05A86916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35977" y="4638941"/>
            <a:ext cx="4376984" cy="3409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A83461-A670-1A8C-6A63-B22A03476A59}"/>
                  </a:ext>
                </a:extLst>
              </p:cNvPr>
              <p:cNvSpPr txBox="1"/>
              <p:nvPr/>
            </p:nvSpPr>
            <p:spPr>
              <a:xfrm>
                <a:off x="1058730" y="1074571"/>
                <a:ext cx="62746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  <a:cs typeface="Calibri" panose="020F0502020204030204" pitchFamily="34" charset="0"/>
                  </a:rPr>
                  <a:t>Setup(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+mn-lt"/>
                    <a:cs typeface="Calibri" panose="020F0502020204030204" pitchFamily="34" charset="0"/>
                  </a:rPr>
                  <a:t>)  ⇾  public parameters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b="1" dirty="0">
                    <a:latin typeface="+mn-lt"/>
                  </a:rPr>
                  <a:t>  </a:t>
                </a:r>
                <a:r>
                  <a:rPr lang="en-US" dirty="0">
                    <a:latin typeface="+mn-lt"/>
                  </a:rPr>
                  <a:t>and </a:t>
                </a:r>
                <a:r>
                  <a:rPr lang="en-US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b="1" dirty="0">
                    <a:latin typeface="+mn-lt"/>
                    <a:cs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A83461-A670-1A8C-6A63-B22A03476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30" y="1074571"/>
                <a:ext cx="6274628" cy="461665"/>
              </a:xfrm>
              <a:prstGeom prst="rect">
                <a:avLst/>
              </a:prstGeom>
              <a:blipFill>
                <a:blip r:embed="rId18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7EABC7E-7419-C4FF-887C-1460CFA8CEF9}"/>
              </a:ext>
            </a:extLst>
          </p:cNvPr>
          <p:cNvCxnSpPr/>
          <p:nvPr/>
        </p:nvCxnSpPr>
        <p:spPr>
          <a:xfrm>
            <a:off x="0" y="1657349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3E773CE-5B28-E142-E4AC-0BA7BACE5191}"/>
                  </a:ext>
                </a:extLst>
              </p:cNvPr>
              <p:cNvSpPr txBox="1"/>
              <p:nvPr/>
            </p:nvSpPr>
            <p:spPr>
              <a:xfrm>
                <a:off x="204928" y="2624532"/>
                <a:ext cx="1734257" cy="156966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Verifier is</a:t>
                </a:r>
              </a:p>
              <a:p>
                <a:pPr algn="l"/>
                <a:r>
                  <a:rPr lang="en-US" dirty="0">
                    <a:latin typeface="+mn-lt"/>
                  </a:rPr>
                  <a:t>assured that</a:t>
                </a:r>
              </a:p>
              <a:p>
                <a:pPr algn="l"/>
                <a:r>
                  <a:rPr lang="en-US" dirty="0">
                    <a:latin typeface="+mn-lt"/>
                  </a:rPr>
                  <a:t>all oracles</a:t>
                </a:r>
              </a:p>
              <a:p>
                <a:pPr algn="l"/>
                <a:r>
                  <a:rPr lang="en-US" dirty="0">
                    <a:latin typeface="+mn-lt"/>
                  </a:rPr>
                  <a:t>are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3E773CE-5B28-E142-E4AC-0BA7BACE5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28" y="2624532"/>
                <a:ext cx="1734257" cy="1569660"/>
              </a:xfrm>
              <a:prstGeom prst="rect">
                <a:avLst/>
              </a:prstGeom>
              <a:blipFill>
                <a:blip r:embed="rId19"/>
                <a:stretch>
                  <a:fillRect l="-4255" t="-2362" r="-2837" b="-6299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33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3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079FB-45BA-D244-9BA5-727EC59EA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9BBA1A-92C9-0F41-AEFD-AAEACBB5A0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599" y="1200151"/>
                <a:ext cx="8819708" cy="3818430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/>
                  <a:t>Complete</a:t>
                </a:r>
                <a:r>
                  <a:rPr lang="en-US" sz="2400" dirty="0"/>
                  <a:t>: if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  then     </a:t>
                </a:r>
                <a:r>
                  <a:rPr lang="en-US" sz="2400" dirty="0" err="1"/>
                  <a:t>Pr</a:t>
                </a:r>
                <a:r>
                  <a:rPr lang="en-US" sz="2400" dirty="0"/>
                  <a:t>[verifier accepts] = 1</a:t>
                </a:r>
              </a:p>
              <a:p>
                <a:pPr marL="0" indent="0">
                  <a:buNone/>
                </a:pPr>
                <a:endParaRPr lang="en-US" sz="2400" b="1" dirty="0"/>
              </a:p>
              <a:p>
                <a:r>
                  <a:rPr lang="en-US" sz="2400" dirty="0"/>
                  <a:t>(Unconditional)</a:t>
                </a:r>
                <a:r>
                  <a:rPr lang="en-US" sz="2400" b="1" dirty="0"/>
                  <a:t> knowledge sound </a:t>
                </a:r>
                <a:r>
                  <a:rPr lang="en-US" sz="2400" dirty="0"/>
                  <a:t>(as an IOP):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/>
                  <a:t>		</a:t>
                </a:r>
                <a:r>
                  <a:rPr lang="en-US" sz="2400" dirty="0"/>
                  <a:t>extractor is given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 baseline="-25000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b="1" dirty="0"/>
                  <a:t>   </a:t>
                </a:r>
                <a:r>
                  <a:rPr lang="en-US" sz="2400" dirty="0"/>
                  <a:t>and outputs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, </a:t>
                </a:r>
                <a:br>
                  <a:rPr lang="en-US" dirty="0"/>
                </a:br>
                <a:r>
                  <a:rPr lang="en-US" dirty="0"/>
                  <a:t>		whenever  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∊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    and verifier accepts.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Optional:   </a:t>
                </a:r>
                <a:r>
                  <a:rPr lang="en-US" sz="2400" b="1" dirty="0"/>
                  <a:t>zero knowledge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9BBA1A-92C9-0F41-AEFD-AAEACBB5A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9" y="1200151"/>
                <a:ext cx="8819708" cy="3818430"/>
              </a:xfrm>
              <a:blipFill>
                <a:blip r:embed="rId2"/>
                <a:stretch>
                  <a:fillRect l="-862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42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A1B031-4E3B-B114-3219-CDA54C4E02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Recall:  The Circuit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A1B031-4E3B-B114-3219-CDA54C4E0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3725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8F187E10-7E1E-08A6-C5B5-3C22FF5A056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8651" y="1004372"/>
                <a:ext cx="8229600" cy="6110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68577" tIns="34289" rIns="68577" bIns="34289" numCol="1" anchor="t" anchorCtr="0" compatLnSpc="1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kern="0" dirty="0">
                    <a:solidFill>
                      <a:srgbClr val="882255"/>
                    </a:solidFill>
                  </a:rPr>
                  <a:t>Public arithmetic circuit:     </a:t>
                </a:r>
                <a14:m>
                  <m:oMath xmlns:m="http://schemas.openxmlformats.org/officeDocument/2006/math">
                    <m:r>
                      <a:rPr lang="en-US" sz="2800" i="1" kern="0" dirty="0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kern="0" dirty="0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sz="2800" b="1" i="1" kern="0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kern="0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1" i="1" kern="0" dirty="0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800" i="1" kern="0" dirty="0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 ) ⇾  </m:t>
                    </m:r>
                    <m:sSub>
                      <m:sSubPr>
                        <m:ctrlPr>
                          <a:rPr lang="en-US" sz="2800" b="0" i="1" kern="0" dirty="0" smtClean="0">
                            <a:solidFill>
                              <a:srgbClr val="88225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kern="0" dirty="0">
                            <a:solidFill>
                              <a:srgbClr val="88225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800" b="0" i="1" kern="0" dirty="0" smtClean="0">
                            <a:solidFill>
                              <a:srgbClr val="88225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400" kern="0" baseline="-25000" dirty="0"/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8F187E10-7E1E-08A6-C5B5-3C22FF5A0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651" y="1004372"/>
                <a:ext cx="8229600" cy="611088"/>
              </a:xfrm>
              <a:prstGeom prst="rect">
                <a:avLst/>
              </a:prstGeom>
              <a:blipFill>
                <a:blip r:embed="rId3"/>
                <a:stretch>
                  <a:fillRect l="-1387" b="-4082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FA2FAC8-6460-EB01-F12D-8A4104696A45}"/>
              </a:ext>
            </a:extLst>
          </p:cNvPr>
          <p:cNvGrpSpPr/>
          <p:nvPr/>
        </p:nvGrpSpPr>
        <p:grpSpPr>
          <a:xfrm>
            <a:off x="1174109" y="1428750"/>
            <a:ext cx="7055491" cy="655003"/>
            <a:chOff x="73048" y="1673817"/>
            <a:chExt cx="7055492" cy="65500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038D73D-B85A-B52B-C652-3693DF9DB022}"/>
                </a:ext>
              </a:extLst>
            </p:cNvPr>
            <p:cNvSpPr/>
            <p:nvPr/>
          </p:nvSpPr>
          <p:spPr>
            <a:xfrm>
              <a:off x="2715084" y="1673817"/>
              <a:ext cx="774915" cy="385821"/>
            </a:xfrm>
            <a:custGeom>
              <a:avLst/>
              <a:gdLst>
                <a:gd name="connsiteX0" fmla="*/ 0 w 774915"/>
                <a:gd name="connsiteY0" fmla="*/ 371959 h 385821"/>
                <a:gd name="connsiteX1" fmla="*/ 619932 w 774915"/>
                <a:gd name="connsiteY1" fmla="*/ 340963 h 385821"/>
                <a:gd name="connsiteX2" fmla="*/ 774915 w 774915"/>
                <a:gd name="connsiteY2" fmla="*/ 0 h 38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915" h="385821">
                  <a:moveTo>
                    <a:pt x="0" y="371959"/>
                  </a:moveTo>
                  <a:cubicBezTo>
                    <a:pt x="245390" y="387457"/>
                    <a:pt x="490780" y="402956"/>
                    <a:pt x="619932" y="340963"/>
                  </a:cubicBezTo>
                  <a:cubicBezTo>
                    <a:pt x="749084" y="278970"/>
                    <a:pt x="761999" y="139485"/>
                    <a:pt x="774915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74915"/>
                        <a:gd name="connsiteY0" fmla="*/ 371959 h 385821"/>
                        <a:gd name="connsiteX1" fmla="*/ 619932 w 774915"/>
                        <a:gd name="connsiteY1" fmla="*/ 340963 h 385821"/>
                        <a:gd name="connsiteX2" fmla="*/ 774915 w 774915"/>
                        <a:gd name="connsiteY2" fmla="*/ 0 h 385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74915" h="385821" extrusionOk="0">
                          <a:moveTo>
                            <a:pt x="0" y="371959"/>
                          </a:moveTo>
                          <a:cubicBezTo>
                            <a:pt x="224271" y="374430"/>
                            <a:pt x="474223" y="409170"/>
                            <a:pt x="619932" y="340963"/>
                          </a:cubicBezTo>
                          <a:cubicBezTo>
                            <a:pt x="759058" y="281070"/>
                            <a:pt x="756309" y="139666"/>
                            <a:pt x="774915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2A1C9EA-A070-2017-A5AA-6DB8F05981E4}"/>
                    </a:ext>
                  </a:extLst>
                </p:cNvPr>
                <p:cNvSpPr txBox="1"/>
                <p:nvPr/>
              </p:nvSpPr>
              <p:spPr>
                <a:xfrm>
                  <a:off x="73048" y="1879357"/>
                  <a:ext cx="2655214" cy="4403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public statement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endParaRPr lang="en-US" sz="2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69DB5-0EA4-4D4A-BE86-99409BA647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8" y="1879357"/>
                  <a:ext cx="2655214" cy="440376"/>
                </a:xfrm>
                <a:prstGeom prst="rect">
                  <a:avLst/>
                </a:prstGeom>
                <a:blipFill>
                  <a:blip r:embed="rId5"/>
                  <a:stretch>
                    <a:fillRect l="-2857" t="-8333" b="-19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E45381B-CFD4-C73B-0990-398349594B53}"/>
                </a:ext>
              </a:extLst>
            </p:cNvPr>
            <p:cNvSpPr/>
            <p:nvPr/>
          </p:nvSpPr>
          <p:spPr>
            <a:xfrm flipH="1">
              <a:off x="3963189" y="1686447"/>
              <a:ext cx="681521" cy="385821"/>
            </a:xfrm>
            <a:custGeom>
              <a:avLst/>
              <a:gdLst>
                <a:gd name="connsiteX0" fmla="*/ 0 w 774915"/>
                <a:gd name="connsiteY0" fmla="*/ 371959 h 385821"/>
                <a:gd name="connsiteX1" fmla="*/ 619932 w 774915"/>
                <a:gd name="connsiteY1" fmla="*/ 340963 h 385821"/>
                <a:gd name="connsiteX2" fmla="*/ 774915 w 774915"/>
                <a:gd name="connsiteY2" fmla="*/ 0 h 38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915" h="385821">
                  <a:moveTo>
                    <a:pt x="0" y="371959"/>
                  </a:moveTo>
                  <a:cubicBezTo>
                    <a:pt x="245390" y="387457"/>
                    <a:pt x="490780" y="402956"/>
                    <a:pt x="619932" y="340963"/>
                  </a:cubicBezTo>
                  <a:cubicBezTo>
                    <a:pt x="749084" y="278970"/>
                    <a:pt x="761999" y="139485"/>
                    <a:pt x="774915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74915"/>
                        <a:gd name="connsiteY0" fmla="*/ 371959 h 385821"/>
                        <a:gd name="connsiteX1" fmla="*/ 619932 w 774915"/>
                        <a:gd name="connsiteY1" fmla="*/ 340963 h 385821"/>
                        <a:gd name="connsiteX2" fmla="*/ 774915 w 774915"/>
                        <a:gd name="connsiteY2" fmla="*/ 0 h 385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74915" h="385821" extrusionOk="0">
                          <a:moveTo>
                            <a:pt x="0" y="371959"/>
                          </a:moveTo>
                          <a:cubicBezTo>
                            <a:pt x="224271" y="374430"/>
                            <a:pt x="474223" y="409170"/>
                            <a:pt x="619932" y="340963"/>
                          </a:cubicBezTo>
                          <a:cubicBezTo>
                            <a:pt x="759058" y="281070"/>
                            <a:pt x="756309" y="139666"/>
                            <a:pt x="774915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DFA438E-E570-2CEB-E72B-E28EC40E9EBE}"/>
                    </a:ext>
                  </a:extLst>
                </p:cNvPr>
                <p:cNvSpPr txBox="1"/>
                <p:nvPr/>
              </p:nvSpPr>
              <p:spPr>
                <a:xfrm>
                  <a:off x="4693386" y="1888443"/>
                  <a:ext cx="2435154" cy="4403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secret witness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1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a14:m>
                  <a:endParaRPr lang="en-US" sz="2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E3DBF70-95C0-4046-B9BD-DD29BC9D6F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386" y="1888443"/>
                  <a:ext cx="2435154" cy="440376"/>
                </a:xfrm>
                <a:prstGeom prst="rect">
                  <a:avLst/>
                </a:prstGeom>
                <a:blipFill>
                  <a:blip r:embed="rId6"/>
                  <a:stretch>
                    <a:fillRect l="-3125" t="-8333" b="-194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E81D6D-8B87-7E4A-83BC-935F002E1BD9}"/>
                  </a:ext>
                </a:extLst>
              </p:cNvPr>
              <p:cNvSpPr txBox="1"/>
              <p:nvPr/>
            </p:nvSpPr>
            <p:spPr>
              <a:xfrm>
                <a:off x="574684" y="2949678"/>
                <a:ext cx="7833170" cy="1511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u="sng" dirty="0">
                    <a:latin typeface="+mn-lt"/>
                  </a:rPr>
                  <a:t>Goal</a:t>
                </a:r>
                <a:r>
                  <a:rPr lang="en-US" dirty="0">
                    <a:latin typeface="+mn-lt"/>
                  </a:rPr>
                  <a:t>:  a succinct non-interactive </a:t>
                </a:r>
                <a:r>
                  <a:rPr lang="en-US" dirty="0" err="1">
                    <a:latin typeface="+mn-lt"/>
                  </a:rPr>
                  <a:t>PoK</a:t>
                </a:r>
                <a:r>
                  <a:rPr lang="en-US" dirty="0">
                    <a:latin typeface="+mn-lt"/>
                  </a:rPr>
                  <a:t> for the relation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dirty="0">
                    <a:latin typeface="+mn-lt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=0}</m:t>
                    </m:r>
                  </m:oMath>
                </a14:m>
                <a:endParaRPr lang="en-US" b="0" dirty="0">
                  <a:latin typeface="+mn-lt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en-US" dirty="0">
                    <a:latin typeface="+mn-lt"/>
                  </a:rPr>
                  <a:t>i.e.  for a given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>
                    <a:latin typeface="+mn-lt"/>
                  </a:rPr>
                  <a:t>, prover proves it knows 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:r>
                  <a:rPr lang="en-US" dirty="0" err="1">
                    <a:latin typeface="+mn-lt"/>
                  </a:rPr>
                  <a:t>s.t.</a:t>
                </a:r>
                <a:r>
                  <a:rPr lang="en-US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E81D6D-8B87-7E4A-83BC-935F002E1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84" y="2949678"/>
                <a:ext cx="7833170" cy="1511439"/>
              </a:xfrm>
              <a:prstGeom prst="rect">
                <a:avLst/>
              </a:prstGeom>
              <a:blipFill>
                <a:blip r:embed="rId7"/>
                <a:stretch>
                  <a:fillRect l="-1297" t="-3333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090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07F99-7237-35F5-03C2-D848B5C2A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3B96294-9F46-C44F-E660-5A6D8D5827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 IOP:  a slight generalization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3B96294-9F46-C44F-E660-5A6D8D5827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3725" b="-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35258A-ABE1-4454-A3FE-3FA2810055C9}"/>
                  </a:ext>
                </a:extLst>
              </p:cNvPr>
              <p:cNvSpPr txBox="1"/>
              <p:nvPr/>
            </p:nvSpPr>
            <p:spPr>
              <a:xfrm>
                <a:off x="339471" y="1864571"/>
                <a:ext cx="22427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</a:t>
                </a:r>
                <a14:m>
                  <m:oMath xmlns:m="http://schemas.openxmlformats.org/officeDocument/2006/math">
                    <m:r>
                      <a:rPr lang="en-US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u="sng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m:rPr>
                        <m:nor/>
                      </m:rPr>
                      <a:rPr lang="en-US" sz="2000" i="0" u="sng" dirty="0" smtClean="0">
                        <a:latin typeface="+mn-lt"/>
                      </a:rPr>
                      <m:t>,</m:t>
                    </m:r>
                    <m:r>
                      <a:rPr lang="en-US" sz="20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35258A-ABE1-4454-A3FE-3FA281005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1864571"/>
                <a:ext cx="2242730" cy="461665"/>
              </a:xfrm>
              <a:prstGeom prst="rect">
                <a:avLst/>
              </a:prstGeom>
              <a:blipFill>
                <a:blip r:embed="rId4"/>
                <a:stretch>
                  <a:fillRect l="-3933" t="-5263" r="-3371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2C1CD8-345C-851A-56E7-7D16E13BE264}"/>
                  </a:ext>
                </a:extLst>
              </p:cNvPr>
              <p:cNvSpPr txBox="1"/>
              <p:nvPr/>
            </p:nvSpPr>
            <p:spPr>
              <a:xfrm>
                <a:off x="5396340" y="1864571"/>
                <a:ext cx="21107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</a:t>
                </a:r>
                <a14:m>
                  <m:oMath xmlns:m="http://schemas.openxmlformats.org/officeDocument/2006/math">
                    <m:r>
                      <a:rPr lang="en-US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u="sng" dirty="0" smtClean="0">
                        <a:latin typeface="Cambria Math" panose="02040503050406030204" pitchFamily="18" charset="0"/>
                      </a:rPr>
                      <m:t>𝑣𝑝</m:t>
                    </m:r>
                    <m:r>
                      <m:rPr>
                        <m:nor/>
                      </m:rPr>
                      <a:rPr lang="en-US" sz="2000" u="sng" dirty="0">
                        <a:latin typeface="+mn-lt"/>
                      </a:rPr>
                      <m:t>,</m:t>
                    </m:r>
                    <m:r>
                      <m:rPr>
                        <m:nor/>
                      </m:rPr>
                      <a:rPr lang="en-US" sz="2000" b="0" i="0" u="sng" dirty="0" smtClean="0">
                        <a:latin typeface="+mn-lt"/>
                      </a:rPr>
                      <m:t> </m:t>
                    </m:r>
                    <m:r>
                      <a:rPr lang="en-US" sz="20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2C1CD8-345C-851A-56E7-7D16E13BE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340" y="1864571"/>
                <a:ext cx="2110706" cy="461665"/>
              </a:xfrm>
              <a:prstGeom prst="rect">
                <a:avLst/>
              </a:prstGeom>
              <a:blipFill>
                <a:blip r:embed="rId5"/>
                <a:stretch>
                  <a:fillRect l="-4192" t="-5263" r="-4192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8BA736-FE92-34C3-799D-47A717AA97AA}"/>
                  </a:ext>
                </a:extLst>
              </p:cNvPr>
              <p:cNvSpPr txBox="1"/>
              <p:nvPr/>
            </p:nvSpPr>
            <p:spPr>
              <a:xfrm>
                <a:off x="5672791" y="2422388"/>
                <a:ext cx="1302471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8BA736-FE92-34C3-799D-47A717AA9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791" y="2422388"/>
                <a:ext cx="1302471" cy="490199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8B8C62F5-8D50-87F3-9E94-08E3EC7D1F54}"/>
              </a:ext>
            </a:extLst>
          </p:cNvPr>
          <p:cNvGrpSpPr/>
          <p:nvPr/>
        </p:nvGrpSpPr>
        <p:grpSpPr>
          <a:xfrm>
            <a:off x="2232887" y="2735227"/>
            <a:ext cx="3200400" cy="453137"/>
            <a:chOff x="2690474" y="3798634"/>
            <a:chExt cx="3200400" cy="45313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9774BD6-052D-015A-740E-20D7AC9B1C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3887500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118F136-29C1-07AB-5771-16D2FC1DBC5B}"/>
                    </a:ext>
                  </a:extLst>
                </p:cNvPr>
                <p:cNvSpPr txBox="1"/>
                <p:nvPr/>
              </p:nvSpPr>
              <p:spPr>
                <a:xfrm>
                  <a:off x="3948114" y="3798634"/>
                  <a:ext cx="441468" cy="4531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baseline="-25000" dirty="0">
                      <a:latin typeface="+mn-lt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7674DF7-8CA3-7440-974F-6A1141CD7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114" y="3798634"/>
                  <a:ext cx="441468" cy="453137"/>
                </a:xfrm>
                <a:prstGeom prst="rect">
                  <a:avLst/>
                </a:prstGeom>
                <a:blipFill>
                  <a:blip r:embed="rId7"/>
                  <a:stretch>
                    <a:fillRect r="-5714" b="-2702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6D2CCAE-8FCE-AEB4-558B-90F112519124}"/>
              </a:ext>
            </a:extLst>
          </p:cNvPr>
          <p:cNvSpPr txBox="1"/>
          <p:nvPr/>
        </p:nvSpPr>
        <p:spPr>
          <a:xfrm>
            <a:off x="4196044" y="2923604"/>
            <a:ext cx="344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+mn-lt"/>
              </a:rPr>
              <a:t>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B34AF9F-1BA4-61DD-6A33-6E7FA0DEC9DA}"/>
                  </a:ext>
                </a:extLst>
              </p:cNvPr>
              <p:cNvSpPr txBox="1"/>
              <p:nvPr/>
            </p:nvSpPr>
            <p:spPr>
              <a:xfrm>
                <a:off x="5558487" y="3469530"/>
                <a:ext cx="1566391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B34AF9F-1BA4-61DD-6A33-6E7FA0DEC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487" y="3469530"/>
                <a:ext cx="1566391" cy="490199"/>
              </a:xfrm>
              <a:prstGeom prst="rect">
                <a:avLst/>
              </a:prstGeom>
              <a:blipFill>
                <a:blip r:embed="rId8"/>
                <a:stretch>
                  <a:fillRect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C2C20C82-0634-CD0A-7261-66160835DE09}"/>
              </a:ext>
            </a:extLst>
          </p:cNvPr>
          <p:cNvGrpSpPr/>
          <p:nvPr/>
        </p:nvGrpSpPr>
        <p:grpSpPr>
          <a:xfrm>
            <a:off x="2195940" y="3297760"/>
            <a:ext cx="3200400" cy="464433"/>
            <a:chOff x="2690474" y="3586357"/>
            <a:chExt cx="3200400" cy="46443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8E451C4-298F-2A0A-97DF-667A4D7448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4050790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2C962D2-F9A9-0DC4-EB96-772193B089CE}"/>
                    </a:ext>
                  </a:extLst>
                </p:cNvPr>
                <p:cNvSpPr txBox="1"/>
                <p:nvPr/>
              </p:nvSpPr>
              <p:spPr>
                <a:xfrm>
                  <a:off x="3523560" y="3586357"/>
                  <a:ext cx="754758" cy="4531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6CD395D-253C-204E-9607-1519B29D8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560" y="3586357"/>
                  <a:ext cx="754758" cy="453137"/>
                </a:xfrm>
                <a:prstGeom prst="rect">
                  <a:avLst/>
                </a:prstGeom>
                <a:blipFill>
                  <a:blip r:embed="rId12"/>
                  <a:stretch>
                    <a:fillRect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D5F2CE-77F2-1273-D853-03970C060BD8}"/>
              </a:ext>
            </a:extLst>
          </p:cNvPr>
          <p:cNvGrpSpPr/>
          <p:nvPr/>
        </p:nvGrpSpPr>
        <p:grpSpPr>
          <a:xfrm>
            <a:off x="2185268" y="2171807"/>
            <a:ext cx="3248019" cy="492983"/>
            <a:chOff x="2185268" y="1243120"/>
            <a:chExt cx="3248019" cy="49298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76A9EEF-105F-6772-3BB5-AC2447CF8911}"/>
                </a:ext>
              </a:extLst>
            </p:cNvPr>
            <p:cNvGrpSpPr/>
            <p:nvPr/>
          </p:nvGrpSpPr>
          <p:grpSpPr>
            <a:xfrm>
              <a:off x="2232887" y="1243120"/>
              <a:ext cx="3200400" cy="454358"/>
              <a:chOff x="2971800" y="3975096"/>
              <a:chExt cx="3200400" cy="454358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DCAC2B5E-7B32-39BD-5B08-EA7F7EE9E249}"/>
                  </a:ext>
                </a:extLst>
              </p:cNvPr>
              <p:cNvCxnSpPr/>
              <p:nvPr/>
            </p:nvCxnSpPr>
            <p:spPr>
              <a:xfrm>
                <a:off x="2971800" y="4429454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7E2D2023-E33B-5AB8-7021-9110E9FA52F8}"/>
                      </a:ext>
                    </a:extLst>
                  </p:cNvPr>
                  <p:cNvSpPr txBox="1"/>
                  <p:nvPr/>
                </p:nvSpPr>
                <p:spPr>
                  <a:xfrm>
                    <a:off x="3751356" y="3975096"/>
                    <a:ext cx="987963" cy="39299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baseline="-2500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oMath>
                      </m:oMathPara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9512919D-1571-7242-8C30-DBE88DEAEC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1356" y="3975096"/>
                    <a:ext cx="987963" cy="392993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22857"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52E5CB5-92C6-B915-63EA-B5357DAF12D8}"/>
                </a:ext>
              </a:extLst>
            </p:cNvPr>
            <p:cNvSpPr txBox="1"/>
            <p:nvPr/>
          </p:nvSpPr>
          <p:spPr>
            <a:xfrm>
              <a:off x="2185268" y="1397549"/>
              <a:ext cx="6949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oracle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9E6912-FE0B-A1AB-797D-3E84F3604A6A}"/>
              </a:ext>
            </a:extLst>
          </p:cNvPr>
          <p:cNvGrpSpPr/>
          <p:nvPr/>
        </p:nvGrpSpPr>
        <p:grpSpPr>
          <a:xfrm>
            <a:off x="2144416" y="3951399"/>
            <a:ext cx="3288871" cy="458546"/>
            <a:chOff x="2144416" y="4222871"/>
            <a:chExt cx="3288871" cy="45854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89204DD-236B-086E-9230-E759E02093D5}"/>
                </a:ext>
              </a:extLst>
            </p:cNvPr>
            <p:cNvGrpSpPr/>
            <p:nvPr/>
          </p:nvGrpSpPr>
          <p:grpSpPr>
            <a:xfrm>
              <a:off x="2232887" y="4222871"/>
              <a:ext cx="3200400" cy="456399"/>
              <a:chOff x="2971800" y="4054700"/>
              <a:chExt cx="3200400" cy="456399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A694C83B-C109-65AC-9BDA-9C9E9EC5BC42}"/>
                  </a:ext>
                </a:extLst>
              </p:cNvPr>
              <p:cNvCxnSpPr/>
              <p:nvPr/>
            </p:nvCxnSpPr>
            <p:spPr>
              <a:xfrm>
                <a:off x="2971800" y="4511099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D0A8E31-ADF4-75D1-6DC3-EC47AEF2FC0F}"/>
                      </a:ext>
                    </a:extLst>
                  </p:cNvPr>
                  <p:cNvSpPr txBox="1"/>
                  <p:nvPr/>
                </p:nvSpPr>
                <p:spPr>
                  <a:xfrm>
                    <a:off x="3751356" y="4054700"/>
                    <a:ext cx="955070" cy="40011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a14:m>
                    <a:r>
                      <a:rPr lang="en-US" sz="2000" baseline="-25000" dirty="0">
                        <a:latin typeface="+mn-lt"/>
                      </a:rPr>
                      <a:t>  </a:t>
                    </a:r>
                    <a:r>
                      <a:rPr lang="en-US" sz="2000" dirty="0">
                        <a:latin typeface="+mn-lt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oMath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888EAE4-B13E-C04D-97A3-105B96F07C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1356" y="4054700"/>
                    <a:ext cx="955070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8571"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86042BB-3454-80BA-AC59-BB0E17DD5405}"/>
                </a:ext>
              </a:extLst>
            </p:cNvPr>
            <p:cNvSpPr txBox="1"/>
            <p:nvPr/>
          </p:nvSpPr>
          <p:spPr>
            <a:xfrm>
              <a:off x="2144416" y="4342863"/>
              <a:ext cx="6949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oracle</a:t>
              </a: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51E617F-8DC0-26F2-FF60-2F934F6D36D4}"/>
              </a:ext>
            </a:extLst>
          </p:cNvPr>
          <p:cNvCxnSpPr/>
          <p:nvPr/>
        </p:nvCxnSpPr>
        <p:spPr>
          <a:xfrm>
            <a:off x="0" y="1657349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0E1DC2C-D1C5-CCAD-62A4-07A8E0DE578D}"/>
                  </a:ext>
                </a:extLst>
              </p:cNvPr>
              <p:cNvSpPr txBox="1"/>
              <p:nvPr/>
            </p:nvSpPr>
            <p:spPr>
              <a:xfrm>
                <a:off x="204928" y="2781849"/>
                <a:ext cx="1734257" cy="156966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Verifier is</a:t>
                </a:r>
              </a:p>
              <a:p>
                <a:pPr algn="l"/>
                <a:r>
                  <a:rPr lang="en-US" dirty="0">
                    <a:latin typeface="+mn-lt"/>
                  </a:rPr>
                  <a:t>assured that</a:t>
                </a:r>
              </a:p>
              <a:p>
                <a:pPr algn="l"/>
                <a:r>
                  <a:rPr lang="en-US" dirty="0">
                    <a:latin typeface="+mn-lt"/>
                  </a:rPr>
                  <a:t>all oracles</a:t>
                </a:r>
              </a:p>
              <a:p>
                <a:pPr algn="l"/>
                <a:r>
                  <a:rPr lang="en-US" dirty="0">
                    <a:latin typeface="+mn-lt"/>
                  </a:rPr>
                  <a:t>are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0E1DC2C-D1C5-CCAD-62A4-07A8E0DE5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28" y="2781849"/>
                <a:ext cx="1734257" cy="1569660"/>
              </a:xfrm>
              <a:prstGeom prst="rect">
                <a:avLst/>
              </a:prstGeom>
              <a:blipFill>
                <a:blip r:embed="rId17"/>
                <a:stretch>
                  <a:fillRect l="-4255" t="-1563" r="-2837" b="-625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95ECEDAF-14AA-56C4-8A9A-3556A44E2E89}"/>
              </a:ext>
            </a:extLst>
          </p:cNvPr>
          <p:cNvGrpSpPr/>
          <p:nvPr/>
        </p:nvGrpSpPr>
        <p:grpSpPr>
          <a:xfrm>
            <a:off x="531089" y="1027480"/>
            <a:ext cx="8481872" cy="461665"/>
            <a:chOff x="300074" y="1044504"/>
            <a:chExt cx="8481872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6EA3E62-B3C6-685C-4B76-EACB73A2D2BD}"/>
                    </a:ext>
                  </a:extLst>
                </p:cNvPr>
                <p:cNvSpPr txBox="1"/>
                <p:nvPr/>
              </p:nvSpPr>
              <p:spPr>
                <a:xfrm>
                  <a:off x="300074" y="1044504"/>
                  <a:ext cx="848187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latin typeface="+mn-lt"/>
                      <a:cs typeface="Calibri" panose="020F0502020204030204" pitchFamily="34" charset="0"/>
                    </a:rPr>
                    <a:t>Setup(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dirty="0">
                      <a:latin typeface="+mn-lt"/>
                      <a:cs typeface="Calibri" panose="020F0502020204030204" pitchFamily="34" charset="0"/>
                    </a:rPr>
                    <a:t>)  ⇾  public parameters 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𝑝𝑝</m:t>
                      </m:r>
                    </m:oMath>
                  </a14:m>
                  <a:r>
                    <a:rPr lang="en-US" b="1" dirty="0">
                      <a:latin typeface="+mn-lt"/>
                    </a:rPr>
                    <a:t>  </a:t>
                  </a:r>
                  <a:r>
                    <a:rPr lang="en-US" dirty="0">
                      <a:latin typeface="+mn-lt"/>
                    </a:rPr>
                    <a:t>and </a:t>
                  </a:r>
                  <a:r>
                    <a:rPr lang="en-US" b="1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𝑣𝑝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                               )</m:t>
                      </m:r>
                    </m:oMath>
                  </a14:m>
                  <a:r>
                    <a:rPr lang="en-US" b="1" dirty="0">
                      <a:latin typeface="+mn-lt"/>
                      <a:cs typeface="Calibri" panose="020F0502020204030204" pitchFamily="34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6EA3E62-B3C6-685C-4B76-EACB73A2D2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074" y="1044504"/>
                  <a:ext cx="8481872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1046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D768250-8C3C-0C16-D0E8-6AD04B24C4C6}"/>
                    </a:ext>
                  </a:extLst>
                </p:cNvPr>
                <p:cNvSpPr txBox="1"/>
                <p:nvPr/>
              </p:nvSpPr>
              <p:spPr>
                <a:xfrm>
                  <a:off x="6203450" y="1106959"/>
                  <a:ext cx="1814279" cy="39299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∊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oMath>
                    </m:oMathPara>
                  </a14:m>
                  <a:endParaRPr lang="en-US" sz="20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D768250-8C3C-0C16-D0E8-6AD04B24C4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3450" y="1106959"/>
                  <a:ext cx="1814279" cy="392993"/>
                </a:xfrm>
                <a:prstGeom prst="rect">
                  <a:avLst/>
                </a:prstGeom>
                <a:blipFill>
                  <a:blip r:embed="rId19"/>
                  <a:stretch>
                    <a:fillRect b="-857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F19271E-43DF-220B-6CAD-C4EDEC91AA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51338" y="4605333"/>
            <a:ext cx="5186868" cy="390605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3CF3472-928F-3025-2121-419BEDA2E548}"/>
              </a:ext>
            </a:extLst>
          </p:cNvPr>
          <p:cNvCxnSpPr/>
          <p:nvPr/>
        </p:nvCxnSpPr>
        <p:spPr>
          <a:xfrm flipH="1">
            <a:off x="4914900" y="4071391"/>
            <a:ext cx="481440" cy="5339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778BA0-DED1-95F9-1C5D-C7662390DCF3}"/>
              </a:ext>
            </a:extLst>
          </p:cNvPr>
          <p:cNvCxnSpPr>
            <a:cxnSpLocks/>
          </p:cNvCxnSpPr>
          <p:nvPr/>
        </p:nvCxnSpPr>
        <p:spPr>
          <a:xfrm flipH="1" flipV="1">
            <a:off x="7929563" y="1545383"/>
            <a:ext cx="559901" cy="4499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776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F79BFE-5B04-2F23-62C7-095C94B1ED4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600" dirty="0"/>
                  <a:t>Compiling an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− IOP to a SNARK: two steps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F79BFE-5B04-2F23-62C7-095C94B1E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012" t="-13725" r="-4012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D83A9F7-5909-ACBC-E7DE-7F4F115B1F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260" y="926739"/>
                <a:ext cx="6333350" cy="77360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Step 1:</a:t>
                </a:r>
                <a:r>
                  <a:rPr lang="en-US" sz="2400" dirty="0"/>
                  <a:t>   replace oracles by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400" dirty="0"/>
                  <a:t>-commitments</a:t>
                </a:r>
              </a:p>
              <a:p>
                <a:pPr marL="0" indent="0">
                  <a:buNone/>
                </a:pPr>
                <a:r>
                  <a:rPr lang="en-US" dirty="0"/>
                  <a:t>		     </a:t>
                </a:r>
                <a:r>
                  <a:rPr lang="en-US" sz="1900" dirty="0"/>
                  <a:t>⇒  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sz="1900" dirty="0"/>
                  <a:t> now contains </a:t>
                </a:r>
                <a14:m>
                  <m:oMath xmlns:m="http://schemas.openxmlformats.org/officeDocument/2006/math"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𝑐𝑜</m:t>
                    </m:r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𝑐𝑜</m:t>
                    </m:r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D83A9F7-5909-ACBC-E7DE-7F4F115B1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260" y="926739"/>
                <a:ext cx="6333350" cy="773603"/>
              </a:xfrm>
              <a:blipFill>
                <a:blip r:embed="rId3"/>
                <a:stretch>
                  <a:fillRect l="-1200" t="-9677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B43DFDA-9F60-4FCF-2EFB-8634502D86AD}"/>
                  </a:ext>
                </a:extLst>
              </p:cNvPr>
              <p:cNvSpPr txBox="1"/>
              <p:nvPr/>
            </p:nvSpPr>
            <p:spPr>
              <a:xfrm>
                <a:off x="332075" y="4690259"/>
                <a:ext cx="7798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>
                  <a:spcBef>
                    <a:spcPts val="3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400" dirty="0">
                    <a:latin typeface="+mn-lt"/>
                  </a:rPr>
                  <a:t> queries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n-lt"/>
                  </a:rPr>
                  <a:t>   ⇒ 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400" dirty="0">
                    <a:latin typeface="+mn-lt"/>
                  </a:rPr>
                  <a:t> responds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+mn-lt"/>
                  </a:rPr>
                  <a:t> and an eval proof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B43DFDA-9F60-4FCF-2EFB-8634502D8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75" y="4690259"/>
                <a:ext cx="7798866" cy="461665"/>
              </a:xfrm>
              <a:prstGeom prst="rect">
                <a:avLst/>
              </a:prstGeom>
              <a:blipFill>
                <a:blip r:embed="rId4"/>
                <a:stretch>
                  <a:fillRect l="-162" t="-10811" r="-162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02A7B51-F3B3-9171-F68D-FF9F9DD1A650}"/>
                  </a:ext>
                </a:extLst>
              </p:cNvPr>
              <p:cNvSpPr txBox="1"/>
              <p:nvPr/>
            </p:nvSpPr>
            <p:spPr>
              <a:xfrm>
                <a:off x="113868" y="2790634"/>
                <a:ext cx="2124684" cy="1015663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3600"/>
                  </a:spcBef>
                </a:pPr>
                <a:r>
                  <a:rPr lang="en-US" sz="2000" dirty="0">
                    <a:latin typeface="+mn-lt"/>
                  </a:rPr>
                  <a:t>Security now 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relies on binding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000" dirty="0"/>
                  <a:t>-commitment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02A7B51-F3B3-9171-F68D-FF9F9DD1A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68" y="2790634"/>
                <a:ext cx="2124684" cy="1015663"/>
              </a:xfrm>
              <a:prstGeom prst="rect">
                <a:avLst/>
              </a:prstGeom>
              <a:blipFill>
                <a:blip r:embed="rId5"/>
                <a:stretch>
                  <a:fillRect l="-2339" t="-2410" r="-1170" b="-8434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021896DF-4F60-A31D-614D-166826312977}"/>
              </a:ext>
            </a:extLst>
          </p:cNvPr>
          <p:cNvSpPr txBox="1"/>
          <p:nvPr/>
        </p:nvSpPr>
        <p:spPr>
          <a:xfrm>
            <a:off x="6734610" y="962954"/>
            <a:ext cx="233012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ts val="3600"/>
              </a:spcBef>
            </a:pPr>
            <a:r>
              <a:rPr lang="en-US" sz="2000" dirty="0">
                <a:latin typeface="+mn-lt"/>
              </a:rPr>
              <a:t>We obtain an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interactive proof (IP)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A598375-94AE-8588-D064-FABC08524F0B}"/>
                  </a:ext>
                </a:extLst>
              </p:cNvPr>
              <p:cNvSpPr txBox="1"/>
              <p:nvPr/>
            </p:nvSpPr>
            <p:spPr>
              <a:xfrm>
                <a:off x="610937" y="1864571"/>
                <a:ext cx="22427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</a:t>
                </a:r>
                <a14:m>
                  <m:oMath xmlns:m="http://schemas.openxmlformats.org/officeDocument/2006/math"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u="sng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m:rPr>
                        <m:nor/>
                      </m:rPr>
                      <a:rPr lang="en-US" sz="2000" i="0" u="sng" dirty="0" smtClean="0">
                        <a:latin typeface="+mn-lt"/>
                      </a:rPr>
                      <m:t>,</m:t>
                    </m:r>
                    <m:r>
                      <a:rPr lang="en-US" sz="20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A598375-94AE-8588-D064-FABC08524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37" y="1864571"/>
                <a:ext cx="2242730" cy="461665"/>
              </a:xfrm>
              <a:prstGeom prst="rect">
                <a:avLst/>
              </a:prstGeom>
              <a:blipFill>
                <a:blip r:embed="rId6"/>
                <a:stretch>
                  <a:fillRect l="-4520" t="-5263" r="-395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AD1E4BA7-6005-8A81-142D-C293817F486F}"/>
              </a:ext>
            </a:extLst>
          </p:cNvPr>
          <p:cNvGrpSpPr/>
          <p:nvPr/>
        </p:nvGrpSpPr>
        <p:grpSpPr>
          <a:xfrm>
            <a:off x="2364257" y="2037839"/>
            <a:ext cx="4928938" cy="2179330"/>
            <a:chOff x="2364257" y="2037839"/>
            <a:chExt cx="4928938" cy="2179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27022CA-018E-31CC-2EDA-41C855F630A9}"/>
                    </a:ext>
                  </a:extLst>
                </p:cNvPr>
                <p:cNvSpPr txBox="1"/>
                <p:nvPr/>
              </p:nvSpPr>
              <p:spPr>
                <a:xfrm>
                  <a:off x="5841108" y="2231759"/>
                  <a:ext cx="1302471" cy="4901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⇽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27022CA-018E-31CC-2EDA-41C855F630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1108" y="2231759"/>
                  <a:ext cx="1302471" cy="490199"/>
                </a:xfrm>
                <a:prstGeom prst="rect">
                  <a:avLst/>
                </a:prstGeom>
                <a:blipFill>
                  <a:blip r:embed="rId8"/>
                  <a:stretch>
                    <a:fillRect b="-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9B26B27-A81F-308B-B093-EEB4B324818A}"/>
                </a:ext>
              </a:extLst>
            </p:cNvPr>
            <p:cNvGrpSpPr/>
            <p:nvPr/>
          </p:nvGrpSpPr>
          <p:grpSpPr>
            <a:xfrm>
              <a:off x="2401204" y="2544598"/>
              <a:ext cx="3200400" cy="453137"/>
              <a:chOff x="2690474" y="3798634"/>
              <a:chExt cx="3200400" cy="453137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74054591-1CD0-282F-E37A-A7CD25A6ED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90474" y="3887500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EFC225E-C921-1106-9744-AFA4AF343432}"/>
                      </a:ext>
                    </a:extLst>
                  </p:cNvPr>
                  <p:cNvSpPr txBox="1"/>
                  <p:nvPr/>
                </p:nvSpPr>
                <p:spPr>
                  <a:xfrm>
                    <a:off x="3790946" y="3798634"/>
                    <a:ext cx="441468" cy="45313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a14:m>
                    <a:r>
                      <a:rPr lang="en-US" baseline="-25000" dirty="0">
                        <a:latin typeface="+mn-lt"/>
                      </a:rPr>
                      <a:t>1</a:t>
                    </a: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EFC225E-C921-1106-9744-AFA4AF34343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0946" y="3798634"/>
                    <a:ext cx="441468" cy="45313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5556" b="-24324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7FD4C23-7257-519C-964C-33F949A5B7BA}"/>
                </a:ext>
              </a:extLst>
            </p:cNvPr>
            <p:cNvSpPr txBox="1"/>
            <p:nvPr/>
          </p:nvSpPr>
          <p:spPr>
            <a:xfrm>
              <a:off x="4364361" y="2732975"/>
              <a:ext cx="3449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000" b="1" dirty="0">
                  <a:latin typeface="+mn-lt"/>
                </a:rPr>
                <a:t>⋮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870BD36-CF54-6F7C-2834-0ED630733D18}"/>
                    </a:ext>
                  </a:extLst>
                </p:cNvPr>
                <p:cNvSpPr txBox="1"/>
                <p:nvPr/>
              </p:nvSpPr>
              <p:spPr>
                <a:xfrm>
                  <a:off x="5726804" y="3278901"/>
                  <a:ext cx="1566391" cy="4901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⇽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870BD36-CF54-6F7C-2834-0ED630733D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6804" y="3278901"/>
                  <a:ext cx="1566391" cy="490199"/>
                </a:xfrm>
                <a:prstGeom prst="rect">
                  <a:avLst/>
                </a:prstGeom>
                <a:blipFill>
                  <a:blip r:embed="rId10"/>
                  <a:stretch>
                    <a:fillRect b="-76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6623073-EDC4-A67E-6831-15BC3F5E4CFF}"/>
                </a:ext>
              </a:extLst>
            </p:cNvPr>
            <p:cNvGrpSpPr/>
            <p:nvPr/>
          </p:nvGrpSpPr>
          <p:grpSpPr>
            <a:xfrm>
              <a:off x="2364257" y="3107131"/>
              <a:ext cx="3200400" cy="464433"/>
              <a:chOff x="2690474" y="3586357"/>
              <a:chExt cx="3200400" cy="464433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39438F8E-C804-9C3B-9B96-495BE54D5C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90474" y="4050790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84D1EF4-6929-2C26-E4F4-C4F23674B04D}"/>
                      </a:ext>
                    </a:extLst>
                  </p:cNvPr>
                  <p:cNvSpPr txBox="1"/>
                  <p:nvPr/>
                </p:nvSpPr>
                <p:spPr>
                  <a:xfrm>
                    <a:off x="3523560" y="3586357"/>
                    <a:ext cx="754758" cy="45313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B6CD395D-253C-204E-9607-1519B29D802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3560" y="3586357"/>
                    <a:ext cx="754758" cy="45313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5556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D6CC3DE-59D1-57E0-5C47-FFAC4E1FD9AD}"/>
                </a:ext>
              </a:extLst>
            </p:cNvPr>
            <p:cNvGrpSpPr/>
            <p:nvPr/>
          </p:nvGrpSpPr>
          <p:grpSpPr>
            <a:xfrm>
              <a:off x="2401204" y="3717906"/>
              <a:ext cx="3200400" cy="499263"/>
              <a:chOff x="2971800" y="4011836"/>
              <a:chExt cx="3200400" cy="499263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51DF0630-2A62-F38B-C83C-7528061A693D}"/>
                  </a:ext>
                </a:extLst>
              </p:cNvPr>
              <p:cNvCxnSpPr/>
              <p:nvPr/>
            </p:nvCxnSpPr>
            <p:spPr>
              <a:xfrm>
                <a:off x="2971800" y="4511099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E029741-6575-D91A-6595-D5F64A685566}"/>
                      </a:ext>
                    </a:extLst>
                  </p:cNvPr>
                  <p:cNvSpPr txBox="1"/>
                  <p:nvPr/>
                </p:nvSpPr>
                <p:spPr>
                  <a:xfrm>
                    <a:off x="3751356" y="4011836"/>
                    <a:ext cx="852028" cy="428131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E029741-6575-D91A-6595-D5F64A68556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1356" y="4011836"/>
                    <a:ext cx="852028" cy="42813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5405"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F788D03-8881-247E-3038-156A3E5747DB}"/>
                </a:ext>
              </a:extLst>
            </p:cNvPr>
            <p:cNvGrpSpPr/>
            <p:nvPr/>
          </p:nvGrpSpPr>
          <p:grpSpPr>
            <a:xfrm>
              <a:off x="2504353" y="2037839"/>
              <a:ext cx="3200400" cy="474022"/>
              <a:chOff x="2971800" y="3955432"/>
              <a:chExt cx="3200400" cy="474022"/>
            </a:xfrm>
          </p:grpSpPr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41C592F7-E67B-AA50-A74C-9848D4A0B0D2}"/>
                  </a:ext>
                </a:extLst>
              </p:cNvPr>
              <p:cNvCxnSpPr/>
              <p:nvPr/>
            </p:nvCxnSpPr>
            <p:spPr>
              <a:xfrm>
                <a:off x="2971800" y="4429454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C8CFDB4-6BE9-6DC9-AFB4-B3E51A3986E9}"/>
                      </a:ext>
                    </a:extLst>
                  </p:cNvPr>
                  <p:cNvSpPr txBox="1"/>
                  <p:nvPr/>
                </p:nvSpPr>
                <p:spPr>
                  <a:xfrm>
                    <a:off x="3751356" y="3955432"/>
                    <a:ext cx="871264" cy="42652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sz="2000" baseline="-25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0C8CFDB4-6BE9-6DC9-AFB4-B3E51A3986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1356" y="3955432"/>
                    <a:ext cx="871264" cy="42652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2703"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0575CDFB-3262-E875-EFBA-AAE2265E90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64361" y="4305663"/>
            <a:ext cx="4542048" cy="3420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0422D9-D9C1-C4A9-18D2-79451A0C231A}"/>
                  </a:ext>
                </a:extLst>
              </p:cNvPr>
              <p:cNvSpPr txBox="1"/>
              <p:nvPr/>
            </p:nvSpPr>
            <p:spPr>
              <a:xfrm>
                <a:off x="5396340" y="1864571"/>
                <a:ext cx="21107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</a:t>
                </a:r>
                <a14:m>
                  <m:oMath xmlns:m="http://schemas.openxmlformats.org/officeDocument/2006/math">
                    <m:r>
                      <a:rPr lang="en-US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u="sng" dirty="0" smtClean="0">
                        <a:latin typeface="Cambria Math" panose="02040503050406030204" pitchFamily="18" charset="0"/>
                      </a:rPr>
                      <m:t>𝑣𝑝</m:t>
                    </m:r>
                    <m:r>
                      <m:rPr>
                        <m:nor/>
                      </m:rPr>
                      <a:rPr lang="en-US" sz="2000" u="sng" dirty="0">
                        <a:latin typeface="+mn-lt"/>
                      </a:rPr>
                      <m:t>,</m:t>
                    </m:r>
                    <m:r>
                      <m:rPr>
                        <m:nor/>
                      </m:rPr>
                      <a:rPr lang="en-US" sz="2000" b="0" i="0" u="sng" dirty="0" smtClean="0">
                        <a:latin typeface="+mn-lt"/>
                      </a:rPr>
                      <m:t> </m:t>
                    </m:r>
                    <m:r>
                      <a:rPr lang="en-US" sz="20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0422D9-D9C1-C4A9-18D2-79451A0C2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340" y="1864571"/>
                <a:ext cx="2110706" cy="461665"/>
              </a:xfrm>
              <a:prstGeom prst="rect">
                <a:avLst/>
              </a:prstGeom>
              <a:blipFill>
                <a:blip r:embed="rId16"/>
                <a:stretch>
                  <a:fillRect l="-4192" t="-5263" r="-4192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11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BF359-981A-E5D2-764A-4CDC9ABA3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9F21538-D9FF-C2C4-4E08-3B4292025E8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600" dirty="0"/>
                  <a:t>Compiling an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− IOP to a SNARK: two steps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9F21538-D9FF-C2C4-4E08-3B4292025E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012" t="-13725" r="-4012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407F80-DE54-05CA-A08D-663C15352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1575"/>
            <a:ext cx="8229600" cy="4123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Step 2:</a:t>
            </a:r>
            <a:r>
              <a:rPr lang="en-US" dirty="0"/>
              <a:t>   Make non-interactive using the Fiat-Shamir transform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D0D35DD-23E1-8EF8-1674-D23264B09711}"/>
                  </a:ext>
                </a:extLst>
              </p:cNvPr>
              <p:cNvSpPr txBox="1"/>
              <p:nvPr/>
            </p:nvSpPr>
            <p:spPr>
              <a:xfrm>
                <a:off x="610937" y="1750267"/>
                <a:ext cx="22427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</a:t>
                </a:r>
                <a14:m>
                  <m:oMath xmlns:m="http://schemas.openxmlformats.org/officeDocument/2006/math"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u="sng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m:rPr>
                        <m:nor/>
                      </m:rPr>
                      <a:rPr lang="en-US" sz="2000" i="0" u="sng" dirty="0" smtClean="0">
                        <a:latin typeface="+mn-lt"/>
                      </a:rPr>
                      <m:t>,</m:t>
                    </m:r>
                    <m:r>
                      <a:rPr lang="en-US" sz="20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D0D35DD-23E1-8EF8-1674-D23264B09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37" y="1750267"/>
                <a:ext cx="2242730" cy="461665"/>
              </a:xfrm>
              <a:prstGeom prst="rect">
                <a:avLst/>
              </a:prstGeom>
              <a:blipFill>
                <a:blip r:embed="rId3"/>
                <a:stretch>
                  <a:fillRect l="-4520" t="-7895" r="-395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97DD2C5-30DE-D3E3-F937-34CDA3E21491}"/>
              </a:ext>
            </a:extLst>
          </p:cNvPr>
          <p:cNvSpPr/>
          <p:nvPr/>
        </p:nvSpPr>
        <p:spPr>
          <a:xfrm>
            <a:off x="7194422" y="2247395"/>
            <a:ext cx="1643062" cy="27711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SNARK</a:t>
            </a:r>
          </a:p>
          <a:p>
            <a:pPr algn="ctr"/>
            <a:r>
              <a:rPr lang="en-US" dirty="0"/>
              <a:t>Proof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FE193E-5229-78BD-97B2-DD9C804944AB}"/>
              </a:ext>
            </a:extLst>
          </p:cNvPr>
          <p:cNvGrpSpPr/>
          <p:nvPr/>
        </p:nvGrpSpPr>
        <p:grpSpPr>
          <a:xfrm>
            <a:off x="302565" y="2026772"/>
            <a:ext cx="6830755" cy="1757427"/>
            <a:chOff x="302565" y="2026772"/>
            <a:chExt cx="6830755" cy="175742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D427B9B-66C4-4F7F-4F2B-86B96659F316}"/>
                </a:ext>
              </a:extLst>
            </p:cNvPr>
            <p:cNvSpPr txBox="1"/>
            <p:nvPr/>
          </p:nvSpPr>
          <p:spPr>
            <a:xfrm>
              <a:off x="5115234" y="2500071"/>
              <a:ext cx="3449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000" b="1" dirty="0">
                  <a:latin typeface="+mn-lt"/>
                </a:rPr>
                <a:t>⋮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1843416-D217-A458-E3BC-69950E0EE4EF}"/>
                </a:ext>
              </a:extLst>
            </p:cNvPr>
            <p:cNvGrpSpPr/>
            <p:nvPr/>
          </p:nvGrpSpPr>
          <p:grpSpPr>
            <a:xfrm>
              <a:off x="302565" y="2026772"/>
              <a:ext cx="6830755" cy="1757427"/>
              <a:chOff x="302565" y="2026772"/>
              <a:chExt cx="6830755" cy="175742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8FF4EFD0-9D00-63EA-DB83-40851A2B0353}"/>
                  </a:ext>
                </a:extLst>
              </p:cNvPr>
              <p:cNvGrpSpPr/>
              <p:nvPr/>
            </p:nvGrpSpPr>
            <p:grpSpPr>
              <a:xfrm>
                <a:off x="2400300" y="3281242"/>
                <a:ext cx="4629871" cy="502957"/>
                <a:chOff x="1542329" y="3579510"/>
                <a:chExt cx="4629871" cy="502957"/>
              </a:xfrm>
            </p:grpSpPr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E0A227B2-FBE9-12FB-74E8-8ECC82D42C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42329" y="4082467"/>
                  <a:ext cx="4629871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788114F9-5BC7-13C6-D9DF-3A932590565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30364" y="3579510"/>
                      <a:ext cx="852028" cy="428131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38100">
                      <a:solidFill>
                        <a:schemeClr val="tx1"/>
                      </a:solidFill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sub>
                            </m:sSub>
                          </m:oMath>
                        </m:oMathPara>
                      </a14:m>
                      <a:endParaRPr lang="en-US" sz="2000" baseline="-25000" dirty="0"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788114F9-5BC7-13C6-D9DF-3A932590565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30364" y="3579510"/>
                      <a:ext cx="852028" cy="42813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2632"/>
                      </a:stretch>
                    </a:blipFill>
                    <a:ln w="381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75E8E84-78D0-496C-DD11-F42892B0ED98}"/>
                  </a:ext>
                </a:extLst>
              </p:cNvPr>
              <p:cNvGrpSpPr/>
              <p:nvPr/>
            </p:nvGrpSpPr>
            <p:grpSpPr>
              <a:xfrm>
                <a:off x="2400300" y="2026772"/>
                <a:ext cx="4733020" cy="480751"/>
                <a:chOff x="1439180" y="3948703"/>
                <a:chExt cx="4733020" cy="480751"/>
              </a:xfrm>
            </p:grpSpPr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B26602D0-6BB6-BDBE-46F9-9741036FE7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39180" y="4429454"/>
                  <a:ext cx="473302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AED13D18-702F-2C59-2851-654654E90A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17597" y="3948703"/>
                      <a:ext cx="871264" cy="426527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28575">
                      <a:solidFill>
                        <a:schemeClr val="tx1"/>
                      </a:solidFill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oMath>
                        </m:oMathPara>
                      </a14:m>
                      <a:endParaRPr lang="en-US" sz="2000" baseline="-25000" dirty="0">
                        <a:latin typeface="+mn-lt"/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AED13D18-702F-2C59-2851-654654E90A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7597" y="3948703"/>
                      <a:ext cx="871264" cy="42652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2703"/>
                      </a:stretch>
                    </a:blipFill>
                    <a:ln w="28575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EEE61505-4EBD-A4CF-B43C-6175B698F11B}"/>
                      </a:ext>
                    </a:extLst>
                  </p:cNvPr>
                  <p:cNvSpPr txBox="1"/>
                  <p:nvPr/>
                </p:nvSpPr>
                <p:spPr>
                  <a:xfrm>
                    <a:off x="302565" y="2545595"/>
                    <a:ext cx="2518575" cy="4265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⇽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𝐻𝑎𝑠h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𝑐𝑜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EEE61505-4EBD-A4CF-B43C-6175B698F1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565" y="2545595"/>
                    <a:ext cx="2518575" cy="42652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9C7EE18B-4C06-E6CC-B930-5586BB14ED16}"/>
                      </a:ext>
                    </a:extLst>
                  </p:cNvPr>
                  <p:cNvSpPr txBox="1"/>
                  <p:nvPr/>
                </p:nvSpPr>
                <p:spPr>
                  <a:xfrm>
                    <a:off x="306516" y="3184184"/>
                    <a:ext cx="3764428" cy="4281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ts val="36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⇽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𝐻𝑎𝑠h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𝑐𝑜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𝑐𝑜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9C7EE18B-4C06-E6CC-B930-5586BB14ED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6516" y="3184184"/>
                    <a:ext cx="3764428" cy="42813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8840679-192E-1D8C-396B-9151FB42DC76}"/>
              </a:ext>
            </a:extLst>
          </p:cNvPr>
          <p:cNvGrpSpPr/>
          <p:nvPr/>
        </p:nvGrpSpPr>
        <p:grpSpPr>
          <a:xfrm>
            <a:off x="2400300" y="4454900"/>
            <a:ext cx="4629871" cy="401930"/>
            <a:chOff x="1192757" y="4249726"/>
            <a:chExt cx="4072850" cy="40193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72D7AB6-3258-7F87-E57A-2B8EE72D18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2757" y="4649836"/>
              <a:ext cx="4072850" cy="18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998ADC3-C6B5-D948-577E-1E1FF68F9FCA}"/>
                    </a:ext>
                  </a:extLst>
                </p:cNvPr>
                <p:cNvSpPr txBox="1"/>
                <p:nvPr/>
              </p:nvSpPr>
              <p:spPr>
                <a:xfrm>
                  <a:off x="2310449" y="4249726"/>
                  <a:ext cx="268785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ts val="3600"/>
                    </a:spcBef>
                  </a:pPr>
                  <a:r>
                    <a:rPr lang="en-US" sz="2000" dirty="0">
                      <a:latin typeface="+mn-lt"/>
                      <a:ea typeface="Cambria Math" panose="02040503050406030204" pitchFamily="18" charset="0"/>
                    </a:rPr>
                    <a:t>eval p</a:t>
                  </a:r>
                  <a:r>
                    <a:rPr lang="en-US" sz="2000" b="0" dirty="0">
                      <a:latin typeface="+mn-lt"/>
                      <a:ea typeface="Cambria Math" panose="02040503050406030204" pitchFamily="18" charset="0"/>
                    </a:rPr>
                    <a:t>roofs </a:t>
                  </a:r>
                  <a:r>
                    <a:rPr lang="en-US" sz="1800" b="0" dirty="0">
                      <a:latin typeface="+mn-lt"/>
                      <a:ea typeface="Cambria Math" panose="02040503050406030204" pitchFamily="18" charset="0"/>
                    </a:rPr>
                    <a:t>(one per </a:t>
                  </a:r>
                  <a14:m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800" b="0" dirty="0">
                      <a:latin typeface="+mn-lt"/>
                      <a:ea typeface="Cambria Math" panose="02040503050406030204" pitchFamily="18" charset="0"/>
                    </a:rPr>
                    <a:t>query)</a:t>
                  </a:r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998ADC3-C6B5-D948-577E-1E1FF68F9F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0449" y="4249726"/>
                  <a:ext cx="2687850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1653" t="-6061" r="-826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6A44C37-8E19-0278-86C0-5296B26F17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4013287"/>
            <a:ext cx="4542048" cy="34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4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20C8BFA-EDAC-2763-F07D-8A624FBE8E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8A19EE-0080-6ABB-C844-DDAABE25E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469" y="1394272"/>
            <a:ext cx="8501062" cy="1407922"/>
          </a:xfrm>
        </p:spPr>
        <p:txBody>
          <a:bodyPr/>
          <a:lstStyle/>
          <a:p>
            <a:r>
              <a:rPr lang="en-US" dirty="0"/>
              <a:t>Polynomial IOPs  (PIOPs):</a:t>
            </a:r>
            <a:br>
              <a:rPr lang="en-US" dirty="0"/>
            </a:br>
            <a:r>
              <a:rPr lang="en-US" dirty="0"/>
              <a:t>a specific instance of the paradigm</a:t>
            </a:r>
          </a:p>
        </p:txBody>
      </p:sp>
    </p:spTree>
    <p:extLst>
      <p:ext uri="{BB962C8B-B14F-4D97-AF65-F5344CB8AC3E}">
        <p14:creationId xmlns:p14="http://schemas.microsoft.com/office/powerpoint/2010/main" val="1848216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199E8-0D8C-2D71-EBAD-FA96B3F09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Polynomial IOP   (PIOP)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913F73-B3EC-9B73-D772-DCA8A2BBD553}"/>
              </a:ext>
            </a:extLst>
          </p:cNvPr>
          <p:cNvSpPr txBox="1"/>
          <p:nvPr/>
        </p:nvSpPr>
        <p:spPr>
          <a:xfrm>
            <a:off x="657229" y="3021204"/>
            <a:ext cx="326452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Poly Interactive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Oracle Proof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</a:t>
            </a:r>
            <a:r>
              <a:rPr lang="en-US" b="1" dirty="0">
                <a:latin typeface="+mn-lt"/>
              </a:rPr>
              <a:t>PIOP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D4647-E264-817E-3C0D-15CED7E6EB39}"/>
              </a:ext>
            </a:extLst>
          </p:cNvPr>
          <p:cNvSpPr txBox="1"/>
          <p:nvPr/>
        </p:nvSpPr>
        <p:spPr>
          <a:xfrm>
            <a:off x="657229" y="1335974"/>
            <a:ext cx="326452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univariate polynomial commitment scheme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</a:t>
            </a:r>
            <a:r>
              <a:rPr lang="en-US" b="1" dirty="0">
                <a:latin typeface="+mn-lt"/>
              </a:rPr>
              <a:t>PCS</a:t>
            </a:r>
            <a:r>
              <a:rPr lang="en-US" dirty="0">
                <a:latin typeface="+mn-lt"/>
              </a:rPr>
              <a:t>)</a:t>
            </a:r>
          </a:p>
        </p:txBody>
      </p:sp>
      <p:pic>
        <p:nvPicPr>
          <p:cNvPr id="6" name="Picture 4" descr="blender clipart - Clip Art Library">
            <a:extLst>
              <a:ext uri="{FF2B5EF4-FFF2-40B4-BE49-F238E27FC236}">
                <a16:creationId xmlns:a16="http://schemas.microsoft.com/office/drawing/2014/main" id="{E42E93A1-B8AE-884D-DC30-96319ACA1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31" y="2326799"/>
            <a:ext cx="548176" cy="9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5F4578-04D0-104E-9512-8B0E26B3FEC5}"/>
              </a:ext>
            </a:extLst>
          </p:cNvPr>
          <p:cNvSpPr txBox="1"/>
          <p:nvPr/>
        </p:nvSpPr>
        <p:spPr>
          <a:xfrm>
            <a:off x="6769947" y="2382539"/>
            <a:ext cx="207249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SNARK for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general circuits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EE69D015-BB7B-EA00-9C1C-383FDB141381}"/>
              </a:ext>
            </a:extLst>
          </p:cNvPr>
          <p:cNvSpPr/>
          <p:nvPr/>
        </p:nvSpPr>
        <p:spPr>
          <a:xfrm>
            <a:off x="5659117" y="2662425"/>
            <a:ext cx="1012722" cy="2712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12F1F52-57DF-89F7-C840-65CFF1C4B056}"/>
              </a:ext>
            </a:extLst>
          </p:cNvPr>
          <p:cNvSpPr/>
          <p:nvPr/>
        </p:nvSpPr>
        <p:spPr>
          <a:xfrm rot="1496730">
            <a:off x="3884809" y="2044910"/>
            <a:ext cx="1098745" cy="3185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4B10D602-D7CD-D294-B0F4-093EFCD5ED5C}"/>
              </a:ext>
            </a:extLst>
          </p:cNvPr>
          <p:cNvSpPr/>
          <p:nvPr/>
        </p:nvSpPr>
        <p:spPr>
          <a:xfrm rot="19612882">
            <a:off x="3825716" y="3223187"/>
            <a:ext cx="1167907" cy="3634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27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FD761-84E4-FAD7-0721-E2EF685B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Polynomial commitments </a:t>
            </a:r>
            <a:r>
              <a:rPr lang="en-US" sz="2400" dirty="0"/>
              <a:t>(informally)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8CA8D6A-E2FB-1CB6-9F97-43EA419D76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442" y="1037993"/>
                <a:ext cx="8229600" cy="30277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Prover commits to a polynomial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 in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/>
                  <a:t>      </a:t>
                </a:r>
                <a:r>
                  <a:rPr lang="en-US" sz="2000" dirty="0"/>
                  <a:t>(univariate)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sz="2400" b="1" i="1" dirty="0"/>
                  <a:t>eval</a:t>
                </a:r>
                <a:r>
                  <a:rPr lang="en-US" sz="2400" dirty="0"/>
                  <a:t>:  for public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,  prover can convince the verifier that committed poly satisfies</a:t>
                </a:r>
              </a:p>
              <a:p>
                <a:pPr marL="0" indent="0">
                  <a:spcBef>
                    <a:spcPts val="1500"/>
                  </a:spcBef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  and   deg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spcBef>
                    <a:spcPts val="3900"/>
                  </a:spcBef>
                </a:pPr>
                <a:r>
                  <a:rPr lang="en-US" sz="2400" dirty="0"/>
                  <a:t>Eval proof size and verifier time should be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1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⁡⁡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8CA8D6A-E2FB-1CB6-9F97-43EA419D76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442" y="1037993"/>
                <a:ext cx="8229600" cy="3027720"/>
              </a:xfrm>
              <a:blipFill>
                <a:blip r:embed="rId2"/>
                <a:stretch>
                  <a:fillRect l="-1079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21E41FF-D8DB-25BC-6870-260DC0471B0C}"/>
              </a:ext>
            </a:extLst>
          </p:cNvPr>
          <p:cNvSpPr/>
          <p:nvPr/>
        </p:nvSpPr>
        <p:spPr>
          <a:xfrm>
            <a:off x="720991" y="2646967"/>
            <a:ext cx="4114800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7BF03C-E9F8-A871-10E1-D42C0AA9FA90}"/>
                  </a:ext>
                </a:extLst>
              </p:cNvPr>
              <p:cNvSpPr txBox="1"/>
              <p:nvPr/>
            </p:nvSpPr>
            <p:spPr>
              <a:xfrm>
                <a:off x="5255356" y="2705801"/>
                <a:ext cx="3677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verifier has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+mn-lt"/>
                  </a:rPr>
                  <a:t> </a:t>
                </a:r>
                <a:r>
                  <a:rPr lang="en-US" i="1" dirty="0" err="1">
                    <a:latin typeface="+mn-lt"/>
                  </a:rPr>
                  <a:t>com</a:t>
                </a:r>
                <a:r>
                  <a:rPr lang="en-US" i="1" baseline="-25000" dirty="0" err="1">
                    <a:latin typeface="+mn-lt"/>
                  </a:rPr>
                  <a:t>f</a:t>
                </a:r>
                <a:r>
                  <a:rPr lang="en-US" i="1" baseline="-25000" dirty="0">
                    <a:latin typeface="+mn-lt"/>
                  </a:rPr>
                  <a:t> </a:t>
                </a:r>
                <a:r>
                  <a:rPr lang="en-US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7BF03C-E9F8-A871-10E1-D42C0AA9F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356" y="2705801"/>
                <a:ext cx="3677263" cy="461665"/>
              </a:xfrm>
              <a:prstGeom prst="rect">
                <a:avLst/>
              </a:prstGeom>
              <a:blipFill>
                <a:blip r:embed="rId3"/>
                <a:stretch>
                  <a:fillRect l="-240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893B7E0-3115-B079-AE37-E1416DB39597}"/>
              </a:ext>
            </a:extLst>
          </p:cNvPr>
          <p:cNvGrpSpPr/>
          <p:nvPr/>
        </p:nvGrpSpPr>
        <p:grpSpPr>
          <a:xfrm>
            <a:off x="7673780" y="3180367"/>
            <a:ext cx="1130236" cy="738242"/>
            <a:chOff x="7729538" y="3342525"/>
            <a:chExt cx="1130236" cy="7382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C0D195BE-826E-289C-B326-1AF9932E3D27}"/>
                    </a:ext>
                  </a:extLst>
                </p:cNvPr>
                <p:cNvSpPr txBox="1"/>
                <p:nvPr/>
              </p:nvSpPr>
              <p:spPr>
                <a:xfrm>
                  <a:off x="8468833" y="3680657"/>
                  <a:ext cx="390941" cy="40011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C0D195BE-826E-289C-B326-1AF9932E3D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8833" y="3680657"/>
                  <a:ext cx="390941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857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29979F5-E613-0492-80A9-B4334028A318}"/>
                </a:ext>
              </a:extLst>
            </p:cNvPr>
            <p:cNvCxnSpPr>
              <a:stCxn id="2" idx="1"/>
            </p:cNvCxnSpPr>
            <p:nvPr/>
          </p:nvCxnSpPr>
          <p:spPr>
            <a:xfrm flipH="1" flipV="1">
              <a:off x="7729538" y="3342525"/>
              <a:ext cx="739295" cy="5381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6C17540-4988-4C34-5E9B-304F980488B7}"/>
              </a:ext>
            </a:extLst>
          </p:cNvPr>
          <p:cNvSpPr txBox="1"/>
          <p:nvPr/>
        </p:nvSpPr>
        <p:spPr>
          <a:xfrm>
            <a:off x="503901" y="4489834"/>
            <a:ext cx="8428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Note:  poly. commitments have many applications beyond SNARKs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9CDAAF-AF50-C04E-4B7F-2C0796D5EEC7}"/>
              </a:ext>
            </a:extLst>
          </p:cNvPr>
          <p:cNvCxnSpPr/>
          <p:nvPr/>
        </p:nvCxnSpPr>
        <p:spPr>
          <a:xfrm>
            <a:off x="0" y="435569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4C1E1BD-A1D2-C959-C2D5-BBF5DC1CB53F}"/>
              </a:ext>
            </a:extLst>
          </p:cNvPr>
          <p:cNvSpPr/>
          <p:nvPr/>
        </p:nvSpPr>
        <p:spPr>
          <a:xfrm>
            <a:off x="730924" y="3494878"/>
            <a:ext cx="6769881" cy="533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B5D76-B0D1-F55A-8544-38A06D892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polynomial 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A0BD8C8-B6C8-5019-EDDB-1491A32391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8578645" cy="3057217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1776"/>
                  </a:spcBef>
                  <a:buFont typeface="Arial"/>
                  <a:buNone/>
                </a:pPr>
                <a:r>
                  <a:rPr lang="en-US" sz="2400" u="sng" dirty="0"/>
                  <a:t>A few examples</a:t>
                </a:r>
                <a:r>
                  <a:rPr lang="en-US" sz="2400" dirty="0"/>
                  <a:t>: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sz="2400" dirty="0"/>
                  <a:t>Using bilinear groups:   KZG’10 </a:t>
                </a:r>
                <a:r>
                  <a:rPr lang="en-US" sz="2000" dirty="0"/>
                  <a:t>(trusted setup)</a:t>
                </a:r>
                <a:r>
                  <a:rPr lang="en-US" sz="2400" dirty="0"/>
                  <a:t>,   Dory’20,  …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sz="2400" dirty="0"/>
                  <a:t>Using elliptic curves:  Bulletproofs </a:t>
                </a:r>
                <a:r>
                  <a:rPr lang="en-US" sz="1800" dirty="0"/>
                  <a:t>(short proof, but verifier time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)</a:t>
                </a:r>
                <a:endParaRPr lang="en-US" sz="2000" dirty="0"/>
              </a:p>
              <a:p>
                <a:pPr>
                  <a:spcBef>
                    <a:spcPts val="1776"/>
                  </a:spcBef>
                </a:pPr>
                <a:r>
                  <a:rPr lang="en-US" sz="2400" dirty="0"/>
                  <a:t>Using hash functions only:  based on FRI</a:t>
                </a:r>
                <a:endParaRPr lang="en-US" sz="2000" dirty="0"/>
              </a:p>
              <a:p>
                <a:pPr>
                  <a:spcBef>
                    <a:spcPts val="1776"/>
                  </a:spcBef>
                </a:pPr>
                <a:r>
                  <a:rPr lang="en-US" sz="2400" dirty="0"/>
                  <a:t>Using groups of unknown order:   Dark’20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A0BD8C8-B6C8-5019-EDDB-1491A32391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8578645" cy="3057217"/>
              </a:xfrm>
              <a:blipFill>
                <a:blip r:embed="rId2"/>
                <a:stretch>
                  <a:fillRect l="-1183" t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BBEA749-6524-DEEC-1B8B-D431D2F9D897}"/>
              </a:ext>
            </a:extLst>
          </p:cNvPr>
          <p:cNvSpPr txBox="1"/>
          <p:nvPr/>
        </p:nvSpPr>
        <p:spPr>
          <a:xfrm>
            <a:off x="314325" y="4556916"/>
            <a:ext cx="630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We will see KZG and FRI in detail in later lectures</a:t>
            </a:r>
          </a:p>
        </p:txBody>
      </p:sp>
    </p:spTree>
    <p:extLst>
      <p:ext uri="{BB962C8B-B14F-4D97-AF65-F5344CB8AC3E}">
        <p14:creationId xmlns:p14="http://schemas.microsoft.com/office/powerpoint/2010/main" val="964647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38989-2436-1506-5558-FD2E9D64A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E99B2-979D-AFC8-E34B-199ECCAE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Polynomial IOPs    (PIOPs)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58C1D8-B5F4-305A-2C16-2FBA8DE7AAC2}"/>
                  </a:ext>
                </a:extLst>
              </p:cNvPr>
              <p:cNvSpPr txBox="1"/>
              <p:nvPr/>
            </p:nvSpPr>
            <p:spPr>
              <a:xfrm>
                <a:off x="339471" y="1864571"/>
                <a:ext cx="22427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</a:t>
                </a:r>
                <a14:m>
                  <m:oMath xmlns:m="http://schemas.openxmlformats.org/officeDocument/2006/math">
                    <m:r>
                      <a:rPr lang="en-US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u="sng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m:rPr>
                        <m:nor/>
                      </m:rPr>
                      <a:rPr lang="en-US" sz="2000" i="0" u="sng" dirty="0" smtClean="0">
                        <a:latin typeface="+mn-lt"/>
                      </a:rPr>
                      <m:t>,</m:t>
                    </m:r>
                    <m:r>
                      <a:rPr lang="en-US" sz="20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58C1D8-B5F4-305A-2C16-2FBA8DE7A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1864571"/>
                <a:ext cx="2242730" cy="461665"/>
              </a:xfrm>
              <a:prstGeom prst="rect">
                <a:avLst/>
              </a:prstGeom>
              <a:blipFill>
                <a:blip r:embed="rId3"/>
                <a:stretch>
                  <a:fillRect l="-3933" t="-5263" r="-3371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FA2817-1EDD-8E9F-DC97-319D11275478}"/>
                  </a:ext>
                </a:extLst>
              </p:cNvPr>
              <p:cNvSpPr txBox="1"/>
              <p:nvPr/>
            </p:nvSpPr>
            <p:spPr>
              <a:xfrm>
                <a:off x="5396340" y="1864571"/>
                <a:ext cx="21107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</a:t>
                </a:r>
                <a14:m>
                  <m:oMath xmlns:m="http://schemas.openxmlformats.org/officeDocument/2006/math">
                    <m:r>
                      <a:rPr lang="en-US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 u="sng" dirty="0" smtClean="0">
                        <a:latin typeface="Cambria Math" panose="02040503050406030204" pitchFamily="18" charset="0"/>
                      </a:rPr>
                      <m:t>𝑣𝑝</m:t>
                    </m:r>
                    <m:r>
                      <m:rPr>
                        <m:nor/>
                      </m:rPr>
                      <a:rPr lang="en-US" sz="2000" u="sng" dirty="0">
                        <a:latin typeface="+mn-lt"/>
                      </a:rPr>
                      <m:t>,</m:t>
                    </m:r>
                    <m:r>
                      <m:rPr>
                        <m:nor/>
                      </m:rPr>
                      <a:rPr lang="en-US" sz="2000" b="0" i="0" u="sng" dirty="0" smtClean="0">
                        <a:latin typeface="+mn-lt"/>
                      </a:rPr>
                      <m:t> </m:t>
                    </m:r>
                    <m:r>
                      <a:rPr lang="en-US" sz="20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FA2817-1EDD-8E9F-DC97-319D11275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340" y="1864571"/>
                <a:ext cx="2110706" cy="461665"/>
              </a:xfrm>
              <a:prstGeom prst="rect">
                <a:avLst/>
              </a:prstGeom>
              <a:blipFill>
                <a:blip r:embed="rId4"/>
                <a:stretch>
                  <a:fillRect l="-4192" t="-5263" r="-4192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6C49E8-2A86-6DF8-15E1-7B810DD392FB}"/>
                  </a:ext>
                </a:extLst>
              </p:cNvPr>
              <p:cNvSpPr txBox="1"/>
              <p:nvPr/>
            </p:nvSpPr>
            <p:spPr>
              <a:xfrm>
                <a:off x="5672791" y="2422388"/>
                <a:ext cx="1302471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6C49E8-2A86-6DF8-15E1-7B810DD39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791" y="2422388"/>
                <a:ext cx="1302471" cy="490199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1E24F44A-C841-FF57-83C4-8A5A1C4DEB73}"/>
              </a:ext>
            </a:extLst>
          </p:cNvPr>
          <p:cNvGrpSpPr/>
          <p:nvPr/>
        </p:nvGrpSpPr>
        <p:grpSpPr>
          <a:xfrm>
            <a:off x="2232887" y="2735227"/>
            <a:ext cx="3200400" cy="453137"/>
            <a:chOff x="2690474" y="3798634"/>
            <a:chExt cx="3200400" cy="45313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6FE2CE0-C10B-06FA-79CF-960B43E6E5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3887500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3493A70-C000-82C2-CF3E-171443D45F59}"/>
                    </a:ext>
                  </a:extLst>
                </p:cNvPr>
                <p:cNvSpPr txBox="1"/>
                <p:nvPr/>
              </p:nvSpPr>
              <p:spPr>
                <a:xfrm>
                  <a:off x="3948114" y="3798634"/>
                  <a:ext cx="441468" cy="4531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baseline="-25000" dirty="0">
                      <a:latin typeface="+mn-lt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7674DF7-8CA3-7440-974F-6A1141CD7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114" y="3798634"/>
                  <a:ext cx="441468" cy="453137"/>
                </a:xfrm>
                <a:prstGeom prst="rect">
                  <a:avLst/>
                </a:prstGeom>
                <a:blipFill>
                  <a:blip r:embed="rId7"/>
                  <a:stretch>
                    <a:fillRect r="-5714" b="-2702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6F9B767-250F-4356-1B2C-FABD26B7AF81}"/>
              </a:ext>
            </a:extLst>
          </p:cNvPr>
          <p:cNvSpPr txBox="1"/>
          <p:nvPr/>
        </p:nvSpPr>
        <p:spPr>
          <a:xfrm>
            <a:off x="4196044" y="2923604"/>
            <a:ext cx="344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+mn-lt"/>
              </a:rPr>
              <a:t>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234481-1A98-31BE-C6F1-F1AECC718688}"/>
                  </a:ext>
                </a:extLst>
              </p:cNvPr>
              <p:cNvSpPr txBox="1"/>
              <p:nvPr/>
            </p:nvSpPr>
            <p:spPr>
              <a:xfrm>
                <a:off x="5558487" y="3469530"/>
                <a:ext cx="1566391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234481-1A98-31BE-C6F1-F1AECC718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487" y="3469530"/>
                <a:ext cx="1566391" cy="490199"/>
              </a:xfrm>
              <a:prstGeom prst="rect">
                <a:avLst/>
              </a:prstGeom>
              <a:blipFill>
                <a:blip r:embed="rId8"/>
                <a:stretch>
                  <a:fillRect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84F54051-F0FF-F88D-CC80-2C41B172B367}"/>
              </a:ext>
            </a:extLst>
          </p:cNvPr>
          <p:cNvGrpSpPr/>
          <p:nvPr/>
        </p:nvGrpSpPr>
        <p:grpSpPr>
          <a:xfrm>
            <a:off x="2195940" y="3297760"/>
            <a:ext cx="3200400" cy="464433"/>
            <a:chOff x="2690474" y="3586357"/>
            <a:chExt cx="3200400" cy="46443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498C8CB-DBCE-1301-9BF2-A98C50AC09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4050790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66F6AE8-4CEC-DB3D-8DBF-48E2FD49316B}"/>
                    </a:ext>
                  </a:extLst>
                </p:cNvPr>
                <p:cNvSpPr txBox="1"/>
                <p:nvPr/>
              </p:nvSpPr>
              <p:spPr>
                <a:xfrm>
                  <a:off x="3523560" y="3586357"/>
                  <a:ext cx="754758" cy="4531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6CD395D-253C-204E-9607-1519B29D8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560" y="3586357"/>
                  <a:ext cx="754758" cy="453137"/>
                </a:xfrm>
                <a:prstGeom prst="rect">
                  <a:avLst/>
                </a:prstGeom>
                <a:blipFill>
                  <a:blip r:embed="rId12"/>
                  <a:stretch>
                    <a:fillRect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2CA9A7-F8A0-CE79-6FB1-3ACFD889FF26}"/>
              </a:ext>
            </a:extLst>
          </p:cNvPr>
          <p:cNvGrpSpPr/>
          <p:nvPr/>
        </p:nvGrpSpPr>
        <p:grpSpPr>
          <a:xfrm>
            <a:off x="2185268" y="2071791"/>
            <a:ext cx="3248019" cy="592999"/>
            <a:chOff x="2185268" y="1143104"/>
            <a:chExt cx="3248019" cy="59299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1351C07-6604-33C5-EF64-189B8417E8DD}"/>
                </a:ext>
              </a:extLst>
            </p:cNvPr>
            <p:cNvGrpSpPr/>
            <p:nvPr/>
          </p:nvGrpSpPr>
          <p:grpSpPr>
            <a:xfrm>
              <a:off x="2232887" y="1143104"/>
              <a:ext cx="3200400" cy="554374"/>
              <a:chOff x="2971800" y="3875080"/>
              <a:chExt cx="3200400" cy="554374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0FD7D217-847B-B579-1008-B893A9929DC5}"/>
                  </a:ext>
                </a:extLst>
              </p:cNvPr>
              <p:cNvCxnSpPr/>
              <p:nvPr/>
            </p:nvCxnSpPr>
            <p:spPr>
              <a:xfrm>
                <a:off x="2971800" y="4429454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5A587246-01F3-62C7-EADA-3BABBFAFB2C1}"/>
                      </a:ext>
                    </a:extLst>
                  </p:cNvPr>
                  <p:cNvSpPr txBox="1"/>
                  <p:nvPr/>
                </p:nvSpPr>
                <p:spPr>
                  <a:xfrm>
                    <a:off x="3751356" y="3875080"/>
                    <a:ext cx="1725344" cy="495905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baseline="-2500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oMath>
                      </m:oMathPara>
                    </a14:m>
                    <a:endParaRPr lang="en-US" sz="2000" baseline="-25000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5A587246-01F3-62C7-EADA-3BABBFAFB2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1356" y="3875080"/>
                    <a:ext cx="1725344" cy="49590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1905"/>
                    </a:stretch>
                  </a:blipFill>
                  <a:ln w="2857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591F029-B518-E6DC-7C9B-2219673C77A7}"/>
                </a:ext>
              </a:extLst>
            </p:cNvPr>
            <p:cNvSpPr txBox="1"/>
            <p:nvPr/>
          </p:nvSpPr>
          <p:spPr>
            <a:xfrm>
              <a:off x="2185268" y="1397549"/>
              <a:ext cx="6949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oracle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8BE9A7-0421-DCAF-0067-992B75F59B91}"/>
              </a:ext>
            </a:extLst>
          </p:cNvPr>
          <p:cNvGrpSpPr/>
          <p:nvPr/>
        </p:nvGrpSpPr>
        <p:grpSpPr>
          <a:xfrm>
            <a:off x="2144416" y="3865671"/>
            <a:ext cx="3288871" cy="544274"/>
            <a:chOff x="2144416" y="4137143"/>
            <a:chExt cx="3288871" cy="54427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446A9B5-1AB5-0B5C-71DF-2D2E89C5B8B4}"/>
                </a:ext>
              </a:extLst>
            </p:cNvPr>
            <p:cNvGrpSpPr/>
            <p:nvPr/>
          </p:nvGrpSpPr>
          <p:grpSpPr>
            <a:xfrm>
              <a:off x="2232887" y="4137143"/>
              <a:ext cx="3200400" cy="542127"/>
              <a:chOff x="2971800" y="3968972"/>
              <a:chExt cx="3200400" cy="542127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10735F4A-980B-76F1-C257-0F2412EBC7C7}"/>
                  </a:ext>
                </a:extLst>
              </p:cNvPr>
              <p:cNvCxnSpPr/>
              <p:nvPr/>
            </p:nvCxnSpPr>
            <p:spPr>
              <a:xfrm>
                <a:off x="2971800" y="4511099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6977AD4E-61A1-D4BB-39CF-8B566731F055}"/>
                      </a:ext>
                    </a:extLst>
                  </p:cNvPr>
                  <p:cNvSpPr txBox="1"/>
                  <p:nvPr/>
                </p:nvSpPr>
                <p:spPr>
                  <a:xfrm>
                    <a:off x="3751356" y="3968972"/>
                    <a:ext cx="1682833" cy="495905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38100">
                    <a:solidFill>
                      <a:schemeClr val="tx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baseline="-25000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a14:m>
                    <a:r>
                      <a:rPr lang="en-US" sz="2000" baseline="-25000" dirty="0">
                        <a:latin typeface="+mn-lt"/>
                      </a:rPr>
                      <a:t>  </a:t>
                    </a:r>
                    <a:r>
                      <a:rPr lang="en-US" sz="2000" dirty="0">
                        <a:latin typeface="+mn-lt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Sup>
                          <m:sSub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oMath>
                    </a14:m>
                    <a:endParaRPr lang="en-US" sz="2000" baseline="-2500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6977AD4E-61A1-D4BB-39CF-8B566731F0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51356" y="3968972"/>
                    <a:ext cx="1682833" cy="49590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2326"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68180EC-3360-603B-8728-594F6FA3F177}"/>
                </a:ext>
              </a:extLst>
            </p:cNvPr>
            <p:cNvSpPr txBox="1"/>
            <p:nvPr/>
          </p:nvSpPr>
          <p:spPr>
            <a:xfrm>
              <a:off x="2144416" y="4342863"/>
              <a:ext cx="6949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oracle</a:t>
              </a: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4042233-2EFC-2620-74DC-B511A75B0CE1}"/>
              </a:ext>
            </a:extLst>
          </p:cNvPr>
          <p:cNvCxnSpPr/>
          <p:nvPr/>
        </p:nvCxnSpPr>
        <p:spPr>
          <a:xfrm>
            <a:off x="0" y="1657349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076A1C8-B50F-4233-F48F-571174A23B73}"/>
                  </a:ext>
                </a:extLst>
              </p:cNvPr>
              <p:cNvSpPr txBox="1"/>
              <p:nvPr/>
            </p:nvSpPr>
            <p:spPr>
              <a:xfrm>
                <a:off x="204928" y="2781849"/>
                <a:ext cx="1900777" cy="168469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Verifier is</a:t>
                </a:r>
              </a:p>
              <a:p>
                <a:pPr algn="l"/>
                <a:r>
                  <a:rPr lang="en-US" dirty="0">
                    <a:latin typeface="+mn-lt"/>
                  </a:rPr>
                  <a:t>assured that</a:t>
                </a:r>
              </a:p>
              <a:p>
                <a:pPr algn="l"/>
                <a:r>
                  <a:rPr lang="en-US" dirty="0">
                    <a:latin typeface="+mn-lt"/>
                  </a:rPr>
                  <a:t>all oracles are</a:t>
                </a:r>
              </a:p>
              <a:p>
                <a:r>
                  <a:rPr lang="en-US" dirty="0">
                    <a:latin typeface="+mn-lt"/>
                  </a:rPr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076A1C8-B50F-4233-F48F-571174A23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28" y="2781849"/>
                <a:ext cx="1900777" cy="1684692"/>
              </a:xfrm>
              <a:prstGeom prst="rect">
                <a:avLst/>
              </a:prstGeom>
              <a:blipFill>
                <a:blip r:embed="rId15"/>
                <a:stretch>
                  <a:fillRect l="-3896" t="-1460" r="-2597" b="-365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9D6C88E-8CB9-80D7-B21F-689B5105AF38}"/>
              </a:ext>
            </a:extLst>
          </p:cNvPr>
          <p:cNvGrpSpPr/>
          <p:nvPr/>
        </p:nvGrpSpPr>
        <p:grpSpPr>
          <a:xfrm>
            <a:off x="227730" y="1031823"/>
            <a:ext cx="8916270" cy="495905"/>
            <a:chOff x="42586" y="1036076"/>
            <a:chExt cx="10042875" cy="4959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078A4EA-5D68-A43C-B1AA-1B3E3C09741D}"/>
                    </a:ext>
                  </a:extLst>
                </p:cNvPr>
                <p:cNvSpPr txBox="1"/>
                <p:nvPr/>
              </p:nvSpPr>
              <p:spPr>
                <a:xfrm>
                  <a:off x="42586" y="1044504"/>
                  <a:ext cx="1004287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latin typeface="+mn-lt"/>
                      <a:cs typeface="Calibri" panose="020F0502020204030204" pitchFamily="34" charset="0"/>
                    </a:rPr>
                    <a:t>Setup(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dirty="0">
                      <a:latin typeface="+mn-lt"/>
                      <a:cs typeface="Calibri" panose="020F0502020204030204" pitchFamily="34" charset="0"/>
                    </a:rPr>
                    <a:t>)  ⇾  public parameters 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𝑝𝑝</m:t>
                      </m:r>
                    </m:oMath>
                  </a14:m>
                  <a:r>
                    <a:rPr lang="en-US" b="1" dirty="0">
                      <a:latin typeface="+mn-lt"/>
                    </a:rPr>
                    <a:t>  </a:t>
                  </a:r>
                  <a:r>
                    <a:rPr lang="en-US" dirty="0">
                      <a:latin typeface="+mn-lt"/>
                    </a:rPr>
                    <a:t>and </a:t>
                  </a:r>
                  <a:r>
                    <a:rPr lang="en-US" b="1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𝑣𝑝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                                        )</m:t>
                      </m:r>
                    </m:oMath>
                  </a14:m>
                  <a:r>
                    <a:rPr lang="en-US" b="1" dirty="0">
                      <a:latin typeface="+mn-lt"/>
                      <a:cs typeface="Calibri" panose="020F0502020204030204" pitchFamily="34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078A4EA-5D68-A43C-B1AA-1B3E3C0974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86" y="1044504"/>
                  <a:ext cx="10042875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996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B5F66A5-FCC7-4139-A4BE-94110FBC496C}"/>
                    </a:ext>
                  </a:extLst>
                </p:cNvPr>
                <p:cNvSpPr txBox="1"/>
                <p:nvPr/>
              </p:nvSpPr>
              <p:spPr>
                <a:xfrm>
                  <a:off x="6604655" y="1036076"/>
                  <a:ext cx="2837086" cy="49590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∊</m:t>
                      </m:r>
                    </m:oMath>
                  </a14:m>
                  <a:r>
                    <a:rPr lang="en-US" sz="20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a14:m>
                  <a:endParaRPr lang="en-US" sz="20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B5F66A5-FCC7-4139-A4BE-94110FBC49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4655" y="1036076"/>
                  <a:ext cx="2837086" cy="495905"/>
                </a:xfrm>
                <a:prstGeom prst="rect">
                  <a:avLst/>
                </a:prstGeom>
                <a:blipFill>
                  <a:blip r:embed="rId17"/>
                  <a:stretch>
                    <a:fillRect l="-495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9C9F6B8-A514-AA83-DCC8-32DD6474519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51338" y="4605333"/>
            <a:ext cx="5186868" cy="39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30" grpId="0" animBg="1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7EE2-BBD5-CEEF-36E8-9DB30FC2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Plonk poly-IOP    </a:t>
            </a:r>
            <a:r>
              <a:rPr lang="en-US" sz="2700" dirty="0"/>
              <a:t>(</a:t>
            </a:r>
            <a:r>
              <a:rPr lang="en-US" sz="2700" dirty="0" err="1"/>
              <a:t>eprint</a:t>
            </a:r>
            <a:r>
              <a:rPr lang="en-US" sz="2700" dirty="0"/>
              <a:t>/2019/953)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A9028-11CF-4057-BFCC-91E210836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2219" y="964326"/>
            <a:ext cx="4213123" cy="42701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400" i="1" dirty="0" err="1"/>
              <a:t>Gabizon</a:t>
            </a:r>
            <a:r>
              <a:rPr lang="en-US" sz="2400" i="1" dirty="0"/>
              <a:t> – Williamson – </a:t>
            </a:r>
            <a:r>
              <a:rPr lang="en-US" sz="2400" i="1" dirty="0" err="1"/>
              <a:t>Ciobotaru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810F46-0F4F-9724-46ED-C17A32E315DD}"/>
              </a:ext>
            </a:extLst>
          </p:cNvPr>
          <p:cNvGrpSpPr/>
          <p:nvPr/>
        </p:nvGrpSpPr>
        <p:grpSpPr>
          <a:xfrm>
            <a:off x="557212" y="1748536"/>
            <a:ext cx="8129587" cy="1582993"/>
            <a:chOff x="340903" y="3156155"/>
            <a:chExt cx="8129587" cy="15829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7BDA23-EEEC-78E1-2716-DA63C7319508}"/>
                </a:ext>
              </a:extLst>
            </p:cNvPr>
            <p:cNvSpPr txBox="1"/>
            <p:nvPr/>
          </p:nvSpPr>
          <p:spPr>
            <a:xfrm>
              <a:off x="472635" y="3372465"/>
              <a:ext cx="7852534" cy="1290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indent="0" algn="ctr">
                <a:buNone/>
              </a:pPr>
              <a:r>
                <a:rPr lang="en-US" sz="2800" i="1" dirty="0">
                  <a:latin typeface="+mn-lt"/>
                </a:rPr>
                <a:t>Plonk </a:t>
              </a:r>
              <a:r>
                <a:rPr lang="en-US" sz="2800" dirty="0">
                  <a:latin typeface="+mn-lt"/>
                </a:rPr>
                <a:t>PIOP</a:t>
              </a:r>
              <a:r>
                <a:rPr lang="en-US" sz="2800" i="1" dirty="0">
                  <a:latin typeface="+mn-lt"/>
                </a:rPr>
                <a:t> </a:t>
              </a:r>
              <a:r>
                <a:rPr lang="en-US" sz="2800" dirty="0">
                  <a:latin typeface="+mn-lt"/>
                </a:rPr>
                <a:t> +  Polynomial Commitment    ⇒   SNARK</a:t>
              </a:r>
            </a:p>
            <a:p>
              <a:pPr marL="0" indent="0" algn="ctr">
                <a:spcBef>
                  <a:spcPts val="3072"/>
                </a:spcBef>
                <a:buNone/>
              </a:pPr>
              <a:r>
                <a:rPr lang="en-US" dirty="0">
                  <a:latin typeface="+mn-lt"/>
                </a:rPr>
                <a:t>(and also a </a:t>
              </a:r>
              <a:r>
                <a:rPr lang="en-US" dirty="0" err="1">
                  <a:latin typeface="+mn-lt"/>
                </a:rPr>
                <a:t>zk</a:t>
              </a:r>
              <a:r>
                <a:rPr lang="en-US" dirty="0">
                  <a:latin typeface="+mn-lt"/>
                </a:rPr>
                <a:t>-SNARK)</a:t>
              </a:r>
              <a:endParaRPr lang="en-US" sz="3200" dirty="0">
                <a:latin typeface="+mn-lt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265C2E-DD83-646A-883C-A297B456482E}"/>
                </a:ext>
              </a:extLst>
            </p:cNvPr>
            <p:cNvSpPr/>
            <p:nvPr/>
          </p:nvSpPr>
          <p:spPr>
            <a:xfrm>
              <a:off x="340903" y="3156155"/>
              <a:ext cx="8129587" cy="1582993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6712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3A85-2A0F-572A-0C8D-2D5A906D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Plonk Systems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0CB4FD-33EF-DEFE-A0D4-30648582DA9A}"/>
              </a:ext>
            </a:extLst>
          </p:cNvPr>
          <p:cNvSpPr txBox="1"/>
          <p:nvPr/>
        </p:nvSpPr>
        <p:spPr>
          <a:xfrm>
            <a:off x="185738" y="2586043"/>
            <a:ext cx="165462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The Plonk</a:t>
            </a:r>
          </a:p>
          <a:p>
            <a:pPr algn="ctr"/>
            <a:r>
              <a:rPr lang="en-US" sz="2800" b="1" dirty="0">
                <a:latin typeface="+mn-lt"/>
              </a:rPr>
              <a:t>PIOP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A3264E4-33C4-5445-8692-F51B8513361C}"/>
              </a:ext>
            </a:extLst>
          </p:cNvPr>
          <p:cNvGrpSpPr/>
          <p:nvPr/>
        </p:nvGrpSpPr>
        <p:grpSpPr>
          <a:xfrm>
            <a:off x="1543050" y="1309990"/>
            <a:ext cx="7223065" cy="1276053"/>
            <a:chOff x="1543050" y="1181398"/>
            <a:chExt cx="7223065" cy="12760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B4E9D0-50B0-08C2-15D7-8AB6EDDCE3BB}"/>
                </a:ext>
              </a:extLst>
            </p:cNvPr>
            <p:cNvSpPr txBox="1"/>
            <p:nvPr/>
          </p:nvSpPr>
          <p:spPr>
            <a:xfrm>
              <a:off x="3676970" y="1429050"/>
              <a:ext cx="10675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KZG’10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51F8D8-A68A-AE23-76F6-AFE320867364}"/>
                </a:ext>
              </a:extLst>
            </p:cNvPr>
            <p:cNvSpPr txBox="1"/>
            <p:nvPr/>
          </p:nvSpPr>
          <p:spPr>
            <a:xfrm>
              <a:off x="6657974" y="1414460"/>
              <a:ext cx="21081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Aztec,  </a:t>
              </a:r>
              <a:r>
                <a:rPr lang="en-US" dirty="0" err="1">
                  <a:latin typeface="+mn-lt"/>
                </a:rPr>
                <a:t>JellyFish</a:t>
              </a:r>
              <a:endParaRPr lang="en-US" dirty="0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0323ABA-BA80-F8B3-5B47-132C3A27E8F9}"/>
                </a:ext>
              </a:extLst>
            </p:cNvPr>
            <p:cNvSpPr/>
            <p:nvPr/>
          </p:nvSpPr>
          <p:spPr>
            <a:xfrm>
              <a:off x="1543050" y="1643063"/>
              <a:ext cx="2100263" cy="814388"/>
            </a:xfrm>
            <a:custGeom>
              <a:avLst/>
              <a:gdLst>
                <a:gd name="connsiteX0" fmla="*/ 0 w 2100263"/>
                <a:gd name="connsiteY0" fmla="*/ 857250 h 857250"/>
                <a:gd name="connsiteX1" fmla="*/ 442913 w 2100263"/>
                <a:gd name="connsiteY1" fmla="*/ 157162 h 857250"/>
                <a:gd name="connsiteX2" fmla="*/ 2100263 w 2100263"/>
                <a:gd name="connsiteY2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0263" h="857250">
                  <a:moveTo>
                    <a:pt x="0" y="857250"/>
                  </a:moveTo>
                  <a:cubicBezTo>
                    <a:pt x="46434" y="578643"/>
                    <a:pt x="92869" y="300037"/>
                    <a:pt x="442913" y="157162"/>
                  </a:cubicBezTo>
                  <a:cubicBezTo>
                    <a:pt x="792957" y="14287"/>
                    <a:pt x="1446610" y="7143"/>
                    <a:pt x="2100263" y="0"/>
                  </a:cubicBezTo>
                </a:path>
              </a:pathLst>
            </a:custGeom>
            <a:noFill/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4524DC-EEF9-978D-EC30-3ADFFA5D15BC}"/>
                </a:ext>
              </a:extLst>
            </p:cNvPr>
            <p:cNvSpPr txBox="1"/>
            <p:nvPr/>
          </p:nvSpPr>
          <p:spPr>
            <a:xfrm>
              <a:off x="2008726" y="1181398"/>
              <a:ext cx="1168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pairings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8B55A7C-E2FD-5469-EF4C-22CA793D1872}"/>
                </a:ext>
              </a:extLst>
            </p:cNvPr>
            <p:cNvCxnSpPr/>
            <p:nvPr/>
          </p:nvCxnSpPr>
          <p:spPr>
            <a:xfrm flipV="1">
              <a:off x="5000625" y="1643063"/>
              <a:ext cx="1557338" cy="1681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792146-0DA9-6A44-4AAE-69DAF4AE83B0}"/>
              </a:ext>
            </a:extLst>
          </p:cNvPr>
          <p:cNvGrpSpPr/>
          <p:nvPr/>
        </p:nvGrpSpPr>
        <p:grpSpPr>
          <a:xfrm>
            <a:off x="1840358" y="2714241"/>
            <a:ext cx="6924086" cy="1017359"/>
            <a:chOff x="1840358" y="2585649"/>
            <a:chExt cx="6924086" cy="101735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98EAEF-26D4-9582-A0BE-AEE4F0704A71}"/>
                </a:ext>
              </a:extLst>
            </p:cNvPr>
            <p:cNvSpPr txBox="1"/>
            <p:nvPr/>
          </p:nvSpPr>
          <p:spPr>
            <a:xfrm>
              <a:off x="6859179" y="2772011"/>
              <a:ext cx="19052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Halo2</a:t>
              </a:r>
            </a:p>
            <a:p>
              <a:pPr algn="l"/>
              <a:r>
                <a:rPr lang="en-US" dirty="0">
                  <a:latin typeface="+mn-lt"/>
                </a:rPr>
                <a:t>(slow verifier)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33E03F-0B47-9272-783A-5B37243A193A}"/>
                </a:ext>
              </a:extLst>
            </p:cNvPr>
            <p:cNvSpPr txBox="1"/>
            <p:nvPr/>
          </p:nvSpPr>
          <p:spPr>
            <a:xfrm>
              <a:off x="3470014" y="2622993"/>
              <a:ext cx="160890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DLOG-PCS</a:t>
              </a:r>
            </a:p>
            <a:p>
              <a:pPr algn="ctr"/>
              <a:r>
                <a:rPr lang="en-US" sz="2000" dirty="0">
                  <a:latin typeface="+mn-lt"/>
                </a:rPr>
                <a:t>(bulletproofs)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34115BD-B381-FC10-B1A7-1BA9BC8F2443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1840358" y="2994435"/>
              <a:ext cx="1629656" cy="1327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DDFC2BE-4B4E-49C6-38C8-F1DA4168EC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1233" y="3007714"/>
              <a:ext cx="1506741" cy="35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1B7299-2A91-8E8D-A80E-12248F3E96FE}"/>
                </a:ext>
              </a:extLst>
            </p:cNvPr>
            <p:cNvSpPr txBox="1"/>
            <p:nvPr/>
          </p:nvSpPr>
          <p:spPr>
            <a:xfrm>
              <a:off x="2161840" y="2585649"/>
              <a:ext cx="9171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DLOG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group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FC323B-87DB-2F68-3308-98DE5ECAC7CB}"/>
              </a:ext>
            </a:extLst>
          </p:cNvPr>
          <p:cNvGrpSpPr/>
          <p:nvPr/>
        </p:nvGrpSpPr>
        <p:grpSpPr>
          <a:xfrm>
            <a:off x="1644199" y="3552205"/>
            <a:ext cx="7426963" cy="1333203"/>
            <a:chOff x="1644199" y="3423613"/>
            <a:chExt cx="7426963" cy="13332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E6DF84-F720-C330-8B1D-AFEDC8D3BF83}"/>
                </a:ext>
              </a:extLst>
            </p:cNvPr>
            <p:cNvSpPr txBox="1"/>
            <p:nvPr/>
          </p:nvSpPr>
          <p:spPr>
            <a:xfrm>
              <a:off x="6765723" y="4064318"/>
              <a:ext cx="23054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Plonky2, Plonky3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BA2099-E985-8434-46AA-D753E6EF1102}"/>
                </a:ext>
              </a:extLst>
            </p:cNvPr>
            <p:cNvSpPr txBox="1"/>
            <p:nvPr/>
          </p:nvSpPr>
          <p:spPr>
            <a:xfrm>
              <a:off x="3920803" y="4080282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FRI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1D0B16-B447-67CA-7DAF-ADCFA87C2F83}"/>
                </a:ext>
              </a:extLst>
            </p:cNvPr>
            <p:cNvSpPr/>
            <p:nvPr/>
          </p:nvSpPr>
          <p:spPr>
            <a:xfrm flipV="1">
              <a:off x="1644199" y="3423613"/>
              <a:ext cx="2100263" cy="857250"/>
            </a:xfrm>
            <a:custGeom>
              <a:avLst/>
              <a:gdLst>
                <a:gd name="connsiteX0" fmla="*/ 0 w 2100263"/>
                <a:gd name="connsiteY0" fmla="*/ 857250 h 857250"/>
                <a:gd name="connsiteX1" fmla="*/ 442913 w 2100263"/>
                <a:gd name="connsiteY1" fmla="*/ 157162 h 857250"/>
                <a:gd name="connsiteX2" fmla="*/ 2100263 w 2100263"/>
                <a:gd name="connsiteY2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0263" h="857250">
                  <a:moveTo>
                    <a:pt x="0" y="857250"/>
                  </a:moveTo>
                  <a:cubicBezTo>
                    <a:pt x="46434" y="578643"/>
                    <a:pt x="92869" y="300037"/>
                    <a:pt x="442913" y="157162"/>
                  </a:cubicBezTo>
                  <a:cubicBezTo>
                    <a:pt x="792957" y="14287"/>
                    <a:pt x="1446610" y="7143"/>
                    <a:pt x="2100263" y="0"/>
                  </a:cubicBezTo>
                </a:path>
              </a:pathLst>
            </a:custGeom>
            <a:noFill/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E16F65-37EE-D10B-41A7-36EB8EFC2246}"/>
                </a:ext>
              </a:extLst>
            </p:cNvPr>
            <p:cNvSpPr txBox="1"/>
            <p:nvPr/>
          </p:nvSpPr>
          <p:spPr>
            <a:xfrm>
              <a:off x="2239558" y="4295151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CRH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A7CD78D-0CE0-E88F-8041-4E269B4D6B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4506" y="4311114"/>
              <a:ext cx="1913468" cy="840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D69921E-27CB-FDBC-8B8C-D9751D2EB87C}"/>
              </a:ext>
            </a:extLst>
          </p:cNvPr>
          <p:cNvGrpSpPr/>
          <p:nvPr/>
        </p:nvGrpSpPr>
        <p:grpSpPr>
          <a:xfrm>
            <a:off x="6629649" y="2740117"/>
            <a:ext cx="2393502" cy="2478369"/>
            <a:chOff x="6629649" y="2611525"/>
            <a:chExt cx="2393502" cy="247836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1DAA64-E93F-203F-C38F-B942EB712281}"/>
                </a:ext>
              </a:extLst>
            </p:cNvPr>
            <p:cNvSpPr/>
            <p:nvPr/>
          </p:nvSpPr>
          <p:spPr>
            <a:xfrm>
              <a:off x="6765722" y="2611525"/>
              <a:ext cx="2257429" cy="203191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F32475-3CEF-8059-4AA8-FA8054745140}"/>
                </a:ext>
              </a:extLst>
            </p:cNvPr>
            <p:cNvSpPr txBox="1"/>
            <p:nvPr/>
          </p:nvSpPr>
          <p:spPr>
            <a:xfrm>
              <a:off x="6629649" y="4628229"/>
              <a:ext cx="22857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No trusted setup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5EAB1D5-DD44-68D6-F3F2-7D87DC1D041D}"/>
              </a:ext>
            </a:extLst>
          </p:cNvPr>
          <p:cNvSpPr txBox="1"/>
          <p:nvPr/>
        </p:nvSpPr>
        <p:spPr>
          <a:xfrm>
            <a:off x="3744462" y="885614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u="sng" dirty="0">
                <a:latin typeface="+mn-lt"/>
              </a:rPr>
              <a:t>PCS</a:t>
            </a:r>
          </a:p>
        </p:txBody>
      </p:sp>
    </p:spTree>
    <p:extLst>
      <p:ext uri="{BB962C8B-B14F-4D97-AF65-F5344CB8AC3E}">
        <p14:creationId xmlns:p14="http://schemas.microsoft.com/office/powerpoint/2010/main" val="398354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(</a:t>
            </a:r>
            <a:r>
              <a:rPr lang="en-US" sz="1600" dirty="0"/>
              <a:t>preprocessing</a:t>
            </a:r>
            <a:r>
              <a:rPr lang="en-US" sz="1400" dirty="0"/>
              <a:t>)  </a:t>
            </a:r>
            <a:r>
              <a:rPr lang="en-US" sz="2800" dirty="0"/>
              <a:t>NARK:  Non-interactive </a:t>
            </a:r>
            <a:r>
              <a:rPr lang="en-US" sz="2800" dirty="0" err="1"/>
              <a:t>ARgument</a:t>
            </a:r>
            <a:r>
              <a:rPr lang="en-US" sz="2800" dirty="0"/>
              <a:t> of Knowledge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2882E9-C251-9149-A76A-568086A93F45}"/>
                  </a:ext>
                </a:extLst>
              </p:cNvPr>
              <p:cNvSpPr txBox="1"/>
              <p:nvPr/>
            </p:nvSpPr>
            <p:spPr>
              <a:xfrm>
                <a:off x="457200" y="1130632"/>
                <a:ext cx="6224974" cy="9566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One-time preprocessing (setup)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S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 ⇾  public parameters 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𝒑𝒑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𝒗𝒑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2882E9-C251-9149-A76A-568086A93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30632"/>
                <a:ext cx="6224974" cy="956609"/>
              </a:xfrm>
              <a:prstGeom prst="rect">
                <a:avLst/>
              </a:prstGeom>
              <a:blipFill>
                <a:blip r:embed="rId3"/>
                <a:stretch>
                  <a:fillRect l="-1629" t="-5195" r="-407" b="-129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9D631EF-75F7-5E40-9341-DB927721AE06}"/>
              </a:ext>
            </a:extLst>
          </p:cNvPr>
          <p:cNvSpPr txBox="1">
            <a:spLocks/>
          </p:cNvSpPr>
          <p:nvPr/>
        </p:nvSpPr>
        <p:spPr bwMode="auto">
          <a:xfrm>
            <a:off x="126848" y="2700707"/>
            <a:ext cx="8890304" cy="19147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923F52-88F0-5045-A04B-2E86A0B744AE}"/>
              </a:ext>
            </a:extLst>
          </p:cNvPr>
          <p:cNvSpPr/>
          <p:nvPr/>
        </p:nvSpPr>
        <p:spPr>
          <a:xfrm>
            <a:off x="730402" y="3597378"/>
            <a:ext cx="914400" cy="8572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Prover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C0EEEC-DB8A-1046-9421-772E9BB191B0}"/>
              </a:ext>
            </a:extLst>
          </p:cNvPr>
          <p:cNvSpPr/>
          <p:nvPr/>
        </p:nvSpPr>
        <p:spPr>
          <a:xfrm>
            <a:off x="6388252" y="3597378"/>
            <a:ext cx="914400" cy="8572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Verifier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BB16995-BA9B-AC48-9516-D3A2784B5359}"/>
              </a:ext>
            </a:extLst>
          </p:cNvPr>
          <p:cNvGrpSpPr/>
          <p:nvPr/>
        </p:nvGrpSpPr>
        <p:grpSpPr>
          <a:xfrm>
            <a:off x="616103" y="2826879"/>
            <a:ext cx="1388522" cy="770498"/>
            <a:chOff x="838200" y="3239867"/>
            <a:chExt cx="1851363" cy="102733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32A6DEF-80BA-2640-AF2C-BE34AAD753FF}"/>
                </a:ext>
              </a:extLst>
            </p:cNvPr>
            <p:cNvCxnSpPr>
              <a:cxnSpLocks/>
            </p:cNvCxnSpPr>
            <p:nvPr/>
          </p:nvCxnSpPr>
          <p:spPr>
            <a:xfrm>
              <a:off x="1600200" y="3822643"/>
              <a:ext cx="0" cy="4445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80DD2AC-169F-B746-B65F-D83364C8A9FA}"/>
                    </a:ext>
                  </a:extLst>
                </p:cNvPr>
                <p:cNvSpPr txBox="1"/>
                <p:nvPr/>
              </p:nvSpPr>
              <p:spPr>
                <a:xfrm>
                  <a:off x="838200" y="3239867"/>
                  <a:ext cx="1851363" cy="677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100" b="1" i="1" dirty="0" smtClean="0">
                          <a:latin typeface="Cambria Math" panose="02040503050406030204" pitchFamily="18" charset="0"/>
                        </a:rPr>
                        <m:t>𝒑𝒑</m:t>
                      </m:r>
                    </m:oMath>
                  </a14:m>
                  <a:r>
                    <a:rPr lang="en-US" b="1" dirty="0"/>
                    <a:t>,</a:t>
                  </a:r>
                  <a:r>
                    <a:rPr lang="en-US" b="1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700" dirty="0">
                      <a:latin typeface="+mj-lt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7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a14:m>
                  <a:endParaRPr lang="en-US" sz="27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80DD2AC-169F-B746-B65F-D83364C8A9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239867"/>
                  <a:ext cx="1851363" cy="677108"/>
                </a:xfrm>
                <a:prstGeom prst="rect">
                  <a:avLst/>
                </a:prstGeom>
                <a:blipFill>
                  <a:blip r:embed="rId7"/>
                  <a:stretch>
                    <a:fillRect t="-4878"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EDC3963-C21F-FB41-B874-76E903B0B5E7}"/>
              </a:ext>
            </a:extLst>
          </p:cNvPr>
          <p:cNvGrpSpPr/>
          <p:nvPr/>
        </p:nvGrpSpPr>
        <p:grpSpPr>
          <a:xfrm>
            <a:off x="6445402" y="2797277"/>
            <a:ext cx="883575" cy="804142"/>
            <a:chOff x="8610600" y="3200398"/>
            <a:chExt cx="1178100" cy="107218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779FB43-19BD-5149-8C69-6A78E95A63BD}"/>
                </a:ext>
              </a:extLst>
            </p:cNvPr>
            <p:cNvCxnSpPr/>
            <p:nvPr/>
          </p:nvCxnSpPr>
          <p:spPr>
            <a:xfrm>
              <a:off x="9201750" y="3828032"/>
              <a:ext cx="0" cy="4445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A257A0F-FDF7-5C4B-9F35-1EEFE6586865}"/>
                    </a:ext>
                  </a:extLst>
                </p:cNvPr>
                <p:cNvSpPr txBox="1"/>
                <p:nvPr/>
              </p:nvSpPr>
              <p:spPr>
                <a:xfrm>
                  <a:off x="8610600" y="3200398"/>
                  <a:ext cx="1178100" cy="677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100" b="1" i="1" dirty="0" smtClean="0">
                          <a:latin typeface="Cambria Math" panose="02040503050406030204" pitchFamily="18" charset="0"/>
                        </a:rPr>
                        <m:t>𝒗𝒑</m:t>
                      </m:r>
                    </m:oMath>
                  </a14:m>
                  <a:r>
                    <a:rPr lang="en-US" b="1" dirty="0"/>
                    <a:t>, </a:t>
                  </a:r>
                  <a14:m>
                    <m:oMath xmlns:m="http://schemas.openxmlformats.org/officeDocument/2006/math">
                      <m:r>
                        <a:rPr lang="en-US" sz="2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A257A0F-FDF7-5C4B-9F35-1EEFE65868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0600" y="3200398"/>
                  <a:ext cx="1178100" cy="677108"/>
                </a:xfrm>
                <a:prstGeom prst="rect">
                  <a:avLst/>
                </a:prstGeom>
                <a:blipFill>
                  <a:blip r:embed="rId8"/>
                  <a:stretch>
                    <a:fillRect t="-25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BB5F3C4-6A01-B942-A8E8-FEA06F31358A}"/>
              </a:ext>
            </a:extLst>
          </p:cNvPr>
          <p:cNvGrpSpPr/>
          <p:nvPr/>
        </p:nvGrpSpPr>
        <p:grpSpPr>
          <a:xfrm>
            <a:off x="7302661" y="4014156"/>
            <a:ext cx="1285808" cy="415498"/>
            <a:chOff x="9753600" y="5889702"/>
            <a:chExt cx="1714409" cy="553997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7EDCDF4-CC75-174E-AC50-4567EE66C6F9}"/>
                </a:ext>
              </a:extLst>
            </p:cNvPr>
            <p:cNvCxnSpPr>
              <a:cxnSpLocks/>
            </p:cNvCxnSpPr>
            <p:nvPr/>
          </p:nvCxnSpPr>
          <p:spPr>
            <a:xfrm>
              <a:off x="9753600" y="6166701"/>
              <a:ext cx="533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54E7881-B9A6-5D4F-81B3-414F75CFCB4D}"/>
                </a:ext>
              </a:extLst>
            </p:cNvPr>
            <p:cNvSpPr txBox="1"/>
            <p:nvPr/>
          </p:nvSpPr>
          <p:spPr>
            <a:xfrm>
              <a:off x="10304870" y="5889702"/>
              <a:ext cx="1163139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/>
                <a:t>0 or 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949F95-2D5B-654A-8B59-817605769224}"/>
              </a:ext>
            </a:extLst>
          </p:cNvPr>
          <p:cNvGrpSpPr/>
          <p:nvPr/>
        </p:nvGrpSpPr>
        <p:grpSpPr>
          <a:xfrm>
            <a:off x="1715816" y="3477285"/>
            <a:ext cx="4583816" cy="513282"/>
            <a:chOff x="2304485" y="5173881"/>
            <a:chExt cx="6111756" cy="684377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466246A-DFA3-1B47-801D-6A6108D5AE3F}"/>
                </a:ext>
              </a:extLst>
            </p:cNvPr>
            <p:cNvCxnSpPr/>
            <p:nvPr/>
          </p:nvCxnSpPr>
          <p:spPr>
            <a:xfrm>
              <a:off x="2304485" y="5801767"/>
              <a:ext cx="61117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CF16831-B091-6646-B63E-A6AE19FD8EBF}"/>
                    </a:ext>
                  </a:extLst>
                </p:cNvPr>
                <p:cNvSpPr txBox="1"/>
                <p:nvPr/>
              </p:nvSpPr>
              <p:spPr>
                <a:xfrm>
                  <a:off x="2965572" y="5173881"/>
                  <a:ext cx="4529961" cy="6843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proof  </a:t>
                  </a:r>
                  <a14:m>
                    <m:oMath xmlns:m="http://schemas.openxmlformats.org/officeDocument/2006/math"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𝝅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</a:rPr>
                    <a:t>  that  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𝑤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</m:oMath>
                  </a14:m>
                  <a:endParaRPr lang="en-US" sz="2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CF16831-B091-6646-B63E-A6AE19FD8E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572" y="5173881"/>
                  <a:ext cx="4529961" cy="684377"/>
                </a:xfrm>
                <a:prstGeom prst="rect">
                  <a:avLst/>
                </a:prstGeom>
                <a:blipFill>
                  <a:blip r:embed="rId9"/>
                  <a:stretch>
                    <a:fillRect l="-2612" b="-261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4830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0033F-EB5D-1AA9-2E2C-69F0BD10E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9C8D26-4B52-3D7D-CDF3-D1F0EB9A80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dirty="0"/>
                  <a:t>PLONK:  a poly-IOP for a general circuit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63E102-775A-DB46-B690-F66BAB55DB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98" t="-11765" r="-926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9CAAD-C9CA-7276-B0EE-B1036822A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1736" y="1750530"/>
            <a:ext cx="5253432" cy="588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computation trace </a:t>
            </a:r>
            <a:r>
              <a:rPr lang="en-US" sz="2200" dirty="0"/>
              <a:t>(arithmetization)</a:t>
            </a:r>
            <a:r>
              <a:rPr lang="en-US" sz="2400" dirty="0"/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360BDC-5711-491D-0CD6-6E5AF4878C9B}"/>
              </a:ext>
            </a:extLst>
          </p:cNvPr>
          <p:cNvGrpSpPr/>
          <p:nvPr/>
        </p:nvGrpSpPr>
        <p:grpSpPr>
          <a:xfrm>
            <a:off x="500066" y="2018739"/>
            <a:ext cx="2596055" cy="2674320"/>
            <a:chOff x="6390290" y="2347648"/>
            <a:chExt cx="2596055" cy="26743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EDD8099-F31C-7370-55E7-4D0C63AB96C7}"/>
                </a:ext>
              </a:extLst>
            </p:cNvPr>
            <p:cNvGrpSpPr/>
            <p:nvPr/>
          </p:nvGrpSpPr>
          <p:grpSpPr>
            <a:xfrm>
              <a:off x="6621516" y="2347648"/>
              <a:ext cx="2097941" cy="2305614"/>
              <a:chOff x="6621516" y="2347648"/>
              <a:chExt cx="2097941" cy="230561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51FFB22B-046F-CC84-5866-63E7F6383049}"/>
                      </a:ext>
                    </a:extLst>
                  </p:cNvPr>
                  <p:cNvSpPr/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E65D9AF2-9897-D646-B60A-7BA7BD7E196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423215FC-9229-E38E-A8AA-8648D33E25F9}"/>
                      </a:ext>
                    </a:extLst>
                  </p:cNvPr>
                  <p:cNvSpPr/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1913B8C2-DD14-2E41-A627-F18EBD9096F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FC460E8A-F83F-55DF-23F5-B2A7C19DC6D2}"/>
                      </a:ext>
                    </a:extLst>
                  </p:cNvPr>
                  <p:cNvSpPr/>
                  <p:nvPr/>
                </p:nvSpPr>
                <p:spPr>
                  <a:xfrm>
                    <a:off x="8203321" y="4314283"/>
                    <a:ext cx="486976" cy="33897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8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1783943A-A77A-2F42-B04C-3D1632C1358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3321" y="4314283"/>
                    <a:ext cx="486976" cy="338979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486708D4-5D3F-A080-9B4D-7A9C21EB0ED8}"/>
                      </a:ext>
                    </a:extLst>
                  </p:cNvPr>
                  <p:cNvSpPr/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BA90A575-E088-8B44-B085-E70C32D683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57718BF3-4C2E-B8E5-77B5-4898B0B6EBDF}"/>
                      </a:ext>
                    </a:extLst>
                  </p:cNvPr>
                  <p:cNvSpPr/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4572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9BF71097-4203-834B-B04D-B877070439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C2434D50-16A0-E8CF-C8B2-275EECB4A5BE}"/>
                      </a:ext>
                    </a:extLst>
                  </p:cNvPr>
                  <p:cNvSpPr/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m:t>×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B73DF0A-8861-4C45-B169-90323FA982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8D3199B1-4FBD-A741-8B3E-A75A16CF4134}"/>
                  </a:ext>
                </a:extLst>
              </p:cNvPr>
              <p:cNvCxnSpPr>
                <a:endCxn id="10" idx="3"/>
              </p:cNvCxnSpPr>
              <p:nvPr/>
            </p:nvCxnSpPr>
            <p:spPr>
              <a:xfrm flipV="1">
                <a:off x="6894785" y="3975487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4FEB5D27-F89B-2246-8649-ECB368B15D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79563" y="4024260"/>
                <a:ext cx="222468" cy="31462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50D78555-939E-A322-A12C-9577EEFE778C}"/>
                  </a:ext>
                </a:extLst>
              </p:cNvPr>
              <p:cNvCxnSpPr>
                <a:cxnSpLocks/>
                <a:stCxn id="8" idx="1"/>
              </p:cNvCxnSpPr>
              <p:nvPr/>
            </p:nvCxnSpPr>
            <p:spPr>
              <a:xfrm flipH="1" flipV="1">
                <a:off x="7349369" y="4024261"/>
                <a:ext cx="84940" cy="33901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07861C33-B96A-BBD6-C5BA-0859386BDAD2}"/>
                  </a:ext>
                </a:extLst>
              </p:cNvPr>
              <p:cNvCxnSpPr/>
              <p:nvPr/>
            </p:nvCxnSpPr>
            <p:spPr>
              <a:xfrm flipV="1">
                <a:off x="7308193" y="3393695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8051E52-BB78-2BD4-2F97-3DBAA934EF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23624" y="4024260"/>
                <a:ext cx="235175" cy="29023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A5646A70-BEE9-67B2-1F80-F4BBD7539F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35457" y="3376588"/>
                <a:ext cx="236491" cy="31178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DC8F6128-DC0C-E5B9-1548-C7944EB122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37081" y="2667592"/>
                <a:ext cx="9229" cy="32783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9D40B6F-4006-4928-82B3-A2508589DAB8}"/>
                      </a:ext>
                    </a:extLst>
                  </p:cNvPr>
                  <p:cNvSpPr txBox="1"/>
                  <p:nvPr/>
                </p:nvSpPr>
                <p:spPr>
                  <a:xfrm>
                    <a:off x="6622408" y="2347648"/>
                    <a:ext cx="20970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b="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0A228AF-AB21-484E-83C9-189C25CE16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2408" y="2347648"/>
                    <a:ext cx="2097049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72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1F5081-3F1E-5FCC-6AD7-AE4783804704}"/>
                </a:ext>
              </a:extLst>
            </p:cNvPr>
            <p:cNvSpPr/>
            <p:nvPr/>
          </p:nvSpPr>
          <p:spPr>
            <a:xfrm>
              <a:off x="6390290" y="2347648"/>
              <a:ext cx="2596055" cy="267432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4B5D592-5395-4EEB-CEEF-97BB5317DC04}"/>
              </a:ext>
            </a:extLst>
          </p:cNvPr>
          <p:cNvSpPr txBox="1"/>
          <p:nvPr/>
        </p:nvSpPr>
        <p:spPr>
          <a:xfrm>
            <a:off x="1735910" y="239111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77</a:t>
            </a: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C940DEAF-9B31-75E5-3770-D687F9ACF15F}"/>
              </a:ext>
            </a:extLst>
          </p:cNvPr>
          <p:cNvSpPr/>
          <p:nvPr/>
        </p:nvSpPr>
        <p:spPr>
          <a:xfrm>
            <a:off x="3528446" y="2857264"/>
            <a:ext cx="1891587" cy="3770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818313-4B65-C4E2-ED34-29BF00C7FB1A}"/>
              </a:ext>
            </a:extLst>
          </p:cNvPr>
          <p:cNvSpPr txBox="1"/>
          <p:nvPr/>
        </p:nvSpPr>
        <p:spPr>
          <a:xfrm>
            <a:off x="5710632" y="2396304"/>
            <a:ext cx="2803973" cy="1638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noAutofit/>
          </a:bodyPr>
          <a:lstStyle/>
          <a:p>
            <a:pPr algn="l">
              <a:tabLst>
                <a:tab pos="1143000" algn="l"/>
                <a:tab pos="1301750" algn="l"/>
                <a:tab pos="1770063" algn="l"/>
              </a:tabLst>
            </a:pPr>
            <a:r>
              <a:rPr lang="en-US" sz="2000" dirty="0">
                <a:latin typeface="+mn-lt"/>
              </a:rPr>
              <a:t>inputs</a:t>
            </a:r>
            <a:r>
              <a:rPr lang="en-US" dirty="0">
                <a:latin typeface="+mn-lt"/>
              </a:rPr>
              <a:t>:	5,   6,   1</a:t>
            </a:r>
          </a:p>
          <a:p>
            <a:pPr>
              <a:spcBef>
                <a:spcPts val="600"/>
              </a:spcBef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0</a:t>
            </a:r>
            <a:r>
              <a:rPr lang="en-US" dirty="0">
                <a:latin typeface="+mn-lt"/>
              </a:rPr>
              <a:t>:	5 ,	6 ,	11</a:t>
            </a:r>
          </a:p>
          <a:p>
            <a:pPr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1</a:t>
            </a:r>
            <a:r>
              <a:rPr lang="en-US" dirty="0">
                <a:latin typeface="+mn-lt"/>
              </a:rPr>
              <a:t>:	6 ,	1 ,	7</a:t>
            </a:r>
          </a:p>
          <a:p>
            <a:pPr>
              <a:tabLst>
                <a:tab pos="1143000" algn="l"/>
                <a:tab pos="1714500" algn="l"/>
                <a:tab pos="2222500" algn="l"/>
              </a:tabLst>
            </a:pPr>
            <a:r>
              <a:rPr lang="en-US" sz="2000" dirty="0">
                <a:latin typeface="+mn-lt"/>
              </a:rPr>
              <a:t>Gate 2</a:t>
            </a:r>
            <a:r>
              <a:rPr lang="en-US" dirty="0">
                <a:latin typeface="+mn-lt"/>
              </a:rPr>
              <a:t>:	11,	7,	77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AE2352-7CE0-7B95-B3C9-8D081331557F}"/>
              </a:ext>
            </a:extLst>
          </p:cNvPr>
          <p:cNvGrpSpPr/>
          <p:nvPr/>
        </p:nvGrpSpPr>
        <p:grpSpPr>
          <a:xfrm>
            <a:off x="740025" y="4277641"/>
            <a:ext cx="4415054" cy="408532"/>
            <a:chOff x="425392" y="4442624"/>
            <a:chExt cx="4415054" cy="40853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AC8942D-A929-70F1-1DAE-92EC7E09B276}"/>
                </a:ext>
              </a:extLst>
            </p:cNvPr>
            <p:cNvSpPr txBox="1"/>
            <p:nvPr/>
          </p:nvSpPr>
          <p:spPr>
            <a:xfrm>
              <a:off x="425392" y="444262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5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D3EAD02-151D-D5F4-E559-6903A076D37F}"/>
                </a:ext>
              </a:extLst>
            </p:cNvPr>
            <p:cNvSpPr txBox="1"/>
            <p:nvPr/>
          </p:nvSpPr>
          <p:spPr>
            <a:xfrm>
              <a:off x="1153726" y="444962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6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880789F-3205-DAC5-6030-FD98BE87FCE3}"/>
                </a:ext>
              </a:extLst>
            </p:cNvPr>
            <p:cNvSpPr txBox="1"/>
            <p:nvPr/>
          </p:nvSpPr>
          <p:spPr>
            <a:xfrm>
              <a:off x="2087508" y="445104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6EAABE-4C33-37CB-5997-CE87230A5AD7}"/>
                </a:ext>
              </a:extLst>
            </p:cNvPr>
            <p:cNvSpPr txBox="1"/>
            <p:nvPr/>
          </p:nvSpPr>
          <p:spPr>
            <a:xfrm>
              <a:off x="3167103" y="4442624"/>
              <a:ext cx="1673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example input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4DB959F-C14B-3FAE-FDD1-E64A9DCCB454}"/>
                </a:ext>
              </a:extLst>
            </p:cNvPr>
            <p:cNvCxnSpPr>
              <a:stCxn id="19" idx="1"/>
              <a:endCxn id="50" idx="3"/>
            </p:cNvCxnSpPr>
            <p:nvPr/>
          </p:nvCxnSpPr>
          <p:spPr>
            <a:xfrm flipH="1">
              <a:off x="2402018" y="4642679"/>
              <a:ext cx="765085" cy="84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BBF5F72-A610-69A0-E296-991C4EE82583}"/>
              </a:ext>
            </a:extLst>
          </p:cNvPr>
          <p:cNvGrpSpPr/>
          <p:nvPr/>
        </p:nvGrpSpPr>
        <p:grpSpPr>
          <a:xfrm>
            <a:off x="824498" y="3008351"/>
            <a:ext cx="916683" cy="996547"/>
            <a:chOff x="509865" y="3173334"/>
            <a:chExt cx="916683" cy="9965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77D5C5-6438-8A8A-7C3F-61B04649A42D}"/>
                </a:ext>
              </a:extLst>
            </p:cNvPr>
            <p:cNvSpPr txBox="1"/>
            <p:nvPr/>
          </p:nvSpPr>
          <p:spPr>
            <a:xfrm>
              <a:off x="861412" y="317333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11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6501A3D-9723-8533-B9F9-8B7818211CD6}"/>
                </a:ext>
              </a:extLst>
            </p:cNvPr>
            <p:cNvSpPr txBox="1"/>
            <p:nvPr/>
          </p:nvSpPr>
          <p:spPr>
            <a:xfrm>
              <a:off x="509865" y="378821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86E1A03-C90C-A049-E5CC-47E6E76C053F}"/>
                </a:ext>
              </a:extLst>
            </p:cNvPr>
            <p:cNvSpPr txBox="1"/>
            <p:nvPr/>
          </p:nvSpPr>
          <p:spPr>
            <a:xfrm>
              <a:off x="1137686" y="383132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6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E2D608-CF61-F359-02C3-12ECC6977D7A}"/>
              </a:ext>
            </a:extLst>
          </p:cNvPr>
          <p:cNvGrpSpPr/>
          <p:nvPr/>
        </p:nvGrpSpPr>
        <p:grpSpPr>
          <a:xfrm>
            <a:off x="1845943" y="2983383"/>
            <a:ext cx="745700" cy="1084576"/>
            <a:chOff x="1531310" y="3148366"/>
            <a:chExt cx="745700" cy="108457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002D027-47AA-6BBD-A3B9-AADD4C53A8AF}"/>
                </a:ext>
              </a:extLst>
            </p:cNvPr>
            <p:cNvSpPr txBox="1"/>
            <p:nvPr/>
          </p:nvSpPr>
          <p:spPr>
            <a:xfrm>
              <a:off x="1713982" y="314836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7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D65E1FA-ED6F-9C7E-769B-66563F66FB6C}"/>
                </a:ext>
              </a:extLst>
            </p:cNvPr>
            <p:cNvSpPr txBox="1"/>
            <p:nvPr/>
          </p:nvSpPr>
          <p:spPr>
            <a:xfrm>
              <a:off x="1531310" y="38943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3A85AC1-4FF2-7CFA-D1FD-4352FA876E43}"/>
                </a:ext>
              </a:extLst>
            </p:cNvPr>
            <p:cNvSpPr txBox="1"/>
            <p:nvPr/>
          </p:nvSpPr>
          <p:spPr>
            <a:xfrm>
              <a:off x="1988148" y="378215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1</a:t>
              </a:r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EF3CDFF-62F0-4AE8-DFD1-EB39711D5AA7}"/>
              </a:ext>
            </a:extLst>
          </p:cNvPr>
          <p:cNvCxnSpPr>
            <a:cxnSpLocks/>
          </p:cNvCxnSpPr>
          <p:nvPr/>
        </p:nvCxnSpPr>
        <p:spPr>
          <a:xfrm>
            <a:off x="5788673" y="2794434"/>
            <a:ext cx="25444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333DDAC-2DBB-B973-4FD7-3DF2A891BE6C}"/>
              </a:ext>
            </a:extLst>
          </p:cNvPr>
          <p:cNvSpPr txBox="1"/>
          <p:nvPr/>
        </p:nvSpPr>
        <p:spPr>
          <a:xfrm>
            <a:off x="6504371" y="4263140"/>
            <a:ext cx="70243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left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inputs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8FE79A-651A-45C2-99AF-5370B834FA03}"/>
              </a:ext>
            </a:extLst>
          </p:cNvPr>
          <p:cNvSpPr txBox="1"/>
          <p:nvPr/>
        </p:nvSpPr>
        <p:spPr>
          <a:xfrm>
            <a:off x="7286503" y="4263140"/>
            <a:ext cx="70243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right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inputs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125C7F2-0851-E8D4-F964-22CB15C7F0E2}"/>
              </a:ext>
            </a:extLst>
          </p:cNvPr>
          <p:cNvSpPr txBox="1"/>
          <p:nvPr/>
        </p:nvSpPr>
        <p:spPr>
          <a:xfrm>
            <a:off x="8091350" y="4257356"/>
            <a:ext cx="833883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outputs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155FF28-383F-DACE-A6EF-10751EEAA8B3}"/>
              </a:ext>
            </a:extLst>
          </p:cNvPr>
          <p:cNvCxnSpPr>
            <a:cxnSpLocks/>
          </p:cNvCxnSpPr>
          <p:nvPr/>
        </p:nvCxnSpPr>
        <p:spPr>
          <a:xfrm flipV="1">
            <a:off x="7048900" y="3951233"/>
            <a:ext cx="1204" cy="3390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A326575-DCED-82F9-8FC7-3E36E7C3544B}"/>
              </a:ext>
            </a:extLst>
          </p:cNvPr>
          <p:cNvCxnSpPr>
            <a:cxnSpLocks/>
          </p:cNvCxnSpPr>
          <p:nvPr/>
        </p:nvCxnSpPr>
        <p:spPr>
          <a:xfrm flipV="1">
            <a:off x="7553378" y="3949915"/>
            <a:ext cx="0" cy="3400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793AE50-C20C-408C-A331-679B3BA9EAEA}"/>
              </a:ext>
            </a:extLst>
          </p:cNvPr>
          <p:cNvCxnSpPr>
            <a:cxnSpLocks/>
          </p:cNvCxnSpPr>
          <p:nvPr/>
        </p:nvCxnSpPr>
        <p:spPr>
          <a:xfrm flipV="1">
            <a:off x="8194876" y="3958340"/>
            <a:ext cx="0" cy="3151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A224545A-FB53-00A0-AE6B-B1D4457AB577}"/>
              </a:ext>
            </a:extLst>
          </p:cNvPr>
          <p:cNvSpPr/>
          <p:nvPr/>
        </p:nvSpPr>
        <p:spPr>
          <a:xfrm>
            <a:off x="7989556" y="3619124"/>
            <a:ext cx="363279" cy="340331"/>
          </a:xfrm>
          <a:prstGeom prst="rect">
            <a:avLst/>
          </a:prstGeom>
          <a:solidFill>
            <a:schemeClr val="accent6">
              <a:lumMod val="60000"/>
              <a:lumOff val="40000"/>
              <a:alpha val="32023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C413AC10-C216-56E3-D587-A5A87A6F0650}"/>
              </a:ext>
            </a:extLst>
          </p:cNvPr>
          <p:cNvSpPr txBox="1">
            <a:spLocks/>
          </p:cNvSpPr>
          <p:nvPr/>
        </p:nvSpPr>
        <p:spPr bwMode="auto">
          <a:xfrm>
            <a:off x="203607" y="1055751"/>
            <a:ext cx="8229600" cy="62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Step 1</a:t>
            </a:r>
            <a:r>
              <a:rPr lang="en-US" dirty="0"/>
              <a:t>:   compile circuit to a computation trace   (gate fan-in = 2)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FCC71D6-2985-F446-CBCF-26FDF6C68ADA}"/>
              </a:ext>
            </a:extLst>
          </p:cNvPr>
          <p:cNvSpPr txBox="1"/>
          <p:nvPr/>
        </p:nvSpPr>
        <p:spPr>
          <a:xfrm>
            <a:off x="531716" y="3351138"/>
            <a:ext cx="688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(Gate 0)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9FE4020-8642-11E2-DE13-C8B0870C6E71}"/>
              </a:ext>
            </a:extLst>
          </p:cNvPr>
          <p:cNvSpPr txBox="1"/>
          <p:nvPr/>
        </p:nvSpPr>
        <p:spPr>
          <a:xfrm>
            <a:off x="2265106" y="3308591"/>
            <a:ext cx="688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(Gate 1)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8E0810-D3EA-DE9A-B919-8C639405C421}"/>
              </a:ext>
            </a:extLst>
          </p:cNvPr>
          <p:cNvSpPr txBox="1"/>
          <p:nvPr/>
        </p:nvSpPr>
        <p:spPr>
          <a:xfrm>
            <a:off x="1868448" y="2672977"/>
            <a:ext cx="688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(Gate 2)</a:t>
            </a:r>
          </a:p>
        </p:txBody>
      </p:sp>
    </p:spTree>
    <p:extLst>
      <p:ext uri="{BB962C8B-B14F-4D97-AF65-F5344CB8AC3E}">
        <p14:creationId xmlns:p14="http://schemas.microsoft.com/office/powerpoint/2010/main" val="228381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  <p:bldP spid="31" grpId="0" animBg="1"/>
      <p:bldP spid="30" grpId="0" animBg="1"/>
      <p:bldP spid="52" grpId="0" animBg="1"/>
      <p:bldP spid="53" grpId="0" animBg="1"/>
      <p:bldP spid="54" grpId="0" animBg="1"/>
      <p:bldP spid="6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464D1-FA7C-4810-7A28-C9F589742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BCFA-1EAF-7188-4736-4923B403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the trace as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315B10-1637-6A8D-9287-79E1AC6EFD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2271" y="1200151"/>
                <a:ext cx="8817429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≔ </a:t>
                </a:r>
                <a:r>
                  <a:rPr lang="en-US" sz="2400" dirty="0"/>
                  <a:t>total # of gates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,      |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/>
                  <a:t>| </a:t>
                </a:r>
                <a:r>
                  <a:rPr lang="en-US" sz="2400" dirty="0">
                    <a:ea typeface="Cambria Math" panose="02040503050406030204" pitchFamily="18" charset="0"/>
                  </a:rPr>
                  <a:t>≔ </a:t>
                </a:r>
                <a:r>
                  <a:rPr lang="en-US" sz="2400" dirty="0"/>
                  <a:t>|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| + |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|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# inputs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  <a:p>
                <a:pPr marL="0" indent="0">
                  <a:spcBef>
                    <a:spcPts val="2424"/>
                  </a:spcBef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3 </m:t>
                    </m:r>
                    <m:d>
                      <m:dPr>
                        <m:begChr m:val="|"/>
                        <m:endChr m:val="|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1900" dirty="0"/>
                  <a:t>(in example,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1900" dirty="0"/>
                  <a:t>) </a:t>
                </a:r>
                <a:r>
                  <a:rPr lang="en-US" sz="2400" dirty="0"/>
                  <a:t>  and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ea typeface="Cambria Math" panose="02040503050406030204" pitchFamily="18" charset="0"/>
                  </a:rPr>
                  <a:t>≔</a:t>
                </a:r>
                <a:r>
                  <a:rPr lang="en-US" sz="2400" dirty="0"/>
                  <a:t> { 1,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400" baseline="30000" dirty="0"/>
                  <a:t>2</a:t>
                </a:r>
                <a:r>
                  <a:rPr lang="en-US" sz="2400" dirty="0"/>
                  <a:t>,…,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baseline="30000" dirty="0"/>
                  <a:t> </a:t>
                </a:r>
                <a:r>
                  <a:rPr lang="en-US" sz="2400" dirty="0"/>
                  <a:t>}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271" y="1200151"/>
                <a:ext cx="8817429" cy="3818430"/>
              </a:xfrm>
              <a:blipFill>
                <a:blip r:embed="rId2"/>
                <a:stretch>
                  <a:fillRect l="-1007" t="-1325" r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A6F9F4-5BC4-CACE-2655-956A6806DDB0}"/>
              </a:ext>
            </a:extLst>
          </p:cNvPr>
          <p:cNvCxnSpPr/>
          <p:nvPr/>
        </p:nvCxnSpPr>
        <p:spPr>
          <a:xfrm>
            <a:off x="114300" y="2343150"/>
            <a:ext cx="88174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CE7993-8811-9BAA-94E0-FF12B05A0644}"/>
                  </a:ext>
                </a:extLst>
              </p:cNvPr>
              <p:cNvSpPr txBox="1"/>
              <p:nvPr/>
            </p:nvSpPr>
            <p:spPr>
              <a:xfrm>
                <a:off x="114300" y="2571750"/>
                <a:ext cx="6730181" cy="131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 dirty="0">
                    <a:latin typeface="+mn-lt"/>
                  </a:rPr>
                  <a:t>The plan:</a:t>
                </a:r>
                <a:r>
                  <a:rPr lang="en-US" dirty="0">
                    <a:latin typeface="+mn-lt"/>
                  </a:rPr>
                  <a:t>  </a:t>
                </a:r>
                <a:br>
                  <a:rPr lang="en-US" dirty="0">
                    <a:latin typeface="+mn-lt"/>
                  </a:rPr>
                </a:br>
                <a:r>
                  <a:rPr lang="en-US" dirty="0">
                    <a:latin typeface="+mn-lt"/>
                  </a:rPr>
                  <a:t>    prover interpolates a poly.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𝑇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dirty="0">
                    <a:latin typeface="+mn-lt"/>
                    <a:ea typeface="Cambria Math" panose="02040503050406030204" pitchFamily="18" charset="0"/>
                  </a:rPr>
                  <a:t>[X]</a:t>
                </a:r>
                <a:r>
                  <a:rPr lang="en-US" sz="2000" dirty="0">
                    <a:latin typeface="+mn-lt"/>
                  </a:rPr>
                  <a:t> </a:t>
                </a:r>
                <a:endParaRPr lang="en-US" dirty="0">
                  <a:latin typeface="+mn-lt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dirty="0">
                    <a:latin typeface="+mn-lt"/>
                  </a:rPr>
                  <a:t>    that encodes the entire trace.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230589-C8BA-EE4A-B32E-A18BF8AB4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2571750"/>
                <a:ext cx="6730181" cy="1317220"/>
              </a:xfrm>
              <a:prstGeom prst="rect">
                <a:avLst/>
              </a:prstGeom>
              <a:blipFill>
                <a:blip r:embed="rId3"/>
                <a:stretch>
                  <a:fillRect l="-1507" t="-381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816B9-AA7E-BC5A-4098-557B88DA721D}"/>
              </a:ext>
            </a:extLst>
          </p:cNvPr>
          <p:cNvGrpSpPr/>
          <p:nvPr/>
        </p:nvGrpSpPr>
        <p:grpSpPr>
          <a:xfrm>
            <a:off x="6127756" y="2719066"/>
            <a:ext cx="2803973" cy="1601421"/>
            <a:chOff x="6127756" y="2719066"/>
            <a:chExt cx="2803973" cy="160142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2A2F69-AB5E-A541-255E-1B9632DF07D8}"/>
                </a:ext>
              </a:extLst>
            </p:cNvPr>
            <p:cNvSpPr txBox="1"/>
            <p:nvPr/>
          </p:nvSpPr>
          <p:spPr>
            <a:xfrm>
              <a:off x="6127756" y="2719066"/>
              <a:ext cx="2803973" cy="16014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>
              <a:noAutofit/>
            </a:bodyPr>
            <a:lstStyle/>
            <a:p>
              <a:pPr algn="l">
                <a:tabLst>
                  <a:tab pos="1143000" algn="l"/>
                  <a:tab pos="1301750" algn="l"/>
                  <a:tab pos="1770063" algn="l"/>
                </a:tabLst>
              </a:pPr>
              <a:r>
                <a:rPr lang="en-US" sz="2000" dirty="0">
                  <a:latin typeface="+mn-lt"/>
                </a:rPr>
                <a:t>inputs</a:t>
              </a:r>
              <a:r>
                <a:rPr lang="en-US" dirty="0">
                  <a:latin typeface="+mn-lt"/>
                </a:rPr>
                <a:t>:	5,   6,   1</a:t>
              </a:r>
            </a:p>
            <a:p>
              <a:pPr>
                <a:spcBef>
                  <a:spcPts val="600"/>
                </a:spcBef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0</a:t>
              </a:r>
              <a:r>
                <a:rPr lang="en-US" dirty="0">
                  <a:latin typeface="+mn-lt"/>
                </a:rPr>
                <a:t>:	5 ,	6 ,	11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1</a:t>
              </a:r>
              <a:r>
                <a:rPr lang="en-US" dirty="0">
                  <a:latin typeface="+mn-lt"/>
                </a:rPr>
                <a:t>:	6 ,	1 ,	7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2</a:t>
              </a:r>
              <a:r>
                <a:rPr lang="en-US" dirty="0">
                  <a:latin typeface="+mn-lt"/>
                </a:rPr>
                <a:t>:	11,	7,	77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5DF9851-6DC6-4D46-76F0-516179A0BC83}"/>
                </a:ext>
              </a:extLst>
            </p:cNvPr>
            <p:cNvCxnSpPr/>
            <p:nvPr/>
          </p:nvCxnSpPr>
          <p:spPr>
            <a:xfrm>
              <a:off x="6205797" y="3118494"/>
              <a:ext cx="23651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EFFEAA-2FA2-8814-98EA-E722171DF7DF}"/>
                </a:ext>
              </a:extLst>
            </p:cNvPr>
            <p:cNvSpPr/>
            <p:nvPr/>
          </p:nvSpPr>
          <p:spPr>
            <a:xfrm>
              <a:off x="8368387" y="3913388"/>
              <a:ext cx="446567" cy="38287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5DDA43D-0D3F-9BB0-25B0-C4FD474F7B4A}"/>
              </a:ext>
            </a:extLst>
          </p:cNvPr>
          <p:cNvSpPr txBox="1"/>
          <p:nvPr/>
        </p:nvSpPr>
        <p:spPr>
          <a:xfrm>
            <a:off x="1083787" y="4222943"/>
            <a:ext cx="216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Let’s see how …</a:t>
            </a:r>
          </a:p>
        </p:txBody>
      </p:sp>
    </p:spTree>
    <p:extLst>
      <p:ext uri="{BB962C8B-B14F-4D97-AF65-F5344CB8AC3E}">
        <p14:creationId xmlns:p14="http://schemas.microsoft.com/office/powerpoint/2010/main" val="143635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9C5F7-30E0-A655-DA71-8C1CF194E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A3770-41FC-5848-89B7-27AE9D1A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the trace as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CD297A-745C-27E8-729C-906887DD62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 plan</a:t>
                </a:r>
                <a:r>
                  <a:rPr lang="en-US" dirty="0"/>
                  <a:t>:   Prover interpolates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b="0" i="0" dirty="0">
                    <a:ea typeface="Cambria Math" panose="02040503050406030204" pitchFamily="18" charset="0"/>
                  </a:rPr>
                  <a:t>[X]</a:t>
                </a:r>
                <a:r>
                  <a:rPr lang="en-US" dirty="0"/>
                  <a:t>   such that </a:t>
                </a:r>
              </a:p>
              <a:p>
                <a:pPr marL="0" indent="0">
                  <a:buNone/>
                </a:pPr>
                <a:r>
                  <a:rPr lang="en-US" dirty="0"/>
                  <a:t>(1)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/>
                  <a:t> encodes all inputs</a:t>
                </a:r>
                <a:r>
                  <a:rPr lang="en-US" dirty="0"/>
                  <a:t>: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/>
                  <a:t> input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   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= 1, …,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dirty="0"/>
                  <a:t>(2) 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b="1" dirty="0"/>
                  <a:t> encodes all wires</a:t>
                </a:r>
                <a:r>
                  <a:rPr lang="en-US" dirty="0"/>
                  <a:t>:       ∀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=0,…,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   </a:t>
                </a:r>
              </a:p>
              <a:p>
                <a:pPr lvl="2">
                  <a:spcBef>
                    <a:spcPts val="1776"/>
                  </a:spcBef>
                  <a:tabLst>
                    <a:tab pos="2286000" algn="l"/>
                  </a:tabLst>
                </a:pPr>
                <a:r>
                  <a:rPr lang="en-US" sz="2200" dirty="0"/>
                  <a:t>T(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dirty="0"/>
                  <a:t>):	left input to gate #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1776"/>
                  </a:spcBef>
                  <a:tabLst>
                    <a:tab pos="2286000" algn="l"/>
                  </a:tabLst>
                </a:pPr>
                <a:r>
                  <a:rPr lang="en-US" sz="2200" dirty="0"/>
                  <a:t>T(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baseline="30000" dirty="0"/>
                  <a:t>+1</a:t>
                </a:r>
                <a:r>
                  <a:rPr lang="en-US" sz="2200" dirty="0"/>
                  <a:t>):	right input to gate #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2200" dirty="0"/>
              </a:p>
              <a:p>
                <a:pPr lvl="2">
                  <a:spcBef>
                    <a:spcPts val="1776"/>
                  </a:spcBef>
                  <a:tabLst>
                    <a:tab pos="2286000" algn="l"/>
                  </a:tabLst>
                </a:pPr>
                <a:r>
                  <a:rPr lang="en-US" sz="2200" dirty="0"/>
                  <a:t>T(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200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200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200" baseline="30000" dirty="0"/>
                  <a:t>+2</a:t>
                </a:r>
                <a:r>
                  <a:rPr lang="en-US" sz="2200" dirty="0"/>
                  <a:t>):	output of gate #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A56A4BC-1306-1900-F204-EAD67196E59F}"/>
              </a:ext>
            </a:extLst>
          </p:cNvPr>
          <p:cNvGrpSpPr/>
          <p:nvPr/>
        </p:nvGrpSpPr>
        <p:grpSpPr>
          <a:xfrm>
            <a:off x="6035300" y="3338136"/>
            <a:ext cx="2855652" cy="1680445"/>
            <a:chOff x="6035300" y="3338136"/>
            <a:chExt cx="2855652" cy="16804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75FE082-FB5C-E632-965C-9B954DEF9AD9}"/>
                    </a:ext>
                  </a:extLst>
                </p:cNvPr>
                <p:cNvSpPr txBox="1"/>
                <p:nvPr/>
              </p:nvSpPr>
              <p:spPr>
                <a:xfrm>
                  <a:off x="6211051" y="3338136"/>
                  <a:ext cx="2679901" cy="15696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+mn-lt"/>
                    </a:rPr>
                    <a:t>Plonk PIOP:</a:t>
                  </a:r>
                </a:p>
                <a:p>
                  <a:pPr marL="342900" indent="-342900" algn="l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+mn-lt"/>
                    </a:rPr>
                    <a:t>send oracle for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i="1" dirty="0">
                    <a:latin typeface="+mn-lt"/>
                  </a:endParaRPr>
                </a:p>
                <a:p>
                  <a:pPr marL="342900" indent="-342900" algn="l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+mn-lt"/>
                    </a:rPr>
                    <a:t>prove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dirty="0">
                      <a:latin typeface="+mn-lt"/>
                    </a:rPr>
                    <a:t> is valid</a:t>
                  </a:r>
                  <a:br>
                    <a:rPr lang="en-US" dirty="0">
                      <a:latin typeface="+mn-lt"/>
                    </a:rPr>
                  </a:br>
                  <a:r>
                    <a:rPr lang="en-US" dirty="0">
                      <a:latin typeface="+mn-lt"/>
                    </a:rPr>
                    <a:t>(gates and wires)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75FE082-FB5C-E632-965C-9B954DEF9A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1051" y="3338136"/>
                  <a:ext cx="2679901" cy="1569660"/>
                </a:xfrm>
                <a:prstGeom prst="rect">
                  <a:avLst/>
                </a:prstGeom>
                <a:blipFill>
                  <a:blip r:embed="rId3"/>
                  <a:stretch>
                    <a:fillRect l="-3286" t="-3200" r="-1408" b="-72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Picture 2" descr="Free Light Bulb Clipart Transparent, Download Free Light Bulb Clipart  Transparent png images, Free ClipArts on Clipart Library">
              <a:extLst>
                <a:ext uri="{FF2B5EF4-FFF2-40B4-BE49-F238E27FC236}">
                  <a16:creationId xmlns:a16="http://schemas.microsoft.com/office/drawing/2014/main" id="{4E7C6703-3943-E89F-61F8-4B204119AD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 am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300" y="4367141"/>
              <a:ext cx="549986" cy="65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397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A6E95-B5AE-BFF0-3094-A47676EDE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5C7749-6C41-B9F9-E53A-5BD9B22B45C4}"/>
              </a:ext>
            </a:extLst>
          </p:cNvPr>
          <p:cNvSpPr/>
          <p:nvPr/>
        </p:nvSpPr>
        <p:spPr>
          <a:xfrm>
            <a:off x="956187" y="1557797"/>
            <a:ext cx="5715000" cy="14889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DD567-4EF9-FADC-4BFC-ACC2C2657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the trace as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9C0A45-2002-B8B0-7E8F-D2675328D5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9048" y="1072332"/>
                <a:ext cx="8229600" cy="21526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In our example, Prover interpolates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such that:</a:t>
                </a:r>
              </a:p>
              <a:p>
                <a:pPr marL="0" indent="0">
                  <a:buNone/>
                  <a:tabLst>
                    <a:tab pos="798513" algn="l"/>
                    <a:tab pos="1711325" algn="l"/>
                  </a:tabLst>
                </a:pPr>
                <a:r>
                  <a:rPr lang="en-US" sz="2400" dirty="0"/>
                  <a:t>	</a:t>
                </a:r>
                <a:r>
                  <a:rPr lang="en-US" sz="2000" dirty="0"/>
                  <a:t>inputs:	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,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000" dirty="0"/>
                  <a:t>,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, </a:t>
                </a:r>
              </a:p>
              <a:p>
                <a:pPr marL="0" indent="0">
                  <a:buNone/>
                  <a:tabLst>
                    <a:tab pos="798513" algn="l"/>
                    <a:tab pos="1711325" algn="l"/>
                  </a:tabLst>
                </a:pPr>
                <a:r>
                  <a:rPr lang="en-US" sz="2000" dirty="0"/>
                  <a:t>	gate 0:	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)=5</m:t>
                    </m:r>
                  </m:oMath>
                </a14:m>
                <a:r>
                  <a:rPr lang="en-US" sz="2000" dirty="0"/>
                  <a:t>, 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000" dirty="0"/>
                  <a:t>,  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2000" dirty="0"/>
                  <a:t>, 	</a:t>
                </a:r>
              </a:p>
              <a:p>
                <a:pPr marL="0" indent="0">
                  <a:buNone/>
                  <a:tabLst>
                    <a:tab pos="798513" algn="l"/>
                    <a:tab pos="1711325" algn="l"/>
                  </a:tabLst>
                </a:pPr>
                <a:r>
                  <a:rPr lang="en-US" sz="2000" dirty="0"/>
                  <a:t>	gate 1:	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000" dirty="0"/>
                  <a:t>, 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,  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000" dirty="0"/>
                  <a:t>, </a:t>
                </a:r>
              </a:p>
              <a:p>
                <a:pPr marL="0" indent="0">
                  <a:buNone/>
                  <a:tabLst>
                    <a:tab pos="798513" algn="l"/>
                    <a:tab pos="1711325" algn="l"/>
                  </a:tabLst>
                </a:pPr>
                <a:r>
                  <a:rPr lang="en-US" sz="2000" dirty="0"/>
                  <a:t>	gate 2:	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2000" dirty="0"/>
                  <a:t>,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000" dirty="0"/>
                  <a:t>, 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)=7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9048" y="1072332"/>
                <a:ext cx="8229600" cy="2152644"/>
              </a:xfrm>
              <a:blipFill>
                <a:blip r:embed="rId2"/>
                <a:stretch>
                  <a:fillRect l="-1079" t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09CADC-CC05-AF97-570A-73691D842C41}"/>
                  </a:ext>
                </a:extLst>
              </p:cNvPr>
              <p:cNvSpPr txBox="1"/>
              <p:nvPr/>
            </p:nvSpPr>
            <p:spPr>
              <a:xfrm>
                <a:off x="7144280" y="1830599"/>
                <a:ext cx="17874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degree(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>
                    <a:latin typeface="+mn-lt"/>
                  </a:rPr>
                  <a:t>) = 11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0FE561-F3E2-AA48-B175-7A43C96E4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280" y="1830599"/>
                <a:ext cx="1787449" cy="400110"/>
              </a:xfrm>
              <a:prstGeom prst="rect">
                <a:avLst/>
              </a:prstGeom>
              <a:blipFill>
                <a:blip r:embed="rId3"/>
                <a:stretch>
                  <a:fillRect l="-3521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A73BB93-C310-32BA-7DE9-3B20F420EC5A}"/>
              </a:ext>
            </a:extLst>
          </p:cNvPr>
          <p:cNvSpPr txBox="1"/>
          <p:nvPr/>
        </p:nvSpPr>
        <p:spPr>
          <a:xfrm>
            <a:off x="4114800" y="418623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824F32-2BFE-D8CF-40FF-35B2522688C1}"/>
                  </a:ext>
                </a:extLst>
              </p:cNvPr>
              <p:cNvSpPr txBox="1"/>
              <p:nvPr/>
            </p:nvSpPr>
            <p:spPr>
              <a:xfrm>
                <a:off x="203872" y="4004437"/>
                <a:ext cx="559755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200" dirty="0">
                    <a:latin typeface="+mn-lt"/>
                  </a:rPr>
                  <a:t>Prover can use FFT to compute the coefficients </a:t>
                </a:r>
                <a:br>
                  <a:rPr lang="en-US" sz="220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of </a:t>
                </a:r>
                <a:r>
                  <a:rPr lang="en-US" sz="2200" i="1" dirty="0">
                    <a:latin typeface="+mn-lt"/>
                  </a:rPr>
                  <a:t>T</a:t>
                </a:r>
                <a:r>
                  <a:rPr lang="en-US" sz="2200" dirty="0">
                    <a:latin typeface="+mn-lt"/>
                  </a:rPr>
                  <a:t> in time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 dirty="0" smtClean="0">
                        <a:latin typeface="+mn-lt"/>
                      </a:rPr>
                      <m:t>log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7147D-F9AF-D0E0-707B-CBE2975E8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72" y="4004437"/>
                <a:ext cx="5597558" cy="769441"/>
              </a:xfrm>
              <a:prstGeom prst="rect">
                <a:avLst/>
              </a:prstGeom>
              <a:blipFill>
                <a:blip r:embed="rId4"/>
                <a:stretch>
                  <a:fillRect l="-1131" t="-4918" r="-452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A75A20EE-5F4F-AF94-6D9F-8146D30697EA}"/>
              </a:ext>
            </a:extLst>
          </p:cNvPr>
          <p:cNvGrpSpPr/>
          <p:nvPr/>
        </p:nvGrpSpPr>
        <p:grpSpPr>
          <a:xfrm>
            <a:off x="6127756" y="3164058"/>
            <a:ext cx="2803973" cy="1601421"/>
            <a:chOff x="6127756" y="2719066"/>
            <a:chExt cx="2803973" cy="16014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6711350-399F-C09E-7DF1-FD577E1736D3}"/>
                </a:ext>
              </a:extLst>
            </p:cNvPr>
            <p:cNvSpPr txBox="1"/>
            <p:nvPr/>
          </p:nvSpPr>
          <p:spPr>
            <a:xfrm>
              <a:off x="6127756" y="2719066"/>
              <a:ext cx="2803973" cy="16014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>
              <a:noAutofit/>
            </a:bodyPr>
            <a:lstStyle/>
            <a:p>
              <a:pPr algn="l">
                <a:tabLst>
                  <a:tab pos="1143000" algn="l"/>
                  <a:tab pos="1301750" algn="l"/>
                  <a:tab pos="1770063" algn="l"/>
                </a:tabLst>
              </a:pPr>
              <a:r>
                <a:rPr lang="en-US" sz="2000" dirty="0">
                  <a:latin typeface="+mn-lt"/>
                </a:rPr>
                <a:t>inputs</a:t>
              </a:r>
              <a:r>
                <a:rPr lang="en-US" dirty="0">
                  <a:latin typeface="+mn-lt"/>
                </a:rPr>
                <a:t>:	5,   6,   1</a:t>
              </a:r>
            </a:p>
            <a:p>
              <a:pPr>
                <a:spcBef>
                  <a:spcPts val="600"/>
                </a:spcBef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0</a:t>
              </a:r>
              <a:r>
                <a:rPr lang="en-US" dirty="0">
                  <a:latin typeface="+mn-lt"/>
                </a:rPr>
                <a:t>:	5 ,	6 ,	11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1</a:t>
              </a:r>
              <a:r>
                <a:rPr lang="en-US" dirty="0">
                  <a:latin typeface="+mn-lt"/>
                </a:rPr>
                <a:t>:	6 ,	1 ,	7</a:t>
              </a:r>
            </a:p>
            <a:p>
              <a:pPr>
                <a:tabLst>
                  <a:tab pos="1143000" algn="l"/>
                  <a:tab pos="1714500" algn="l"/>
                  <a:tab pos="2222500" algn="l"/>
                </a:tabLst>
              </a:pPr>
              <a:r>
                <a:rPr lang="en-US" sz="2000" dirty="0">
                  <a:latin typeface="+mn-lt"/>
                </a:rPr>
                <a:t>Gate 2</a:t>
              </a:r>
              <a:r>
                <a:rPr lang="en-US" dirty="0">
                  <a:latin typeface="+mn-lt"/>
                </a:rPr>
                <a:t>:	11,	7,	77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2A2EFB5-3688-B8CE-A3CD-46A12621DCDA}"/>
                </a:ext>
              </a:extLst>
            </p:cNvPr>
            <p:cNvCxnSpPr/>
            <p:nvPr/>
          </p:nvCxnSpPr>
          <p:spPr>
            <a:xfrm>
              <a:off x="6205797" y="3118494"/>
              <a:ext cx="236519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2476A6-1DD8-FEA2-FADA-4253EC1AEF08}"/>
                </a:ext>
              </a:extLst>
            </p:cNvPr>
            <p:cNvSpPr/>
            <p:nvPr/>
          </p:nvSpPr>
          <p:spPr>
            <a:xfrm>
              <a:off x="8368387" y="3913388"/>
              <a:ext cx="446567" cy="38287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2023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D730E5-748A-844F-2475-5C74BF80AA50}"/>
              </a:ext>
            </a:extLst>
          </p:cNvPr>
          <p:cNvCxnSpPr/>
          <p:nvPr/>
        </p:nvCxnSpPr>
        <p:spPr>
          <a:xfrm>
            <a:off x="956187" y="1927123"/>
            <a:ext cx="5715000" cy="0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256FD-1BC8-5FB3-8D7E-9B78037E2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D36D-F09F-FE23-7FE5-188FB132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 proving validity of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C1834D-9FB2-046D-54E2-8EE7E02880F8}"/>
                  </a:ext>
                </a:extLst>
              </p:cNvPr>
              <p:cNvSpPr txBox="1"/>
              <p:nvPr/>
            </p:nvSpPr>
            <p:spPr>
              <a:xfrm>
                <a:off x="709332" y="957518"/>
                <a:ext cx="235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i="1" u="sng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u="sng" baseline="-25000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1" u="sng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8DAD7E-1336-8445-B383-594E29E4C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32" y="957518"/>
                <a:ext cx="2352824" cy="461665"/>
              </a:xfrm>
              <a:prstGeom prst="rect">
                <a:avLst/>
              </a:prstGeom>
              <a:blipFill>
                <a:blip r:embed="rId2"/>
                <a:stretch>
                  <a:fillRect l="-3763" t="-8108" r="-322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898D88-247D-2BA2-397B-900112286E67}"/>
                  </a:ext>
                </a:extLst>
              </p:cNvPr>
              <p:cNvSpPr txBox="1"/>
              <p:nvPr/>
            </p:nvSpPr>
            <p:spPr>
              <a:xfrm>
                <a:off x="5755568" y="957518"/>
                <a:ext cx="21083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Verifier V(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u="sng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E482C-7BA3-4E4E-895A-56E10926A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8" y="957518"/>
                <a:ext cx="2108398" cy="461665"/>
              </a:xfrm>
              <a:prstGeom prst="rect">
                <a:avLst/>
              </a:prstGeom>
              <a:blipFill>
                <a:blip r:embed="rId3"/>
                <a:stretch>
                  <a:fillRect l="-4790" t="-8108" r="-299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B433B5-1FDD-AE38-18CA-9154C2648548}"/>
                  </a:ext>
                </a:extLst>
              </p:cNvPr>
              <p:cNvSpPr txBox="1"/>
              <p:nvPr/>
            </p:nvSpPr>
            <p:spPr>
              <a:xfrm>
                <a:off x="205591" y="1424371"/>
                <a:ext cx="3035959" cy="583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build  T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>
                    <a:latin typeface="+mn-lt"/>
                    <a:ea typeface="Cambria Math" panose="02040503050406030204" pitchFamily="18" charset="0"/>
                  </a:rPr>
                  <a:t>[X]</a:t>
                </a:r>
                <a:r>
                  <a:rPr lang="en-US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39A10-FEF2-C447-B8B7-38F5463CA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91" y="1424371"/>
                <a:ext cx="3035959" cy="583429"/>
              </a:xfrm>
              <a:prstGeom prst="rect">
                <a:avLst/>
              </a:prstGeom>
              <a:blipFill>
                <a:blip r:embed="rId4"/>
                <a:stretch>
                  <a:fillRect l="-3333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3CA63A27-07E0-C2BC-4ABB-613646899005}"/>
              </a:ext>
            </a:extLst>
          </p:cNvPr>
          <p:cNvGrpSpPr/>
          <p:nvPr/>
        </p:nvGrpSpPr>
        <p:grpSpPr>
          <a:xfrm>
            <a:off x="3461656" y="1355849"/>
            <a:ext cx="2171700" cy="446469"/>
            <a:chOff x="3510643" y="2143799"/>
            <a:chExt cx="2171700" cy="446469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87B0EDF-ABE2-44B1-8EA3-776081105DB6}"/>
                </a:ext>
              </a:extLst>
            </p:cNvPr>
            <p:cNvCxnSpPr/>
            <p:nvPr/>
          </p:nvCxnSpPr>
          <p:spPr>
            <a:xfrm flipV="1">
              <a:off x="3510643" y="2571750"/>
              <a:ext cx="2171700" cy="185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00D1FF5-32C7-AD1D-5F06-C0CDC8CF8580}"/>
                    </a:ext>
                  </a:extLst>
                </p:cNvPr>
                <p:cNvSpPr txBox="1"/>
                <p:nvPr/>
              </p:nvSpPr>
              <p:spPr>
                <a:xfrm>
                  <a:off x="4451195" y="2143799"/>
                  <a:ext cx="381066" cy="39299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20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CBF1C33-F3E3-7A47-B34A-448682AC60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1195" y="2143799"/>
                  <a:ext cx="381066" cy="39299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BB9BCC9-5884-5519-8FF2-A41D6BCCDBBF}"/>
              </a:ext>
            </a:extLst>
          </p:cNvPr>
          <p:cNvGrpSpPr/>
          <p:nvPr/>
        </p:nvGrpSpPr>
        <p:grpSpPr>
          <a:xfrm>
            <a:off x="195058" y="2195493"/>
            <a:ext cx="8802415" cy="2252088"/>
            <a:chOff x="195058" y="2312608"/>
            <a:chExt cx="8802415" cy="225208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399DE2-9618-1D1E-7433-AFC17863822E}"/>
                </a:ext>
              </a:extLst>
            </p:cNvPr>
            <p:cNvSpPr txBox="1"/>
            <p:nvPr/>
          </p:nvSpPr>
          <p:spPr>
            <a:xfrm>
              <a:off x="195058" y="2312608"/>
              <a:ext cx="880241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Prover needs to prove that T is a correct computation trace:</a:t>
              </a:r>
            </a:p>
            <a:p>
              <a:pPr marL="914400" lvl="1" indent="-457200">
                <a:spcBef>
                  <a:spcPts val="600"/>
                </a:spcBef>
                <a:buAutoNum type="arabicParenBoth"/>
              </a:pPr>
              <a:r>
                <a:rPr lang="en-US" dirty="0">
                  <a:latin typeface="+mn-lt"/>
                </a:rPr>
                <a:t>T encodes the correct inputs,</a:t>
              </a:r>
            </a:p>
            <a:p>
              <a:pPr marL="914400" lvl="1" indent="-457200">
                <a:spcBef>
                  <a:spcPts val="600"/>
                </a:spcBef>
                <a:buAutoNum type="arabicParenBoth"/>
              </a:pPr>
              <a:r>
                <a:rPr lang="en-US" dirty="0">
                  <a:latin typeface="+mn-lt"/>
                </a:rPr>
                <a:t>every gate is evaluated correctly,</a:t>
              </a:r>
            </a:p>
            <a:p>
              <a:pPr marL="914400" lvl="1" indent="-457200">
                <a:spcBef>
                  <a:spcPts val="600"/>
                </a:spcBef>
                <a:buAutoNum type="arabicParenBoth"/>
              </a:pPr>
              <a:r>
                <a:rPr lang="en-US" dirty="0">
                  <a:latin typeface="+mn-lt"/>
                </a:rPr>
                <a:t>the wiring is implemented correctly, </a:t>
              </a:r>
            </a:p>
            <a:p>
              <a:pPr marL="914400" lvl="1" indent="-457200">
                <a:spcBef>
                  <a:spcPts val="600"/>
                </a:spcBef>
                <a:buAutoNum type="arabicParenBoth"/>
              </a:pPr>
              <a:r>
                <a:rPr lang="en-US" dirty="0">
                  <a:latin typeface="+mn-lt"/>
                </a:rPr>
                <a:t>the output of last gate is 0</a:t>
              </a:r>
            </a:p>
          </p:txBody>
        </p:sp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C1FC5849-F68C-D8A0-4383-7CD957AF6394}"/>
                </a:ext>
              </a:extLst>
            </p:cNvPr>
            <p:cNvSpPr/>
            <p:nvPr/>
          </p:nvSpPr>
          <p:spPr>
            <a:xfrm>
              <a:off x="378544" y="2779593"/>
              <a:ext cx="398205" cy="1785103"/>
            </a:xfrm>
            <a:prstGeom prst="leftBrace">
              <a:avLst>
                <a:gd name="adj1" fmla="val 8333"/>
                <a:gd name="adj2" fmla="val 50551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F3478D6-8BDB-186B-3CFC-EC85BA035942}"/>
              </a:ext>
            </a:extLst>
          </p:cNvPr>
          <p:cNvSpPr txBox="1"/>
          <p:nvPr/>
        </p:nvSpPr>
        <p:spPr>
          <a:xfrm>
            <a:off x="289668" y="4533897"/>
            <a:ext cx="2782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How?    Next lecture.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DEF549F-AB9E-7E97-8FAD-3199B19D1C16}"/>
              </a:ext>
            </a:extLst>
          </p:cNvPr>
          <p:cNvCxnSpPr/>
          <p:nvPr/>
        </p:nvCxnSpPr>
        <p:spPr>
          <a:xfrm>
            <a:off x="0" y="20921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6B2ACFB-ECCC-8524-2BE1-3218866D1F34}"/>
              </a:ext>
            </a:extLst>
          </p:cNvPr>
          <p:cNvSpPr txBox="1"/>
          <p:nvPr/>
        </p:nvSpPr>
        <p:spPr>
          <a:xfrm>
            <a:off x="6187627" y="3282844"/>
            <a:ext cx="2662908" cy="17357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noAutofit/>
          </a:bodyPr>
          <a:lstStyle/>
          <a:p>
            <a:pPr algn="l">
              <a:tabLst>
                <a:tab pos="1143000" algn="l"/>
                <a:tab pos="1711325" algn="l"/>
                <a:tab pos="2163763" algn="l"/>
              </a:tabLst>
            </a:pPr>
            <a:r>
              <a:rPr lang="en-US" sz="2000" dirty="0">
                <a:latin typeface="+mn-lt"/>
              </a:rPr>
              <a:t>inputs</a:t>
            </a:r>
            <a:r>
              <a:rPr lang="en-US" dirty="0">
                <a:latin typeface="+mn-lt"/>
              </a:rPr>
              <a:t>:	</a:t>
            </a:r>
            <a:r>
              <a:rPr lang="en-US" b="1" dirty="0">
                <a:latin typeface="+mn-lt"/>
              </a:rPr>
              <a:t>5 </a:t>
            </a:r>
            <a:r>
              <a:rPr lang="en-US" dirty="0">
                <a:latin typeface="+mn-lt"/>
              </a:rPr>
              <a:t>,	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6</a:t>
            </a:r>
            <a:r>
              <a:rPr lang="en-US" dirty="0">
                <a:latin typeface="+mn-lt"/>
              </a:rPr>
              <a:t>,     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1</a:t>
            </a:r>
          </a:p>
          <a:p>
            <a:pPr>
              <a:spcBef>
                <a:spcPts val="600"/>
              </a:spcBef>
              <a:tabLst>
                <a:tab pos="1143000" algn="l"/>
                <a:tab pos="1711325" algn="l"/>
                <a:tab pos="2163763" algn="l"/>
              </a:tabLst>
            </a:pPr>
            <a:r>
              <a:rPr lang="en-US" sz="2000" dirty="0">
                <a:latin typeface="+mn-lt"/>
              </a:rPr>
              <a:t>Gate 0</a:t>
            </a:r>
            <a:r>
              <a:rPr lang="en-US" dirty="0">
                <a:latin typeface="+mn-lt"/>
              </a:rPr>
              <a:t>:	</a:t>
            </a:r>
            <a:r>
              <a:rPr lang="en-US" b="1" dirty="0">
                <a:latin typeface="+mn-lt"/>
              </a:rPr>
              <a:t>5</a:t>
            </a:r>
            <a:r>
              <a:rPr lang="en-US" dirty="0">
                <a:latin typeface="+mn-lt"/>
              </a:rPr>
              <a:t> ,	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6</a:t>
            </a:r>
            <a:r>
              <a:rPr lang="en-US" dirty="0">
                <a:latin typeface="+mn-lt"/>
              </a:rPr>
              <a:t> ,	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11</a:t>
            </a:r>
          </a:p>
          <a:p>
            <a:pPr>
              <a:tabLst>
                <a:tab pos="1143000" algn="l"/>
                <a:tab pos="1711325" algn="l"/>
                <a:tab pos="2163763" algn="l"/>
              </a:tabLst>
            </a:pPr>
            <a:r>
              <a:rPr lang="en-US" sz="2000" dirty="0">
                <a:latin typeface="+mn-lt"/>
              </a:rPr>
              <a:t>Gate 1</a:t>
            </a:r>
            <a:r>
              <a:rPr lang="en-US" dirty="0">
                <a:latin typeface="+mn-lt"/>
              </a:rPr>
              <a:t>:	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6</a:t>
            </a:r>
            <a:r>
              <a:rPr lang="en-US" dirty="0">
                <a:latin typeface="+mn-lt"/>
              </a:rPr>
              <a:t> ,	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1</a:t>
            </a:r>
            <a:r>
              <a:rPr lang="en-US" dirty="0">
                <a:latin typeface="+mn-lt"/>
              </a:rPr>
              <a:t> ,	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7</a:t>
            </a:r>
          </a:p>
          <a:p>
            <a:pPr>
              <a:tabLst>
                <a:tab pos="1143000" algn="l"/>
                <a:tab pos="1711325" algn="l"/>
                <a:tab pos="2163763" algn="l"/>
              </a:tabLst>
            </a:pPr>
            <a:r>
              <a:rPr lang="en-US" sz="2000" dirty="0">
                <a:latin typeface="+mn-lt"/>
              </a:rPr>
              <a:t>Gate 2</a:t>
            </a:r>
            <a:r>
              <a:rPr lang="en-US" dirty="0">
                <a:latin typeface="+mn-lt"/>
              </a:rPr>
              <a:t>:	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11</a:t>
            </a:r>
            <a:r>
              <a:rPr lang="en-US" dirty="0">
                <a:latin typeface="+mn-lt"/>
              </a:rPr>
              <a:t>,	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7</a:t>
            </a:r>
            <a:r>
              <a:rPr lang="en-US" dirty="0">
                <a:latin typeface="+mn-lt"/>
              </a:rPr>
              <a:t>,	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77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B3C2DCD-0BE4-7C21-886A-B305424AEE7A}"/>
              </a:ext>
            </a:extLst>
          </p:cNvPr>
          <p:cNvCxnSpPr>
            <a:cxnSpLocks/>
          </p:cNvCxnSpPr>
          <p:nvPr/>
        </p:nvCxnSpPr>
        <p:spPr>
          <a:xfrm>
            <a:off x="6184468" y="3681375"/>
            <a:ext cx="26660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CCC7CADE-86F3-BA90-E9D5-A81528ED32FC}"/>
              </a:ext>
            </a:extLst>
          </p:cNvPr>
          <p:cNvGrpSpPr/>
          <p:nvPr/>
        </p:nvGrpSpPr>
        <p:grpSpPr>
          <a:xfrm>
            <a:off x="6291336" y="2881882"/>
            <a:ext cx="2382896" cy="1373747"/>
            <a:chOff x="6291336" y="2370604"/>
            <a:chExt cx="2382896" cy="137374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AB12E43-0FF8-2783-203F-3D8F90BF4BF6}"/>
                </a:ext>
              </a:extLst>
            </p:cNvPr>
            <p:cNvCxnSpPr>
              <a:cxnSpLocks/>
            </p:cNvCxnSpPr>
            <p:nvPr/>
          </p:nvCxnSpPr>
          <p:spPr>
            <a:xfrm>
              <a:off x="8066604" y="3122772"/>
              <a:ext cx="0" cy="105075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CDAB4A6-E7B3-3B69-2543-543051AD2C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0638" y="3537618"/>
              <a:ext cx="333955" cy="20673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2CA924F-BE5E-1831-8DDA-086B743C1236}"/>
                </a:ext>
              </a:extLst>
            </p:cNvPr>
            <p:cNvSpPr txBox="1"/>
            <p:nvPr/>
          </p:nvSpPr>
          <p:spPr>
            <a:xfrm>
              <a:off x="6291336" y="2370604"/>
              <a:ext cx="23828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200" dirty="0">
                  <a:latin typeface="+mn-lt"/>
                </a:rPr>
                <a:t>(wiring constraints)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169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07AF5969-779D-52F0-1EBA-365B707F0E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9F3871-4461-B08C-E8C4-736FF16EB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</p:spTree>
    <p:extLst>
      <p:ext uri="{BB962C8B-B14F-4D97-AF65-F5344CB8AC3E}">
        <p14:creationId xmlns:p14="http://schemas.microsoft.com/office/powerpoint/2010/main" val="52379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0CAF815-1B32-7C27-FF3F-07209A3C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(</a:t>
            </a:r>
            <a:r>
              <a:rPr lang="en-US" sz="1600" dirty="0"/>
              <a:t>preprocessing</a:t>
            </a:r>
            <a:r>
              <a:rPr lang="en-US" sz="1400" dirty="0"/>
              <a:t>)  </a:t>
            </a:r>
            <a:r>
              <a:rPr lang="en-US" sz="2800" dirty="0"/>
              <a:t>NARK:  Non-interactive </a:t>
            </a:r>
            <a:r>
              <a:rPr lang="en-US" sz="2800" dirty="0" err="1"/>
              <a:t>ARgument</a:t>
            </a:r>
            <a:r>
              <a:rPr lang="en-US" sz="2800" dirty="0"/>
              <a:t> of Knowledge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</a:t>
                </a:r>
                <a:r>
                  <a:rPr lang="en-US" sz="2400" b="1" dirty="0"/>
                  <a:t> preprocessing NARK </a:t>
                </a:r>
                <a:r>
                  <a:rPr lang="en-US" sz="2400" dirty="0"/>
                  <a:t>is a triple  (S,  P,  V):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sz="2400" b="1" dirty="0"/>
                  <a:t>S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)  ⇾  public parameters 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sz="2400" dirty="0"/>
                  <a:t>)    for prover and verifier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sz="2400" b="1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)  ⇾  </a:t>
                </a:r>
                <a:r>
                  <a:rPr lang="en-US" sz="2400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2400"/>
                  </a:spcBef>
                </a:pPr>
                <a:r>
                  <a:rPr lang="en-US" sz="2400" b="1" dirty="0"/>
                  <a:t>V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dirty="0"/>
                  <a:t>)  ⇾  accept or reject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98C3D7D-B255-591A-8B84-76E3C209224D}"/>
              </a:ext>
            </a:extLst>
          </p:cNvPr>
          <p:cNvSpPr txBox="1"/>
          <p:nvPr/>
        </p:nvSpPr>
        <p:spPr>
          <a:xfrm>
            <a:off x="5330533" y="4077162"/>
            <a:ext cx="366106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all </a:t>
            </a:r>
            <a:r>
              <a:rPr lang="en-US" sz="2400" dirty="0" err="1">
                <a:latin typeface="+mn-lt"/>
              </a:rPr>
              <a:t>algs</a:t>
            </a:r>
            <a:r>
              <a:rPr lang="en-US" sz="2400" dirty="0">
                <a:latin typeface="+mn-lt"/>
              </a:rPr>
              <a:t>. and adversary have </a:t>
            </a:r>
          </a:p>
          <a:p>
            <a:pPr algn="ctr"/>
            <a:r>
              <a:rPr lang="en-US" sz="2400" dirty="0">
                <a:latin typeface="+mn-lt"/>
              </a:rPr>
              <a:t>access to a random oracle</a:t>
            </a:r>
          </a:p>
        </p:txBody>
      </p:sp>
    </p:spTree>
    <p:extLst>
      <p:ext uri="{BB962C8B-B14F-4D97-AF65-F5344CB8AC3E}">
        <p14:creationId xmlns:p14="http://schemas.microsoft.com/office/powerpoint/2010/main" val="250993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E8FD-D40F-424F-AE5D-88E94B3D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cs typeface="Calibri" panose="020F0502020204030204" pitchFamily="34" charset="0"/>
              </a:rPr>
              <a:t>NARK:  requirements  (informal)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8A2802-BA6A-6346-9531-5095929740B7}"/>
                  </a:ext>
                </a:extLst>
              </p:cNvPr>
              <p:cNvSpPr txBox="1"/>
              <p:nvPr/>
            </p:nvSpPr>
            <p:spPr>
              <a:xfrm>
                <a:off x="684108" y="902408"/>
                <a:ext cx="220137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Prover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00" b="1" i="1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8A2802-BA6A-6346-9531-509592974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08" y="902408"/>
                <a:ext cx="2201372" cy="415498"/>
              </a:xfrm>
              <a:prstGeom prst="rect">
                <a:avLst/>
              </a:prstGeom>
              <a:blipFill>
                <a:blip r:embed="rId2"/>
                <a:stretch>
                  <a:fillRect l="-2857" t="-9091" r="-1714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18C857-88EC-1C4C-8882-AFC9BEF2A61B}"/>
                  </a:ext>
                </a:extLst>
              </p:cNvPr>
              <p:cNvSpPr txBox="1"/>
              <p:nvPr/>
            </p:nvSpPr>
            <p:spPr>
              <a:xfrm>
                <a:off x="5437159" y="902408"/>
                <a:ext cx="234872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Verifier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1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18C857-88EC-1C4C-8882-AFC9BEF2A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159" y="902408"/>
                <a:ext cx="2348720" cy="415498"/>
              </a:xfrm>
              <a:prstGeom prst="rect">
                <a:avLst/>
              </a:prstGeom>
              <a:blipFill>
                <a:blip r:embed="rId3"/>
                <a:stretch>
                  <a:fillRect l="-3243" t="-9091" r="-2162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5BDBED75-B024-F148-BEC0-290045D3A021}"/>
              </a:ext>
            </a:extLst>
          </p:cNvPr>
          <p:cNvGrpSpPr/>
          <p:nvPr/>
        </p:nvGrpSpPr>
        <p:grpSpPr>
          <a:xfrm>
            <a:off x="2289460" y="1373447"/>
            <a:ext cx="4095842" cy="415498"/>
            <a:chOff x="2289460" y="3447657"/>
            <a:chExt cx="4095842" cy="415498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960E9A2-6E08-534B-9F95-ECE384127999}"/>
                </a:ext>
              </a:extLst>
            </p:cNvPr>
            <p:cNvCxnSpPr/>
            <p:nvPr/>
          </p:nvCxnSpPr>
          <p:spPr>
            <a:xfrm>
              <a:off x="2289460" y="3766088"/>
              <a:ext cx="40958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87715C-879B-244B-A7F3-EAB15873266C}"/>
                    </a:ext>
                  </a:extLst>
                </p:cNvPr>
                <p:cNvSpPr txBox="1"/>
                <p:nvPr/>
              </p:nvSpPr>
              <p:spPr>
                <a:xfrm>
                  <a:off x="3536068" y="3447657"/>
                  <a:ext cx="1070934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proof  </a:t>
                  </a:r>
                  <a14:m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sz="2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87715C-879B-244B-A7F3-EAB1587326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6068" y="3447657"/>
                  <a:ext cx="1070934" cy="415498"/>
                </a:xfrm>
                <a:prstGeom prst="rect">
                  <a:avLst/>
                </a:prstGeom>
                <a:blipFill>
                  <a:blip r:embed="rId4"/>
                  <a:stretch>
                    <a:fillRect l="-5882" t="-8824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0D61460-8EAF-8C40-82EE-0434FB276361}"/>
              </a:ext>
            </a:extLst>
          </p:cNvPr>
          <p:cNvSpPr txBox="1"/>
          <p:nvPr/>
        </p:nvSpPr>
        <p:spPr>
          <a:xfrm>
            <a:off x="6406157" y="1465049"/>
            <a:ext cx="18919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accept or 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D98284-EC4F-C94B-B1C1-D9F69E911B78}"/>
                  </a:ext>
                </a:extLst>
              </p:cNvPr>
              <p:cNvSpPr txBox="1"/>
              <p:nvPr/>
            </p:nvSpPr>
            <p:spPr>
              <a:xfrm>
                <a:off x="162909" y="2376445"/>
                <a:ext cx="8888186" cy="26161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Complete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(</m:t>
                    </m:r>
                    <m:r>
                      <a:rPr lang="en-US" sz="21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, </m:t>
                    </m:r>
                    <m:r>
                      <a:rPr lang="en-US" sz="2100" b="1" i="1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) =0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  ⇒    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Pr</a:t>
                </a:r>
                <a:r>
                  <a:rPr lang="en-US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[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𝑣𝑝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𝑥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𝑝𝑝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</a:t>
                </a:r>
                <a:r>
                  <a:rPr lang="en-US" sz="21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</m:oMath>
                </a14:m>
                <a:r>
                  <a:rPr lang="en-US" sz="21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)) = accept </a:t>
                </a:r>
                <a:r>
                  <a:rPr lang="en-US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]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= 1</a:t>
                </a:r>
              </a:p>
              <a:p>
                <a:pPr algn="l"/>
                <a:endParaRPr lang="en-US" sz="21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  <a:p>
                <a:pPr algn="l"/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Adaptively</a:t>
                </a:r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knowledge sound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accepts    ⇒   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“knows”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s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.t.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r>
                          <a:rPr lang="en-US" sz="2100" b="1" i="1" dirty="0" smtClean="0">
                            <a:solidFill>
                              <a:srgbClr val="127732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𝒙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 </m:t>
                        </m:r>
                        <m:r>
                          <a:rPr lang="en-US" sz="2100" b="1" i="1" dirty="0" smtClean="0">
                            <a:solidFill>
                              <a:srgbClr val="882255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𝒘</m:t>
                        </m:r>
                      </m:e>
                    </m:d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=0</m:t>
                    </m:r>
                  </m:oMath>
                </a14:m>
                <a:endParaRPr lang="en-US" sz="21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	(an extractor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𝐸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can extract a valid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)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Optional:</a:t>
                </a:r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Zero knowledge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   (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𝑣𝑝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)    “reveal nothing new” about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endParaRPr lang="en-US" sz="21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	</a:t>
                </a:r>
                <a:r>
                  <a:rPr lang="en-US" sz="2100" dirty="0">
                    <a:latin typeface="+mn-lt"/>
                    <a:ea typeface="Roboto" panose="02000000000000000000" pitchFamily="2" charset="0"/>
                    <a:cs typeface="Calibri" panose="020F0502020204030204" pitchFamily="34" charset="0"/>
                  </a:rPr>
                  <a:t>(simulator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i="0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Sim</m:t>
                    </m:r>
                  </m:oMath>
                </a14:m>
                <a:r>
                  <a:rPr lang="en-US" sz="2100" dirty="0">
                    <a:latin typeface="+mn-lt"/>
                    <a:ea typeface="Roboto" panose="02000000000000000000" pitchFamily="2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100" dirty="0">
                    <a:latin typeface="+mn-lt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21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𝑣𝑝</m:t>
                    </m:r>
                    <m:r>
                      <a:rPr lang="en-US" sz="2100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127732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  <m:r>
                      <a:rPr lang="en-US" sz="2100" b="1" i="1" dirty="0">
                        <a:solidFill>
                          <a:srgbClr val="127732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 </m:t>
                    </m:r>
                  </m:oMath>
                </a14:m>
                <a:r>
                  <a:rPr lang="en-US" sz="2100" dirty="0">
                    <a:latin typeface="+mn-lt"/>
                    <a:ea typeface="Roboto" panose="02000000000000000000" pitchFamily="2" charset="0"/>
                    <a:cs typeface="Calibri" panose="020F0502020204030204" pitchFamily="34" charset="0"/>
                  </a:rPr>
                  <a:t>) simulates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sz="2100" dirty="0">
                    <a:latin typeface="+mn-lt"/>
                    <a:ea typeface="Roboto" panose="02000000000000000000" pitchFamily="2" charset="0"/>
                    <a:cs typeface="Calibri" panose="020F0502020204030204" pitchFamily="34" charset="0"/>
                  </a:rPr>
                  <a:t> whenever 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∃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𝑤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US" sz="2100" dirty="0">
                    <a:latin typeface="+mn-lt"/>
                    <a:ea typeface="Roboto" panose="02000000000000000000" pitchFamily="2" charset="0"/>
                    <a:cs typeface="Calibri" panose="020F0502020204030204" pitchFamily="34" charset="0"/>
                  </a:rPr>
                  <a:t> 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D98284-EC4F-C94B-B1C1-D9F69E911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09" y="2376445"/>
                <a:ext cx="8888186" cy="2616101"/>
              </a:xfrm>
              <a:prstGeom prst="rect">
                <a:avLst/>
              </a:prstGeom>
              <a:blipFill>
                <a:blip r:embed="rId5"/>
                <a:stretch>
                  <a:fillRect l="-712" t="-1442" b="-336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8A7B87-33C2-CC4C-A95A-19A377E4A873}"/>
              </a:ext>
            </a:extLst>
          </p:cNvPr>
          <p:cNvCxnSpPr/>
          <p:nvPr/>
        </p:nvCxnSpPr>
        <p:spPr>
          <a:xfrm>
            <a:off x="684108" y="1294823"/>
            <a:ext cx="206119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ABB50D-BC8A-4C4A-B73D-BBD5B2E8CE74}"/>
              </a:ext>
            </a:extLst>
          </p:cNvPr>
          <p:cNvCxnSpPr/>
          <p:nvPr/>
        </p:nvCxnSpPr>
        <p:spPr>
          <a:xfrm>
            <a:off x="5543550" y="1257300"/>
            <a:ext cx="206119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1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12"/>
    </mc:Choice>
    <mc:Fallback xmlns="">
      <p:transition spd="slow" advTm="822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1B0FB1-7ED1-9941-87A1-59CAA64381A1}"/>
              </a:ext>
            </a:extLst>
          </p:cNvPr>
          <p:cNvSpPr/>
          <p:nvPr/>
        </p:nvSpPr>
        <p:spPr>
          <a:xfrm>
            <a:off x="4547418" y="3225762"/>
            <a:ext cx="4272116" cy="543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CB7E88-BD0F-7D4B-A1FC-EEF679238C68}"/>
              </a:ext>
            </a:extLst>
          </p:cNvPr>
          <p:cNvSpPr/>
          <p:nvPr/>
        </p:nvSpPr>
        <p:spPr>
          <a:xfrm>
            <a:off x="4803058" y="2502924"/>
            <a:ext cx="3967316" cy="543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SNARK: a </a:t>
            </a:r>
            <a:r>
              <a:rPr lang="en-US" sz="3600" u="sng" dirty="0"/>
              <a:t>Succinct</a:t>
            </a:r>
            <a:r>
              <a:rPr lang="en-US" sz="3600" dirty="0"/>
              <a:t> </a:t>
            </a:r>
            <a:r>
              <a:rPr lang="en-US" sz="3600" dirty="0" err="1"/>
              <a:t>AR</a:t>
            </a:r>
            <a:r>
              <a:rPr lang="en-US" sz="3600" b="1" dirty="0" err="1"/>
              <a:t>gument</a:t>
            </a:r>
            <a:r>
              <a:rPr lang="en-US" sz="3600" b="1" dirty="0"/>
              <a:t> of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6645" y="1200151"/>
                <a:ext cx="8753169" cy="28856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 </a:t>
                </a:r>
                <a:r>
                  <a:rPr lang="en-US" sz="2400" b="1" u="sng" dirty="0"/>
                  <a:t>succinct</a:t>
                </a:r>
                <a:r>
                  <a:rPr lang="en-US" sz="2400" dirty="0"/>
                  <a:t> </a:t>
                </a:r>
                <a:r>
                  <a:rPr lang="en-US" sz="2400" b="1" dirty="0"/>
                  <a:t>preprocessing</a:t>
                </a:r>
                <a:r>
                  <a:rPr lang="en-US" sz="2400" dirty="0"/>
                  <a:t> </a:t>
                </a:r>
                <a:r>
                  <a:rPr lang="en-US" sz="2400" b="1" dirty="0"/>
                  <a:t>NARK </a:t>
                </a:r>
                <a:r>
                  <a:rPr lang="en-US" sz="2400" dirty="0"/>
                  <a:t>is a triple  (S, P, V):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b="1" dirty="0"/>
                  <a:t>S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)  ⇾  public parameters 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sz="2400" dirty="0"/>
                  <a:t>)    for prover and verifier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sz="2400" b="1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)  ⇾  </a:t>
                </a:r>
                <a:r>
                  <a:rPr lang="en-US" sz="2400" b="1" u="sng" dirty="0"/>
                  <a:t>short</a:t>
                </a:r>
                <a:r>
                  <a:rPr lang="en-US" sz="2400" dirty="0"/>
                  <a:t> </a:t>
                </a:r>
                <a:r>
                  <a:rPr lang="en-US" sz="2400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  ;        </a:t>
                </a:r>
                <a:r>
                  <a:rPr lang="en-US" sz="2400" i="0" dirty="0" err="1">
                    <a:latin typeface="+mj-lt"/>
                    <a:ea typeface="Cambria Math" panose="02040503050406030204" pitchFamily="18" charset="0"/>
                  </a:rPr>
                  <a:t>l</a:t>
                </a:r>
                <a:r>
                  <a:rPr lang="en-US" sz="2400" b="0" i="0" dirty="0" err="1">
                    <a:latin typeface="+mj-lt"/>
                    <a:ea typeface="Cambria Math" panose="02040503050406030204" pitchFamily="18" charset="0"/>
                  </a:rPr>
                  <a:t>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 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𝐩𝐨𝐥𝐲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sz="2400" b="1" dirty="0"/>
                  <a:t>V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dirty="0"/>
                  <a:t>)    </a:t>
                </a:r>
                <a:r>
                  <a:rPr lang="en-US" sz="2400" b="1" u="sng" dirty="0"/>
                  <a:t>fast to verify</a:t>
                </a:r>
                <a:r>
                  <a:rPr lang="en-US" sz="2400" b="1" dirty="0"/>
                  <a:t>	</a:t>
                </a:r>
                <a:r>
                  <a:rPr lang="en-US" sz="2400" dirty="0"/>
                  <a:t>;         time(V)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  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𝐩𝐨𝐥𝐲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645" y="1200151"/>
                <a:ext cx="8753169" cy="2885682"/>
              </a:xfrm>
              <a:blipFill>
                <a:blip r:embed="rId3"/>
                <a:stretch>
                  <a:fillRect l="-1014"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07D1CFE7-475D-75EF-D68C-B310C8FA1FEB}"/>
              </a:ext>
            </a:extLst>
          </p:cNvPr>
          <p:cNvGrpSpPr/>
          <p:nvPr/>
        </p:nvGrpSpPr>
        <p:grpSpPr>
          <a:xfrm>
            <a:off x="5952583" y="3680339"/>
            <a:ext cx="2997231" cy="762000"/>
            <a:chOff x="5952583" y="3739331"/>
            <a:chExt cx="2997231" cy="76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2EEB693-6287-044A-B0BF-0A8C2296CBD2}"/>
                    </a:ext>
                  </a:extLst>
                </p:cNvPr>
                <p:cNvSpPr txBox="1"/>
                <p:nvPr/>
              </p:nvSpPr>
              <p:spPr>
                <a:xfrm>
                  <a:off x="5952583" y="4085833"/>
                  <a:ext cx="2997231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V has no time to read </a:t>
                  </a:r>
                  <a14:m>
                    <m:oMath xmlns:m="http://schemas.openxmlformats.org/officeDocument/2006/math"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!!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2EEB693-6287-044A-B0BF-0A8C2296CB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2583" y="4085833"/>
                  <a:ext cx="2997231" cy="415498"/>
                </a:xfrm>
                <a:prstGeom prst="rect">
                  <a:avLst/>
                </a:prstGeom>
                <a:blipFill>
                  <a:blip r:embed="rId4"/>
                  <a:stretch>
                    <a:fillRect l="-2110" t="-8824" r="-1266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AF73421-767B-3546-967E-95CFFC0A0517}"/>
                </a:ext>
              </a:extLst>
            </p:cNvPr>
            <p:cNvSpPr/>
            <p:nvPr/>
          </p:nvSpPr>
          <p:spPr>
            <a:xfrm>
              <a:off x="7578214" y="3739331"/>
              <a:ext cx="138412" cy="437442"/>
            </a:xfrm>
            <a:custGeom>
              <a:avLst/>
              <a:gdLst>
                <a:gd name="connsiteX0" fmla="*/ 223025 w 449650"/>
                <a:gd name="connsiteY0" fmla="*/ 646770 h 646770"/>
                <a:gd name="connsiteX1" fmla="*/ 446049 w 449650"/>
                <a:gd name="connsiteY1" fmla="*/ 546409 h 646770"/>
                <a:gd name="connsiteX2" fmla="*/ 334537 w 449650"/>
                <a:gd name="connsiteY2" fmla="*/ 167268 h 646770"/>
                <a:gd name="connsiteX3" fmla="*/ 0 w 449650"/>
                <a:gd name="connsiteY3" fmla="*/ 0 h 64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650" h="646770">
                  <a:moveTo>
                    <a:pt x="223025" y="646770"/>
                  </a:moveTo>
                  <a:cubicBezTo>
                    <a:pt x="325244" y="636548"/>
                    <a:pt x="427464" y="626326"/>
                    <a:pt x="446049" y="546409"/>
                  </a:cubicBezTo>
                  <a:cubicBezTo>
                    <a:pt x="464634" y="466492"/>
                    <a:pt x="408878" y="258336"/>
                    <a:pt x="334537" y="167268"/>
                  </a:cubicBezTo>
                  <a:cubicBezTo>
                    <a:pt x="260196" y="76200"/>
                    <a:pt x="130098" y="38100"/>
                    <a:pt x="0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7009CC1-06F9-A348-A399-A6EBD50D1DBC}"/>
              </a:ext>
            </a:extLst>
          </p:cNvPr>
          <p:cNvGrpSpPr/>
          <p:nvPr/>
        </p:nvGrpSpPr>
        <p:grpSpPr>
          <a:xfrm>
            <a:off x="1043130" y="3741338"/>
            <a:ext cx="3417459" cy="696084"/>
            <a:chOff x="1179871" y="3503130"/>
            <a:chExt cx="4556612" cy="92811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11D9BE-3152-1E4E-BE11-F023A6B64057}"/>
                </a:ext>
              </a:extLst>
            </p:cNvPr>
            <p:cNvSpPr txBox="1"/>
            <p:nvPr/>
          </p:nvSpPr>
          <p:spPr>
            <a:xfrm>
              <a:off x="1618262" y="3877245"/>
              <a:ext cx="4118221" cy="5539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short “summary” of circuit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6AA045E-E70C-3B4D-9790-1EA61E7DF89A}"/>
                </a:ext>
              </a:extLst>
            </p:cNvPr>
            <p:cNvSpPr/>
            <p:nvPr/>
          </p:nvSpPr>
          <p:spPr>
            <a:xfrm>
              <a:off x="1179871" y="3503130"/>
              <a:ext cx="432619" cy="724915"/>
            </a:xfrm>
            <a:custGeom>
              <a:avLst/>
              <a:gdLst>
                <a:gd name="connsiteX0" fmla="*/ 432619 w 432619"/>
                <a:gd name="connsiteY0" fmla="*/ 206477 h 207746"/>
                <a:gd name="connsiteX1" fmla="*/ 176981 w 432619"/>
                <a:gd name="connsiteY1" fmla="*/ 176980 h 207746"/>
                <a:gd name="connsiteX2" fmla="*/ 0 w 432619"/>
                <a:gd name="connsiteY2" fmla="*/ 0 h 2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619" h="207746">
                  <a:moveTo>
                    <a:pt x="432619" y="206477"/>
                  </a:moveTo>
                  <a:cubicBezTo>
                    <a:pt x="340851" y="208935"/>
                    <a:pt x="249084" y="211393"/>
                    <a:pt x="176981" y="176980"/>
                  </a:cubicBezTo>
                  <a:cubicBezTo>
                    <a:pt x="104878" y="142567"/>
                    <a:pt x="52439" y="71283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C55BA7-D331-947D-7E7D-A8BB83308884}"/>
                  </a:ext>
                </a:extLst>
              </p:cNvPr>
              <p:cNvSpPr txBox="1"/>
              <p:nvPr/>
            </p:nvSpPr>
            <p:spPr>
              <a:xfrm>
                <a:off x="1214445" y="4571996"/>
                <a:ext cx="6476517" cy="5232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[</a:t>
                </a:r>
                <a:r>
                  <a:rPr lang="en-US" dirty="0">
                    <a:latin typeface="+mn-lt"/>
                  </a:rPr>
                  <a:t> for some SNARKs,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len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latin typeface="+mn-lt"/>
                  </a:rPr>
                  <a:t>  </a:t>
                </a:r>
                <a:r>
                  <a:rPr lang="en-US" sz="2800" dirty="0">
                    <a:latin typeface="+mn-lt"/>
                  </a:rPr>
                  <a:t>]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C55BA7-D331-947D-7E7D-A8BB83308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445" y="4571996"/>
                <a:ext cx="6476517" cy="523220"/>
              </a:xfrm>
              <a:prstGeom prst="rect">
                <a:avLst/>
              </a:prstGeom>
              <a:blipFill>
                <a:blip r:embed="rId5"/>
                <a:stretch>
                  <a:fillRect l="-1957" t="-14286" r="-19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75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F2BD240-FCC6-867A-8D90-7030B0E2BD8A}"/>
              </a:ext>
            </a:extLst>
          </p:cNvPr>
          <p:cNvSpPr txBox="1"/>
          <p:nvPr/>
        </p:nvSpPr>
        <p:spPr>
          <a:xfrm>
            <a:off x="181086" y="1657350"/>
            <a:ext cx="8545416" cy="13696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tabLst>
                <a:tab pos="279400" algn="l"/>
                <a:tab pos="1597025" algn="l"/>
              </a:tabLs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	SNARK: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NARC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(complete and knowledge sound)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that is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succinct</a:t>
            </a:r>
          </a:p>
          <a:p>
            <a:pPr algn="l">
              <a:spcBef>
                <a:spcPts val="4200"/>
              </a:spcBef>
              <a:tabLst>
                <a:tab pos="279400" algn="l"/>
                <a:tab pos="1597025" algn="l"/>
              </a:tabLst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zk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-SNARK: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SNARK that is also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zero knowledge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62420E-5F40-5170-2B4D-D15EB4BDBD9C}"/>
              </a:ext>
            </a:extLst>
          </p:cNvPr>
          <p:cNvSpPr txBox="1">
            <a:spLocks/>
          </p:cNvSpPr>
          <p:nvPr/>
        </p:nvSpPr>
        <p:spPr>
          <a:xfrm>
            <a:off x="304800" y="0"/>
            <a:ext cx="8534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1E320A-D31A-36AF-815B-D5372CB1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SNARK: a </a:t>
            </a:r>
            <a:r>
              <a:rPr lang="en-US" sz="3600" u="sng" dirty="0"/>
              <a:t>Succinct</a:t>
            </a:r>
            <a:r>
              <a:rPr lang="en-US" sz="3600" dirty="0"/>
              <a:t> </a:t>
            </a:r>
            <a:r>
              <a:rPr lang="en-US" sz="3600" dirty="0" err="1"/>
              <a:t>AR</a:t>
            </a:r>
            <a:r>
              <a:rPr lang="en-US" sz="3600" b="1" dirty="0" err="1"/>
              <a:t>gument</a:t>
            </a:r>
            <a:r>
              <a:rPr lang="en-US" sz="3600" b="1" dirty="0"/>
              <a:t> of Knowledge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342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DCF6-B647-4441-A7BA-DACFE4C9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trivial SNARK is not a SNARK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330A99-D86F-5244-B055-F8ACBA2633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813" y="1200151"/>
                <a:ext cx="8957187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(a)  Prover sends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  to verifier,  </a:t>
                </a:r>
              </a:p>
              <a:p>
                <a:pPr marL="0" indent="0">
                  <a:buNone/>
                </a:pPr>
                <a:r>
                  <a:rPr lang="en-US" sz="2400" dirty="0"/>
                  <a:t>(b)  Verifier checks if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 0</m:t>
                    </m:r>
                  </m:oMath>
                </a14:m>
                <a:r>
                  <a:rPr lang="en-US" sz="2400" dirty="0"/>
                  <a:t>   and accepts if so.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400" b="1" u="sng" dirty="0"/>
                  <a:t>Problems with this</a:t>
                </a:r>
                <a:r>
                  <a:rPr lang="en-US" sz="2400" dirty="0"/>
                  <a:t>: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/>
                  <a:t>(1) 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  might be long:   we want a “short” proof</a:t>
                </a:r>
              </a:p>
              <a:p>
                <a:pPr marL="0" indent="0">
                  <a:spcBef>
                    <a:spcPts val="2000"/>
                  </a:spcBef>
                  <a:buNone/>
                </a:pPr>
                <a:r>
                  <a:rPr lang="en-US" sz="2400" dirty="0"/>
                  <a:t>(2)   computing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12773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 smtClean="0">
                        <a:solidFill>
                          <a:srgbClr val="882255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may be hard:   we want a “fast” verifier</a:t>
                </a:r>
              </a:p>
              <a:p>
                <a:pPr marL="0" indent="0">
                  <a:spcBef>
                    <a:spcPts val="2000"/>
                  </a:spcBef>
                  <a:buNone/>
                </a:pPr>
                <a:r>
                  <a:rPr lang="en-US" sz="2400" dirty="0"/>
                  <a:t>(3) 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  might be secret:  prover might not want to reveal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  to verifier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330A99-D86F-5244-B055-F8ACBA2633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813" y="1200151"/>
                <a:ext cx="8957187" cy="3818430"/>
              </a:xfrm>
              <a:blipFill>
                <a:blip r:embed="rId2"/>
                <a:stretch>
                  <a:fillRect l="-992" t="-993" r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44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FEDF-E0DD-FA65-9287-180055F0A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preprocessing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F357918-07BC-1003-F23C-538F88089B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75233"/>
                <a:ext cx="8807245" cy="3943349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sz="2000" dirty="0"/>
                  <a:t>Recall setup for circuit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:    </a:t>
                </a:r>
                <a:r>
                  <a:rPr lang="en-US" sz="2000" b="1" dirty="0"/>
                  <a:t>S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)  ⇾  public parameters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𝑣𝑝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000" u="sng" dirty="0"/>
                  <a:t>Types of setup</a:t>
                </a:r>
                <a:r>
                  <a:rPr lang="en-US" sz="2000" dirty="0"/>
                  <a:t>:</a:t>
                </a:r>
              </a:p>
              <a:p>
                <a:pPr marL="0" indent="0">
                  <a:spcBef>
                    <a:spcPts val="1176"/>
                  </a:spcBef>
                  <a:buNone/>
                  <a:tabLst>
                    <a:tab pos="465535" algn="l"/>
                  </a:tabLst>
                </a:pPr>
                <a:r>
                  <a:rPr lang="en-US" sz="2000" dirty="0"/>
                  <a:t>	</a:t>
                </a:r>
                <a:r>
                  <a:rPr lang="en-US" sz="2000" b="1" dirty="0"/>
                  <a:t>trusted setup per circuit</a:t>
                </a:r>
                <a:r>
                  <a:rPr lang="en-US" sz="2000" dirty="0"/>
                  <a:t>:    </a:t>
                </a:r>
                <a:r>
                  <a:rPr lang="en-US" sz="2000" b="1" dirty="0"/>
                  <a:t>S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) random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must be kept secret from prover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sz="2000" dirty="0"/>
                  <a:t>		prover learns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  ⇒   can prove false statements</a:t>
                </a:r>
              </a:p>
              <a:p>
                <a:pPr marL="0" indent="0">
                  <a:spcBef>
                    <a:spcPts val="2376"/>
                  </a:spcBef>
                  <a:buNone/>
                  <a:tabLst>
                    <a:tab pos="465535" algn="l"/>
                  </a:tabLst>
                </a:pPr>
                <a:r>
                  <a:rPr lang="en-US" sz="2000" dirty="0"/>
                  <a:t>	</a:t>
                </a:r>
                <a:r>
                  <a:rPr lang="en-US" sz="2000" b="1" dirty="0"/>
                  <a:t> trusted but universal setup</a:t>
                </a:r>
                <a:r>
                  <a:rPr lang="en-US" sz="2000" dirty="0"/>
                  <a:t>:  secret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is independent of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dirty="0"/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𝑖𝑛𝑖𝑡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𝑐𝑖𝑟𝑐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:      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𝑔𝑝</m:t>
                    </m:r>
                  </m:oMath>
                </a14:m>
                <a:r>
                  <a:rPr lang="en-US" sz="2000" dirty="0"/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𝑐𝑖𝑟𝑐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𝑔𝑝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)⇾(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𝑣𝑝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spcBef>
                    <a:spcPts val="3576"/>
                  </a:spcBef>
                  <a:buNone/>
                  <a:tabLst>
                    <a:tab pos="507206" algn="l"/>
                  </a:tabLst>
                </a:pPr>
                <a:r>
                  <a:rPr lang="en-US" sz="2000" dirty="0"/>
                  <a:t>	</a:t>
                </a:r>
                <a:r>
                  <a:rPr lang="en-US" sz="2000" b="1" u="sng" dirty="0"/>
                  <a:t>transparent setup</a:t>
                </a:r>
                <a:r>
                  <a:rPr lang="en-US" sz="2000" dirty="0"/>
                  <a:t>:   </a:t>
                </a:r>
                <a:r>
                  <a:rPr lang="en-US" sz="2000" b="1" dirty="0"/>
                  <a:t>S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) does not use secret data (no trusted setup)</a:t>
                </a:r>
              </a:p>
              <a:p>
                <a:pPr marL="0" indent="0">
                  <a:buNone/>
                </a:pPr>
                <a:r>
                  <a:rPr lang="en-US" sz="2000" dirty="0"/>
                  <a:t>   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F357918-07BC-1003-F23C-538F88089B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75233"/>
                <a:ext cx="8807245" cy="3943349"/>
              </a:xfrm>
              <a:blipFill>
                <a:blip r:embed="rId2"/>
                <a:stretch>
                  <a:fillRect l="-865" t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91558B7-66F2-1A52-5791-B9D73A5A4988}"/>
              </a:ext>
            </a:extLst>
          </p:cNvPr>
          <p:cNvGrpSpPr/>
          <p:nvPr/>
        </p:nvGrpSpPr>
        <p:grpSpPr>
          <a:xfrm>
            <a:off x="3636834" y="4096742"/>
            <a:ext cx="1834908" cy="360347"/>
            <a:chOff x="3347883" y="4144297"/>
            <a:chExt cx="1420761" cy="360347"/>
          </a:xfrm>
        </p:grpSpPr>
        <p:sp>
          <p:nvSpPr>
            <p:cNvPr id="6" name="Right Bracket 5">
              <a:extLst>
                <a:ext uri="{FF2B5EF4-FFF2-40B4-BE49-F238E27FC236}">
                  <a16:creationId xmlns:a16="http://schemas.microsoft.com/office/drawing/2014/main" id="{682E3838-0E4D-2CFF-F356-A8FDFBB55459}"/>
                </a:ext>
              </a:extLst>
            </p:cNvPr>
            <p:cNvSpPr/>
            <p:nvPr/>
          </p:nvSpPr>
          <p:spPr>
            <a:xfrm rot="5400000">
              <a:off x="4026309" y="3465871"/>
              <a:ext cx="63909" cy="1420761"/>
            </a:xfrm>
            <a:prstGeom prst="rightBracke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57A6B18-0F36-5CCB-DCA7-3397543BCBF6}"/>
                </a:ext>
              </a:extLst>
            </p:cNvPr>
            <p:cNvSpPr txBox="1"/>
            <p:nvPr/>
          </p:nvSpPr>
          <p:spPr>
            <a:xfrm>
              <a:off x="3536325" y="4166090"/>
              <a:ext cx="9476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one-time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1F96C7F-B7AA-B1D0-BC53-D8D39A012A2D}"/>
              </a:ext>
            </a:extLst>
          </p:cNvPr>
          <p:cNvGrpSpPr/>
          <p:nvPr/>
        </p:nvGrpSpPr>
        <p:grpSpPr>
          <a:xfrm>
            <a:off x="5770755" y="4097269"/>
            <a:ext cx="2955595" cy="360347"/>
            <a:chOff x="3347883" y="4144297"/>
            <a:chExt cx="1613451" cy="360347"/>
          </a:xfrm>
        </p:grpSpPr>
        <p:sp>
          <p:nvSpPr>
            <p:cNvPr id="9" name="Right Bracket 8">
              <a:extLst>
                <a:ext uri="{FF2B5EF4-FFF2-40B4-BE49-F238E27FC236}">
                  <a16:creationId xmlns:a16="http://schemas.microsoft.com/office/drawing/2014/main" id="{9623C46A-EF33-43AE-1FED-46E065643D46}"/>
                </a:ext>
              </a:extLst>
            </p:cNvPr>
            <p:cNvSpPr/>
            <p:nvPr/>
          </p:nvSpPr>
          <p:spPr>
            <a:xfrm rot="5400000">
              <a:off x="4026309" y="3465871"/>
              <a:ext cx="63909" cy="1420761"/>
            </a:xfrm>
            <a:prstGeom prst="rightBracke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529C42-5BD5-F104-BFD0-B41F6071C0F3}"/>
                </a:ext>
              </a:extLst>
            </p:cNvPr>
            <p:cNvSpPr txBox="1"/>
            <p:nvPr/>
          </p:nvSpPr>
          <p:spPr>
            <a:xfrm>
              <a:off x="3403802" y="4166090"/>
              <a:ext cx="15575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no secret data from prover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293A8A-7813-A91F-D4AA-2B067A79DCBE}"/>
              </a:ext>
            </a:extLst>
          </p:cNvPr>
          <p:cNvGrpSpPr/>
          <p:nvPr/>
        </p:nvGrpSpPr>
        <p:grpSpPr>
          <a:xfrm>
            <a:off x="46165" y="2337955"/>
            <a:ext cx="411036" cy="2379518"/>
            <a:chOff x="46164" y="2337955"/>
            <a:chExt cx="411036" cy="237951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60862BD-4943-7B07-47D4-119318219325}"/>
                </a:ext>
              </a:extLst>
            </p:cNvPr>
            <p:cNvCxnSpPr/>
            <p:nvPr/>
          </p:nvCxnSpPr>
          <p:spPr>
            <a:xfrm>
              <a:off x="457200" y="2337955"/>
              <a:ext cx="0" cy="237951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9F61DD-334F-8D03-F706-76EEDC48ED06}"/>
                </a:ext>
              </a:extLst>
            </p:cNvPr>
            <p:cNvSpPr txBox="1"/>
            <p:nvPr/>
          </p:nvSpPr>
          <p:spPr>
            <a:xfrm rot="16200000">
              <a:off x="-151358" y="3341024"/>
              <a:ext cx="764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better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A441AC-9789-6620-EC7A-B88A99A1FB97}"/>
              </a:ext>
            </a:extLst>
          </p:cNvPr>
          <p:cNvGrpSpPr/>
          <p:nvPr/>
        </p:nvGrpSpPr>
        <p:grpSpPr>
          <a:xfrm>
            <a:off x="3632602" y="1412421"/>
            <a:ext cx="1547135" cy="488242"/>
            <a:chOff x="4101902" y="2571750"/>
            <a:chExt cx="1547135" cy="4882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7A83556-7DC6-C1A6-8306-ACCE7720EA0A}"/>
                </a:ext>
              </a:extLst>
            </p:cNvPr>
            <p:cNvSpPr txBox="1"/>
            <p:nvPr/>
          </p:nvSpPr>
          <p:spPr>
            <a:xfrm>
              <a:off x="4334190" y="2690660"/>
              <a:ext cx="1314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random bits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60250CA-1D27-E93B-918B-22FC56F85750}"/>
                </a:ext>
              </a:extLst>
            </p:cNvPr>
            <p:cNvSpPr/>
            <p:nvPr/>
          </p:nvSpPr>
          <p:spPr>
            <a:xfrm>
              <a:off x="4101902" y="2571750"/>
              <a:ext cx="268079" cy="299041"/>
            </a:xfrm>
            <a:custGeom>
              <a:avLst/>
              <a:gdLst>
                <a:gd name="connsiteX0" fmla="*/ 268079 w 268079"/>
                <a:gd name="connsiteY0" fmla="*/ 223284 h 223284"/>
                <a:gd name="connsiteX1" fmla="*/ 23531 w 268079"/>
                <a:gd name="connsiteY1" fmla="*/ 202019 h 223284"/>
                <a:gd name="connsiteX2" fmla="*/ 23531 w 268079"/>
                <a:gd name="connsiteY2" fmla="*/ 0 h 22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079" h="223284">
                  <a:moveTo>
                    <a:pt x="268079" y="223284"/>
                  </a:moveTo>
                  <a:lnTo>
                    <a:pt x="23531" y="202019"/>
                  </a:lnTo>
                  <a:cubicBezTo>
                    <a:pt x="-17227" y="164805"/>
                    <a:pt x="3152" y="82402"/>
                    <a:pt x="23531" y="0"/>
                  </a:cubicBezTo>
                </a:path>
              </a:pathLst>
            </a:custGeom>
            <a:noFill/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990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96355</TotalTime>
  <Words>2806</Words>
  <Application>Microsoft Macintosh PowerPoint</Application>
  <PresentationFormat>On-screen Show (16:9)</PresentationFormat>
  <Paragraphs>384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Cambria Math</vt:lpstr>
      <vt:lpstr>Source Sans Pro Web</vt:lpstr>
      <vt:lpstr>system-ui</vt:lpstr>
      <vt:lpstr>Office Theme</vt:lpstr>
      <vt:lpstr>SNARKs from  Polynomial Interactive Oracle Proofs (PIOPs)</vt:lpstr>
      <vt:lpstr>Recall:  The Circuit Relation R_C</vt:lpstr>
      <vt:lpstr>(preprocessing)  NARK:  Non-interactive ARgument of Knowledge</vt:lpstr>
      <vt:lpstr>(preprocessing)  NARK:  Non-interactive ARgument of Knowledge</vt:lpstr>
      <vt:lpstr>NARK:  requirements  (informal)</vt:lpstr>
      <vt:lpstr>SNARK: a Succinct ARgument of Knowledge</vt:lpstr>
      <vt:lpstr>SNARK: a Succinct ARgument of Knowledge</vt:lpstr>
      <vt:lpstr>The trivial SNARK is not a SNARK</vt:lpstr>
      <vt:lpstr>Types of preprocessing Setup</vt:lpstr>
      <vt:lpstr>Proof systems so far</vt:lpstr>
      <vt:lpstr>The SNARK zoo …</vt:lpstr>
      <vt:lpstr>Next:  PLONK</vt:lpstr>
      <vt:lpstr>A General Paradigm for a Modern SNARK</vt:lpstr>
      <vt:lpstr>Committing to a function  [LRY’16, … BNO’21, …]</vt:lpstr>
      <vt:lpstr>Committing to a function:  syntax</vt:lpstr>
      <vt:lpstr>Important functional commitment families</vt:lpstr>
      <vt:lpstr>Back to the paradigm</vt:lpstr>
      <vt:lpstr>F − IOP for a circuit  C(x,w) over F_p</vt:lpstr>
      <vt:lpstr>Properties</vt:lpstr>
      <vt:lpstr>F − IOP:  a slight generalization</vt:lpstr>
      <vt:lpstr>Compiling an F − IOP to a SNARK: two steps</vt:lpstr>
      <vt:lpstr>Compiling an F − IOP to a SNARK: two steps</vt:lpstr>
      <vt:lpstr>Polynomial IOPs  (PIOPs): a specific instance of the paradigm</vt:lpstr>
      <vt:lpstr>Polynomial IOP   (PIOP)</vt:lpstr>
      <vt:lpstr>Polynomial commitments (informally)</vt:lpstr>
      <vt:lpstr>Example polynomial commitments</vt:lpstr>
      <vt:lpstr>Polynomial IOPs    (PIOPs)</vt:lpstr>
      <vt:lpstr>The Plonk poly-IOP    (eprint/2019/953)</vt:lpstr>
      <vt:lpstr>Plonk Systems</vt:lpstr>
      <vt:lpstr>PLONK:  a poly-IOP for a general circuit  C(x,w)</vt:lpstr>
      <vt:lpstr>Encoding the trace as a polynomial</vt:lpstr>
      <vt:lpstr>Encoding the trace as a polynomial</vt:lpstr>
      <vt:lpstr>Encoding the trace as a polynomial</vt:lpstr>
      <vt:lpstr>Step 2:  proving validity of T</vt:lpstr>
      <vt:lpstr>THE  END</vt:lpstr>
    </vt:vector>
  </TitlesOfParts>
  <Manager/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Monica Lam</dc:creator>
  <cp:keywords/>
  <dc:description/>
  <cp:lastModifiedBy>Dan Boneh</cp:lastModifiedBy>
  <cp:revision>1642</cp:revision>
  <cp:lastPrinted>2020-11-09T06:39:36Z</cp:lastPrinted>
  <dcterms:created xsi:type="dcterms:W3CDTF">2010-10-17T19:58:05Z</dcterms:created>
  <dcterms:modified xsi:type="dcterms:W3CDTF">2025-05-01T01:29:28Z</dcterms:modified>
  <cp:category/>
</cp:coreProperties>
</file>