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772" r:id="rId2"/>
    <p:sldId id="1778" r:id="rId3"/>
    <p:sldId id="1666" r:id="rId4"/>
    <p:sldId id="1773" r:id="rId5"/>
    <p:sldId id="1664" r:id="rId6"/>
    <p:sldId id="1668" r:id="rId7"/>
    <p:sldId id="1674" r:id="rId8"/>
    <p:sldId id="1686" r:id="rId9"/>
    <p:sldId id="1687" r:id="rId10"/>
    <p:sldId id="1689" r:id="rId11"/>
    <p:sldId id="1688" r:id="rId12"/>
    <p:sldId id="1691" r:id="rId13"/>
    <p:sldId id="1690" r:id="rId14"/>
    <p:sldId id="1692" r:id="rId15"/>
    <p:sldId id="1675" r:id="rId16"/>
    <p:sldId id="1699" r:id="rId17"/>
    <p:sldId id="1700" r:id="rId18"/>
    <p:sldId id="1727" r:id="rId19"/>
    <p:sldId id="1701" r:id="rId20"/>
    <p:sldId id="1726" r:id="rId21"/>
    <p:sldId id="1702" r:id="rId22"/>
    <p:sldId id="1732" r:id="rId23"/>
    <p:sldId id="1731" r:id="rId24"/>
    <p:sldId id="1770" r:id="rId25"/>
    <p:sldId id="1638" r:id="rId26"/>
    <p:sldId id="1707" r:id="rId27"/>
    <p:sldId id="1714" r:id="rId28"/>
    <p:sldId id="1709" r:id="rId29"/>
    <p:sldId id="1720" r:id="rId30"/>
    <p:sldId id="1716" r:id="rId31"/>
    <p:sldId id="1761" r:id="rId32"/>
    <p:sldId id="1718" r:id="rId33"/>
    <p:sldId id="1725" r:id="rId34"/>
    <p:sldId id="1762" r:id="rId35"/>
    <p:sldId id="1722" r:id="rId36"/>
    <p:sldId id="1735" r:id="rId37"/>
    <p:sldId id="1711" r:id="rId38"/>
    <p:sldId id="1723" r:id="rId39"/>
    <p:sldId id="1733" r:id="rId40"/>
    <p:sldId id="1765" r:id="rId41"/>
    <p:sldId id="1734" r:id="rId42"/>
    <p:sldId id="1730" r:id="rId43"/>
    <p:sldId id="1704" r:id="rId44"/>
    <p:sldId id="1728" r:id="rId45"/>
    <p:sldId id="1738" r:id="rId46"/>
    <p:sldId id="1737" r:id="rId47"/>
    <p:sldId id="1736" r:id="rId48"/>
    <p:sldId id="1739" r:id="rId49"/>
    <p:sldId id="1745" r:id="rId50"/>
    <p:sldId id="1746" r:id="rId51"/>
    <p:sldId id="1749" r:id="rId52"/>
    <p:sldId id="1742" r:id="rId53"/>
    <p:sldId id="1744" r:id="rId54"/>
    <p:sldId id="1741" r:id="rId55"/>
    <p:sldId id="1747" r:id="rId56"/>
    <p:sldId id="1740" r:id="rId57"/>
    <p:sldId id="1748" r:id="rId58"/>
    <p:sldId id="1750" r:id="rId59"/>
    <p:sldId id="1753" r:id="rId60"/>
    <p:sldId id="1758" r:id="rId61"/>
    <p:sldId id="1754" r:id="rId62"/>
    <p:sldId id="1760" r:id="rId63"/>
    <p:sldId id="1783" r:id="rId64"/>
    <p:sldId id="1665" r:id="rId65"/>
    <p:sldId id="1697" r:id="rId66"/>
    <p:sldId id="1755" r:id="rId67"/>
    <p:sldId id="1667" r:id="rId68"/>
    <p:sldId id="1759" r:id="rId69"/>
    <p:sldId id="1757" r:id="rId70"/>
    <p:sldId id="1782" r:id="rId71"/>
    <p:sldId id="1763" r:id="rId72"/>
    <p:sldId id="1764" r:id="rId73"/>
    <p:sldId id="1776" r:id="rId74"/>
    <p:sldId id="1633" r:id="rId75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78FE"/>
    <a:srgbClr val="5D4AE8"/>
    <a:srgbClr val="F2F2F2"/>
    <a:srgbClr val="3025FF"/>
    <a:srgbClr val="9A0000"/>
    <a:srgbClr val="AD0000"/>
    <a:srgbClr val="96060B"/>
    <a:srgbClr val="CAC9CA"/>
    <a:srgbClr val="848384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0856" autoAdjust="0"/>
  </p:normalViewPr>
  <p:slideViewPr>
    <p:cSldViewPr snapToGrid="0">
      <p:cViewPr varScale="1">
        <p:scale>
          <a:sx n="130" d="100"/>
          <a:sy n="130" d="100"/>
        </p:scale>
        <p:origin x="208" y="3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4/1571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print.iacr.org/2024/1843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58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fold,𝑟)</a:t>
                </a:r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6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09DDC-C2AE-C96B-00A4-1EC1122A6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6DCAC-25FD-717D-5DA2-F501B3B0B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8F3D6A0-7C1C-9243-12DA-2827FCB0E63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fold,𝑟)</a:t>
                </a:r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554E8-EF26-4BAE-E376-C234FBF08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89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31D10-F880-ADBC-1020-9116E3FB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116DD-AAED-D18F-2508-25988BCF3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C5CD008-F878-1909-0F7B-085DCE5FB18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fold,𝑟)</a:t>
                </a:r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F6F24-9302-539D-F7E3-07797A348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03EFA-D350-5E68-5ACD-207A0B39C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E1C054-D1E5-1FF2-4234-138B52E17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50590-5823-5478-1397-AEEA8FBFE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error </a:t>
            </a:r>
            <a:r>
              <a:rPr lang="en-US" i="1" dirty="0"/>
              <a:t>err</a:t>
            </a:r>
            <a:r>
              <a:rPr lang="en-US" dirty="0"/>
              <a:t> comes from the proximity gap theorem.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2BD68-4396-D3B7-D1A5-3DDF6A19B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0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reality, this means sending a </a:t>
            </a:r>
            <a:r>
              <a:rPr lang="en-US" dirty="0" err="1"/>
              <a:t>MerkleCommit</a:t>
            </a:r>
            <a:r>
              <a:rPr lang="en-US" dirty="0"/>
              <a:t>(u_1) then </a:t>
            </a:r>
            <a:r>
              <a:rPr lang="en-US" dirty="0" err="1"/>
              <a:t>MerkleCommit</a:t>
            </a:r>
            <a:r>
              <a:rPr lang="en-US" dirty="0"/>
              <a:t>(u_2), and so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71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more prover.  Only interact with oracles.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88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E4B22-8C23-5C1D-AA8A-C8E980497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0D49F-A189-7E1E-1F80-E70B02E03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250DD-C80C-6476-D95E-6A649AE23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more prover.  Only interact with oracles. </a:t>
            </a:r>
          </a:p>
          <a:p>
            <a:r>
              <a:rPr lang="en-US" dirty="0"/>
              <a:t>Folding is distance preserving.  So as long as we can ensure that </a:t>
            </a:r>
            <a:r>
              <a:rPr lang="en-US" dirty="0" err="1"/>
              <a:t>u_i</a:t>
            </a:r>
            <a:r>
              <a:rPr lang="en-US" dirty="0"/>
              <a:t> is a folding of u_{i-1}, the protocol should be sound.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B9D45-96C9-316A-93D6-2CB87012A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12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6C167-E647-7026-0B2D-AC7D21786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0DC13-C5D1-FC8F-3074-C6A83FD8E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7C237-47AA-5C45-2082-50BE3CE80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more prover.  Only interact with oracles.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83D7-E4E9-3AFE-91DF-4D89A208A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45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38472-DC45-BAA6-1AD2-B6B653A1A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B74B02-1AD1-2A73-E91C-E0ABEFFD6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DDB0B-B09F-E6F9-61E2-0727797CE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Verifier makes m queries to first oracle, 2m queries to second oracle, and finally m queries to final oracle.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DB4CB-B34D-042F-3FD9-8B318ECEE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BAD51-6CBF-2911-2114-3A8EFD10C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7B1CFC-582F-E026-DDA5-82B8B9C31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871EF54-EBDC-99A7-0F0C-CBA20B544A5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Pr[accept] is increased by an additive term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871EF54-EBDC-99A7-0F0C-CBA20B544A5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Pr[accept] is increased by an additive term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</a:rPr>
                  <a:t>  </a:t>
                </a:r>
                <a:r>
                  <a:rPr lang="en-US" i="0" dirty="0">
                    <a:latin typeface="Cambria Math" panose="02040503050406030204" pitchFamily="18" charset="0"/>
                  </a:rPr>
                  <a:t>𝑡∗𝑒𝑟𝑟</a:t>
                </a:r>
                <a:r>
                  <a:rPr lang="en-US" dirty="0"/>
                  <a:t>.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4F43A-E1DC-6C13-194E-60C5EC761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RS-IOPP is the main ingredient in the compilation.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80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248DB-7506-E7AB-9352-04A917813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600AE-9E88-F12E-4E5B-DCA487E0C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1FED4-9C04-65E3-6781-ECBFBEC1D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proof ignores the probability that (*) does not hold, which happens with probability at most  t*err.   So, </a:t>
            </a:r>
            <a:r>
              <a:rPr lang="en-US" dirty="0" err="1"/>
              <a:t>Pr</a:t>
            </a:r>
            <a:r>
              <a:rPr lang="en-US" dirty="0"/>
              <a:t>[accept] is increased by t*err.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FB513-5887-9E06-EF58-27EBF6AC9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7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4F10-C77F-F275-7534-115605125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D215C-9F06-90F4-0801-C0870DFA5C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B371A-612A-95B5-41A9-EF7C15E65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4DB48-5414-B62F-6641-C72845DA7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2216C-80A7-4D9D-DB2F-2CA5A6CA5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AD2F2-1A8D-7EE6-AA47-FD140767E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365D2-C07F-DB94-443B-018878BA0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more prover.  Only interact with oracles.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1FDC0-D09D-D2AB-86A9-4AA821702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1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ACBEA-A343-754B-52A1-9C7727C14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85BD3-A0D7-D862-CB5C-96D3EA318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318DD7-6465-66A8-48EF-097F680EB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proof ignores the probability that (*) does not hold, which happens with probability at most  t*err.   So, </a:t>
            </a:r>
            <a:r>
              <a:rPr lang="en-US" dirty="0" err="1"/>
              <a:t>Pr</a:t>
            </a:r>
            <a:r>
              <a:rPr lang="en-US" dirty="0"/>
              <a:t>[reject] is </a:t>
            </a:r>
            <a:r>
              <a:rPr lang="en-US" dirty="0" err="1"/>
              <a:t>decreeased</a:t>
            </a:r>
            <a:r>
              <a:rPr lang="en-US" dirty="0"/>
              <a:t> by t*err.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CD8FE-071B-268A-6E25-F375D8A7D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7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0" dirty="0">
                    <a:latin typeface="+mn-lt"/>
                    <a:ea typeface="Cambria Math" panose="02040503050406030204" pitchFamily="18" charset="0"/>
                  </a:rPr>
                  <a:t>d = degree of the polynomial we are committing to. </a:t>
                </a:r>
              </a:p>
              <a:p>
                <a:r>
                  <a:rPr lang="en-US" sz="1200" i="0" dirty="0">
                    <a:latin typeface="+mn-lt"/>
                    <a:ea typeface="Cambria Math" panose="02040503050406030204" pitchFamily="18" charset="0"/>
                  </a:rPr>
                  <a:t>We can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</m:rad>
                  </m:oMath>
                </a14:m>
                <a:r>
                  <a:rPr lang="en-US" sz="1200" i="0" dirty="0">
                    <a:latin typeface="+mn-lt"/>
                    <a:ea typeface="Cambria Math" panose="02040503050406030204" pitchFamily="18" charset="0"/>
                  </a:rPr>
                  <a:t> because our Poly-IOP</a:t>
                </a:r>
                <a:r>
                  <a:rPr lang="en-US" sz="1200" i="0" baseline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sz="1200" i="0" baseline="0" dirty="0">
                    <a:latin typeface="+mn-lt"/>
                    <a:ea typeface="Cambria Math" panose="02040503050406030204" pitchFamily="18" charset="0"/>
                    <a:sym typeface="Wingdings" pitchFamily="2" charset="2"/>
                  </a:rPr>
                  <a:t> IOP compiler works for such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200" i="0" dirty="0">
                    <a:latin typeface="+mn-lt"/>
                    <a:ea typeface="Cambria Math" panose="02040503050406030204" pitchFamily="18" charset="0"/>
                  </a:rPr>
                  <a:t>  (because DEEP works).  Also FRI analysis works.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0" dirty="0">
                    <a:latin typeface="+mn-lt"/>
                    <a:ea typeface="Cambria Math" panose="02040503050406030204" pitchFamily="18" charset="0"/>
                  </a:rPr>
                  <a:t>We can set </a:t>
                </a:r>
                <a:r>
                  <a:rPr lang="en-US" sz="1200" i="0">
                    <a:latin typeface="+mn-lt"/>
                    <a:ea typeface="Cambria Math" panose="02040503050406030204" pitchFamily="18" charset="0"/>
                  </a:rPr>
                  <a:t>δ</a:t>
                </a:r>
                <a:r>
                  <a:rPr lang="en-US" sz="1200" b="0" i="0">
                    <a:latin typeface="+mn-lt"/>
                    <a:ea typeface="Cambria Math" panose="02040503050406030204" pitchFamily="18" charset="0"/>
                  </a:rPr>
                  <a:t>=</a:t>
                </a:r>
                <a:r>
                  <a:rPr lang="en-US" sz="1200" i="0">
                    <a:latin typeface="+mn-lt"/>
                    <a:ea typeface="Cambria Math" panose="02040503050406030204" pitchFamily="18" charset="0"/>
                  </a:rPr>
                  <a:t>1−√ρ</a:t>
                </a:r>
                <a:r>
                  <a:rPr lang="en-US" sz="1200" i="0" dirty="0">
                    <a:latin typeface="+mn-lt"/>
                    <a:ea typeface="Cambria Math" panose="02040503050406030204" pitchFamily="18" charset="0"/>
                  </a:rPr>
                  <a:t> because our Poly-IOP</a:t>
                </a:r>
                <a:r>
                  <a:rPr lang="en-US" sz="1200" i="0" baseline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sz="1200" i="0" baseline="0" dirty="0">
                    <a:latin typeface="+mn-lt"/>
                    <a:ea typeface="Cambria Math" panose="02040503050406030204" pitchFamily="18" charset="0"/>
                    <a:sym typeface="Wingdings" pitchFamily="2" charset="2"/>
                  </a:rPr>
                  <a:t> IOP compiler works for such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1200" i="0" dirty="0">
                    <a:latin typeface="+mn-lt"/>
                    <a:ea typeface="Cambria Math" panose="02040503050406030204" pitchFamily="18" charset="0"/>
                  </a:rPr>
                  <a:t>  (because DEEP works).  Also FRI analysis works.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24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Commits to different u_1 every time to randomize the set of queries.</a:t>
                </a:r>
              </a:p>
              <a:p>
                <a:r>
                  <a:rPr lang="en-US" dirty="0"/>
                  <a:t>“Forge proof” means “create a valid proof of a false statement”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−48</m:t>
                          </m:r>
                        </m:sup>
                      </m:sSup>
                      <m:r>
                        <a:rPr lang="en-US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Commits to different u_1 every time to randomize the set of queries.</a:t>
                </a:r>
              </a:p>
              <a:p>
                <a:r>
                  <a:rPr lang="en-US" dirty="0"/>
                  <a:t>“Forge proof” means “create a valid proof of a false statement”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2^(−48)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10^(−14)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Fewer rounds means fewer Merkle commitments.  Fewer queries means fewer Merkle proofs.  But we can batch Merkle proofs.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all of u1, u2, u3 are now elevated to be degree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78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0E820-4EBF-A92E-80FF-545D5578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1E98D-49F9-243B-8163-BD66C1915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D9372-02AD-BCA3-325E-12E5C8A25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C7C23-00D7-6118-6261-D86F1F00F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9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0245-5E60-C80E-101A-D567FEAC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D167F6-079C-B7D7-053D-4F477E916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28F07-4A1B-8354-0788-A3A2D3BB5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eprint.iacr.org</a:t>
            </a:r>
            <a:r>
              <a:rPr lang="en-US" dirty="0"/>
              <a:t>/2021/582.pdf   (Section 3.11.3)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F0DD0-B73B-B245-257B-7704B21E3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1.01 can be replace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 and this only affects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err is negligible:  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dirty="0"/>
                  <a:t> is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 for a</a:t>
                </a:r>
                <a:r>
                  <a:rPr lang="en-US" sz="1200" baseline="0" dirty="0"/>
                  <a:t> random r, we can conclude that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baseline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baseline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/>
                  <a:t>-close,</a:t>
                </a:r>
                <a:r>
                  <a:rPr lang="en-US" sz="1200" baseline="0" dirty="0"/>
                  <a:t> as required for batching.</a:t>
                </a:r>
                <a:endParaRPr lang="en-US" dirty="0"/>
              </a:p>
              <a:p>
                <a:r>
                  <a:rPr lang="en-US" dirty="0"/>
                  <a:t>If F is small, then use multiple r, or use an extension field.</a:t>
                </a:r>
              </a:p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/>
                  <a:t>This paper by Gao et al. (https://</a:t>
                </a:r>
                <a:r>
                  <a:rPr lang="en-US" sz="1200" baseline="0" dirty="0" err="1"/>
                  <a:t>eprint.iacr.org</a:t>
                </a:r>
                <a:r>
                  <a:rPr lang="en-US" sz="1200" baseline="0" dirty="0"/>
                  <a:t>/2024/1810.pdf) claims to give a linear error bound up to 1.5*(Johnson bound).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err is negligible:  if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𝑢(𝑟)</a:t>
                </a:r>
                <a:r>
                  <a:rPr lang="en-US" sz="1200" dirty="0"/>
                  <a:t> is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/>
                  <a:t>-close to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RS[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ℒ,𝑑]</a:t>
                </a:r>
                <a:r>
                  <a:rPr lang="en-US" sz="1200" dirty="0"/>
                  <a:t> for a</a:t>
                </a:r>
                <a:r>
                  <a:rPr lang="en-US" sz="1200" baseline="0" dirty="0"/>
                  <a:t> random r, we can conclude that all </a:t>
                </a:r>
                <a:r>
                  <a:rPr lang="en-US" sz="1200" b="0" i="0" baseline="0">
                    <a:latin typeface="Cambria Math" panose="02040503050406030204" pitchFamily="18" charset="0"/>
                  </a:rPr>
                  <a:t>𝑢_𝑗</a:t>
                </a:r>
                <a:r>
                  <a:rPr lang="en-US" dirty="0"/>
                  <a:t> are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/>
                  <a:t>-close,</a:t>
                </a:r>
                <a:r>
                  <a:rPr lang="en-US" sz="1200" baseline="0" dirty="0"/>
                  <a:t> as required for batching.</a:t>
                </a:r>
                <a:endParaRPr lang="en-US" dirty="0"/>
              </a:p>
              <a:p>
                <a:r>
                  <a:rPr lang="en-US" dirty="0"/>
                  <a:t>If F is small, then use multiple r, or use an extension field.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582B6-8CB2-E919-8A2D-D37D4B122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F6375A-5D1E-4DA0-B70E-5DB232B3B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30DE1-B861-1B32-531C-9F4808A04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eprint.iacr.org</a:t>
            </a:r>
            <a:r>
              <a:rPr lang="en-US" dirty="0"/>
              <a:t>/2021/582.pdf   </a:t>
            </a:r>
            <a:r>
              <a:rPr lang="en-US"/>
              <a:t>(Section 3.11.3)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3ED2B-3EEC-8F16-C5EC-38EEC6AE2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7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in the diagram how the rate decreases from round to round.   This then mean that the distance can increase.</a:t>
            </a:r>
          </a:p>
          <a:p>
            <a:r>
              <a:rPr lang="en-US" dirty="0"/>
              <a:t>We just need a transformation that has the required properties:  keep in RS word in RS, and increases the distance of a far </a:t>
            </a:r>
            <a:r>
              <a:rPr lang="en-US"/>
              <a:t>away word.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86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1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defines</a:t>
                </a:r>
                <a:r>
                  <a:rPr lang="en-US" baseline="0" dirty="0"/>
                  <a:t> a polynomial.   Compute u1 by evaluating this polynomial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i="0">
                    <a:latin typeface="Cambria Math" panose="02040503050406030204" pitchFamily="18" charset="0"/>
                  </a:rPr>
                  <a:t>〖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〖(𝑢〗_0)</a:t>
                </a:r>
                <a:r>
                  <a:rPr lang="en-US" sz="1200" i="0">
                    <a:latin typeface="Cambria Math" panose="02040503050406030204" pitchFamily="18" charset="0"/>
                  </a:rPr>
                  <a:t>〗_(</a:t>
                </a:r>
                <a:r>
                  <a:rPr lang="en-US" sz="1200" b="0" i="0">
                    <a:latin typeface="Cambria Math" panose="02040503050406030204" pitchFamily="18" charset="0"/>
                  </a:rPr>
                  <a:t>4</a:t>
                </a:r>
                <a:r>
                  <a:rPr lang="en-US" sz="1200" i="0">
                    <a:latin typeface="Cambria Math" panose="02040503050406030204" pitchFamily="18" charset="0"/>
                  </a:rPr>
                  <a:t>fold,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𝑟)</a:t>
                </a:r>
                <a:r>
                  <a:rPr lang="en-US" dirty="0"/>
                  <a:t> defines</a:t>
                </a:r>
                <a:r>
                  <a:rPr lang="en-US" baseline="0" dirty="0"/>
                  <a:t> a polynomial.   Compute u1 by evaluating this polynomial on  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</a:t>
                </a:r>
                <a:r>
                  <a:rPr lang="el-GR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〗^2</a:t>
                </a:r>
                <a:r>
                  <a:rPr lang="en-US" dirty="0"/>
                  <a:t>  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04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Verifier defines the quotienting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itself.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Verifier defines the quotienting polynomial </a:t>
                </a:r>
                <a:r>
                  <a:rPr lang="en-US" i="0" dirty="0">
                    <a:latin typeface="Cambria Math" panose="02040503050406030204" pitchFamily="18" charset="0"/>
                  </a:rPr>
                  <a:t>𝐼(𝑋)</a:t>
                </a:r>
                <a:r>
                  <a:rPr lang="en-US" dirty="0"/>
                  <a:t> itself.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0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batch via pipelining, honest prover will need to interpolate the batched polynomials to the correct 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9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Quotienting requires interpolating a polynomial of degree m on random points, which is slow.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EVM cost:  For a multivariate polynomial of 22 variables and 100 bits of security, verification costs are 1.9m gas.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C7AA8-E75D-E2F6-5864-3CDABDEA1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21AE8-225D-799D-7508-944A6845D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2A4703-F231-5938-FB2A-FB61F0974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Quotienting requires interpolating a polynomial of degree m on random points, which is slow.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EVM cost:  For a multivariate polynomial of 22 variables and 100 bits of security, verification costs are 1.9m gas.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4D873-4CD2-7C1A-B1C2-3D86B0BB3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40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multilinear Poly-IOP lead to faster SNARKs.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314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87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1FC33-8480-3622-9DB3-137BAC7A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5B4A7-CD2A-3005-0A9F-CF22DC262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05172E-1CC6-A7F5-60A3-67EE84804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hlinkClick r:id="rId3"/>
              </a:rPr>
              <a:t>More</a:t>
            </a:r>
            <a:r>
              <a:rPr lang="en-US" sz="1400" dirty="0"/>
              <a:t> and </a:t>
            </a:r>
            <a:r>
              <a:rPr lang="en-US" sz="1400" dirty="0">
                <a:hlinkClick r:id="rId4"/>
              </a:rPr>
              <a:t>more</a:t>
            </a:r>
            <a:r>
              <a:rPr lang="en-US" sz="1400" dirty="0"/>
              <a:t> </a:t>
            </a:r>
            <a:r>
              <a:rPr lang="en-US" sz="1400" dirty="0" err="1"/>
              <a:t>Basefold</a:t>
            </a:r>
            <a:r>
              <a:rPr lang="en-US" sz="1400" dirty="0"/>
              <a:t> </a:t>
            </a:r>
            <a:r>
              <a:rPr lang="en-US" sz="1200" dirty="0"/>
              <a:t>(2024): beyond the unique decoding distance</a:t>
            </a:r>
            <a:endParaRPr lang="en-US" dirty="0"/>
          </a:p>
          <a:p>
            <a:r>
              <a:rPr lang="en-US" dirty="0"/>
              <a:t>Also round-by-round soundness of FRI  (https://</a:t>
            </a:r>
            <a:r>
              <a:rPr lang="en-US" dirty="0" err="1"/>
              <a:t>eprint.iacr.org</a:t>
            </a:r>
            <a:r>
              <a:rPr lang="en-US" dirty="0"/>
              <a:t>/2023/1071)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69525-500D-DB69-4EBA-74AB43868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4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&gt;capacity bound, then</a:t>
                </a:r>
                <a:r>
                  <a:rPr lang="en-US" baseline="0" dirty="0"/>
                  <a:t> </a:t>
                </a:r>
                <a:r>
                  <a:rPr lang="en-US" dirty="0"/>
                  <a:t>every function is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/>
                  <a:t>-close to</a:t>
                </a:r>
                <a:r>
                  <a:rPr lang="en-US" sz="1200" baseline="0" dirty="0"/>
                  <a:t> the code.  So the </a:t>
                </a:r>
                <a:r>
                  <a:rPr lang="en-US" sz="1200" baseline="0" dirty="0" err="1"/>
                  <a:t>thm</a:t>
                </a:r>
                <a:r>
                  <a:rPr lang="en-US" sz="1200" baseline="0" dirty="0"/>
                  <a:t> becomes vacuous.</a:t>
                </a:r>
              </a:p>
              <a:p>
                <a:r>
                  <a:rPr lang="en-US" sz="1200" baseline="0" dirty="0"/>
                  <a:t>Conjecture lets us build more efficient SNARKs, but we don’t know if it is true.  </a:t>
                </a:r>
              </a:p>
              <a:p>
                <a:r>
                  <a:rPr lang="en-US" sz="1200" baseline="0" dirty="0"/>
                  <a:t>This paper by Gao et al. (https://</a:t>
                </a:r>
                <a:r>
                  <a:rPr lang="en-US" sz="1200" baseline="0" dirty="0" err="1"/>
                  <a:t>eprint.iacr.org</a:t>
                </a:r>
                <a:r>
                  <a:rPr lang="en-US" sz="1200" baseline="0" dirty="0"/>
                  <a:t>/2024/1810.pdf) claims to give a linear error bound up to 1.5*(Johnson bound).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dirty="0"/>
                  <a:t>&gt;capacity bound, then</a:t>
                </a:r>
                <a:r>
                  <a:rPr lang="en-US" baseline="0" dirty="0"/>
                  <a:t> </a:t>
                </a:r>
                <a:r>
                  <a:rPr lang="en-US" dirty="0"/>
                  <a:t>every function is</a:t>
                </a:r>
                <a:r>
                  <a:rPr lang="en-US" baseline="0" dirty="0"/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/>
                  <a:t>-close to</a:t>
                </a:r>
                <a:r>
                  <a:rPr lang="en-US" sz="1200" baseline="0" dirty="0"/>
                  <a:t> the code.  So the </a:t>
                </a:r>
                <a:r>
                  <a:rPr lang="en-US" sz="1200" baseline="0" dirty="0" err="1"/>
                  <a:t>thm</a:t>
                </a:r>
                <a:r>
                  <a:rPr lang="en-US" sz="1200" baseline="0" dirty="0"/>
                  <a:t> becomes vacuous.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 </a:t>
                </a:r>
                <a:r>
                  <a:rPr lang="en-US" dirty="0" err="1"/>
                  <a:t>Thm</a:t>
                </a:r>
                <a:r>
                  <a:rPr lang="en-US" dirty="0"/>
                  <a:t> 1.6 they prove exactly the Johnson bound (no 1.01)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is a random</a:t>
                </a:r>
                <a:r>
                  <a:rPr lang="en-US" baseline="0" dirty="0"/>
                  <a:t>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 </a:t>
                </a:r>
                <a:r>
                  <a:rPr lang="en-US" dirty="0" err="1"/>
                  <a:t>Thm</a:t>
                </a:r>
                <a:r>
                  <a:rPr lang="en-US" dirty="0"/>
                  <a:t> 1.6 they prove exactly the Johnson bound (no 1.2) when </a:t>
                </a:r>
                <a:r>
                  <a:rPr lang="en-US" b="0" i="0">
                    <a:latin typeface="Cambria Math" panose="02040503050406030204" pitchFamily="18" charset="0"/>
                  </a:rPr>
                  <a:t>𝑢(𝑟)</a:t>
                </a:r>
                <a:r>
                  <a:rPr lang="en-US" dirty="0"/>
                  <a:t> is a random</a:t>
                </a:r>
                <a:r>
                  <a:rPr lang="en-US" baseline="0" dirty="0"/>
                  <a:t> linear combination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𝑢_0,…𝑢_𝑘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3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probability goes above err, it must jump all the way to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error </a:t>
            </a:r>
            <a:r>
              <a:rPr lang="en-US" i="1" dirty="0"/>
              <a:t>err</a:t>
            </a:r>
            <a:r>
              <a:rPr lang="en-US" dirty="0"/>
              <a:t> comes from the proximity gap theorem.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2F7B-6D63-D8DD-C140-185EAB682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B9862-AB9F-8AA3-ED15-66B8881A6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B570B-494A-788B-AF70-03CF07C02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error </a:t>
            </a:r>
            <a:r>
              <a:rPr lang="en-US" i="1" dirty="0"/>
              <a:t>err</a:t>
            </a:r>
            <a:r>
              <a:rPr lang="en-US" dirty="0"/>
              <a:t> comes from the proximity gap theorem.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34CE2-288D-1717-6628-8E0BF0883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2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Proof of 1: given u, find the smallest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1400" dirty="0">
                    <a:latin typeface="+mn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p>
                            <m:r>
                              <a:rPr lang="en-US" sz="1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]</a:t>
                </a:r>
                <a:r>
                  <a:rPr lang="en-US" sz="1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1200" b="0" i="1" dirty="0">
                    <a:latin typeface="+mn-lt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b="0" i="1" dirty="0">
                    <a:latin typeface="+mn-lt"/>
                  </a:rPr>
                  <a:t> is in a discrete</a:t>
                </a:r>
                <a:r>
                  <a:rPr lang="en-US" sz="1200" b="0" i="1" baseline="0" dirty="0">
                    <a:latin typeface="+mn-lt"/>
                  </a:rPr>
                  <a:t> set, so min exists)</a:t>
                </a:r>
                <a:r>
                  <a:rPr lang="en-US" sz="1200" b="0" i="1" dirty="0">
                    <a:latin typeface="+mn-lt"/>
                  </a:rPr>
                  <a:t>.   </a:t>
                </a:r>
              </a:p>
              <a:p>
                <a:r>
                  <a:rPr lang="en-US" sz="1200" b="0" i="0" dirty="0">
                    <a:latin typeface="+mn-lt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i="0" dirty="0"/>
                  <a:t>  by the lemma, and moreover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1400" dirty="0">
                    <a:latin typeface="+mn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p>
                            <m: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latin typeface="+mn-lt"/>
                  </a:rPr>
                  <a:t>≥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>
                    <a:latin typeface="+mn-lt"/>
                  </a:rPr>
                  <a:t> ]</a:t>
                </a:r>
                <a:r>
                  <a:rPr lang="en-US" sz="1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200" dirty="0">
                    <a:latin typeface="+mn-lt"/>
                  </a:rPr>
                  <a:t> 1-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i="0" dirty="0"/>
                  <a:t>  (otherwise</a:t>
                </a:r>
                <a:r>
                  <a:rPr lang="en-US" i="0" baseline="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1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1200" dirty="0">
                    <a:latin typeface="+mn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p>
                            <m:r>
                              <a:rPr lang="en-US" sz="1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>
                    <a:latin typeface="+mn-lt"/>
                  </a:rPr>
                  <a:t> ]</a:t>
                </a:r>
                <a:r>
                  <a:rPr lang="en-US" sz="11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1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i="0" dirty="0"/>
                  <a:t> meaning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i="0" dirty="0"/>
                  <a:t> is not smallest, it can be reduced by 1/n).     Now part 1 follows.</a:t>
                </a:r>
              </a:p>
              <a:p>
                <a:r>
                  <a:rPr lang="en-US" i="0" dirty="0"/>
                  <a:t>Proof of 2:  given u, suppose towards a contradiction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fold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1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p>
                                <m:r>
                                  <a:rPr lang="en-US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i="0" dirty="0"/>
                  <a:t>.   Then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fold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1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p>
                                <m:r>
                                  <a:rPr lang="en-US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i="0" dirty="0"/>
                  <a:t>.  By the</a:t>
                </a:r>
                <a:r>
                  <a:rPr lang="en-US" i="0" baseline="0" dirty="0"/>
                  <a:t> proof of lemma,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/>
                  <a:t>, which contradicts</a:t>
                </a:r>
                <a:r>
                  <a:rPr lang="en-US" i="0" baseline="0" dirty="0"/>
                  <a:t> the assumption on u.   </a:t>
                </a:r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Proof of 1: given u, find the smallest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dirty="0"/>
                  <a:t> such that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Pr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┬𝑟</a:t>
                </a:r>
                <a:r>
                  <a:rPr lang="en-US" sz="1400" dirty="0">
                    <a:latin typeface="+mn-lt"/>
                  </a:rPr>
                  <a:t>[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)≤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]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&gt;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𝑒𝑟𝑟</a:t>
                </a:r>
                <a:r>
                  <a:rPr lang="en-US" sz="1200" b="0" i="1" dirty="0">
                    <a:latin typeface="+mn-lt"/>
                  </a:rPr>
                  <a:t>  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b="0" i="1" dirty="0">
                    <a:latin typeface="+mn-lt"/>
                  </a:rPr>
                  <a:t> is in a discrete</a:t>
                </a:r>
                <a:r>
                  <a:rPr lang="en-US" sz="1200" b="0" i="1" baseline="0" dirty="0">
                    <a:latin typeface="+mn-lt"/>
                  </a:rPr>
                  <a:t> set, so min exists)</a:t>
                </a:r>
                <a:r>
                  <a:rPr lang="en-US" sz="1200" b="0" i="1" dirty="0">
                    <a:latin typeface="+mn-lt"/>
                  </a:rPr>
                  <a:t>.   </a:t>
                </a:r>
              </a:p>
              <a:p>
                <a:r>
                  <a:rPr lang="en-US" sz="1200" b="0" i="0" dirty="0">
                    <a:latin typeface="+mn-lt"/>
                  </a:rPr>
                  <a:t>Then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∆(𝑢,𝒞)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i="0" dirty="0"/>
                  <a:t>  by the lemma, and moreover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Pr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┬𝑟</a:t>
                </a:r>
                <a:r>
                  <a:rPr lang="en-US" sz="1400" dirty="0">
                    <a:latin typeface="+mn-lt"/>
                  </a:rPr>
                  <a:t>[</a:t>
                </a:r>
                <a:r>
                  <a:rPr lang="en-US" sz="14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14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4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</a:t>
                </a:r>
                <a:r>
                  <a:rPr lang="en-US" sz="1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4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4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</a:t>
                </a:r>
                <a:r>
                  <a:rPr lang="en-US" sz="1400" dirty="0">
                    <a:latin typeface="+mn-lt"/>
                  </a:rPr>
                  <a:t>≥</a:t>
                </a:r>
                <a:r>
                  <a:rPr lang="en-US" sz="14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400" dirty="0">
                    <a:latin typeface="+mn-lt"/>
                  </a:rPr>
                  <a:t> ]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200" b="0" i="0">
                    <a:latin typeface="Cambria Math" panose="02040503050406030204" pitchFamily="18" charset="0"/>
                  </a:rPr>
                  <a:t>≥</a:t>
                </a:r>
                <a:r>
                  <a:rPr lang="en-US" sz="1200" dirty="0">
                    <a:latin typeface="+mn-lt"/>
                  </a:rPr>
                  <a:t> 1-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𝑒𝑟𝑟</a:t>
                </a:r>
                <a:r>
                  <a:rPr lang="en-US" i="0" dirty="0"/>
                  <a:t>  (otherwise</a:t>
                </a:r>
                <a:r>
                  <a:rPr lang="en-US" i="0" baseline="0" dirty="0"/>
                  <a:t>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Pr</a:t>
                </a:r>
                <a:r>
                  <a:rPr lang="en-US" sz="1100" b="0" i="0" dirty="0">
                    <a:latin typeface="Cambria Math" panose="02040503050406030204" pitchFamily="18" charset="0"/>
                  </a:rPr>
                  <a:t>┬𝑟</a:t>
                </a:r>
                <a:r>
                  <a:rPr lang="en-US" sz="1200" dirty="0">
                    <a:latin typeface="+mn-lt"/>
                  </a:rPr>
                  <a:t>[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)&lt;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>
                    <a:latin typeface="+mn-lt"/>
                  </a:rPr>
                  <a:t> ]</a:t>
                </a:r>
                <a:r>
                  <a:rPr lang="en-US" sz="1100" dirty="0">
                    <a:latin typeface="+mn-lt"/>
                  </a:rPr>
                  <a:t> </a:t>
                </a:r>
                <a:r>
                  <a:rPr lang="en-US" sz="1100" b="0" i="0">
                    <a:latin typeface="Cambria Math" panose="02040503050406030204" pitchFamily="18" charset="0"/>
                  </a:rPr>
                  <a:t>&gt;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𝑒𝑟𝑟</a:t>
                </a:r>
                <a:r>
                  <a:rPr lang="en-US" i="0" dirty="0"/>
                  <a:t> meaning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i="0" dirty="0"/>
                  <a:t> is not smallest, it can be reduced by 1/n).     Now part 1 follows.</a:t>
                </a:r>
              </a:p>
              <a:p>
                <a:r>
                  <a:rPr lang="en-US" i="0" dirty="0"/>
                  <a:t>Proof of 2:  given u, suppose towards a contradiction that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Pr┬𝑟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[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∆(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𝑢_(fold,𝑟),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1−√𝜌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]&lt;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1−𝑒𝑟𝑟</a:t>
                </a:r>
                <a:r>
                  <a:rPr lang="en-US" i="0" dirty="0"/>
                  <a:t>.   Then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Pr┬𝑟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[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∆(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𝑢_(fold,𝑟),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1−√𝜌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]&gt;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𝑒𝑟𝑟</a:t>
                </a:r>
                <a:r>
                  <a:rPr lang="en-US" i="0" dirty="0"/>
                  <a:t>.  By the</a:t>
                </a:r>
                <a:r>
                  <a:rPr lang="en-US" i="0" baseline="0" dirty="0"/>
                  <a:t> proof of lemma,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∆(𝑢,𝒞)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1−√𝜌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i="0" dirty="0"/>
                  <a:t>, which contradicts</a:t>
                </a:r>
                <a:r>
                  <a:rPr lang="en-US" i="0" baseline="0" dirty="0"/>
                  <a:t> the assumption on u.   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5/22/25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1029FF-23BA-8359-1CFE-8EDB1904DDF7}"/>
              </a:ext>
            </a:extLst>
          </p:cNvPr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5/22/25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165.png"/><Relationship Id="rId3" Type="http://schemas.openxmlformats.org/officeDocument/2006/relationships/image" Target="../media/image161.png"/><Relationship Id="rId7" Type="http://schemas.openxmlformats.org/officeDocument/2006/relationships/image" Target="../media/image270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630.png"/><Relationship Id="rId5" Type="http://schemas.openxmlformats.org/officeDocument/2006/relationships/image" Target="../media/image163.png"/><Relationship Id="rId10" Type="http://schemas.openxmlformats.org/officeDocument/2006/relationships/image" Target="../media/image30.png"/><Relationship Id="rId4" Type="http://schemas.openxmlformats.org/officeDocument/2006/relationships/image" Target="../media/image162.png"/><Relationship Id="rId9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65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0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0.png"/><Relationship Id="rId10" Type="http://schemas.openxmlformats.org/officeDocument/2006/relationships/image" Target="../media/image174.png"/><Relationship Id="rId4" Type="http://schemas.openxmlformats.org/officeDocument/2006/relationships/image" Target="../media/image169.png"/><Relationship Id="rId9" Type="http://schemas.openxmlformats.org/officeDocument/2006/relationships/image" Target="../media/image1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2" Type="http://schemas.openxmlformats.org/officeDocument/2006/relationships/hyperlink" Target="https://eprint.iacr.org/2024/18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0.png"/><Relationship Id="rId4" Type="http://schemas.openxmlformats.org/officeDocument/2006/relationships/image" Target="../media/image17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0.png"/><Relationship Id="rId4" Type="http://schemas.openxmlformats.org/officeDocument/2006/relationships/image" Target="../media/image1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6.png"/><Relationship Id="rId4" Type="http://schemas.openxmlformats.org/officeDocument/2006/relationships/image" Target="../media/image18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0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1.png"/><Relationship Id="rId4" Type="http://schemas.openxmlformats.org/officeDocument/2006/relationships/image" Target="../media/image18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0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11.png"/><Relationship Id="rId4" Type="http://schemas.openxmlformats.org/officeDocument/2006/relationships/image" Target="../media/image18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0.png"/><Relationship Id="rId18" Type="http://schemas.openxmlformats.org/officeDocument/2006/relationships/image" Target="../media/image1940.png"/><Relationship Id="rId12" Type="http://schemas.openxmlformats.org/officeDocument/2006/relationships/image" Target="../media/image1990.png"/><Relationship Id="rId17" Type="http://schemas.openxmlformats.org/officeDocument/2006/relationships/image" Target="../media/image19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30.png"/><Relationship Id="rId15" Type="http://schemas.openxmlformats.org/officeDocument/2006/relationships/image" Target="../media/image2040.png"/><Relationship Id="rId10" Type="http://schemas.openxmlformats.org/officeDocument/2006/relationships/image" Target="../media/image1980.png"/><Relationship Id="rId4" Type="http://schemas.openxmlformats.org/officeDocument/2006/relationships/image" Target="../media/image1970.png"/><Relationship Id="rId9" Type="http://schemas.openxmlformats.org/officeDocument/2006/relationships/image" Target="../media/image2020.png"/><Relationship Id="rId1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2" Type="http://schemas.openxmlformats.org/officeDocument/2006/relationships/image" Target="../media/image206.png"/><Relationship Id="rId16" Type="http://schemas.openxmlformats.org/officeDocument/2006/relationships/image" Target="../media/image19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9.png"/><Relationship Id="rId5" Type="http://schemas.openxmlformats.org/officeDocument/2006/relationships/image" Target="../media/image1980.png"/><Relationship Id="rId15" Type="http://schemas.openxmlformats.org/officeDocument/2006/relationships/image" Target="../media/image198.png"/><Relationship Id="rId10" Type="http://schemas.openxmlformats.org/officeDocument/2006/relationships/image" Target="../media/image208.png"/><Relationship Id="rId4" Type="http://schemas.openxmlformats.org/officeDocument/2006/relationships/image" Target="../media/image1970.png"/><Relationship Id="rId9" Type="http://schemas.openxmlformats.org/officeDocument/2006/relationships/image" Target="../media/image207.png"/><Relationship Id="rId14" Type="http://schemas.openxmlformats.org/officeDocument/2006/relationships/image" Target="../media/image197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5.png"/><Relationship Id="rId18" Type="http://schemas.openxmlformats.org/officeDocument/2006/relationships/image" Target="../media/image217.png"/><Relationship Id="rId12" Type="http://schemas.openxmlformats.org/officeDocument/2006/relationships/image" Target="../media/image2111.png"/><Relationship Id="rId17" Type="http://schemas.openxmlformats.org/officeDocument/2006/relationships/image" Target="../media/image21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40.png"/><Relationship Id="rId15" Type="http://schemas.openxmlformats.org/officeDocument/2006/relationships/image" Target="../media/image213.png"/><Relationship Id="rId10" Type="http://schemas.openxmlformats.org/officeDocument/2006/relationships/image" Target="../media/image1981.png"/><Relationship Id="rId9" Type="http://schemas.openxmlformats.org/officeDocument/2006/relationships/image" Target="../media/image211.png"/><Relationship Id="rId14" Type="http://schemas.openxmlformats.org/officeDocument/2006/relationships/image" Target="../media/image21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12" Type="http://schemas.openxmlformats.org/officeDocument/2006/relationships/image" Target="../media/image21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40.png"/><Relationship Id="rId15" Type="http://schemas.openxmlformats.org/officeDocument/2006/relationships/image" Target="../media/image214.png"/><Relationship Id="rId9" Type="http://schemas.openxmlformats.org/officeDocument/2006/relationships/image" Target="../media/image2111.png"/><Relationship Id="rId14" Type="http://schemas.openxmlformats.org/officeDocument/2006/relationships/image" Target="../media/image2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40.png"/><Relationship Id="rId4" Type="http://schemas.openxmlformats.org/officeDocument/2006/relationships/image" Target="../media/image199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3" Type="http://schemas.openxmlformats.org/officeDocument/2006/relationships/image" Target="../media/image2160.png"/><Relationship Id="rId12" Type="http://schemas.openxmlformats.org/officeDocument/2006/relationships/image" Target="../media/image21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9.png"/><Relationship Id="rId15" Type="http://schemas.openxmlformats.org/officeDocument/2006/relationships/image" Target="../media/image214.png"/><Relationship Id="rId9" Type="http://schemas.openxmlformats.org/officeDocument/2006/relationships/image" Target="../media/image218.png"/><Relationship Id="rId14" Type="http://schemas.openxmlformats.org/officeDocument/2006/relationships/image" Target="../media/image2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8.png"/><Relationship Id="rId3" Type="http://schemas.openxmlformats.org/officeDocument/2006/relationships/image" Target="../media/image2170.png"/><Relationship Id="rId7" Type="http://schemas.openxmlformats.org/officeDocument/2006/relationships/image" Target="../media/image3.png"/><Relationship Id="rId12" Type="http://schemas.openxmlformats.org/officeDocument/2006/relationships/image" Target="../media/image2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5.png"/><Relationship Id="rId5" Type="http://schemas.openxmlformats.org/officeDocument/2006/relationships/image" Target="../media/image221.png"/><Relationship Id="rId10" Type="http://schemas.openxmlformats.org/officeDocument/2006/relationships/image" Target="../media/image223.png"/><Relationship Id="rId4" Type="http://schemas.openxmlformats.org/officeDocument/2006/relationships/image" Target="../media/image220.png"/><Relationship Id="rId9" Type="http://schemas.openxmlformats.org/officeDocument/2006/relationships/image" Target="../media/image2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2.png"/><Relationship Id="rId4" Type="http://schemas.openxmlformats.org/officeDocument/2006/relationships/image" Target="../media/image22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12" Type="http://schemas.openxmlformats.org/officeDocument/2006/relationships/image" Target="../media/image2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42.png"/><Relationship Id="rId5" Type="http://schemas.openxmlformats.org/officeDocument/2006/relationships/image" Target="../media/image235.png"/><Relationship Id="rId10" Type="http://schemas.openxmlformats.org/officeDocument/2006/relationships/image" Target="../media/image241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7.png"/><Relationship Id="rId18" Type="http://schemas.openxmlformats.org/officeDocument/2006/relationships/image" Target="../media/image249.png"/><Relationship Id="rId3" Type="http://schemas.openxmlformats.org/officeDocument/2006/relationships/image" Target="../media/image229.png"/><Relationship Id="rId12" Type="http://schemas.openxmlformats.org/officeDocument/2006/relationships/image" Target="../media/image246.png"/><Relationship Id="rId17" Type="http://schemas.openxmlformats.org/officeDocument/2006/relationships/image" Target="../media/image24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0.png"/><Relationship Id="rId11" Type="http://schemas.openxmlformats.org/officeDocument/2006/relationships/image" Target="../media/image2440.png"/><Relationship Id="rId5" Type="http://schemas.openxmlformats.org/officeDocument/2006/relationships/image" Target="../media/image245.png"/><Relationship Id="rId15" Type="http://schemas.openxmlformats.org/officeDocument/2006/relationships/image" Target="../media/image225.png"/><Relationship Id="rId4" Type="http://schemas.openxmlformats.org/officeDocument/2006/relationships/image" Target="../media/image244.png"/><Relationship Id="rId14" Type="http://schemas.openxmlformats.org/officeDocument/2006/relationships/image" Target="../media/image2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92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1.png"/><Relationship Id="rId3" Type="http://schemas.openxmlformats.org/officeDocument/2006/relationships/image" Target="../media/image2331.png"/><Relationship Id="rId12" Type="http://schemas.openxmlformats.org/officeDocument/2006/relationships/image" Target="../media/image24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2.png"/><Relationship Id="rId15" Type="http://schemas.openxmlformats.org/officeDocument/2006/relationships/hyperlink" Target="https://www.math.toronto.edu/swastik/fri.pdf" TargetMode="External"/><Relationship Id="rId10" Type="http://schemas.openxmlformats.org/officeDocument/2006/relationships/image" Target="../media/image2411.png"/><Relationship Id="rId4" Type="http://schemas.openxmlformats.org/officeDocument/2006/relationships/image" Target="../media/image2431.png"/><Relationship Id="rId14" Type="http://schemas.openxmlformats.org/officeDocument/2006/relationships/image" Target="../media/image2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3/1071" TargetMode="External"/><Relationship Id="rId2" Type="http://schemas.openxmlformats.org/officeDocument/2006/relationships/image" Target="../media/image24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2410.png"/><Relationship Id="rId7" Type="http://schemas.openxmlformats.org/officeDocument/2006/relationships/image" Target="../media/image255.png"/><Relationship Id="rId2" Type="http://schemas.openxmlformats.org/officeDocument/2006/relationships/image" Target="../media/image2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2.png"/><Relationship Id="rId7" Type="http://schemas.openxmlformats.org/officeDocument/2006/relationships/image" Target="../media/image2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8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1.png"/><Relationship Id="rId5" Type="http://schemas.openxmlformats.org/officeDocument/2006/relationships/image" Target="../media/image194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0.png"/><Relationship Id="rId13" Type="http://schemas.openxmlformats.org/officeDocument/2006/relationships/image" Target="../media/image261.png"/><Relationship Id="rId18" Type="http://schemas.openxmlformats.org/officeDocument/2006/relationships/image" Target="../media/image266.png"/><Relationship Id="rId3" Type="http://schemas.openxmlformats.org/officeDocument/2006/relationships/image" Target="../media/image2511.png"/><Relationship Id="rId21" Type="http://schemas.openxmlformats.org/officeDocument/2006/relationships/image" Target="../media/image269.png"/><Relationship Id="rId7" Type="http://schemas.openxmlformats.org/officeDocument/2006/relationships/image" Target="../media/image2550.png"/><Relationship Id="rId12" Type="http://schemas.openxmlformats.org/officeDocument/2006/relationships/image" Target="../media/image2600.png"/><Relationship Id="rId17" Type="http://schemas.openxmlformats.org/officeDocument/2006/relationships/image" Target="../media/image26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64.png"/><Relationship Id="rId20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0.png"/><Relationship Id="rId11" Type="http://schemas.openxmlformats.org/officeDocument/2006/relationships/image" Target="../media/image2590.png"/><Relationship Id="rId5" Type="http://schemas.openxmlformats.org/officeDocument/2006/relationships/image" Target="../media/image2531.png"/><Relationship Id="rId15" Type="http://schemas.openxmlformats.org/officeDocument/2006/relationships/image" Target="../media/image263.png"/><Relationship Id="rId10" Type="http://schemas.openxmlformats.org/officeDocument/2006/relationships/image" Target="../media/image2580.png"/><Relationship Id="rId19" Type="http://schemas.openxmlformats.org/officeDocument/2006/relationships/image" Target="../media/image267.png"/><Relationship Id="rId4" Type="http://schemas.openxmlformats.org/officeDocument/2006/relationships/image" Target="../media/image2521.png"/><Relationship Id="rId9" Type="http://schemas.openxmlformats.org/officeDocument/2006/relationships/image" Target="../media/image2570.png"/><Relationship Id="rId14" Type="http://schemas.openxmlformats.org/officeDocument/2006/relationships/image" Target="../media/image262.png"/><Relationship Id="rId22" Type="http://schemas.openxmlformats.org/officeDocument/2006/relationships/image" Target="../media/image2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0.png"/><Relationship Id="rId2" Type="http://schemas.openxmlformats.org/officeDocument/2006/relationships/image" Target="../media/image26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3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2690.png"/><Relationship Id="rId7" Type="http://schemas.openxmlformats.org/officeDocument/2006/relationships/image" Target="../media/image275.png"/><Relationship Id="rId12" Type="http://schemas.openxmlformats.org/officeDocument/2006/relationships/image" Target="../media/image279.png"/><Relationship Id="rId2" Type="http://schemas.openxmlformats.org/officeDocument/2006/relationships/image" Target="../media/image2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10" Type="http://schemas.openxmlformats.org/officeDocument/2006/relationships/image" Target="../media/image278.png"/><Relationship Id="rId4" Type="http://schemas.openxmlformats.org/officeDocument/2006/relationships/image" Target="../media/image2720.png"/><Relationship Id="rId9" Type="http://schemas.openxmlformats.org/officeDocument/2006/relationships/image" Target="../media/image277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6.png"/><Relationship Id="rId3" Type="http://schemas.openxmlformats.org/officeDocument/2006/relationships/image" Target="../media/image2791.png"/><Relationship Id="rId12" Type="http://schemas.openxmlformats.org/officeDocument/2006/relationships/image" Target="../media/image275.png"/><Relationship Id="rId2" Type="http://schemas.openxmlformats.org/officeDocument/2006/relationships/image" Target="../media/image2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780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Relationship Id="rId14" Type="http://schemas.openxmlformats.org/officeDocument/2006/relationships/image" Target="../media/image27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image" Target="../media/image287.png"/><Relationship Id="rId5" Type="http://schemas.openxmlformats.org/officeDocument/2006/relationships/image" Target="../media/image281.png"/><Relationship Id="rId10" Type="http://schemas.openxmlformats.org/officeDocument/2006/relationships/image" Target="../media/image293.png"/><Relationship Id="rId4" Type="http://schemas.openxmlformats.org/officeDocument/2006/relationships/image" Target="../media/image286.png"/><Relationship Id="rId9" Type="http://schemas.openxmlformats.org/officeDocument/2006/relationships/image" Target="../media/image29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5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9.png"/><Relationship Id="rId18" Type="http://schemas.openxmlformats.org/officeDocument/2006/relationships/image" Target="../media/image304.png"/><Relationship Id="rId21" Type="http://schemas.openxmlformats.org/officeDocument/2006/relationships/image" Target="../media/image300.png"/><Relationship Id="rId20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06.png"/><Relationship Id="rId15" Type="http://schemas.openxmlformats.org/officeDocument/2006/relationships/image" Target="../media/image297.png"/><Relationship Id="rId23" Type="http://schemas.openxmlformats.org/officeDocument/2006/relationships/image" Target="../media/image305.png"/><Relationship Id="rId10" Type="http://schemas.openxmlformats.org/officeDocument/2006/relationships/image" Target="../media/image296.png"/><Relationship Id="rId19" Type="http://schemas.openxmlformats.org/officeDocument/2006/relationships/image" Target="../media/image2970.png"/><Relationship Id="rId4" Type="http://schemas.openxmlformats.org/officeDocument/2006/relationships/image" Target="../media/image1970.png"/><Relationship Id="rId9" Type="http://schemas.openxmlformats.org/officeDocument/2006/relationships/image" Target="../media/image2020.png"/><Relationship Id="rId14" Type="http://schemas.openxmlformats.org/officeDocument/2006/relationships/image" Target="../media/image2812.png"/><Relationship Id="rId22" Type="http://schemas.openxmlformats.org/officeDocument/2006/relationships/image" Target="../media/image301.png"/></Relationships>
</file>

<file path=ppt/slides/_rels/slide4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70.png"/><Relationship Id="rId21" Type="http://schemas.openxmlformats.org/officeDocument/2006/relationships/image" Target="../media/image3530.png"/><Relationship Id="rId17" Type="http://schemas.openxmlformats.org/officeDocument/2006/relationships/image" Target="../media/image192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910.png"/><Relationship Id="rId20" Type="http://schemas.openxmlformats.org/officeDocument/2006/relationships/image" Target="../media/image3390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3380.png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0.png"/><Relationship Id="rId3" Type="http://schemas.openxmlformats.org/officeDocument/2006/relationships/image" Target="../media/image3420.png"/><Relationship Id="rId7" Type="http://schemas.openxmlformats.org/officeDocument/2006/relationships/image" Target="../media/image34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0.png"/><Relationship Id="rId5" Type="http://schemas.openxmlformats.org/officeDocument/2006/relationships/image" Target="../media/image3440.png"/><Relationship Id="rId4" Type="http://schemas.openxmlformats.org/officeDocument/2006/relationships/image" Target="../media/image3430.png"/><Relationship Id="rId9" Type="http://schemas.openxmlformats.org/officeDocument/2006/relationships/image" Target="../media/image3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19.png"/><Relationship Id="rId3" Type="http://schemas.openxmlformats.org/officeDocument/2006/relationships/image" Target="../media/image307.png"/><Relationship Id="rId7" Type="http://schemas.openxmlformats.org/officeDocument/2006/relationships/image" Target="../media/image313.png"/><Relationship Id="rId12" Type="http://schemas.openxmlformats.org/officeDocument/2006/relationships/image" Target="../media/image318.png"/><Relationship Id="rId2" Type="http://schemas.openxmlformats.org/officeDocument/2006/relationships/hyperlink" Target="https://eprint.iacr.org/2024/3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17.png"/><Relationship Id="rId5" Type="http://schemas.openxmlformats.org/officeDocument/2006/relationships/image" Target="../media/image309.png"/><Relationship Id="rId10" Type="http://schemas.openxmlformats.org/officeDocument/2006/relationships/image" Target="../media/image316.png"/><Relationship Id="rId4" Type="http://schemas.openxmlformats.org/officeDocument/2006/relationships/image" Target="../media/image308.png"/><Relationship Id="rId9" Type="http://schemas.openxmlformats.org/officeDocument/2006/relationships/image" Target="../media/image315.png"/><Relationship Id="rId14" Type="http://schemas.openxmlformats.org/officeDocument/2006/relationships/image" Target="../media/image32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28.png"/><Relationship Id="rId3" Type="http://schemas.openxmlformats.org/officeDocument/2006/relationships/hyperlink" Target="https://eprint.iacr.org/2024/390" TargetMode="External"/><Relationship Id="rId7" Type="http://schemas.openxmlformats.org/officeDocument/2006/relationships/image" Target="../media/image3240.png"/><Relationship Id="rId12" Type="http://schemas.openxmlformats.org/officeDocument/2006/relationships/image" Target="../media/image327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5" Type="http://schemas.openxmlformats.org/officeDocument/2006/relationships/image" Target="../media/image323.png"/><Relationship Id="rId15" Type="http://schemas.openxmlformats.org/officeDocument/2006/relationships/image" Target="../media/image331.png"/><Relationship Id="rId4" Type="http://schemas.openxmlformats.org/officeDocument/2006/relationships/image" Target="../media/image307.png"/><Relationship Id="rId9" Type="http://schemas.openxmlformats.org/officeDocument/2006/relationships/image" Target="../media/image326.png"/><Relationship Id="rId14" Type="http://schemas.openxmlformats.org/officeDocument/2006/relationships/image" Target="../media/image32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0.png"/><Relationship Id="rId3" Type="http://schemas.openxmlformats.org/officeDocument/2006/relationships/image" Target="../media/image333.png"/><Relationship Id="rId7" Type="http://schemas.openxmlformats.org/officeDocument/2006/relationships/image" Target="../media/image3320.png"/><Relationship Id="rId2" Type="http://schemas.openxmlformats.org/officeDocument/2006/relationships/hyperlink" Target="https://eprint.iacr.org/2024/3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0.png"/><Relationship Id="rId5" Type="http://schemas.openxmlformats.org/officeDocument/2006/relationships/image" Target="../media/image3290.png"/><Relationship Id="rId4" Type="http://schemas.openxmlformats.org/officeDocument/2006/relationships/image" Target="../media/image3280.png"/><Relationship Id="rId9" Type="http://schemas.openxmlformats.org/officeDocument/2006/relationships/image" Target="../media/image33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0.png"/><Relationship Id="rId3" Type="http://schemas.openxmlformats.org/officeDocument/2006/relationships/hyperlink" Target="https://eprint.iacr.org/2024/390" TargetMode="External"/><Relationship Id="rId7" Type="http://schemas.openxmlformats.org/officeDocument/2006/relationships/image" Target="../media/image3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0.png"/><Relationship Id="rId5" Type="http://schemas.openxmlformats.org/officeDocument/2006/relationships/image" Target="../media/image3280.png"/><Relationship Id="rId10" Type="http://schemas.openxmlformats.org/officeDocument/2006/relationships/image" Target="../media/image3320.png"/><Relationship Id="rId9" Type="http://schemas.openxmlformats.org/officeDocument/2006/relationships/image" Target="../media/image33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36.png"/><Relationship Id="rId7" Type="http://schemas.openxmlformats.org/officeDocument/2006/relationships/image" Target="../media/image339.png"/><Relationship Id="rId2" Type="http://schemas.openxmlformats.org/officeDocument/2006/relationships/hyperlink" Target="https://eprint.iacr.org/2024/3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0.png"/><Relationship Id="rId5" Type="http://schemas.openxmlformats.org/officeDocument/2006/relationships/image" Target="../media/image338.png"/><Relationship Id="rId4" Type="http://schemas.openxmlformats.org/officeDocument/2006/relationships/image" Target="../media/image3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3" Type="http://schemas.openxmlformats.org/officeDocument/2006/relationships/image" Target="../media/image3410.png"/><Relationship Id="rId7" Type="http://schemas.openxmlformats.org/officeDocument/2006/relationships/image" Target="../media/image34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49.png"/><Relationship Id="rId5" Type="http://schemas.openxmlformats.org/officeDocument/2006/relationships/image" Target="../media/image343.png"/><Relationship Id="rId10" Type="http://schemas.openxmlformats.org/officeDocument/2006/relationships/image" Target="../media/image348.png"/><Relationship Id="rId4" Type="http://schemas.openxmlformats.org/officeDocument/2006/relationships/image" Target="../media/image342.png"/><Relationship Id="rId9" Type="http://schemas.openxmlformats.org/officeDocument/2006/relationships/image" Target="../media/image34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347.png"/><Relationship Id="rId3" Type="http://schemas.openxmlformats.org/officeDocument/2006/relationships/image" Target="../media/image341.png"/><Relationship Id="rId7" Type="http://schemas.openxmlformats.org/officeDocument/2006/relationships/image" Target="../media/image344.png"/><Relationship Id="rId12" Type="http://schemas.openxmlformats.org/officeDocument/2006/relationships/image" Target="../media/image3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5" Type="http://schemas.openxmlformats.org/officeDocument/2006/relationships/image" Target="../media/image342.png"/><Relationship Id="rId15" Type="http://schemas.openxmlformats.org/officeDocument/2006/relationships/image" Target="../media/image302.png"/><Relationship Id="rId10" Type="http://schemas.openxmlformats.org/officeDocument/2006/relationships/image" Target="../media/image351.png"/><Relationship Id="rId4" Type="http://schemas.openxmlformats.org/officeDocument/2006/relationships/image" Target="../media/image3410.png"/><Relationship Id="rId9" Type="http://schemas.openxmlformats.org/officeDocument/2006/relationships/image" Target="../media/image346.png"/><Relationship Id="rId14" Type="http://schemas.openxmlformats.org/officeDocument/2006/relationships/image" Target="../media/image35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13" Type="http://schemas.openxmlformats.org/officeDocument/2006/relationships/image" Target="../media/image356.png"/><Relationship Id="rId3" Type="http://schemas.openxmlformats.org/officeDocument/2006/relationships/image" Target="../media/image3410.png"/><Relationship Id="rId7" Type="http://schemas.openxmlformats.org/officeDocument/2006/relationships/image" Target="../media/image345.png"/><Relationship Id="rId12" Type="http://schemas.openxmlformats.org/officeDocument/2006/relationships/image" Target="../media/image35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4.png"/><Relationship Id="rId5" Type="http://schemas.openxmlformats.org/officeDocument/2006/relationships/image" Target="../media/image343.png"/><Relationship Id="rId10" Type="http://schemas.openxmlformats.org/officeDocument/2006/relationships/image" Target="../media/image353.png"/><Relationship Id="rId4" Type="http://schemas.openxmlformats.org/officeDocument/2006/relationships/image" Target="../media/image342.png"/><Relationship Id="rId9" Type="http://schemas.openxmlformats.org/officeDocument/2006/relationships/image" Target="../media/image34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3" Type="http://schemas.openxmlformats.org/officeDocument/2006/relationships/image" Target="../media/image3410.png"/><Relationship Id="rId7" Type="http://schemas.openxmlformats.org/officeDocument/2006/relationships/image" Target="../media/image345.png"/><Relationship Id="rId12" Type="http://schemas.openxmlformats.org/officeDocument/2006/relationships/image" Target="../media/image356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4.png"/><Relationship Id="rId5" Type="http://schemas.openxmlformats.org/officeDocument/2006/relationships/image" Target="../media/image343.png"/><Relationship Id="rId10" Type="http://schemas.openxmlformats.org/officeDocument/2006/relationships/image" Target="../media/image353.png"/><Relationship Id="rId4" Type="http://schemas.openxmlformats.org/officeDocument/2006/relationships/image" Target="../media/image342.png"/><Relationship Id="rId9" Type="http://schemas.openxmlformats.org/officeDocument/2006/relationships/image" Target="../media/image34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4/1586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5.png"/><Relationship Id="rId4" Type="http://schemas.openxmlformats.org/officeDocument/2006/relationships/hyperlink" Target="https://ethresear.ch/t/on-the-gas-efficiency-of-the-whir-polynomial-commitment-scheme/21301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4/1586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1.png"/><Relationship Id="rId5" Type="http://schemas.openxmlformats.org/officeDocument/2006/relationships/hyperlink" Target="https://ethresear.ch/t/on-the-gas-efficiency-of-the-whir-polynomial-commitment-scheme/21301" TargetMode="External"/><Relationship Id="rId4" Type="http://schemas.openxmlformats.org/officeDocument/2006/relationships/image" Target="../media/image254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11.04295" TargetMode="External"/><Relationship Id="rId2" Type="http://schemas.openxmlformats.org/officeDocument/2006/relationships/hyperlink" Target="https://eprint.iacr.org/2022/15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hyperlink" Target="https://eprint.iacr.org/2024/27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700.png"/><Relationship Id="rId4" Type="http://schemas.openxmlformats.org/officeDocument/2006/relationships/image" Target="../media/image369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3/170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png"/><Relationship Id="rId13" Type="http://schemas.openxmlformats.org/officeDocument/2006/relationships/image" Target="../media/image376.png"/><Relationship Id="rId3" Type="http://schemas.openxmlformats.org/officeDocument/2006/relationships/image" Target="../media/image106.png"/><Relationship Id="rId7" Type="http://schemas.openxmlformats.org/officeDocument/2006/relationships/image" Target="../media/image365.png"/><Relationship Id="rId12" Type="http://schemas.openxmlformats.org/officeDocument/2006/relationships/image" Target="../media/image3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74.png"/><Relationship Id="rId5" Type="http://schemas.openxmlformats.org/officeDocument/2006/relationships/image" Target="../media/image3031.png"/><Relationship Id="rId15" Type="http://schemas.openxmlformats.org/officeDocument/2006/relationships/image" Target="../media/image378.png"/><Relationship Id="rId10" Type="http://schemas.openxmlformats.org/officeDocument/2006/relationships/image" Target="../media/image373.png"/><Relationship Id="rId4" Type="http://schemas.openxmlformats.org/officeDocument/2006/relationships/image" Target="../media/image107.png"/><Relationship Id="rId9" Type="http://schemas.openxmlformats.org/officeDocument/2006/relationships/image" Target="../media/image372.png"/><Relationship Id="rId14" Type="http://schemas.openxmlformats.org/officeDocument/2006/relationships/image" Target="../media/image37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1/1043" TargetMode="External"/><Relationship Id="rId7" Type="http://schemas.openxmlformats.org/officeDocument/2006/relationships/image" Target="../media/image3030.png"/><Relationship Id="rId2" Type="http://schemas.openxmlformats.org/officeDocument/2006/relationships/hyperlink" Target="https://eprint.iacr.org/2020/142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24/1871.pdf" TargetMode="External"/><Relationship Id="rId5" Type="http://schemas.openxmlformats.org/officeDocument/2006/relationships/image" Target="../media/image3020.png"/><Relationship Id="rId4" Type="http://schemas.openxmlformats.org/officeDocument/2006/relationships/hyperlink" Target="https://eprint.iacr.org/2022/1010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1426.pdf" TargetMode="External"/><Relationship Id="rId2" Type="http://schemas.openxmlformats.org/officeDocument/2006/relationships/hyperlink" Target="https://eprint.iacr.org/2024/16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4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s://eprint.iacr.org/2024/390" TargetMode="External"/><Relationship Id="rId13" Type="http://schemas.openxmlformats.org/officeDocument/2006/relationships/hyperlink" Target="https://eprint.iacr.org/2024/1609" TargetMode="External"/><Relationship Id="rId3" Type="http://schemas.openxmlformats.org/officeDocument/2006/relationships/hyperlink" Target="https://drops.dagstuhl.de/storage/00lipics/lipics-vol107-icalp2018/LIPIcs.ICALP.2018.14/LIPIcs.ICALP.2018.14.pdf" TargetMode="External"/><Relationship Id="rId7" Type="http://schemas.openxmlformats.org/officeDocument/2006/relationships/hyperlink" Target="https://eprint.iacr.org/2024/278" TargetMode="External"/><Relationship Id="rId12" Type="http://schemas.openxmlformats.org/officeDocument/2006/relationships/hyperlink" Target="https://eprint.iacr.org/2023/1705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20/654.pdf" TargetMode="External"/><Relationship Id="rId11" Type="http://schemas.openxmlformats.org/officeDocument/2006/relationships/hyperlink" Target="https://eprint.iacr.org/2022/1010" TargetMode="External"/><Relationship Id="rId5" Type="http://schemas.openxmlformats.org/officeDocument/2006/relationships/hyperlink" Target="https://eprint.iacr.org/2019/336" TargetMode="External"/><Relationship Id="rId10" Type="http://schemas.openxmlformats.org/officeDocument/2006/relationships/hyperlink" Target="https://eprint.iacr.org/2021/1043" TargetMode="External"/><Relationship Id="rId4" Type="http://schemas.openxmlformats.org/officeDocument/2006/relationships/hyperlink" Target="https://www.math.toronto.edu/swastik/fri.pdf" TargetMode="External"/><Relationship Id="rId9" Type="http://schemas.openxmlformats.org/officeDocument/2006/relationships/hyperlink" Target="https://eprint.iacr.org/2024/1586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654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65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B957F-BB41-9C7A-E751-740C88012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691B3B-2CEA-17C9-CC47-8FEB998CDF88}"/>
              </a:ext>
            </a:extLst>
          </p:cNvPr>
          <p:cNvSpPr txBox="1"/>
          <p:nvPr/>
        </p:nvSpPr>
        <p:spPr>
          <a:xfrm>
            <a:off x="3010031" y="3754927"/>
            <a:ext cx="2967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Dan </a:t>
            </a:r>
            <a:r>
              <a:rPr lang="en-US" sz="2800" dirty="0" err="1">
                <a:latin typeface="+mn-lt"/>
              </a:rPr>
              <a:t>Boneh</a:t>
            </a:r>
            <a:endParaRPr lang="en-US" sz="2800" dirty="0">
              <a:latin typeface="+mn-lt"/>
            </a:endParaRPr>
          </a:p>
          <a:p>
            <a:pPr algn="ctr"/>
            <a:r>
              <a:rPr lang="en-US" sz="2800" dirty="0">
                <a:latin typeface="+mn-lt"/>
              </a:rPr>
              <a:t>Stanford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7C901-33E9-64C8-B2D5-6CE6AFDBF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42345"/>
            <a:ext cx="9144000" cy="691507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600" b="1" dirty="0"/>
              <a:t>FRI and Proximity Proofs:  continued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63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838F-75F1-FB30-0627-0FFD40980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FD3-6538-A8A7-E633-34BF24F1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proximity gap theorem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95E9C-C488-4A63-8E52-DA8530D8D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272" y="1052667"/>
                <a:ext cx="8954728" cy="1071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Suppose that     </a:t>
                </a:r>
                <a:r>
                  <a:rPr lang="en-US" sz="2400" dirty="0" err="1"/>
                  <a:t>Pr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then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95E9C-C488-4A63-8E52-DA8530D8D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272" y="1052667"/>
                <a:ext cx="8954728" cy="1071102"/>
              </a:xfrm>
              <a:blipFill>
                <a:blip r:embed="rId3"/>
                <a:stretch>
                  <a:fillRect t="-8235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6894A38-6D54-5EAC-C773-B67007E20C8B}"/>
              </a:ext>
            </a:extLst>
          </p:cNvPr>
          <p:cNvSpPr/>
          <p:nvPr/>
        </p:nvSpPr>
        <p:spPr>
          <a:xfrm>
            <a:off x="462115" y="1116576"/>
            <a:ext cx="7796981" cy="9973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1B0EC5-2A4B-1E01-C2B5-7411D1BC5B1A}"/>
                  </a:ext>
                </a:extLst>
              </p:cNvPr>
              <p:cNvSpPr txBox="1"/>
              <p:nvPr/>
            </p:nvSpPr>
            <p:spPr>
              <a:xfrm>
                <a:off x="521106" y="2310436"/>
                <a:ext cx="7369453" cy="876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Contra-positive:  if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br>
                  <a:rPr lang="en-US" sz="2400" dirty="0">
                    <a:latin typeface="+mn-lt"/>
                  </a:rPr>
                </a:br>
                <a:r>
                  <a:rPr lang="en-US" sz="2400" dirty="0">
                    <a:latin typeface="+mn-lt"/>
                  </a:rPr>
                  <a:t>			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-far with high probability,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+mn-lt"/>
                  </a:rPr>
                  <a:t>.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1B0EC5-2A4B-1E01-C2B5-7411D1BC5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06" y="2310436"/>
                <a:ext cx="7369453" cy="876074"/>
              </a:xfrm>
              <a:prstGeom prst="rect">
                <a:avLst/>
              </a:prstGeom>
              <a:blipFill>
                <a:blip r:embed="rId4"/>
                <a:stretch>
                  <a:fillRect l="-1203" t="-2817" r="-344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BF38D6D-580D-48B0-6250-43A42C5A8DDA}"/>
              </a:ext>
            </a:extLst>
          </p:cNvPr>
          <p:cNvGrpSpPr/>
          <p:nvPr/>
        </p:nvGrpSpPr>
        <p:grpSpPr>
          <a:xfrm>
            <a:off x="231056" y="3397125"/>
            <a:ext cx="8648435" cy="1702519"/>
            <a:chOff x="231056" y="3397125"/>
            <a:chExt cx="8648435" cy="17025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013991B-B44D-2385-20E5-5C5169A45743}"/>
                    </a:ext>
                  </a:extLst>
                </p:cNvPr>
                <p:cNvSpPr txBox="1"/>
                <p:nvPr/>
              </p:nvSpPr>
              <p:spPr>
                <a:xfrm>
                  <a:off x="231056" y="3397125"/>
                  <a:ext cx="66349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dirty="0">
                      <a:latin typeface="+mn-lt"/>
                    </a:rPr>
                    <a:t>Proximity gap error (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𝑒𝑟𝑟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) as a function of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 :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013991B-B44D-2385-20E5-5C5169A45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56" y="3397125"/>
                  <a:ext cx="663495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530" t="-8108" r="-382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C65272-4DB6-1B85-8A7B-4B877C0756B1}"/>
                </a:ext>
              </a:extLst>
            </p:cNvPr>
            <p:cNvGrpSpPr/>
            <p:nvPr/>
          </p:nvGrpSpPr>
          <p:grpSpPr>
            <a:xfrm>
              <a:off x="373624" y="3951702"/>
              <a:ext cx="8505867" cy="906430"/>
              <a:chOff x="108152" y="3027468"/>
              <a:chExt cx="8505867" cy="90643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B39A5A0-3B8A-0E34-10A2-0A78958E98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530" y="3425309"/>
                <a:ext cx="761109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5CDD1E5-AAC8-DA78-D92C-F12CD81CEE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641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342BFF8-5420-CC66-D38D-E6B05FC92E6B}"/>
                      </a:ext>
                    </a:extLst>
                  </p:cNvPr>
                  <p:cNvSpPr txBox="1"/>
                  <p:nvPr/>
                </p:nvSpPr>
                <p:spPr>
                  <a:xfrm>
                    <a:off x="108152" y="3533788"/>
                    <a:ext cx="86773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indent="0" algn="l">
                      <a:spcBef>
                        <a:spcPts val="3600"/>
                      </a:spcBef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D202AB1-D860-1014-3F4D-E521185C93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52" y="3533788"/>
                    <a:ext cx="86773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C3715A5-5652-062A-84EE-833A78C033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2739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BD081EA-2873-BBEA-664E-143CA7FCC599}"/>
                      </a:ext>
                    </a:extLst>
                  </p:cNvPr>
                  <p:cNvSpPr txBox="1"/>
                  <p:nvPr/>
                </p:nvSpPr>
                <p:spPr>
                  <a:xfrm>
                    <a:off x="1674336" y="3533788"/>
                    <a:ext cx="11204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800" dirty="0">
                        <a:latin typeface="+mn-lt"/>
                      </a:rPr>
                      <a:t>/2</a:t>
                    </a: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AA79B5B-1FD5-CCD8-5607-50A2743C97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4336" y="3533788"/>
                    <a:ext cx="112043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73" t="-6667" r="-454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56AEB88-A362-DF82-3157-6E9EC7352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6075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E61F911-4E4A-F297-A738-5DAE759D759F}"/>
                      </a:ext>
                    </a:extLst>
                  </p:cNvPr>
                  <p:cNvSpPr txBox="1"/>
                  <p:nvPr/>
                </p:nvSpPr>
                <p:spPr>
                  <a:xfrm>
                    <a:off x="4160324" y="3533788"/>
                    <a:ext cx="925766" cy="3704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DB05CC3-9812-B87D-0F01-CA3DCFE836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0324" y="3533788"/>
                    <a:ext cx="925766" cy="37042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46485E6-623E-CDA7-302D-64F67232E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1158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2BBF8969-04F5-2047-45EE-11CE7DD83EC8}"/>
                      </a:ext>
                    </a:extLst>
                  </p:cNvPr>
                  <p:cNvSpPr txBox="1"/>
                  <p:nvPr/>
                </p:nvSpPr>
                <p:spPr>
                  <a:xfrm>
                    <a:off x="6150743" y="3533788"/>
                    <a:ext cx="7341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</m:oMath>
                    </a14:m>
                    <a:r>
                      <a:rPr lang="en-US" sz="180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A94F841-B1A4-4E50-CA6F-DCA0CA4FAE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0743" y="3533788"/>
                    <a:ext cx="73411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7FAD3A2-2389-9985-63AF-C9CB79737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3037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02DB07-0F9A-3AFF-E232-3A1F2549413C}"/>
                      </a:ext>
                    </a:extLst>
                  </p:cNvPr>
                  <p:cNvSpPr txBox="1"/>
                  <p:nvPr/>
                </p:nvSpPr>
                <p:spPr>
                  <a:xfrm>
                    <a:off x="8248214" y="3533788"/>
                    <a:ext cx="3658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2B0F6AF-5EF5-28BC-2DB8-65ED62ECC6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8214" y="3533788"/>
                    <a:ext cx="36580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FF81F4-8DBD-981F-E5C4-9BAEFE5AA6D6}"/>
                  </a:ext>
                </a:extLst>
              </p:cNvPr>
              <p:cNvSpPr txBox="1"/>
              <p:nvPr/>
            </p:nvSpPr>
            <p:spPr>
              <a:xfrm>
                <a:off x="974840" y="303052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endParaRPr lang="en-US" sz="2400" dirty="0">
                  <a:latin typeface="+mn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46DD62-0101-60AF-AB66-CCEB147F2E28}"/>
                  </a:ext>
                </a:extLst>
              </p:cNvPr>
              <p:cNvSpPr txBox="1"/>
              <p:nvPr/>
            </p:nvSpPr>
            <p:spPr>
              <a:xfrm>
                <a:off x="4873431" y="3027468"/>
                <a:ext cx="1352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dirty="0">
                    <a:latin typeface="+mn-lt"/>
                  </a:rPr>
                  <a:t>unknown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B6A257-8643-4B74-E7D8-28539CA29173}"/>
                  </a:ext>
                </a:extLst>
              </p:cNvPr>
              <p:cNvSpPr txBox="1"/>
              <p:nvPr/>
            </p:nvSpPr>
            <p:spPr>
              <a:xfrm>
                <a:off x="6949303" y="3033490"/>
                <a:ext cx="1202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dirty="0">
                    <a:latin typeface="+mn-lt"/>
                  </a:rPr>
                  <a:t>vacuous</a:t>
                </a:r>
                <a:endParaRPr lang="en-US" sz="2400" dirty="0">
                  <a:latin typeface="+mn-lt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69CD91-77AC-B84E-A06B-D5992B673087}"/>
                </a:ext>
              </a:extLst>
            </p:cNvPr>
            <p:cNvSpPr txBox="1"/>
            <p:nvPr/>
          </p:nvSpPr>
          <p:spPr>
            <a:xfrm>
              <a:off x="4020666" y="4720136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(Johnson bound)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EAB86A-022A-7E4A-C1B6-42C7D1CDDB05}"/>
                </a:ext>
              </a:extLst>
            </p:cNvPr>
            <p:cNvSpPr txBox="1"/>
            <p:nvPr/>
          </p:nvSpPr>
          <p:spPr>
            <a:xfrm>
              <a:off x="6139519" y="4705598"/>
              <a:ext cx="175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(capacity bound)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6C3325-71C8-0A3C-8B90-C6E0C2B871AF}"/>
                </a:ext>
              </a:extLst>
            </p:cNvPr>
            <p:cNvSpPr txBox="1"/>
            <p:nvPr/>
          </p:nvSpPr>
          <p:spPr>
            <a:xfrm>
              <a:off x="1457762" y="4730312"/>
              <a:ext cx="2060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(uniqueness bound)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557313-DAE7-3C35-E0D4-952FCFC9EFEA}"/>
                    </a:ext>
                  </a:extLst>
                </p:cNvPr>
                <p:cNvSpPr txBox="1"/>
                <p:nvPr/>
              </p:nvSpPr>
              <p:spPr>
                <a:xfrm>
                  <a:off x="1265990" y="3919724"/>
                  <a:ext cx="1124409" cy="4261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O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557313-DAE7-3C35-E0D4-952FCFC9E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990" y="3919724"/>
                  <a:ext cx="1124409" cy="426142"/>
                </a:xfrm>
                <a:prstGeom prst="rect">
                  <a:avLst/>
                </a:prstGeom>
                <a:blipFill>
                  <a:blip r:embed="rId11"/>
                  <a:stretch>
                    <a:fillRect l="-5556" t="-117143" b="-18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5F51CC-9CB8-35ED-7BA7-0779F917DE24}"/>
                    </a:ext>
                  </a:extLst>
                </p:cNvPr>
                <p:cNvSpPr txBox="1"/>
                <p:nvPr/>
              </p:nvSpPr>
              <p:spPr>
                <a:xfrm>
                  <a:off x="3100861" y="3927539"/>
                  <a:ext cx="1322741" cy="4409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O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5F51CC-9CB8-35ED-7BA7-0779F917D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861" y="3927539"/>
                  <a:ext cx="1322741" cy="440955"/>
                </a:xfrm>
                <a:prstGeom prst="rect">
                  <a:avLst/>
                </a:prstGeom>
                <a:blipFill>
                  <a:blip r:embed="rId12"/>
                  <a:stretch>
                    <a:fillRect l="-4762" t="-116667" b="-17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25858F-9023-FCB5-F492-52700D38DCCD}"/>
              </a:ext>
            </a:extLst>
          </p:cNvPr>
          <p:cNvGrpSpPr/>
          <p:nvPr/>
        </p:nvGrpSpPr>
        <p:grpSpPr>
          <a:xfrm>
            <a:off x="6416215" y="3255587"/>
            <a:ext cx="2493129" cy="835246"/>
            <a:chOff x="5807571" y="3273393"/>
            <a:chExt cx="2493129" cy="8352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1DBA18-A133-4FB1-1D7E-670E63078238}"/>
                </a:ext>
              </a:extLst>
            </p:cNvPr>
            <p:cNvSpPr txBox="1"/>
            <p:nvPr/>
          </p:nvSpPr>
          <p:spPr>
            <a:xfrm>
              <a:off x="6693337" y="3273393"/>
              <a:ext cx="1607363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conjectured to 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be small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6AE4F98-4D5B-CAE3-EE31-9D23D6C22233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>
              <a:off x="5807571" y="3596559"/>
              <a:ext cx="885766" cy="5120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4407EC-EB01-A2F8-37F3-D51C871FC89D}"/>
                  </a:ext>
                </a:extLst>
              </p:cNvPr>
              <p:cNvSpPr txBox="1"/>
              <p:nvPr/>
            </p:nvSpPr>
            <p:spPr>
              <a:xfrm>
                <a:off x="8216969" y="4811208"/>
                <a:ext cx="900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600" dirty="0">
                    <a:latin typeface="+mn-lt"/>
                  </a:rPr>
                  <a:t>|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4407EC-EB01-A2F8-37F3-D51C871FC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969" y="4811208"/>
                <a:ext cx="900246" cy="338554"/>
              </a:xfrm>
              <a:prstGeom prst="rect">
                <a:avLst/>
              </a:prstGeom>
              <a:blipFill>
                <a:blip r:embed="rId13"/>
                <a:stretch>
                  <a:fillRect t="-3571" r="-138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7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B30-F516-9793-7641-2F607A1F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stronger form:  correlated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D36B7-6F7C-B574-0955-429289634E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0847"/>
                <a:ext cx="8686800" cy="2742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790575" algn="l"/>
                  </a:tabLst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 </a:t>
                </a:r>
                <a:r>
                  <a:rPr lang="en-US" sz="1600" dirty="0"/>
                  <a:t>(</a:t>
                </a:r>
                <a:r>
                  <a:rPr lang="en-US" sz="1600" dirty="0">
                    <a:hlinkClick r:id="rId3"/>
                  </a:rPr>
                  <a:t>BCIKS’20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Thm</a:t>
                </a:r>
                <a:r>
                  <a:rPr lang="en-US" sz="1600" dirty="0"/>
                  <a:t>. 6.2)</a:t>
                </a:r>
                <a:r>
                  <a:rPr lang="en-US" sz="2000" dirty="0"/>
                  <a:t>:</a:t>
                </a:r>
                <a:endParaRPr lang="en-US" sz="2400" dirty="0"/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and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1−1.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/>
                  <a:t>  .</a:t>
                </a:r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Suppose that     </a:t>
                </a:r>
                <a:r>
                  <a:rPr lang="en-US" sz="2400" dirty="0" err="1"/>
                  <a:t>Pr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then there is an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 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 and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D36B7-6F7C-B574-0955-429289634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0847"/>
                <a:ext cx="8686800" cy="2742584"/>
              </a:xfrm>
              <a:blipFill>
                <a:blip r:embed="rId4"/>
                <a:stretch>
                  <a:fillRect l="-1170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52D35-A309-3A86-9BDC-2B697ED951DA}"/>
                  </a:ext>
                </a:extLst>
              </p:cNvPr>
              <p:cNvSpPr txBox="1"/>
              <p:nvPr/>
            </p:nvSpPr>
            <p:spPr>
              <a:xfrm>
                <a:off x="570271" y="4059238"/>
                <a:ext cx="8196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⇒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u="sng" dirty="0">
                    <a:latin typeface="+mn-lt"/>
                  </a:rPr>
                  <a:t>on the same positions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52D35-A309-3A86-9BDC-2B697ED95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1" y="4059238"/>
                <a:ext cx="8196411" cy="461665"/>
              </a:xfrm>
              <a:prstGeom prst="rect">
                <a:avLst/>
              </a:prstGeom>
              <a:blipFill>
                <a:blip r:embed="rId5"/>
                <a:stretch>
                  <a:fillRect l="-1238" t="-10526" r="-464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A4EFAE7-538B-FD4F-7AA3-000A73309BD1}"/>
              </a:ext>
            </a:extLst>
          </p:cNvPr>
          <p:cNvSpPr/>
          <p:nvPr/>
        </p:nvSpPr>
        <p:spPr>
          <a:xfrm>
            <a:off x="648931" y="2053457"/>
            <a:ext cx="8170606" cy="164198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7E99F-5678-0971-B877-060D730C86ED}"/>
                  </a:ext>
                </a:extLst>
              </p:cNvPr>
              <p:cNvSpPr txBox="1"/>
              <p:nvPr/>
            </p:nvSpPr>
            <p:spPr>
              <a:xfrm>
                <a:off x="2115127" y="4678054"/>
                <a:ext cx="4719562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800" dirty="0">
                    <a:latin typeface="+mn-lt"/>
                  </a:rPr>
                  <a:t>(recall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7E99F-5678-0971-B877-060D730C8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27" y="4678054"/>
                <a:ext cx="4719562" cy="380810"/>
              </a:xfrm>
              <a:prstGeom prst="rect">
                <a:avLst/>
              </a:prstGeom>
              <a:blipFill>
                <a:blip r:embed="rId6"/>
                <a:stretch>
                  <a:fillRect l="-1072" t="-3226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92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B271-CBF5-96DF-FB06-E8FAA610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called a proximity gap??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97F2198-216D-EC41-5CB6-5B11C1C86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272" y="1052667"/>
                <a:ext cx="8708922" cy="1071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Suppose that     </a:t>
                </a:r>
                <a:r>
                  <a:rPr lang="en-US" sz="2400" dirty="0" err="1"/>
                  <a:t>Pr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dirty="0"/>
                  <a:t>   then</a:t>
                </a:r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 on the same positions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97F2198-216D-EC41-5CB6-5B11C1C86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272" y="1052667"/>
                <a:ext cx="8708922" cy="1071102"/>
              </a:xfrm>
              <a:blipFill>
                <a:blip r:embed="rId3"/>
                <a:stretch>
                  <a:fillRect t="-8235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3ACF100-AB11-404B-08F8-795CAE42E6FF}"/>
              </a:ext>
            </a:extLst>
          </p:cNvPr>
          <p:cNvSpPr/>
          <p:nvPr/>
        </p:nvSpPr>
        <p:spPr>
          <a:xfrm>
            <a:off x="462115" y="1116576"/>
            <a:ext cx="8150943" cy="9973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50D2A9-CB13-51D8-D210-96DC76654DC3}"/>
                  </a:ext>
                </a:extLst>
              </p:cNvPr>
              <p:cNvSpPr txBox="1"/>
              <p:nvPr/>
            </p:nvSpPr>
            <p:spPr>
              <a:xfrm>
                <a:off x="560439" y="2358847"/>
                <a:ext cx="6811095" cy="84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But</a:t>
                </a:r>
                <a:r>
                  <a:rPr lang="en-US" sz="2400" dirty="0">
                    <a:latin typeface="+mn-lt"/>
                  </a:rPr>
                  <a:t>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24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br>
                  <a:rPr lang="en-US" sz="2400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on positions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>
                    <a:latin typeface="+mn-lt"/>
                  </a:rPr>
                  <a:t>, 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-close </a:t>
                </a:r>
                <a:r>
                  <a:rPr lang="en-US" u="sng" dirty="0">
                    <a:latin typeface="+mn-lt"/>
                  </a:rPr>
                  <a:t>for all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50D2A9-CB13-51D8-D210-96DC76654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9" y="2358847"/>
                <a:ext cx="6811095" cy="846322"/>
              </a:xfrm>
              <a:prstGeom prst="rect">
                <a:avLst/>
              </a:prstGeom>
              <a:blipFill>
                <a:blip r:embed="rId4"/>
                <a:stretch>
                  <a:fillRect l="-1490" t="-441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49694FC-4429-7007-7E01-F79898D2F534}"/>
              </a:ext>
            </a:extLst>
          </p:cNvPr>
          <p:cNvGrpSpPr/>
          <p:nvPr/>
        </p:nvGrpSpPr>
        <p:grpSpPr>
          <a:xfrm>
            <a:off x="560439" y="3355349"/>
            <a:ext cx="7350618" cy="1488023"/>
            <a:chOff x="560439" y="3564068"/>
            <a:chExt cx="7350618" cy="1488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AF9A49C-D381-113E-DDE7-0982498533BB}"/>
                    </a:ext>
                  </a:extLst>
                </p:cNvPr>
                <p:cNvSpPr txBox="1"/>
                <p:nvPr/>
              </p:nvSpPr>
              <p:spPr>
                <a:xfrm>
                  <a:off x="560439" y="3564068"/>
                  <a:ext cx="705988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dirty="0">
                      <a:latin typeface="+mn-lt"/>
                    </a:rPr>
                    <a:t>So    Pr</a:t>
                  </a:r>
                  <a14:m>
                    <m:oMath xmlns:m="http://schemas.openxmlformats.org/officeDocument/2006/math"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3200" dirty="0">
                      <a:latin typeface="+mn-lt"/>
                    </a:rPr>
                    <a:t>[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dirty="0">
                      <a:latin typeface="+mn-lt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dirty="0">
                      <a:latin typeface="+mn-lt"/>
                    </a:rPr>
                    <a:t>-close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dirty="0">
                      <a:latin typeface="+mn-lt"/>
                    </a:rPr>
                    <a:t> </a:t>
                  </a:r>
                  <a:r>
                    <a:rPr lang="en-US" sz="3200" dirty="0">
                      <a:latin typeface="+mn-lt"/>
                    </a:rPr>
                    <a:t>]</a:t>
                  </a:r>
                  <a:r>
                    <a:rPr lang="en-US" dirty="0">
                      <a:latin typeface="+mn-lt"/>
                    </a:rPr>
                    <a:t>   exhibits a gap: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AF9A49C-D381-113E-DDE7-0982498533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9" y="3564068"/>
                  <a:ext cx="7059881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439" t="-12766" b="-319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D81CFB-6B01-C0E8-5D8D-F80645670846}"/>
                </a:ext>
              </a:extLst>
            </p:cNvPr>
            <p:cNvGrpSpPr/>
            <p:nvPr/>
          </p:nvGrpSpPr>
          <p:grpSpPr>
            <a:xfrm>
              <a:off x="853748" y="4131742"/>
              <a:ext cx="7057309" cy="920349"/>
              <a:chOff x="853748" y="4131742"/>
              <a:chExt cx="7057309" cy="92034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0003742-A83A-247D-15EC-C6110E006B20}"/>
                  </a:ext>
                </a:extLst>
              </p:cNvPr>
              <p:cNvGrpSpPr/>
              <p:nvPr/>
            </p:nvGrpSpPr>
            <p:grpSpPr>
              <a:xfrm>
                <a:off x="853748" y="4131742"/>
                <a:ext cx="7057309" cy="920349"/>
                <a:chOff x="588276" y="3030526"/>
                <a:chExt cx="7057309" cy="920349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9277C9B-7737-2474-0A04-78CCA57EC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0530" y="3425309"/>
                  <a:ext cx="6672153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E5D11C3-9C0E-1693-93E2-D77A9E9931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641" y="3277825"/>
                  <a:ext cx="0" cy="29496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9DF1D378-4412-437C-3DC8-DF0359B615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276" y="3550765"/>
                      <a:ext cx="38504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indent="0" algn="l">
                        <a:spcBef>
                          <a:spcPts val="3600"/>
                        </a:spcBef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9DF1D378-4412-437C-3DC8-DF0359B615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276" y="3550765"/>
                      <a:ext cx="385042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D5FBA40-91DF-FDBC-2445-511CF39AD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55151" y="3277825"/>
                  <a:ext cx="0" cy="29496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C92C53D-C2D5-8419-0768-B91FE35DA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2683" y="3269485"/>
                  <a:ext cx="0" cy="29496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C88F4A46-D573-9EE7-CF3F-B528B10E02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79780" y="3564453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Bef>
                          <a:spcPts val="36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18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C88F4A46-D573-9EE7-CF3F-B528B10E027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79780" y="3564453"/>
                      <a:ext cx="365805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F3CCEE3-C1A3-F660-CEA5-612381C521EA}"/>
                    </a:ext>
                  </a:extLst>
                </p:cNvPr>
                <p:cNvSpPr txBox="1"/>
                <p:nvPr/>
              </p:nvSpPr>
              <p:spPr>
                <a:xfrm>
                  <a:off x="974840" y="3030526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:endParaRPr lang="en-US" sz="2400" dirty="0">
                    <a:latin typeface="+mn-lt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637B84D-1919-30B2-CB99-B14D9F2AACF4}"/>
                      </a:ext>
                    </a:extLst>
                  </p:cNvPr>
                  <p:cNvSpPr txBox="1"/>
                  <p:nvPr/>
                </p:nvSpPr>
                <p:spPr>
                  <a:xfrm>
                    <a:off x="1479156" y="4665669"/>
                    <a:ext cx="5744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indent="0" algn="l">
                      <a:spcBef>
                        <a:spcPts val="3600"/>
                      </a:spcBef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𝑒𝑟𝑟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637B84D-1919-30B2-CB99-B14D9F2AAC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9156" y="4665669"/>
                    <a:ext cx="57445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E117A3F-ECEB-34F3-03DE-AB16140891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9279" y="4526525"/>
                <a:ext cx="58505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E76354E-8AE7-389F-A9E4-B3BEF881F795}"/>
                  </a:ext>
                </a:extLst>
              </p:cNvPr>
              <p:cNvSpPr txBox="1"/>
              <p:nvPr/>
            </p:nvSpPr>
            <p:spPr>
              <a:xfrm>
                <a:off x="3607320" y="4170646"/>
                <a:ext cx="14510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000" dirty="0">
                    <a:latin typeface="+mn-lt"/>
                  </a:rPr>
                  <a:t>not possible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D3126-90B2-C7A2-E8A2-32D335D268D4}"/>
              </a:ext>
            </a:extLst>
          </p:cNvPr>
          <p:cNvGrpSpPr/>
          <p:nvPr/>
        </p:nvGrpSpPr>
        <p:grpSpPr>
          <a:xfrm>
            <a:off x="6729911" y="4774720"/>
            <a:ext cx="2105705" cy="402029"/>
            <a:chOff x="6700094" y="4734964"/>
            <a:chExt cx="2105705" cy="402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5C5108-69BB-8478-E38E-E9B0B51B7756}"/>
                    </a:ext>
                  </a:extLst>
                </p:cNvPr>
                <p:cNvSpPr txBox="1"/>
                <p:nvPr/>
              </p:nvSpPr>
              <p:spPr>
                <a:xfrm>
                  <a:off x="6700094" y="4788180"/>
                  <a:ext cx="2105705" cy="3488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sz="1600" dirty="0">
                      <a:latin typeface="+mn-lt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>
                      <a:latin typeface="+mn-lt"/>
                    </a:rPr>
                    <a:t>-close </a:t>
                  </a:r>
                  <a:r>
                    <a:rPr lang="en-US" sz="1600" dirty="0"/>
                    <a:t>for all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1600" dirty="0"/>
                    <a:t> </a:t>
                  </a:r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5C5108-69BB-8478-E38E-E9B0B51B7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094" y="4788180"/>
                  <a:ext cx="2105705" cy="348813"/>
                </a:xfrm>
                <a:prstGeom prst="rect">
                  <a:avLst/>
                </a:prstGeom>
                <a:blipFill>
                  <a:blip r:embed="rId9"/>
                  <a:stretch>
                    <a:fillRect t="-7143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C82774F-C875-BE67-5F5E-FAC83C987A8A}"/>
                </a:ext>
              </a:extLst>
            </p:cNvPr>
            <p:cNvSpPr/>
            <p:nvPr/>
          </p:nvSpPr>
          <p:spPr>
            <a:xfrm rot="5400000">
              <a:off x="7642126" y="3832688"/>
              <a:ext cx="108411" cy="191296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33E63C-3178-F8F4-5342-CC6A4420BA59}"/>
              </a:ext>
            </a:extLst>
          </p:cNvPr>
          <p:cNvGrpSpPr/>
          <p:nvPr/>
        </p:nvGrpSpPr>
        <p:grpSpPr>
          <a:xfrm>
            <a:off x="223174" y="4797062"/>
            <a:ext cx="2173800" cy="415694"/>
            <a:chOff x="6781169" y="4738560"/>
            <a:chExt cx="2173800" cy="415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AF9761-A67F-C278-9AC6-856677BCD447}"/>
                    </a:ext>
                  </a:extLst>
                </p:cNvPr>
                <p:cNvSpPr txBox="1"/>
                <p:nvPr/>
              </p:nvSpPr>
              <p:spPr>
                <a:xfrm>
                  <a:off x="6781169" y="4805441"/>
                  <a:ext cx="2173800" cy="3488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sz="1600" dirty="0">
                      <a:latin typeface="+mn-lt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>
                      <a:latin typeface="+mn-lt"/>
                    </a:rPr>
                    <a:t>-close for few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1600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AF9761-A67F-C278-9AC6-856677BCD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169" y="4805441"/>
                  <a:ext cx="2173800" cy="348813"/>
                </a:xfrm>
                <a:prstGeom prst="rect">
                  <a:avLst/>
                </a:prstGeom>
                <a:blipFill>
                  <a:blip r:embed="rId10"/>
                  <a:stretch>
                    <a:fillRect t="-3571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437A6B66-83BD-FF57-71EE-EDD38A75D067}"/>
                </a:ext>
              </a:extLst>
            </p:cNvPr>
            <p:cNvSpPr/>
            <p:nvPr/>
          </p:nvSpPr>
          <p:spPr>
            <a:xfrm rot="5400000">
              <a:off x="7798667" y="3811243"/>
              <a:ext cx="162279" cy="201691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78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11C0-86BF-C734-7BD4-2C0310BA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Proximity gaps for other linear codes?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AE419-4FE5-5443-2AD6-E08F5FA24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057" y="1091999"/>
                <a:ext cx="8686800" cy="22214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similar proximity gap holds for </a:t>
                </a:r>
                <a:r>
                  <a:rPr lang="en-US" sz="2400" u="sng" dirty="0"/>
                  <a:t>every</a:t>
                </a:r>
                <a:r>
                  <a:rPr lang="en-US" sz="2400" dirty="0"/>
                  <a:t> linear code.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>
                    <a:solidFill>
                      <a:srgbClr val="000000"/>
                    </a:solidFill>
                    <a:effectLst/>
                  </a:rPr>
                  <a:t>Thm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: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</a:rPr>
                  <a:t>(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hlinkClick r:id="rId2"/>
                  </a:rPr>
                  <a:t>Zeilberger’24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</a:rPr>
                  <a:t>)</a:t>
                </a:r>
                <a:r>
                  <a:rPr lang="en-US" sz="2400" dirty="0">
                    <a:solidFill>
                      <a:srgbClr val="000000"/>
                    </a:solidFill>
                  </a:rPr>
                  <a:t>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be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𝑑𝑖𝑚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linear code.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has a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correlated proximity gap for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ra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  </a:t>
                </a:r>
                <a:br>
                  <a:rPr lang="en-US" sz="2400" dirty="0">
                    <a:solidFill>
                      <a:srgbClr val="000000"/>
                    </a:solidFill>
                    <a:effectLst/>
                  </a:rPr>
                </a:br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and  err = </a:t>
                </a:r>
                <a:r>
                  <a:rPr lang="en-US" sz="2400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where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AE419-4FE5-5443-2AD6-E08F5FA24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57" y="1091999"/>
                <a:ext cx="8686800" cy="2221472"/>
              </a:xfrm>
              <a:blipFill>
                <a:blip r:embed="rId3"/>
                <a:stretch>
                  <a:fillRect l="-1168" t="-1695" b="-48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F979ADF-F752-89CF-0249-E8FAC17D752F}"/>
              </a:ext>
            </a:extLst>
          </p:cNvPr>
          <p:cNvGrpSpPr/>
          <p:nvPr/>
        </p:nvGrpSpPr>
        <p:grpSpPr>
          <a:xfrm>
            <a:off x="5785296" y="1524997"/>
            <a:ext cx="1436034" cy="527695"/>
            <a:chOff x="5431334" y="1524997"/>
            <a:chExt cx="1436034" cy="5276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4BB060-FAF6-B2D3-6104-661857F9637A}"/>
                </a:ext>
              </a:extLst>
            </p:cNvPr>
            <p:cNvSpPr txBox="1"/>
            <p:nvPr/>
          </p:nvSpPr>
          <p:spPr>
            <a:xfrm>
              <a:off x="5431334" y="1524997"/>
              <a:ext cx="1436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min. distance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01067C6-8BD7-E2BF-65B7-49B80A0109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065" y="1831404"/>
              <a:ext cx="108154" cy="2212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A19D58C-5B6B-6B0F-CD15-756BA51BB916}"/>
                  </a:ext>
                </a:extLst>
              </p:cNvPr>
              <p:cNvSpPr txBox="1"/>
              <p:nvPr/>
            </p:nvSpPr>
            <p:spPr>
              <a:xfrm>
                <a:off x="231057" y="4355691"/>
                <a:ext cx="73949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dirty="0">
                    <a:latin typeface="+mn-lt"/>
                  </a:rPr>
                  <a:t>This can be used in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latin typeface="+mn-lt"/>
                  </a:rPr>
                  <a:t>-proximity IOPP    </a:t>
                </a:r>
                <a:r>
                  <a:rPr lang="en-US" sz="2000" dirty="0">
                    <a:latin typeface="+mn-lt"/>
                  </a:rPr>
                  <a:t>(e.g., </a:t>
                </a:r>
                <a:r>
                  <a:rPr lang="en-US" sz="2000" dirty="0" err="1">
                    <a:latin typeface="+mn-lt"/>
                  </a:rPr>
                  <a:t>Basefold</a:t>
                </a:r>
                <a:r>
                  <a:rPr lang="en-US" sz="2000" dirty="0">
                    <a:latin typeface="+mn-lt"/>
                  </a:rPr>
                  <a:t>, Blaze)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A19D58C-5B6B-6B0F-CD15-756BA51BB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7" y="4355691"/>
                <a:ext cx="7394973" cy="461665"/>
              </a:xfrm>
              <a:prstGeom prst="rect">
                <a:avLst/>
              </a:prstGeom>
              <a:blipFill>
                <a:blip r:embed="rId4"/>
                <a:stretch>
                  <a:fillRect l="-1372" t="-10811" r="-85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8A33F70-8B58-8FD7-1CF3-DA3360BCA704}"/>
                  </a:ext>
                </a:extLst>
              </p:cNvPr>
              <p:cNvSpPr txBox="1"/>
              <p:nvPr/>
            </p:nvSpPr>
            <p:spPr>
              <a:xfrm>
                <a:off x="2889084" y="3465249"/>
                <a:ext cx="6249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800" dirty="0">
                    <a:latin typeface="+mn-lt"/>
                  </a:rPr>
                  <a:t>(For RS-code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800" dirty="0">
                    <a:latin typeface="+mn-lt"/>
                  </a:rPr>
                  <a:t>, so this gap is much weaker than BCIKS’20) 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8A33F70-8B58-8FD7-1CF3-DA3360BC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84" y="3465249"/>
                <a:ext cx="6249788" cy="369332"/>
              </a:xfrm>
              <a:prstGeom prst="rect">
                <a:avLst/>
              </a:prstGeom>
              <a:blipFill>
                <a:blip r:embed="rId5"/>
                <a:stretch>
                  <a:fillRect l="-81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0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2200F-E126-B051-A4B5-AA15D09E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453D-BA13-727C-FAC2-A5AF8350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Distance preserving example:  2-way folding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1B51F-8EB5-15F4-9948-4E0E39584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1159"/>
                <a:ext cx="8229600" cy="2034662"/>
              </a:xfrm>
              <a:ln w="38100">
                <a:solidFill>
                  <a:srgbClr val="5D4AE8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From now on set 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where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is a power of two, and   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is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primitive root of unity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(requires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1B51F-8EB5-15F4-9948-4E0E39584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1159"/>
                <a:ext cx="8229600" cy="2034662"/>
              </a:xfrm>
              <a:blipFill>
                <a:blip r:embed="rId2"/>
                <a:stretch>
                  <a:fillRect l="-920" t="-1220" b="-610"/>
                </a:stretch>
              </a:blipFill>
              <a:ln w="38100">
                <a:solidFill>
                  <a:srgbClr val="5D4AE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DFEB75-A9D9-8D0A-6E1E-E2A20D0A18F1}"/>
                  </a:ext>
                </a:extLst>
              </p:cNvPr>
              <p:cNvSpPr txBox="1"/>
              <p:nvPr/>
            </p:nvSpPr>
            <p:spPr>
              <a:xfrm>
                <a:off x="457200" y="3392129"/>
                <a:ext cx="8400569" cy="150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>
                    <a:latin typeface="+mn-lt"/>
                  </a:rPr>
                  <a:t>Then: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>
                    <a:latin typeface="+mn-lt"/>
                  </a:rPr>
                  <a:t>   so that if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>
                    <a:latin typeface="+mn-lt"/>
                  </a:rPr>
                  <a:t>   then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f>
                          <m:fPr>
                            <m:type m:val="li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2)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+mn-lt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+mn-lt"/>
                  </a:rPr>
                  <a:t>            </a:t>
                </a:r>
                <a:r>
                  <a:rPr lang="en-US" sz="2000" dirty="0">
                    <a:latin typeface="+mn-lt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)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DFEB75-A9D9-8D0A-6E1E-E2A20D0A1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92129"/>
                <a:ext cx="8400569" cy="1501693"/>
              </a:xfrm>
              <a:prstGeom prst="rect">
                <a:avLst/>
              </a:prstGeom>
              <a:blipFill>
                <a:blip r:embed="rId3"/>
                <a:stretch>
                  <a:fillRect l="-1208" t="-25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22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992C-5DA0-49E7-0817-68DBAB4A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2-way folding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642D2-AE0F-54FA-2895-6DD573756D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77" y="1200151"/>
                <a:ext cx="8613842" cy="10361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folding transformation:  let’s start with an example.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Let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642D2-AE0F-54FA-2895-6DD573756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77" y="1200151"/>
                <a:ext cx="8613842" cy="1036154"/>
              </a:xfrm>
              <a:blipFill>
                <a:blip r:embed="rId2"/>
                <a:stretch>
                  <a:fillRect l="-1029" t="-4819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85C8B1-C44F-01E4-D908-319D55808447}"/>
                  </a:ext>
                </a:extLst>
              </p:cNvPr>
              <p:cNvSpPr txBox="1"/>
              <p:nvPr/>
            </p:nvSpPr>
            <p:spPr>
              <a:xfrm>
                <a:off x="339213" y="3198095"/>
                <a:ext cx="5475410" cy="5078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tIns="91440" rtlCol="0">
                <a:spAutoFit/>
              </a:bodyPr>
              <a:lstStyle/>
              <a:p>
                <a:pPr marL="0" indent="0">
                  <a:spcBef>
                    <a:spcPts val="1200"/>
                  </a:spcBef>
                  <a:buNone/>
                  <a:tabLst>
                    <a:tab pos="1084263" algn="l"/>
                    <a:tab pos="1651000" algn="l"/>
                  </a:tabLst>
                </a:pPr>
                <a:r>
                  <a:rPr lang="en-US" sz="2400" dirty="0">
                    <a:latin typeface="+mn-lt"/>
                  </a:rPr>
                  <a:t>Then: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85C8B1-C44F-01E4-D908-319D5580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3" y="3198095"/>
                <a:ext cx="5475410" cy="507831"/>
              </a:xfrm>
              <a:prstGeom prst="rect">
                <a:avLst/>
              </a:prstGeom>
              <a:blipFill>
                <a:blip r:embed="rId3"/>
                <a:stretch>
                  <a:fillRect l="-1620" b="-2750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E6BB32-421F-E1CC-1593-BCB109682175}"/>
                  </a:ext>
                </a:extLst>
              </p:cNvPr>
              <p:cNvSpPr txBox="1"/>
              <p:nvPr/>
            </p:nvSpPr>
            <p:spPr>
              <a:xfrm>
                <a:off x="358877" y="4130163"/>
                <a:ext cx="7953909" cy="491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1" u="sng" dirty="0">
                    <a:latin typeface="+mn-lt"/>
                  </a:rPr>
                  <a:t>Define</a:t>
                </a:r>
                <a:r>
                  <a:rPr lang="en-US" sz="2400" dirty="0">
                    <a:latin typeface="+mn-lt"/>
                  </a:rPr>
                  <a:t>: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 define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+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E6BB32-421F-E1CC-1593-BCB10968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77" y="4130163"/>
                <a:ext cx="7953909" cy="491288"/>
              </a:xfrm>
              <a:prstGeom prst="rect">
                <a:avLst/>
              </a:prstGeom>
              <a:blipFill>
                <a:blip r:embed="rId4"/>
                <a:stretch>
                  <a:fillRect l="-1276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6E03E-4F53-9C1D-0DF6-92A2ED29E2C3}"/>
                  </a:ext>
                </a:extLst>
              </p:cNvPr>
              <p:cNvSpPr txBox="1"/>
              <p:nvPr/>
            </p:nvSpPr>
            <p:spPr>
              <a:xfrm>
                <a:off x="-178904" y="2340917"/>
                <a:ext cx="7959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	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1+3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2+4</m:t>
                    </m:r>
                    <m:r>
                      <a:rPr lang="en-US" sz="20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6E03E-4F53-9C1D-0DF6-92A2ED29E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904" y="2340917"/>
                <a:ext cx="7959808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D625D5C-3C3A-B40E-271F-6B40A2E18DEE}"/>
              </a:ext>
            </a:extLst>
          </p:cNvPr>
          <p:cNvGrpSpPr/>
          <p:nvPr/>
        </p:nvGrpSpPr>
        <p:grpSpPr>
          <a:xfrm>
            <a:off x="2494722" y="2123100"/>
            <a:ext cx="2646121" cy="273816"/>
            <a:chOff x="2494722" y="2123100"/>
            <a:chExt cx="2646121" cy="27381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4B7F680-CFF4-930E-53D9-C845526FEF2D}"/>
                </a:ext>
              </a:extLst>
            </p:cNvPr>
            <p:cNvCxnSpPr/>
            <p:nvPr/>
          </p:nvCxnSpPr>
          <p:spPr>
            <a:xfrm>
              <a:off x="2494722" y="2128140"/>
              <a:ext cx="129209" cy="2687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EEA002-2558-E8C8-651B-76724A6582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9365" y="2141393"/>
              <a:ext cx="281610" cy="2555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EAF108-E7F2-A10F-648E-7537AE2A9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4800" y="2123100"/>
              <a:ext cx="1026043" cy="2738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79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C4983-AB9A-762D-B9CF-946D435AD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56C-20B7-A141-B0DB-017DD483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2-way folding a polynomial: more generally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4D9A1-DFEB-26D1-BED1-0B342A559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617974" cy="19363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000" dirty="0"/>
                  <a:t>(with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even)</a:t>
                </a:r>
                <a:r>
                  <a:rPr lang="en-US" sz="2400" dirty="0"/>
                  <a:t>  define:</a:t>
                </a:r>
              </a:p>
              <a:p>
                <a:pPr>
                  <a:tabLst>
                    <a:tab pos="623888" algn="l"/>
                  </a:tabLst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spcBef>
                    <a:spcPts val="1800"/>
                  </a:spcBef>
                  <a:tabLst>
                    <a:tab pos="623888" algn="l"/>
                  </a:tabLst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)≔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4D9A1-DFEB-26D1-BED1-0B342A559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617974" cy="1936339"/>
              </a:xfrm>
              <a:blipFill>
                <a:blip r:embed="rId2"/>
                <a:stretch>
                  <a:fillRect l="-1178" t="-194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01859-5899-87CA-90BF-870B6314C380}"/>
                  </a:ext>
                </a:extLst>
              </p:cNvPr>
              <p:cNvSpPr txBox="1"/>
              <p:nvPr/>
            </p:nvSpPr>
            <p:spPr>
              <a:xfrm>
                <a:off x="358880" y="3334707"/>
                <a:ext cx="8089394" cy="166866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lIns="182880" tIns="91440" rtlCol="0">
                <a:spAutoFit/>
              </a:bodyPr>
              <a:lstStyle/>
              <a:p>
                <a:pPr marL="0" indent="0">
                  <a:spcBef>
                    <a:spcPts val="1200"/>
                  </a:spcBef>
                  <a:buNone/>
                  <a:tabLst>
                    <a:tab pos="1084263" algn="l"/>
                    <a:tab pos="1651000" algn="l"/>
                  </a:tabLst>
                </a:pPr>
                <a:r>
                  <a:rPr lang="en-US" sz="2400" dirty="0">
                    <a:latin typeface="+mn-lt"/>
                  </a:rPr>
                  <a:t>Then: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latin typeface="+mn-lt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1084263" algn="l"/>
                    <a:tab pos="1651000" algn="l"/>
                  </a:tabLst>
                </a:pPr>
                <a:r>
                  <a:rPr lang="en-US" dirty="0">
                    <a:latin typeface="+mn-lt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 can be eval given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b="0" dirty="0">
                  <a:latin typeface="+mn-lt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1084263" algn="l"/>
                    <a:tab pos="1651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+mn-lt"/>
                  </a:rPr>
                  <a:t>    ⇒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01859-5899-87CA-90BF-870B6314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80" y="3334707"/>
                <a:ext cx="8089394" cy="1668662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A58B870-F10E-8536-96E9-5A87AF1ADB7A}"/>
              </a:ext>
            </a:extLst>
          </p:cNvPr>
          <p:cNvGrpSpPr/>
          <p:nvPr/>
        </p:nvGrpSpPr>
        <p:grpSpPr>
          <a:xfrm>
            <a:off x="6803923" y="4456573"/>
            <a:ext cx="1627129" cy="541880"/>
            <a:chOff x="6803923" y="4456573"/>
            <a:chExt cx="1627129" cy="5418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89FE846-9E31-0688-5D13-B02DF070F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3923" y="4719484"/>
              <a:ext cx="14650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6142D34-35F1-9910-474F-A4C5D0C0F5E6}"/>
                    </a:ext>
                  </a:extLst>
                </p:cNvPr>
                <p:cNvSpPr txBox="1"/>
                <p:nvPr/>
              </p:nvSpPr>
              <p:spPr>
                <a:xfrm>
                  <a:off x="7231749" y="4456573"/>
                  <a:ext cx="1199303" cy="541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ctr">
                    <a:lnSpc>
                      <a:spcPct val="80000"/>
                    </a:lnSpc>
                    <a:spcBef>
                      <a:spcPts val="3600"/>
                    </a:spcBef>
                    <a:buNone/>
                  </a:pPr>
                  <a:r>
                    <a:rPr lang="en-US" sz="1600" dirty="0">
                      <a:latin typeface="+mn-lt"/>
                    </a:rPr>
                    <a:t>unchanged</a:t>
                  </a:r>
                </a:p>
                <a:p>
                  <a:pPr marL="0" indent="0" algn="ctr">
                    <a:lnSpc>
                      <a:spcPct val="80000"/>
                    </a:lnSpc>
                    <a:spcBef>
                      <a:spcPts val="400"/>
                    </a:spcBef>
                    <a:buNone/>
                  </a:pPr>
                  <a:r>
                    <a:rPr lang="en-US" sz="1600" dirty="0">
                      <a:latin typeface="+mn-lt"/>
                    </a:rPr>
                    <a:t>rate =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/|</m:t>
                      </m:r>
                      <m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6142D34-35F1-9910-474F-A4C5D0C0F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749" y="4456573"/>
                  <a:ext cx="1199303" cy="541880"/>
                </a:xfrm>
                <a:prstGeom prst="rect">
                  <a:avLst/>
                </a:prstGeom>
                <a:blipFill>
                  <a:blip r:embed="rId4"/>
                  <a:stretch>
                    <a:fillRect l="-2105" t="-9091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38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941F34-87E0-2AFF-631C-6B2C738347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Folding an arbitrary word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4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4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941F34-87E0-2AFF-631C-6B2C73834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17"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F296D-BCA1-25BC-570B-AE7365C17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2500"/>
                <a:ext cx="8229600" cy="17691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as</a:t>
                </a:r>
              </a:p>
              <a:p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 ≔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F296D-BCA1-25BC-570B-AE7365C17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2500"/>
                <a:ext cx="8229600" cy="1769191"/>
              </a:xfrm>
              <a:blipFill>
                <a:blip r:embed="rId4"/>
                <a:stretch>
                  <a:fillRect l="-1235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38B0E-4705-3965-669D-7504B5289AF3}"/>
                  </a:ext>
                </a:extLst>
              </p:cNvPr>
              <p:cNvSpPr txBox="1"/>
              <p:nvPr/>
            </p:nvSpPr>
            <p:spPr>
              <a:xfrm>
                <a:off x="457200" y="2777933"/>
                <a:ext cx="8229600" cy="222516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bIns="91440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u="sng" dirty="0">
                    <a:latin typeface="+mn-lt"/>
                  </a:rPr>
                  <a:t>Lemma</a:t>
                </a:r>
                <a:r>
                  <a:rPr lang="en-US" sz="2000" dirty="0">
                    <a:latin typeface="+mn-lt"/>
                  </a:rPr>
                  <a:t> (distance preservation)</a:t>
                </a:r>
                <a:r>
                  <a:rPr lang="en-US" sz="2400" dirty="0">
                    <a:latin typeface="+mn-lt"/>
                  </a:rPr>
                  <a:t>:   for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  ⇒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 ⇒   </a:t>
                </a:r>
                <a:endParaRPr lang="en-US" sz="2400" b="0" i="1" dirty="0">
                  <a:latin typeface="+mn-lt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2400" b="0" dirty="0">
                    <a:latin typeface="+mn-lt"/>
                  </a:rPr>
                  <a:t>	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2800" dirty="0">
                    <a:latin typeface="+mn-lt"/>
                  </a:rPr>
                  <a:t>[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</a:t>
                </a:r>
                <a:r>
                  <a:rPr lang="en-US" dirty="0">
                    <a:latin typeface="+mn-lt"/>
                  </a:rPr>
                  <a:t>far</a:t>
                </a:r>
                <a:r>
                  <a:rPr lang="en-US" sz="2400" dirty="0"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800" dirty="0">
                    <a:latin typeface="+mn-lt"/>
                  </a:rPr>
                  <a:t>]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b="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38B0E-4705-3965-669D-7504B5289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77933"/>
                <a:ext cx="8229600" cy="2225161"/>
              </a:xfrm>
              <a:prstGeom prst="rect">
                <a:avLst/>
              </a:prstGeom>
              <a:blipFill>
                <a:blip r:embed="rId5"/>
                <a:stretch>
                  <a:fillRect l="-919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0593F6-AA64-7BAD-31BB-88672292494B}"/>
                  </a:ext>
                </a:extLst>
              </p:cNvPr>
              <p:cNvSpPr txBox="1"/>
              <p:nvPr/>
            </p:nvSpPr>
            <p:spPr>
              <a:xfrm>
                <a:off x="7217319" y="2371695"/>
                <a:ext cx="1926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(</a:t>
                </a:r>
                <a:r>
                  <a:rPr lang="en-US" sz="1600" dirty="0">
                    <a:latin typeface="+mn-lt"/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0593F6-AA64-7BAD-31BB-886722924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19" y="2371695"/>
                <a:ext cx="1926681" cy="400110"/>
              </a:xfrm>
              <a:prstGeom prst="rect">
                <a:avLst/>
              </a:prstGeom>
              <a:blipFill>
                <a:blip r:embed="rId6"/>
                <a:stretch>
                  <a:fillRect l="-3289" t="-6061" r="-3289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5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2441C-7115-6C6E-825B-3CA8897A6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4A4461-DD24-A333-FE2E-D694AF565D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Folding an arbitrary word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4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4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941F34-87E0-2AFF-631C-6B2C73834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17"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757014-4EAF-089A-EF1B-B084732BD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2500"/>
                <a:ext cx="8229600" cy="17691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as</a:t>
                </a:r>
              </a:p>
              <a:p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 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F296D-BCA1-25BC-570B-AE7365C17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2500"/>
                <a:ext cx="8229600" cy="1769191"/>
              </a:xfrm>
              <a:blipFill>
                <a:blip r:embed="rId4"/>
                <a:stretch>
                  <a:fillRect l="-1235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7F1436-1A3A-4622-48C6-4A74EAD7C20E}"/>
                  </a:ext>
                </a:extLst>
              </p:cNvPr>
              <p:cNvSpPr txBox="1"/>
              <p:nvPr/>
            </p:nvSpPr>
            <p:spPr>
              <a:xfrm>
                <a:off x="457200" y="2777933"/>
                <a:ext cx="8229600" cy="2277418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bIns="91440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u="sng" dirty="0">
                    <a:latin typeface="+mn-lt"/>
                  </a:rPr>
                  <a:t>Lemma</a:t>
                </a:r>
                <a:r>
                  <a:rPr lang="en-US" sz="2000" dirty="0">
                    <a:latin typeface="+mn-lt"/>
                  </a:rPr>
                  <a:t> (distance preservation)</a:t>
                </a:r>
                <a:r>
                  <a:rPr lang="en-US" sz="2400" dirty="0">
                    <a:latin typeface="+mn-lt"/>
                  </a:rPr>
                  <a:t>:   for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  ⇒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2800" dirty="0">
                    <a:latin typeface="+mn-lt"/>
                  </a:rPr>
                  <a:t>[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</a:t>
                </a:r>
                <a:r>
                  <a:rPr lang="en-US" dirty="0">
                    <a:latin typeface="+mn-lt"/>
                  </a:rPr>
                  <a:t>close</a:t>
                </a:r>
                <a:r>
                  <a:rPr lang="en-US" sz="24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800" dirty="0">
                    <a:latin typeface="+mn-lt"/>
                  </a:rPr>
                  <a:t>]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b="0" i="1" dirty="0">
                    <a:latin typeface="+mn-lt"/>
                  </a:rPr>
                  <a:t>      </a:t>
                </a:r>
                <a:r>
                  <a:rPr lang="en-US" dirty="0">
                    <a:latin typeface="+mn-lt"/>
                  </a:rPr>
                  <a:t>⇒</a:t>
                </a:r>
                <a:endParaRPr lang="en-US" sz="2400" b="0" i="1" dirty="0">
                  <a:latin typeface="+mn-lt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2400" b="0" dirty="0">
                    <a:latin typeface="+mn-lt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</a:t>
                </a:r>
                <a:r>
                  <a:rPr lang="en-US" dirty="0">
                    <a:latin typeface="+mn-lt"/>
                  </a:rPr>
                  <a:t>close</a:t>
                </a:r>
                <a:r>
                  <a:rPr lang="en-US" sz="24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7F1436-1A3A-4622-48C6-4A74EAD7C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77933"/>
                <a:ext cx="8229600" cy="2277418"/>
              </a:xfrm>
              <a:prstGeom prst="rect">
                <a:avLst/>
              </a:prstGeom>
              <a:blipFill>
                <a:blip r:embed="rId5"/>
                <a:stretch>
                  <a:fillRect l="-919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12D50A-F629-185F-C4AF-EC0607AC4533}"/>
                  </a:ext>
                </a:extLst>
              </p:cNvPr>
              <p:cNvSpPr txBox="1"/>
              <p:nvPr/>
            </p:nvSpPr>
            <p:spPr>
              <a:xfrm>
                <a:off x="7217319" y="2371695"/>
                <a:ext cx="1926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(</a:t>
                </a:r>
                <a:r>
                  <a:rPr lang="en-US" sz="1600" dirty="0">
                    <a:latin typeface="+mn-lt"/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0593F6-AA64-7BAD-31BB-886722924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19" y="2371695"/>
                <a:ext cx="1926681" cy="400110"/>
              </a:xfrm>
              <a:prstGeom prst="rect">
                <a:avLst/>
              </a:prstGeom>
              <a:blipFill>
                <a:blip r:embed="rId6"/>
                <a:stretch>
                  <a:fillRect l="-3289" t="-6061" r="-3289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9507CC-F8BE-B9F6-8946-5E78770EF17E}"/>
              </a:ext>
            </a:extLst>
          </p:cNvPr>
          <p:cNvSpPr txBox="1"/>
          <p:nvPr/>
        </p:nvSpPr>
        <p:spPr>
          <a:xfrm>
            <a:off x="6781535" y="4627850"/>
            <a:ext cx="190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(contra-positive)</a:t>
            </a:r>
          </a:p>
        </p:txBody>
      </p:sp>
    </p:spTree>
    <p:extLst>
      <p:ext uri="{BB962C8B-B14F-4D97-AF65-F5344CB8AC3E}">
        <p14:creationId xmlns:p14="http://schemas.microsoft.com/office/powerpoint/2010/main" val="153164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1B3C-940A-4F4D-C192-449F4E42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true?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D5429-C743-94CD-9555-1F54214BA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471" y="924854"/>
                <a:ext cx="8799871" cy="42186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first part of the lemma is easy.  Let’s prove the second part.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400" dirty="0"/>
                  <a:t>Suppose that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/>
                  <a:t>[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Then by the BCIKS’20 theorem, there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  <a:tabLst>
                    <a:tab pos="341313" algn="l"/>
                  </a:tabLst>
                </a:pPr>
                <a:r>
                  <a:rPr lang="en-US" sz="2400" dirty="0"/>
                  <a:t>	that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/>
                  <a:t> on a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Define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as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Then: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i="1" dirty="0"/>
                  <a:t>   </a:t>
                </a:r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900" dirty="0"/>
                  <a:t> values in </a:t>
                </a:r>
                <a14:m>
                  <m:oMath xmlns:m="http://schemas.openxmlformats.org/officeDocument/2006/math">
                    <m:r>
                      <a:rPr lang="en-US" sz="19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900" dirty="0"/>
                  <a:t>)</a:t>
                </a:r>
              </a:p>
              <a:p>
                <a:r>
                  <a:rPr lang="en-US" sz="2400" dirty="0"/>
                  <a:t>But then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.   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2400" dirty="0"/>
                  <a:t>		⇒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D5429-C743-94CD-9555-1F54214BA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471" y="924854"/>
                <a:ext cx="8799871" cy="4218646"/>
              </a:xfrm>
              <a:blipFill>
                <a:blip r:embed="rId2"/>
                <a:stretch>
                  <a:fillRect l="-1154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5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25AB-70E3-5BA2-94D6-7CA95431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C15B-173E-ABE5-006F-692548E0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 Poly-IOP  ⇒  IOP  ⇒  SNARK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7CFC8-C009-0F18-F4B7-74BB4BCEF31B}"/>
              </a:ext>
            </a:extLst>
          </p:cNvPr>
          <p:cNvSpPr txBox="1"/>
          <p:nvPr/>
        </p:nvSpPr>
        <p:spPr>
          <a:xfrm>
            <a:off x="126796" y="2778310"/>
            <a:ext cx="175417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Polynomial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Poly-IOP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02194-B599-2D87-E7AD-F1D398AAB65B}"/>
              </a:ext>
            </a:extLst>
          </p:cNvPr>
          <p:cNvSpPr txBox="1"/>
          <p:nvPr/>
        </p:nvSpPr>
        <p:spPr>
          <a:xfrm>
            <a:off x="4394499" y="3169721"/>
            <a:ext cx="166954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Proof (IP)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8CE24-61F2-6D38-1B64-2436FF2ABAD0}"/>
              </a:ext>
            </a:extLst>
          </p:cNvPr>
          <p:cNvSpPr txBox="1"/>
          <p:nvPr/>
        </p:nvSpPr>
        <p:spPr>
          <a:xfrm>
            <a:off x="6848143" y="3147640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zk</a:t>
            </a:r>
            <a:r>
              <a:rPr lang="en-US" dirty="0">
                <a:latin typeface="+mn-lt"/>
              </a:rPr>
              <a:t>)SNARK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B4EA2D84-DAE1-F9CC-03BE-078FFBE43EB1}"/>
              </a:ext>
            </a:extLst>
          </p:cNvPr>
          <p:cNvSpPr/>
          <p:nvPr/>
        </p:nvSpPr>
        <p:spPr>
          <a:xfrm>
            <a:off x="1966454" y="3438385"/>
            <a:ext cx="592829" cy="272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4AD2285-3DFA-6459-A68B-097AD042EAAD}"/>
              </a:ext>
            </a:extLst>
          </p:cNvPr>
          <p:cNvSpPr/>
          <p:nvPr/>
        </p:nvSpPr>
        <p:spPr>
          <a:xfrm>
            <a:off x="6147086" y="3415654"/>
            <a:ext cx="627338" cy="2949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BAAEA-AB13-635E-41D2-2E58F98376B5}"/>
              </a:ext>
            </a:extLst>
          </p:cNvPr>
          <p:cNvSpPr txBox="1"/>
          <p:nvPr/>
        </p:nvSpPr>
        <p:spPr>
          <a:xfrm>
            <a:off x="5620861" y="1997907"/>
            <a:ext cx="1602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400" dirty="0">
                <a:latin typeface="+mn-lt"/>
              </a:rPr>
              <a:t>Fiat-Shamir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3A4075-0777-B6A0-D3D3-790D257B4FA7}"/>
              </a:ext>
            </a:extLst>
          </p:cNvPr>
          <p:cNvCxnSpPr>
            <a:cxnSpLocks/>
          </p:cNvCxnSpPr>
          <p:nvPr/>
        </p:nvCxnSpPr>
        <p:spPr>
          <a:xfrm>
            <a:off x="6421946" y="2459572"/>
            <a:ext cx="0" cy="924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0C2E3E-1640-C806-6FC9-6690704BA1E7}"/>
              </a:ext>
            </a:extLst>
          </p:cNvPr>
          <p:cNvSpPr txBox="1"/>
          <p:nvPr/>
        </p:nvSpPr>
        <p:spPr>
          <a:xfrm>
            <a:off x="1521320" y="1684993"/>
            <a:ext cx="1483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2400" b="1" dirty="0">
                <a:latin typeface="+mn-lt"/>
              </a:rPr>
              <a:t>RS-IOPP</a:t>
            </a:r>
            <a:br>
              <a:rPr lang="en-US" sz="2400" b="1" dirty="0">
                <a:latin typeface="+mn-lt"/>
              </a:rPr>
            </a:br>
            <a:r>
              <a:rPr lang="en-US" sz="2000" dirty="0">
                <a:latin typeface="+mn-lt"/>
              </a:rPr>
              <a:t>(such as FRI)</a:t>
            </a:r>
            <a:endParaRPr lang="en-US" sz="2400" dirty="0">
              <a:latin typeface="+mn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2D8C8B-4A04-B7D2-A84F-9A42B859AFEE}"/>
              </a:ext>
            </a:extLst>
          </p:cNvPr>
          <p:cNvCxnSpPr>
            <a:cxnSpLocks/>
          </p:cNvCxnSpPr>
          <p:nvPr/>
        </p:nvCxnSpPr>
        <p:spPr>
          <a:xfrm>
            <a:off x="2300752" y="2459572"/>
            <a:ext cx="0" cy="924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22FB87-AAE8-6C06-4066-81143FCE71EB}"/>
              </a:ext>
            </a:extLst>
          </p:cNvPr>
          <p:cNvSpPr txBox="1"/>
          <p:nvPr/>
        </p:nvSpPr>
        <p:spPr>
          <a:xfrm>
            <a:off x="2644378" y="3159004"/>
            <a:ext cx="96602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latin typeface="+mn-lt"/>
              </a:rPr>
              <a:t>IOP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5E704AF-8FF9-8E0E-6F67-D756E1B94B41}"/>
              </a:ext>
            </a:extLst>
          </p:cNvPr>
          <p:cNvSpPr/>
          <p:nvPr/>
        </p:nvSpPr>
        <p:spPr>
          <a:xfrm>
            <a:off x="3689564" y="3449100"/>
            <a:ext cx="592829" cy="272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E4AB1-5D81-689E-3F83-C3794EBC9B75}"/>
              </a:ext>
            </a:extLst>
          </p:cNvPr>
          <p:cNvSpPr txBox="1"/>
          <p:nvPr/>
        </p:nvSpPr>
        <p:spPr>
          <a:xfrm>
            <a:off x="3127390" y="1690344"/>
            <a:ext cx="1918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2400" dirty="0">
                <a:latin typeface="+mn-lt"/>
              </a:rPr>
              <a:t>Merkle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commitments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5CD4C-9CC2-A465-2374-C1EC68BF5722}"/>
              </a:ext>
            </a:extLst>
          </p:cNvPr>
          <p:cNvCxnSpPr>
            <a:cxnSpLocks/>
          </p:cNvCxnSpPr>
          <p:nvPr/>
        </p:nvCxnSpPr>
        <p:spPr>
          <a:xfrm>
            <a:off x="3960807" y="2470288"/>
            <a:ext cx="0" cy="924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D73120-F453-E34B-BAD4-179240AA7347}"/>
              </a:ext>
            </a:extLst>
          </p:cNvPr>
          <p:cNvSpPr txBox="1"/>
          <p:nvPr/>
        </p:nvSpPr>
        <p:spPr>
          <a:xfrm>
            <a:off x="283169" y="1018446"/>
            <a:ext cx="378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400" u="sng" dirty="0">
                <a:latin typeface="+mn-lt"/>
              </a:rPr>
              <a:t>A direct SNARK construction: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DE8A6-752C-AB6E-386B-7CE77F05326F}"/>
              </a:ext>
            </a:extLst>
          </p:cNvPr>
          <p:cNvSpPr txBox="1"/>
          <p:nvPr/>
        </p:nvSpPr>
        <p:spPr>
          <a:xfrm>
            <a:off x="2157862" y="4453948"/>
            <a:ext cx="506516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An RS-IOPP is the key ingredient in compilation</a:t>
            </a:r>
          </a:p>
        </p:txBody>
      </p:sp>
    </p:spTree>
    <p:extLst>
      <p:ext uri="{BB962C8B-B14F-4D97-AF65-F5344CB8AC3E}">
        <p14:creationId xmlns:p14="http://schemas.microsoft.com/office/powerpoint/2010/main" val="341492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9B09-2C5B-9B68-523E-356A0665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important corollary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635F4-47A2-2E77-8C88-6C28C8760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85200" cy="62309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635F4-47A2-2E77-8C88-6C28C8760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85200" cy="623097"/>
              </a:xfrm>
              <a:blipFill>
                <a:blip r:embed="rId3"/>
                <a:stretch>
                  <a:fillRect l="-1183"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6991CFB-28E2-3094-53A8-65FFAA71C18C}"/>
              </a:ext>
            </a:extLst>
          </p:cNvPr>
          <p:cNvGrpSpPr/>
          <p:nvPr/>
        </p:nvGrpSpPr>
        <p:grpSpPr>
          <a:xfrm>
            <a:off x="345251" y="2060991"/>
            <a:ext cx="8453498" cy="1919372"/>
            <a:chOff x="339970" y="3174173"/>
            <a:chExt cx="8453498" cy="1919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3950763-09AD-C466-26D0-90B769062323}"/>
                    </a:ext>
                  </a:extLst>
                </p:cNvPr>
                <p:cNvSpPr txBox="1"/>
                <p:nvPr/>
              </p:nvSpPr>
              <p:spPr>
                <a:xfrm>
                  <a:off x="339970" y="3174173"/>
                  <a:ext cx="8418945" cy="191937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square" lIns="182880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b="1" u="sng" dirty="0">
                      <a:latin typeface="+mn-lt"/>
                    </a:rPr>
                    <a:t>Corollary</a:t>
                  </a:r>
                  <a:r>
                    <a:rPr lang="en-US" dirty="0">
                      <a:latin typeface="+mn-lt"/>
                    </a:rPr>
                    <a:t>:  For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: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dirty="0">
                    <a:latin typeface="+mn-lt"/>
                  </a:endParaRPr>
                </a:p>
                <a:p>
                  <a:pPr marL="342900" indent="-342900">
                    <a:spcBef>
                      <a:spcPts val="24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+mn-lt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a14:m>
                  <a:r>
                    <a:rPr lang="en-US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a14:m>
                  <a:r>
                    <a:rPr lang="en-US" dirty="0">
                      <a:latin typeface="+mn-lt"/>
                    </a:rPr>
                    <a:t>  then    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fold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</m:t>
                      </m:r>
                    </m:oMath>
                  </a14:m>
                  <a:endParaRPr lang="en-US" sz="2000" i="1" dirty="0">
                    <a:latin typeface="+mn-lt"/>
                  </a:endParaRPr>
                </a:p>
                <a:p>
                  <a:pPr marL="342900" indent="-342900">
                    <a:spcBef>
                      <a:spcPts val="24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+mn-lt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a14:m>
                  <a:r>
                    <a:rPr lang="en-US" dirty="0">
                      <a:latin typeface="+mn-lt"/>
                    </a:rPr>
                    <a:t>  then    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fold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3950763-09AD-C466-26D0-90B7690623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70" y="3174173"/>
                  <a:ext cx="8418945" cy="1919372"/>
                </a:xfrm>
                <a:prstGeom prst="rect">
                  <a:avLst/>
                </a:prstGeom>
                <a:blipFill>
                  <a:blip r:embed="rId4"/>
                  <a:stretch>
                    <a:fillRect t="-1299" b="-1948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F349B6-3339-D60C-A164-D0530F96EBE5}"/>
                </a:ext>
              </a:extLst>
            </p:cNvPr>
            <p:cNvSpPr txBox="1"/>
            <p:nvPr/>
          </p:nvSpPr>
          <p:spPr>
            <a:xfrm>
              <a:off x="5051033" y="3198175"/>
              <a:ext cx="37424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600" dirty="0">
                  <a:latin typeface="+mn-lt"/>
                </a:rPr>
                <a:t>(folding does not decrease distance, </a:t>
              </a:r>
              <a:r>
                <a:rPr lang="en-US" sz="1600" dirty="0" err="1">
                  <a:latin typeface="+mn-lt"/>
                </a:rPr>
                <a:t>w.h.p</a:t>
              </a:r>
              <a:r>
                <a:rPr lang="en-US" sz="1600" dirty="0">
                  <a:latin typeface="+mn-lt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D7B35D-69E9-1A65-204D-AAEC6CE3D630}"/>
                  </a:ext>
                </a:extLst>
              </p:cNvPr>
              <p:cNvSpPr txBox="1"/>
              <p:nvPr/>
            </p:nvSpPr>
            <p:spPr>
              <a:xfrm>
                <a:off x="1769166" y="4593257"/>
                <a:ext cx="50361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0" dirty="0">
                    <a:latin typeface="+mn-lt"/>
                  </a:rPr>
                  <a:t>Recall: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     ⟺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D7B35D-69E9-1A65-204D-AAEC6CE3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66" y="4593257"/>
                <a:ext cx="5036122" cy="400110"/>
              </a:xfrm>
              <a:prstGeom prst="rect">
                <a:avLst/>
              </a:prstGeom>
              <a:blipFill>
                <a:blip r:embed="rId5"/>
                <a:stretch>
                  <a:fillRect l="-1259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360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50F6C7-E94E-8A04-48EF-4B917800DF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4-way folding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4000" dirty="0"/>
                  <a:t>   </a:t>
                </a:r>
                <a:r>
                  <a:rPr lang="en-US" sz="2700" dirty="0">
                    <a:latin typeface="+mn-lt"/>
                  </a:rPr>
                  <a:t>(using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50F6C7-E94E-8A04-48EF-4B917800D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725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A9723-6FF7-A0E3-1F9B-F47BC6083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471" y="986744"/>
                <a:ext cx="8721213" cy="5667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for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A9723-6FF7-A0E3-1F9B-F47BC6083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471" y="986744"/>
                <a:ext cx="8721213" cy="566755"/>
              </a:xfrm>
              <a:blipFill>
                <a:blip r:embed="rId4"/>
                <a:stretch>
                  <a:fillRect l="-1164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16B47-45B0-DF8C-E126-FA95DD6C52D0}"/>
                  </a:ext>
                </a:extLst>
              </p:cNvPr>
              <p:cNvSpPr txBox="1"/>
              <p:nvPr/>
            </p:nvSpPr>
            <p:spPr>
              <a:xfrm>
                <a:off x="197230" y="3545666"/>
                <a:ext cx="9074589" cy="929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+mn-lt"/>
                  </a:rPr>
                  <a:t>The 4-way fold of </a:t>
                </a:r>
                <a:r>
                  <a:rPr lang="en-US" sz="2400" b="1" i="1" dirty="0">
                    <a:latin typeface="+mn-lt"/>
                  </a:rPr>
                  <a:t>u</a:t>
                </a:r>
                <a:r>
                  <a:rPr lang="en-US" sz="2400" dirty="0">
                    <a:latin typeface="+mn-lt"/>
                  </a:rPr>
                  <a:t>:</a:t>
                </a:r>
                <a:r>
                  <a:rPr lang="en-US" sz="2400" i="1" dirty="0">
                    <a:latin typeface="+mn-lt"/>
                  </a:rPr>
                  <a:t>  f</a:t>
                </a:r>
                <a:r>
                  <a:rPr lang="en-US" sz="2400" dirty="0">
                    <a:latin typeface="+mn-lt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as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  </a:t>
                </a:r>
                <a:r>
                  <a:rPr 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16B47-45B0-DF8C-E126-FA95DD6C5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0" y="3545666"/>
                <a:ext cx="9074589" cy="929935"/>
              </a:xfrm>
              <a:prstGeom prst="rect">
                <a:avLst/>
              </a:prstGeom>
              <a:blipFill>
                <a:blip r:embed="rId5"/>
                <a:stretch>
                  <a:fillRect l="-978" t="-4054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DEF15EA-32A4-4374-E9A1-28CD0974A83A}"/>
              </a:ext>
            </a:extLst>
          </p:cNvPr>
          <p:cNvSpPr txBox="1"/>
          <p:nvPr/>
        </p:nvSpPr>
        <p:spPr>
          <a:xfrm>
            <a:off x="7070808" y="3053803"/>
            <a:ext cx="193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000" dirty="0">
                <a:latin typeface="+mn-lt"/>
              </a:rPr>
              <a:t>(a degree-4 FFT)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79E32E-92A8-D346-E37A-8651056048A9}"/>
                  </a:ext>
                </a:extLst>
              </p:cNvPr>
              <p:cNvSpPr txBox="1"/>
              <p:nvPr/>
            </p:nvSpPr>
            <p:spPr>
              <a:xfrm>
                <a:off x="197231" y="4616452"/>
                <a:ext cx="7938392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E</a:t>
                </a:r>
                <a:r>
                  <a:rPr lang="en-US" sz="2400" dirty="0">
                    <a:latin typeface="+mn-lt"/>
                  </a:rPr>
                  <a:t>valuating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</a:rPr>
                  <a:t> requires </a:t>
                </a:r>
                <a:r>
                  <a:rPr lang="en-US" sz="2400" u="sng" dirty="0">
                    <a:latin typeface="+mn-lt"/>
                  </a:rPr>
                  <a:t>four</a:t>
                </a:r>
                <a:r>
                  <a:rPr lang="en-US" sz="2400" dirty="0">
                    <a:latin typeface="+mn-lt"/>
                  </a:rPr>
                  <a:t> evals.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79E32E-92A8-D346-E37A-865105604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1" y="4616452"/>
                <a:ext cx="7938392" cy="477888"/>
              </a:xfrm>
              <a:prstGeom prst="rect">
                <a:avLst/>
              </a:prstGeom>
              <a:blipFill>
                <a:blip r:embed="rId6"/>
                <a:stretch>
                  <a:fillRect l="-1118" t="-7692" r="-31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1B640C1-CABA-6BF3-A8B9-A12690B3A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30" y="1485982"/>
            <a:ext cx="7772400" cy="15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877F2-5F7B-A80B-DA8C-306CCC7CA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78A948-0DFA-AE8F-C567-648186D789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4-way folding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4000" dirty="0"/>
                  <a:t>   </a:t>
                </a:r>
                <a:r>
                  <a:rPr lang="en-US" sz="2700" dirty="0">
                    <a:latin typeface="+mn-lt"/>
                  </a:rPr>
                  <a:t>(using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50F6C7-E94E-8A04-48EF-4B917800D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725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599AC-E7D0-4CB8-030C-BD9CE40325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471" y="986744"/>
                <a:ext cx="8721213" cy="5667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for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A9723-6FF7-A0E3-1F9B-F47BC6083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471" y="986744"/>
                <a:ext cx="8721213" cy="566755"/>
              </a:xfrm>
              <a:blipFill>
                <a:blip r:embed="rId4"/>
                <a:stretch>
                  <a:fillRect l="-1164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4AAA28-608F-7855-0F58-4108F372EB14}"/>
                  </a:ext>
                </a:extLst>
              </p:cNvPr>
              <p:cNvSpPr txBox="1"/>
              <p:nvPr/>
            </p:nvSpPr>
            <p:spPr>
              <a:xfrm>
                <a:off x="197230" y="3545666"/>
                <a:ext cx="9074589" cy="929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+mn-lt"/>
                  </a:rPr>
                  <a:t>The 4-way fold of </a:t>
                </a:r>
                <a:r>
                  <a:rPr lang="en-US" sz="2400" b="1" i="1" dirty="0">
                    <a:latin typeface="+mn-lt"/>
                  </a:rPr>
                  <a:t>u</a:t>
                </a:r>
                <a:r>
                  <a:rPr lang="en-US" sz="2400" dirty="0">
                    <a:latin typeface="+mn-lt"/>
                  </a:rPr>
                  <a:t>:</a:t>
                </a:r>
                <a:r>
                  <a:rPr lang="en-US" sz="2400" i="1" dirty="0">
                    <a:latin typeface="+mn-lt"/>
                  </a:rPr>
                  <a:t>  f</a:t>
                </a:r>
                <a:r>
                  <a:rPr lang="en-US" sz="2400" dirty="0">
                    <a:latin typeface="+mn-lt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as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  </a:t>
                </a:r>
                <a:r>
                  <a:rPr 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4AAA28-608F-7855-0F58-4108F372E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0" y="3545666"/>
                <a:ext cx="9074589" cy="929935"/>
              </a:xfrm>
              <a:prstGeom prst="rect">
                <a:avLst/>
              </a:prstGeom>
              <a:blipFill>
                <a:blip r:embed="rId5"/>
                <a:stretch>
                  <a:fillRect l="-978" t="-4054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64D0C12-AC7E-6AC7-207F-15EA6F75ABB4}"/>
              </a:ext>
            </a:extLst>
          </p:cNvPr>
          <p:cNvSpPr txBox="1"/>
          <p:nvPr/>
        </p:nvSpPr>
        <p:spPr>
          <a:xfrm>
            <a:off x="7070808" y="3053803"/>
            <a:ext cx="193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000" dirty="0">
                <a:latin typeface="+mn-lt"/>
              </a:rPr>
              <a:t>(a degree-4 FFT)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0A9B9F-E8F1-52D9-B2A8-5B22B8484D87}"/>
                  </a:ext>
                </a:extLst>
              </p:cNvPr>
              <p:cNvSpPr txBox="1"/>
              <p:nvPr/>
            </p:nvSpPr>
            <p:spPr>
              <a:xfrm>
                <a:off x="197231" y="4616452"/>
                <a:ext cx="8224559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1" u="sng" dirty="0">
                    <a:latin typeface="+mn-lt"/>
                  </a:rPr>
                  <a:t>Fact</a:t>
                </a:r>
                <a:r>
                  <a:rPr lang="en-US" sz="2400" dirty="0">
                    <a:latin typeface="+mn-lt"/>
                  </a:rPr>
                  <a:t>:  the same distance preservation corollary holds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0A9B9F-E8F1-52D9-B2A8-5B22B8484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1" y="4616452"/>
                <a:ext cx="8224559" cy="477888"/>
              </a:xfrm>
              <a:prstGeom prst="rect">
                <a:avLst/>
              </a:prstGeom>
              <a:blipFill>
                <a:blip r:embed="rId6"/>
                <a:stretch>
                  <a:fillRect l="-1079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14091AA-1C3E-0E37-6735-DF7DBBE48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30" y="1485982"/>
            <a:ext cx="7772400" cy="15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4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6E19D-2A32-6529-6E30-50DAF2E1A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CB2290-DFD5-1DFB-0FB8-9F5D14D0B1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8-way folding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4000" dirty="0"/>
                  <a:t>   </a:t>
                </a:r>
                <a:r>
                  <a:rPr lang="en-US" sz="2700" dirty="0">
                    <a:latin typeface="+mn-lt"/>
                  </a:rPr>
                  <a:t>(using an 8</a:t>
                </a:r>
                <a:r>
                  <a:rPr lang="en-US" sz="2700" baseline="30000" dirty="0">
                    <a:latin typeface="+mn-lt"/>
                  </a:rPr>
                  <a:t>th</a:t>
                </a:r>
                <a:r>
                  <a:rPr lang="en-US" sz="2700" dirty="0">
                    <a:latin typeface="+mn-lt"/>
                  </a:rPr>
                  <a:t> root of unity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CB2290-DFD5-1DFB-0FB8-9F5D14D0B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241" t="-13725" r="-772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7857C8-640E-7BEF-9667-ABF904F64120}"/>
                  </a:ext>
                </a:extLst>
              </p:cNvPr>
              <p:cNvSpPr txBox="1"/>
              <p:nvPr/>
            </p:nvSpPr>
            <p:spPr>
              <a:xfrm>
                <a:off x="197231" y="1245811"/>
                <a:ext cx="8651205" cy="320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Can similarly define 8-way folding, or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folding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>
                    <a:latin typeface="+mn-lt"/>
                  </a:rPr>
                  <a:t>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>
                    <a:latin typeface="+mn-lt"/>
                  </a:rPr>
                  <a:t>	maps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>
                    <a:latin typeface="+mn-lt"/>
                  </a:rPr>
                  <a:t>    to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>
                    <a:latin typeface="+mn-lt"/>
                  </a:rPr>
                  <a:t>            </a:t>
                </a:r>
                <a:r>
                  <a:rPr lang="en-US" sz="1800" dirty="0">
                    <a:latin typeface="+mn-lt"/>
                  </a:rPr>
                  <a:t>(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|=|</m:t>
                    </m:r>
                    <m:r>
                      <a: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|/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  )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>
                    <a:latin typeface="+mn-lt"/>
                  </a:rPr>
                  <a:t>	(1)    evaluating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evals.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dirty="0">
                    <a:latin typeface="+mn-lt"/>
                  </a:rPr>
                  <a:t>		⇒    uses a degree-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FFT    (degree-8 FFT for 8-way folding)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	(2)    the same distance preservation corollary holds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7857C8-640E-7BEF-9667-ABF904F64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1" y="1245811"/>
                <a:ext cx="8651205" cy="3208764"/>
              </a:xfrm>
              <a:prstGeom prst="rect">
                <a:avLst/>
              </a:prstGeom>
              <a:blipFill>
                <a:blip r:embed="rId4"/>
                <a:stretch>
                  <a:fillRect l="-1026" t="-787" b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9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2ED2-2BE3-454F-A6BF-E0949581B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B89207-5D1F-104C-7EFB-0B9D0DA8F4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Review: 2-way folding an arbitrary word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32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32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B89207-5D1F-104C-7EFB-0B9D0DA8F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5556" t="-11765" r="-200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4AFE5-8360-0AE2-F5D5-7A6E017327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62500"/>
                <a:ext cx="8443913" cy="3280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as</a:t>
                </a:r>
              </a:p>
              <a:p>
                <a:pPr>
                  <a:spcBef>
                    <a:spcPts val="3200"/>
                  </a:spcBef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     and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spcBef>
                    <a:spcPts val="3200"/>
                  </a:spcBef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+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3200"/>
                  </a:spcBef>
                  <a:buNone/>
                </a:pPr>
                <a:r>
                  <a:rPr lang="en-US" sz="2400" dirty="0"/>
                  <a:t>Can similarly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2400" dirty="0"/>
                  <a:t>-way folding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4AFE5-8360-0AE2-F5D5-7A6E017327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62500"/>
                <a:ext cx="8443913" cy="3280900"/>
              </a:xfrm>
              <a:blipFill>
                <a:blip r:embed="rId4"/>
                <a:stretch>
                  <a:fillRect l="-1203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A9D7E7-AF10-97C4-FEFA-4B2AEF92A2FC}"/>
                  </a:ext>
                </a:extLst>
              </p:cNvPr>
              <p:cNvSpPr txBox="1"/>
              <p:nvPr/>
            </p:nvSpPr>
            <p:spPr>
              <a:xfrm>
                <a:off x="330744" y="4471958"/>
                <a:ext cx="2219903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A9D7E7-AF10-97C4-FEFA-4B2AEF92A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44" y="4471958"/>
                <a:ext cx="2219903" cy="439736"/>
              </a:xfrm>
              <a:prstGeom prst="rect">
                <a:avLst/>
              </a:prstGeom>
              <a:blipFill>
                <a:blip r:embed="rId5"/>
                <a:stretch>
                  <a:fillRect l="-2273" t="-2857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7C881B1-4CBD-5B0D-EE17-9055530176AB}"/>
              </a:ext>
            </a:extLst>
          </p:cNvPr>
          <p:cNvSpPr/>
          <p:nvPr/>
        </p:nvSpPr>
        <p:spPr>
          <a:xfrm>
            <a:off x="2444817" y="1857676"/>
            <a:ext cx="2868328" cy="64489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CC54B-B961-E112-778D-B06454D5C2B4}"/>
              </a:ext>
            </a:extLst>
          </p:cNvPr>
          <p:cNvSpPr/>
          <p:nvPr/>
        </p:nvSpPr>
        <p:spPr>
          <a:xfrm>
            <a:off x="6275672" y="1857676"/>
            <a:ext cx="2625440" cy="64489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0F64F-F133-809C-7F7A-A15677D8C56C}"/>
              </a:ext>
            </a:extLst>
          </p:cNvPr>
          <p:cNvSpPr/>
          <p:nvPr/>
        </p:nvSpPr>
        <p:spPr>
          <a:xfrm>
            <a:off x="2444817" y="2702950"/>
            <a:ext cx="4158114" cy="64489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E6B0154-9954-8C22-C038-1F441827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3317359"/>
            <a:ext cx="70866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Reed-Solomon IOP of Proximity (RS-IOPP)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826501-DE43-845E-1F32-8AC9D8076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FRI works</a:t>
            </a:r>
          </a:p>
        </p:txBody>
      </p:sp>
    </p:spTree>
    <p:extLst>
      <p:ext uri="{BB962C8B-B14F-4D97-AF65-F5344CB8AC3E}">
        <p14:creationId xmlns:p14="http://schemas.microsoft.com/office/powerpoint/2010/main" val="585928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41BE-50AA-4EDE-E0D3-572C12F31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2042-D000-B88D-8EF6-C6709D99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 phase 1:  commit 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F0865-9751-E430-70C7-2070152D1EC9}"/>
              </a:ext>
            </a:extLst>
          </p:cNvPr>
          <p:cNvSpPr txBox="1"/>
          <p:nvPr/>
        </p:nvSpPr>
        <p:spPr>
          <a:xfrm>
            <a:off x="457200" y="2218468"/>
            <a:ext cx="259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b="1" dirty="0">
                <a:latin typeface="+mn-lt"/>
              </a:rPr>
              <a:t>Phase 1:</a:t>
            </a:r>
            <a:r>
              <a:rPr lang="en-US" dirty="0">
                <a:latin typeface="+mn-lt"/>
              </a:rPr>
              <a:t>  (commit)</a:t>
            </a:r>
            <a:endParaRPr lang="en-US" sz="2400" dirty="0"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5F31F2-4E98-12C8-C393-DDB1155906D4}"/>
              </a:ext>
            </a:extLst>
          </p:cNvPr>
          <p:cNvGrpSpPr/>
          <p:nvPr/>
        </p:nvGrpSpPr>
        <p:grpSpPr>
          <a:xfrm>
            <a:off x="2251587" y="2680133"/>
            <a:ext cx="3726426" cy="400110"/>
            <a:chOff x="2251587" y="2680133"/>
            <a:chExt cx="3726426" cy="40011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C86A71E-C102-1BC3-3C02-C766D4C7D0A3}"/>
                </a:ext>
              </a:extLst>
            </p:cNvPr>
            <p:cNvCxnSpPr/>
            <p:nvPr/>
          </p:nvCxnSpPr>
          <p:spPr>
            <a:xfrm flipH="1">
              <a:off x="2251587" y="3077497"/>
              <a:ext cx="37264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5F3F9F3-312C-C588-96CF-D10848138CB8}"/>
                    </a:ext>
                  </a:extLst>
                </p:cNvPr>
                <p:cNvSpPr txBox="1"/>
                <p:nvPr/>
              </p:nvSpPr>
              <p:spPr>
                <a:xfrm>
                  <a:off x="4114800" y="2680133"/>
                  <a:ext cx="17736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sample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5F3F9F3-312C-C588-96CF-D10848138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680133"/>
                  <a:ext cx="1773627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3571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79020C-1267-36E8-A263-FA4D8DD44BB9}"/>
              </a:ext>
            </a:extLst>
          </p:cNvPr>
          <p:cNvGrpSpPr/>
          <p:nvPr/>
        </p:nvGrpSpPr>
        <p:grpSpPr>
          <a:xfrm>
            <a:off x="2341173" y="3972665"/>
            <a:ext cx="3726426" cy="400110"/>
            <a:chOff x="2341173" y="3972665"/>
            <a:chExt cx="3726426" cy="40011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E563568-147C-7370-6694-062B6D2B3DA5}"/>
                </a:ext>
              </a:extLst>
            </p:cNvPr>
            <p:cNvCxnSpPr/>
            <p:nvPr/>
          </p:nvCxnSpPr>
          <p:spPr>
            <a:xfrm flipH="1">
              <a:off x="2341173" y="4370029"/>
              <a:ext cx="37264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A18FC3B-89AD-3836-55F7-809C3641703B}"/>
                    </a:ext>
                  </a:extLst>
                </p:cNvPr>
                <p:cNvSpPr txBox="1"/>
                <p:nvPr/>
              </p:nvSpPr>
              <p:spPr>
                <a:xfrm>
                  <a:off x="4204386" y="3972665"/>
                  <a:ext cx="17795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sample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A18FC3B-89AD-3836-55F7-809C36417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386" y="3972665"/>
                  <a:ext cx="1779590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4255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9E47F2-0B95-6EAA-FF3A-55A7D5B46A02}"/>
              </a:ext>
            </a:extLst>
          </p:cNvPr>
          <p:cNvGrpSpPr/>
          <p:nvPr/>
        </p:nvGrpSpPr>
        <p:grpSpPr>
          <a:xfrm>
            <a:off x="2251587" y="3288894"/>
            <a:ext cx="3726426" cy="430361"/>
            <a:chOff x="2251587" y="3288894"/>
            <a:chExt cx="3726426" cy="4303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6F3BAB-866B-D9C2-8A09-14F2CBCF6841}"/>
                </a:ext>
              </a:extLst>
            </p:cNvPr>
            <p:cNvGrpSpPr/>
            <p:nvPr/>
          </p:nvGrpSpPr>
          <p:grpSpPr>
            <a:xfrm>
              <a:off x="2251587" y="3288894"/>
              <a:ext cx="3726426" cy="430361"/>
              <a:chOff x="2251587" y="3288894"/>
              <a:chExt cx="3726426" cy="430361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C01D747-CB1C-3CEA-8E15-FB9F0EF86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1587" y="3288894"/>
                <a:ext cx="37264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2F42384-17FB-CDF4-1600-32C265760033}"/>
                      </a:ext>
                    </a:extLst>
                  </p:cNvPr>
                  <p:cNvSpPr txBox="1"/>
                  <p:nvPr/>
                </p:nvSpPr>
                <p:spPr>
                  <a:xfrm>
                    <a:off x="2251587" y="3319145"/>
                    <a:ext cx="14265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2F42384-17FB-CDF4-1600-32C2657600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1587" y="3319145"/>
                    <a:ext cx="142654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F06AB34-8356-7D78-E61F-105781D97DE4}"/>
                </a:ext>
              </a:extLst>
            </p:cNvPr>
            <p:cNvGrpSpPr/>
            <p:nvPr/>
          </p:nvGrpSpPr>
          <p:grpSpPr>
            <a:xfrm>
              <a:off x="3911162" y="3434132"/>
              <a:ext cx="1893556" cy="153006"/>
              <a:chOff x="3907476" y="3617020"/>
              <a:chExt cx="1893556" cy="25563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057163-13A9-6613-0E17-1F2EEE5E1584}"/>
                  </a:ext>
                </a:extLst>
              </p:cNvPr>
              <p:cNvSpPr/>
              <p:nvPr/>
            </p:nvSpPr>
            <p:spPr>
              <a:xfrm>
                <a:off x="3907476" y="3617020"/>
                <a:ext cx="1893556" cy="255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C5ADE09-BCA9-4849-4C62-9419D212C5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968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3DD336D-BDF1-83AC-E06A-506CA0066F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565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8BE4F0C-40AF-4D1A-AA15-2DA75BF0B5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9162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81AEFE9-A539-87AF-8429-5BA612593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759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51EA66E-861D-50BD-50C0-0E174CFFB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356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73871AF-17E1-88C1-2070-26E563103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953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5E638BF-7369-1D2E-DD13-61668F38C4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0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8AB7710-636A-B7A4-08C7-ED5ABFC4E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47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DC6A12D-8685-AB9D-7F1C-D1E05E1B8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741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F01428-220B-429E-6AD3-377D6119B498}"/>
              </a:ext>
            </a:extLst>
          </p:cNvPr>
          <p:cNvGrpSpPr/>
          <p:nvPr/>
        </p:nvGrpSpPr>
        <p:grpSpPr>
          <a:xfrm>
            <a:off x="2341173" y="4581426"/>
            <a:ext cx="3726426" cy="441542"/>
            <a:chOff x="2341173" y="4581426"/>
            <a:chExt cx="3726426" cy="44154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7D1B5C8-2380-CB52-E125-EFB22F107658}"/>
                </a:ext>
              </a:extLst>
            </p:cNvPr>
            <p:cNvGrpSpPr/>
            <p:nvPr/>
          </p:nvGrpSpPr>
          <p:grpSpPr>
            <a:xfrm>
              <a:off x="2341173" y="4581426"/>
              <a:ext cx="3726426" cy="441542"/>
              <a:chOff x="2341173" y="4581426"/>
              <a:chExt cx="3726426" cy="441542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25A9D6E-3153-0E58-09F9-55D16BDAB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1173" y="4581426"/>
                <a:ext cx="37264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8EE743C-7EED-59F7-8350-36AA8FC5C67C}"/>
                      </a:ext>
                    </a:extLst>
                  </p:cNvPr>
                  <p:cNvSpPr txBox="1"/>
                  <p:nvPr/>
                </p:nvSpPr>
                <p:spPr>
                  <a:xfrm>
                    <a:off x="2341173" y="4622858"/>
                    <a:ext cx="143250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8EE743C-7EED-59F7-8350-36AA8FC5C6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1173" y="4622858"/>
                    <a:ext cx="1432507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092C9E7-A513-F982-56D2-C012479CF8AF}"/>
                </a:ext>
              </a:extLst>
            </p:cNvPr>
            <p:cNvGrpSpPr/>
            <p:nvPr/>
          </p:nvGrpSpPr>
          <p:grpSpPr>
            <a:xfrm>
              <a:off x="3911162" y="4713574"/>
              <a:ext cx="1141474" cy="165931"/>
              <a:chOff x="3911162" y="4713574"/>
              <a:chExt cx="1141474" cy="16593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0DAD5D5-2862-4BED-78C4-632EF431EBCD}"/>
                  </a:ext>
                </a:extLst>
              </p:cNvPr>
              <p:cNvSpPr/>
              <p:nvPr/>
            </p:nvSpPr>
            <p:spPr>
              <a:xfrm>
                <a:off x="3911162" y="4713574"/>
                <a:ext cx="1141474" cy="1659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14323F9-5279-5A11-609B-B64E03D65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654" y="4713575"/>
                <a:ext cx="0" cy="153006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497F664-E31C-15AB-A200-C21B2B5F0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6251" y="4713575"/>
                <a:ext cx="0" cy="153006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C270AC7-83CB-1F0D-8E24-4A7AD70C28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2848" y="4713575"/>
                <a:ext cx="0" cy="153006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781D9CA-FB06-16CE-5D9B-F8580A0F3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9445" y="4713575"/>
                <a:ext cx="0" cy="153006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849669E-3B1E-C594-4673-C00A48EADD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6042" y="4713575"/>
                <a:ext cx="0" cy="153006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BE6CEF-DBB6-7552-2002-4B8A298F1ACD}"/>
                  </a:ext>
                </a:extLst>
              </p:cNvPr>
              <p:cNvSpPr txBox="1"/>
              <p:nvPr/>
            </p:nvSpPr>
            <p:spPr>
              <a:xfrm>
                <a:off x="6688097" y="4581426"/>
                <a:ext cx="1600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0" dirty="0"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|=|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|/4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BE6CEF-DBB6-7552-2002-4B8A298F1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97" y="4581426"/>
                <a:ext cx="1600438" cy="400110"/>
              </a:xfrm>
              <a:prstGeom prst="rect">
                <a:avLst/>
              </a:prstGeom>
              <a:blipFill>
                <a:blip r:embed="rId12"/>
                <a:stretch>
                  <a:fillRect l="-393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C78F19-9E83-11AB-366A-DE957E437859}"/>
                  </a:ext>
                </a:extLst>
              </p:cNvPr>
              <p:cNvSpPr txBox="1"/>
              <p:nvPr/>
            </p:nvSpPr>
            <p:spPr>
              <a:xfrm>
                <a:off x="6688097" y="3288894"/>
                <a:ext cx="1600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0" dirty="0"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|=|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|/2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C78F19-9E83-11AB-366A-DE957E437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97" y="3288894"/>
                <a:ext cx="1600438" cy="400110"/>
              </a:xfrm>
              <a:prstGeom prst="rect">
                <a:avLst/>
              </a:prstGeom>
              <a:blipFill>
                <a:blip r:embed="rId13"/>
                <a:stretch>
                  <a:fillRect l="-3937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21D52D0-E58D-67B2-F9F6-4D0ED1F0A65E}"/>
              </a:ext>
            </a:extLst>
          </p:cNvPr>
          <p:cNvGrpSpPr/>
          <p:nvPr/>
        </p:nvGrpSpPr>
        <p:grpSpPr>
          <a:xfrm>
            <a:off x="39328" y="2863662"/>
            <a:ext cx="2193421" cy="632525"/>
            <a:chOff x="39328" y="2863662"/>
            <a:chExt cx="2193421" cy="632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8C0E9B-2DAF-D6AF-D967-11154BF5D9EF}"/>
                    </a:ext>
                  </a:extLst>
                </p:cNvPr>
                <p:cNvSpPr txBox="1"/>
                <p:nvPr/>
              </p:nvSpPr>
              <p:spPr>
                <a:xfrm>
                  <a:off x="283946" y="3069660"/>
                  <a:ext cx="1948803" cy="426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≔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b="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8C0E9B-2DAF-D6AF-D967-11154BF5D9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946" y="3069660"/>
                  <a:ext cx="1948803" cy="426527"/>
                </a:xfrm>
                <a:prstGeom prst="rect">
                  <a:avLst/>
                </a:prstGeom>
                <a:blipFill>
                  <a:blip r:embed="rId14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5564FD-D5F7-7BB4-DA34-58AD3D79E97B}"/>
                </a:ext>
              </a:extLst>
            </p:cNvPr>
            <p:cNvSpPr txBox="1"/>
            <p:nvPr/>
          </p:nvSpPr>
          <p:spPr>
            <a:xfrm>
              <a:off x="39328" y="2863662"/>
              <a:ext cx="1408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600" dirty="0">
                  <a:latin typeface="+mn-lt"/>
                </a:rPr>
                <a:t>honest prover: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80B4ED-D05B-63CE-6A48-7E81A9A444C3}"/>
              </a:ext>
            </a:extLst>
          </p:cNvPr>
          <p:cNvGrpSpPr/>
          <p:nvPr/>
        </p:nvGrpSpPr>
        <p:grpSpPr>
          <a:xfrm>
            <a:off x="39327" y="4071809"/>
            <a:ext cx="2268447" cy="637433"/>
            <a:chOff x="39327" y="3943993"/>
            <a:chExt cx="2268447" cy="637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BD60A7C-572E-F4C8-2EA6-8E703229961F}"/>
                    </a:ext>
                  </a:extLst>
                </p:cNvPr>
                <p:cNvSpPr txBox="1"/>
                <p:nvPr/>
              </p:nvSpPr>
              <p:spPr>
                <a:xfrm>
                  <a:off x="357688" y="4154899"/>
                  <a:ext cx="1950086" cy="426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≔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b="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BD60A7C-572E-F4C8-2EA6-8E7032299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88" y="4154899"/>
                  <a:ext cx="1950086" cy="42652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FD6761-73B5-5952-01D7-EE266362020C}"/>
                </a:ext>
              </a:extLst>
            </p:cNvPr>
            <p:cNvSpPr txBox="1"/>
            <p:nvPr/>
          </p:nvSpPr>
          <p:spPr>
            <a:xfrm>
              <a:off x="39327" y="3943993"/>
              <a:ext cx="1408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600" dirty="0">
                  <a:latin typeface="+mn-lt"/>
                </a:rPr>
                <a:t>honest prover: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3EBA7C-9494-7314-3C16-8F065030F4A7}"/>
              </a:ext>
            </a:extLst>
          </p:cNvPr>
          <p:cNvGrpSpPr/>
          <p:nvPr/>
        </p:nvGrpSpPr>
        <p:grpSpPr>
          <a:xfrm>
            <a:off x="457200" y="1569979"/>
            <a:ext cx="7161493" cy="481872"/>
            <a:chOff x="457200" y="1181785"/>
            <a:chExt cx="7161493" cy="481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E4055B9-3DC6-C4B9-758D-78802629267C}"/>
                    </a:ext>
                  </a:extLst>
                </p:cNvPr>
                <p:cNvSpPr txBox="1"/>
                <p:nvPr/>
              </p:nvSpPr>
              <p:spPr>
                <a:xfrm>
                  <a:off x="457200" y="1181785"/>
                  <a:ext cx="23176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b="0" u="sng" dirty="0">
                      <a:latin typeface="+mn-lt"/>
                      <a:ea typeface="Cambria Math" panose="02040503050406030204" pitchFamily="18" charset="0"/>
                    </a:rPr>
                    <a:t>Prover </a:t>
                  </a:r>
                  <a14:m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∙</m:t>
                          </m:r>
                        </m:e>
                      </m:d>
                    </m:oMath>
                  </a14:m>
                  <a:endParaRPr lang="en-US" sz="2400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E4055B9-3DC6-C4B9-758D-788026292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181785"/>
                  <a:ext cx="2317622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4372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129B1BB-063E-108E-BCC7-40A0C915C0D6}"/>
                    </a:ext>
                  </a:extLst>
                </p:cNvPr>
                <p:cNvSpPr txBox="1"/>
                <p:nvPr/>
              </p:nvSpPr>
              <p:spPr>
                <a:xfrm>
                  <a:off x="5587944" y="1201992"/>
                  <a:ext cx="2030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b="0" u="sng" dirty="0">
                      <a:latin typeface="+mn-lt"/>
                    </a:rPr>
                    <a:t>Verfier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u="sng" dirty="0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a14:m>
                  <a:endParaRPr lang="en-US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129B1BB-063E-108E-BCC7-40A0C915C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44" y="1201992"/>
                  <a:ext cx="2030749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5000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458731F-E319-F12E-EF60-EC4ED29A56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and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458731F-E319-F12E-EF60-EC4ED29A5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blipFill>
                <a:blip r:embed="rId18"/>
                <a:stretch>
                  <a:fillRect l="-1220" t="-6667"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0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FE00A-EF80-7053-CB9D-842F667C3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E7C4-E504-B707-A156-2B970F8C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 phase 1:  commit 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FC072-DE5D-39C7-DDC3-9D6905193D83}"/>
              </a:ext>
            </a:extLst>
          </p:cNvPr>
          <p:cNvSpPr txBox="1"/>
          <p:nvPr/>
        </p:nvSpPr>
        <p:spPr>
          <a:xfrm>
            <a:off x="457200" y="2218468"/>
            <a:ext cx="259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b="1" dirty="0">
                <a:latin typeface="+mn-lt"/>
              </a:rPr>
              <a:t>Phase 1:</a:t>
            </a:r>
            <a:r>
              <a:rPr lang="en-US" dirty="0">
                <a:latin typeface="+mn-lt"/>
              </a:rPr>
              <a:t>  (commit)</a:t>
            </a:r>
            <a:endParaRPr lang="en-US" sz="2400" dirty="0"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AA4CC1-02B4-826A-F2EA-1C5CD555720C}"/>
              </a:ext>
            </a:extLst>
          </p:cNvPr>
          <p:cNvGrpSpPr/>
          <p:nvPr/>
        </p:nvGrpSpPr>
        <p:grpSpPr>
          <a:xfrm>
            <a:off x="2251587" y="2680133"/>
            <a:ext cx="3726426" cy="400110"/>
            <a:chOff x="2251587" y="2680133"/>
            <a:chExt cx="3726426" cy="40011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0B5BD5F-ACE1-8DE7-F70E-60F7C9BC8182}"/>
                </a:ext>
              </a:extLst>
            </p:cNvPr>
            <p:cNvCxnSpPr/>
            <p:nvPr/>
          </p:nvCxnSpPr>
          <p:spPr>
            <a:xfrm flipH="1">
              <a:off x="2251587" y="3077497"/>
              <a:ext cx="37264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DF0D5FB-502B-631D-A53E-57082D10E085}"/>
                    </a:ext>
                  </a:extLst>
                </p:cNvPr>
                <p:cNvSpPr txBox="1"/>
                <p:nvPr/>
              </p:nvSpPr>
              <p:spPr>
                <a:xfrm>
                  <a:off x="4114800" y="2680133"/>
                  <a:ext cx="17736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sample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DF0D5FB-502B-631D-A53E-57082D10E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680133"/>
                  <a:ext cx="1773627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3571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D4E79F-362B-39B7-11BA-90F672EA426B}"/>
              </a:ext>
            </a:extLst>
          </p:cNvPr>
          <p:cNvGrpSpPr/>
          <p:nvPr/>
        </p:nvGrpSpPr>
        <p:grpSpPr>
          <a:xfrm>
            <a:off x="2251587" y="3288894"/>
            <a:ext cx="3726426" cy="430361"/>
            <a:chOff x="2251587" y="3288894"/>
            <a:chExt cx="3726426" cy="43036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4BA0C60-15D2-8268-877F-970AE59B2B1E}"/>
                </a:ext>
              </a:extLst>
            </p:cNvPr>
            <p:cNvCxnSpPr>
              <a:cxnSpLocks/>
            </p:cNvCxnSpPr>
            <p:nvPr/>
          </p:nvCxnSpPr>
          <p:spPr>
            <a:xfrm>
              <a:off x="2251587" y="3288894"/>
              <a:ext cx="37264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A3E37C2-2451-1BB4-6098-9D7A45EB5AB7}"/>
                    </a:ext>
                  </a:extLst>
                </p:cNvPr>
                <p:cNvSpPr txBox="1"/>
                <p:nvPr/>
              </p:nvSpPr>
              <p:spPr>
                <a:xfrm>
                  <a:off x="2251587" y="3319145"/>
                  <a:ext cx="1426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A3E37C2-2451-1BB4-6098-9D7A45EB5A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587" y="3319145"/>
                  <a:ext cx="142654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5E408E-58A6-6D3D-73DA-2E358040842F}"/>
              </a:ext>
            </a:extLst>
          </p:cNvPr>
          <p:cNvGrpSpPr/>
          <p:nvPr/>
        </p:nvGrpSpPr>
        <p:grpSpPr>
          <a:xfrm>
            <a:off x="2341173" y="3972665"/>
            <a:ext cx="3726426" cy="400110"/>
            <a:chOff x="2341173" y="3972665"/>
            <a:chExt cx="3726426" cy="40011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D25722-4155-9378-E2DF-E4080D74889D}"/>
                </a:ext>
              </a:extLst>
            </p:cNvPr>
            <p:cNvCxnSpPr/>
            <p:nvPr/>
          </p:nvCxnSpPr>
          <p:spPr>
            <a:xfrm flipH="1">
              <a:off x="2341173" y="4370029"/>
              <a:ext cx="37264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5415B0B-C779-C379-4D0E-C0762053DBE2}"/>
                    </a:ext>
                  </a:extLst>
                </p:cNvPr>
                <p:cNvSpPr txBox="1"/>
                <p:nvPr/>
              </p:nvSpPr>
              <p:spPr>
                <a:xfrm>
                  <a:off x="4204386" y="3972665"/>
                  <a:ext cx="17573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sample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5415B0B-C779-C379-4D0E-C0762053D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386" y="3972665"/>
                  <a:ext cx="1757341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4317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B3646A-F606-255A-A5F2-1DB574AA08BE}"/>
              </a:ext>
            </a:extLst>
          </p:cNvPr>
          <p:cNvGrpSpPr/>
          <p:nvPr/>
        </p:nvGrpSpPr>
        <p:grpSpPr>
          <a:xfrm>
            <a:off x="3911162" y="3434132"/>
            <a:ext cx="1893556" cy="153006"/>
            <a:chOff x="3907476" y="3617020"/>
            <a:chExt cx="1893556" cy="2556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13A459-6D01-1920-3793-8E28F659FA4D}"/>
                </a:ext>
              </a:extLst>
            </p:cNvPr>
            <p:cNvSpPr/>
            <p:nvPr/>
          </p:nvSpPr>
          <p:spPr>
            <a:xfrm>
              <a:off x="3907476" y="3617020"/>
              <a:ext cx="1893556" cy="255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1CC3605-0CDF-BE70-6793-69E779D7CFC7}"/>
                </a:ext>
              </a:extLst>
            </p:cNvPr>
            <p:cNvCxnSpPr>
              <a:cxnSpLocks/>
            </p:cNvCxnSpPr>
            <p:nvPr/>
          </p:nvCxnSpPr>
          <p:spPr>
            <a:xfrm>
              <a:off x="4115968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50E6E1-8684-1AF5-F9AC-6B09ECC6245C}"/>
                </a:ext>
              </a:extLst>
            </p:cNvPr>
            <p:cNvCxnSpPr>
              <a:cxnSpLocks/>
            </p:cNvCxnSpPr>
            <p:nvPr/>
          </p:nvCxnSpPr>
          <p:spPr>
            <a:xfrm>
              <a:off x="4302565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0A1D266-2D3F-C0A1-4CB3-4278264DA745}"/>
                </a:ext>
              </a:extLst>
            </p:cNvPr>
            <p:cNvCxnSpPr>
              <a:cxnSpLocks/>
            </p:cNvCxnSpPr>
            <p:nvPr/>
          </p:nvCxnSpPr>
          <p:spPr>
            <a:xfrm>
              <a:off x="4489162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F4BB36-6F24-1493-3EEE-77EFF869D223}"/>
                </a:ext>
              </a:extLst>
            </p:cNvPr>
            <p:cNvCxnSpPr>
              <a:cxnSpLocks/>
            </p:cNvCxnSpPr>
            <p:nvPr/>
          </p:nvCxnSpPr>
          <p:spPr>
            <a:xfrm>
              <a:off x="4675759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07D5465-C0C4-CD34-91E6-2093A069FCBA}"/>
                </a:ext>
              </a:extLst>
            </p:cNvPr>
            <p:cNvCxnSpPr>
              <a:cxnSpLocks/>
            </p:cNvCxnSpPr>
            <p:nvPr/>
          </p:nvCxnSpPr>
          <p:spPr>
            <a:xfrm>
              <a:off x="4862356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8EFD10-3E6D-77D9-2755-34919F0441D1}"/>
                </a:ext>
              </a:extLst>
            </p:cNvPr>
            <p:cNvCxnSpPr>
              <a:cxnSpLocks/>
            </p:cNvCxnSpPr>
            <p:nvPr/>
          </p:nvCxnSpPr>
          <p:spPr>
            <a:xfrm>
              <a:off x="5048953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7E7AC3-6C98-E1B3-EC2B-60029D9796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5550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32C00EA-9997-0B2C-F722-D9551C66C049}"/>
                </a:ext>
              </a:extLst>
            </p:cNvPr>
            <p:cNvCxnSpPr>
              <a:cxnSpLocks/>
            </p:cNvCxnSpPr>
            <p:nvPr/>
          </p:nvCxnSpPr>
          <p:spPr>
            <a:xfrm>
              <a:off x="5422147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9992409-9254-8A28-439B-5041EDEE4A9A}"/>
                </a:ext>
              </a:extLst>
            </p:cNvPr>
            <p:cNvCxnSpPr>
              <a:cxnSpLocks/>
            </p:cNvCxnSpPr>
            <p:nvPr/>
          </p:nvCxnSpPr>
          <p:spPr>
            <a:xfrm>
              <a:off x="5608741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0BA3CB-7258-4D15-B20D-DC77966AACC3}"/>
              </a:ext>
            </a:extLst>
          </p:cNvPr>
          <p:cNvGrpSpPr/>
          <p:nvPr/>
        </p:nvGrpSpPr>
        <p:grpSpPr>
          <a:xfrm>
            <a:off x="2341173" y="4581426"/>
            <a:ext cx="3726426" cy="487836"/>
            <a:chOff x="2341173" y="4581426"/>
            <a:chExt cx="3726426" cy="48783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B8D5D54-B81F-7696-6047-7AADBE367A77}"/>
                </a:ext>
              </a:extLst>
            </p:cNvPr>
            <p:cNvGrpSpPr/>
            <p:nvPr/>
          </p:nvGrpSpPr>
          <p:grpSpPr>
            <a:xfrm>
              <a:off x="2341173" y="4581426"/>
              <a:ext cx="3726426" cy="487836"/>
              <a:chOff x="2341173" y="4581426"/>
              <a:chExt cx="3726426" cy="487836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0F0BCF3-3292-1892-939A-39B8FDDDA8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1173" y="4581426"/>
                <a:ext cx="37264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B8321B9-C672-5AC3-6E05-4E1F6F7C67F4}"/>
                      </a:ext>
                    </a:extLst>
                  </p:cNvPr>
                  <p:cNvSpPr txBox="1"/>
                  <p:nvPr/>
                </p:nvSpPr>
                <p:spPr>
                  <a:xfrm>
                    <a:off x="2341173" y="4622858"/>
                    <a:ext cx="1490152" cy="4464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B8321B9-C672-5AC3-6E05-4E1F6F7C67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1173" y="4622858"/>
                    <a:ext cx="1490152" cy="4464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01ABD0-DE08-7137-75A1-BC8857BFBAA2}"/>
                </a:ext>
              </a:extLst>
            </p:cNvPr>
            <p:cNvGrpSpPr/>
            <p:nvPr/>
          </p:nvGrpSpPr>
          <p:grpSpPr>
            <a:xfrm>
              <a:off x="3911162" y="4782398"/>
              <a:ext cx="395081" cy="166049"/>
              <a:chOff x="3911162" y="4713574"/>
              <a:chExt cx="395081" cy="1660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EBE9655-309F-89E5-0FBA-162C3D0CC027}"/>
                  </a:ext>
                </a:extLst>
              </p:cNvPr>
              <p:cNvSpPr/>
              <p:nvPr/>
            </p:nvSpPr>
            <p:spPr>
              <a:xfrm>
                <a:off x="3911162" y="4713574"/>
                <a:ext cx="395081" cy="1660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D38270D-495D-7142-8851-0C41A0822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654" y="4713575"/>
                <a:ext cx="0" cy="153006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E14E3-B99F-31E0-098A-354EC5E8FCD6}"/>
                  </a:ext>
                </a:extLst>
              </p:cNvPr>
              <p:cNvSpPr txBox="1"/>
              <p:nvPr/>
            </p:nvSpPr>
            <p:spPr>
              <a:xfrm>
                <a:off x="6581648" y="4572177"/>
                <a:ext cx="1764714" cy="446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0" dirty="0"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|=|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|/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E14E3-B99F-31E0-098A-354EC5E8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648" y="4572177"/>
                <a:ext cx="1764714" cy="446404"/>
              </a:xfrm>
              <a:prstGeom prst="rect">
                <a:avLst/>
              </a:prstGeom>
              <a:blipFill>
                <a:blip r:embed="rId11"/>
                <a:stretch>
                  <a:fillRect l="-357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BB23C08-6590-A056-26DF-475291DBAE29}"/>
              </a:ext>
            </a:extLst>
          </p:cNvPr>
          <p:cNvGrpSpPr/>
          <p:nvPr/>
        </p:nvGrpSpPr>
        <p:grpSpPr>
          <a:xfrm>
            <a:off x="65002" y="4110313"/>
            <a:ext cx="2243445" cy="610365"/>
            <a:chOff x="65002" y="4110313"/>
            <a:chExt cx="2243445" cy="610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417399A-E4C8-4529-119C-FDC69BC2060E}"/>
                    </a:ext>
                  </a:extLst>
                </p:cNvPr>
                <p:cNvSpPr txBox="1"/>
                <p:nvPr/>
              </p:nvSpPr>
              <p:spPr>
                <a:xfrm>
                  <a:off x="170874" y="4292547"/>
                  <a:ext cx="2137573" cy="4281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≔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b="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417399A-E4C8-4529-119C-FDC69BC206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874" y="4292547"/>
                  <a:ext cx="2137573" cy="4281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D31887-EDFC-8F7E-55D4-CEF80677B5C3}"/>
                </a:ext>
              </a:extLst>
            </p:cNvPr>
            <p:cNvSpPr txBox="1"/>
            <p:nvPr/>
          </p:nvSpPr>
          <p:spPr>
            <a:xfrm>
              <a:off x="65002" y="4110313"/>
              <a:ext cx="1408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600" dirty="0">
                  <a:latin typeface="+mn-lt"/>
                </a:rPr>
                <a:t>honest prover: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EDE95B-1B80-3366-2965-70DA765EEFB4}"/>
                  </a:ext>
                </a:extLst>
              </p:cNvPr>
              <p:cNvSpPr txBox="1"/>
              <p:nvPr/>
            </p:nvSpPr>
            <p:spPr>
              <a:xfrm>
                <a:off x="283946" y="3069660"/>
                <a:ext cx="1948803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fold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EDE95B-1B80-3366-2965-70DA765EE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6" y="3069660"/>
                <a:ext cx="1948803" cy="426527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A0D16AA-7EA4-1193-531D-2073721B719D}"/>
              </a:ext>
            </a:extLst>
          </p:cNvPr>
          <p:cNvSpPr txBox="1"/>
          <p:nvPr/>
        </p:nvSpPr>
        <p:spPr>
          <a:xfrm>
            <a:off x="39328" y="2863662"/>
            <a:ext cx="14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1600" dirty="0">
                <a:latin typeface="+mn-lt"/>
              </a:rPr>
              <a:t>honest prover: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B7C2B6-F46B-1D37-AAEA-EFB4E31A7C26}"/>
              </a:ext>
            </a:extLst>
          </p:cNvPr>
          <p:cNvGrpSpPr/>
          <p:nvPr/>
        </p:nvGrpSpPr>
        <p:grpSpPr>
          <a:xfrm>
            <a:off x="457200" y="1569979"/>
            <a:ext cx="7161493" cy="481872"/>
            <a:chOff x="457200" y="1181785"/>
            <a:chExt cx="7161493" cy="481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1EF40C-775B-257D-0DBD-71EA4E96D65F}"/>
                    </a:ext>
                  </a:extLst>
                </p:cNvPr>
                <p:cNvSpPr txBox="1"/>
                <p:nvPr/>
              </p:nvSpPr>
              <p:spPr>
                <a:xfrm>
                  <a:off x="457200" y="1181785"/>
                  <a:ext cx="23176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b="0" u="sng" dirty="0">
                      <a:latin typeface="+mn-lt"/>
                      <a:ea typeface="Cambria Math" panose="02040503050406030204" pitchFamily="18" charset="0"/>
                    </a:rPr>
                    <a:t>Prover </a:t>
                  </a:r>
                  <a14:m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∙</m:t>
                          </m:r>
                        </m:e>
                      </m:d>
                    </m:oMath>
                  </a14:m>
                  <a:endParaRPr lang="en-US" sz="2400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1EF40C-775B-257D-0DBD-71EA4E96D6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181785"/>
                  <a:ext cx="2317622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4372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936FBB5-4E16-1433-DE6A-7D68D66FDE30}"/>
                    </a:ext>
                  </a:extLst>
                </p:cNvPr>
                <p:cNvSpPr txBox="1"/>
                <p:nvPr/>
              </p:nvSpPr>
              <p:spPr>
                <a:xfrm>
                  <a:off x="5587944" y="1201992"/>
                  <a:ext cx="2030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b="0" u="sng" dirty="0">
                      <a:latin typeface="+mn-lt"/>
                    </a:rPr>
                    <a:t>Verfier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u="sng" dirty="0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a14:m>
                  <a:endParaRPr lang="en-US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936FBB5-4E16-1433-DE6A-7D68D66FD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44" y="1201992"/>
                  <a:ext cx="2030749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5000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4971FE-CA19-9432-FF69-945B9E96AC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and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4971FE-CA19-9432-FF69-945B9E96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blipFill>
                <a:blip r:embed="rId16"/>
                <a:stretch>
                  <a:fillRect l="-1220" t="-6667"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9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85D06-622C-9872-4B5D-2CB2BB958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48E7-5136-FF91-B896-66F99EF5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 phase 2:  query 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B8690-0E8D-304F-0B23-D91A800B6564}"/>
              </a:ext>
            </a:extLst>
          </p:cNvPr>
          <p:cNvSpPr txBox="1"/>
          <p:nvPr/>
        </p:nvSpPr>
        <p:spPr>
          <a:xfrm>
            <a:off x="457200" y="1756438"/>
            <a:ext cx="236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b="1" u="sng" dirty="0">
                <a:latin typeface="+mn-lt"/>
              </a:rPr>
              <a:t>Phase 2:</a:t>
            </a:r>
            <a:r>
              <a:rPr lang="en-US" dirty="0">
                <a:latin typeface="+mn-lt"/>
              </a:rPr>
              <a:t>  (query)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2969E0-F038-9DA2-3A84-F004A0F36CE8}"/>
                  </a:ext>
                </a:extLst>
              </p:cNvPr>
              <p:cNvSpPr txBox="1"/>
              <p:nvPr/>
            </p:nvSpPr>
            <p:spPr>
              <a:xfrm>
                <a:off x="4621160" y="1776102"/>
                <a:ext cx="398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0" u="sng" dirty="0">
                    <a:latin typeface="+mn-lt"/>
                  </a:rPr>
                  <a:t>Verfier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u="sng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2969E0-F038-9DA2-3A84-F004A0F3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0" y="1776102"/>
                <a:ext cx="3988977" cy="461665"/>
              </a:xfrm>
              <a:prstGeom prst="rect">
                <a:avLst/>
              </a:prstGeom>
              <a:blipFill>
                <a:blip r:embed="rId9"/>
                <a:stretch>
                  <a:fillRect l="-222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F47877-23C0-647C-B1CF-4116B7A9FEE3}"/>
                  </a:ext>
                </a:extLst>
              </p:cNvPr>
              <p:cNvSpPr txBox="1"/>
              <p:nvPr/>
            </p:nvSpPr>
            <p:spPr>
              <a:xfrm>
                <a:off x="1022805" y="4439826"/>
                <a:ext cx="69683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000" dirty="0">
                    <a:latin typeface="+mn-lt"/>
                  </a:rPr>
                  <a:t>Note: prover sends short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to verifier explicitly  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					(FRI terminates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“short enough”)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F47877-23C0-647C-B1CF-4116B7A9F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05" y="4439826"/>
                <a:ext cx="6968382" cy="707886"/>
              </a:xfrm>
              <a:prstGeom prst="rect">
                <a:avLst/>
              </a:prstGeom>
              <a:blipFill>
                <a:blip r:embed="rId10"/>
                <a:stretch>
                  <a:fillRect l="-909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97877B3-97EC-E218-9F88-B7A19CAA832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and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97877B3-97EC-E218-9F88-B7A19CAA8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blipFill>
                <a:blip r:embed="rId11"/>
                <a:stretch>
                  <a:fillRect l="-1220" t="-6667"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6E1387-0B67-A8F4-F5FF-D62CA4AC9F61}"/>
                  </a:ext>
                </a:extLst>
              </p:cNvPr>
              <p:cNvSpPr txBox="1"/>
              <p:nvPr/>
            </p:nvSpPr>
            <p:spPr>
              <a:xfrm>
                <a:off x="4821903" y="2391590"/>
                <a:ext cx="4124784" cy="15847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+mn-lt"/>
                  </a:rPr>
                  <a:t>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	spot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2000" dirty="0">
                    <a:latin typeface="+mn-lt"/>
                  </a:rPr>
                  <a:t>output yes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6E1387-0B67-A8F4-F5FF-D62CA4AC9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903" y="2391590"/>
                <a:ext cx="4124784" cy="1584729"/>
              </a:xfrm>
              <a:prstGeom prst="rect">
                <a:avLst/>
              </a:prstGeom>
              <a:blipFill>
                <a:blip r:embed="rId12"/>
                <a:stretch>
                  <a:fillRect l="-1529" t="-1575" b="-5984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E49233-CDE5-410D-12B6-4DD0C640B44C}"/>
              </a:ext>
            </a:extLst>
          </p:cNvPr>
          <p:cNvCxnSpPr/>
          <p:nvPr/>
        </p:nvCxnSpPr>
        <p:spPr>
          <a:xfrm flipH="1">
            <a:off x="8258413" y="1367819"/>
            <a:ext cx="181378" cy="471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4332AD-087D-3CEA-679F-577309F1DCDA}"/>
                  </a:ext>
                </a:extLst>
              </p:cNvPr>
              <p:cNvSpPr txBox="1"/>
              <p:nvPr/>
            </p:nvSpPr>
            <p:spPr>
              <a:xfrm>
                <a:off x="107985" y="4050782"/>
                <a:ext cx="3720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600" dirty="0">
                    <a:latin typeface="+mn-lt"/>
                  </a:rPr>
                  <a:t>[Prover sent Merkle commits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4332AD-087D-3CEA-679F-577309F1D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5" y="4050782"/>
                <a:ext cx="3720057" cy="338554"/>
              </a:xfrm>
              <a:prstGeom prst="rect">
                <a:avLst/>
              </a:prstGeom>
              <a:blipFill>
                <a:blip r:embed="rId13"/>
                <a:stretch>
                  <a:fillRect l="-1020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29D9D844-5E90-1DE8-A0E7-F4B857FC856D}"/>
              </a:ext>
            </a:extLst>
          </p:cNvPr>
          <p:cNvGrpSpPr/>
          <p:nvPr/>
        </p:nvGrpSpPr>
        <p:grpSpPr>
          <a:xfrm>
            <a:off x="457200" y="2318546"/>
            <a:ext cx="4264244" cy="1672687"/>
            <a:chOff x="457200" y="2318546"/>
            <a:chExt cx="4264244" cy="1672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8D6AA6-F521-9B4F-4874-FB1E7E12C315}"/>
                    </a:ext>
                  </a:extLst>
                </p:cNvPr>
                <p:cNvSpPr txBox="1"/>
                <p:nvPr/>
              </p:nvSpPr>
              <p:spPr>
                <a:xfrm>
                  <a:off x="489004" y="2318546"/>
                  <a:ext cx="1426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8D6AA6-F521-9B4F-4874-FB1E7E12C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04" y="2318546"/>
                  <a:ext cx="1426544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EF141D4-D51B-C33F-FF1B-710D55B8FE93}"/>
                    </a:ext>
                  </a:extLst>
                </p:cNvPr>
                <p:cNvSpPr txBox="1"/>
                <p:nvPr/>
              </p:nvSpPr>
              <p:spPr>
                <a:xfrm>
                  <a:off x="489004" y="2766044"/>
                  <a:ext cx="14325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EF141D4-D51B-C33F-FF1B-710D55B8F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04" y="2766044"/>
                  <a:ext cx="1432507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10D17F9-F1B0-C675-45E8-3FF6A85FC3BF}"/>
                    </a:ext>
                  </a:extLst>
                </p:cNvPr>
                <p:cNvSpPr txBox="1"/>
                <p:nvPr/>
              </p:nvSpPr>
              <p:spPr>
                <a:xfrm>
                  <a:off x="1202276" y="3151988"/>
                  <a:ext cx="3497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10D17F9-F1B0-C675-45E8-3FF6A85FC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276" y="3151988"/>
                  <a:ext cx="349775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5FC660F-35C5-A526-6706-4614662F71F6}"/>
                    </a:ext>
                  </a:extLst>
                </p:cNvPr>
                <p:cNvSpPr txBox="1"/>
                <p:nvPr/>
              </p:nvSpPr>
              <p:spPr>
                <a:xfrm>
                  <a:off x="457200" y="3544829"/>
                  <a:ext cx="1490152" cy="446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5FC660F-35C5-A526-6706-4614662F7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544829"/>
                  <a:ext cx="1490152" cy="44640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442CA5A-43AE-8A3E-BEE4-B61900366711}"/>
                </a:ext>
              </a:extLst>
            </p:cNvPr>
            <p:cNvGrpSpPr/>
            <p:nvPr/>
          </p:nvGrpSpPr>
          <p:grpSpPr>
            <a:xfrm>
              <a:off x="2047811" y="2442596"/>
              <a:ext cx="2673633" cy="157730"/>
              <a:chOff x="5636805" y="1882622"/>
              <a:chExt cx="2673633" cy="15773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887F616-6976-5D8E-C0D9-3C3436481588}"/>
                  </a:ext>
                </a:extLst>
              </p:cNvPr>
              <p:cNvSpPr/>
              <p:nvPr/>
            </p:nvSpPr>
            <p:spPr>
              <a:xfrm>
                <a:off x="563680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F846786-C975-37F0-6304-97844B107620}"/>
                  </a:ext>
                </a:extLst>
              </p:cNvPr>
              <p:cNvSpPr/>
              <p:nvPr/>
            </p:nvSpPr>
            <p:spPr>
              <a:xfrm>
                <a:off x="580396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94BAB3B-0D9A-733F-533D-CB16218754F7}"/>
                  </a:ext>
                </a:extLst>
              </p:cNvPr>
              <p:cNvSpPr/>
              <p:nvPr/>
            </p:nvSpPr>
            <p:spPr>
              <a:xfrm>
                <a:off x="597111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4F09DF-30D0-2464-60FA-54094154894D}"/>
                  </a:ext>
                </a:extLst>
              </p:cNvPr>
              <p:cNvSpPr/>
              <p:nvPr/>
            </p:nvSpPr>
            <p:spPr>
              <a:xfrm>
                <a:off x="613827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743663E-BDC6-57F1-9911-036410120359}"/>
                  </a:ext>
                </a:extLst>
              </p:cNvPr>
              <p:cNvSpPr/>
              <p:nvPr/>
            </p:nvSpPr>
            <p:spPr>
              <a:xfrm>
                <a:off x="630542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7F784B-6381-82D6-5614-238180213DA8}"/>
                  </a:ext>
                </a:extLst>
              </p:cNvPr>
              <p:cNvSpPr/>
              <p:nvPr/>
            </p:nvSpPr>
            <p:spPr>
              <a:xfrm>
                <a:off x="647258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ECDA5C4-F212-FDFD-DFCB-5E758B43A318}"/>
                  </a:ext>
                </a:extLst>
              </p:cNvPr>
              <p:cNvSpPr/>
              <p:nvPr/>
            </p:nvSpPr>
            <p:spPr>
              <a:xfrm>
                <a:off x="663973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37B5984-A682-597E-B98B-A0AA9D351AD4}"/>
                  </a:ext>
                </a:extLst>
              </p:cNvPr>
              <p:cNvSpPr/>
              <p:nvPr/>
            </p:nvSpPr>
            <p:spPr>
              <a:xfrm>
                <a:off x="680689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7805386-A1D8-C12B-BF3F-4F7E1D27ECBF}"/>
                  </a:ext>
                </a:extLst>
              </p:cNvPr>
              <p:cNvSpPr/>
              <p:nvPr/>
            </p:nvSpPr>
            <p:spPr>
              <a:xfrm>
                <a:off x="697404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609EA3-357C-0DD2-904B-CE3D81C2623D}"/>
                  </a:ext>
                </a:extLst>
              </p:cNvPr>
              <p:cNvSpPr/>
              <p:nvPr/>
            </p:nvSpPr>
            <p:spPr>
              <a:xfrm>
                <a:off x="714120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81396DA-822E-FEB2-1D26-675AD0ABD143}"/>
                  </a:ext>
                </a:extLst>
              </p:cNvPr>
              <p:cNvSpPr/>
              <p:nvPr/>
            </p:nvSpPr>
            <p:spPr>
              <a:xfrm>
                <a:off x="730835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C818D36-3EF6-2C97-7476-8A554D5118E3}"/>
                  </a:ext>
                </a:extLst>
              </p:cNvPr>
              <p:cNvSpPr/>
              <p:nvPr/>
            </p:nvSpPr>
            <p:spPr>
              <a:xfrm>
                <a:off x="747551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CA4DCE7-68DB-834C-FB54-6D599CF096CD}"/>
                  </a:ext>
                </a:extLst>
              </p:cNvPr>
              <p:cNvSpPr/>
              <p:nvPr/>
            </p:nvSpPr>
            <p:spPr>
              <a:xfrm>
                <a:off x="764266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EB2B8DD-64CD-5DE9-6694-D111EFB1EDED}"/>
                  </a:ext>
                </a:extLst>
              </p:cNvPr>
              <p:cNvSpPr/>
              <p:nvPr/>
            </p:nvSpPr>
            <p:spPr>
              <a:xfrm>
                <a:off x="780982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B624F69-7E78-F315-B9B4-989DC0213B8C}"/>
                  </a:ext>
                </a:extLst>
              </p:cNvPr>
              <p:cNvSpPr/>
              <p:nvPr/>
            </p:nvSpPr>
            <p:spPr>
              <a:xfrm>
                <a:off x="797697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2147D1E-4CB9-B116-66E7-4C1CCB6BD690}"/>
                  </a:ext>
                </a:extLst>
              </p:cNvPr>
              <p:cNvSpPr/>
              <p:nvPr/>
            </p:nvSpPr>
            <p:spPr>
              <a:xfrm>
                <a:off x="8144133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3FC41FA-0A73-677A-9920-1EAB234F94B7}"/>
                </a:ext>
              </a:extLst>
            </p:cNvPr>
            <p:cNvSpPr/>
            <p:nvPr/>
          </p:nvSpPr>
          <p:spPr>
            <a:xfrm>
              <a:off x="205611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19B6F73-5021-3967-1D8A-5EF20E624727}"/>
                </a:ext>
              </a:extLst>
            </p:cNvPr>
            <p:cNvSpPr/>
            <p:nvPr/>
          </p:nvSpPr>
          <p:spPr>
            <a:xfrm>
              <a:off x="222327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329411A-19D1-082D-8C32-86F4DF77655B}"/>
                </a:ext>
              </a:extLst>
            </p:cNvPr>
            <p:cNvSpPr/>
            <p:nvPr/>
          </p:nvSpPr>
          <p:spPr>
            <a:xfrm>
              <a:off x="239042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A53749F-376D-BBC1-C48D-2E654788E4EA}"/>
                </a:ext>
              </a:extLst>
            </p:cNvPr>
            <p:cNvSpPr/>
            <p:nvPr/>
          </p:nvSpPr>
          <p:spPr>
            <a:xfrm>
              <a:off x="255758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AC6E9A5-B6E6-51F4-5C79-64C3165BE99F}"/>
                </a:ext>
              </a:extLst>
            </p:cNvPr>
            <p:cNvSpPr/>
            <p:nvPr/>
          </p:nvSpPr>
          <p:spPr>
            <a:xfrm>
              <a:off x="272473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8C48C64-0820-62D3-34E9-E0E89B94A99B}"/>
                </a:ext>
              </a:extLst>
            </p:cNvPr>
            <p:cNvSpPr/>
            <p:nvPr/>
          </p:nvSpPr>
          <p:spPr>
            <a:xfrm>
              <a:off x="289189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01FD7C4-8B7E-ABB1-E9C1-90A9E5903DE6}"/>
                </a:ext>
              </a:extLst>
            </p:cNvPr>
            <p:cNvSpPr/>
            <p:nvPr/>
          </p:nvSpPr>
          <p:spPr>
            <a:xfrm>
              <a:off x="305904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9AC08F-C6FA-4D8A-01C6-F2C5A537FFEF}"/>
                </a:ext>
              </a:extLst>
            </p:cNvPr>
            <p:cNvSpPr/>
            <p:nvPr/>
          </p:nvSpPr>
          <p:spPr>
            <a:xfrm>
              <a:off x="322620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91B4187-4679-86A6-C8CB-DE1EFA0D9153}"/>
                </a:ext>
              </a:extLst>
            </p:cNvPr>
            <p:cNvSpPr/>
            <p:nvPr/>
          </p:nvSpPr>
          <p:spPr>
            <a:xfrm>
              <a:off x="2066950" y="3687424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7A51506-D081-02CB-4BF8-28BB85C322FB}"/>
                </a:ext>
              </a:extLst>
            </p:cNvPr>
            <p:cNvSpPr/>
            <p:nvPr/>
          </p:nvSpPr>
          <p:spPr>
            <a:xfrm>
              <a:off x="2234105" y="3687424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1DCBF21-63E1-EAFE-3964-73E97D420656}"/>
                  </a:ext>
                </a:extLst>
              </p:cNvPr>
              <p:cNvSpPr txBox="1"/>
              <p:nvPr/>
            </p:nvSpPr>
            <p:spPr>
              <a:xfrm>
                <a:off x="2047811" y="3166154"/>
                <a:ext cx="3497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1DCBF21-63E1-EAFE-3964-73E97D420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11" y="3166154"/>
                <a:ext cx="34977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5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D54F6-C2D7-C5FB-28D1-201E14B0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10E8-4951-3227-B65F-48198FEB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 phase 2:  query 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3CF0F-8C5A-CC59-4839-B842C5F0D28F}"/>
              </a:ext>
            </a:extLst>
          </p:cNvPr>
          <p:cNvSpPr txBox="1"/>
          <p:nvPr/>
        </p:nvSpPr>
        <p:spPr>
          <a:xfrm>
            <a:off x="457200" y="1756438"/>
            <a:ext cx="236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b="1" u="sng" dirty="0">
                <a:latin typeface="+mn-lt"/>
              </a:rPr>
              <a:t>Phase 2:</a:t>
            </a:r>
            <a:r>
              <a:rPr lang="en-US" dirty="0">
                <a:latin typeface="+mn-lt"/>
              </a:rPr>
              <a:t>  (query)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B52FE-09BE-2DBC-1957-B4610F63399E}"/>
                  </a:ext>
                </a:extLst>
              </p:cNvPr>
              <p:cNvSpPr txBox="1"/>
              <p:nvPr/>
            </p:nvSpPr>
            <p:spPr>
              <a:xfrm>
                <a:off x="4821903" y="2391590"/>
                <a:ext cx="4124784" cy="15847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+mn-lt"/>
                  </a:rPr>
                  <a:t>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	spot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2000" dirty="0">
                    <a:latin typeface="+mn-lt"/>
                  </a:rPr>
                  <a:t>output yes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B52FE-09BE-2DBC-1957-B4610F633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903" y="2391590"/>
                <a:ext cx="4124784" cy="1584729"/>
              </a:xfrm>
              <a:prstGeom prst="rect">
                <a:avLst/>
              </a:prstGeom>
              <a:blipFill>
                <a:blip r:embed="rId9"/>
                <a:stretch>
                  <a:fillRect l="-1529" t="-1575" b="-5984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034A773-2A1A-AC44-6FB5-F8B0A9E5C6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and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034A773-2A1A-AC44-6FB5-F8B0A9E5C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blipFill>
                <a:blip r:embed="rId11"/>
                <a:stretch>
                  <a:fillRect l="-1220" t="-6667"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B95A6-1202-B570-78FE-1859B7D44D97}"/>
                  </a:ext>
                </a:extLst>
              </p:cNvPr>
              <p:cNvSpPr txBox="1"/>
              <p:nvPr/>
            </p:nvSpPr>
            <p:spPr>
              <a:xfrm>
                <a:off x="457200" y="4107807"/>
                <a:ext cx="839806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Why is this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>
                    <a:latin typeface="+mn-lt"/>
                  </a:rPr>
                  <a:t>sound?  Intuition:</a:t>
                </a:r>
                <a:r>
                  <a:rPr lang="en-US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  ⇒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“far”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  ⇒  …  ⇒  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“far”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p>
                        </m:sSup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B95A6-1202-B570-78FE-1859B7D44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07807"/>
                <a:ext cx="8398068" cy="910699"/>
              </a:xfrm>
              <a:prstGeom prst="rect">
                <a:avLst/>
              </a:prstGeom>
              <a:blipFill>
                <a:blip r:embed="rId12"/>
                <a:stretch>
                  <a:fillRect l="-755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259DB2-C80A-9A8C-EB6A-C68AFC1EE08B}"/>
                  </a:ext>
                </a:extLst>
              </p:cNvPr>
              <p:cNvSpPr txBox="1"/>
              <p:nvPr/>
            </p:nvSpPr>
            <p:spPr>
              <a:xfrm>
                <a:off x="4621160" y="1776102"/>
                <a:ext cx="398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0" u="sng" dirty="0">
                    <a:latin typeface="+mn-lt"/>
                  </a:rPr>
                  <a:t>Verfier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u="sng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259DB2-C80A-9A8C-EB6A-C68AFC1E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0" y="1776102"/>
                <a:ext cx="3988977" cy="461665"/>
              </a:xfrm>
              <a:prstGeom prst="rect">
                <a:avLst/>
              </a:prstGeom>
              <a:blipFill>
                <a:blip r:embed="rId9"/>
                <a:stretch>
                  <a:fillRect l="-222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AB2F47F-0707-81AC-029D-21E2E019DB57}"/>
              </a:ext>
            </a:extLst>
          </p:cNvPr>
          <p:cNvGrpSpPr/>
          <p:nvPr/>
        </p:nvGrpSpPr>
        <p:grpSpPr>
          <a:xfrm>
            <a:off x="457200" y="2318546"/>
            <a:ext cx="4264244" cy="1672687"/>
            <a:chOff x="457200" y="2318546"/>
            <a:chExt cx="4264244" cy="1672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723D731-6E4E-B2A5-2576-209DB0039986}"/>
                    </a:ext>
                  </a:extLst>
                </p:cNvPr>
                <p:cNvSpPr txBox="1"/>
                <p:nvPr/>
              </p:nvSpPr>
              <p:spPr>
                <a:xfrm>
                  <a:off x="489004" y="2318546"/>
                  <a:ext cx="1426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723D731-6E4E-B2A5-2576-209DB0039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04" y="2318546"/>
                  <a:ext cx="1426544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9015DB9-24A9-EE0A-412E-ADCACBAF59B2}"/>
                    </a:ext>
                  </a:extLst>
                </p:cNvPr>
                <p:cNvSpPr txBox="1"/>
                <p:nvPr/>
              </p:nvSpPr>
              <p:spPr>
                <a:xfrm>
                  <a:off x="489004" y="2766044"/>
                  <a:ext cx="14325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9015DB9-24A9-EE0A-412E-ADCACBAF5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04" y="2766044"/>
                  <a:ext cx="1432507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09F311C-B5A7-0CEA-E901-C752E17A2582}"/>
                    </a:ext>
                  </a:extLst>
                </p:cNvPr>
                <p:cNvSpPr txBox="1"/>
                <p:nvPr/>
              </p:nvSpPr>
              <p:spPr>
                <a:xfrm>
                  <a:off x="1202276" y="3151988"/>
                  <a:ext cx="3497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09F311C-B5A7-0CEA-E901-C752E17A25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276" y="3151988"/>
                  <a:ext cx="349775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A065F5-8738-5F33-E825-D537089D70B2}"/>
                    </a:ext>
                  </a:extLst>
                </p:cNvPr>
                <p:cNvSpPr txBox="1"/>
                <p:nvPr/>
              </p:nvSpPr>
              <p:spPr>
                <a:xfrm>
                  <a:off x="457200" y="3544829"/>
                  <a:ext cx="1490152" cy="446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A065F5-8738-5F33-E825-D537089D7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544829"/>
                  <a:ext cx="1490152" cy="4464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7E4A8D0-8D31-B2B6-5CCC-69641A82772F}"/>
                </a:ext>
              </a:extLst>
            </p:cNvPr>
            <p:cNvGrpSpPr/>
            <p:nvPr/>
          </p:nvGrpSpPr>
          <p:grpSpPr>
            <a:xfrm>
              <a:off x="2047811" y="2442596"/>
              <a:ext cx="2673633" cy="157730"/>
              <a:chOff x="5636805" y="1882622"/>
              <a:chExt cx="2673633" cy="15773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E738FDA-7800-0009-E2B0-934F10BFE840}"/>
                  </a:ext>
                </a:extLst>
              </p:cNvPr>
              <p:cNvSpPr/>
              <p:nvPr/>
            </p:nvSpPr>
            <p:spPr>
              <a:xfrm>
                <a:off x="563680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642EDD7-C5AB-1F23-0C85-E126D86F34A4}"/>
                  </a:ext>
                </a:extLst>
              </p:cNvPr>
              <p:cNvSpPr/>
              <p:nvPr/>
            </p:nvSpPr>
            <p:spPr>
              <a:xfrm>
                <a:off x="580396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5595EA5-942D-5BC3-AF8B-965BA6D6A3B7}"/>
                  </a:ext>
                </a:extLst>
              </p:cNvPr>
              <p:cNvSpPr/>
              <p:nvPr/>
            </p:nvSpPr>
            <p:spPr>
              <a:xfrm>
                <a:off x="597111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FCA772-DC04-04CD-44F9-C27E689D59A6}"/>
                  </a:ext>
                </a:extLst>
              </p:cNvPr>
              <p:cNvSpPr/>
              <p:nvPr/>
            </p:nvSpPr>
            <p:spPr>
              <a:xfrm>
                <a:off x="613827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6EA518F-EBD0-13F2-A0D5-3240CD59835C}"/>
                  </a:ext>
                </a:extLst>
              </p:cNvPr>
              <p:cNvSpPr/>
              <p:nvPr/>
            </p:nvSpPr>
            <p:spPr>
              <a:xfrm>
                <a:off x="630542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F748F55-9F6B-B53C-210C-F4FA4E3790B9}"/>
                  </a:ext>
                </a:extLst>
              </p:cNvPr>
              <p:cNvSpPr/>
              <p:nvPr/>
            </p:nvSpPr>
            <p:spPr>
              <a:xfrm>
                <a:off x="647258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58E1F78-B325-D400-1E59-F896D6D499C3}"/>
                  </a:ext>
                </a:extLst>
              </p:cNvPr>
              <p:cNvSpPr/>
              <p:nvPr/>
            </p:nvSpPr>
            <p:spPr>
              <a:xfrm>
                <a:off x="663973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ACB0BE-24E6-EC68-15D0-B0D06592A376}"/>
                  </a:ext>
                </a:extLst>
              </p:cNvPr>
              <p:cNvSpPr/>
              <p:nvPr/>
            </p:nvSpPr>
            <p:spPr>
              <a:xfrm>
                <a:off x="680689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3C91085-468D-84DF-1C6C-9E44B9B45B54}"/>
                  </a:ext>
                </a:extLst>
              </p:cNvPr>
              <p:cNvSpPr/>
              <p:nvPr/>
            </p:nvSpPr>
            <p:spPr>
              <a:xfrm>
                <a:off x="697404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D21D545-FB9A-E777-B7B1-2CA414BB280F}"/>
                  </a:ext>
                </a:extLst>
              </p:cNvPr>
              <p:cNvSpPr/>
              <p:nvPr/>
            </p:nvSpPr>
            <p:spPr>
              <a:xfrm>
                <a:off x="714120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3F8082B-02DC-1DB9-8305-99A756525A8E}"/>
                  </a:ext>
                </a:extLst>
              </p:cNvPr>
              <p:cNvSpPr/>
              <p:nvPr/>
            </p:nvSpPr>
            <p:spPr>
              <a:xfrm>
                <a:off x="730835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323CF1D-D8B9-D6AC-7C39-AF91F0316393}"/>
                  </a:ext>
                </a:extLst>
              </p:cNvPr>
              <p:cNvSpPr/>
              <p:nvPr/>
            </p:nvSpPr>
            <p:spPr>
              <a:xfrm>
                <a:off x="747551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22ADED0-E7E9-8B2B-99B3-0E3A7ADBB33B}"/>
                  </a:ext>
                </a:extLst>
              </p:cNvPr>
              <p:cNvSpPr/>
              <p:nvPr/>
            </p:nvSpPr>
            <p:spPr>
              <a:xfrm>
                <a:off x="764266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BCB2D66-4E83-1536-7C7A-7C882DAFF1FA}"/>
                  </a:ext>
                </a:extLst>
              </p:cNvPr>
              <p:cNvSpPr/>
              <p:nvPr/>
            </p:nvSpPr>
            <p:spPr>
              <a:xfrm>
                <a:off x="780982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410897D-6E63-0B01-E490-AFC8D5053195}"/>
                  </a:ext>
                </a:extLst>
              </p:cNvPr>
              <p:cNvSpPr/>
              <p:nvPr/>
            </p:nvSpPr>
            <p:spPr>
              <a:xfrm>
                <a:off x="797697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6A7E7ED-48C6-247E-E6FF-9B684EB1CBB9}"/>
                  </a:ext>
                </a:extLst>
              </p:cNvPr>
              <p:cNvSpPr/>
              <p:nvPr/>
            </p:nvSpPr>
            <p:spPr>
              <a:xfrm>
                <a:off x="8144133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FABAF90-4011-CF99-A747-D9BB2679D326}"/>
                </a:ext>
              </a:extLst>
            </p:cNvPr>
            <p:cNvSpPr/>
            <p:nvPr/>
          </p:nvSpPr>
          <p:spPr>
            <a:xfrm>
              <a:off x="205611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8FFFA31-EDC7-4EC9-91AD-FEDF7E26ECDB}"/>
                </a:ext>
              </a:extLst>
            </p:cNvPr>
            <p:cNvSpPr/>
            <p:nvPr/>
          </p:nvSpPr>
          <p:spPr>
            <a:xfrm>
              <a:off x="222327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603A3B-2882-222F-C574-ED4139BB11B0}"/>
                </a:ext>
              </a:extLst>
            </p:cNvPr>
            <p:cNvSpPr/>
            <p:nvPr/>
          </p:nvSpPr>
          <p:spPr>
            <a:xfrm>
              <a:off x="239042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6C2607D-5E91-627F-B2A0-3FACAE5D9C09}"/>
                </a:ext>
              </a:extLst>
            </p:cNvPr>
            <p:cNvSpPr/>
            <p:nvPr/>
          </p:nvSpPr>
          <p:spPr>
            <a:xfrm>
              <a:off x="255758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231EFD-CA21-DF4D-0258-F881AF34C3F5}"/>
                </a:ext>
              </a:extLst>
            </p:cNvPr>
            <p:cNvSpPr/>
            <p:nvPr/>
          </p:nvSpPr>
          <p:spPr>
            <a:xfrm>
              <a:off x="272473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51446CB-8E66-35D9-FC3F-8D9317FB37E9}"/>
                </a:ext>
              </a:extLst>
            </p:cNvPr>
            <p:cNvSpPr/>
            <p:nvPr/>
          </p:nvSpPr>
          <p:spPr>
            <a:xfrm>
              <a:off x="289189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E280030-A23C-F74C-B4D9-A21F85AE11CB}"/>
                </a:ext>
              </a:extLst>
            </p:cNvPr>
            <p:cNvSpPr/>
            <p:nvPr/>
          </p:nvSpPr>
          <p:spPr>
            <a:xfrm>
              <a:off x="305904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569778F-8329-0ECB-0C0D-6DDF8034D614}"/>
                </a:ext>
              </a:extLst>
            </p:cNvPr>
            <p:cNvSpPr/>
            <p:nvPr/>
          </p:nvSpPr>
          <p:spPr>
            <a:xfrm>
              <a:off x="322620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6A7AB6-EB2D-5E02-78FC-738515355EB9}"/>
                </a:ext>
              </a:extLst>
            </p:cNvPr>
            <p:cNvSpPr/>
            <p:nvPr/>
          </p:nvSpPr>
          <p:spPr>
            <a:xfrm>
              <a:off x="2066950" y="3687424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BE15F1-FE3B-A6AE-9681-6AD7375D512B}"/>
                </a:ext>
              </a:extLst>
            </p:cNvPr>
            <p:cNvSpPr/>
            <p:nvPr/>
          </p:nvSpPr>
          <p:spPr>
            <a:xfrm>
              <a:off x="2234105" y="3687424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627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EE24-0E3F-C2C3-ADB4-F342F5BA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FRI:  a Reed-Solomon IOP of Proximity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25F490-607A-F4E7-5FF3-1ECFF75151DC}"/>
              </a:ext>
            </a:extLst>
          </p:cNvPr>
          <p:cNvGrpSpPr/>
          <p:nvPr/>
        </p:nvGrpSpPr>
        <p:grpSpPr>
          <a:xfrm>
            <a:off x="457200" y="1569979"/>
            <a:ext cx="7159184" cy="481872"/>
            <a:chOff x="457200" y="1181785"/>
            <a:chExt cx="7159184" cy="481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6BADA01-DBCD-74BF-AE73-702C3523BF73}"/>
                    </a:ext>
                  </a:extLst>
                </p:cNvPr>
                <p:cNvSpPr txBox="1"/>
                <p:nvPr/>
              </p:nvSpPr>
              <p:spPr>
                <a:xfrm>
                  <a:off x="457200" y="1181785"/>
                  <a:ext cx="23176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b="0" u="sng" dirty="0">
                      <a:latin typeface="+mn-lt"/>
                      <a:ea typeface="Cambria Math" panose="02040503050406030204" pitchFamily="18" charset="0"/>
                    </a:rPr>
                    <a:t>Prover </a:t>
                  </a:r>
                  <a14:m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</m:oMath>
                  </a14:m>
                  <a:endParaRPr lang="en-US" sz="2400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6BADA01-DBCD-74BF-AE73-702C3523BF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181785"/>
                  <a:ext cx="2317622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4372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8E81641-D24B-2041-263E-97942E574886}"/>
                    </a:ext>
                  </a:extLst>
                </p:cNvPr>
                <p:cNvSpPr txBox="1"/>
                <p:nvPr/>
              </p:nvSpPr>
              <p:spPr>
                <a:xfrm>
                  <a:off x="5587944" y="1201992"/>
                  <a:ext cx="20284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b="0" u="sng" dirty="0">
                      <a:latin typeface="+mn-lt"/>
                    </a:rPr>
                    <a:t>Verfier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u="sng" dirty="0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a14:m>
                  <a:endParaRPr lang="en-US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8E81641-D24B-2041-263E-97942E574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44" y="1201992"/>
                  <a:ext cx="202844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000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43D0E33-0AC4-9338-C279-D867F3BBB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109" y="2144040"/>
                <a:ext cx="8421097" cy="1682855"/>
              </a:xfrm>
              <a:solidFill>
                <a:schemeClr val="bg1">
                  <a:lumMod val="95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lIns="274320"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Goal</a:t>
                </a:r>
                <a:r>
                  <a:rPr lang="en-US" sz="2400" dirty="0"/>
                  <a:t>:</a:t>
                </a:r>
              </a:p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  ⇒   Verifier outputs accept </a:t>
                </a:r>
                <a:r>
                  <a:rPr lang="en-US" sz="2000" dirty="0"/>
                  <a:t>(with prob. 1)</a:t>
                </a:r>
              </a:p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  ⇒   Verifier outputs reject </a:t>
                </a:r>
                <a:r>
                  <a:rPr lang="en-US" sz="2400" dirty="0" err="1"/>
                  <a:t>w.h.p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43D0E33-0AC4-9338-C279-D867F3BBB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109" y="2144040"/>
                <a:ext cx="8421097" cy="1682855"/>
              </a:xfrm>
              <a:blipFill>
                <a:blip r:embed="rId4"/>
                <a:stretch>
                  <a:fillRect b="-1471"/>
                </a:stretch>
              </a:blip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02F497C-098F-FFB0-95C0-BB82BC6ED3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and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02F497C-098F-FFB0-95C0-BB82BC6ED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blipFill>
                <a:blip r:embed="rId5"/>
                <a:stretch>
                  <a:fillRect l="-1220" t="-6667"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E46CF7-9D88-1695-929D-036AA553EC8E}"/>
                  </a:ext>
                </a:extLst>
              </p:cNvPr>
              <p:cNvSpPr txBox="1"/>
              <p:nvPr/>
            </p:nvSpPr>
            <p:spPr>
              <a:xfrm>
                <a:off x="457200" y="3982836"/>
                <a:ext cx="8133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We don’t care what happens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is between the two cases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E46CF7-9D88-1695-929D-036AA553E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82836"/>
                <a:ext cx="8133765" cy="461665"/>
              </a:xfrm>
              <a:prstGeom prst="rect">
                <a:avLst/>
              </a:prstGeom>
              <a:blipFill>
                <a:blip r:embed="rId6"/>
                <a:stretch>
                  <a:fillRect l="-1248" t="-8108" r="-15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3B25823-C9F3-AFDE-1F2E-84ABFA7833C2}"/>
              </a:ext>
            </a:extLst>
          </p:cNvPr>
          <p:cNvSpPr txBox="1"/>
          <p:nvPr/>
        </p:nvSpPr>
        <p:spPr>
          <a:xfrm>
            <a:off x="457200" y="4556482"/>
            <a:ext cx="781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dirty="0">
                <a:latin typeface="+mn-lt"/>
              </a:rPr>
              <a:t>Why needed?   A key tool for compiling a Poly-IOP into an IOP.</a:t>
            </a:r>
          </a:p>
        </p:txBody>
      </p:sp>
    </p:spTree>
    <p:extLst>
      <p:ext uri="{BB962C8B-B14F-4D97-AF65-F5344CB8AC3E}">
        <p14:creationId xmlns:p14="http://schemas.microsoft.com/office/powerpoint/2010/main" val="41309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E1DE7-4258-2E96-F05C-222A04A77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C6D7-DB8B-76E8-BF42-749FC16C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spot check:  method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70CB8-45BF-2557-0116-5BF155126B6D}"/>
              </a:ext>
            </a:extLst>
          </p:cNvPr>
          <p:cNvSpPr txBox="1"/>
          <p:nvPr/>
        </p:nvSpPr>
        <p:spPr>
          <a:xfrm>
            <a:off x="457200" y="1756438"/>
            <a:ext cx="236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b="1" u="sng" dirty="0">
                <a:latin typeface="+mn-lt"/>
              </a:rPr>
              <a:t>Phase 2:</a:t>
            </a:r>
            <a:r>
              <a:rPr lang="en-US" dirty="0">
                <a:latin typeface="+mn-lt"/>
              </a:rPr>
              <a:t>  (query)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357ACCA-D678-9051-BD32-510B8135C8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and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357ACCA-D678-9051-BD32-510B8135C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blipFill>
                <a:blip r:embed="rId3"/>
                <a:stretch>
                  <a:fillRect l="-1220" t="-6667"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7E1913-97C7-9490-F3A9-BD628D0783C4}"/>
                  </a:ext>
                </a:extLst>
              </p:cNvPr>
              <p:cNvSpPr txBox="1"/>
              <p:nvPr/>
            </p:nvSpPr>
            <p:spPr>
              <a:xfrm>
                <a:off x="4606438" y="2456242"/>
                <a:ext cx="4470263" cy="244842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How to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latin typeface="+mn-lt"/>
                  </a:rPr>
                  <a:t>Repeat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n-lt"/>
                  </a:rPr>
                  <a:t> times: 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choose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>
                  <a:latin typeface="+mn-lt"/>
                </a:endParaRP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query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endParaRPr lang="en-US" sz="2000" dirty="0">
                  <a:latin typeface="+mn-lt"/>
                </a:endParaRP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reject if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7E1913-97C7-9490-F3A9-BD628D078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38" y="2456242"/>
                <a:ext cx="4470263" cy="2448427"/>
              </a:xfrm>
              <a:prstGeom prst="rect">
                <a:avLst/>
              </a:prstGeom>
              <a:blipFill>
                <a:blip r:embed="rId9"/>
                <a:stretch>
                  <a:fillRect l="-1124" t="-1020" b="-306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10D9934-BB21-2FBA-81E7-37AAD7472EB1}"/>
              </a:ext>
            </a:extLst>
          </p:cNvPr>
          <p:cNvGrpSpPr/>
          <p:nvPr/>
        </p:nvGrpSpPr>
        <p:grpSpPr>
          <a:xfrm>
            <a:off x="299078" y="4350659"/>
            <a:ext cx="4725504" cy="451149"/>
            <a:chOff x="224853" y="4591831"/>
            <a:chExt cx="4725504" cy="451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B73E386-5C22-D3C6-35E0-638048330C98}"/>
                    </a:ext>
                  </a:extLst>
                </p:cNvPr>
                <p:cNvSpPr txBox="1"/>
                <p:nvPr/>
              </p:nvSpPr>
              <p:spPr>
                <a:xfrm>
                  <a:off x="224853" y="4591831"/>
                  <a:ext cx="3471595" cy="451149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b="0" i="0" dirty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dirty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B73E386-5C22-D3C6-35E0-638048330C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53" y="4591831"/>
                  <a:ext cx="3471595" cy="4511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1CE9FB9-B4DA-8FF6-8C36-E4382685F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448" y="4591831"/>
              <a:ext cx="1253909" cy="262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BC331B-FDA9-CE30-7FFF-E5335AD73783}"/>
                  </a:ext>
                </a:extLst>
              </p:cNvPr>
              <p:cNvSpPr txBox="1"/>
              <p:nvPr/>
            </p:nvSpPr>
            <p:spPr>
              <a:xfrm>
                <a:off x="4621160" y="1776102"/>
                <a:ext cx="398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0" u="sng" dirty="0">
                    <a:latin typeface="+mn-lt"/>
                  </a:rPr>
                  <a:t>Verfier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u="sng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u="sng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BC331B-FDA9-CE30-7FFF-E5335AD7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0" y="1776102"/>
                <a:ext cx="3988977" cy="461665"/>
              </a:xfrm>
              <a:prstGeom prst="rect">
                <a:avLst/>
              </a:prstGeom>
              <a:blipFill>
                <a:blip r:embed="rId12"/>
                <a:stretch>
                  <a:fillRect l="-222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EF36C75-AE53-FDC1-D052-2451BF7E3C27}"/>
              </a:ext>
            </a:extLst>
          </p:cNvPr>
          <p:cNvGrpSpPr/>
          <p:nvPr/>
        </p:nvGrpSpPr>
        <p:grpSpPr>
          <a:xfrm>
            <a:off x="457200" y="2318546"/>
            <a:ext cx="4097086" cy="1672687"/>
            <a:chOff x="457200" y="2318546"/>
            <a:chExt cx="4097086" cy="1672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1000BC-54A8-C074-E220-9D5B43A532B6}"/>
                    </a:ext>
                  </a:extLst>
                </p:cNvPr>
                <p:cNvSpPr txBox="1"/>
                <p:nvPr/>
              </p:nvSpPr>
              <p:spPr>
                <a:xfrm>
                  <a:off x="489004" y="2318546"/>
                  <a:ext cx="1426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1000BC-54A8-C074-E220-9D5B43A53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04" y="2318546"/>
                  <a:ext cx="1426544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8DA1EB7-49ED-6ED8-11E3-ADBABEC59DF5}"/>
                    </a:ext>
                  </a:extLst>
                </p:cNvPr>
                <p:cNvSpPr txBox="1"/>
                <p:nvPr/>
              </p:nvSpPr>
              <p:spPr>
                <a:xfrm>
                  <a:off x="489004" y="2766044"/>
                  <a:ext cx="14325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8DA1EB7-49ED-6ED8-11E3-ADBABEC59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04" y="2766044"/>
                  <a:ext cx="1432507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98F0514-ADE9-0112-0672-6F709CDC485E}"/>
                    </a:ext>
                  </a:extLst>
                </p:cNvPr>
                <p:cNvSpPr txBox="1"/>
                <p:nvPr/>
              </p:nvSpPr>
              <p:spPr>
                <a:xfrm>
                  <a:off x="1202276" y="3151988"/>
                  <a:ext cx="3497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98F0514-ADE9-0112-0672-6F709CDC4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276" y="3151988"/>
                  <a:ext cx="349775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F9CD7E1-799B-487B-AE74-A037DC4512CE}"/>
                    </a:ext>
                  </a:extLst>
                </p:cNvPr>
                <p:cNvSpPr txBox="1"/>
                <p:nvPr/>
              </p:nvSpPr>
              <p:spPr>
                <a:xfrm>
                  <a:off x="457200" y="3544829"/>
                  <a:ext cx="1490152" cy="446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F9CD7E1-799B-487B-AE74-A037DC451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544829"/>
                  <a:ext cx="1490152" cy="44640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FF0F08B-4A06-9738-E123-4888EC64A4F1}"/>
                </a:ext>
              </a:extLst>
            </p:cNvPr>
            <p:cNvGrpSpPr/>
            <p:nvPr/>
          </p:nvGrpSpPr>
          <p:grpSpPr>
            <a:xfrm>
              <a:off x="2047811" y="2442596"/>
              <a:ext cx="2506475" cy="157730"/>
              <a:chOff x="5636805" y="1882622"/>
              <a:chExt cx="2506475" cy="15773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58EE4FA-BEDA-2F14-8BA6-5951C7CA17C4}"/>
                  </a:ext>
                </a:extLst>
              </p:cNvPr>
              <p:cNvSpPr/>
              <p:nvPr/>
            </p:nvSpPr>
            <p:spPr>
              <a:xfrm>
                <a:off x="563680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F4EFDAE-21F5-E498-C557-0F6867692DC5}"/>
                  </a:ext>
                </a:extLst>
              </p:cNvPr>
              <p:cNvSpPr/>
              <p:nvPr/>
            </p:nvSpPr>
            <p:spPr>
              <a:xfrm>
                <a:off x="580396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2A4C695-3D11-7664-476A-97DD4DF43CEB}"/>
                  </a:ext>
                </a:extLst>
              </p:cNvPr>
              <p:cNvSpPr/>
              <p:nvPr/>
            </p:nvSpPr>
            <p:spPr>
              <a:xfrm>
                <a:off x="597111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F728352-F294-3E3B-6431-C9CC8106BE2E}"/>
                  </a:ext>
                </a:extLst>
              </p:cNvPr>
              <p:cNvSpPr/>
              <p:nvPr/>
            </p:nvSpPr>
            <p:spPr>
              <a:xfrm>
                <a:off x="613827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2A23AB8-F003-69E3-820F-7F721EFCC0A6}"/>
                  </a:ext>
                </a:extLst>
              </p:cNvPr>
              <p:cNvSpPr/>
              <p:nvPr/>
            </p:nvSpPr>
            <p:spPr>
              <a:xfrm>
                <a:off x="630542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427D232-B00C-5339-72A5-59808A071921}"/>
                  </a:ext>
                </a:extLst>
              </p:cNvPr>
              <p:cNvSpPr/>
              <p:nvPr/>
            </p:nvSpPr>
            <p:spPr>
              <a:xfrm>
                <a:off x="647258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2894063-BBDA-D62B-738D-D01943AADA29}"/>
                  </a:ext>
                </a:extLst>
              </p:cNvPr>
              <p:cNvSpPr/>
              <p:nvPr/>
            </p:nvSpPr>
            <p:spPr>
              <a:xfrm>
                <a:off x="663973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3A0CA58-C60D-547E-FA86-F7E1C378F4E9}"/>
                  </a:ext>
                </a:extLst>
              </p:cNvPr>
              <p:cNvSpPr/>
              <p:nvPr/>
            </p:nvSpPr>
            <p:spPr>
              <a:xfrm>
                <a:off x="680689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A05CF47-2A6C-FE3E-7140-88E9A18E77CE}"/>
                  </a:ext>
                </a:extLst>
              </p:cNvPr>
              <p:cNvSpPr/>
              <p:nvPr/>
            </p:nvSpPr>
            <p:spPr>
              <a:xfrm>
                <a:off x="697404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9B5B417-4FBB-EA89-D82B-47B22841E5E5}"/>
                  </a:ext>
                </a:extLst>
              </p:cNvPr>
              <p:cNvSpPr/>
              <p:nvPr/>
            </p:nvSpPr>
            <p:spPr>
              <a:xfrm>
                <a:off x="714120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538A9-2C15-6483-3507-4BB371B372D9}"/>
                  </a:ext>
                </a:extLst>
              </p:cNvPr>
              <p:cNvSpPr/>
              <p:nvPr/>
            </p:nvSpPr>
            <p:spPr>
              <a:xfrm>
                <a:off x="730835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F0D2FDD-66A1-EECF-363D-CD68C4C61EA8}"/>
                  </a:ext>
                </a:extLst>
              </p:cNvPr>
              <p:cNvSpPr/>
              <p:nvPr/>
            </p:nvSpPr>
            <p:spPr>
              <a:xfrm>
                <a:off x="747551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BB19688-73BC-FC5E-A285-57EA0B011479}"/>
                  </a:ext>
                </a:extLst>
              </p:cNvPr>
              <p:cNvSpPr/>
              <p:nvPr/>
            </p:nvSpPr>
            <p:spPr>
              <a:xfrm>
                <a:off x="764266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E744665-9A7E-5C8C-67BD-E86184918FBB}"/>
                  </a:ext>
                </a:extLst>
              </p:cNvPr>
              <p:cNvSpPr/>
              <p:nvPr/>
            </p:nvSpPr>
            <p:spPr>
              <a:xfrm>
                <a:off x="7809820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11F4AA3-EF5A-81F3-344D-A38B372111FD}"/>
                  </a:ext>
                </a:extLst>
              </p:cNvPr>
              <p:cNvSpPr/>
              <p:nvPr/>
            </p:nvSpPr>
            <p:spPr>
              <a:xfrm>
                <a:off x="7976975" y="1882622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3DE8118-C38F-3A30-F484-64CD30AE572B}"/>
                </a:ext>
              </a:extLst>
            </p:cNvPr>
            <p:cNvSpPr/>
            <p:nvPr/>
          </p:nvSpPr>
          <p:spPr>
            <a:xfrm>
              <a:off x="205611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41D1EC-B8B3-7037-8FE4-053CEBF3938D}"/>
                </a:ext>
              </a:extLst>
            </p:cNvPr>
            <p:cNvSpPr/>
            <p:nvPr/>
          </p:nvSpPr>
          <p:spPr>
            <a:xfrm>
              <a:off x="222327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9F4969-A885-5F33-A53C-DA972726E9E6}"/>
                </a:ext>
              </a:extLst>
            </p:cNvPr>
            <p:cNvSpPr/>
            <p:nvPr/>
          </p:nvSpPr>
          <p:spPr>
            <a:xfrm>
              <a:off x="239042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33D4979-E3F2-FEAF-B1FF-7381D7D9AFBD}"/>
                </a:ext>
              </a:extLst>
            </p:cNvPr>
            <p:cNvSpPr/>
            <p:nvPr/>
          </p:nvSpPr>
          <p:spPr>
            <a:xfrm>
              <a:off x="255758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A77480-1731-A575-1C1C-F61C8FDBEDF7}"/>
                </a:ext>
              </a:extLst>
            </p:cNvPr>
            <p:cNvSpPr/>
            <p:nvPr/>
          </p:nvSpPr>
          <p:spPr>
            <a:xfrm>
              <a:off x="272473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4F522C-FFEE-291D-54E8-4CF5796C48F7}"/>
                </a:ext>
              </a:extLst>
            </p:cNvPr>
            <p:cNvSpPr/>
            <p:nvPr/>
          </p:nvSpPr>
          <p:spPr>
            <a:xfrm>
              <a:off x="289189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4219B07-7CA5-F52F-431B-08952E3705FC}"/>
                </a:ext>
              </a:extLst>
            </p:cNvPr>
            <p:cNvSpPr/>
            <p:nvPr/>
          </p:nvSpPr>
          <p:spPr>
            <a:xfrm>
              <a:off x="3059049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CDE8DA0-B2D4-BFFF-7773-235E6154A6CC}"/>
                </a:ext>
              </a:extLst>
            </p:cNvPr>
            <p:cNvSpPr/>
            <p:nvPr/>
          </p:nvSpPr>
          <p:spPr>
            <a:xfrm>
              <a:off x="3226204" y="2873409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D42EB00-78C9-E004-26AB-1ED5E3DC2490}"/>
                </a:ext>
              </a:extLst>
            </p:cNvPr>
            <p:cNvSpPr/>
            <p:nvPr/>
          </p:nvSpPr>
          <p:spPr>
            <a:xfrm>
              <a:off x="2066950" y="3687424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CB8767D-A0ED-06DE-126E-F02F1EC70495}"/>
                </a:ext>
              </a:extLst>
            </p:cNvPr>
            <p:cNvSpPr/>
            <p:nvPr/>
          </p:nvSpPr>
          <p:spPr>
            <a:xfrm>
              <a:off x="2234105" y="3687424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00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DD803-4D35-6DFC-792F-61B68E9D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87A1-97F4-0BDF-0D9C-D87804E2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spot check in a picture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2BB787-E656-649B-4978-92DACFA92669}"/>
                  </a:ext>
                </a:extLst>
              </p:cNvPr>
              <p:cNvSpPr txBox="1"/>
              <p:nvPr/>
            </p:nvSpPr>
            <p:spPr>
              <a:xfrm>
                <a:off x="164854" y="1586652"/>
                <a:ext cx="1307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2BB787-E656-649B-4978-92DACFA92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" y="1586652"/>
                <a:ext cx="130721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BB4A4B-2252-5957-068C-2F5CF7614609}"/>
                  </a:ext>
                </a:extLst>
              </p:cNvPr>
              <p:cNvSpPr txBox="1"/>
              <p:nvPr/>
            </p:nvSpPr>
            <p:spPr>
              <a:xfrm>
                <a:off x="164854" y="2172526"/>
                <a:ext cx="1426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BB4A4B-2252-5957-068C-2F5CF7614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" y="2172526"/>
                <a:ext cx="142654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CC12CF-2C6A-B229-83F6-AF696C046BFE}"/>
                  </a:ext>
                </a:extLst>
              </p:cNvPr>
              <p:cNvSpPr txBox="1"/>
              <p:nvPr/>
            </p:nvSpPr>
            <p:spPr>
              <a:xfrm>
                <a:off x="164854" y="3344273"/>
                <a:ext cx="14325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CC12CF-2C6A-B229-83F6-AF696C04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" y="3344273"/>
                <a:ext cx="143250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C168FEA-F7DD-E513-B957-7277607EE1D9}"/>
              </a:ext>
            </a:extLst>
          </p:cNvPr>
          <p:cNvGrpSpPr/>
          <p:nvPr/>
        </p:nvGrpSpPr>
        <p:grpSpPr>
          <a:xfrm>
            <a:off x="4251755" y="1930497"/>
            <a:ext cx="4801005" cy="452688"/>
            <a:chOff x="-907270" y="5035938"/>
            <a:chExt cx="4801005" cy="452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CD4080F-0A9E-5184-9378-C5339DF30B9D}"/>
                    </a:ext>
                  </a:extLst>
                </p:cNvPr>
                <p:cNvSpPr txBox="1"/>
                <p:nvPr/>
              </p:nvSpPr>
              <p:spPr>
                <a:xfrm>
                  <a:off x="228055" y="5035938"/>
                  <a:ext cx="3665680" cy="452688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>
                      <a:latin typeface="+mn-lt"/>
                    </a:rPr>
                    <a:t>  </a:t>
                  </a:r>
                  <a:r>
                    <a:rPr lang="en-US" sz="2000" dirty="0">
                      <a:latin typeface="+mn-lt"/>
                    </a:rPr>
                    <a:t>≟</a:t>
                  </a:r>
                  <a:r>
                    <a:rPr lang="en-US" sz="14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a14:m>
                  <a:endParaRPr lang="en-US" sz="1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9FAA3A7-A3BB-A57F-B137-4CED97F7B9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55" y="5035938"/>
                  <a:ext cx="3665680" cy="452688"/>
                </a:xfrm>
                <a:prstGeom prst="rect">
                  <a:avLst/>
                </a:prstGeom>
                <a:blipFill>
                  <a:blip r:embed="rId6"/>
                  <a:stretch>
                    <a:fillRect t="-5263" b="-10526"/>
                  </a:stretch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2908BE2-ECCF-75CD-B5EE-37703F61E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07270" y="5205345"/>
              <a:ext cx="1146007" cy="102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97493A-7FAD-FB3B-EB9A-4DFCD44C55CE}"/>
                  </a:ext>
                </a:extLst>
              </p:cNvPr>
              <p:cNvSpPr txBox="1"/>
              <p:nvPr/>
            </p:nvSpPr>
            <p:spPr>
              <a:xfrm>
                <a:off x="264142" y="4608504"/>
                <a:ext cx="7800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Total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𝑚𝑡</m:t>
                    </m:r>
                  </m:oMath>
                </a14:m>
                <a:r>
                  <a:rPr lang="en-US" dirty="0">
                    <a:latin typeface="+mn-lt"/>
                  </a:rPr>
                  <a:t> queries to oracles: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n-lt"/>
                  </a:rPr>
                  <a:t> per inner oracle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97493A-7FAD-FB3B-EB9A-4DFCD44C5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2" y="4608504"/>
                <a:ext cx="7800982" cy="461665"/>
              </a:xfrm>
              <a:prstGeom prst="rect">
                <a:avLst/>
              </a:prstGeom>
              <a:blipFill>
                <a:blip r:embed="rId7"/>
                <a:stretch>
                  <a:fillRect l="-1136" t="-5263" r="-1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F6BD781-A081-D50A-9750-AA9424FC4CF0}"/>
                  </a:ext>
                </a:extLst>
              </p:cNvPr>
              <p:cNvSpPr txBox="1"/>
              <p:nvPr/>
            </p:nvSpPr>
            <p:spPr>
              <a:xfrm>
                <a:off x="164854" y="2758400"/>
                <a:ext cx="14325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F6BD781-A081-D50A-9750-AA9424FC4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" y="2758400"/>
                <a:ext cx="143250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CF23B85-86FB-6FE7-F70A-DC8A6164351E}"/>
                  </a:ext>
                </a:extLst>
              </p:cNvPr>
              <p:cNvSpPr txBox="1"/>
              <p:nvPr/>
            </p:nvSpPr>
            <p:spPr>
              <a:xfrm>
                <a:off x="83128" y="960165"/>
                <a:ext cx="57728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latin typeface="+mn-lt"/>
                  </a:rPr>
                  <a:t>:    (spot check at two random spots per oracle)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1427269-F908-2293-1EAA-37F36DBA0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8" y="960165"/>
                <a:ext cx="5772862" cy="400110"/>
              </a:xfrm>
              <a:prstGeom prst="rect">
                <a:avLst/>
              </a:prstGeom>
              <a:blipFill>
                <a:blip r:embed="rId9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E7E59610-115E-3F06-18F6-AD5B2C94CEEA}"/>
              </a:ext>
            </a:extLst>
          </p:cNvPr>
          <p:cNvSpPr txBox="1"/>
          <p:nvPr/>
        </p:nvSpPr>
        <p:spPr>
          <a:xfrm>
            <a:off x="264142" y="3970000"/>
            <a:ext cx="366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dirty="0">
                <a:latin typeface="+mn-lt"/>
              </a:rPr>
              <a:t>Reject if any spot checks 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8EA44D-1B24-4393-C11C-0FEC481D6E4D}"/>
                  </a:ext>
                </a:extLst>
              </p:cNvPr>
              <p:cNvSpPr txBox="1"/>
              <p:nvPr/>
            </p:nvSpPr>
            <p:spPr>
              <a:xfrm>
                <a:off x="5357455" y="2606674"/>
                <a:ext cx="3724930" cy="140038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Since prover opens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jointly,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it places both into a single leaf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of Merkle tree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000" dirty="0">
                    <a:latin typeface="+mn-lt"/>
                  </a:rPr>
                  <a:t>	⇒  one query to get both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8EA44D-1B24-4393-C11C-0FEC481D6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455" y="2606674"/>
                <a:ext cx="3724930" cy="1400383"/>
              </a:xfrm>
              <a:prstGeom prst="rect">
                <a:avLst/>
              </a:prstGeom>
              <a:blipFill>
                <a:blip r:embed="rId10"/>
                <a:stretch>
                  <a:fillRect l="-1689" t="-1770" r="-338" b="-619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F76CE9-550D-84E9-18E3-26C8979C814C}"/>
                  </a:ext>
                </a:extLst>
              </p:cNvPr>
              <p:cNvSpPr txBox="1"/>
              <p:nvPr/>
            </p:nvSpPr>
            <p:spPr>
              <a:xfrm>
                <a:off x="4019557" y="1434392"/>
                <a:ext cx="311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F76CE9-550D-84E9-18E3-26C8979C8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7" y="1434392"/>
                <a:ext cx="31175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9E2B5D36-D98D-212B-2B94-7D9CD98AFE3C}"/>
              </a:ext>
            </a:extLst>
          </p:cNvPr>
          <p:cNvGrpSpPr/>
          <p:nvPr/>
        </p:nvGrpSpPr>
        <p:grpSpPr>
          <a:xfrm>
            <a:off x="1761829" y="1598472"/>
            <a:ext cx="3370497" cy="400110"/>
            <a:chOff x="1915427" y="1672138"/>
            <a:chExt cx="4690864" cy="48191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BDD55E-9C16-B62C-B37B-604C90C2004D}"/>
                </a:ext>
              </a:extLst>
            </p:cNvPr>
            <p:cNvGrpSpPr/>
            <p:nvPr/>
          </p:nvGrpSpPr>
          <p:grpSpPr>
            <a:xfrm>
              <a:off x="1915427" y="1774110"/>
              <a:ext cx="4690864" cy="277971"/>
              <a:chOff x="1915427" y="1790297"/>
              <a:chExt cx="4690864" cy="27797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2B9FE4-490D-F151-5778-1F6CA2BFB3BC}"/>
                  </a:ext>
                </a:extLst>
              </p:cNvPr>
              <p:cNvSpPr/>
              <p:nvPr/>
            </p:nvSpPr>
            <p:spPr>
              <a:xfrm>
                <a:off x="1915427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FBB428-6CA5-B3DF-C0EB-81BCD2311DB0}"/>
                  </a:ext>
                </a:extLst>
              </p:cNvPr>
              <p:cNvSpPr/>
              <p:nvPr/>
            </p:nvSpPr>
            <p:spPr>
              <a:xfrm>
                <a:off x="2208901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371DF19-88E5-241E-4DC2-E556507A6E6A}"/>
                  </a:ext>
                </a:extLst>
              </p:cNvPr>
              <p:cNvSpPr/>
              <p:nvPr/>
            </p:nvSpPr>
            <p:spPr>
              <a:xfrm>
                <a:off x="2502375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2CF495-1648-5A62-3FAF-D0E43258B8BF}"/>
                  </a:ext>
                </a:extLst>
              </p:cNvPr>
              <p:cNvSpPr/>
              <p:nvPr/>
            </p:nvSpPr>
            <p:spPr>
              <a:xfrm>
                <a:off x="2795849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0A2F94B-47EB-1BD2-DD41-FB1F746AF777}"/>
                  </a:ext>
                </a:extLst>
              </p:cNvPr>
              <p:cNvSpPr/>
              <p:nvPr/>
            </p:nvSpPr>
            <p:spPr>
              <a:xfrm>
                <a:off x="3089323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D9E91B-E2A1-473A-66FB-C4D8A9277394}"/>
                  </a:ext>
                </a:extLst>
              </p:cNvPr>
              <p:cNvSpPr/>
              <p:nvPr/>
            </p:nvSpPr>
            <p:spPr>
              <a:xfrm>
                <a:off x="3382797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132361-D74D-7C89-F00D-B09A42043DF0}"/>
                  </a:ext>
                </a:extLst>
              </p:cNvPr>
              <p:cNvSpPr/>
              <p:nvPr/>
            </p:nvSpPr>
            <p:spPr>
              <a:xfrm>
                <a:off x="3676271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A18D5DB-BA17-3504-372A-7EF25B33412D}"/>
                  </a:ext>
                </a:extLst>
              </p:cNvPr>
              <p:cNvSpPr/>
              <p:nvPr/>
            </p:nvSpPr>
            <p:spPr>
              <a:xfrm>
                <a:off x="3969745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5844EF5-B1C4-188E-3DE0-86BFF410246E}"/>
                  </a:ext>
                </a:extLst>
              </p:cNvPr>
              <p:cNvSpPr/>
              <p:nvPr/>
            </p:nvSpPr>
            <p:spPr>
              <a:xfrm>
                <a:off x="4263219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9AAD26-7F64-B5DF-F718-87215CEE5B1A}"/>
                  </a:ext>
                </a:extLst>
              </p:cNvPr>
              <p:cNvSpPr/>
              <p:nvPr/>
            </p:nvSpPr>
            <p:spPr>
              <a:xfrm>
                <a:off x="4556693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E5E2F21-5FC4-9035-3372-A83157372F3C}"/>
                  </a:ext>
                </a:extLst>
              </p:cNvPr>
              <p:cNvSpPr/>
              <p:nvPr/>
            </p:nvSpPr>
            <p:spPr>
              <a:xfrm>
                <a:off x="4850167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E4060B1-B444-4AC8-EF59-136C581A379D}"/>
                  </a:ext>
                </a:extLst>
              </p:cNvPr>
              <p:cNvSpPr/>
              <p:nvPr/>
            </p:nvSpPr>
            <p:spPr>
              <a:xfrm>
                <a:off x="5143641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D56D9ED-525F-5A3D-0989-491E6AAFCE65}"/>
                  </a:ext>
                </a:extLst>
              </p:cNvPr>
              <p:cNvSpPr/>
              <p:nvPr/>
            </p:nvSpPr>
            <p:spPr>
              <a:xfrm>
                <a:off x="5437115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354930D-797A-DD4D-9F68-86CAFFAF14AB}"/>
                  </a:ext>
                </a:extLst>
              </p:cNvPr>
              <p:cNvSpPr/>
              <p:nvPr/>
            </p:nvSpPr>
            <p:spPr>
              <a:xfrm>
                <a:off x="5730589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0F4E766-93CF-E194-C521-928C8C981574}"/>
                  </a:ext>
                </a:extLst>
              </p:cNvPr>
              <p:cNvSpPr/>
              <p:nvPr/>
            </p:nvSpPr>
            <p:spPr>
              <a:xfrm>
                <a:off x="6024063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F3EDF09-6536-3BF6-228A-7E8D93E11CBA}"/>
                  </a:ext>
                </a:extLst>
              </p:cNvPr>
              <p:cNvSpPr/>
              <p:nvPr/>
            </p:nvSpPr>
            <p:spPr>
              <a:xfrm>
                <a:off x="6317533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2BDB73D-FBE8-6B7A-FF28-C872553ADB51}"/>
                </a:ext>
              </a:extLst>
            </p:cNvPr>
            <p:cNvCxnSpPr>
              <a:cxnSpLocks/>
            </p:cNvCxnSpPr>
            <p:nvPr/>
          </p:nvCxnSpPr>
          <p:spPr>
            <a:xfrm>
              <a:off x="2504916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7856DF6-C827-730D-7A75-FD7AC4CCCF3A}"/>
                </a:ext>
              </a:extLst>
            </p:cNvPr>
            <p:cNvCxnSpPr>
              <a:cxnSpLocks/>
            </p:cNvCxnSpPr>
            <p:nvPr/>
          </p:nvCxnSpPr>
          <p:spPr>
            <a:xfrm>
              <a:off x="3084607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361B716-5BD5-4A4F-E721-767F3E36DA76}"/>
                </a:ext>
              </a:extLst>
            </p:cNvPr>
            <p:cNvCxnSpPr>
              <a:cxnSpLocks/>
            </p:cNvCxnSpPr>
            <p:nvPr/>
          </p:nvCxnSpPr>
          <p:spPr>
            <a:xfrm>
              <a:off x="3671555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C287C7F-D761-7956-AC6F-9945B5246EF2}"/>
                </a:ext>
              </a:extLst>
            </p:cNvPr>
            <p:cNvCxnSpPr>
              <a:cxnSpLocks/>
            </p:cNvCxnSpPr>
            <p:nvPr/>
          </p:nvCxnSpPr>
          <p:spPr>
            <a:xfrm>
              <a:off x="4258503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C0E8C79-1170-B48A-C159-7E974BF0A974}"/>
                </a:ext>
              </a:extLst>
            </p:cNvPr>
            <p:cNvCxnSpPr>
              <a:cxnSpLocks/>
            </p:cNvCxnSpPr>
            <p:nvPr/>
          </p:nvCxnSpPr>
          <p:spPr>
            <a:xfrm>
              <a:off x="4845451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96855B4-7194-A184-F6E3-C264E28B3E1D}"/>
                </a:ext>
              </a:extLst>
            </p:cNvPr>
            <p:cNvCxnSpPr>
              <a:cxnSpLocks/>
            </p:cNvCxnSpPr>
            <p:nvPr/>
          </p:nvCxnSpPr>
          <p:spPr>
            <a:xfrm>
              <a:off x="5423517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4FE9E8A-510A-8563-E52D-96B031329145}"/>
                </a:ext>
              </a:extLst>
            </p:cNvPr>
            <p:cNvCxnSpPr>
              <a:cxnSpLocks/>
            </p:cNvCxnSpPr>
            <p:nvPr/>
          </p:nvCxnSpPr>
          <p:spPr>
            <a:xfrm>
              <a:off x="6019347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C537197-9544-CC18-8AD0-BEFDB67BC558}"/>
                  </a:ext>
                </a:extLst>
              </p:cNvPr>
              <p:cNvSpPr txBox="1"/>
              <p:nvPr/>
            </p:nvSpPr>
            <p:spPr>
              <a:xfrm>
                <a:off x="3813930" y="1432465"/>
                <a:ext cx="330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/>
                  <a:t>-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C537197-9544-CC18-8AD0-BEFDB67B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930" y="1432465"/>
                <a:ext cx="330988" cy="307777"/>
              </a:xfrm>
              <a:prstGeom prst="rect">
                <a:avLst/>
              </a:prstGeom>
              <a:blipFill>
                <a:blip r:embed="rId12"/>
                <a:stretch>
                  <a:fillRect l="-7407" t="-8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33204C-0845-D8DE-F2D8-50A1B73D3276}"/>
              </a:ext>
            </a:extLst>
          </p:cNvPr>
          <p:cNvGrpSpPr/>
          <p:nvPr/>
        </p:nvGrpSpPr>
        <p:grpSpPr>
          <a:xfrm>
            <a:off x="1969308" y="2257188"/>
            <a:ext cx="418347" cy="230786"/>
            <a:chOff x="1969308" y="2344933"/>
            <a:chExt cx="418347" cy="230786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7F114B2-9B96-1A12-4162-7038F8FC6DA3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79642F3-6CE5-4C69-C702-73C5E166ED43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0CA378F-DE34-47C0-C58C-742FDA097735}"/>
              </a:ext>
            </a:extLst>
          </p:cNvPr>
          <p:cNvGrpSpPr/>
          <p:nvPr/>
        </p:nvGrpSpPr>
        <p:grpSpPr>
          <a:xfrm>
            <a:off x="2816169" y="2257188"/>
            <a:ext cx="418347" cy="230786"/>
            <a:chOff x="1969308" y="2344933"/>
            <a:chExt cx="418347" cy="230786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760AF8B-0DF3-5693-CC57-FC0D9DACD657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AD39361-440B-9815-707F-CE998D6BC31C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0C4F38C-2949-4949-558F-0C781C2D1E1B}"/>
              </a:ext>
            </a:extLst>
          </p:cNvPr>
          <p:cNvGrpSpPr/>
          <p:nvPr/>
        </p:nvGrpSpPr>
        <p:grpSpPr>
          <a:xfrm>
            <a:off x="3667371" y="2257188"/>
            <a:ext cx="418347" cy="230786"/>
            <a:chOff x="1969308" y="2344933"/>
            <a:chExt cx="418347" cy="230786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230F932D-864D-C49F-5B49-D276662549CD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836951B-F7C1-DE7E-C6A2-4C049A88FE1C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61ADF1B-E13A-6608-C04A-DA1FA6E8F79C}"/>
              </a:ext>
            </a:extLst>
          </p:cNvPr>
          <p:cNvGrpSpPr/>
          <p:nvPr/>
        </p:nvGrpSpPr>
        <p:grpSpPr>
          <a:xfrm>
            <a:off x="4507900" y="2257188"/>
            <a:ext cx="418347" cy="230786"/>
            <a:chOff x="1969308" y="2344933"/>
            <a:chExt cx="418347" cy="23078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1EACD84-5E91-F6F2-53D8-5E9FCF5C8065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E2FFB94-DEFC-62BB-FA92-122DCA33568F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048ED16-6B2D-121C-EBB2-9D35016BCF66}"/>
                  </a:ext>
                </a:extLst>
              </p:cNvPr>
              <p:cNvSpPr txBox="1"/>
              <p:nvPr/>
            </p:nvSpPr>
            <p:spPr>
              <a:xfrm>
                <a:off x="3404560" y="2469782"/>
                <a:ext cx="8288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048ED16-6B2D-121C-EBB2-9D35016BC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560" y="2469782"/>
                <a:ext cx="828817" cy="307777"/>
              </a:xfrm>
              <a:prstGeom prst="rect">
                <a:avLst/>
              </a:prstGeom>
              <a:blipFill>
                <a:blip r:embed="rId1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580E2F6-F286-EACA-1FC4-114FFAA4852F}"/>
              </a:ext>
            </a:extLst>
          </p:cNvPr>
          <p:cNvGrpSpPr/>
          <p:nvPr/>
        </p:nvGrpSpPr>
        <p:grpSpPr>
          <a:xfrm>
            <a:off x="2387655" y="2863576"/>
            <a:ext cx="418347" cy="230786"/>
            <a:chOff x="1969308" y="2344933"/>
            <a:chExt cx="418347" cy="230786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C5B8BC9-5632-DE05-8EE7-C3AF8CE3EEBD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2C0360A-44A6-985A-26BF-8B03E2F0A055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AD6ED8B-EF81-837B-28F8-20D168D7A2CF}"/>
              </a:ext>
            </a:extLst>
          </p:cNvPr>
          <p:cNvGrpSpPr/>
          <p:nvPr/>
        </p:nvGrpSpPr>
        <p:grpSpPr>
          <a:xfrm>
            <a:off x="4073301" y="2881057"/>
            <a:ext cx="418347" cy="230786"/>
            <a:chOff x="1969308" y="2344933"/>
            <a:chExt cx="418347" cy="230786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5D9D7D91-0D6D-7E7B-0BF9-89BABE0B36A1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9E0ED5B-896C-1A1E-20B1-7195BE4A69BA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C1F299D-6E05-95CB-23DE-D2D84651E09A}"/>
              </a:ext>
            </a:extLst>
          </p:cNvPr>
          <p:cNvGrpSpPr/>
          <p:nvPr/>
        </p:nvGrpSpPr>
        <p:grpSpPr>
          <a:xfrm>
            <a:off x="3237904" y="3428935"/>
            <a:ext cx="418347" cy="230786"/>
            <a:chOff x="1969308" y="2344933"/>
            <a:chExt cx="418347" cy="230786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05B33087-F2DA-A90A-3105-6D663F3FD494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B96C82E-F3AB-59AA-2563-DE63D794C885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44341BF-17FA-34B8-72C1-85A4E6F53FDA}"/>
              </a:ext>
            </a:extLst>
          </p:cNvPr>
          <p:cNvGrpSpPr/>
          <p:nvPr/>
        </p:nvGrpSpPr>
        <p:grpSpPr>
          <a:xfrm>
            <a:off x="3667371" y="2266963"/>
            <a:ext cx="418347" cy="230786"/>
            <a:chOff x="1969308" y="2344933"/>
            <a:chExt cx="418347" cy="230786"/>
          </a:xfrm>
          <a:solidFill>
            <a:srgbClr val="FF0000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3CF25CB0-086A-76A4-7A57-98DCA2CD217A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138AC6AA-6048-3D90-AE5F-22A1F53D98E7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6382A36-E555-9C91-0E3A-1DEBAB935EDB}"/>
              </a:ext>
            </a:extLst>
          </p:cNvPr>
          <p:cNvGrpSpPr/>
          <p:nvPr/>
        </p:nvGrpSpPr>
        <p:grpSpPr>
          <a:xfrm>
            <a:off x="1963060" y="2245590"/>
            <a:ext cx="418347" cy="230786"/>
            <a:chOff x="1969308" y="2344933"/>
            <a:chExt cx="418347" cy="230786"/>
          </a:xfrm>
          <a:solidFill>
            <a:srgbClr val="FF0000"/>
          </a:solidFill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4E74600-D9CE-E7B9-1FAF-F4EBE0DA86EB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5DA356E-669C-43BA-28D8-07E3C103A688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A759FF-0373-0B47-0D9A-2EC39B147E9E}"/>
              </a:ext>
            </a:extLst>
          </p:cNvPr>
          <p:cNvGrpSpPr/>
          <p:nvPr/>
        </p:nvGrpSpPr>
        <p:grpSpPr>
          <a:xfrm>
            <a:off x="3870507" y="1683134"/>
            <a:ext cx="418347" cy="559599"/>
            <a:chOff x="3870507" y="1683134"/>
            <a:chExt cx="418347" cy="559599"/>
          </a:xfrm>
        </p:grpSpPr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9E8441B-F6FD-9D79-E058-FBDF8D998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9319" y="1936145"/>
              <a:ext cx="5880" cy="306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B8126D39-803B-9100-EEAA-72EBF96F77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1300" y="1936003"/>
              <a:ext cx="131620" cy="3023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C50DBD83-9EE3-CFAE-1671-10CD1F400925}"/>
                </a:ext>
              </a:extLst>
            </p:cNvPr>
            <p:cNvGrpSpPr/>
            <p:nvPr/>
          </p:nvGrpSpPr>
          <p:grpSpPr>
            <a:xfrm>
              <a:off x="3870507" y="1683134"/>
              <a:ext cx="418347" cy="230786"/>
              <a:chOff x="1969308" y="2344933"/>
              <a:chExt cx="418347" cy="230786"/>
            </a:xfrm>
            <a:solidFill>
              <a:srgbClr val="FF0000"/>
            </a:solidFill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1543C243-D4D6-EC00-AA3F-7AC0DC0E9B48}"/>
                  </a:ext>
                </a:extLst>
              </p:cNvPr>
              <p:cNvSpPr/>
              <p:nvPr/>
            </p:nvSpPr>
            <p:spPr>
              <a:xfrm>
                <a:off x="1969308" y="2344933"/>
                <a:ext cx="207479" cy="23078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F9840166-73A1-96DB-1299-826E07D95364}"/>
                  </a:ext>
                </a:extLst>
              </p:cNvPr>
              <p:cNvSpPr/>
              <p:nvPr/>
            </p:nvSpPr>
            <p:spPr>
              <a:xfrm>
                <a:off x="2180176" y="2344933"/>
                <a:ext cx="207479" cy="23078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74930A7-ACFD-B673-6CC0-40A9C730BEE1}"/>
              </a:ext>
            </a:extLst>
          </p:cNvPr>
          <p:cNvGrpSpPr/>
          <p:nvPr/>
        </p:nvGrpSpPr>
        <p:grpSpPr>
          <a:xfrm>
            <a:off x="1767728" y="1683134"/>
            <a:ext cx="418347" cy="559995"/>
            <a:chOff x="3870507" y="1683134"/>
            <a:chExt cx="418347" cy="559995"/>
          </a:xfrm>
        </p:grpSpPr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58418BEA-ED49-5BDB-0747-481D325EFB02}"/>
                </a:ext>
              </a:extLst>
            </p:cNvPr>
            <p:cNvCxnSpPr>
              <a:cxnSpLocks/>
            </p:cNvCxnSpPr>
            <p:nvPr/>
          </p:nvCxnSpPr>
          <p:spPr>
            <a:xfrm>
              <a:off x="3980909" y="1933895"/>
              <a:ext cx="134820" cy="2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9A8C276E-439F-AE9B-7180-5D7B19AE3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8110" y="1942353"/>
              <a:ext cx="3860" cy="3007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CE7BFB3-189E-EA36-BA94-E2606D609039}"/>
                </a:ext>
              </a:extLst>
            </p:cNvPr>
            <p:cNvGrpSpPr/>
            <p:nvPr/>
          </p:nvGrpSpPr>
          <p:grpSpPr>
            <a:xfrm>
              <a:off x="3870507" y="1683134"/>
              <a:ext cx="418347" cy="230786"/>
              <a:chOff x="1969308" y="2344933"/>
              <a:chExt cx="418347" cy="230786"/>
            </a:xfrm>
            <a:solidFill>
              <a:srgbClr val="FF0000"/>
            </a:solidFill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35E62A0-A362-0DBE-CBA6-4165F7BBB214}"/>
                  </a:ext>
                </a:extLst>
              </p:cNvPr>
              <p:cNvSpPr/>
              <p:nvPr/>
            </p:nvSpPr>
            <p:spPr>
              <a:xfrm>
                <a:off x="1969308" y="2344933"/>
                <a:ext cx="207479" cy="23078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2666DA5A-0BD2-F950-615D-C55197860D50}"/>
                  </a:ext>
                </a:extLst>
              </p:cNvPr>
              <p:cNvSpPr/>
              <p:nvPr/>
            </p:nvSpPr>
            <p:spPr>
              <a:xfrm>
                <a:off x="2180176" y="2344933"/>
                <a:ext cx="207479" cy="23078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6E8A290-DAE4-0FAB-3255-AAF287537915}"/>
              </a:ext>
            </a:extLst>
          </p:cNvPr>
          <p:cNvGrpSpPr/>
          <p:nvPr/>
        </p:nvGrpSpPr>
        <p:grpSpPr>
          <a:xfrm>
            <a:off x="2703007" y="2257970"/>
            <a:ext cx="531838" cy="585714"/>
            <a:chOff x="2703007" y="2257970"/>
            <a:chExt cx="531838" cy="585714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E9DF066D-1532-BE72-8615-9E5E0ED586F4}"/>
                </a:ext>
              </a:extLst>
            </p:cNvPr>
            <p:cNvGrpSpPr/>
            <p:nvPr/>
          </p:nvGrpSpPr>
          <p:grpSpPr>
            <a:xfrm>
              <a:off x="2816498" y="2257970"/>
              <a:ext cx="418347" cy="230786"/>
              <a:chOff x="1969308" y="2344933"/>
              <a:chExt cx="418347" cy="230786"/>
            </a:xfrm>
            <a:solidFill>
              <a:srgbClr val="00B050"/>
            </a:solidFill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81959A1-631B-2BB5-4FD7-CBBEE0934303}"/>
                  </a:ext>
                </a:extLst>
              </p:cNvPr>
              <p:cNvSpPr/>
              <p:nvPr/>
            </p:nvSpPr>
            <p:spPr>
              <a:xfrm>
                <a:off x="1969308" y="2344933"/>
                <a:ext cx="207479" cy="23078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E3D6B26B-1A1C-F8DF-F72D-8FFA7D040DC5}"/>
                  </a:ext>
                </a:extLst>
              </p:cNvPr>
              <p:cNvSpPr/>
              <p:nvPr/>
            </p:nvSpPr>
            <p:spPr>
              <a:xfrm>
                <a:off x="2180176" y="2344933"/>
                <a:ext cx="207479" cy="23078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D3C4B65A-B7C9-699D-D3E7-0B2AA474C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3393" y="2506369"/>
              <a:ext cx="351243" cy="3373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87EB9A2C-9C09-E343-D7E9-0023EE8498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3007" y="2517602"/>
              <a:ext cx="225684" cy="326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BCBAB00-F83D-D367-91B2-9D261BA489F7}"/>
              </a:ext>
            </a:extLst>
          </p:cNvPr>
          <p:cNvGrpSpPr/>
          <p:nvPr/>
        </p:nvGrpSpPr>
        <p:grpSpPr>
          <a:xfrm>
            <a:off x="2385960" y="2862252"/>
            <a:ext cx="418347" cy="230786"/>
            <a:chOff x="1969308" y="2344933"/>
            <a:chExt cx="418347" cy="230786"/>
          </a:xfrm>
          <a:solidFill>
            <a:srgbClr val="00B050"/>
          </a:solidFill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A427ADB9-565A-06EC-275C-B8729C46EB4D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C0C0BFB-E1C5-43B6-939C-DCD1BA4262F4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905C685-1E36-FDD7-A6FB-34E66F4A91B6}"/>
              </a:ext>
            </a:extLst>
          </p:cNvPr>
          <p:cNvGrpSpPr/>
          <p:nvPr/>
        </p:nvGrpSpPr>
        <p:grpSpPr>
          <a:xfrm>
            <a:off x="4392717" y="2269342"/>
            <a:ext cx="531838" cy="585714"/>
            <a:chOff x="4392717" y="2269342"/>
            <a:chExt cx="531838" cy="585714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1A9541B-954C-BCEC-6814-A0C5F4609E35}"/>
                </a:ext>
              </a:extLst>
            </p:cNvPr>
            <p:cNvGrpSpPr/>
            <p:nvPr/>
          </p:nvGrpSpPr>
          <p:grpSpPr>
            <a:xfrm>
              <a:off x="4506208" y="2269342"/>
              <a:ext cx="418347" cy="230786"/>
              <a:chOff x="1969308" y="2344933"/>
              <a:chExt cx="418347" cy="230786"/>
            </a:xfrm>
            <a:solidFill>
              <a:srgbClr val="00B050"/>
            </a:solidFill>
          </p:grpSpPr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D1F6203D-1EAC-FD1B-A175-412735B1ED0F}"/>
                  </a:ext>
                </a:extLst>
              </p:cNvPr>
              <p:cNvSpPr/>
              <p:nvPr/>
            </p:nvSpPr>
            <p:spPr>
              <a:xfrm>
                <a:off x="1969308" y="2344933"/>
                <a:ext cx="207479" cy="23078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EE770AC1-7C66-9D82-9793-590B6EFD4459}"/>
                  </a:ext>
                </a:extLst>
              </p:cNvPr>
              <p:cNvSpPr/>
              <p:nvPr/>
            </p:nvSpPr>
            <p:spPr>
              <a:xfrm>
                <a:off x="2180176" y="2344933"/>
                <a:ext cx="207479" cy="23078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0F417B0C-C5D1-813C-637F-63CB6FEF9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3103" y="2517741"/>
              <a:ext cx="351243" cy="3373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F6CDD642-EDA0-9C70-91C8-F1A91F21BE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2717" y="2528974"/>
              <a:ext cx="225684" cy="326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0E0AFAD-C7EC-A928-FE90-FCBE0E2F479D}"/>
              </a:ext>
            </a:extLst>
          </p:cNvPr>
          <p:cNvGrpSpPr/>
          <p:nvPr/>
        </p:nvGrpSpPr>
        <p:grpSpPr>
          <a:xfrm>
            <a:off x="4075670" y="2873624"/>
            <a:ext cx="418347" cy="230786"/>
            <a:chOff x="1969308" y="2344933"/>
            <a:chExt cx="418347" cy="230786"/>
          </a:xfrm>
          <a:solidFill>
            <a:srgbClr val="00B050"/>
          </a:solidFill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AE769F4-E171-5C31-F498-BE8A5E720132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C6B8C263-C25A-EC75-653F-09C00EFD157B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38BCD7E-DB44-EC4C-97B9-758FFBC7DD77}"/>
              </a:ext>
            </a:extLst>
          </p:cNvPr>
          <p:cNvGrpSpPr/>
          <p:nvPr/>
        </p:nvGrpSpPr>
        <p:grpSpPr>
          <a:xfrm>
            <a:off x="3532641" y="2886092"/>
            <a:ext cx="965793" cy="642317"/>
            <a:chOff x="4054843" y="3197860"/>
            <a:chExt cx="965793" cy="642317"/>
          </a:xfrm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F315E96-8EB2-1525-99ED-6AE2DC12261A}"/>
                </a:ext>
              </a:extLst>
            </p:cNvPr>
            <p:cNvGrpSpPr/>
            <p:nvPr/>
          </p:nvGrpSpPr>
          <p:grpSpPr>
            <a:xfrm>
              <a:off x="4602289" y="3197860"/>
              <a:ext cx="418347" cy="230786"/>
              <a:chOff x="1969308" y="2344933"/>
              <a:chExt cx="418347" cy="230786"/>
            </a:xfrm>
            <a:solidFill>
              <a:srgbClr val="00B050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E3D1ACF3-EDA4-B20B-9567-875165A997B4}"/>
                  </a:ext>
                </a:extLst>
              </p:cNvPr>
              <p:cNvSpPr/>
              <p:nvPr/>
            </p:nvSpPr>
            <p:spPr>
              <a:xfrm>
                <a:off x="1969308" y="2344933"/>
                <a:ext cx="207479" cy="2307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31CDD4EA-43E0-4AE3-CCA0-9B6AD89A0C14}"/>
                  </a:ext>
                </a:extLst>
              </p:cNvPr>
              <p:cNvSpPr/>
              <p:nvPr/>
            </p:nvSpPr>
            <p:spPr>
              <a:xfrm>
                <a:off x="2180176" y="2344933"/>
                <a:ext cx="207479" cy="2307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6610A993-EC85-98B3-F53B-C47DC652E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6051" y="3450338"/>
              <a:ext cx="740948" cy="3898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75F5C733-0AFE-4C00-8C48-1D600D549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843" y="3318615"/>
              <a:ext cx="524525" cy="4044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EA2D245-DE46-C8A8-4894-15855E048FB2}"/>
              </a:ext>
            </a:extLst>
          </p:cNvPr>
          <p:cNvGrpSpPr/>
          <p:nvPr/>
        </p:nvGrpSpPr>
        <p:grpSpPr>
          <a:xfrm>
            <a:off x="3237904" y="3431817"/>
            <a:ext cx="418347" cy="230786"/>
            <a:chOff x="1548074" y="2274029"/>
            <a:chExt cx="418347" cy="230786"/>
          </a:xfrm>
          <a:solidFill>
            <a:srgbClr val="00B050"/>
          </a:solidFill>
        </p:grpSpPr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1EB41567-2A00-3DF7-0C7C-F0B825B8F690}"/>
                </a:ext>
              </a:extLst>
            </p:cNvPr>
            <p:cNvSpPr/>
            <p:nvPr/>
          </p:nvSpPr>
          <p:spPr>
            <a:xfrm>
              <a:off x="1548074" y="2274029"/>
              <a:ext cx="207479" cy="2307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A42F17AD-EEB7-4899-0E43-F828BB70B0B4}"/>
                </a:ext>
              </a:extLst>
            </p:cNvPr>
            <p:cNvSpPr/>
            <p:nvPr/>
          </p:nvSpPr>
          <p:spPr>
            <a:xfrm>
              <a:off x="1758942" y="2274029"/>
              <a:ext cx="207479" cy="2307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68EBB6B-D6C8-590C-3BA4-65B6BB87347F}"/>
              </a:ext>
            </a:extLst>
          </p:cNvPr>
          <p:cNvGrpSpPr/>
          <p:nvPr/>
        </p:nvGrpSpPr>
        <p:grpSpPr>
          <a:xfrm>
            <a:off x="2382096" y="2868548"/>
            <a:ext cx="962443" cy="659326"/>
            <a:chOff x="2816498" y="2257970"/>
            <a:chExt cx="962443" cy="659326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82B91974-5E56-DA1C-9E6E-31900B616206}"/>
                </a:ext>
              </a:extLst>
            </p:cNvPr>
            <p:cNvGrpSpPr/>
            <p:nvPr/>
          </p:nvGrpSpPr>
          <p:grpSpPr>
            <a:xfrm>
              <a:off x="2816498" y="2257970"/>
              <a:ext cx="418347" cy="230786"/>
              <a:chOff x="1969308" y="2344933"/>
              <a:chExt cx="418347" cy="230786"/>
            </a:xfrm>
            <a:solidFill>
              <a:srgbClr val="00B050"/>
            </a:solidFill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CE8FF7A6-271F-0E48-8DF8-17184607B094}"/>
                  </a:ext>
                </a:extLst>
              </p:cNvPr>
              <p:cNvSpPr/>
              <p:nvPr/>
            </p:nvSpPr>
            <p:spPr>
              <a:xfrm>
                <a:off x="1969308" y="2344933"/>
                <a:ext cx="207479" cy="2307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8E4E43FB-18EC-4570-B352-5284C107D090}"/>
                  </a:ext>
                </a:extLst>
              </p:cNvPr>
              <p:cNvSpPr/>
              <p:nvPr/>
            </p:nvSpPr>
            <p:spPr>
              <a:xfrm>
                <a:off x="2180176" y="2344933"/>
                <a:ext cx="207479" cy="2307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87C4CE10-AF13-4D93-4899-9906A4725B32}"/>
                </a:ext>
              </a:extLst>
            </p:cNvPr>
            <p:cNvCxnSpPr>
              <a:cxnSpLocks/>
            </p:cNvCxnSpPr>
            <p:nvPr/>
          </p:nvCxnSpPr>
          <p:spPr>
            <a:xfrm>
              <a:off x="3260017" y="2367078"/>
              <a:ext cx="518924" cy="4340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DE74BEB4-2424-2215-A52D-9ED0EC8C2312}"/>
                </a:ext>
              </a:extLst>
            </p:cNvPr>
            <p:cNvCxnSpPr>
              <a:cxnSpLocks/>
            </p:cNvCxnSpPr>
            <p:nvPr/>
          </p:nvCxnSpPr>
          <p:spPr>
            <a:xfrm>
              <a:off x="2895760" y="2507638"/>
              <a:ext cx="746129" cy="4096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12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1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F65A7-C784-89B3-A542-89C968AF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1DD1-5437-F00C-3271-FDBDD995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protocol sound?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CAEFD-D17B-C8C6-7CCB-C9BD28BCE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300" y="809909"/>
                <a:ext cx="8825700" cy="21272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   let 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and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/>
                          <m:t>distance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of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to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CAEFD-D17B-C8C6-7CCB-C9BD28BCE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300" y="809909"/>
                <a:ext cx="8825700" cy="2127255"/>
              </a:xfrm>
              <a:blipFill>
                <a:blip r:embed="rId3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40733D-3235-CC5A-74DE-2B2F65EC6721}"/>
                  </a:ext>
                </a:extLst>
              </p:cNvPr>
              <p:cNvSpPr txBox="1"/>
              <p:nvPr/>
            </p:nvSpPr>
            <p:spPr>
              <a:xfrm>
                <a:off x="62169" y="3237196"/>
                <a:ext cx="9019661" cy="11636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600"/>
                  </a:spcBef>
                  <a:tabLst>
                    <a:tab pos="855663" algn="l"/>
                  </a:tabLst>
                </a:pPr>
                <a:r>
                  <a:rPr lang="en-US" b="1" u="sng" dirty="0">
                    <a:latin typeface="+mn-lt"/>
                  </a:rPr>
                  <a:t>Thm</a:t>
                </a:r>
                <a:r>
                  <a:rPr lang="en-US" dirty="0">
                    <a:latin typeface="+mn-lt"/>
                  </a:rPr>
                  <a:t>:	if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dirty="0">
                    <a:latin typeface="+mn-lt"/>
                  </a:rPr>
                  <a:t>  then   </a:t>
                </a:r>
                <a:r>
                  <a:rPr lang="en-US" dirty="0" err="1">
                    <a:latin typeface="+mn-lt"/>
                  </a:rPr>
                  <a:t>Pr</a:t>
                </a:r>
                <a:r>
                  <a:rPr lang="en-US" dirty="0">
                    <a:latin typeface="+mn-lt"/>
                  </a:rPr>
                  <a:t>[Verifier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]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pPr>
                  <a:spcBef>
                    <a:spcPts val="1000"/>
                  </a:spcBef>
                  <a:tabLst>
                    <a:tab pos="855663" algn="l"/>
                  </a:tabLst>
                </a:pPr>
                <a:r>
                  <a:rPr lang="en-US" sz="2000" dirty="0">
                    <a:latin typeface="+mn-lt"/>
                  </a:rPr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   then   Pr[Verifier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]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rad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40733D-3235-CC5A-74DE-2B2F65EC6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" y="3237196"/>
                <a:ext cx="9019661" cy="1163652"/>
              </a:xfrm>
              <a:prstGeom prst="rect">
                <a:avLst/>
              </a:prstGeom>
              <a:blipFill>
                <a:blip r:embed="rId4"/>
                <a:stretch>
                  <a:fillRect l="-983" b="-1064"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5A538F-4BEA-7650-29A5-E70EC0F2B1D4}"/>
                  </a:ext>
                </a:extLst>
              </p:cNvPr>
              <p:cNvSpPr txBox="1"/>
              <p:nvPr/>
            </p:nvSpPr>
            <p:spPr>
              <a:xfrm>
                <a:off x="135238" y="4496370"/>
                <a:ext cx="88127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800" dirty="0">
                    <a:latin typeface="+mn-lt"/>
                  </a:rPr>
                  <a:t>(</a:t>
                </a:r>
                <a:r>
                  <a:rPr lang="en-US" sz="2000" dirty="0">
                    <a:latin typeface="+mn-lt"/>
                  </a:rPr>
                  <a:t>recall: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n-lt"/>
                  </a:rPr>
                  <a:t> is the number of spot checks per round, and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>
                    <a:latin typeface="+mn-lt"/>
                  </a:rPr>
                  <a:t> (rate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/|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>
                    <a:latin typeface="+mn-lt"/>
                  </a:rPr>
                  <a:t>| </a:t>
                </a:r>
                <a:r>
                  <a:rPr lang="en-US" sz="2800" dirty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5A538F-4BEA-7650-29A5-E70EC0F2B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8" y="4496370"/>
                <a:ext cx="8812797" cy="523220"/>
              </a:xfrm>
              <a:prstGeom prst="rect">
                <a:avLst/>
              </a:prstGeom>
              <a:blipFill>
                <a:blip r:embed="rId5"/>
                <a:stretch>
                  <a:fillRect l="-1439" t="-14286" r="-43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66B5926-3DBA-FCC7-DA2B-C6DE4072DF3B}"/>
              </a:ext>
            </a:extLst>
          </p:cNvPr>
          <p:cNvSpPr txBox="1"/>
          <p:nvPr/>
        </p:nvSpPr>
        <p:spPr>
          <a:xfrm>
            <a:off x="7243722" y="2898642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1600" dirty="0">
                <a:latin typeface="+mn-lt"/>
              </a:rPr>
              <a:t>(simplified bound)</a:t>
            </a:r>
          </a:p>
        </p:txBody>
      </p:sp>
    </p:spTree>
    <p:extLst>
      <p:ext uri="{BB962C8B-B14F-4D97-AF65-F5344CB8AC3E}">
        <p14:creationId xmlns:p14="http://schemas.microsoft.com/office/powerpoint/2010/main" val="36552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21C36-26F7-6382-736E-BD334BF68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0E5F146-9DF6-72C2-8316-9B825C235B99}"/>
              </a:ext>
            </a:extLst>
          </p:cNvPr>
          <p:cNvSpPr/>
          <p:nvPr/>
        </p:nvSpPr>
        <p:spPr>
          <a:xfrm>
            <a:off x="884552" y="2456070"/>
            <a:ext cx="1161268" cy="41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E3EE52-1173-A382-20C0-843F9D369691}"/>
              </a:ext>
            </a:extLst>
          </p:cNvPr>
          <p:cNvSpPr/>
          <p:nvPr/>
        </p:nvSpPr>
        <p:spPr>
          <a:xfrm>
            <a:off x="7943274" y="4529154"/>
            <a:ext cx="1006764" cy="41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7D6CA-A619-5FC8-CFB1-0994C3BE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protocol sound?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7CC1C-D8C9-53C5-EA55-8AAB1E57A7E8}"/>
                  </a:ext>
                </a:extLst>
              </p:cNvPr>
              <p:cNvSpPr txBox="1"/>
              <p:nvPr/>
            </p:nvSpPr>
            <p:spPr>
              <a:xfrm>
                <a:off x="136680" y="1000672"/>
                <a:ext cx="7754303" cy="930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>
                    <a:latin typeface="+mn-lt"/>
                  </a:rPr>
                  <a:t>Proof idea</a:t>
                </a:r>
                <a:r>
                  <a:rPr lang="en-US" sz="2000" dirty="0">
                    <a:latin typeface="+mn-lt"/>
                  </a:rPr>
                  <a:t>:   To simplify, let’s assume that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,   and</a:t>
                </a:r>
              </a:p>
              <a:p>
                <a:pPr>
                  <a:spcBef>
                    <a:spcPts val="1000"/>
                  </a:spcBef>
                </a:pPr>
                <a:r>
                  <a:rPr lang="en-US" sz="2000" dirty="0">
                    <a:latin typeface="+mn-lt"/>
                  </a:rPr>
                  <a:t>     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 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7CC1C-D8C9-53C5-EA55-8AAB1E57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0" y="1000672"/>
                <a:ext cx="7754303" cy="930255"/>
              </a:xfrm>
              <a:prstGeom prst="rect">
                <a:avLst/>
              </a:prstGeom>
              <a:blipFill>
                <a:blip r:embed="rId3"/>
                <a:stretch>
                  <a:fillRect l="-1144" t="-533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A8AF6D00-883B-E936-097C-3F4E35AB9E05}"/>
              </a:ext>
            </a:extLst>
          </p:cNvPr>
          <p:cNvSpPr/>
          <p:nvPr/>
        </p:nvSpPr>
        <p:spPr>
          <a:xfrm>
            <a:off x="7943273" y="1187735"/>
            <a:ext cx="1147528" cy="737713"/>
          </a:xfrm>
          <a:prstGeom prst="wedgeRectCallout">
            <a:avLst>
              <a:gd name="adj1" fmla="val -73504"/>
              <a:gd name="adj2" fmla="val 197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600"/>
              </a:spcBef>
            </a:pPr>
            <a:r>
              <a:rPr lang="en-US" sz="1400" dirty="0">
                <a:latin typeface="+mn-lt"/>
              </a:rPr>
              <a:t>folding does not decrease distance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DC4CD1-BDE2-35B2-D85A-97F3AEEF0110}"/>
              </a:ext>
            </a:extLst>
          </p:cNvPr>
          <p:cNvGrpSpPr/>
          <p:nvPr/>
        </p:nvGrpSpPr>
        <p:grpSpPr>
          <a:xfrm>
            <a:off x="53199" y="2441676"/>
            <a:ext cx="9188300" cy="821944"/>
            <a:chOff x="53199" y="2441676"/>
            <a:chExt cx="9188300" cy="821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01E5FB6-BEFF-B576-0BBB-5B6814C4E07B}"/>
                    </a:ext>
                  </a:extLst>
                </p:cNvPr>
                <p:cNvSpPr txBox="1"/>
                <p:nvPr/>
              </p:nvSpPr>
              <p:spPr>
                <a:xfrm>
                  <a:off x="53199" y="2441676"/>
                  <a:ext cx="9037602" cy="443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Then: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</m:e>
                          </m:d>
                        </m:e>
                      </m:func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not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round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[1−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fold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01E5FB6-BEFF-B576-0BBB-5B6814C4E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9" y="2441676"/>
                  <a:ext cx="9037602" cy="443519"/>
                </a:xfrm>
                <a:prstGeom prst="rect">
                  <a:avLst/>
                </a:prstGeom>
                <a:blipFill>
                  <a:blip r:embed="rId4"/>
                  <a:stretch>
                    <a:fillRect l="-702" t="-100000" b="-15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879795-AFE3-D389-2D20-49B9E446740F}"/>
                </a:ext>
              </a:extLst>
            </p:cNvPr>
            <p:cNvGrpSpPr/>
            <p:nvPr/>
          </p:nvGrpSpPr>
          <p:grpSpPr>
            <a:xfrm>
              <a:off x="891271" y="2774206"/>
              <a:ext cx="2882712" cy="478603"/>
              <a:chOff x="-1131502" y="4165765"/>
              <a:chExt cx="2882712" cy="47860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B2BC7F-BB1A-0A81-7990-00216FF4A185}"/>
                  </a:ext>
                </a:extLst>
              </p:cNvPr>
              <p:cNvSpPr txBox="1"/>
              <p:nvPr/>
            </p:nvSpPr>
            <p:spPr>
              <a:xfrm>
                <a:off x="-1131502" y="4336591"/>
                <a:ext cx="28827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>
                    <a:latin typeface="+mn-lt"/>
                  </a:rPr>
                  <a:t>independent spot checks per round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7C99D51-CE1C-E068-2264-C8A93ADD70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0884" y="4165765"/>
                <a:ext cx="4606" cy="2612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05B649-612E-D479-15D2-C54DD2F98023}"/>
                </a:ext>
              </a:extLst>
            </p:cNvPr>
            <p:cNvGrpSpPr/>
            <p:nvPr/>
          </p:nvGrpSpPr>
          <p:grpSpPr>
            <a:xfrm>
              <a:off x="6018052" y="2842728"/>
              <a:ext cx="3223447" cy="420892"/>
              <a:chOff x="6018052" y="2842728"/>
              <a:chExt cx="3223447" cy="420892"/>
            </a:xfrm>
          </p:grpSpPr>
          <p:sp>
            <p:nvSpPr>
              <p:cNvPr id="24" name="Right Brace 23">
                <a:extLst>
                  <a:ext uri="{FF2B5EF4-FFF2-40B4-BE49-F238E27FC236}">
                    <a16:creationId xmlns:a16="http://schemas.microsoft.com/office/drawing/2014/main" id="{B15BC202-079B-4EFE-DFDA-59A89601077D}"/>
                  </a:ext>
                </a:extLst>
              </p:cNvPr>
              <p:cNvSpPr/>
              <p:nvPr/>
            </p:nvSpPr>
            <p:spPr>
              <a:xfrm rot="5400000">
                <a:off x="7578624" y="1712046"/>
                <a:ext cx="102304" cy="2363667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9E33F79-FF77-6DCE-8D89-CD4C5BE63AC8}"/>
                      </a:ext>
                    </a:extLst>
                  </p:cNvPr>
                  <p:cNvSpPr txBox="1"/>
                  <p:nvPr/>
                </p:nvSpPr>
                <p:spPr>
                  <a:xfrm>
                    <a:off x="6018052" y="2955843"/>
                    <a:ext cx="322344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spcBef>
                        <a:spcPts val="3600"/>
                      </a:spcBef>
                    </a:pPr>
                    <a:r>
                      <a:rPr lang="en-US" sz="1400" dirty="0">
                        <a:latin typeface="+mn-lt"/>
                      </a:rPr>
                      <a:t>prob.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+mn-lt"/>
                      </a:rPr>
                      <a:t> is accepted after one spot check</a:t>
                    </a: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9E33F79-FF77-6DCE-8D89-CD4C5BE63A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8052" y="2955843"/>
                    <a:ext cx="3223447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92" t="-4000" b="-2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9CE3D0-E650-7835-1449-7415B8107547}"/>
              </a:ext>
            </a:extLst>
          </p:cNvPr>
          <p:cNvGrpSpPr/>
          <p:nvPr/>
        </p:nvGrpSpPr>
        <p:grpSpPr>
          <a:xfrm>
            <a:off x="-39161" y="3471138"/>
            <a:ext cx="9293997" cy="1472745"/>
            <a:chOff x="-39161" y="3471138"/>
            <a:chExt cx="9293997" cy="14727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9600091-2590-36D4-A4AA-0806C80E79DF}"/>
                    </a:ext>
                  </a:extLst>
                </p:cNvPr>
                <p:cNvSpPr txBox="1"/>
                <p:nvPr/>
              </p:nvSpPr>
              <p:spPr>
                <a:xfrm>
                  <a:off x="99205" y="4529154"/>
                  <a:ext cx="9155631" cy="414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    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9600091-2590-36D4-A4AA-0806C80E7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5" y="4529154"/>
                  <a:ext cx="9155631" cy="414729"/>
                </a:xfrm>
                <a:prstGeom prst="rect">
                  <a:avLst/>
                </a:prstGeom>
                <a:blipFill>
                  <a:blip r:embed="rId6"/>
                  <a:stretch>
                    <a:fillRect t="-105882" r="-416" b="-1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4BE382-570F-4FD4-C11A-18EDB52904AF}"/>
                    </a:ext>
                  </a:extLst>
                </p:cNvPr>
                <p:cNvSpPr txBox="1"/>
                <p:nvPr/>
              </p:nvSpPr>
              <p:spPr>
                <a:xfrm>
                  <a:off x="99205" y="3471138"/>
                  <a:ext cx="9037601" cy="45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fold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∆(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fold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4BE382-570F-4FD4-C11A-18EDB5290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5" y="3471138"/>
                  <a:ext cx="9037601" cy="452047"/>
                </a:xfrm>
                <a:prstGeom prst="rect">
                  <a:avLst/>
                </a:prstGeom>
                <a:blipFill>
                  <a:blip r:embed="rId7"/>
                  <a:stretch>
                    <a:fillRect t="-94595" b="-1486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36C7FC-340F-B642-DA5F-8D1CE562F0F0}"/>
                </a:ext>
              </a:extLst>
            </p:cNvPr>
            <p:cNvGrpSpPr/>
            <p:nvPr/>
          </p:nvGrpSpPr>
          <p:grpSpPr>
            <a:xfrm>
              <a:off x="3228058" y="3840106"/>
              <a:ext cx="1669047" cy="478603"/>
              <a:chOff x="2793949" y="4198327"/>
              <a:chExt cx="1669047" cy="47860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3B12A7-5D2C-D771-1A8E-488638F368B3}"/>
                  </a:ext>
                </a:extLst>
              </p:cNvPr>
              <p:cNvSpPr txBox="1"/>
              <p:nvPr/>
            </p:nvSpPr>
            <p:spPr>
              <a:xfrm>
                <a:off x="2793949" y="4369153"/>
                <a:ext cx="1669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400" dirty="0">
                    <a:latin typeface="+mn-lt"/>
                  </a:rPr>
                  <a:t>triangular inequality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0444A41-65C5-EEA7-1043-38713528E3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77507" y="4198327"/>
                <a:ext cx="4606" cy="2612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97D9CFF-EA74-A31D-A713-10F737A637AA}"/>
                </a:ext>
              </a:extLst>
            </p:cNvPr>
            <p:cNvGrpSpPr/>
            <p:nvPr/>
          </p:nvGrpSpPr>
          <p:grpSpPr>
            <a:xfrm>
              <a:off x="-39161" y="3830870"/>
              <a:ext cx="2362505" cy="487839"/>
              <a:chOff x="2701589" y="4189091"/>
              <a:chExt cx="2362505" cy="4878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18BA660-DF69-EA6C-FD87-B27D775C9474}"/>
                      </a:ext>
                    </a:extLst>
                  </p:cNvPr>
                  <p:cNvSpPr txBox="1"/>
                  <p:nvPr/>
                </p:nvSpPr>
                <p:spPr>
                  <a:xfrm>
                    <a:off x="2701589" y="4369153"/>
                    <a:ext cx="236250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18BA660-DF69-EA6C-FD87-B27D775C94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1589" y="4369153"/>
                    <a:ext cx="2362505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88C9469-E69E-3340-D87B-13D3FEF06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34161" y="4189091"/>
                <a:ext cx="4606" cy="2612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A5F72AF-7A2A-A69E-45D8-402A884EE47E}"/>
                    </a:ext>
                  </a:extLst>
                </p:cNvPr>
                <p:cNvSpPr txBox="1"/>
                <p:nvPr/>
              </p:nvSpPr>
              <p:spPr>
                <a:xfrm>
                  <a:off x="5293093" y="4193669"/>
                  <a:ext cx="25978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sz="1400" dirty="0">
                      <a:latin typeface="+mn-lt"/>
                    </a:rPr>
                    <a:t> otherwise, Verifier rejects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A5F72AF-7A2A-A69E-45D8-402A884EE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093" y="4193669"/>
                  <a:ext cx="2597891" cy="307777"/>
                </a:xfrm>
                <a:prstGeom prst="rect">
                  <a:avLst/>
                </a:prstGeom>
                <a:blipFill>
                  <a:blip r:embed="rId9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41A3051-FC43-24E5-6206-E25087188894}"/>
                </a:ext>
              </a:extLst>
            </p:cNvPr>
            <p:cNvCxnSpPr>
              <a:cxnSpLocks/>
            </p:cNvCxnSpPr>
            <p:nvPr/>
          </p:nvCxnSpPr>
          <p:spPr>
            <a:xfrm>
              <a:off x="6433130" y="4438481"/>
              <a:ext cx="0" cy="2333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F46936-C888-CB5F-CB3D-0398A67A0C61}"/>
                  </a:ext>
                </a:extLst>
              </p:cNvPr>
              <p:cNvSpPr txBox="1"/>
              <p:nvPr/>
            </p:nvSpPr>
            <p:spPr>
              <a:xfrm>
                <a:off x="4618" y="1535254"/>
                <a:ext cx="380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14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F46936-C888-CB5F-CB3D-0398A67A0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" y="1535254"/>
                <a:ext cx="380232" cy="307777"/>
              </a:xfrm>
              <a:prstGeom prst="rect">
                <a:avLst/>
              </a:prstGeom>
              <a:blipFill>
                <a:blip r:embed="rId10"/>
                <a:stretch>
                  <a:fillRect l="-3226" r="-3226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31F5EE-CF85-9878-47B9-F02C3E0904F6}"/>
                  </a:ext>
                </a:extLst>
              </p:cNvPr>
              <p:cNvSpPr txBox="1"/>
              <p:nvPr/>
            </p:nvSpPr>
            <p:spPr>
              <a:xfrm>
                <a:off x="89615" y="4828106"/>
                <a:ext cx="380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14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31F5EE-CF85-9878-47B9-F02C3E090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5" y="4828106"/>
                <a:ext cx="380232" cy="307777"/>
              </a:xfrm>
              <a:prstGeom prst="rect">
                <a:avLst/>
              </a:prstGeom>
              <a:blipFill>
                <a:blip r:embed="rId11"/>
                <a:stretch>
                  <a:fillRect l="-6667" t="-4000" r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D9029A-0FEA-29F1-379D-5D4FF39B3182}"/>
                  </a:ext>
                </a:extLst>
              </p:cNvPr>
              <p:cNvSpPr txBox="1"/>
              <p:nvPr/>
            </p:nvSpPr>
            <p:spPr>
              <a:xfrm>
                <a:off x="2871865" y="1920418"/>
                <a:ext cx="50451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600" dirty="0">
                    <a:latin typeface="+mn-lt"/>
                  </a:rPr>
                  <a:t>(note: this only holds </a:t>
                </a:r>
                <a:r>
                  <a:rPr lang="en-US" sz="1600" dirty="0" err="1">
                    <a:latin typeface="+mn-lt"/>
                  </a:rPr>
                  <a:t>w.h.p</a:t>
                </a:r>
                <a:r>
                  <a:rPr lang="en-US" sz="1600" dirty="0">
                    <a:latin typeface="+mn-lt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1600" dirty="0">
                    <a:latin typeface="+mn-lt"/>
                  </a:rPr>
                  <a:t> by folding corollary)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D9029A-0FEA-29F1-379D-5D4FF39B3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65" y="1920418"/>
                <a:ext cx="5045164" cy="338554"/>
              </a:xfrm>
              <a:prstGeom prst="rect">
                <a:avLst/>
              </a:prstGeom>
              <a:blipFill>
                <a:blip r:embed="rId12"/>
                <a:stretch>
                  <a:fillRect l="-754" t="-7143" r="-50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76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animBg="1"/>
      <p:bldP spid="33" grpId="0" animBg="1"/>
      <p:bldP spid="5" grpId="0"/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88469-272B-9DA1-9084-7AB0A872E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EDE3-2C7B-40CD-2383-FF9110C1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to spot check:  method 2  (the FRI method)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6F7BE0-A0F9-B3EB-216D-D66559BAE7B5}"/>
                  </a:ext>
                </a:extLst>
              </p:cNvPr>
              <p:cNvSpPr txBox="1"/>
              <p:nvPr/>
            </p:nvSpPr>
            <p:spPr>
              <a:xfrm>
                <a:off x="235657" y="1673277"/>
                <a:ext cx="13072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6F7BE0-A0F9-B3EB-216D-D66559BAE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7" y="1673277"/>
                <a:ext cx="130721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13777D-993B-8B4B-E919-D94CCB300A84}"/>
                  </a:ext>
                </a:extLst>
              </p:cNvPr>
              <p:cNvSpPr txBox="1"/>
              <p:nvPr/>
            </p:nvSpPr>
            <p:spPr>
              <a:xfrm>
                <a:off x="235657" y="2240759"/>
                <a:ext cx="1426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13777D-993B-8B4B-E919-D94CCB300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7" y="2240759"/>
                <a:ext cx="142654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8F2128-9309-560F-0313-B95B2A3AF7D9}"/>
                  </a:ext>
                </a:extLst>
              </p:cNvPr>
              <p:cNvSpPr txBox="1"/>
              <p:nvPr/>
            </p:nvSpPr>
            <p:spPr>
              <a:xfrm>
                <a:off x="229694" y="2808241"/>
                <a:ext cx="14325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8F2128-9309-560F-0313-B95B2A3AF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4" y="2808241"/>
                <a:ext cx="143250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510F04-2386-F575-76E4-542068CEF3C2}"/>
                  </a:ext>
                </a:extLst>
              </p:cNvPr>
              <p:cNvSpPr txBox="1"/>
              <p:nvPr/>
            </p:nvSpPr>
            <p:spPr>
              <a:xfrm>
                <a:off x="264142" y="971539"/>
                <a:ext cx="79210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>
                    <a:latin typeface="+mn-lt"/>
                  </a:rPr>
                  <a:t>Correlated spot checks</a:t>
                </a:r>
                <a:r>
                  <a:rPr lang="en-US" dirty="0">
                    <a:latin typeface="+mn-lt"/>
                  </a:rPr>
                  <a:t>:  spot check starting at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3DD3C9F-289E-EF06-EE7D-4106F46BD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2" y="971539"/>
                <a:ext cx="7921079" cy="461665"/>
              </a:xfrm>
              <a:prstGeom prst="rect">
                <a:avLst/>
              </a:prstGeom>
              <a:blipFill>
                <a:blip r:embed="rId6"/>
                <a:stretch>
                  <a:fillRect l="-112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299CF40-9410-B074-A6D3-E273198FE6E8}"/>
                  </a:ext>
                </a:extLst>
              </p:cNvPr>
              <p:cNvSpPr txBox="1"/>
              <p:nvPr/>
            </p:nvSpPr>
            <p:spPr>
              <a:xfrm>
                <a:off x="315374" y="3974656"/>
                <a:ext cx="6570710" cy="948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dirty="0">
                    <a:latin typeface="+mn-lt"/>
                  </a:rPr>
                  <a:t>Total of only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𝑚𝑡</m:t>
                    </m:r>
                  </m:oMath>
                </a14:m>
                <a:r>
                  <a:rPr lang="en-US" dirty="0">
                    <a:latin typeface="+mn-lt"/>
                  </a:rPr>
                  <a:t> queries to oracles: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n-lt"/>
                  </a:rPr>
                  <a:t> per oracle</a:t>
                </a:r>
              </a:p>
              <a:p>
                <a:pPr marL="0" indent="0" algn="l">
                  <a:spcBef>
                    <a:spcPts val="1400"/>
                  </a:spcBef>
                  <a:buNone/>
                </a:pPr>
                <a:r>
                  <a:rPr lang="en-US" sz="2000" dirty="0">
                    <a:latin typeface="+mn-lt"/>
                  </a:rPr>
                  <a:t>		(recall:  method 1 required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n-lt"/>
                  </a:rPr>
                  <a:t> queries per oracle)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D386031-B789-686D-8D88-E6E1C9EA6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4" y="3974656"/>
                <a:ext cx="6570710" cy="948978"/>
              </a:xfrm>
              <a:prstGeom prst="rect">
                <a:avLst/>
              </a:prstGeom>
              <a:blipFill>
                <a:blip r:embed="rId11"/>
                <a:stretch>
                  <a:fillRect l="-1349" t="-263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932E404-9849-6A02-C2FF-E185A0D2D3FC}"/>
              </a:ext>
            </a:extLst>
          </p:cNvPr>
          <p:cNvGrpSpPr/>
          <p:nvPr/>
        </p:nvGrpSpPr>
        <p:grpSpPr>
          <a:xfrm>
            <a:off x="5048130" y="1902877"/>
            <a:ext cx="4048163" cy="1220847"/>
            <a:chOff x="5127642" y="1902877"/>
            <a:chExt cx="4048163" cy="1220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8373FA6-B7E6-0FBA-04D9-748574BDFC9C}"/>
                    </a:ext>
                  </a:extLst>
                </p:cNvPr>
                <p:cNvSpPr txBox="1"/>
                <p:nvPr/>
              </p:nvSpPr>
              <p:spPr>
                <a:xfrm>
                  <a:off x="5417597" y="1902877"/>
                  <a:ext cx="3758208" cy="12208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already have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800"/>
                    </a:spcBef>
                  </a:pPr>
                  <a:r>
                    <a:rPr lang="en-US" sz="2000" dirty="0">
                      <a:latin typeface="+mn-lt"/>
                    </a:rPr>
                    <a:t>⇒  only query 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2000" dirty="0">
                    <a:latin typeface="+mn-lt"/>
                  </a:endParaRPr>
                </a:p>
                <a:p>
                  <a:pPr algn="l">
                    <a:spcBef>
                      <a:spcPts val="800"/>
                    </a:spcBef>
                  </a:pPr>
                  <a:r>
                    <a:rPr lang="en-US" sz="2000" dirty="0">
                      <a:latin typeface="+mn-lt"/>
                    </a:rPr>
                    <a:t>⇒  1 query per check</a:t>
                  </a: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600DE53-CD19-B28C-07C0-CBEDEAC59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597" y="1902877"/>
                  <a:ext cx="3758208" cy="1220847"/>
                </a:xfrm>
                <a:prstGeom prst="rect">
                  <a:avLst/>
                </a:prstGeom>
                <a:blipFill>
                  <a:blip r:embed="rId12"/>
                  <a:stretch>
                    <a:fillRect l="-1684" t="-2062" b="-82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ight Brace 76">
              <a:extLst>
                <a:ext uri="{FF2B5EF4-FFF2-40B4-BE49-F238E27FC236}">
                  <a16:creationId xmlns:a16="http://schemas.microsoft.com/office/drawing/2014/main" id="{2A81C595-1EF1-6F01-91F7-8DA887B78B88}"/>
                </a:ext>
              </a:extLst>
            </p:cNvPr>
            <p:cNvSpPr/>
            <p:nvPr/>
          </p:nvSpPr>
          <p:spPr>
            <a:xfrm>
              <a:off x="5127642" y="2120775"/>
              <a:ext cx="243011" cy="82578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95D6C7-14D3-D138-0781-F5B1707104AD}"/>
                  </a:ext>
                </a:extLst>
              </p:cNvPr>
              <p:cNvSpPr txBox="1"/>
              <p:nvPr/>
            </p:nvSpPr>
            <p:spPr>
              <a:xfrm>
                <a:off x="203853" y="3375724"/>
                <a:ext cx="14325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95D6C7-14D3-D138-0781-F5B170710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53" y="3375724"/>
                <a:ext cx="143250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4E6013E-C63C-F2CB-32E8-F9DF22BA1AE1}"/>
              </a:ext>
            </a:extLst>
          </p:cNvPr>
          <p:cNvGrpSpPr/>
          <p:nvPr/>
        </p:nvGrpSpPr>
        <p:grpSpPr>
          <a:xfrm>
            <a:off x="1761829" y="1598472"/>
            <a:ext cx="3370497" cy="400110"/>
            <a:chOff x="1915427" y="1672138"/>
            <a:chExt cx="4690864" cy="4819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7129F08-BD8D-96F0-1337-56C9D92FE8E5}"/>
                </a:ext>
              </a:extLst>
            </p:cNvPr>
            <p:cNvGrpSpPr/>
            <p:nvPr/>
          </p:nvGrpSpPr>
          <p:grpSpPr>
            <a:xfrm>
              <a:off x="1915427" y="1774110"/>
              <a:ext cx="4690864" cy="277971"/>
              <a:chOff x="1915427" y="1790297"/>
              <a:chExt cx="4690864" cy="27797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3DCA512-7773-C837-D49F-18BD061ECE2D}"/>
                  </a:ext>
                </a:extLst>
              </p:cNvPr>
              <p:cNvSpPr/>
              <p:nvPr/>
            </p:nvSpPr>
            <p:spPr>
              <a:xfrm>
                <a:off x="1915427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AE95BB-1601-F9E0-37EE-7D328B9C5156}"/>
                  </a:ext>
                </a:extLst>
              </p:cNvPr>
              <p:cNvSpPr/>
              <p:nvPr/>
            </p:nvSpPr>
            <p:spPr>
              <a:xfrm>
                <a:off x="2208901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EF594F4-3C1C-47FC-429D-F2F1609075D5}"/>
                  </a:ext>
                </a:extLst>
              </p:cNvPr>
              <p:cNvSpPr/>
              <p:nvPr/>
            </p:nvSpPr>
            <p:spPr>
              <a:xfrm>
                <a:off x="2502375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D9361AA-3882-64B9-C271-38C64254714F}"/>
                  </a:ext>
                </a:extLst>
              </p:cNvPr>
              <p:cNvSpPr/>
              <p:nvPr/>
            </p:nvSpPr>
            <p:spPr>
              <a:xfrm>
                <a:off x="2795849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CF26B75-E5BF-FA78-02DF-475CD3941450}"/>
                  </a:ext>
                </a:extLst>
              </p:cNvPr>
              <p:cNvSpPr/>
              <p:nvPr/>
            </p:nvSpPr>
            <p:spPr>
              <a:xfrm>
                <a:off x="3089323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1033FF-A935-028C-FA45-1F533BF56416}"/>
                  </a:ext>
                </a:extLst>
              </p:cNvPr>
              <p:cNvSpPr/>
              <p:nvPr/>
            </p:nvSpPr>
            <p:spPr>
              <a:xfrm>
                <a:off x="3382797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6234370-68AF-0650-272F-C8E2C1D6441F}"/>
                  </a:ext>
                </a:extLst>
              </p:cNvPr>
              <p:cNvSpPr/>
              <p:nvPr/>
            </p:nvSpPr>
            <p:spPr>
              <a:xfrm>
                <a:off x="3676271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3928366-DA4A-2154-A705-EAE2669B951B}"/>
                  </a:ext>
                </a:extLst>
              </p:cNvPr>
              <p:cNvSpPr/>
              <p:nvPr/>
            </p:nvSpPr>
            <p:spPr>
              <a:xfrm>
                <a:off x="3969745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F529948-77C9-5FAA-6931-606FD1D8C531}"/>
                  </a:ext>
                </a:extLst>
              </p:cNvPr>
              <p:cNvSpPr/>
              <p:nvPr/>
            </p:nvSpPr>
            <p:spPr>
              <a:xfrm>
                <a:off x="4263219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82ECA73-44D6-B088-CC3A-8E68ADA2687F}"/>
                  </a:ext>
                </a:extLst>
              </p:cNvPr>
              <p:cNvSpPr/>
              <p:nvPr/>
            </p:nvSpPr>
            <p:spPr>
              <a:xfrm>
                <a:off x="4556693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8C62420-779C-42F9-3802-71E166F15142}"/>
                  </a:ext>
                </a:extLst>
              </p:cNvPr>
              <p:cNvSpPr/>
              <p:nvPr/>
            </p:nvSpPr>
            <p:spPr>
              <a:xfrm>
                <a:off x="4850167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FED5E39-F250-FDC6-4896-DE80A5907E8B}"/>
                  </a:ext>
                </a:extLst>
              </p:cNvPr>
              <p:cNvSpPr/>
              <p:nvPr/>
            </p:nvSpPr>
            <p:spPr>
              <a:xfrm>
                <a:off x="5143641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DA37CC0-3DF5-9DA0-A44B-4AEB31E61C1F}"/>
                  </a:ext>
                </a:extLst>
              </p:cNvPr>
              <p:cNvSpPr/>
              <p:nvPr/>
            </p:nvSpPr>
            <p:spPr>
              <a:xfrm>
                <a:off x="5437115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B7A09FA-1BDF-B0A3-D332-F0EFE24331A8}"/>
                  </a:ext>
                </a:extLst>
              </p:cNvPr>
              <p:cNvSpPr/>
              <p:nvPr/>
            </p:nvSpPr>
            <p:spPr>
              <a:xfrm>
                <a:off x="5730589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5B2BA45-F9BE-532B-B999-C1C2A85475A1}"/>
                  </a:ext>
                </a:extLst>
              </p:cNvPr>
              <p:cNvSpPr/>
              <p:nvPr/>
            </p:nvSpPr>
            <p:spPr>
              <a:xfrm>
                <a:off x="6024063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B736FD7-FC5B-152F-CDDF-AC09A0FA05A8}"/>
                  </a:ext>
                </a:extLst>
              </p:cNvPr>
              <p:cNvSpPr/>
              <p:nvPr/>
            </p:nvSpPr>
            <p:spPr>
              <a:xfrm>
                <a:off x="6317533" y="1790297"/>
                <a:ext cx="288758" cy="2779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F9BC56-9CE4-331D-037F-7E01A7F7FF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4916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BDC074-9291-5115-11EE-0EB2316769B9}"/>
                </a:ext>
              </a:extLst>
            </p:cNvPr>
            <p:cNvCxnSpPr>
              <a:cxnSpLocks/>
            </p:cNvCxnSpPr>
            <p:nvPr/>
          </p:nvCxnSpPr>
          <p:spPr>
            <a:xfrm>
              <a:off x="3084607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41B1E7-B754-FB5B-F165-2535D51F2B90}"/>
                </a:ext>
              </a:extLst>
            </p:cNvPr>
            <p:cNvCxnSpPr>
              <a:cxnSpLocks/>
            </p:cNvCxnSpPr>
            <p:nvPr/>
          </p:nvCxnSpPr>
          <p:spPr>
            <a:xfrm>
              <a:off x="3671555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0EAD8C-02B6-D176-22B8-F369717F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58503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22A122-8FC3-BD76-9FEB-4742054BDBEE}"/>
                </a:ext>
              </a:extLst>
            </p:cNvPr>
            <p:cNvCxnSpPr>
              <a:cxnSpLocks/>
            </p:cNvCxnSpPr>
            <p:nvPr/>
          </p:nvCxnSpPr>
          <p:spPr>
            <a:xfrm>
              <a:off x="4845451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37BA75-D56F-79EF-8052-A3EC512E76A4}"/>
                </a:ext>
              </a:extLst>
            </p:cNvPr>
            <p:cNvCxnSpPr>
              <a:cxnSpLocks/>
            </p:cNvCxnSpPr>
            <p:nvPr/>
          </p:nvCxnSpPr>
          <p:spPr>
            <a:xfrm>
              <a:off x="5423517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488189-410B-87AB-604E-16F6AD178790}"/>
                </a:ext>
              </a:extLst>
            </p:cNvPr>
            <p:cNvCxnSpPr>
              <a:cxnSpLocks/>
            </p:cNvCxnSpPr>
            <p:nvPr/>
          </p:nvCxnSpPr>
          <p:spPr>
            <a:xfrm>
              <a:off x="6019347" y="1672138"/>
              <a:ext cx="0" cy="481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1B8620-9F54-4DD3-5596-9E9ADF076704}"/>
              </a:ext>
            </a:extLst>
          </p:cNvPr>
          <p:cNvGrpSpPr/>
          <p:nvPr/>
        </p:nvGrpSpPr>
        <p:grpSpPr>
          <a:xfrm>
            <a:off x="1969308" y="2257188"/>
            <a:ext cx="418347" cy="230786"/>
            <a:chOff x="1969308" y="2344933"/>
            <a:chExt cx="418347" cy="23078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1DDA75B-E840-02D2-47C3-A0257ED390AD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F8B3BB5-9A80-B9B2-96E8-51BF1E5E29D1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49EACA-7599-B665-F050-72DFFC91FF4B}"/>
              </a:ext>
            </a:extLst>
          </p:cNvPr>
          <p:cNvGrpSpPr/>
          <p:nvPr/>
        </p:nvGrpSpPr>
        <p:grpSpPr>
          <a:xfrm>
            <a:off x="2816169" y="2257188"/>
            <a:ext cx="418347" cy="230786"/>
            <a:chOff x="1969308" y="2344933"/>
            <a:chExt cx="418347" cy="23078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385A9A2-1BBE-302D-5FE6-ED6D9EAA041E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F84C8F8-3B7A-51E9-68FD-E2EAAFC251A4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847D84-3179-79AA-26D9-8C80A4F37DFE}"/>
              </a:ext>
            </a:extLst>
          </p:cNvPr>
          <p:cNvGrpSpPr/>
          <p:nvPr/>
        </p:nvGrpSpPr>
        <p:grpSpPr>
          <a:xfrm>
            <a:off x="3667371" y="2257188"/>
            <a:ext cx="418347" cy="230786"/>
            <a:chOff x="1969308" y="2344933"/>
            <a:chExt cx="418347" cy="230786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AF5159E-7282-55D6-221C-33CA53D26FE5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7E44D98-89B5-96B2-76F9-C8CD578CDB49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CE1E2A-7FB3-072F-390D-A7CC2492C4D2}"/>
              </a:ext>
            </a:extLst>
          </p:cNvPr>
          <p:cNvGrpSpPr/>
          <p:nvPr/>
        </p:nvGrpSpPr>
        <p:grpSpPr>
          <a:xfrm>
            <a:off x="4507900" y="2257188"/>
            <a:ext cx="418347" cy="230786"/>
            <a:chOff x="1969308" y="2344933"/>
            <a:chExt cx="418347" cy="230786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10B8243-81E8-F6EF-D6BF-5FD9454F6F17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2BB6D85-390D-DB95-4A0A-1A990080AD40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02482C-1AF8-5EB9-2CB1-F077B6623EDB}"/>
                  </a:ext>
                </a:extLst>
              </p:cNvPr>
              <p:cNvSpPr txBox="1"/>
              <p:nvPr/>
            </p:nvSpPr>
            <p:spPr>
              <a:xfrm>
                <a:off x="3404560" y="2469782"/>
                <a:ext cx="8288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02482C-1AF8-5EB9-2CB1-F077B662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560" y="2469782"/>
                <a:ext cx="828817" cy="307777"/>
              </a:xfrm>
              <a:prstGeom prst="rect">
                <a:avLst/>
              </a:prstGeom>
              <a:blipFill>
                <a:blip r:embed="rId1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3EA253DF-5F89-B237-37B8-BCA34F65A5AD}"/>
              </a:ext>
            </a:extLst>
          </p:cNvPr>
          <p:cNvGrpSpPr/>
          <p:nvPr/>
        </p:nvGrpSpPr>
        <p:grpSpPr>
          <a:xfrm>
            <a:off x="2387655" y="2863576"/>
            <a:ext cx="418347" cy="230786"/>
            <a:chOff x="1969308" y="2344933"/>
            <a:chExt cx="418347" cy="230786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BEE5AF-D121-D904-1AC6-BF6CBD8F8619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EA93E5F-5413-48A7-81E7-D16E645528FB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CFCC02D-88A1-BB59-91CB-21CC669C08CB}"/>
              </a:ext>
            </a:extLst>
          </p:cNvPr>
          <p:cNvGrpSpPr/>
          <p:nvPr/>
        </p:nvGrpSpPr>
        <p:grpSpPr>
          <a:xfrm>
            <a:off x="4073301" y="2881057"/>
            <a:ext cx="418347" cy="230786"/>
            <a:chOff x="1969308" y="2344933"/>
            <a:chExt cx="418347" cy="23078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C5407D4-2A46-DBC3-EFAB-4599A435B31E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733481D-2B51-51A6-3FDB-AD3F0B954F9B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C93AE62-A2B3-A8EB-48E7-4147BFD2D0A3}"/>
              </a:ext>
            </a:extLst>
          </p:cNvPr>
          <p:cNvGrpSpPr/>
          <p:nvPr/>
        </p:nvGrpSpPr>
        <p:grpSpPr>
          <a:xfrm>
            <a:off x="3237904" y="3428935"/>
            <a:ext cx="418347" cy="230786"/>
            <a:chOff x="1969308" y="2344933"/>
            <a:chExt cx="418347" cy="230786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C12F19D-CA70-A746-1B47-C0A024CE7C5E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FC288B7-A0C2-CAA1-C9AF-3825ABB6D14B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9B6A77C-E7FA-2BEA-4CAD-0D7889C099B3}"/>
                  </a:ext>
                </a:extLst>
              </p:cNvPr>
              <p:cNvSpPr txBox="1"/>
              <p:nvPr/>
            </p:nvSpPr>
            <p:spPr>
              <a:xfrm>
                <a:off x="4019557" y="1434392"/>
                <a:ext cx="311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9B6A77C-E7FA-2BEA-4CAD-0D7889C09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7" y="1434392"/>
                <a:ext cx="31175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3346713-40E5-0C88-D11E-531B10C22D35}"/>
                  </a:ext>
                </a:extLst>
              </p:cNvPr>
              <p:cNvSpPr txBox="1"/>
              <p:nvPr/>
            </p:nvSpPr>
            <p:spPr>
              <a:xfrm>
                <a:off x="3813930" y="1432465"/>
                <a:ext cx="330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/>
                  <a:t>-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3346713-40E5-0C88-D11E-531B10C22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930" y="1432465"/>
                <a:ext cx="330988" cy="307777"/>
              </a:xfrm>
              <a:prstGeom prst="rect">
                <a:avLst/>
              </a:prstGeom>
              <a:blipFill>
                <a:blip r:embed="rId16"/>
                <a:stretch>
                  <a:fillRect l="-7407" t="-8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8F5F4D7-0A47-E337-25C3-FC3B592FBF4C}"/>
                  </a:ext>
                </a:extLst>
              </p:cNvPr>
              <p:cNvSpPr txBox="1"/>
              <p:nvPr/>
            </p:nvSpPr>
            <p:spPr>
              <a:xfrm>
                <a:off x="3740583" y="3102533"/>
                <a:ext cx="9089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8F5F4D7-0A47-E337-25C3-FC3B592F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583" y="3102533"/>
                <a:ext cx="908967" cy="307777"/>
              </a:xfrm>
              <a:prstGeom prst="rect">
                <a:avLst/>
              </a:prstGeom>
              <a:blipFill>
                <a:blip r:embed="rId1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D077B64-9791-2686-10B1-F73740BB8F16}"/>
                  </a:ext>
                </a:extLst>
              </p:cNvPr>
              <p:cNvSpPr txBox="1"/>
              <p:nvPr/>
            </p:nvSpPr>
            <p:spPr>
              <a:xfrm>
                <a:off x="2990151" y="3666879"/>
                <a:ext cx="8288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D077B64-9791-2686-10B1-F73740BB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51" y="3666879"/>
                <a:ext cx="828817" cy="307777"/>
              </a:xfrm>
              <a:prstGeom prst="rect">
                <a:avLst/>
              </a:prstGeom>
              <a:blipFill>
                <a:blip r:embed="rId1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16747F-9064-FEBA-B5BB-1D820EB9066A}"/>
              </a:ext>
            </a:extLst>
          </p:cNvPr>
          <p:cNvGrpSpPr/>
          <p:nvPr/>
        </p:nvGrpSpPr>
        <p:grpSpPr>
          <a:xfrm>
            <a:off x="3667371" y="2266963"/>
            <a:ext cx="418347" cy="230786"/>
            <a:chOff x="1969308" y="2344933"/>
            <a:chExt cx="418347" cy="230786"/>
          </a:xfrm>
          <a:solidFill>
            <a:srgbClr val="FF0000"/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759092B-953C-EACB-D7A4-534616BD3B59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24A3F2D-EE69-489D-5942-CC85AC47582B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69612D-7A96-30ED-5651-9E48D8D212AC}"/>
              </a:ext>
            </a:extLst>
          </p:cNvPr>
          <p:cNvGrpSpPr/>
          <p:nvPr/>
        </p:nvGrpSpPr>
        <p:grpSpPr>
          <a:xfrm>
            <a:off x="4089553" y="2890842"/>
            <a:ext cx="418347" cy="230786"/>
            <a:chOff x="1969308" y="2344933"/>
            <a:chExt cx="418347" cy="230786"/>
          </a:xfrm>
          <a:solidFill>
            <a:srgbClr val="FF0000"/>
          </a:solidFill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197D0B3-9CD0-126A-CAA8-A2EC707B2077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989C536-A1F4-3632-313B-22A248EE7484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E5ADCE0-FF10-3E35-F2B5-74F19053E193}"/>
              </a:ext>
            </a:extLst>
          </p:cNvPr>
          <p:cNvGrpSpPr/>
          <p:nvPr/>
        </p:nvGrpSpPr>
        <p:grpSpPr>
          <a:xfrm>
            <a:off x="3870507" y="1683134"/>
            <a:ext cx="418347" cy="230786"/>
            <a:chOff x="1969308" y="2344933"/>
            <a:chExt cx="418347" cy="230786"/>
          </a:xfrm>
          <a:solidFill>
            <a:srgbClr val="FF0000"/>
          </a:solidFill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B4AB25E-22FF-DE4A-B31B-8010277F274B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C958514-9F9C-63DE-84B3-29574B1C0B13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FDDF5DA-59B9-8F8D-4E98-F0352A96429B}"/>
              </a:ext>
            </a:extLst>
          </p:cNvPr>
          <p:cNvGrpSpPr/>
          <p:nvPr/>
        </p:nvGrpSpPr>
        <p:grpSpPr>
          <a:xfrm>
            <a:off x="3667371" y="1936003"/>
            <a:ext cx="736790" cy="1657294"/>
            <a:chOff x="3667371" y="1936003"/>
            <a:chExt cx="736790" cy="1657294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C4209F-6643-AF2E-8796-8F5DB3B3F1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1300" y="1936003"/>
              <a:ext cx="131620" cy="3023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AF06C02-0ED5-4B4A-8DB1-ACE7DA33258E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>
              <a:off x="4073301" y="2388421"/>
              <a:ext cx="314608" cy="492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56481FB7-2E3D-E1AE-61B2-A53D58BB6876}"/>
                </a:ext>
              </a:extLst>
            </p:cNvPr>
            <p:cNvCxnSpPr>
              <a:cxnSpLocks/>
              <a:stCxn id="160" idx="2"/>
            </p:cNvCxnSpPr>
            <p:nvPr/>
          </p:nvCxnSpPr>
          <p:spPr>
            <a:xfrm flipH="1">
              <a:off x="3667371" y="3121628"/>
              <a:ext cx="736790" cy="4716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1C9591B-ACED-59E3-BED6-2D3024926C5F}"/>
              </a:ext>
            </a:extLst>
          </p:cNvPr>
          <p:cNvGrpSpPr/>
          <p:nvPr/>
        </p:nvGrpSpPr>
        <p:grpSpPr>
          <a:xfrm>
            <a:off x="3227154" y="3436093"/>
            <a:ext cx="418347" cy="230786"/>
            <a:chOff x="1969308" y="2344933"/>
            <a:chExt cx="418347" cy="230786"/>
          </a:xfrm>
          <a:solidFill>
            <a:srgbClr val="FF0000"/>
          </a:solidFill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5D453B5-033E-CA2C-CD68-E3F807AC39D8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2DC07AF-4DD4-5135-FB0C-86FCCBB083D7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D790E8A-7C09-0B25-DA8F-7B5180F9972F}"/>
              </a:ext>
            </a:extLst>
          </p:cNvPr>
          <p:cNvGrpSpPr/>
          <p:nvPr/>
        </p:nvGrpSpPr>
        <p:grpSpPr>
          <a:xfrm>
            <a:off x="3669048" y="2258592"/>
            <a:ext cx="418347" cy="230786"/>
            <a:chOff x="1969308" y="2344933"/>
            <a:chExt cx="418347" cy="230786"/>
          </a:xfrm>
          <a:solidFill>
            <a:srgbClr val="FF0000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7F855C1-2070-B087-99B5-E7D9DE54AC22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AD5D1F8-CE08-E78E-ACA7-397B6C186B40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38DC2C1-67B5-6799-83A7-D22CE00CF4D2}"/>
              </a:ext>
            </a:extLst>
          </p:cNvPr>
          <p:cNvGrpSpPr/>
          <p:nvPr/>
        </p:nvGrpSpPr>
        <p:grpSpPr>
          <a:xfrm>
            <a:off x="4091930" y="2883672"/>
            <a:ext cx="418347" cy="230786"/>
            <a:chOff x="1969308" y="2344933"/>
            <a:chExt cx="418347" cy="230786"/>
          </a:xfrm>
          <a:solidFill>
            <a:srgbClr val="FF0000"/>
          </a:solidFill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7177C14-E1DC-4DED-A92A-88E0D76D5131}"/>
                </a:ext>
              </a:extLst>
            </p:cNvPr>
            <p:cNvSpPr/>
            <p:nvPr/>
          </p:nvSpPr>
          <p:spPr>
            <a:xfrm>
              <a:off x="1969308" y="2344933"/>
              <a:ext cx="207479" cy="23078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647CCA2-81AA-F102-87F1-8569CA4648A3}"/>
                </a:ext>
              </a:extLst>
            </p:cNvPr>
            <p:cNvSpPr/>
            <p:nvPr/>
          </p:nvSpPr>
          <p:spPr>
            <a:xfrm>
              <a:off x="2180176" y="2344933"/>
              <a:ext cx="207479" cy="2307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90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0202A-6B21-3894-D82D-6387DB468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10C7-74DA-507F-A37E-96CBFD3D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spot check:  the FRI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4FDC8E-8522-6035-79C5-B52625FD30F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4FDC8E-8522-6035-79C5-B52625FD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blipFill>
                <a:blip r:embed="rId3"/>
                <a:stretch>
                  <a:fillRect l="-1220" t="-6667"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E91D4D-5341-54D7-9FA3-F4E1C68597E4}"/>
                  </a:ext>
                </a:extLst>
              </p:cNvPr>
              <p:cNvSpPr txBox="1"/>
              <p:nvPr/>
            </p:nvSpPr>
            <p:spPr>
              <a:xfrm>
                <a:off x="744172" y="1650237"/>
                <a:ext cx="6561089" cy="321299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How to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latin typeface="+mn-lt"/>
                  </a:rPr>
                  <a:t>Repeat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n-lt"/>
                  </a:rPr>
                  <a:t> times: 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choose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>
                    <a:latin typeface="+mn-lt"/>
                  </a:rPr>
                  <a:t>, 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+mn-lt"/>
                  </a:rPr>
                  <a:t>:</a:t>
                </a:r>
              </a:p>
              <a:p>
                <a:pPr marL="800100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set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⇽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</a:t>
                </a:r>
              </a:p>
              <a:p>
                <a:pPr marL="800100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  <a:p>
                <a:pPr marL="800100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)⇽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marL="800100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reject if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E91D4D-5341-54D7-9FA3-F4E1C6859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72" y="1650237"/>
                <a:ext cx="6561089" cy="3212995"/>
              </a:xfrm>
              <a:prstGeom prst="rect">
                <a:avLst/>
              </a:prstGeom>
              <a:blipFill>
                <a:blip r:embed="rId4"/>
                <a:stretch>
                  <a:fillRect l="-769" t="-781" b="-117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12755B7-29C9-EE42-3B36-7B468D29C43E}"/>
              </a:ext>
            </a:extLst>
          </p:cNvPr>
          <p:cNvGrpSpPr/>
          <p:nvPr/>
        </p:nvGrpSpPr>
        <p:grpSpPr>
          <a:xfrm>
            <a:off x="5913913" y="3587573"/>
            <a:ext cx="2866293" cy="1015663"/>
            <a:chOff x="5913913" y="2752686"/>
            <a:chExt cx="2866293" cy="10156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37B44-34E5-D175-3292-7E2CA6395377}"/>
                </a:ext>
              </a:extLst>
            </p:cNvPr>
            <p:cNvSpPr txBox="1"/>
            <p:nvPr/>
          </p:nvSpPr>
          <p:spPr>
            <a:xfrm>
              <a:off x="7560898" y="2752686"/>
              <a:ext cx="1219308" cy="10156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only one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query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per round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FB1096-EB4B-E7AD-35FA-C1DF6540CA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3913" y="3431970"/>
              <a:ext cx="16469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8099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1C4B2-2BE7-689A-B920-9DF5C0624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5A0D8D-1695-92C3-0C1C-F690CB0EF00C}"/>
              </a:ext>
            </a:extLst>
          </p:cNvPr>
          <p:cNvSpPr/>
          <p:nvPr/>
        </p:nvSpPr>
        <p:spPr>
          <a:xfrm>
            <a:off x="5529266" y="4560035"/>
            <a:ext cx="289644" cy="41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8993D1-DDE6-B39A-C2C5-B3184AD9D55F}"/>
              </a:ext>
            </a:extLst>
          </p:cNvPr>
          <p:cNvSpPr/>
          <p:nvPr/>
        </p:nvSpPr>
        <p:spPr>
          <a:xfrm>
            <a:off x="837052" y="2456070"/>
            <a:ext cx="1161268" cy="41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EC8A44-5B03-9430-D85C-B1D13ADD1005}"/>
              </a:ext>
            </a:extLst>
          </p:cNvPr>
          <p:cNvSpPr/>
          <p:nvPr/>
        </p:nvSpPr>
        <p:spPr>
          <a:xfrm>
            <a:off x="6767639" y="4548161"/>
            <a:ext cx="2305106" cy="41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AF5FB-B073-5EEF-B8F9-96B80EB2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31" y="13458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this sound?   </a:t>
            </a:r>
            <a:r>
              <a:rPr lang="en-US" sz="2200" dirty="0"/>
              <a:t>(using notation as in earlier proof)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7C97EC-F51A-3CE4-F4BF-16C95D44F40F}"/>
                  </a:ext>
                </a:extLst>
              </p:cNvPr>
              <p:cNvSpPr txBox="1"/>
              <p:nvPr/>
            </p:nvSpPr>
            <p:spPr>
              <a:xfrm>
                <a:off x="136680" y="1102269"/>
                <a:ext cx="7754303" cy="930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>
                    <a:latin typeface="+mn-lt"/>
                  </a:rPr>
                  <a:t>Proof idea</a:t>
                </a:r>
                <a:r>
                  <a:rPr lang="en-US" sz="2000" dirty="0">
                    <a:latin typeface="+mn-lt"/>
                  </a:rPr>
                  <a:t>:   To simplify, let’s assume that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,   and</a:t>
                </a:r>
              </a:p>
              <a:p>
                <a:pPr>
                  <a:spcBef>
                    <a:spcPts val="1000"/>
                  </a:spcBef>
                </a:pPr>
                <a:r>
                  <a:rPr lang="en-US" sz="2000" dirty="0">
                    <a:latin typeface="+mn-lt"/>
                  </a:rPr>
                  <a:t>     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 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47CC1C-D8C9-53C5-EA55-8AAB1E57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0" y="1102269"/>
                <a:ext cx="7754303" cy="930255"/>
              </a:xfrm>
              <a:prstGeom prst="rect">
                <a:avLst/>
              </a:prstGeom>
              <a:blipFill>
                <a:blip r:embed="rId3"/>
                <a:stretch>
                  <a:fillRect l="-1144" t="-4054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427F5278-FB8E-6257-2E68-32A632468B20}"/>
              </a:ext>
            </a:extLst>
          </p:cNvPr>
          <p:cNvSpPr/>
          <p:nvPr/>
        </p:nvSpPr>
        <p:spPr>
          <a:xfrm>
            <a:off x="7943273" y="1289332"/>
            <a:ext cx="1147528" cy="737713"/>
          </a:xfrm>
          <a:prstGeom prst="wedgeRectCallout">
            <a:avLst>
              <a:gd name="adj1" fmla="val -73504"/>
              <a:gd name="adj2" fmla="val 197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600"/>
              </a:spcBef>
            </a:pPr>
            <a:r>
              <a:rPr lang="en-US" sz="1400" dirty="0">
                <a:latin typeface="+mn-lt"/>
              </a:rPr>
              <a:t>folding does not decrease distance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36C30E-F248-BD8A-7D1F-056E4144FE92}"/>
              </a:ext>
            </a:extLst>
          </p:cNvPr>
          <p:cNvGrpSpPr/>
          <p:nvPr/>
        </p:nvGrpSpPr>
        <p:grpSpPr>
          <a:xfrm>
            <a:off x="53199" y="2441676"/>
            <a:ext cx="9166677" cy="811133"/>
            <a:chOff x="53199" y="2441676"/>
            <a:chExt cx="9166677" cy="811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78F5EA-68CA-0F5C-0A46-FDDACCAD888E}"/>
                    </a:ext>
                  </a:extLst>
                </p:cNvPr>
                <p:cNvSpPr txBox="1"/>
                <p:nvPr/>
              </p:nvSpPr>
              <p:spPr>
                <a:xfrm>
                  <a:off x="53199" y="2441676"/>
                  <a:ext cx="9166677" cy="439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Then: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reject</m:t>
                              </m:r>
                            </m:e>
                          </m:d>
                        </m:e>
                      </m:func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not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round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not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round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78F5EA-68CA-0F5C-0A46-FDDACCAD8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9" y="2441676"/>
                  <a:ext cx="9166677" cy="439736"/>
                </a:xfrm>
                <a:prstGeom prst="rect">
                  <a:avLst/>
                </a:prstGeom>
                <a:blipFill>
                  <a:blip r:embed="rId4"/>
                  <a:stretch>
                    <a:fillRect l="-693" t="-100000" b="-1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DB5E20-F687-EF82-1036-5F325E4D78E3}"/>
                </a:ext>
              </a:extLst>
            </p:cNvPr>
            <p:cNvGrpSpPr/>
            <p:nvPr/>
          </p:nvGrpSpPr>
          <p:grpSpPr>
            <a:xfrm>
              <a:off x="4438043" y="2774206"/>
              <a:ext cx="3325334" cy="478603"/>
              <a:chOff x="2415270" y="4165765"/>
              <a:chExt cx="3325334" cy="47860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22F2C5-1784-F35C-FD30-584B735BBF74}"/>
                  </a:ext>
                </a:extLst>
              </p:cNvPr>
              <p:cNvSpPr txBox="1"/>
              <p:nvPr/>
            </p:nvSpPr>
            <p:spPr>
              <a:xfrm>
                <a:off x="2415270" y="4336591"/>
                <a:ext cx="3325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>
                    <a:latin typeface="+mn-lt"/>
                  </a:rPr>
                  <a:t>can be made into a union of </a:t>
                </a:r>
                <a:r>
                  <a:rPr lang="en-US" sz="1400" u="sng" dirty="0">
                    <a:latin typeface="+mn-lt"/>
                  </a:rPr>
                  <a:t>disjoint</a:t>
                </a:r>
                <a:r>
                  <a:rPr lang="en-US" sz="1400" dirty="0">
                    <a:latin typeface="+mn-lt"/>
                  </a:rPr>
                  <a:t> events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874C1A9-FC00-2ED6-497D-B6421C015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7656" y="4165765"/>
                <a:ext cx="4606" cy="2612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C58627-CB26-7F5D-E7AC-87B101438FAF}"/>
                  </a:ext>
                </a:extLst>
              </p:cNvPr>
              <p:cNvSpPr txBox="1"/>
              <p:nvPr/>
            </p:nvSpPr>
            <p:spPr>
              <a:xfrm>
                <a:off x="4618" y="1636851"/>
                <a:ext cx="380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14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F46936-C888-CB5F-CB3D-0398A67A0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" y="1636851"/>
                <a:ext cx="380232" cy="307777"/>
              </a:xfrm>
              <a:prstGeom prst="rect">
                <a:avLst/>
              </a:prstGeom>
              <a:blipFill>
                <a:blip r:embed="rId10"/>
                <a:stretch>
                  <a:fillRect l="-3226" t="-4000" r="-32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52797D-FE4E-BDED-C608-D34D143B1BD4}"/>
                  </a:ext>
                </a:extLst>
              </p:cNvPr>
              <p:cNvSpPr txBox="1"/>
              <p:nvPr/>
            </p:nvSpPr>
            <p:spPr>
              <a:xfrm>
                <a:off x="89615" y="4828106"/>
                <a:ext cx="380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14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31F5EE-CF85-9878-47B9-F02C3E090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5" y="4828106"/>
                <a:ext cx="380232" cy="307777"/>
              </a:xfrm>
              <a:prstGeom prst="rect">
                <a:avLst/>
              </a:prstGeom>
              <a:blipFill>
                <a:blip r:embed="rId11"/>
                <a:stretch>
                  <a:fillRect l="-6667" t="-4000" r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66AAF5B-3072-E830-D2A0-F2A5FA822DE7}"/>
              </a:ext>
            </a:extLst>
          </p:cNvPr>
          <p:cNvGrpSpPr/>
          <p:nvPr/>
        </p:nvGrpSpPr>
        <p:grpSpPr>
          <a:xfrm>
            <a:off x="190005" y="3490145"/>
            <a:ext cx="9155631" cy="1472745"/>
            <a:chOff x="99205" y="3471138"/>
            <a:chExt cx="9155631" cy="14727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77F8497-9F61-2236-D2AB-064153EB487B}"/>
                    </a:ext>
                  </a:extLst>
                </p:cNvPr>
                <p:cNvSpPr txBox="1"/>
                <p:nvPr/>
              </p:nvSpPr>
              <p:spPr>
                <a:xfrm>
                  <a:off x="99205" y="4529154"/>
                  <a:ext cx="9155631" cy="414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</m:e>
                          </m:d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≤1−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77F8497-9F61-2236-D2AB-064153EB4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5" y="4529154"/>
                  <a:ext cx="9155631" cy="414729"/>
                </a:xfrm>
                <a:prstGeom prst="rect">
                  <a:avLst/>
                </a:prstGeom>
                <a:blipFill>
                  <a:blip r:embed="rId12"/>
                  <a:stretch>
                    <a:fillRect l="-416" t="-112121" b="-17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185653-6C23-4CE7-DA5C-B36A6A88EC04}"/>
                    </a:ext>
                  </a:extLst>
                </p:cNvPr>
                <p:cNvSpPr txBox="1"/>
                <p:nvPr/>
              </p:nvSpPr>
              <p:spPr>
                <a:xfrm>
                  <a:off x="99205" y="3471138"/>
                  <a:ext cx="9037601" cy="45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fold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∆(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fold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185653-6C23-4CE7-DA5C-B36A6A88E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5" y="3471138"/>
                  <a:ext cx="9037601" cy="452047"/>
                </a:xfrm>
                <a:prstGeom prst="rect">
                  <a:avLst/>
                </a:prstGeom>
                <a:blipFill>
                  <a:blip r:embed="rId13"/>
                  <a:stretch>
                    <a:fillRect l="-421" t="-100000" b="-15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7AD05A-B66F-2F7E-0B63-7320C351E265}"/>
                </a:ext>
              </a:extLst>
            </p:cNvPr>
            <p:cNvGrpSpPr/>
            <p:nvPr/>
          </p:nvGrpSpPr>
          <p:grpSpPr>
            <a:xfrm>
              <a:off x="2282108" y="3874274"/>
              <a:ext cx="1669047" cy="478603"/>
              <a:chOff x="1847999" y="4232495"/>
              <a:chExt cx="1669047" cy="47860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DA79-D9F3-E650-1CE7-0B9F8E2A0D33}"/>
                  </a:ext>
                </a:extLst>
              </p:cNvPr>
              <p:cNvSpPr txBox="1"/>
              <p:nvPr/>
            </p:nvSpPr>
            <p:spPr>
              <a:xfrm>
                <a:off x="1847999" y="4403321"/>
                <a:ext cx="1669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400" dirty="0">
                    <a:latin typeface="+mn-lt"/>
                  </a:rPr>
                  <a:t>triangular inequality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30AB88E-3A0A-0726-A62F-274F1A2018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90934" y="4232495"/>
                <a:ext cx="4606" cy="2612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0A6921-440E-4F02-CD93-625C02977DA6}"/>
                    </a:ext>
                  </a:extLst>
                </p:cNvPr>
                <p:cNvSpPr txBox="1"/>
                <p:nvPr/>
              </p:nvSpPr>
              <p:spPr>
                <a:xfrm>
                  <a:off x="4489631" y="4185752"/>
                  <a:ext cx="25978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sz="1400" dirty="0">
                      <a:latin typeface="+mn-lt"/>
                    </a:rPr>
                    <a:t> otherwise, Verifier rejects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0A6921-440E-4F02-CD93-625C02977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9631" y="4185752"/>
                  <a:ext cx="2597891" cy="307777"/>
                </a:xfrm>
                <a:prstGeom prst="rect">
                  <a:avLst/>
                </a:prstGeom>
                <a:blipFill>
                  <a:blip r:embed="rId14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912F882-0472-88D2-7215-9C1BF10DC77E}"/>
                </a:ext>
              </a:extLst>
            </p:cNvPr>
            <p:cNvCxnSpPr>
              <a:cxnSpLocks/>
            </p:cNvCxnSpPr>
            <p:nvPr/>
          </p:nvCxnSpPr>
          <p:spPr>
            <a:xfrm>
              <a:off x="5245593" y="4438481"/>
              <a:ext cx="0" cy="2333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68BC3F-7BEE-0523-01ED-AD454FFC0870}"/>
              </a:ext>
            </a:extLst>
          </p:cNvPr>
          <p:cNvSpPr txBox="1"/>
          <p:nvPr/>
        </p:nvSpPr>
        <p:spPr>
          <a:xfrm>
            <a:off x="7695886" y="825740"/>
            <a:ext cx="1469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1400" dirty="0">
                <a:latin typeface="+mn-lt"/>
              </a:rPr>
              <a:t>[</a:t>
            </a:r>
            <a:r>
              <a:rPr lang="en-US" sz="1400" dirty="0">
                <a:latin typeface="+mn-lt"/>
                <a:hlinkClick r:id="rId15"/>
              </a:rPr>
              <a:t>BKS’18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Thm</a:t>
            </a:r>
            <a:r>
              <a:rPr lang="en-US" sz="1400" dirty="0">
                <a:latin typeface="+mn-lt"/>
              </a:rPr>
              <a:t> 7.2]</a:t>
            </a:r>
          </a:p>
        </p:txBody>
      </p:sp>
    </p:spTree>
    <p:extLst>
      <p:ext uri="{BB962C8B-B14F-4D97-AF65-F5344CB8AC3E}">
        <p14:creationId xmlns:p14="http://schemas.microsoft.com/office/powerpoint/2010/main" val="1980711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EE36-0CE7-F78B-A18F-C7E228A4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methods 1 vs.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4F45-75F3-1B1F-C362-18EAC34D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89" y="2905348"/>
            <a:ext cx="8687822" cy="1465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 obtain a SNARK via the BCS’16 compiler we need round-by-round soundness</a:t>
            </a:r>
          </a:p>
          <a:p>
            <a:pPr>
              <a:spcBef>
                <a:spcPts val="1600"/>
              </a:spcBef>
            </a:pPr>
            <a:r>
              <a:rPr lang="en-US" sz="2000" b="1" dirty="0"/>
              <a:t>method 1</a:t>
            </a:r>
            <a:r>
              <a:rPr lang="en-US" sz="2000" dirty="0"/>
              <a:t>:   independent spot checks ⇒  easy to prove R-by-R soundness</a:t>
            </a:r>
          </a:p>
          <a:p>
            <a:pPr>
              <a:spcBef>
                <a:spcPts val="1600"/>
              </a:spcBef>
            </a:pPr>
            <a:r>
              <a:rPr lang="en-US" sz="2000" b="1" dirty="0"/>
              <a:t>FRI method</a:t>
            </a:r>
            <a:r>
              <a:rPr lang="en-US" sz="2000" dirty="0"/>
              <a:t>:  correlated spot checks  ⇒  harder to prove R-by-R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9B9EB-90F3-FE92-D4AE-2DEBF7AEF1D1}"/>
                  </a:ext>
                </a:extLst>
              </p:cNvPr>
              <p:cNvSpPr txBox="1"/>
              <p:nvPr/>
            </p:nvSpPr>
            <p:spPr>
              <a:xfrm>
                <a:off x="338597" y="1028158"/>
                <a:ext cx="8717130" cy="146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The FRI method has better soundness:    for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 marL="342900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+mn-lt"/>
                  </a:rPr>
                  <a:t>method 1</a:t>
                </a:r>
                <a:r>
                  <a:rPr lang="en-US" sz="2000" dirty="0">
                    <a:latin typeface="+mn-lt"/>
                  </a:rPr>
                  <a:t>:	</a:t>
                </a:r>
                <a:r>
                  <a:rPr lang="en-US" sz="2000" dirty="0" err="1">
                    <a:latin typeface="+mn-lt"/>
                  </a:rPr>
                  <a:t>Pr</a:t>
                </a:r>
                <a:r>
                  <a:rPr lang="en-US" sz="2000" dirty="0">
                    <a:latin typeface="+mn-lt"/>
                  </a:rPr>
                  <a:t>[Verifier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]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000" dirty="0">
                  <a:latin typeface="+mn-lt"/>
                </a:endParaRPr>
              </a:p>
              <a:p>
                <a:pPr marL="342900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+mn-lt"/>
                  </a:rPr>
                  <a:t>FRI method</a:t>
                </a:r>
                <a:r>
                  <a:rPr lang="en-US" sz="2000" dirty="0">
                    <a:latin typeface="+mn-lt"/>
                  </a:rPr>
                  <a:t>:	</a:t>
                </a:r>
                <a:r>
                  <a:rPr lang="en-US" sz="2000" dirty="0" err="1">
                    <a:latin typeface="+mn-lt"/>
                  </a:rPr>
                  <a:t>Pr</a:t>
                </a:r>
                <a:r>
                  <a:rPr lang="en-US" sz="2000" dirty="0">
                    <a:latin typeface="+mn-lt"/>
                  </a:rPr>
                  <a:t>[Verifier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]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        </a:t>
                </a:r>
                <a:r>
                  <a:rPr lang="en-US" sz="1600" dirty="0">
                    <a:latin typeface="+mn-lt"/>
                  </a:rPr>
                  <a:t>(lower prob. ⇒ better bound)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9B9EB-90F3-FE92-D4AE-2DEBF7AEF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97" y="1028158"/>
                <a:ext cx="8717130" cy="1465209"/>
              </a:xfrm>
              <a:prstGeom prst="rect">
                <a:avLst/>
              </a:prstGeom>
              <a:blipFill>
                <a:blip r:embed="rId2"/>
                <a:stretch>
                  <a:fillRect l="-727" t="-2586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0BC2E7E-437D-573D-00AB-7B619E845ECD}"/>
              </a:ext>
            </a:extLst>
          </p:cNvPr>
          <p:cNvSpPr txBox="1"/>
          <p:nvPr/>
        </p:nvSpPr>
        <p:spPr>
          <a:xfrm>
            <a:off x="4998378" y="4475962"/>
            <a:ext cx="414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1800" dirty="0">
                <a:latin typeface="+mn-lt"/>
              </a:rPr>
              <a:t>(see [</a:t>
            </a:r>
            <a:r>
              <a:rPr lang="en-US" sz="1800" dirty="0">
                <a:latin typeface="+mn-lt"/>
                <a:hlinkClick r:id="rId3"/>
              </a:rPr>
              <a:t>BJKTTZ’23</a:t>
            </a:r>
            <a:r>
              <a:rPr lang="en-US" sz="1800" dirty="0">
                <a:latin typeface="+mn-lt"/>
              </a:rPr>
              <a:t>] for R-by-R analysis of FRI)</a:t>
            </a:r>
          </a:p>
        </p:txBody>
      </p:sp>
    </p:spTree>
    <p:extLst>
      <p:ext uri="{BB962C8B-B14F-4D97-AF65-F5344CB8AC3E}">
        <p14:creationId xmlns:p14="http://schemas.microsoft.com/office/powerpoint/2010/main" val="123941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7D22F0-8C34-5DBC-C31E-037AD51C29C3}"/>
              </a:ext>
            </a:extLst>
          </p:cNvPr>
          <p:cNvSpPr/>
          <p:nvPr/>
        </p:nvSpPr>
        <p:spPr>
          <a:xfrm>
            <a:off x="1496291" y="3556000"/>
            <a:ext cx="3491345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141727-BF20-F168-D256-2EF29D94FB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The number of spot checks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141727-BF20-F168-D256-2EF29D94F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21DF-189F-A425-B1BA-9A7291D3C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219" y="1200151"/>
                <a:ext cx="8796758" cy="7212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Goal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 ⇒  Pr[Verifier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] ≤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21DF-189F-A425-B1BA-9A7291D3C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219" y="1200151"/>
                <a:ext cx="8796758" cy="721246"/>
              </a:xfrm>
              <a:blipFill>
                <a:blip r:embed="rId3"/>
                <a:stretch>
                  <a:fillRect l="-1154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7B24354-5F98-78DA-9180-8EB3C9A49D1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621" y="1943282"/>
                <a:ext cx="8796758" cy="228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/>
                  <a:t> : 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we know that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	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FRI Verifier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]≤(1−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So:  we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where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≤1/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	⇒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≥−128/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func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7B24354-5F98-78DA-9180-8EB3C9A49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621" y="1943282"/>
                <a:ext cx="8796758" cy="2286973"/>
              </a:xfrm>
              <a:prstGeom prst="rect">
                <a:avLst/>
              </a:prstGeom>
              <a:blipFill>
                <a:blip r:embed="rId4"/>
                <a:stretch>
                  <a:fillRect l="-1009" t="-16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F1AF5F-D4DE-641D-78D4-B1AEDE7838E8}"/>
                  </a:ext>
                </a:extLst>
              </p:cNvPr>
              <p:cNvSpPr txBox="1"/>
              <p:nvPr/>
            </p:nvSpPr>
            <p:spPr>
              <a:xfrm>
                <a:off x="173621" y="4167460"/>
                <a:ext cx="8026941" cy="93358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  <a:tabLst>
                    <a:tab pos="1539875" algn="l"/>
                  </a:tabLst>
                </a:pPr>
                <a:r>
                  <a:rPr lang="en-US" dirty="0">
                    <a:latin typeface="+mn-lt"/>
                  </a:rPr>
                  <a:t>Main point:	(1)  the bigger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 is, the smaller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n-lt"/>
                  </a:rPr>
                  <a:t> needs to be</a:t>
                </a:r>
              </a:p>
              <a:p>
                <a:pPr algn="l">
                  <a:spcBef>
                    <a:spcPts val="800"/>
                  </a:spcBef>
                  <a:tabLst>
                    <a:tab pos="1539875" algn="l"/>
                  </a:tabLst>
                </a:pPr>
                <a:r>
                  <a:rPr lang="en-US" dirty="0">
                    <a:latin typeface="+mn-lt"/>
                  </a:rPr>
                  <a:t>	(2)  smaller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n-lt"/>
                  </a:rPr>
                  <a:t>   ⇒   shorter proof and faster verifier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F1AF5F-D4DE-641D-78D4-B1AEDE783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1" y="4167460"/>
                <a:ext cx="8026941" cy="933589"/>
              </a:xfrm>
              <a:prstGeom prst="rect">
                <a:avLst/>
              </a:prstGeom>
              <a:blipFill>
                <a:blip r:embed="rId5"/>
                <a:stretch>
                  <a:fillRect l="-943" t="-2597" r="-786" b="-1039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0E8BB-F4A2-E80A-0630-4CA0A9736116}"/>
              </a:ext>
            </a:extLst>
          </p:cNvPr>
          <p:cNvGrpSpPr/>
          <p:nvPr/>
        </p:nvGrpSpPr>
        <p:grpSpPr>
          <a:xfrm>
            <a:off x="6488576" y="3008937"/>
            <a:ext cx="1626604" cy="1104477"/>
            <a:chOff x="7676108" y="3155890"/>
            <a:chExt cx="1626604" cy="11044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82B5161-9126-453E-40B9-FEE4E24F7689}"/>
                </a:ext>
              </a:extLst>
            </p:cNvPr>
            <p:cNvGrpSpPr/>
            <p:nvPr/>
          </p:nvGrpSpPr>
          <p:grpSpPr>
            <a:xfrm>
              <a:off x="7676108" y="3155890"/>
              <a:ext cx="1294271" cy="1053140"/>
              <a:chOff x="7676108" y="3155890"/>
              <a:chExt cx="1294271" cy="105314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876A159-670B-3898-0711-1812AD6DA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5451" y="3295786"/>
                <a:ext cx="1264928" cy="91324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B4F19AB-FA88-3ED8-BB0C-ED6FB125FAAF}"/>
                      </a:ext>
                    </a:extLst>
                  </p:cNvPr>
                  <p:cNvSpPr txBox="1"/>
                  <p:nvPr/>
                </p:nvSpPr>
                <p:spPr>
                  <a:xfrm>
                    <a:off x="7676108" y="3155890"/>
                    <a:ext cx="4615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B4F19AB-FA88-3ED8-BB0C-ED6FB125FA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6108" y="3155890"/>
                    <a:ext cx="461537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91495A-702D-A229-F9C3-316D80926D7E}"/>
                    </a:ext>
                  </a:extLst>
                </p:cNvPr>
                <p:cNvSpPr txBox="1"/>
                <p:nvPr/>
              </p:nvSpPr>
              <p:spPr>
                <a:xfrm>
                  <a:off x="8841175" y="3860257"/>
                  <a:ext cx="4615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91495A-702D-A229-F9C3-316D80926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1175" y="3860257"/>
                  <a:ext cx="461537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49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B367B3-64C8-2F64-A7B5-2AEA8D0F6F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Choosing the code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/|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B367B3-64C8-2F64-A7B5-2AEA8D0F6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B1EF4D-1038-CCB8-315E-81749F887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3898"/>
                <a:ext cx="8229600" cy="6230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practice, set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/>
                  <a:t>     </a:t>
                </a:r>
                <a:r>
                  <a:rPr lang="en-US" sz="2000" dirty="0"/>
                  <a:t>(to get smallest possible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B1EF4D-1038-CCB8-315E-81749F887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3898"/>
                <a:ext cx="8229600" cy="623097"/>
              </a:xfrm>
              <a:blipFill>
                <a:blip r:embed="rId4"/>
                <a:stretch>
                  <a:fillRect l="-1235"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46189F-50D0-4FA5-034C-4969256F25A5}"/>
                  </a:ext>
                </a:extLst>
              </p:cNvPr>
              <p:cNvSpPr txBox="1"/>
              <p:nvPr/>
            </p:nvSpPr>
            <p:spPr>
              <a:xfrm>
                <a:off x="831271" y="1672542"/>
                <a:ext cx="3883243" cy="10618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Example 1: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=1/2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latin typeface="+mn-lt"/>
                  </a:rPr>
                  <a:t>⇒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0.29</m:t>
                    </m:r>
                  </m:oMath>
                </a14:m>
                <a:r>
                  <a:rPr lang="en-US" dirty="0">
                    <a:latin typeface="+mn-lt"/>
                  </a:rPr>
                  <a:t> ,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46189F-50D0-4FA5-034C-4969256F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1" y="1672542"/>
                <a:ext cx="3883243" cy="1061829"/>
              </a:xfrm>
              <a:prstGeom prst="rect">
                <a:avLst/>
              </a:prstGeom>
              <a:blipFill>
                <a:blip r:embed="rId5"/>
                <a:stretch>
                  <a:fillRect l="-1948" t="-3488" b="-104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8B9A88-E421-04E0-74CE-18D4D7469D7B}"/>
                  </a:ext>
                </a:extLst>
              </p:cNvPr>
              <p:cNvSpPr txBox="1"/>
              <p:nvPr/>
            </p:nvSpPr>
            <p:spPr>
              <a:xfrm>
                <a:off x="5313653" y="1672542"/>
                <a:ext cx="3713324" cy="10618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Example 2 :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en-US" dirty="0">
                    <a:latin typeface="+mn-lt"/>
                  </a:rPr>
                  <a:t>  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latin typeface="+mn-lt"/>
                  </a:rPr>
                  <a:t>⇒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latin typeface="+mn-lt"/>
                  </a:rPr>
                  <a:t> ,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8B9A88-E421-04E0-74CE-18D4D7469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653" y="1672542"/>
                <a:ext cx="3713324" cy="1061829"/>
              </a:xfrm>
              <a:prstGeom prst="rect">
                <a:avLst/>
              </a:prstGeom>
              <a:blipFill>
                <a:blip r:embed="rId6"/>
                <a:stretch>
                  <a:fillRect l="-2721" t="-3488" b="-104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EDC5E48-8514-B469-5883-40C83DC801D0}"/>
              </a:ext>
            </a:extLst>
          </p:cNvPr>
          <p:cNvGrpSpPr/>
          <p:nvPr/>
        </p:nvGrpSpPr>
        <p:grpSpPr>
          <a:xfrm>
            <a:off x="178130" y="2949614"/>
            <a:ext cx="8771697" cy="787818"/>
            <a:chOff x="178130" y="2949614"/>
            <a:chExt cx="8771697" cy="787818"/>
          </a:xfrm>
        </p:grpSpPr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46730ED3-72DB-94A3-7E6A-B4B40DA0DF70}"/>
                </a:ext>
              </a:extLst>
            </p:cNvPr>
            <p:cNvSpPr/>
            <p:nvPr/>
          </p:nvSpPr>
          <p:spPr>
            <a:xfrm>
              <a:off x="5510151" y="2949614"/>
              <a:ext cx="3439676" cy="787818"/>
            </a:xfrm>
            <a:prstGeom prst="cloudCallout">
              <a:avLst>
                <a:gd name="adj1" fmla="val -21255"/>
                <a:gd name="adj2" fmla="val 34018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AD7FAB5-A6D1-C74A-B29E-405A9357922B}"/>
                    </a:ext>
                  </a:extLst>
                </p:cNvPr>
                <p:cNvSpPr txBox="1"/>
                <p:nvPr/>
              </p:nvSpPr>
              <p:spPr>
                <a:xfrm>
                  <a:off x="178130" y="3051962"/>
                  <a:ext cx="83240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:r>
                    <a:rPr lang="en-US" b="1" dirty="0">
                      <a:latin typeface="+mn-lt"/>
                    </a:rPr>
                    <a:t>Proof length</a:t>
                  </a:r>
                  <a:r>
                    <a:rPr lang="en-US" dirty="0">
                      <a:latin typeface="+mn-lt"/>
                    </a:rPr>
                    <a:t>:          Longer                                      Shorter  </a:t>
                  </a:r>
                  <a:r>
                    <a:rPr lang="en-US" sz="2000" dirty="0">
                      <a:latin typeface="+mn-lt"/>
                    </a:rPr>
                    <a:t>(smaller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 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AD7FAB5-A6D1-C74A-B29E-405A93579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130" y="3051962"/>
                  <a:ext cx="832401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065" t="-10811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61FD3D-89FC-4084-F200-94B8BDFA9C1F}"/>
              </a:ext>
            </a:extLst>
          </p:cNvPr>
          <p:cNvGrpSpPr/>
          <p:nvPr/>
        </p:nvGrpSpPr>
        <p:grpSpPr>
          <a:xfrm>
            <a:off x="178129" y="3670848"/>
            <a:ext cx="6639766" cy="787818"/>
            <a:chOff x="178129" y="3670848"/>
            <a:chExt cx="6639766" cy="787818"/>
          </a:xfrm>
        </p:grpSpPr>
        <p:sp>
          <p:nvSpPr>
            <p:cNvPr id="13" name="Cloud Callout 12">
              <a:extLst>
                <a:ext uri="{FF2B5EF4-FFF2-40B4-BE49-F238E27FC236}">
                  <a16:creationId xmlns:a16="http://schemas.microsoft.com/office/drawing/2014/main" id="{5DF65431-99A0-2174-DBC1-2A14AFE011E4}"/>
                </a:ext>
              </a:extLst>
            </p:cNvPr>
            <p:cNvSpPr/>
            <p:nvPr/>
          </p:nvSpPr>
          <p:spPr>
            <a:xfrm>
              <a:off x="2082621" y="3670848"/>
              <a:ext cx="1432475" cy="787818"/>
            </a:xfrm>
            <a:prstGeom prst="cloudCallout">
              <a:avLst>
                <a:gd name="adj1" fmla="val -21255"/>
                <a:gd name="adj2" fmla="val 34018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BAD6AF-89C7-8B33-2ADC-E66D79B68967}"/>
                </a:ext>
              </a:extLst>
            </p:cNvPr>
            <p:cNvSpPr txBox="1"/>
            <p:nvPr/>
          </p:nvSpPr>
          <p:spPr>
            <a:xfrm>
              <a:off x="178129" y="3833925"/>
              <a:ext cx="6639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b="1" dirty="0">
                  <a:latin typeface="+mn-lt"/>
                </a:rPr>
                <a:t>Prover work</a:t>
              </a:r>
              <a:r>
                <a:rPr lang="en-US" dirty="0">
                  <a:latin typeface="+mn-lt"/>
                </a:rPr>
                <a:t>:          Less                                           More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8C293E-13FE-6B85-A0AF-DA1B2287BF6B}"/>
              </a:ext>
            </a:extLst>
          </p:cNvPr>
          <p:cNvGrpSpPr/>
          <p:nvPr/>
        </p:nvGrpSpPr>
        <p:grpSpPr>
          <a:xfrm>
            <a:off x="2790701" y="4490976"/>
            <a:ext cx="6303191" cy="525021"/>
            <a:chOff x="2790701" y="4490976"/>
            <a:chExt cx="6303191" cy="5250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1E2611-F462-8A99-C0DF-D7B901EE486F}"/>
                </a:ext>
              </a:extLst>
            </p:cNvPr>
            <p:cNvSpPr txBox="1"/>
            <p:nvPr/>
          </p:nvSpPr>
          <p:spPr>
            <a:xfrm>
              <a:off x="3298844" y="4615887"/>
              <a:ext cx="5795048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shorter codewords  ⇒  less work for Prover to commit</a:t>
              </a:r>
            </a:p>
          </p:txBody>
        </p:sp>
        <p:sp>
          <p:nvSpPr>
            <p:cNvPr id="18" name="Bent Arrow 17">
              <a:extLst>
                <a:ext uri="{FF2B5EF4-FFF2-40B4-BE49-F238E27FC236}">
                  <a16:creationId xmlns:a16="http://schemas.microsoft.com/office/drawing/2014/main" id="{73CB93E8-4DDE-F00F-B4CD-50E4B1C5A119}"/>
                </a:ext>
              </a:extLst>
            </p:cNvPr>
            <p:cNvSpPr/>
            <p:nvPr/>
          </p:nvSpPr>
          <p:spPr>
            <a:xfrm rot="10800000" flipH="1">
              <a:off x="2790701" y="4490976"/>
              <a:ext cx="465713" cy="417617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52E87A1-9CE7-BF16-A5E7-E22879A479E0}"/>
              </a:ext>
            </a:extLst>
          </p:cNvPr>
          <p:cNvSpPr txBox="1"/>
          <p:nvPr/>
        </p:nvSpPr>
        <p:spPr>
          <a:xfrm>
            <a:off x="3765282" y="2691758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(Plonky3)</a:t>
            </a:r>
          </a:p>
        </p:txBody>
      </p:sp>
    </p:spTree>
    <p:extLst>
      <p:ext uri="{BB962C8B-B14F-4D97-AF65-F5344CB8AC3E}">
        <p14:creationId xmlns:p14="http://schemas.microsoft.com/office/powerpoint/2010/main" val="38782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45E89-5FD0-9488-E9C5-60636A6E9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7D9B-EA24-7000-258C-ED2BF15E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FRI:  a Reed-Solomon IOP of Proximity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09D335-F5BA-102C-CB53-78E21389D735}"/>
              </a:ext>
            </a:extLst>
          </p:cNvPr>
          <p:cNvGrpSpPr/>
          <p:nvPr/>
        </p:nvGrpSpPr>
        <p:grpSpPr>
          <a:xfrm>
            <a:off x="457200" y="1569979"/>
            <a:ext cx="7161493" cy="481872"/>
            <a:chOff x="457200" y="1181785"/>
            <a:chExt cx="7161493" cy="481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292469-37A4-6DDF-868E-9D5C6A7538E4}"/>
                    </a:ext>
                  </a:extLst>
                </p:cNvPr>
                <p:cNvSpPr txBox="1"/>
                <p:nvPr/>
              </p:nvSpPr>
              <p:spPr>
                <a:xfrm>
                  <a:off x="457200" y="1181785"/>
                  <a:ext cx="23176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b="0" u="sng" dirty="0">
                      <a:latin typeface="+mn-lt"/>
                      <a:ea typeface="Cambria Math" panose="02040503050406030204" pitchFamily="18" charset="0"/>
                    </a:rPr>
                    <a:t>Prover </a:t>
                  </a:r>
                  <a14:m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∙</m:t>
                          </m:r>
                        </m:e>
                      </m:d>
                    </m:oMath>
                  </a14:m>
                  <a:endParaRPr lang="en-US" sz="2400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292469-37A4-6DDF-868E-9D5C6A7538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181785"/>
                  <a:ext cx="2317622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4372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8FFE8E0-13AA-19B2-3FBF-140EFCA75F1F}"/>
                    </a:ext>
                  </a:extLst>
                </p:cNvPr>
                <p:cNvSpPr txBox="1"/>
                <p:nvPr/>
              </p:nvSpPr>
              <p:spPr>
                <a:xfrm>
                  <a:off x="5587944" y="1201992"/>
                  <a:ext cx="2030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b="0" u="sng" dirty="0">
                      <a:latin typeface="+mn-lt"/>
                    </a:rPr>
                    <a:t>Verfier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u="sng" dirty="0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a14:m>
                  <a:endParaRPr lang="en-US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8FFE8E0-13AA-19B2-3FBF-140EFCA75F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44" y="1201992"/>
                  <a:ext cx="203074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000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551A088-6FB3-19B7-85D6-E0580153DB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and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02F497C-098F-FFB0-95C0-BB82BC6ED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78020"/>
                <a:ext cx="8323006" cy="548414"/>
              </a:xfrm>
              <a:prstGeom prst="rect">
                <a:avLst/>
              </a:prstGeom>
              <a:blipFill>
                <a:blip r:embed="rId5"/>
                <a:stretch>
                  <a:fillRect l="-1220" t="-6667"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6DA2D64-8644-00AE-1E7A-ADAD1841633B}"/>
              </a:ext>
            </a:extLst>
          </p:cNvPr>
          <p:cNvGrpSpPr/>
          <p:nvPr/>
        </p:nvGrpSpPr>
        <p:grpSpPr>
          <a:xfrm>
            <a:off x="457200" y="2364377"/>
            <a:ext cx="7821476" cy="1399933"/>
            <a:chOff x="214595" y="4140458"/>
            <a:chExt cx="7821476" cy="1399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5AACE2E-18B5-D446-F627-3C5D4A2E438C}"/>
                    </a:ext>
                  </a:extLst>
                </p:cNvPr>
                <p:cNvSpPr txBox="1"/>
                <p:nvPr/>
              </p:nvSpPr>
              <p:spPr>
                <a:xfrm>
                  <a:off x="479322" y="4555506"/>
                  <a:ext cx="7556749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l-G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</m:oMath>
                  </a14:m>
                  <a:r>
                    <a:rPr lang="en-US" sz="2400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   and  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 </a:t>
                  </a:r>
                  <a:r>
                    <a:rPr lang="en-US" dirty="0">
                      <a:latin typeface="+mn-lt"/>
                    </a:rPr>
                    <a:t>are</a:t>
                  </a:r>
                  <a:r>
                    <a:rPr lang="en-US" sz="2400" dirty="0">
                      <a:latin typeface="+mn-lt"/>
                    </a:rPr>
                    <a:t> powers of two,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dirty="0">
                      <a:latin typeface="+mn-lt"/>
                    </a:rPr>
                    <a:t>		where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  is an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-</a:t>
                  </a:r>
                  <a:r>
                    <a:rPr lang="en-US" sz="2400" dirty="0" err="1">
                      <a:latin typeface="+mn-lt"/>
                    </a:rPr>
                    <a:t>th</a:t>
                  </a:r>
                  <a:r>
                    <a:rPr lang="en-US" sz="2400" dirty="0">
                      <a:latin typeface="+mn-lt"/>
                    </a:rPr>
                    <a:t> primitive root of unity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5AACE2E-18B5-D446-F627-3C5D4A2E4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22" y="4555506"/>
                  <a:ext cx="7556749" cy="984885"/>
                </a:xfrm>
                <a:prstGeom prst="rect">
                  <a:avLst/>
                </a:prstGeom>
                <a:blipFill>
                  <a:blip r:embed="rId6"/>
                  <a:stretch>
                    <a:fillRect l="-168" t="-2532" r="-336" b="-12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A94442-15B8-063A-36FC-70E769409F22}"/>
                </a:ext>
              </a:extLst>
            </p:cNvPr>
            <p:cNvSpPr txBox="1"/>
            <p:nvPr/>
          </p:nvSpPr>
          <p:spPr>
            <a:xfrm>
              <a:off x="214595" y="4140458"/>
              <a:ext cx="1627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2400" dirty="0">
                  <a:latin typeface="+mn-lt"/>
                </a:rPr>
                <a:t>We will set: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2D0DFA-E767-17A7-CDAE-BB7257F97424}"/>
                  </a:ext>
                </a:extLst>
              </p:cNvPr>
              <p:cNvSpPr txBox="1"/>
              <p:nvPr/>
            </p:nvSpPr>
            <p:spPr>
              <a:xfrm>
                <a:off x="457200" y="4112816"/>
                <a:ext cx="8100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0" dirty="0">
                    <a:latin typeface="+mn-lt"/>
                    <a:ea typeface="Cambria Math" panose="02040503050406030204" pitchFamily="18" charset="0"/>
                  </a:rPr>
                  <a:t>Then: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+mn-lt"/>
                  </a:rPr>
                  <a:t>            </a:t>
                </a:r>
                <a:r>
                  <a:rPr lang="en-US" sz="2000" dirty="0">
                    <a:latin typeface="+mn-lt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)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2D0DFA-E767-17A7-CDAE-BB7257F97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2816"/>
                <a:ext cx="8100487" cy="461665"/>
              </a:xfrm>
              <a:prstGeom prst="rect">
                <a:avLst/>
              </a:prstGeom>
              <a:blipFill>
                <a:blip r:embed="rId7"/>
                <a:stretch>
                  <a:fillRect l="-1254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A67C5DA-D540-B8C8-A834-3247881D2C7D}"/>
              </a:ext>
            </a:extLst>
          </p:cNvPr>
          <p:cNvSpPr/>
          <p:nvPr/>
        </p:nvSpPr>
        <p:spPr>
          <a:xfrm>
            <a:off x="168965" y="2276061"/>
            <a:ext cx="8611241" cy="161254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794FA6-2ABE-4C56-4582-BCFDCA954FAD}"/>
                  </a:ext>
                </a:extLst>
              </p:cNvPr>
              <p:cNvSpPr txBox="1"/>
              <p:nvPr/>
            </p:nvSpPr>
            <p:spPr>
              <a:xfrm>
                <a:off x="1307629" y="4621994"/>
                <a:ext cx="4855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∊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</m:d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/4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794FA6-2ABE-4C56-4582-BCFDCA954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29" y="4621994"/>
                <a:ext cx="4855560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1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7D0E-514F-6592-D9A4-83D81F33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128-bit security enough??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EAFF8-A13C-D9A3-F263-3618730DC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00151"/>
                <a:ext cx="8915400" cy="26018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such that  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FRI Verifier accepts a </a:t>
                </a:r>
                <a:r>
                  <a:rPr lang="en-US" sz="2400" b="1" u="sng" dirty="0"/>
                  <a:t>far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]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−128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u="sng" dirty="0"/>
                  <a:t>Fact 1</a:t>
                </a:r>
                <a:r>
                  <a:rPr lang="en-US" sz="2400" dirty="0"/>
                  <a:t>:   An adversary that runs FRI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2400" dirty="0"/>
                  <a:t> times will find a run with favorable spot checks (and forge a proof) with probability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u="sng" dirty="0"/>
                  <a:t>Fact 2</a:t>
                </a:r>
                <a:r>
                  <a:rPr lang="en-US" sz="2400" dirty="0"/>
                  <a:t>:   An adversary that runs FRI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times will find a run with favorable spot checks (and forge a proof) with probability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−48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EAFF8-A13C-D9A3-F263-3618730DC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00151"/>
                <a:ext cx="8915400" cy="2601828"/>
              </a:xfrm>
              <a:blipFill>
                <a:blip r:embed="rId3"/>
                <a:stretch>
                  <a:fillRect l="-1140" t="-1456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AF000D-5B16-136A-8B7C-0A70B584F4BB}"/>
                  </a:ext>
                </a:extLst>
              </p:cNvPr>
              <p:cNvSpPr txBox="1"/>
              <p:nvPr/>
            </p:nvSpPr>
            <p:spPr>
              <a:xfrm>
                <a:off x="228600" y="4425965"/>
                <a:ext cx="87267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⇒  do not use less than 120-bits of security;  otherwise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adv. will forge proofs.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AF000D-5B16-136A-8B7C-0A70B584F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25965"/>
                <a:ext cx="8726748" cy="400110"/>
              </a:xfrm>
              <a:prstGeom prst="rect">
                <a:avLst/>
              </a:prstGeom>
              <a:blipFill>
                <a:blip r:embed="rId4"/>
                <a:stretch>
                  <a:fillRect l="-872" t="-6061" r="-43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52E5746-BA5F-6C57-6B99-F6E72DBB7180}"/>
              </a:ext>
            </a:extLst>
          </p:cNvPr>
          <p:cNvSpPr txBox="1"/>
          <p:nvPr/>
        </p:nvSpPr>
        <p:spPr>
          <a:xfrm>
            <a:off x="228600" y="3923445"/>
            <a:ext cx="486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dirty="0">
                <a:latin typeface="+mn-lt"/>
              </a:rPr>
              <a:t>For most applications this is sufficient</a:t>
            </a:r>
          </a:p>
        </p:txBody>
      </p:sp>
    </p:spTree>
    <p:extLst>
      <p:ext uri="{BB962C8B-B14F-4D97-AF65-F5344CB8AC3E}">
        <p14:creationId xmlns:p14="http://schemas.microsoft.com/office/powerpoint/2010/main" val="8454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D9267-6CD8-3954-6CC7-3C9FAE96B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EF302E-0C2A-E81F-59B2-2859D7E9F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FRI variants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9D47-6978-F6E7-6DAD-6C7D89E75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037" y="2986087"/>
            <a:ext cx="5329238" cy="1957388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arenBoth"/>
            </a:pPr>
            <a:r>
              <a:rPr lang="en-US" dirty="0">
                <a:solidFill>
                  <a:schemeClr val="tx1"/>
                </a:solidFill>
              </a:rPr>
              <a:t>Higher-order folding</a:t>
            </a:r>
          </a:p>
          <a:p>
            <a:pPr marL="514350" indent="-514350" algn="l">
              <a:buAutoNum type="arabicParenBoth"/>
            </a:pPr>
            <a:r>
              <a:rPr lang="en-US" dirty="0">
                <a:solidFill>
                  <a:schemeClr val="tx1"/>
                </a:solidFill>
              </a:rPr>
              <a:t>Batch FRI for varying degrees</a:t>
            </a:r>
          </a:p>
          <a:p>
            <a:pPr marL="514350" indent="-514350" algn="l">
              <a:buAutoNum type="arabicParenBoth"/>
            </a:pPr>
            <a:r>
              <a:rPr lang="en-US" dirty="0">
                <a:solidFill>
                  <a:schemeClr val="tx1"/>
                </a:solidFill>
              </a:rPr>
              <a:t>Reduce proof size by grinding</a:t>
            </a:r>
          </a:p>
          <a:p>
            <a:pPr marL="514350" indent="-514350" algn="l">
              <a:buAutoNum type="arabicParenBoth"/>
            </a:pPr>
            <a:r>
              <a:rPr lang="en-US" dirty="0">
                <a:solidFill>
                  <a:schemeClr val="tx1"/>
                </a:solidFill>
              </a:rPr>
              <a:t>STIR and WHIR variants</a:t>
            </a:r>
          </a:p>
        </p:txBody>
      </p:sp>
    </p:spTree>
    <p:extLst>
      <p:ext uri="{BB962C8B-B14F-4D97-AF65-F5344CB8AC3E}">
        <p14:creationId xmlns:p14="http://schemas.microsoft.com/office/powerpoint/2010/main" val="1106687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7724-F3F6-18FF-F1E6-B72A1E3E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The benefits of higher-order folding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BCD93-413A-8A49-6BB0-C6DEB5F016D0}"/>
                  </a:ext>
                </a:extLst>
              </p:cNvPr>
              <p:cNvSpPr txBox="1"/>
              <p:nvPr/>
            </p:nvSpPr>
            <p:spPr>
              <a:xfrm>
                <a:off x="70318" y="1400145"/>
                <a:ext cx="13072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BCD93-413A-8A49-6BB0-C6DEB5F01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" y="1400145"/>
                <a:ext cx="130721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A0978F-5A9A-B3AC-740C-5515EB364C55}"/>
                  </a:ext>
                </a:extLst>
              </p:cNvPr>
              <p:cNvSpPr txBox="1"/>
              <p:nvPr/>
            </p:nvSpPr>
            <p:spPr>
              <a:xfrm>
                <a:off x="70318" y="1847643"/>
                <a:ext cx="1426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A0978F-5A9A-B3AC-740C-5515EB364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" y="1847643"/>
                <a:ext cx="142654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49AA836-CDC0-01D2-55FD-A2F10A357FFD}"/>
              </a:ext>
            </a:extLst>
          </p:cNvPr>
          <p:cNvSpPr/>
          <p:nvPr/>
        </p:nvSpPr>
        <p:spPr>
          <a:xfrm>
            <a:off x="1823967" y="1927126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CEC03B-50F5-42EC-ECC7-389F2D90C365}"/>
              </a:ext>
            </a:extLst>
          </p:cNvPr>
          <p:cNvSpPr/>
          <p:nvPr/>
        </p:nvSpPr>
        <p:spPr>
          <a:xfrm>
            <a:off x="2203104" y="1927126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25D1C-BC5C-578F-F6FE-7BED6AB9CAAC}"/>
              </a:ext>
            </a:extLst>
          </p:cNvPr>
          <p:cNvSpPr/>
          <p:nvPr/>
        </p:nvSpPr>
        <p:spPr>
          <a:xfrm>
            <a:off x="2582241" y="1927126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56EDEE-D37D-BF4A-887F-E779AA407FCB}"/>
              </a:ext>
            </a:extLst>
          </p:cNvPr>
          <p:cNvSpPr/>
          <p:nvPr/>
        </p:nvSpPr>
        <p:spPr>
          <a:xfrm>
            <a:off x="2961378" y="1927126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451592-13A2-8813-04A7-44A2CE7A0EF2}"/>
              </a:ext>
            </a:extLst>
          </p:cNvPr>
          <p:cNvSpPr/>
          <p:nvPr/>
        </p:nvSpPr>
        <p:spPr>
          <a:xfrm>
            <a:off x="3340515" y="1927126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2E1623-FEEB-C605-E847-621B7DEE05AB}"/>
              </a:ext>
            </a:extLst>
          </p:cNvPr>
          <p:cNvSpPr/>
          <p:nvPr/>
        </p:nvSpPr>
        <p:spPr>
          <a:xfrm>
            <a:off x="3719652" y="1927126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8C4E6B-ECC7-62F1-BD6A-68828799B802}"/>
              </a:ext>
            </a:extLst>
          </p:cNvPr>
          <p:cNvSpPr/>
          <p:nvPr/>
        </p:nvSpPr>
        <p:spPr>
          <a:xfrm>
            <a:off x="4098789" y="1927126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477ADE-2824-6F05-587E-AC6266CBB182}"/>
              </a:ext>
            </a:extLst>
          </p:cNvPr>
          <p:cNvSpPr/>
          <p:nvPr/>
        </p:nvSpPr>
        <p:spPr>
          <a:xfrm>
            <a:off x="4477926" y="1927126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F167D8-3F24-A66C-41B6-230DB18E4833}"/>
                  </a:ext>
                </a:extLst>
              </p:cNvPr>
              <p:cNvSpPr txBox="1"/>
              <p:nvPr/>
            </p:nvSpPr>
            <p:spPr>
              <a:xfrm>
                <a:off x="64355" y="2336505"/>
                <a:ext cx="14325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F167D8-3F24-A66C-41B6-230DB18E4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" y="2336505"/>
                <a:ext cx="143250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D6975F5C-D868-33E7-57B0-C48750130050}"/>
              </a:ext>
            </a:extLst>
          </p:cNvPr>
          <p:cNvSpPr/>
          <p:nvPr/>
        </p:nvSpPr>
        <p:spPr>
          <a:xfrm>
            <a:off x="1986450" y="2427541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5F8016-A055-19D0-ECA9-3F9891A7F11B}"/>
              </a:ext>
            </a:extLst>
          </p:cNvPr>
          <p:cNvSpPr/>
          <p:nvPr/>
        </p:nvSpPr>
        <p:spPr>
          <a:xfrm>
            <a:off x="2747703" y="2427541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8A2B87-EB53-4288-B876-B4890D798828}"/>
              </a:ext>
            </a:extLst>
          </p:cNvPr>
          <p:cNvSpPr/>
          <p:nvPr/>
        </p:nvSpPr>
        <p:spPr>
          <a:xfrm>
            <a:off x="3508956" y="2427541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40149A-F888-0974-C9E7-6944D28A2595}"/>
              </a:ext>
            </a:extLst>
          </p:cNvPr>
          <p:cNvSpPr/>
          <p:nvPr/>
        </p:nvSpPr>
        <p:spPr>
          <a:xfrm>
            <a:off x="4270208" y="2427541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4942C9-3BA2-FF86-D972-88D6BD51E0E6}"/>
                  </a:ext>
                </a:extLst>
              </p:cNvPr>
              <p:cNvSpPr txBox="1"/>
              <p:nvPr/>
            </p:nvSpPr>
            <p:spPr>
              <a:xfrm>
                <a:off x="3662686" y="1265254"/>
                <a:ext cx="533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4942C9-3BA2-FF86-D972-88D6BD51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686" y="1265254"/>
                <a:ext cx="53341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333BA5-882A-8CA2-B331-087DE2699B18}"/>
                  </a:ext>
                </a:extLst>
              </p:cNvPr>
              <p:cNvSpPr txBox="1"/>
              <p:nvPr/>
            </p:nvSpPr>
            <p:spPr>
              <a:xfrm>
                <a:off x="3918126" y="2060561"/>
                <a:ext cx="3993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333BA5-882A-8CA2-B331-087DE2699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126" y="2060561"/>
                <a:ext cx="399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557AF1-C11D-D6AC-40C6-7D5C499E9A78}"/>
                  </a:ext>
                </a:extLst>
              </p:cNvPr>
              <p:cNvSpPr txBox="1"/>
              <p:nvPr/>
            </p:nvSpPr>
            <p:spPr>
              <a:xfrm>
                <a:off x="4483438" y="2047698"/>
                <a:ext cx="4185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b="0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557AF1-C11D-D6AC-40C6-7D5C499E9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438" y="2047698"/>
                <a:ext cx="418576" cy="307777"/>
              </a:xfrm>
              <a:prstGeom prst="rect">
                <a:avLst/>
              </a:prstGeom>
              <a:blipFill>
                <a:blip r:embed="rId8"/>
                <a:stretch>
                  <a:fillRect l="-2941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294876-CA2A-56E2-8610-54A02F976161}"/>
                  </a:ext>
                </a:extLst>
              </p:cNvPr>
              <p:cNvSpPr txBox="1"/>
              <p:nvPr/>
            </p:nvSpPr>
            <p:spPr>
              <a:xfrm>
                <a:off x="4200335" y="2588879"/>
                <a:ext cx="3993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294876-CA2A-56E2-8610-54A02F976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335" y="2588879"/>
                <a:ext cx="39934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FA5F527A-71E3-4152-AE11-EF426C5CCD72}"/>
              </a:ext>
            </a:extLst>
          </p:cNvPr>
          <p:cNvSpPr/>
          <p:nvPr/>
        </p:nvSpPr>
        <p:spPr>
          <a:xfrm>
            <a:off x="4105611" y="1919403"/>
            <a:ext cx="204736" cy="1660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79C174-9A79-7F1B-D3AA-C349700C1281}"/>
              </a:ext>
            </a:extLst>
          </p:cNvPr>
          <p:cNvSpPr/>
          <p:nvPr/>
        </p:nvSpPr>
        <p:spPr>
          <a:xfrm>
            <a:off x="4481785" y="1930981"/>
            <a:ext cx="204736" cy="1660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E79A80-4C4D-BFB9-72F6-D4AF34B08A48}"/>
              </a:ext>
            </a:extLst>
          </p:cNvPr>
          <p:cNvSpPr/>
          <p:nvPr/>
        </p:nvSpPr>
        <p:spPr>
          <a:xfrm>
            <a:off x="4261865" y="2428693"/>
            <a:ext cx="204736" cy="1660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EA146B-BA33-AD3E-6B62-079FCA78B6DE}"/>
                  </a:ext>
                </a:extLst>
              </p:cNvPr>
              <p:cNvSpPr txBox="1"/>
              <p:nvPr/>
            </p:nvSpPr>
            <p:spPr>
              <a:xfrm>
                <a:off x="38514" y="2881070"/>
                <a:ext cx="14325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EA146B-BA33-AD3E-6B62-079FCA78B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4" y="2881070"/>
                <a:ext cx="143250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3300878C-D283-60C8-30EF-05F27020E588}"/>
              </a:ext>
            </a:extLst>
          </p:cNvPr>
          <p:cNvSpPr/>
          <p:nvPr/>
        </p:nvSpPr>
        <p:spPr>
          <a:xfrm>
            <a:off x="2305472" y="3020292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2CB103-C358-78C3-E483-C1FE1577DEA8}"/>
              </a:ext>
            </a:extLst>
          </p:cNvPr>
          <p:cNvSpPr/>
          <p:nvPr/>
        </p:nvSpPr>
        <p:spPr>
          <a:xfrm>
            <a:off x="3858406" y="3020292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D82704-6BBB-A95E-6418-43F02663DDA9}"/>
              </a:ext>
            </a:extLst>
          </p:cNvPr>
          <p:cNvSpPr/>
          <p:nvPr/>
        </p:nvSpPr>
        <p:spPr>
          <a:xfrm>
            <a:off x="3870255" y="3009357"/>
            <a:ext cx="204736" cy="1660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D736C0-64C0-A8C3-F516-6E8F684D499E}"/>
              </a:ext>
            </a:extLst>
          </p:cNvPr>
          <p:cNvSpPr/>
          <p:nvPr/>
        </p:nvSpPr>
        <p:spPr>
          <a:xfrm>
            <a:off x="3513365" y="2420978"/>
            <a:ext cx="204736" cy="1660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11B3A11-EFB3-1E25-5415-D1850327D409}"/>
              </a:ext>
            </a:extLst>
          </p:cNvPr>
          <p:cNvGrpSpPr/>
          <p:nvPr/>
        </p:nvGrpSpPr>
        <p:grpSpPr>
          <a:xfrm>
            <a:off x="3976917" y="1669177"/>
            <a:ext cx="387928" cy="1438200"/>
            <a:chOff x="4202545" y="1669177"/>
            <a:chExt cx="387928" cy="14382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53F5A3-EBA0-BA90-98E8-97D875E6FD36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3" y="1669177"/>
              <a:ext cx="88741" cy="2409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95C7632-2DF2-9CB6-2E48-E5324015A351}"/>
                </a:ext>
              </a:extLst>
            </p:cNvPr>
            <p:cNvCxnSpPr>
              <a:cxnSpLocks/>
            </p:cNvCxnSpPr>
            <p:nvPr/>
          </p:nvCxnSpPr>
          <p:spPr>
            <a:xfrm>
              <a:off x="4414141" y="1994430"/>
              <a:ext cx="176332" cy="5099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D376C68-F3F5-38DC-8AF9-26994BD132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2545" y="2490726"/>
              <a:ext cx="381732" cy="6166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DED9E-6B6A-9707-B041-AA817CC04B63}"/>
                  </a:ext>
                </a:extLst>
              </p:cNvPr>
              <p:cNvSpPr txBox="1"/>
              <p:nvPr/>
            </p:nvSpPr>
            <p:spPr>
              <a:xfrm>
                <a:off x="3772953" y="3183360"/>
                <a:ext cx="3993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DED9E-6B6A-9707-B041-AA817CC04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53" y="3183360"/>
                <a:ext cx="39934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AFBA8567-ED63-947D-E85F-4DABC8438C3B}"/>
              </a:ext>
            </a:extLst>
          </p:cNvPr>
          <p:cNvSpPr/>
          <p:nvPr/>
        </p:nvSpPr>
        <p:spPr>
          <a:xfrm>
            <a:off x="6210471" y="2982689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0DBEC06-B444-45F2-6510-C2ED2F803EF8}"/>
              </a:ext>
            </a:extLst>
          </p:cNvPr>
          <p:cNvSpPr/>
          <p:nvPr/>
        </p:nvSpPr>
        <p:spPr>
          <a:xfrm>
            <a:off x="7145891" y="2994564"/>
            <a:ext cx="204736" cy="16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5FB3FE2-E682-C42E-4D72-E0919E8B65DE}"/>
              </a:ext>
            </a:extLst>
          </p:cNvPr>
          <p:cNvSpPr/>
          <p:nvPr/>
        </p:nvSpPr>
        <p:spPr>
          <a:xfrm>
            <a:off x="7157740" y="2983629"/>
            <a:ext cx="204736" cy="1660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209FD6C-F9F6-7B10-F795-3B32C376FCB7}"/>
                  </a:ext>
                </a:extLst>
              </p:cNvPr>
              <p:cNvSpPr txBox="1"/>
              <p:nvPr/>
            </p:nvSpPr>
            <p:spPr>
              <a:xfrm>
                <a:off x="7060438" y="3157632"/>
                <a:ext cx="3993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209FD6C-F9F6-7B10-F795-3B32C376F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438" y="3157632"/>
                <a:ext cx="3993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4DC1113-C172-3294-EF8F-EDE20DF03170}"/>
              </a:ext>
            </a:extLst>
          </p:cNvPr>
          <p:cNvCxnSpPr>
            <a:cxnSpLocks/>
          </p:cNvCxnSpPr>
          <p:nvPr/>
        </p:nvCxnSpPr>
        <p:spPr>
          <a:xfrm>
            <a:off x="4986320" y="1265254"/>
            <a:ext cx="0" cy="301392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D0AA9F46-1F6D-9871-1AEA-85E3CE471617}"/>
              </a:ext>
            </a:extLst>
          </p:cNvPr>
          <p:cNvSpPr txBox="1"/>
          <p:nvPr/>
        </p:nvSpPr>
        <p:spPr>
          <a:xfrm>
            <a:off x="1923484" y="927871"/>
            <a:ext cx="292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2-way folding </a:t>
            </a:r>
            <a:r>
              <a:rPr lang="en-US" sz="2000" b="1" dirty="0">
                <a:latin typeface="+mn-lt"/>
              </a:rPr>
              <a:t>three times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A98890-8F2B-3DBE-E014-2F295990081F}"/>
              </a:ext>
            </a:extLst>
          </p:cNvPr>
          <p:cNvSpPr txBox="1"/>
          <p:nvPr/>
        </p:nvSpPr>
        <p:spPr>
          <a:xfrm>
            <a:off x="5936184" y="936871"/>
            <a:ext cx="2144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8-way folding </a:t>
            </a:r>
            <a:r>
              <a:rPr lang="en-US" sz="2000" b="1" dirty="0">
                <a:latin typeface="+mn-lt"/>
              </a:rPr>
              <a:t>once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8FE430C-2889-4C26-882D-C03075FD201A}"/>
              </a:ext>
            </a:extLst>
          </p:cNvPr>
          <p:cNvGrpSpPr/>
          <p:nvPr/>
        </p:nvGrpSpPr>
        <p:grpSpPr>
          <a:xfrm>
            <a:off x="5604255" y="1500312"/>
            <a:ext cx="2673633" cy="157730"/>
            <a:chOff x="5636805" y="1882622"/>
            <a:chExt cx="2673633" cy="15773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DB58B21-2071-9A5D-6A64-D02D24468BC1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06C0818-FC7D-1B33-F01D-9103C1AD65B5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815EB66-AEAE-43EF-842A-13BECB0161CB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1B8C903-4031-48A3-9506-2947A253114D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0ADEB19-8A48-A4FB-F176-32FBDC5F0AB5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910647C-72D1-340F-7BDA-57DD769569A2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E159338-A499-7D95-81B8-5B20503FBDAE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5F04180-152E-7C7A-8A74-ECFFFA85F3D9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3294434-6674-D95B-A4DC-8F444D853831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7D45852-ED43-EF88-3A00-32467D838030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CB7E45F-D2F3-4BB8-1A1D-C10855FE0FF4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1B059FA-586D-3C7A-6E75-6BE390604731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56F7E61-966B-545D-B7C2-CD4E057F4DFA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4D2F5B3-B6C7-BF45-6C52-C1439BC7F0B9}"/>
                </a:ext>
              </a:extLst>
            </p:cNvPr>
            <p:cNvSpPr/>
            <p:nvPr/>
          </p:nvSpPr>
          <p:spPr>
            <a:xfrm>
              <a:off x="7818446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3854C4D-5100-F079-5326-A9E97B616AA9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B2BDFB3-6893-48FE-E4E4-99646A2F62AD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AAA5BF9-94E2-1EB5-08F4-0864623F4850}"/>
              </a:ext>
            </a:extLst>
          </p:cNvPr>
          <p:cNvGrpSpPr/>
          <p:nvPr/>
        </p:nvGrpSpPr>
        <p:grpSpPr>
          <a:xfrm>
            <a:off x="1801311" y="1500312"/>
            <a:ext cx="2673633" cy="157730"/>
            <a:chOff x="5636805" y="1882622"/>
            <a:chExt cx="2673633" cy="1577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29165AC-ED64-778A-1493-7FBA189C278F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E57164B-83B9-B2FE-ACB0-457B464897B6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B4BE904-E4A3-261A-66A7-718CB406E08B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CE055D2-5EBF-5017-EAC1-A0CBCB74AE45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1B5909E-8988-38F2-2384-90DD535AFF8C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A3B388F-02B4-95F8-158A-3EF26025C163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4E3EEC5-AD15-3AC8-77B2-F788AA18BFDA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6E85550-DFF5-66BE-5428-5FC05C76E195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B4F913B-F0A4-2EB1-A0D5-6243807DC4FC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3174B8-7256-F657-2223-468F6274871F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26EEF08-8299-B460-50B6-755BF11A8213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CF8E0F2-AF85-ECC9-8B90-D79F02DC554F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AFB3347-25AD-34E7-28D6-D81A163D20B6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DB0F731-E8EA-C2EA-B3B9-491899D26A23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D1BBB4E-64CE-BD53-6D1C-AB0F572333A5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71A54E8-B05E-DB19-8DF8-B72A03979656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Triangle 145">
            <a:extLst>
              <a:ext uri="{FF2B5EF4-FFF2-40B4-BE49-F238E27FC236}">
                <a16:creationId xmlns:a16="http://schemas.microsoft.com/office/drawing/2014/main" id="{0626091C-9EEE-4BE0-06DE-0CEA047D9E3B}"/>
              </a:ext>
            </a:extLst>
          </p:cNvPr>
          <p:cNvSpPr/>
          <p:nvPr/>
        </p:nvSpPr>
        <p:spPr>
          <a:xfrm rot="10800000">
            <a:off x="6606333" y="1739568"/>
            <a:ext cx="1337239" cy="115708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0E125A3-47EB-97DB-AA9F-FDAB1616C53F}"/>
              </a:ext>
            </a:extLst>
          </p:cNvPr>
          <p:cNvSpPr txBox="1"/>
          <p:nvPr/>
        </p:nvSpPr>
        <p:spPr>
          <a:xfrm>
            <a:off x="6700596" y="1707736"/>
            <a:ext cx="1119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degree-8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FFT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485099C-E64B-8976-3E16-88D9D85ED22A}"/>
              </a:ext>
            </a:extLst>
          </p:cNvPr>
          <p:cNvSpPr txBox="1"/>
          <p:nvPr/>
        </p:nvSpPr>
        <p:spPr>
          <a:xfrm>
            <a:off x="620489" y="3879069"/>
            <a:ext cx="409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But:  </a:t>
            </a:r>
            <a:r>
              <a:rPr lang="en-US" sz="2000" u="sng" dirty="0">
                <a:latin typeface="+mn-lt"/>
              </a:rPr>
              <a:t>total of 6 </a:t>
            </a:r>
            <a:r>
              <a:rPr lang="en-US" sz="2000" dirty="0">
                <a:latin typeface="+mn-lt"/>
              </a:rPr>
              <a:t>queries per 8-way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C1B41CB-AB7B-71C0-B8D5-4D9250E4A090}"/>
                  </a:ext>
                </a:extLst>
              </p:cNvPr>
              <p:cNvSpPr txBox="1"/>
              <p:nvPr/>
            </p:nvSpPr>
            <p:spPr>
              <a:xfrm>
                <a:off x="634693" y="3480097"/>
                <a:ext cx="35286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Protocol has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>
                    <a:latin typeface="+mn-lt"/>
                  </a:rPr>
                  <a:t>  rounds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C1B41CB-AB7B-71C0-B8D5-4D9250E4A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93" y="3480097"/>
                <a:ext cx="3528658" cy="400110"/>
              </a:xfrm>
              <a:prstGeom prst="rect">
                <a:avLst/>
              </a:prstGeom>
              <a:blipFill>
                <a:blip r:embed="rId13"/>
                <a:stretch>
                  <a:fillRect l="-1434" t="-9375" r="-10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8099441-C9B7-A355-E014-05F1CB2A8319}"/>
                  </a:ext>
                </a:extLst>
              </p:cNvPr>
              <p:cNvSpPr txBox="1"/>
              <p:nvPr/>
            </p:nvSpPr>
            <p:spPr>
              <a:xfrm>
                <a:off x="5200889" y="3475837"/>
                <a:ext cx="37963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Protocol has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2000" dirty="0">
                    <a:latin typeface="+mn-lt"/>
                  </a:rPr>
                  <a:t>  rounds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8099441-C9B7-A355-E014-05F1CB2A8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89" y="3475837"/>
                <a:ext cx="3796360" cy="400110"/>
              </a:xfrm>
              <a:prstGeom prst="rect">
                <a:avLst/>
              </a:prstGeom>
              <a:blipFill>
                <a:blip r:embed="rId14"/>
                <a:stretch>
                  <a:fillRect l="-1667" t="-6061" r="-66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TextBox 151">
            <a:extLst>
              <a:ext uri="{FF2B5EF4-FFF2-40B4-BE49-F238E27FC236}">
                <a16:creationId xmlns:a16="http://schemas.microsoft.com/office/drawing/2014/main" id="{A731D157-AE7A-CF14-D190-36B80AC12FDE}"/>
              </a:ext>
            </a:extLst>
          </p:cNvPr>
          <p:cNvSpPr txBox="1"/>
          <p:nvPr/>
        </p:nvSpPr>
        <p:spPr>
          <a:xfrm>
            <a:off x="5178470" y="3879069"/>
            <a:ext cx="389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vs. </a:t>
            </a:r>
            <a:r>
              <a:rPr lang="en-US" sz="2000" u="sng" dirty="0">
                <a:latin typeface="+mn-lt"/>
              </a:rPr>
              <a:t>total of 8</a:t>
            </a:r>
            <a:r>
              <a:rPr lang="en-US" sz="2000" dirty="0">
                <a:latin typeface="+mn-lt"/>
              </a:rPr>
              <a:t> queries per 8-way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B87EDF-AD1F-8008-E3AC-F2DD45C010F1}"/>
                  </a:ext>
                </a:extLst>
              </p:cNvPr>
              <p:cNvSpPr txBox="1"/>
              <p:nvPr/>
            </p:nvSpPr>
            <p:spPr>
              <a:xfrm>
                <a:off x="6558373" y="1246129"/>
                <a:ext cx="311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B87EDF-AD1F-8008-E3AC-F2DD45C01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73" y="1246129"/>
                <a:ext cx="31175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F4BF61C-520E-C964-6A82-BE63A3631B47}"/>
              </a:ext>
            </a:extLst>
          </p:cNvPr>
          <p:cNvSpPr txBox="1"/>
          <p:nvPr/>
        </p:nvSpPr>
        <p:spPr>
          <a:xfrm>
            <a:off x="603851" y="4285901"/>
            <a:ext cx="7973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Can shrink Merkle proofs by placing entire coset in one leaf of Merkle tree: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20422-302B-3688-2E9A-FAB46CB9979D}"/>
                  </a:ext>
                </a:extLst>
              </p:cNvPr>
              <p:cNvSpPr txBox="1"/>
              <p:nvPr/>
            </p:nvSpPr>
            <p:spPr>
              <a:xfrm>
                <a:off x="64355" y="895555"/>
                <a:ext cx="879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20422-302B-3688-2E9A-FAB46CB99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" y="895555"/>
                <a:ext cx="879407" cy="338554"/>
              </a:xfrm>
              <a:prstGeom prst="rect">
                <a:avLst/>
              </a:prstGeom>
              <a:blipFill>
                <a:blip r:embed="rId1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32A9006-2A06-287D-A0A6-7A4FD015BEED}"/>
              </a:ext>
            </a:extLst>
          </p:cNvPr>
          <p:cNvGrpSpPr/>
          <p:nvPr/>
        </p:nvGrpSpPr>
        <p:grpSpPr>
          <a:xfrm>
            <a:off x="615875" y="4631828"/>
            <a:ext cx="8338261" cy="441405"/>
            <a:chOff x="615875" y="4631828"/>
            <a:chExt cx="8338261" cy="441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5971A8-9C36-F15F-E9F6-0BE7218AC6D0}"/>
                    </a:ext>
                  </a:extLst>
                </p:cNvPr>
                <p:cNvSpPr txBox="1"/>
                <p:nvPr/>
              </p:nvSpPr>
              <p:spPr>
                <a:xfrm>
                  <a:off x="615875" y="4631828"/>
                  <a:ext cx="4305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⇒ 3 Merkle proofs are about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 hashes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5971A8-9C36-F15F-E9F6-0BE7218AC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75" y="4631828"/>
                  <a:ext cx="4305987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176" t="-6667" r="-58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07D90E6-8BAD-AE3E-E3B8-E501BE87759B}"/>
                    </a:ext>
                  </a:extLst>
                </p:cNvPr>
                <p:cNvSpPr txBox="1"/>
                <p:nvPr/>
              </p:nvSpPr>
              <p:spPr>
                <a:xfrm>
                  <a:off x="5007606" y="4631828"/>
                  <a:ext cx="3946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⇒ 1 Merkle proof is about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 hashes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07D90E6-8BAD-AE3E-E3B8-E501BE877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606" y="4631828"/>
                  <a:ext cx="3946530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282" t="-6667" r="-32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D2992D-5E54-CE52-7328-4348D1B039D9}"/>
                </a:ext>
              </a:extLst>
            </p:cNvPr>
            <p:cNvCxnSpPr>
              <a:cxnSpLocks/>
            </p:cNvCxnSpPr>
            <p:nvPr/>
          </p:nvCxnSpPr>
          <p:spPr>
            <a:xfrm>
              <a:off x="4962194" y="4649067"/>
              <a:ext cx="0" cy="424166"/>
            </a:xfrm>
            <a:prstGeom prst="line">
              <a:avLst/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24D11109-73EE-D901-8ABA-B6A829E4996B}"/>
              </a:ext>
            </a:extLst>
          </p:cNvPr>
          <p:cNvSpPr/>
          <p:nvPr/>
        </p:nvSpPr>
        <p:spPr>
          <a:xfrm>
            <a:off x="7626753" y="2609725"/>
            <a:ext cx="1452892" cy="727504"/>
          </a:xfrm>
          <a:prstGeom prst="cloudCallout">
            <a:avLst>
              <a:gd name="adj1" fmla="val -17654"/>
              <a:gd name="adj2" fmla="val 4599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Shorter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093104-47A7-342B-CECC-46CA490D40E9}"/>
                  </a:ext>
                </a:extLst>
              </p:cNvPr>
              <p:cNvSpPr txBox="1"/>
              <p:nvPr/>
            </p:nvSpPr>
            <p:spPr>
              <a:xfrm>
                <a:off x="7663744" y="1246129"/>
                <a:ext cx="497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093104-47A7-342B-CECC-46CA490D4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744" y="1246129"/>
                <a:ext cx="49712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CD1319-F35E-7BD5-74B2-94754EADCEB7}"/>
                  </a:ext>
                </a:extLst>
              </p:cNvPr>
              <p:cNvSpPr txBox="1"/>
              <p:nvPr/>
            </p:nvSpPr>
            <p:spPr>
              <a:xfrm>
                <a:off x="7000599" y="1246129"/>
                <a:ext cx="497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CD1319-F35E-7BD5-74B2-94754EAD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9" y="1246129"/>
                <a:ext cx="497123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287606D-087B-B1EE-F81E-D539630D01F7}"/>
              </a:ext>
            </a:extLst>
          </p:cNvPr>
          <p:cNvSpPr txBox="1"/>
          <p:nvPr/>
        </p:nvSpPr>
        <p:spPr>
          <a:xfrm>
            <a:off x="6758395" y="115379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F79DA-FD6F-C101-5C00-CFA9ADEB3248}"/>
              </a:ext>
            </a:extLst>
          </p:cNvPr>
          <p:cNvSpPr txBox="1"/>
          <p:nvPr/>
        </p:nvSpPr>
        <p:spPr>
          <a:xfrm>
            <a:off x="7400235" y="115379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3E7266-7DFA-9134-9DE7-9B58FE0BF2FA}"/>
                  </a:ext>
                </a:extLst>
              </p:cNvPr>
              <p:cNvSpPr txBox="1"/>
              <p:nvPr/>
            </p:nvSpPr>
            <p:spPr>
              <a:xfrm>
                <a:off x="8241688" y="1702887"/>
                <a:ext cx="8213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3E7266-7DFA-9134-9DE7-9B58FE0BF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688" y="1702887"/>
                <a:ext cx="821379" cy="338554"/>
              </a:xfrm>
              <a:prstGeom prst="rect">
                <a:avLst/>
              </a:prstGeom>
              <a:blipFill>
                <a:blip r:embed="rId2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854A27-6D86-339F-0A6E-74022237F561}"/>
                  </a:ext>
                </a:extLst>
              </p:cNvPr>
              <p:cNvSpPr txBox="1"/>
              <p:nvPr/>
            </p:nvSpPr>
            <p:spPr>
              <a:xfrm>
                <a:off x="6610409" y="1449914"/>
                <a:ext cx="13769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1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oset</m:t>
                      </m:r>
                      <m:r>
                        <a:rPr lang="en-US" sz="1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1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roots</m:t>
                      </m:r>
                      <m:r>
                        <a:rPr lang="en-US" sz="1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1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854A27-6D86-339F-0A6E-74022237F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409" y="1449914"/>
                <a:ext cx="1376979" cy="261610"/>
              </a:xfrm>
              <a:prstGeom prst="rect">
                <a:avLst/>
              </a:prstGeom>
              <a:blipFill>
                <a:blip r:embed="rId2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4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0" grpId="0"/>
      <p:bldP spid="151" grpId="0"/>
      <p:bldP spid="152" grpId="0"/>
      <p:bldP spid="5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8869-34B1-67C5-4E0A-0C304A64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(2) Batch FRI for varying degrees:  two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85DA2-64C2-06F6-1355-1471005D0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0005" y="1059616"/>
                <a:ext cx="8953995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Poly-IOPP often do multiple RS proximity tests:</a:t>
                </a:r>
              </a:p>
              <a:p>
                <a:pPr marL="0" indent="0">
                  <a:buNone/>
                </a:pPr>
                <a:r>
                  <a:rPr lang="en-US" sz="2400" dirty="0"/>
                  <a:t>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2400" dirty="0"/>
                  <a:t>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be words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are encoded with the same rate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b="1" u="sng" dirty="0"/>
                  <a:t>Goal</a:t>
                </a:r>
                <a:r>
                  <a:rPr lang="en-US" sz="2400" dirty="0"/>
                  <a:t>: reject if for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85DA2-64C2-06F6-1355-1471005D0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005" y="1059616"/>
                <a:ext cx="8953995" cy="3818430"/>
              </a:xfrm>
              <a:blipFill>
                <a:blip r:embed="rId2"/>
                <a:stretch>
                  <a:fillRect l="-992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37ACABC-FD81-4E24-A66C-E093D9FD034B}"/>
              </a:ext>
            </a:extLst>
          </p:cNvPr>
          <p:cNvSpPr/>
          <p:nvPr/>
        </p:nvSpPr>
        <p:spPr>
          <a:xfrm>
            <a:off x="457200" y="2811815"/>
            <a:ext cx="7333013" cy="7125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9C1D14-F9D5-E180-5E36-583E66392B69}"/>
                  </a:ext>
                </a:extLst>
              </p:cNvPr>
              <p:cNvSpPr txBox="1"/>
              <p:nvPr/>
            </p:nvSpPr>
            <p:spPr>
              <a:xfrm>
                <a:off x="1306286" y="4334494"/>
                <a:ext cx="478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The plan:  test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+mn-lt"/>
                  </a:rPr>
                  <a:t> words as a batch.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9C1D14-F9D5-E180-5E36-583E66392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6" y="4334494"/>
                <a:ext cx="4788170" cy="461665"/>
              </a:xfrm>
              <a:prstGeom prst="rect">
                <a:avLst/>
              </a:prstGeom>
              <a:blipFill>
                <a:blip r:embed="rId3"/>
                <a:stretch>
                  <a:fillRect l="-1847" t="-8108" r="-79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268CA3-24F7-EC0D-9F75-6FDF2B83DE78}"/>
              </a:ext>
            </a:extLst>
          </p:cNvPr>
          <p:cNvCxnSpPr>
            <a:cxnSpLocks/>
          </p:cNvCxnSpPr>
          <p:nvPr/>
        </p:nvCxnSpPr>
        <p:spPr>
          <a:xfrm flipH="1" flipV="1">
            <a:off x="7028873" y="3435927"/>
            <a:ext cx="559461" cy="779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01816A-3187-5692-B8C6-B6DA34ED4DE2}"/>
                  </a:ext>
                </a:extLst>
              </p:cNvPr>
              <p:cNvSpPr txBox="1"/>
              <p:nvPr/>
            </p:nvSpPr>
            <p:spPr>
              <a:xfrm>
                <a:off x="6930385" y="4140530"/>
                <a:ext cx="1377685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01816A-3187-5692-B8C6-B6DA34ED4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385" y="4140530"/>
                <a:ext cx="1377685" cy="424796"/>
              </a:xfrm>
              <a:prstGeom prst="rect">
                <a:avLst/>
              </a:prstGeom>
              <a:blipFill>
                <a:blip r:embed="rId4"/>
                <a:stretch>
                  <a:fillRect l="-4545" t="-571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5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2475-2D40-B2FD-B10E-5785D780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1:  degree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FF520-FB4C-9DEE-CFEE-59080BF969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9525"/>
                <a:ext cx="8229600" cy="5336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FF520-FB4C-9DEE-CFEE-59080BF96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9525"/>
                <a:ext cx="8229600" cy="533646"/>
              </a:xfrm>
              <a:blipFill>
                <a:blip r:embed="rId2"/>
                <a:stretch>
                  <a:fillRect l="-1080" t="-81395" b="-97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D6ACC3-2269-4617-7F66-A515C5E1F73E}"/>
                  </a:ext>
                </a:extLst>
              </p:cNvPr>
              <p:cNvSpPr txBox="1"/>
              <p:nvPr/>
            </p:nvSpPr>
            <p:spPr>
              <a:xfrm>
                <a:off x="521584" y="1812635"/>
                <a:ext cx="13109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D6ACC3-2269-4617-7F66-A515C5E1F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4" y="1812635"/>
                <a:ext cx="1310936" cy="400110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033AC00-00F2-E566-8A0D-35A6F886BF72}"/>
              </a:ext>
            </a:extLst>
          </p:cNvPr>
          <p:cNvGrpSpPr/>
          <p:nvPr/>
        </p:nvGrpSpPr>
        <p:grpSpPr>
          <a:xfrm>
            <a:off x="2300073" y="1912802"/>
            <a:ext cx="2673633" cy="157730"/>
            <a:chOff x="5636805" y="1882622"/>
            <a:chExt cx="2673633" cy="1577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341CD3-7734-9A0F-4E53-5B5ECC2D2CD8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E29EE2-0D30-EDD0-37EF-164090A4CAE6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726CAE-1DD5-FB3B-F94C-F4081E1AF703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DCDFE2-3C53-C40B-F7BF-AB004E37D136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07B36B-7728-CF49-FB5F-0EBBFB3ED2C9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D9BBD-054F-BDD4-599A-1725C2393F9F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77BDB7-C2F0-1331-2ABE-0670CB8B15C5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39C58D-5493-2169-F727-5F2BB8A59479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B79070-0301-C390-C51C-9A1555D9C67E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6B8B4D-940A-2998-20C5-4844615EB539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A48DCA-BBAC-8A5A-178D-112EDC480A3B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57E74C-138F-25EF-1AFC-A6BE399C14B1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2190D1-74B7-2CB1-97F7-E80A000C213A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DE37CF-2E0F-0C43-D948-BD43AE563DE4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826385-F122-552D-8EB3-9F675958F3C5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9F69AD-7AD9-1EDD-D2D7-5535BB24ADFA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ABDE9F-BC12-B335-036C-DD8F45F7F50F}"/>
                  </a:ext>
                </a:extLst>
              </p:cNvPr>
              <p:cNvSpPr txBox="1"/>
              <p:nvPr/>
            </p:nvSpPr>
            <p:spPr>
              <a:xfrm>
                <a:off x="521584" y="2485849"/>
                <a:ext cx="13244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: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ABDE9F-BC12-B335-036C-DD8F45F7F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4" y="2485849"/>
                <a:ext cx="1324465" cy="400110"/>
              </a:xfrm>
              <a:prstGeom prst="rect">
                <a:avLst/>
              </a:prstGeom>
              <a:blipFill>
                <a:blip r:embed="rId4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73B7CC4-024E-C847-F69D-38AB31E50E0C}"/>
              </a:ext>
            </a:extLst>
          </p:cNvPr>
          <p:cNvGrpSpPr/>
          <p:nvPr/>
        </p:nvGrpSpPr>
        <p:grpSpPr>
          <a:xfrm>
            <a:off x="2300073" y="2586016"/>
            <a:ext cx="667770" cy="157730"/>
            <a:chOff x="2300073" y="2586016"/>
            <a:chExt cx="667770" cy="1577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88FFAA-8C6D-BD2A-1C71-CEF9E3480B28}"/>
                </a:ext>
              </a:extLst>
            </p:cNvPr>
            <p:cNvSpPr/>
            <p:nvPr/>
          </p:nvSpPr>
          <p:spPr>
            <a:xfrm>
              <a:off x="230007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B3225F-2762-4A9E-834A-4B28157C98A1}"/>
                </a:ext>
              </a:extLst>
            </p:cNvPr>
            <p:cNvSpPr/>
            <p:nvPr/>
          </p:nvSpPr>
          <p:spPr>
            <a:xfrm>
              <a:off x="246722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2F6661-8C0D-7D45-9410-67DF628B3E47}"/>
                </a:ext>
              </a:extLst>
            </p:cNvPr>
            <p:cNvSpPr/>
            <p:nvPr/>
          </p:nvSpPr>
          <p:spPr>
            <a:xfrm>
              <a:off x="263438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56D846-D069-E61E-5ECC-485AA1346AA1}"/>
                </a:ext>
              </a:extLst>
            </p:cNvPr>
            <p:cNvSpPr/>
            <p:nvPr/>
          </p:nvSpPr>
          <p:spPr>
            <a:xfrm>
              <a:off x="280153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3C5BB2-E108-9B4E-1AE1-772959B93541}"/>
                  </a:ext>
                </a:extLst>
              </p:cNvPr>
              <p:cNvSpPr txBox="1"/>
              <p:nvPr/>
            </p:nvSpPr>
            <p:spPr>
              <a:xfrm>
                <a:off x="521584" y="3080198"/>
                <a:ext cx="13244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: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3C5BB2-E108-9B4E-1AE1-772959B93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4" y="3080198"/>
                <a:ext cx="1324465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6BFCED-A936-619B-B505-ED672C88FDEB}"/>
              </a:ext>
            </a:extLst>
          </p:cNvPr>
          <p:cNvGrpSpPr/>
          <p:nvPr/>
        </p:nvGrpSpPr>
        <p:grpSpPr>
          <a:xfrm>
            <a:off x="2300073" y="3180365"/>
            <a:ext cx="1336390" cy="157730"/>
            <a:chOff x="2300073" y="3180365"/>
            <a:chExt cx="1336390" cy="15773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EE3E29-B6D1-6434-124E-D6A2035DD63D}"/>
                </a:ext>
              </a:extLst>
            </p:cNvPr>
            <p:cNvSpPr/>
            <p:nvPr/>
          </p:nvSpPr>
          <p:spPr>
            <a:xfrm>
              <a:off x="2300073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22B2623-AF6A-1338-14EB-2CEB1251E54D}"/>
                </a:ext>
              </a:extLst>
            </p:cNvPr>
            <p:cNvSpPr/>
            <p:nvPr/>
          </p:nvSpPr>
          <p:spPr>
            <a:xfrm>
              <a:off x="2467228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9DE1BD1-8A52-6A6A-F54C-FB6DD50BAEB8}"/>
                </a:ext>
              </a:extLst>
            </p:cNvPr>
            <p:cNvSpPr/>
            <p:nvPr/>
          </p:nvSpPr>
          <p:spPr>
            <a:xfrm>
              <a:off x="2634383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5E39DC4-C214-F2B1-EA0D-A14DF7C5EF19}"/>
                </a:ext>
              </a:extLst>
            </p:cNvPr>
            <p:cNvSpPr/>
            <p:nvPr/>
          </p:nvSpPr>
          <p:spPr>
            <a:xfrm>
              <a:off x="2801538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F9299F4-B9EA-DFDD-03C8-C3BF54B844AB}"/>
                </a:ext>
              </a:extLst>
            </p:cNvPr>
            <p:cNvSpPr/>
            <p:nvPr/>
          </p:nvSpPr>
          <p:spPr>
            <a:xfrm>
              <a:off x="2968693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AA067EC-AD62-0B7E-D5A4-EB077DB561F4}"/>
                </a:ext>
              </a:extLst>
            </p:cNvPr>
            <p:cNvSpPr/>
            <p:nvPr/>
          </p:nvSpPr>
          <p:spPr>
            <a:xfrm>
              <a:off x="3135848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3DC78FC-4D47-AF91-C2D2-BB7C33CA81D1}"/>
                </a:ext>
              </a:extLst>
            </p:cNvPr>
            <p:cNvSpPr/>
            <p:nvPr/>
          </p:nvSpPr>
          <p:spPr>
            <a:xfrm>
              <a:off x="3303003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AE841F-CA8A-8C4A-16F1-D46FAA8BBFC9}"/>
                </a:ext>
              </a:extLst>
            </p:cNvPr>
            <p:cNvSpPr/>
            <p:nvPr/>
          </p:nvSpPr>
          <p:spPr>
            <a:xfrm>
              <a:off x="3470158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D4C3150-4C07-B56A-3F34-DCC13391B27E}"/>
                  </a:ext>
                </a:extLst>
              </p:cNvPr>
              <p:cNvSpPr txBox="1"/>
              <p:nvPr/>
            </p:nvSpPr>
            <p:spPr>
              <a:xfrm>
                <a:off x="521584" y="3753412"/>
                <a:ext cx="13244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: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D4C3150-4C07-B56A-3F34-DCC13391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4" y="3753412"/>
                <a:ext cx="1324465" cy="400110"/>
              </a:xfrm>
              <a:prstGeom prst="rect">
                <a:avLst/>
              </a:prstGeom>
              <a:blipFill>
                <a:blip r:embed="rId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1E4F0F38-222D-64A9-F12E-673A5EA2C844}"/>
              </a:ext>
            </a:extLst>
          </p:cNvPr>
          <p:cNvGrpSpPr/>
          <p:nvPr/>
        </p:nvGrpSpPr>
        <p:grpSpPr>
          <a:xfrm>
            <a:off x="2300073" y="3853579"/>
            <a:ext cx="2673633" cy="157730"/>
            <a:chOff x="5636805" y="1882622"/>
            <a:chExt cx="2673633" cy="15773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8DE961D-4D00-E686-BF15-F7F8ADEB0A12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2B02F44-DDD5-D17C-BCC1-0F24080D8A90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0A293E-0856-0098-E999-10B13FEA04B4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1E098E2-16B8-E593-1B82-6D0AD5165B7A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075E7E8-04F6-F77A-CE15-76BEC41A911F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5FA924F-3025-CDDD-E247-BA483136C164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F506147-5256-0721-9E6E-AF476B43376C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166E711-AD24-11F4-F60D-A6AE404C56E0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4AC931B-2F00-EFE7-E915-66A36E792493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00F5F75-EB42-FC03-582E-9B07863E3FBA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044501-0AE2-3BA8-13AD-1F82ABC031F0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7C8EADA-356A-1847-D38D-16D74F80E580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E804497-23D8-703F-CC47-93FDDE6C185D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C2B51CA-6DAE-A2DF-804F-B5C9FA4A5C30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6210A9B-8C3A-6B0E-51F2-6EB01B5D848C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CD4E171-8AD3-FE47-C907-7A09138066B3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42FDBC-ACDD-CD0B-9266-62E389DD5AC7}"/>
                  </a:ext>
                </a:extLst>
              </p:cNvPr>
              <p:cNvSpPr txBox="1"/>
              <p:nvPr/>
            </p:nvSpPr>
            <p:spPr>
              <a:xfrm>
                <a:off x="6449325" y="2464826"/>
                <a:ext cx="1680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42FDBC-ACDD-CD0B-9266-62E389DD5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25" y="2464826"/>
                <a:ext cx="1680717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A05257-964F-EC1C-1023-9B34E7242B1A}"/>
                  </a:ext>
                </a:extLst>
              </p:cNvPr>
              <p:cNvSpPr txBox="1"/>
              <p:nvPr/>
            </p:nvSpPr>
            <p:spPr>
              <a:xfrm>
                <a:off x="6449325" y="3059175"/>
                <a:ext cx="1680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A05257-964F-EC1C-1023-9B34E7242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25" y="3059175"/>
                <a:ext cx="1680717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3AC3D3A-B2F7-3118-9B77-DEA0D6F7C9BE}"/>
                  </a:ext>
                </a:extLst>
              </p:cNvPr>
              <p:cNvSpPr txBox="1"/>
              <p:nvPr/>
            </p:nvSpPr>
            <p:spPr>
              <a:xfrm>
                <a:off x="6449325" y="3669041"/>
                <a:ext cx="1413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3AC3D3A-B2F7-3118-9B77-DEA0D6F7C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25" y="3669041"/>
                <a:ext cx="141301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43D07A8-B2DC-E440-E447-44291B41CEE2}"/>
                  </a:ext>
                </a:extLst>
              </p:cNvPr>
              <p:cNvSpPr txBox="1"/>
              <p:nvPr/>
            </p:nvSpPr>
            <p:spPr>
              <a:xfrm>
                <a:off x="381012" y="4462022"/>
                <a:ext cx="5563574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Honest prover can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interpolate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i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en-US" sz="20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43D07A8-B2DC-E440-E447-44291B41C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2" y="4462022"/>
                <a:ext cx="5563574" cy="400110"/>
              </a:xfrm>
              <a:prstGeom prst="rect">
                <a:avLst/>
              </a:prstGeom>
              <a:blipFill>
                <a:blip r:embed="rId10"/>
                <a:stretch>
                  <a:fillRect l="-1367" t="-9091" b="-242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86D4E2-7276-FDE5-CAD3-F9A9784F1F90}"/>
                  </a:ext>
                </a:extLst>
              </p:cNvPr>
              <p:cNvSpPr txBox="1"/>
              <p:nvPr/>
            </p:nvSpPr>
            <p:spPr>
              <a:xfrm>
                <a:off x="6449325" y="1768912"/>
                <a:ext cx="2678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   </a:t>
                </a:r>
                <a:r>
                  <a:rPr lang="en-US" sz="16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86D4E2-7276-FDE5-CAD3-F9A9784F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25" y="1768912"/>
                <a:ext cx="2678875" cy="400110"/>
              </a:xfrm>
              <a:prstGeom prst="rect">
                <a:avLst/>
              </a:prstGeom>
              <a:blipFill>
                <a:blip r:embed="rId12"/>
                <a:stretch>
                  <a:fillRect r="-472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244B2-9C3B-C1DE-45D5-85DC36689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EC4E-4566-1D5D-9826-D65054B3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1:  degree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DE53B-2BB1-F795-19C6-327A94611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9525"/>
                <a:ext cx="8229600" cy="5336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DE53B-2BB1-F795-19C6-327A94611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9525"/>
                <a:ext cx="8229600" cy="533646"/>
              </a:xfrm>
              <a:blipFill>
                <a:blip r:embed="rId2"/>
                <a:stretch>
                  <a:fillRect l="-1080" t="-81395" b="-97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3402B1-C2FE-CC91-802C-1DE5B40A3C05}"/>
                  </a:ext>
                </a:extLst>
              </p:cNvPr>
              <p:cNvSpPr txBox="1"/>
              <p:nvPr/>
            </p:nvSpPr>
            <p:spPr>
              <a:xfrm>
                <a:off x="521584" y="1812635"/>
                <a:ext cx="15862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3402B1-C2FE-CC91-802C-1DE5B40A3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4" y="1812635"/>
                <a:ext cx="1586203" cy="400110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C1CCAB0-2097-C108-09BB-13CC57B3D6FC}"/>
              </a:ext>
            </a:extLst>
          </p:cNvPr>
          <p:cNvGrpSpPr/>
          <p:nvPr/>
        </p:nvGrpSpPr>
        <p:grpSpPr>
          <a:xfrm>
            <a:off x="2300073" y="1912802"/>
            <a:ext cx="2673633" cy="157730"/>
            <a:chOff x="5636805" y="1882622"/>
            <a:chExt cx="2673633" cy="1577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8B5BFD-EA93-4319-4ED7-58546CEFAD94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C1460A-16F3-6056-7B29-644DF236479C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F020CD-E3F2-E646-5EA1-F000828B1A9F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13A2BD-C7E1-8FC2-CCF9-D62E5051BD0A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247D00-8E0C-0550-93A7-0943B53B519C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4FF914-12E2-C19C-B22D-BAEE5BC386DC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6F3832-9B20-B41A-5699-736A2C4F4C3F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FB8815-1079-EE1B-E50A-2CD40F77AF14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94587E-EDD0-E8A6-98C6-8A93685BAE59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68AAE6-137B-6BBA-F299-7ACA7665BC35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A845A4-E868-144D-9624-0252E36F33DD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6C4DF9-78F8-5DA9-D118-21B5DA33FBC1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64A4EB-28EB-A46F-9373-314C1287E3AC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802992-5D2F-FE9D-F9E8-1294A216FB3F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A6870C-7698-4C15-2E23-804987359BC3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85690-7955-F94B-8D58-885A0B45798D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39199F-7CD3-391F-CB69-8D91221AA776}"/>
                  </a:ext>
                </a:extLst>
              </p:cNvPr>
              <p:cNvSpPr txBox="1"/>
              <p:nvPr/>
            </p:nvSpPr>
            <p:spPr>
              <a:xfrm>
                <a:off x="521584" y="2485849"/>
                <a:ext cx="15937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: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39199F-7CD3-391F-CB69-8D91221AA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4" y="2485849"/>
                <a:ext cx="1593770" cy="400110"/>
              </a:xfrm>
              <a:prstGeom prst="rect">
                <a:avLst/>
              </a:prstGeom>
              <a:blipFill>
                <a:blip r:embed="rId4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ECE2556-E41C-1427-FE18-B0BF43030C1C}"/>
              </a:ext>
            </a:extLst>
          </p:cNvPr>
          <p:cNvGrpSpPr/>
          <p:nvPr/>
        </p:nvGrpSpPr>
        <p:grpSpPr>
          <a:xfrm>
            <a:off x="2300073" y="2586016"/>
            <a:ext cx="667770" cy="157730"/>
            <a:chOff x="2300073" y="2586016"/>
            <a:chExt cx="667770" cy="1577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5630B4-4188-A551-D3EA-BD5CB696170A}"/>
                </a:ext>
              </a:extLst>
            </p:cNvPr>
            <p:cNvSpPr/>
            <p:nvPr/>
          </p:nvSpPr>
          <p:spPr>
            <a:xfrm>
              <a:off x="230007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DCFB1D-C24A-B21A-6A95-D0ED586CE7DD}"/>
                </a:ext>
              </a:extLst>
            </p:cNvPr>
            <p:cNvSpPr/>
            <p:nvPr/>
          </p:nvSpPr>
          <p:spPr>
            <a:xfrm>
              <a:off x="246722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B62D10-8ACD-4E64-C518-F1ED4EE7815C}"/>
                </a:ext>
              </a:extLst>
            </p:cNvPr>
            <p:cNvSpPr/>
            <p:nvPr/>
          </p:nvSpPr>
          <p:spPr>
            <a:xfrm>
              <a:off x="263438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661788-B63A-1CCF-172D-A229DEAAA821}"/>
                </a:ext>
              </a:extLst>
            </p:cNvPr>
            <p:cNvSpPr/>
            <p:nvPr/>
          </p:nvSpPr>
          <p:spPr>
            <a:xfrm>
              <a:off x="280153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06B6AF3-E50A-793B-F5DA-B017510673C7}"/>
                  </a:ext>
                </a:extLst>
              </p:cNvPr>
              <p:cNvSpPr txBox="1"/>
              <p:nvPr/>
            </p:nvSpPr>
            <p:spPr>
              <a:xfrm>
                <a:off x="521584" y="3080198"/>
                <a:ext cx="15937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: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06B6AF3-E50A-793B-F5DA-B01751067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4" y="3080198"/>
                <a:ext cx="1593770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A6D332D-AC15-9A6B-04FB-46C6F9D7CCB9}"/>
              </a:ext>
            </a:extLst>
          </p:cNvPr>
          <p:cNvGrpSpPr/>
          <p:nvPr/>
        </p:nvGrpSpPr>
        <p:grpSpPr>
          <a:xfrm>
            <a:off x="2300073" y="3180365"/>
            <a:ext cx="1336390" cy="157730"/>
            <a:chOff x="2300073" y="3180365"/>
            <a:chExt cx="1336390" cy="15773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63A27C9-492B-0543-D2F6-B40CD31FE465}"/>
                </a:ext>
              </a:extLst>
            </p:cNvPr>
            <p:cNvSpPr/>
            <p:nvPr/>
          </p:nvSpPr>
          <p:spPr>
            <a:xfrm>
              <a:off x="2300073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649B97-B468-32CB-C35A-C01805608FC0}"/>
                </a:ext>
              </a:extLst>
            </p:cNvPr>
            <p:cNvSpPr/>
            <p:nvPr/>
          </p:nvSpPr>
          <p:spPr>
            <a:xfrm>
              <a:off x="2467228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515487-38E9-0014-35A1-B3C65D012BD8}"/>
                </a:ext>
              </a:extLst>
            </p:cNvPr>
            <p:cNvSpPr/>
            <p:nvPr/>
          </p:nvSpPr>
          <p:spPr>
            <a:xfrm>
              <a:off x="2634383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8CE68A-62B7-F3AB-69A4-879137CF19B3}"/>
                </a:ext>
              </a:extLst>
            </p:cNvPr>
            <p:cNvSpPr/>
            <p:nvPr/>
          </p:nvSpPr>
          <p:spPr>
            <a:xfrm>
              <a:off x="2801538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D1F273A-4473-437E-A255-CC3D309563A2}"/>
                </a:ext>
              </a:extLst>
            </p:cNvPr>
            <p:cNvSpPr/>
            <p:nvPr/>
          </p:nvSpPr>
          <p:spPr>
            <a:xfrm>
              <a:off x="2968693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3BE582D-8BD4-F37F-4A3B-FD6C33C5C3F8}"/>
                </a:ext>
              </a:extLst>
            </p:cNvPr>
            <p:cNvSpPr/>
            <p:nvPr/>
          </p:nvSpPr>
          <p:spPr>
            <a:xfrm>
              <a:off x="3135848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70B7F1-BCDB-DEE2-6E42-35D52E8CC545}"/>
                </a:ext>
              </a:extLst>
            </p:cNvPr>
            <p:cNvSpPr/>
            <p:nvPr/>
          </p:nvSpPr>
          <p:spPr>
            <a:xfrm>
              <a:off x="3303003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7E6A653-DBBB-0523-9F98-5FF0CF7AD54E}"/>
                </a:ext>
              </a:extLst>
            </p:cNvPr>
            <p:cNvSpPr/>
            <p:nvPr/>
          </p:nvSpPr>
          <p:spPr>
            <a:xfrm>
              <a:off x="3470158" y="3180365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B983F2-4F32-A02B-D845-2088AA2A9261}"/>
                  </a:ext>
                </a:extLst>
              </p:cNvPr>
              <p:cNvSpPr txBox="1"/>
              <p:nvPr/>
            </p:nvSpPr>
            <p:spPr>
              <a:xfrm>
                <a:off x="521584" y="3753412"/>
                <a:ext cx="15937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: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B983F2-4F32-A02B-D845-2088AA2A9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4" y="3753412"/>
                <a:ext cx="1593770" cy="400110"/>
              </a:xfrm>
              <a:prstGeom prst="rect">
                <a:avLst/>
              </a:prstGeom>
              <a:blipFill>
                <a:blip r:embed="rId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B2419E5D-4FF6-A2B0-F85F-54686AFE9CDB}"/>
              </a:ext>
            </a:extLst>
          </p:cNvPr>
          <p:cNvGrpSpPr/>
          <p:nvPr/>
        </p:nvGrpSpPr>
        <p:grpSpPr>
          <a:xfrm>
            <a:off x="2300073" y="3853579"/>
            <a:ext cx="2673633" cy="157730"/>
            <a:chOff x="5636805" y="1882622"/>
            <a:chExt cx="2673633" cy="15773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D33E485-DF92-4C31-4F13-B3285EF3DFF5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190D7A8-1CE6-7F10-CB16-A9D49A5F5A03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D7401E0-420F-24DA-715E-40C481F71FCF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6D1E586-A890-2742-B179-2989E7B83AF1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7C1D27E-7578-E6B4-4F6C-E9D1AE70B2BB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28B0F36-BE47-4D4B-06DE-2B6A22C55868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56FCA38-D4D4-1BB8-0BCE-84CD7703BCD2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E2F30A8-C609-83DB-A43F-312DD15EBB41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63051E7-AB02-7C26-0168-4988B5006521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1B20D0A-08B2-E5A2-623C-76A3FD1A7CC6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0915216-D897-D397-A08B-BDE98EB8F25F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35A591-0F92-CA6D-9523-2B33A2D8F258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B7B34AC-C875-06A4-F3C3-6C18A3F38093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067C797-5351-5AE5-1382-0349CD9DDD7D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CF2B767-89FD-8F98-A97E-122A0164101D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CE25103-4FA9-B541-6ECA-605341A7C827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F54B502-1DAF-02CF-FCF1-CB9E025C5515}"/>
              </a:ext>
            </a:extLst>
          </p:cNvPr>
          <p:cNvGrpSpPr/>
          <p:nvPr/>
        </p:nvGrpSpPr>
        <p:grpSpPr>
          <a:xfrm>
            <a:off x="3020862" y="2582140"/>
            <a:ext cx="2005010" cy="752904"/>
            <a:chOff x="3020862" y="2582140"/>
            <a:chExt cx="2005010" cy="75290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87BFE45-EFE5-EFE8-6752-10EAEDB221C1}"/>
                </a:ext>
              </a:extLst>
            </p:cNvPr>
            <p:cNvGrpSpPr/>
            <p:nvPr/>
          </p:nvGrpSpPr>
          <p:grpSpPr>
            <a:xfrm>
              <a:off x="3020862" y="2582140"/>
              <a:ext cx="2005010" cy="157730"/>
              <a:chOff x="3044612" y="2576615"/>
              <a:chExt cx="2005010" cy="15773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7DEDC2-8422-81F3-17B5-328878EDAE84}"/>
                  </a:ext>
                </a:extLst>
              </p:cNvPr>
              <p:cNvSpPr/>
              <p:nvPr/>
            </p:nvSpPr>
            <p:spPr>
              <a:xfrm>
                <a:off x="3044612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AC57CA2-47C7-0169-C517-43F705394082}"/>
                  </a:ext>
                </a:extLst>
              </p:cNvPr>
              <p:cNvSpPr/>
              <p:nvPr/>
            </p:nvSpPr>
            <p:spPr>
              <a:xfrm>
                <a:off x="3211767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F14131C-BCE4-D57E-554B-D737D364BBF6}"/>
                  </a:ext>
                </a:extLst>
              </p:cNvPr>
              <p:cNvSpPr/>
              <p:nvPr/>
            </p:nvSpPr>
            <p:spPr>
              <a:xfrm>
                <a:off x="3378922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41BCF7B-382F-13AC-2BAC-2637D2439A1F}"/>
                  </a:ext>
                </a:extLst>
              </p:cNvPr>
              <p:cNvSpPr/>
              <p:nvPr/>
            </p:nvSpPr>
            <p:spPr>
              <a:xfrm>
                <a:off x="3546077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259B3CD-9808-F30A-816C-72F5B662181F}"/>
                  </a:ext>
                </a:extLst>
              </p:cNvPr>
              <p:cNvSpPr/>
              <p:nvPr/>
            </p:nvSpPr>
            <p:spPr>
              <a:xfrm>
                <a:off x="3713232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256AC39-37E6-CBBA-BB6F-F6D4C565CAF3}"/>
                  </a:ext>
                </a:extLst>
              </p:cNvPr>
              <p:cNvSpPr/>
              <p:nvPr/>
            </p:nvSpPr>
            <p:spPr>
              <a:xfrm>
                <a:off x="3880387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0804119-7279-9B49-B01E-B9A4273F5C61}"/>
                  </a:ext>
                </a:extLst>
              </p:cNvPr>
              <p:cNvSpPr/>
              <p:nvPr/>
            </p:nvSpPr>
            <p:spPr>
              <a:xfrm>
                <a:off x="4047542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E92C9B7-7EEF-A2E6-D826-627A4BCCCDD6}"/>
                  </a:ext>
                </a:extLst>
              </p:cNvPr>
              <p:cNvSpPr/>
              <p:nvPr/>
            </p:nvSpPr>
            <p:spPr>
              <a:xfrm>
                <a:off x="4214697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B4582D2-2527-F572-7AA2-6B67FDD638A1}"/>
                  </a:ext>
                </a:extLst>
              </p:cNvPr>
              <p:cNvSpPr/>
              <p:nvPr/>
            </p:nvSpPr>
            <p:spPr>
              <a:xfrm>
                <a:off x="4381852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1A6D2C2-9AD0-8779-D736-7A636CB6BB0E}"/>
                  </a:ext>
                </a:extLst>
              </p:cNvPr>
              <p:cNvSpPr/>
              <p:nvPr/>
            </p:nvSpPr>
            <p:spPr>
              <a:xfrm>
                <a:off x="4549007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D921A4-9423-918A-BAFF-69C0D550BA38}"/>
                  </a:ext>
                </a:extLst>
              </p:cNvPr>
              <p:cNvSpPr/>
              <p:nvPr/>
            </p:nvSpPr>
            <p:spPr>
              <a:xfrm>
                <a:off x="4716162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D9EF8B2-26EA-D1B6-DE2C-C3D7E4BD25C7}"/>
                  </a:ext>
                </a:extLst>
              </p:cNvPr>
              <p:cNvSpPr/>
              <p:nvPr/>
            </p:nvSpPr>
            <p:spPr>
              <a:xfrm>
                <a:off x="4883317" y="2576615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44D7731-168F-0F72-0EDA-C9CA60B12C65}"/>
                </a:ext>
              </a:extLst>
            </p:cNvPr>
            <p:cNvGrpSpPr/>
            <p:nvPr/>
          </p:nvGrpSpPr>
          <p:grpSpPr>
            <a:xfrm>
              <a:off x="3669282" y="3177314"/>
              <a:ext cx="1336390" cy="157730"/>
              <a:chOff x="3669282" y="3177314"/>
              <a:chExt cx="1336390" cy="15773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1BDBDD8-617A-D316-3461-CFCE7EB5D265}"/>
                  </a:ext>
                </a:extLst>
              </p:cNvPr>
              <p:cNvSpPr/>
              <p:nvPr/>
            </p:nvSpPr>
            <p:spPr>
              <a:xfrm>
                <a:off x="3669282" y="3177314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FF0A6FD-5A2E-7C0D-8E5B-82A8440ADB61}"/>
                  </a:ext>
                </a:extLst>
              </p:cNvPr>
              <p:cNvSpPr/>
              <p:nvPr/>
            </p:nvSpPr>
            <p:spPr>
              <a:xfrm>
                <a:off x="3836437" y="3177314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93A5661-59C0-A11E-FA1E-C134E6854ABC}"/>
                  </a:ext>
                </a:extLst>
              </p:cNvPr>
              <p:cNvSpPr/>
              <p:nvPr/>
            </p:nvSpPr>
            <p:spPr>
              <a:xfrm>
                <a:off x="4003592" y="3177314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081B11D-E067-282F-6C92-A34BB6532381}"/>
                  </a:ext>
                </a:extLst>
              </p:cNvPr>
              <p:cNvSpPr/>
              <p:nvPr/>
            </p:nvSpPr>
            <p:spPr>
              <a:xfrm>
                <a:off x="4170747" y="3177314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7C73B2A-B7C7-0B22-D5DA-79950CF87B12}"/>
                  </a:ext>
                </a:extLst>
              </p:cNvPr>
              <p:cNvSpPr/>
              <p:nvPr/>
            </p:nvSpPr>
            <p:spPr>
              <a:xfrm>
                <a:off x="4337902" y="3177314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410B88E-ECE5-1D4E-B437-8D359EDC591B}"/>
                  </a:ext>
                </a:extLst>
              </p:cNvPr>
              <p:cNvSpPr/>
              <p:nvPr/>
            </p:nvSpPr>
            <p:spPr>
              <a:xfrm>
                <a:off x="4505057" y="3177314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E4499B8-E92C-6674-8B5E-C4C5C0A032C7}"/>
                  </a:ext>
                </a:extLst>
              </p:cNvPr>
              <p:cNvSpPr/>
              <p:nvPr/>
            </p:nvSpPr>
            <p:spPr>
              <a:xfrm>
                <a:off x="4672212" y="3177314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2FA757D-F969-0D2E-42AF-734AFC725137}"/>
                  </a:ext>
                </a:extLst>
              </p:cNvPr>
              <p:cNvSpPr/>
              <p:nvPr/>
            </p:nvSpPr>
            <p:spPr>
              <a:xfrm>
                <a:off x="4839367" y="3177314"/>
                <a:ext cx="166305" cy="1577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7065B58-4F9F-EB54-A8C7-269AFF93AA44}"/>
                </a:ext>
              </a:extLst>
            </p:cNvPr>
            <p:cNvSpPr txBox="1"/>
            <p:nvPr/>
          </p:nvSpPr>
          <p:spPr>
            <a:xfrm>
              <a:off x="3701630" y="2675375"/>
              <a:ext cx="577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pad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4F7A6F-3016-E352-039F-7114CB64914A}"/>
                  </a:ext>
                </a:extLst>
              </p:cNvPr>
              <p:cNvSpPr txBox="1"/>
              <p:nvPr/>
            </p:nvSpPr>
            <p:spPr>
              <a:xfrm>
                <a:off x="381012" y="4462022"/>
                <a:ext cx="4821063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Prover can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interpolate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i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en-US" sz="20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4F7A6F-3016-E352-039F-7114CB649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2" y="4462022"/>
                <a:ext cx="4821063" cy="400110"/>
              </a:xfrm>
              <a:prstGeom prst="rect">
                <a:avLst/>
              </a:prstGeom>
              <a:blipFill>
                <a:blip r:embed="rId11"/>
                <a:stretch>
                  <a:fillRect l="-1579" t="-9091" b="-242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B93A6C-FB6B-6F6A-DD7D-279AED42527E}"/>
                  </a:ext>
                </a:extLst>
              </p:cNvPr>
              <p:cNvSpPr txBox="1"/>
              <p:nvPr/>
            </p:nvSpPr>
            <p:spPr>
              <a:xfrm>
                <a:off x="6449325" y="2464826"/>
                <a:ext cx="1680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B93A6C-FB6B-6F6A-DD7D-279AED425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25" y="2464826"/>
                <a:ext cx="1680717" cy="400110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267AED-1656-2442-C52F-CF96B7A5F8EC}"/>
                  </a:ext>
                </a:extLst>
              </p:cNvPr>
              <p:cNvSpPr txBox="1"/>
              <p:nvPr/>
            </p:nvSpPr>
            <p:spPr>
              <a:xfrm>
                <a:off x="6449325" y="3059175"/>
                <a:ext cx="1680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267AED-1656-2442-C52F-CF96B7A5F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25" y="3059175"/>
                <a:ext cx="1680717" cy="400110"/>
              </a:xfrm>
              <a:prstGeom prst="rect">
                <a:avLst/>
              </a:prstGeom>
              <a:blipFill>
                <a:blip r:embed="rId1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F1C13A-373A-94B6-81ED-312CC2D93A39}"/>
                  </a:ext>
                </a:extLst>
              </p:cNvPr>
              <p:cNvSpPr txBox="1"/>
              <p:nvPr/>
            </p:nvSpPr>
            <p:spPr>
              <a:xfrm>
                <a:off x="6449325" y="3669041"/>
                <a:ext cx="1413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F1C13A-373A-94B6-81ED-312CC2D93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25" y="3669041"/>
                <a:ext cx="141301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CC3E7E-6DEC-A1B4-EC77-6D11B55E2F79}"/>
                  </a:ext>
                </a:extLst>
              </p:cNvPr>
              <p:cNvSpPr txBox="1"/>
              <p:nvPr/>
            </p:nvSpPr>
            <p:spPr>
              <a:xfrm>
                <a:off x="6449325" y="1768912"/>
                <a:ext cx="2678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   </a:t>
                </a:r>
                <a:r>
                  <a:rPr lang="en-US" sz="16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CC3E7E-6DEC-A1B4-EC77-6D11B55E2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25" y="1768912"/>
                <a:ext cx="2678875" cy="400110"/>
              </a:xfrm>
              <a:prstGeom prst="rect">
                <a:avLst/>
              </a:prstGeom>
              <a:blipFill>
                <a:blip r:embed="rId3"/>
                <a:stretch>
                  <a:fillRect r="-472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171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74FB-18F5-3D24-68CB-214E53DF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3C39-6B61-0D75-6D55-0425B90B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1:  degree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E71A481-1E61-8989-C865-5B31F811B732}"/>
                  </a:ext>
                </a:extLst>
              </p:cNvPr>
              <p:cNvSpPr txBox="1"/>
              <p:nvPr/>
            </p:nvSpPr>
            <p:spPr>
              <a:xfrm>
                <a:off x="381012" y="2115990"/>
                <a:ext cx="4680448" cy="10254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≔  </m:t>
                      </m:r>
                      <m:nary>
                        <m:naryPr>
                          <m:chr m:val="∑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E71A481-1E61-8989-C865-5B31F811B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2" y="2115990"/>
                <a:ext cx="4680448" cy="1025409"/>
              </a:xfrm>
              <a:prstGeom prst="rect">
                <a:avLst/>
              </a:prstGeom>
              <a:blipFill>
                <a:blip r:embed="rId3"/>
                <a:stretch>
                  <a:fillRect t="-86747" b="-134940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3AAF9C-418B-45FC-982D-6D750155E111}"/>
                  </a:ext>
                </a:extLst>
              </p:cNvPr>
              <p:cNvSpPr txBox="1"/>
              <p:nvPr/>
            </p:nvSpPr>
            <p:spPr>
              <a:xfrm>
                <a:off x="381011" y="1012242"/>
                <a:ext cx="8234177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Now, batch as follows:    Verifier samples a random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dirty="0">
                    <a:latin typeface="+mn-lt"/>
                  </a:rPr>
                  <a:t>,  sends to prover      </a:t>
                </a:r>
                <a:endParaRPr lang="en-US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3AAF9C-418B-45FC-982D-6D750155E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1" y="1012242"/>
                <a:ext cx="8234177" cy="400110"/>
              </a:xfrm>
              <a:prstGeom prst="rect">
                <a:avLst/>
              </a:prstGeom>
              <a:blipFill>
                <a:blip r:embed="rId4"/>
                <a:stretch>
                  <a:fillRect l="-924" t="-6061" r="-462" b="-242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E75981-5393-A173-AAE9-C6896E96AFD0}"/>
                  </a:ext>
                </a:extLst>
              </p:cNvPr>
              <p:cNvSpPr txBox="1"/>
              <p:nvPr/>
            </p:nvSpPr>
            <p:spPr>
              <a:xfrm>
                <a:off x="381011" y="1596595"/>
                <a:ext cx="4857805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Honest prover defines: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dirty="0">
                    <a:latin typeface="+mn-lt"/>
                  </a:rPr>
                  <a:t>     as</a:t>
                </a:r>
                <a:endParaRPr lang="en-US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E75981-5393-A173-AAE9-C6896E96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1" y="1596595"/>
                <a:ext cx="4857805" cy="400110"/>
              </a:xfrm>
              <a:prstGeom prst="rect">
                <a:avLst/>
              </a:prstGeom>
              <a:blipFill>
                <a:blip r:embed="rId5"/>
                <a:stretch>
                  <a:fillRect l="-1567" t="-9091" r="-261" b="-242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F271E1-BF9F-350A-8342-FCCA93E64D7F}"/>
                  </a:ext>
                </a:extLst>
              </p:cNvPr>
              <p:cNvSpPr txBox="1"/>
              <p:nvPr/>
            </p:nvSpPr>
            <p:spPr>
              <a:xfrm>
                <a:off x="5277226" y="2493822"/>
                <a:ext cx="3485762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 is a running counter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F271E1-BF9F-350A-8342-FCCA93E64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226" y="2493822"/>
                <a:ext cx="3485762" cy="424796"/>
              </a:xfrm>
              <a:prstGeom prst="rect">
                <a:avLst/>
              </a:prstGeom>
              <a:blipFill>
                <a:blip r:embed="rId6"/>
                <a:stretch>
                  <a:fillRect l="-1818" t="-8824" r="-1091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241B9F-A1F2-4391-5EEE-298552ABA30F}"/>
                  </a:ext>
                </a:extLst>
              </p:cNvPr>
              <p:cNvSpPr txBox="1"/>
              <p:nvPr/>
            </p:nvSpPr>
            <p:spPr>
              <a:xfrm>
                <a:off x="298565" y="3329400"/>
                <a:ext cx="8725402" cy="995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Example:  suppose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>
                    <a:latin typeface="+mn-lt"/>
                  </a:rPr>
                  <a:t>  </a:t>
                </a:r>
                <a:r>
                  <a:rPr lang="en-US" sz="2000" b="0" dirty="0" err="1">
                    <a:latin typeface="+mn-lt"/>
                  </a:rPr>
                  <a:t>s.t.</a:t>
                </a:r>
                <a:r>
                  <a:rPr lang="en-US" sz="2000" b="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=3,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endParaRPr lang="en-US" sz="2000" b="0" dirty="0">
                  <a:latin typeface="+mn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18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𝑎𝑢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]+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𝑎𝑢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]+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241B9F-A1F2-4391-5EEE-298552ABA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5" y="3329400"/>
                <a:ext cx="8725402" cy="995529"/>
              </a:xfrm>
              <a:prstGeom prst="rect">
                <a:avLst/>
              </a:prstGeom>
              <a:blipFill>
                <a:blip r:embed="rId7"/>
                <a:stretch>
                  <a:fillRect l="-727" t="-3797" r="-145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C12747B-C428-43BC-E68A-14505217B628}"/>
              </a:ext>
            </a:extLst>
          </p:cNvPr>
          <p:cNvGrpSpPr/>
          <p:nvPr/>
        </p:nvGrpSpPr>
        <p:grpSpPr>
          <a:xfrm>
            <a:off x="1009062" y="4326313"/>
            <a:ext cx="3998723" cy="471680"/>
            <a:chOff x="1009062" y="4446385"/>
            <a:chExt cx="3998723" cy="471680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86E72428-5E03-C836-49EC-8D5C208935EC}"/>
                </a:ext>
              </a:extLst>
            </p:cNvPr>
            <p:cNvSpPr/>
            <p:nvPr/>
          </p:nvSpPr>
          <p:spPr>
            <a:xfrm rot="5400000">
              <a:off x="3125721" y="2895464"/>
              <a:ext cx="97908" cy="319974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E0BA6C9-044C-2086-ABB5-5FAE61D71399}"/>
                    </a:ext>
                  </a:extLst>
                </p:cNvPr>
                <p:cNvSpPr txBox="1"/>
                <p:nvPr/>
              </p:nvSpPr>
              <p:spPr>
                <a:xfrm>
                  <a:off x="1009062" y="4548733"/>
                  <a:ext cx="39987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linear comb.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E0BA6C9-044C-2086-ABB5-5FAE61D71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062" y="4548733"/>
                  <a:ext cx="399872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266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D5EB06-1E66-6A94-FB73-0FA8C4BF0E0A}"/>
              </a:ext>
            </a:extLst>
          </p:cNvPr>
          <p:cNvGrpSpPr/>
          <p:nvPr/>
        </p:nvGrpSpPr>
        <p:grpSpPr>
          <a:xfrm>
            <a:off x="5238692" y="4321876"/>
            <a:ext cx="3275214" cy="469891"/>
            <a:chOff x="5238692" y="4441948"/>
            <a:chExt cx="3275214" cy="469891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FE9598B4-814E-0AD8-CA16-62182B9A4B1C}"/>
                </a:ext>
              </a:extLst>
            </p:cNvPr>
            <p:cNvSpPr/>
            <p:nvPr/>
          </p:nvSpPr>
          <p:spPr>
            <a:xfrm rot="5400000">
              <a:off x="6354992" y="3325648"/>
              <a:ext cx="97908" cy="233050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708D4F7-536F-C52F-55FF-188428087BBC}"/>
                    </a:ext>
                  </a:extLst>
                </p:cNvPr>
                <p:cNvSpPr txBox="1"/>
                <p:nvPr/>
              </p:nvSpPr>
              <p:spPr>
                <a:xfrm>
                  <a:off x="5334318" y="4542507"/>
                  <a:ext cx="3179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linear comb.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708D4F7-536F-C52F-55FF-188428087B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318" y="4542507"/>
                  <a:ext cx="317958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594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3E0FBC-5A55-8E5B-B88E-4AA886F87B5B}"/>
                  </a:ext>
                </a:extLst>
              </p:cNvPr>
              <p:cNvSpPr txBox="1"/>
              <p:nvPr/>
            </p:nvSpPr>
            <p:spPr>
              <a:xfrm>
                <a:off x="1279875" y="4790653"/>
                <a:ext cx="3574825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1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400" dirty="0">
                    <a:latin typeface="+mn-lt"/>
                  </a:rPr>
                  <a:t>   ⇒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1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3E0FBC-5A55-8E5B-B88E-4AA886F87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875" y="4790653"/>
                <a:ext cx="3574825" cy="312586"/>
              </a:xfrm>
              <a:prstGeom prst="rect">
                <a:avLst/>
              </a:prstGeom>
              <a:blipFill>
                <a:blip r:embed="rId10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23088-E126-B161-4EB7-7D68B93011FD}"/>
                  </a:ext>
                </a:extLst>
              </p:cNvPr>
              <p:cNvSpPr txBox="1"/>
              <p:nvPr/>
            </p:nvSpPr>
            <p:spPr>
              <a:xfrm>
                <a:off x="5232694" y="4790653"/>
                <a:ext cx="357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1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400" dirty="0">
                    <a:latin typeface="+mn-lt"/>
                  </a:rPr>
                  <a:t>   ⇒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1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23088-E126-B161-4EB7-7D68B9301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694" y="4790653"/>
                <a:ext cx="3575081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9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3C79-4BBB-9D22-2185-45B85F72A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D43753-58F5-F3D7-842E-57A1355ADDC2}"/>
              </a:ext>
            </a:extLst>
          </p:cNvPr>
          <p:cNvSpPr/>
          <p:nvPr/>
        </p:nvSpPr>
        <p:spPr>
          <a:xfrm>
            <a:off x="369452" y="1081514"/>
            <a:ext cx="8525164" cy="25021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8F73A-2CDF-ECC5-9684-4B37A6AE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1:  degree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B9458EC-336E-4E87-D357-CEDCB30894F4}"/>
                  </a:ext>
                </a:extLst>
              </p:cNvPr>
              <p:cNvSpPr txBox="1"/>
              <p:nvPr/>
            </p:nvSpPr>
            <p:spPr>
              <a:xfrm>
                <a:off x="381012" y="1081513"/>
                <a:ext cx="8525164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1" u="sng" dirty="0">
                    <a:latin typeface="+mn-lt"/>
                  </a:rPr>
                  <a:t>Lemma: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[STIR, Lemma 4.13]</a:t>
                </a:r>
                <a:r>
                  <a:rPr lang="en-US" sz="2000" b="1" dirty="0">
                    <a:latin typeface="+mn-lt"/>
                  </a:rPr>
                  <a:t>  </a:t>
                </a:r>
                <a:r>
                  <a:rPr lang="en-US" sz="2000" dirty="0">
                    <a:latin typeface="+mn-lt"/>
                  </a:rPr>
                  <a:t>the transform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⇾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i="1" dirty="0">
                    <a:latin typeface="+mn-lt"/>
                  </a:rPr>
                  <a:t>  </a:t>
                </a:r>
                <a:r>
                  <a:rPr lang="en-US" sz="2000" dirty="0">
                    <a:latin typeface="+mn-lt"/>
                  </a:rPr>
                  <a:t>is distance preserving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B9458EC-336E-4E87-D357-CEDCB3089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2" y="1081513"/>
                <a:ext cx="8525164" cy="400110"/>
              </a:xfrm>
              <a:prstGeom prst="rect">
                <a:avLst/>
              </a:prstGeom>
              <a:blipFill>
                <a:blip r:embed="rId2"/>
                <a:stretch>
                  <a:fillRect l="-893" t="-6061" b="-242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3E459C-6292-7ADC-1DB0-9214E3392FF7}"/>
                  </a:ext>
                </a:extLst>
              </p:cNvPr>
              <p:cNvSpPr txBox="1"/>
              <p:nvPr/>
            </p:nvSpPr>
            <p:spPr>
              <a:xfrm>
                <a:off x="789709" y="1491852"/>
                <a:ext cx="7810408" cy="199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1" dirty="0">
                    <a:latin typeface="+mn-lt"/>
                  </a:rPr>
                  <a:t>case 1</a:t>
                </a:r>
                <a:r>
                  <a:rPr lang="en-US" dirty="0">
                    <a:latin typeface="+mn-lt"/>
                  </a:rPr>
                  <a:t>:  </a:t>
                </a:r>
                <a:r>
                  <a:rPr lang="en-US" sz="2000" dirty="0">
                    <a:latin typeface="+mn-lt"/>
                  </a:rPr>
                  <a:t>(the honest case)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n-lt"/>
                  </a:rPr>
                  <a:t>	 	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latin typeface="+mn-lt"/>
                  </a:rPr>
                  <a:t>   then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latin typeface="+mn-lt"/>
                  </a:rPr>
                  <a:t>    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1" dirty="0">
                    <a:latin typeface="+mn-lt"/>
                  </a:rPr>
                  <a:t>case 2</a:t>
                </a:r>
                <a:r>
                  <a:rPr lang="en-US" dirty="0">
                    <a:latin typeface="+mn-lt"/>
                  </a:rPr>
                  <a:t>:  </a:t>
                </a:r>
                <a:r>
                  <a:rPr lang="en-US" sz="2000" dirty="0">
                    <a:latin typeface="+mn-lt"/>
                  </a:rPr>
                  <a:t>(the dishonest case)</a:t>
                </a:r>
              </a:p>
              <a:p>
                <a:pPr marL="0" indent="0">
                  <a:buNone/>
                  <a:tabLst>
                    <a:tab pos="908050" algn="l"/>
                    <a:tab pos="1933575" algn="l"/>
                  </a:tabLst>
                </a:pPr>
                <a:r>
                  <a:rPr lang="en-US" dirty="0">
                    <a:latin typeface="+mn-lt"/>
                  </a:rPr>
                  <a:t>	</a:t>
                </a:r>
                <a:r>
                  <a:rPr lang="en-US" sz="2000" dirty="0">
                    <a:latin typeface="+mn-lt"/>
                  </a:rPr>
                  <a:t>if 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latin typeface="+mn-lt"/>
                  </a:rPr>
                  <a:t>  then </a:t>
                </a:r>
                <a:br>
                  <a:rPr lang="en-US" sz="2000" i="1" dirty="0">
                    <a:latin typeface="+mn-lt"/>
                  </a:rPr>
                </a:br>
                <a:r>
                  <a:rPr lang="en-US" sz="2000" i="1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latin typeface="+mn-lt"/>
                  </a:rPr>
                  <a:t>,  </a:t>
                </a:r>
                <a:r>
                  <a:rPr lang="en-US" sz="2000" dirty="0" err="1">
                    <a:latin typeface="+mn-lt"/>
                  </a:rPr>
                  <a:t>w.h.p</a:t>
                </a:r>
                <a:r>
                  <a:rPr lang="en-US" sz="2000" dirty="0">
                    <a:latin typeface="+mn-lt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3E459C-6292-7ADC-1DB0-9214E33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9" y="1491852"/>
                <a:ext cx="7810408" cy="1998817"/>
              </a:xfrm>
              <a:prstGeom prst="rect">
                <a:avLst/>
              </a:prstGeom>
              <a:blipFill>
                <a:blip r:embed="rId3"/>
                <a:stretch>
                  <a:fillRect l="-1299" t="-2516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DFBFABA-87A3-8E6D-0E15-5D7A1AABA43B}"/>
              </a:ext>
            </a:extLst>
          </p:cNvPr>
          <p:cNvSpPr txBox="1"/>
          <p:nvPr/>
        </p:nvSpPr>
        <p:spPr>
          <a:xfrm>
            <a:off x="381012" y="3906982"/>
            <a:ext cx="8028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The proof follows directly from the RS proximity gap  </a:t>
            </a:r>
            <a:r>
              <a:rPr lang="en-US" sz="1800" dirty="0">
                <a:latin typeface="+mn-lt"/>
              </a:rPr>
              <a:t>(the BCIKS’20 theorem)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97DF81-78A0-6A05-FB37-DC431B356FD2}"/>
                  </a:ext>
                </a:extLst>
              </p:cNvPr>
              <p:cNvSpPr txBox="1"/>
              <p:nvPr/>
            </p:nvSpPr>
            <p:spPr>
              <a:xfrm>
                <a:off x="381012" y="4553527"/>
                <a:ext cx="80437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Prover now uses an RS-IOPP to prove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97DF81-78A0-6A05-FB37-DC431B356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2" y="4553527"/>
                <a:ext cx="8043740" cy="400110"/>
              </a:xfrm>
              <a:prstGeom prst="rect">
                <a:avLst/>
              </a:prstGeom>
              <a:blipFill>
                <a:blip r:embed="rId4"/>
                <a:stretch>
                  <a:fillRect l="-94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3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7E177-6BCB-0B49-AC28-A3DD08F39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563E4A34-0BAA-C381-7726-E883951D8EAC}"/>
              </a:ext>
            </a:extLst>
          </p:cNvPr>
          <p:cNvSpPr/>
          <p:nvPr/>
        </p:nvSpPr>
        <p:spPr>
          <a:xfrm>
            <a:off x="2257798" y="3721222"/>
            <a:ext cx="795647" cy="448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BDE61DF-E25B-51BD-9176-B4307D140A0E}"/>
              </a:ext>
            </a:extLst>
          </p:cNvPr>
          <p:cNvSpPr/>
          <p:nvPr/>
        </p:nvSpPr>
        <p:spPr>
          <a:xfrm>
            <a:off x="2161309" y="2571750"/>
            <a:ext cx="795647" cy="448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F6976-5B70-BBA6-6928-37C19DE7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 pipelining   </a:t>
            </a:r>
            <a:r>
              <a:rPr lang="en-US" sz="2700" dirty="0"/>
              <a:t>(no padding or interpolation)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F7DAD-4D43-B219-5A0D-42FE0F89E187}"/>
              </a:ext>
            </a:extLst>
          </p:cNvPr>
          <p:cNvSpPr txBox="1"/>
          <p:nvPr/>
        </p:nvSpPr>
        <p:spPr>
          <a:xfrm>
            <a:off x="457200" y="1731580"/>
            <a:ext cx="259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b="1" dirty="0">
                <a:latin typeface="+mn-lt"/>
              </a:rPr>
              <a:t>Phase 1:</a:t>
            </a:r>
            <a:r>
              <a:rPr lang="en-US" dirty="0">
                <a:latin typeface="+mn-lt"/>
              </a:rPr>
              <a:t>  (commit)</a:t>
            </a:r>
            <a:endParaRPr lang="en-US" sz="24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D279F5-3059-F287-7C98-D98057F4336F}"/>
              </a:ext>
            </a:extLst>
          </p:cNvPr>
          <p:cNvGrpSpPr/>
          <p:nvPr/>
        </p:nvGrpSpPr>
        <p:grpSpPr>
          <a:xfrm>
            <a:off x="3403489" y="2193245"/>
            <a:ext cx="3513991" cy="400110"/>
            <a:chOff x="2464022" y="2680133"/>
            <a:chExt cx="3513991" cy="4001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B162AC4-2787-2024-F0E2-464DF9915A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4022" y="3077497"/>
              <a:ext cx="3513991" cy="27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00B6CC2-104A-6CD3-9FA2-E2A01445FC25}"/>
                    </a:ext>
                  </a:extLst>
                </p:cNvPr>
                <p:cNvSpPr txBox="1"/>
                <p:nvPr/>
              </p:nvSpPr>
              <p:spPr>
                <a:xfrm>
                  <a:off x="4114800" y="2680133"/>
                  <a:ext cx="17736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sample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5F3F9F3-312C-C588-96CF-D10848138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680133"/>
                  <a:ext cx="1773627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3571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F0527A-81AE-D45D-6B1D-125A0554964F}"/>
              </a:ext>
            </a:extLst>
          </p:cNvPr>
          <p:cNvGrpSpPr/>
          <p:nvPr/>
        </p:nvGrpSpPr>
        <p:grpSpPr>
          <a:xfrm>
            <a:off x="3500553" y="3419805"/>
            <a:ext cx="3506513" cy="400110"/>
            <a:chOff x="2561086" y="3972665"/>
            <a:chExt cx="3506513" cy="40011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19D967-7406-1B8D-2EEB-838C3498C6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1086" y="4370029"/>
              <a:ext cx="35065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176989B-48DF-C971-9F57-0A88B53DAE3C}"/>
                    </a:ext>
                  </a:extLst>
                </p:cNvPr>
                <p:cNvSpPr txBox="1"/>
                <p:nvPr/>
              </p:nvSpPr>
              <p:spPr>
                <a:xfrm>
                  <a:off x="4204386" y="3972665"/>
                  <a:ext cx="17795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sample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A18FC3B-89AD-3836-55F7-809C36417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386" y="3972665"/>
                  <a:ext cx="1779590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4255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9FD098-AF7C-1618-A2E1-E6E4FB95A63E}"/>
                  </a:ext>
                </a:extLst>
              </p:cNvPr>
              <p:cNvSpPr txBox="1"/>
              <p:nvPr/>
            </p:nvSpPr>
            <p:spPr>
              <a:xfrm>
                <a:off x="7234362" y="4028566"/>
                <a:ext cx="1600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0" dirty="0"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|=|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|/4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9FD098-AF7C-1618-A2E1-E6E4FB95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62" y="4028566"/>
                <a:ext cx="1600438" cy="400110"/>
              </a:xfrm>
              <a:prstGeom prst="rect">
                <a:avLst/>
              </a:prstGeom>
              <a:blipFill>
                <a:blip r:embed="rId10"/>
                <a:stretch>
                  <a:fillRect l="-3937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7F47349-15B9-1E7D-E9AB-49D6B144C7D6}"/>
                  </a:ext>
                </a:extLst>
              </p:cNvPr>
              <p:cNvSpPr txBox="1"/>
              <p:nvPr/>
            </p:nvSpPr>
            <p:spPr>
              <a:xfrm>
                <a:off x="7234362" y="2802006"/>
                <a:ext cx="1600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0" dirty="0"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|=|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|/2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7F47349-15B9-1E7D-E9AB-49D6B144C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62" y="2802006"/>
                <a:ext cx="1600438" cy="400110"/>
              </a:xfrm>
              <a:prstGeom prst="rect">
                <a:avLst/>
              </a:prstGeom>
              <a:blipFill>
                <a:blip r:embed="rId13"/>
                <a:stretch>
                  <a:fillRect l="-3937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E86DCB5-A481-F8E2-9750-138C5B4774EF}"/>
              </a:ext>
            </a:extLst>
          </p:cNvPr>
          <p:cNvGrpSpPr/>
          <p:nvPr/>
        </p:nvGrpSpPr>
        <p:grpSpPr>
          <a:xfrm>
            <a:off x="457200" y="1083091"/>
            <a:ext cx="7786023" cy="481872"/>
            <a:chOff x="457200" y="1181785"/>
            <a:chExt cx="7786023" cy="481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2E5DCA3-AFE5-292D-1BB0-44F3ACB63EFD}"/>
                    </a:ext>
                  </a:extLst>
                </p:cNvPr>
                <p:cNvSpPr txBox="1"/>
                <p:nvPr/>
              </p:nvSpPr>
              <p:spPr>
                <a:xfrm>
                  <a:off x="457200" y="1181785"/>
                  <a:ext cx="34324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b="0" u="sng" dirty="0">
                      <a:latin typeface="+mn-lt"/>
                      <a:ea typeface="Cambria Math" panose="02040503050406030204" pitchFamily="18" charset="0"/>
                    </a:rPr>
                    <a:t>Prover </a:t>
                  </a:r>
                  <a14:m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∙</m:t>
                          </m:r>
                        </m:e>
                      </m:d>
                    </m:oMath>
                  </a14:m>
                  <a:endParaRPr lang="en-US" sz="2400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2E5DCA3-AFE5-292D-1BB0-44F3ACB63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181785"/>
                  <a:ext cx="3432478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2952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E46CFF3-326E-BADB-1F76-63E065BF9C11}"/>
                    </a:ext>
                  </a:extLst>
                </p:cNvPr>
                <p:cNvSpPr txBox="1"/>
                <p:nvPr/>
              </p:nvSpPr>
              <p:spPr>
                <a:xfrm>
                  <a:off x="5587944" y="1201992"/>
                  <a:ext cx="26552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b="0" u="sng" dirty="0">
                      <a:latin typeface="+mn-lt"/>
                    </a:rPr>
                    <a:t>Verfier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u="sng" dirty="0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u="sng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u="sng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a14:m>
                  <a:endParaRPr lang="en-US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E46CFF3-326E-BADB-1F76-63E065BF9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44" y="1201992"/>
                  <a:ext cx="2655279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3828" t="-526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CDF1B3B-D2FE-0DCB-C151-335912B59E3A}"/>
                  </a:ext>
                </a:extLst>
              </p:cNvPr>
              <p:cNvSpPr txBox="1"/>
              <p:nvPr/>
            </p:nvSpPr>
            <p:spPr>
              <a:xfrm>
                <a:off x="3325093" y="1612830"/>
                <a:ext cx="42913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suppose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latin typeface="+mn-lt"/>
                  </a:rPr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CDF1B3B-D2FE-0DCB-C151-335912B59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3" y="1612830"/>
                <a:ext cx="4291368" cy="400110"/>
              </a:xfrm>
              <a:prstGeom prst="rect">
                <a:avLst/>
              </a:prstGeom>
              <a:blipFill>
                <a:blip r:embed="rId18"/>
                <a:stretch>
                  <a:fillRect l="-1475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79659FC7-130B-0E5B-833A-0B16A86B0126}"/>
              </a:ext>
            </a:extLst>
          </p:cNvPr>
          <p:cNvGrpSpPr/>
          <p:nvPr/>
        </p:nvGrpSpPr>
        <p:grpSpPr>
          <a:xfrm>
            <a:off x="3403489" y="2802006"/>
            <a:ext cx="3513991" cy="430361"/>
            <a:chOff x="3403489" y="2802006"/>
            <a:chExt cx="3513991" cy="43036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09E756A-CAA2-7123-BBE7-7B247E1A76AB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89" y="2802006"/>
              <a:ext cx="35139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F060BD0-07DB-CE51-469A-87975FFEDF64}"/>
                    </a:ext>
                  </a:extLst>
                </p:cNvPr>
                <p:cNvSpPr txBox="1"/>
                <p:nvPr/>
              </p:nvSpPr>
              <p:spPr>
                <a:xfrm>
                  <a:off x="3403489" y="2832257"/>
                  <a:ext cx="14596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F060BD0-07DB-CE51-469A-87975FFED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3489" y="2832257"/>
                  <a:ext cx="1459694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8C9C553-E793-DAB2-01C7-2DE6520E760E}"/>
                </a:ext>
              </a:extLst>
            </p:cNvPr>
            <p:cNvGrpSpPr/>
            <p:nvPr/>
          </p:nvGrpSpPr>
          <p:grpSpPr>
            <a:xfrm>
              <a:off x="5197269" y="2936344"/>
              <a:ext cx="1336390" cy="157730"/>
              <a:chOff x="743750" y="4721770"/>
              <a:chExt cx="1336390" cy="15773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8865F8-A574-CAE7-C3A2-BC991363F156}"/>
                  </a:ext>
                </a:extLst>
              </p:cNvPr>
              <p:cNvSpPr/>
              <p:nvPr/>
            </p:nvSpPr>
            <p:spPr>
              <a:xfrm>
                <a:off x="743750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258C52F-688D-70C5-B157-047B87B0BCAF}"/>
                  </a:ext>
                </a:extLst>
              </p:cNvPr>
              <p:cNvSpPr/>
              <p:nvPr/>
            </p:nvSpPr>
            <p:spPr>
              <a:xfrm>
                <a:off x="910905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F05843D-7F1E-4C25-9C5F-F9BCFDF6038A}"/>
                  </a:ext>
                </a:extLst>
              </p:cNvPr>
              <p:cNvSpPr/>
              <p:nvPr/>
            </p:nvSpPr>
            <p:spPr>
              <a:xfrm>
                <a:off x="1078060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7E24BC-3414-5403-5F71-0FE865986343}"/>
                  </a:ext>
                </a:extLst>
              </p:cNvPr>
              <p:cNvSpPr/>
              <p:nvPr/>
            </p:nvSpPr>
            <p:spPr>
              <a:xfrm>
                <a:off x="1245215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817D777-A589-274E-EC99-7BF40D096357}"/>
                  </a:ext>
                </a:extLst>
              </p:cNvPr>
              <p:cNvSpPr/>
              <p:nvPr/>
            </p:nvSpPr>
            <p:spPr>
              <a:xfrm>
                <a:off x="1412370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7BE6952-0BB5-14FE-E86F-74FF46460705}"/>
                  </a:ext>
                </a:extLst>
              </p:cNvPr>
              <p:cNvSpPr/>
              <p:nvPr/>
            </p:nvSpPr>
            <p:spPr>
              <a:xfrm>
                <a:off x="1579525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6416AEE-54A0-EE82-796B-C01A9176459F}"/>
                  </a:ext>
                </a:extLst>
              </p:cNvPr>
              <p:cNvSpPr/>
              <p:nvPr/>
            </p:nvSpPr>
            <p:spPr>
              <a:xfrm>
                <a:off x="1746680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29BC07D-014A-331F-7DEF-9D13492D5198}"/>
                  </a:ext>
                </a:extLst>
              </p:cNvPr>
              <p:cNvSpPr/>
              <p:nvPr/>
            </p:nvSpPr>
            <p:spPr>
              <a:xfrm>
                <a:off x="1913835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1F00E9B-98D2-2DE3-CFB3-750862649642}"/>
              </a:ext>
            </a:extLst>
          </p:cNvPr>
          <p:cNvGrpSpPr/>
          <p:nvPr/>
        </p:nvGrpSpPr>
        <p:grpSpPr>
          <a:xfrm>
            <a:off x="3470646" y="4022498"/>
            <a:ext cx="3536420" cy="400110"/>
            <a:chOff x="3470646" y="4022498"/>
            <a:chExt cx="3536420" cy="40011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C499DAA-55CE-6C8D-E15E-B269AB0AFA85}"/>
                </a:ext>
              </a:extLst>
            </p:cNvPr>
            <p:cNvCxnSpPr>
              <a:cxnSpLocks/>
            </p:cNvCxnSpPr>
            <p:nvPr/>
          </p:nvCxnSpPr>
          <p:spPr>
            <a:xfrm>
              <a:off x="3515098" y="4028566"/>
              <a:ext cx="3491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FB3169F-BDB9-EC9A-97F2-D3049D27BF76}"/>
                    </a:ext>
                  </a:extLst>
                </p:cNvPr>
                <p:cNvSpPr txBox="1"/>
                <p:nvPr/>
              </p:nvSpPr>
              <p:spPr>
                <a:xfrm>
                  <a:off x="3470646" y="4022498"/>
                  <a:ext cx="14656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FB3169F-BDB9-EC9A-97F2-D3049D27B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646" y="4022498"/>
                  <a:ext cx="14656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50E807E-5F47-4004-31DC-E0C443284741}"/>
                </a:ext>
              </a:extLst>
            </p:cNvPr>
            <p:cNvGrpSpPr/>
            <p:nvPr/>
          </p:nvGrpSpPr>
          <p:grpSpPr>
            <a:xfrm>
              <a:off x="5160484" y="4143361"/>
              <a:ext cx="667770" cy="157730"/>
              <a:chOff x="743750" y="4721770"/>
              <a:chExt cx="667770" cy="15773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E603D65-315A-2C22-C796-435BC03293B3}"/>
                  </a:ext>
                </a:extLst>
              </p:cNvPr>
              <p:cNvSpPr/>
              <p:nvPr/>
            </p:nvSpPr>
            <p:spPr>
              <a:xfrm>
                <a:off x="743750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7366C48-F3F4-4E85-8C1C-A382CF50AD21}"/>
                  </a:ext>
                </a:extLst>
              </p:cNvPr>
              <p:cNvSpPr/>
              <p:nvPr/>
            </p:nvSpPr>
            <p:spPr>
              <a:xfrm>
                <a:off x="910905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437D6F6-B110-B79B-1ECE-661E3E307ABB}"/>
                  </a:ext>
                </a:extLst>
              </p:cNvPr>
              <p:cNvSpPr/>
              <p:nvPr/>
            </p:nvSpPr>
            <p:spPr>
              <a:xfrm>
                <a:off x="1078060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A7B52B5-B1B4-C1E6-3DD2-098D52C7CCE0}"/>
                  </a:ext>
                </a:extLst>
              </p:cNvPr>
              <p:cNvSpPr/>
              <p:nvPr/>
            </p:nvSpPr>
            <p:spPr>
              <a:xfrm>
                <a:off x="1245215" y="4721770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B1BBF18-BC06-7E94-1546-8935E9A5D117}"/>
              </a:ext>
            </a:extLst>
          </p:cNvPr>
          <p:cNvGrpSpPr/>
          <p:nvPr/>
        </p:nvGrpSpPr>
        <p:grpSpPr>
          <a:xfrm>
            <a:off x="1362928" y="4416021"/>
            <a:ext cx="3261657" cy="767263"/>
            <a:chOff x="1362928" y="4416021"/>
            <a:chExt cx="3261657" cy="7672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940EEB-BA56-9C5F-0908-43D50480FD94}"/>
                </a:ext>
              </a:extLst>
            </p:cNvPr>
            <p:cNvSpPr txBox="1"/>
            <p:nvPr/>
          </p:nvSpPr>
          <p:spPr>
            <a:xfrm>
              <a:off x="1362928" y="4475398"/>
              <a:ext cx="3545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4000" b="1" dirty="0">
                  <a:latin typeface="+mn-lt"/>
                </a:rPr>
                <a:t>⋮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0619F7B-FBA4-343C-3CE4-EF8CE94A9B6A}"/>
                </a:ext>
              </a:extLst>
            </p:cNvPr>
            <p:cNvSpPr txBox="1"/>
            <p:nvPr/>
          </p:nvSpPr>
          <p:spPr>
            <a:xfrm>
              <a:off x="4270001" y="4416021"/>
              <a:ext cx="3545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4000" b="1" dirty="0">
                  <a:latin typeface="+mn-lt"/>
                </a:rPr>
                <a:t>⋮</a:t>
              </a:r>
              <a:endParaRPr lang="en-US" sz="2000" b="1" dirty="0">
                <a:latin typeface="+mn-lt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51A0CC-75EF-9C95-F86F-02C941507474}"/>
              </a:ext>
            </a:extLst>
          </p:cNvPr>
          <p:cNvGrpSpPr/>
          <p:nvPr/>
        </p:nvGrpSpPr>
        <p:grpSpPr>
          <a:xfrm>
            <a:off x="39328" y="2376774"/>
            <a:ext cx="3111750" cy="1014641"/>
            <a:chOff x="39328" y="2376774"/>
            <a:chExt cx="3111750" cy="1014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01C581-B8E2-4EEC-07CF-FAB94C9FB17E}"/>
                </a:ext>
              </a:extLst>
            </p:cNvPr>
            <p:cNvGrpSpPr/>
            <p:nvPr/>
          </p:nvGrpSpPr>
          <p:grpSpPr>
            <a:xfrm>
              <a:off x="39328" y="2376774"/>
              <a:ext cx="3111750" cy="643554"/>
              <a:chOff x="39328" y="2863662"/>
              <a:chExt cx="3111750" cy="643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A6C8C045-D4CA-5C9F-73DC-AFD23A3F182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946" y="3069660"/>
                    <a:ext cx="2867132" cy="4375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≔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fold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b="0" i="1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A6C8C045-D4CA-5C9F-73DC-AFD23A3F18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946" y="3069660"/>
                    <a:ext cx="2867132" cy="43755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EDE8746-E0A2-F5F6-6DCE-B49F1FBCF02F}"/>
                  </a:ext>
                </a:extLst>
              </p:cNvPr>
              <p:cNvSpPr txBox="1"/>
              <p:nvPr/>
            </p:nvSpPr>
            <p:spPr>
              <a:xfrm>
                <a:off x="39328" y="2863662"/>
                <a:ext cx="14088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1600" dirty="0">
                    <a:latin typeface="+mn-lt"/>
                  </a:rPr>
                  <a:t>honest prover: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504C83D-B4EC-4022-7779-72451B5A9209}"/>
                    </a:ext>
                  </a:extLst>
                </p:cNvPr>
                <p:cNvSpPr txBox="1"/>
                <p:nvPr/>
              </p:nvSpPr>
              <p:spPr>
                <a:xfrm>
                  <a:off x="698236" y="3022083"/>
                  <a:ext cx="17161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(fold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+mn-lt"/>
                    </a:rPr>
                    <a:t> into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504C83D-B4EC-4022-7779-72451B5A9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36" y="3022083"/>
                  <a:ext cx="1716111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3676" t="-10345" r="-1471" b="-27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AAF2C07-C83C-5254-D82E-649F55D02B65}"/>
              </a:ext>
            </a:extLst>
          </p:cNvPr>
          <p:cNvGrpSpPr/>
          <p:nvPr/>
        </p:nvGrpSpPr>
        <p:grpSpPr>
          <a:xfrm>
            <a:off x="39327" y="3518949"/>
            <a:ext cx="3271221" cy="994414"/>
            <a:chOff x="39327" y="3518949"/>
            <a:chExt cx="3271221" cy="99441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72FFDEB-FAEB-4568-EFEB-357D66E6EED0}"/>
                </a:ext>
              </a:extLst>
            </p:cNvPr>
            <p:cNvGrpSpPr/>
            <p:nvPr/>
          </p:nvGrpSpPr>
          <p:grpSpPr>
            <a:xfrm>
              <a:off x="39327" y="3518949"/>
              <a:ext cx="3271221" cy="648462"/>
              <a:chOff x="39327" y="3943993"/>
              <a:chExt cx="3271221" cy="6484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D62EC9F-963A-C200-C3C4-6C0A454BAB11}"/>
                      </a:ext>
                    </a:extLst>
                  </p:cNvPr>
                  <p:cNvSpPr txBox="1"/>
                  <p:nvPr/>
                </p:nvSpPr>
                <p:spPr>
                  <a:xfrm>
                    <a:off x="357688" y="4154899"/>
                    <a:ext cx="2952860" cy="4375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≔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fold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b="0" i="1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D62EC9F-963A-C200-C3C4-6C0A454BAB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688" y="4154899"/>
                    <a:ext cx="2952860" cy="43755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FB56CBB-2B13-D19A-7915-728D2ED59A53}"/>
                  </a:ext>
                </a:extLst>
              </p:cNvPr>
              <p:cNvSpPr txBox="1"/>
              <p:nvPr/>
            </p:nvSpPr>
            <p:spPr>
              <a:xfrm>
                <a:off x="39327" y="3943993"/>
                <a:ext cx="14088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1600" dirty="0">
                    <a:latin typeface="+mn-lt"/>
                  </a:rPr>
                  <a:t>honest prover: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4C1B53-1EEB-4338-46E9-3A6A7FD5DB00}"/>
                    </a:ext>
                  </a:extLst>
                </p:cNvPr>
                <p:cNvSpPr txBox="1"/>
                <p:nvPr/>
              </p:nvSpPr>
              <p:spPr>
                <a:xfrm>
                  <a:off x="739678" y="4144031"/>
                  <a:ext cx="17161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(fold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+mn-lt"/>
                    </a:rPr>
                    <a:t> into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4C1B53-1EEB-4338-46E9-3A6A7FD5D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678" y="4144031"/>
                  <a:ext cx="1716111" cy="369332"/>
                </a:xfrm>
                <a:prstGeom prst="rect">
                  <a:avLst/>
                </a:prstGeom>
                <a:blipFill>
                  <a:blip r:embed="rId24"/>
                  <a:stretch>
                    <a:fillRect l="-2941" t="-6667" r="-220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4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8" grpId="0" animBg="1"/>
      <p:bldP spid="37" grpId="0"/>
      <p:bldP spid="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ACCA4-ECDA-DE30-7CA2-C0B1EEB6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C105-8ED2-75DC-66E9-728D1235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(3)  Grinding to reduce # of spot checks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BACFF1-C8C3-B689-9FFB-3C59247D59A0}"/>
              </a:ext>
            </a:extLst>
          </p:cNvPr>
          <p:cNvGrpSpPr/>
          <p:nvPr/>
        </p:nvGrpSpPr>
        <p:grpSpPr>
          <a:xfrm>
            <a:off x="457200" y="919527"/>
            <a:ext cx="7728956" cy="529385"/>
            <a:chOff x="457200" y="1181785"/>
            <a:chExt cx="7728956" cy="529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C9A38DB-B242-821F-71CA-1BD3768B233C}"/>
                    </a:ext>
                  </a:extLst>
                </p:cNvPr>
                <p:cNvSpPr txBox="1"/>
                <p:nvPr/>
              </p:nvSpPr>
              <p:spPr>
                <a:xfrm>
                  <a:off x="457200" y="1181785"/>
                  <a:ext cx="2885085" cy="5091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b="0" u="sng" dirty="0">
                      <a:latin typeface="+mn-lt"/>
                      <a:ea typeface="Cambria Math" panose="02040503050406030204" pitchFamily="18" charset="0"/>
                    </a:rPr>
                    <a:t>Prover </a:t>
                  </a:r>
                  <a14:m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u="sng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u="sng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  <m:r>
                                <a:rPr lang="en-US" i="1" u="sng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u="sng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∙</m:t>
                          </m:r>
                        </m:e>
                      </m:d>
                    </m:oMath>
                  </a14:m>
                  <a:endParaRPr lang="en-US" sz="2400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E4055B9-3DC6-C4B9-758D-788026292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181785"/>
                  <a:ext cx="2885085" cy="509178"/>
                </a:xfrm>
                <a:prstGeom prst="rect">
                  <a:avLst/>
                </a:prstGeom>
                <a:blipFill>
                  <a:blip r:embed="rId16"/>
                  <a:stretch>
                    <a:fillRect l="-3509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A4FE787-B7FF-65EC-60F2-054BE5EEA749}"/>
                    </a:ext>
                  </a:extLst>
                </p:cNvPr>
                <p:cNvSpPr txBox="1"/>
                <p:nvPr/>
              </p:nvSpPr>
              <p:spPr>
                <a:xfrm>
                  <a:off x="5587944" y="1201992"/>
                  <a:ext cx="2598212" cy="5091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b="0" u="sng" dirty="0">
                      <a:latin typeface="+mn-lt"/>
                    </a:rPr>
                    <a:t>Verfier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u="sng" dirty="0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u="sng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u="sng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u="sng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  <m:r>
                                <a:rPr lang="en-US" i="1" u="sng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u="sng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</m:oMath>
                  </a14:m>
                  <a:endParaRPr lang="en-US" u="sng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129B1BB-063E-108E-BCC7-40A0C915C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44" y="1201992"/>
                  <a:ext cx="2598212" cy="509178"/>
                </a:xfrm>
                <a:prstGeom prst="rect">
                  <a:avLst/>
                </a:prstGeom>
                <a:blipFill>
                  <a:blip r:embed="rId17"/>
                  <a:stretch>
                    <a:fillRect l="-3902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1AE333D-0B13-B90A-89B3-5E83E2A73820}"/>
              </a:ext>
            </a:extLst>
          </p:cNvPr>
          <p:cNvGrpSpPr/>
          <p:nvPr/>
        </p:nvGrpSpPr>
        <p:grpSpPr>
          <a:xfrm>
            <a:off x="278090" y="1417185"/>
            <a:ext cx="3131933" cy="1610292"/>
            <a:chOff x="457200" y="1568016"/>
            <a:chExt cx="3131933" cy="16102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D4686E-0A36-80C5-7F56-5233D9B07D0D}"/>
                </a:ext>
              </a:extLst>
            </p:cNvPr>
            <p:cNvSpPr txBox="1"/>
            <p:nvPr/>
          </p:nvSpPr>
          <p:spPr>
            <a:xfrm>
              <a:off x="457200" y="1568016"/>
              <a:ext cx="2111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b="1" dirty="0">
                  <a:latin typeface="+mn-lt"/>
                </a:rPr>
                <a:t>Commit phase:</a:t>
              </a:r>
              <a:endParaRPr lang="en-US" sz="2400" dirty="0">
                <a:latin typeface="+mn-lt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A78F0A3-9A40-2A4F-16FC-F14E1317951F}"/>
                </a:ext>
              </a:extLst>
            </p:cNvPr>
            <p:cNvGrpSpPr/>
            <p:nvPr/>
          </p:nvGrpSpPr>
          <p:grpSpPr>
            <a:xfrm>
              <a:off x="584938" y="2042109"/>
              <a:ext cx="3004195" cy="400110"/>
              <a:chOff x="584938" y="2042109"/>
              <a:chExt cx="3004195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0DF04CC-B319-2AA7-9523-BC96B45770E2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38" y="2042109"/>
                    <a:ext cx="14265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0DF04CC-B319-2AA7-9523-BC96B45770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38" y="2042109"/>
                    <a:ext cx="1426544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1628807C-AD69-7B59-3C63-96F7BF178CB0}"/>
                  </a:ext>
                </a:extLst>
              </p:cNvPr>
              <p:cNvGrpSpPr/>
              <p:nvPr/>
            </p:nvGrpSpPr>
            <p:grpSpPr>
              <a:xfrm>
                <a:off x="2243415" y="2154069"/>
                <a:ext cx="1345718" cy="157730"/>
                <a:chOff x="1945512" y="3362578"/>
                <a:chExt cx="1345718" cy="157730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ABD0DD8-97A7-08BB-2AD3-6BE79B1FA648}"/>
                    </a:ext>
                  </a:extLst>
                </p:cNvPr>
                <p:cNvGrpSpPr/>
                <p:nvPr/>
              </p:nvGrpSpPr>
              <p:grpSpPr>
                <a:xfrm>
                  <a:off x="1945512" y="3362578"/>
                  <a:ext cx="667770" cy="157730"/>
                  <a:chOff x="2300073" y="2586016"/>
                  <a:chExt cx="667770" cy="157730"/>
                </a:xfrm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3B79320A-BEEB-B5B3-017C-D3975842067B}"/>
                      </a:ext>
                    </a:extLst>
                  </p:cNvPr>
                  <p:cNvSpPr/>
                  <p:nvPr/>
                </p:nvSpPr>
                <p:spPr>
                  <a:xfrm>
                    <a:off x="2300073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EFDD6408-6E56-DDF8-9421-71416E0FD5F3}"/>
                      </a:ext>
                    </a:extLst>
                  </p:cNvPr>
                  <p:cNvSpPr/>
                  <p:nvPr/>
                </p:nvSpPr>
                <p:spPr>
                  <a:xfrm>
                    <a:off x="2467228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33C0A338-A0B7-0A4B-7D2D-01B79AD811D6}"/>
                      </a:ext>
                    </a:extLst>
                  </p:cNvPr>
                  <p:cNvSpPr/>
                  <p:nvPr/>
                </p:nvSpPr>
                <p:spPr>
                  <a:xfrm>
                    <a:off x="2634383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996101BB-FB4C-9518-0C29-BB52A658B5D1}"/>
                      </a:ext>
                    </a:extLst>
                  </p:cNvPr>
                  <p:cNvSpPr/>
                  <p:nvPr/>
                </p:nvSpPr>
                <p:spPr>
                  <a:xfrm>
                    <a:off x="2801538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88BA5D46-70A1-F7C2-9F9A-FCFE56EA9D80}"/>
                    </a:ext>
                  </a:extLst>
                </p:cNvPr>
                <p:cNvGrpSpPr/>
                <p:nvPr/>
              </p:nvGrpSpPr>
              <p:grpSpPr>
                <a:xfrm>
                  <a:off x="2623460" y="3362578"/>
                  <a:ext cx="667770" cy="157730"/>
                  <a:chOff x="2300073" y="2586016"/>
                  <a:chExt cx="667770" cy="157730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F95FCC7-AB50-1546-E099-840954939531}"/>
                      </a:ext>
                    </a:extLst>
                  </p:cNvPr>
                  <p:cNvSpPr/>
                  <p:nvPr/>
                </p:nvSpPr>
                <p:spPr>
                  <a:xfrm>
                    <a:off x="2300073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20155636-2EDE-E826-BA9F-60D25AE0A62D}"/>
                      </a:ext>
                    </a:extLst>
                  </p:cNvPr>
                  <p:cNvSpPr/>
                  <p:nvPr/>
                </p:nvSpPr>
                <p:spPr>
                  <a:xfrm>
                    <a:off x="2467228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090C9537-FE78-7D78-0A8E-6044766E48BC}"/>
                      </a:ext>
                    </a:extLst>
                  </p:cNvPr>
                  <p:cNvSpPr/>
                  <p:nvPr/>
                </p:nvSpPr>
                <p:spPr>
                  <a:xfrm>
                    <a:off x="2634383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5A8CABB6-3E79-585F-5495-585178AEC718}"/>
                      </a:ext>
                    </a:extLst>
                  </p:cNvPr>
                  <p:cNvSpPr/>
                  <p:nvPr/>
                </p:nvSpPr>
                <p:spPr>
                  <a:xfrm>
                    <a:off x="2801538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82AE6C5-0A3D-432A-83D3-DC07C50D548F}"/>
                </a:ext>
              </a:extLst>
            </p:cNvPr>
            <p:cNvGrpSpPr/>
            <p:nvPr/>
          </p:nvGrpSpPr>
          <p:grpSpPr>
            <a:xfrm>
              <a:off x="584938" y="2410153"/>
              <a:ext cx="2321158" cy="400110"/>
              <a:chOff x="584938" y="2489607"/>
              <a:chExt cx="2321158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7528590-C36E-4AA1-9169-331491FD9A51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38" y="2489607"/>
                    <a:ext cx="143250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7528590-C36E-4AA1-9169-331491FD9A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38" y="2489607"/>
                    <a:ext cx="1432507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D42B7BF-0CE4-D267-ECD6-2B31A599C2FD}"/>
                  </a:ext>
                </a:extLst>
              </p:cNvPr>
              <p:cNvGrpSpPr/>
              <p:nvPr/>
            </p:nvGrpSpPr>
            <p:grpSpPr>
              <a:xfrm>
                <a:off x="2238326" y="2614881"/>
                <a:ext cx="667770" cy="157730"/>
                <a:chOff x="2300073" y="2586016"/>
                <a:chExt cx="667770" cy="157730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B18F8D4-3A74-4DA2-F447-2D4E845262AE}"/>
                    </a:ext>
                  </a:extLst>
                </p:cNvPr>
                <p:cNvSpPr/>
                <p:nvPr/>
              </p:nvSpPr>
              <p:spPr>
                <a:xfrm>
                  <a:off x="230007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3F79A06C-8D86-CAAC-B294-37873A08C15C}"/>
                    </a:ext>
                  </a:extLst>
                </p:cNvPr>
                <p:cNvSpPr/>
                <p:nvPr/>
              </p:nvSpPr>
              <p:spPr>
                <a:xfrm>
                  <a:off x="246722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522441E8-B427-547F-2CD1-C480527CFFD7}"/>
                    </a:ext>
                  </a:extLst>
                </p:cNvPr>
                <p:cNvSpPr/>
                <p:nvPr/>
              </p:nvSpPr>
              <p:spPr>
                <a:xfrm>
                  <a:off x="263438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D44D3D1-C136-3B2E-3FE5-D9B66021D725}"/>
                    </a:ext>
                  </a:extLst>
                </p:cNvPr>
                <p:cNvSpPr/>
                <p:nvPr/>
              </p:nvSpPr>
              <p:spPr>
                <a:xfrm>
                  <a:off x="280153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07287A-1084-721B-EBE9-6268851ED971}"/>
                </a:ext>
              </a:extLst>
            </p:cNvPr>
            <p:cNvGrpSpPr/>
            <p:nvPr/>
          </p:nvGrpSpPr>
          <p:grpSpPr>
            <a:xfrm>
              <a:off x="571988" y="2778198"/>
              <a:ext cx="2006589" cy="400110"/>
              <a:chOff x="571988" y="2778198"/>
              <a:chExt cx="2006589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CBC681DA-D44E-A636-0F4A-EEBF2A4355B6}"/>
                      </a:ext>
                    </a:extLst>
                  </p:cNvPr>
                  <p:cNvSpPr txBox="1"/>
                  <p:nvPr/>
                </p:nvSpPr>
                <p:spPr>
                  <a:xfrm>
                    <a:off x="571988" y="2778198"/>
                    <a:ext cx="143250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CBC681DA-D44E-A636-0F4A-EEBF2A4355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988" y="2778198"/>
                    <a:ext cx="1432508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84E5C47-6C19-8180-F9C7-1BB2F1106E5C}"/>
                  </a:ext>
                </a:extLst>
              </p:cNvPr>
              <p:cNvGrpSpPr/>
              <p:nvPr/>
            </p:nvGrpSpPr>
            <p:grpSpPr>
              <a:xfrm>
                <a:off x="2245117" y="2899388"/>
                <a:ext cx="333460" cy="157730"/>
                <a:chOff x="2300073" y="2586016"/>
                <a:chExt cx="333460" cy="15773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671AF7A-7426-BCC9-5035-B6B1C4330E8D}"/>
                    </a:ext>
                  </a:extLst>
                </p:cNvPr>
                <p:cNvSpPr/>
                <p:nvPr/>
              </p:nvSpPr>
              <p:spPr>
                <a:xfrm>
                  <a:off x="230007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C04A4DB9-129E-D851-5D7D-B9C29F381BA1}"/>
                    </a:ext>
                  </a:extLst>
                </p:cNvPr>
                <p:cNvSpPr/>
                <p:nvPr/>
              </p:nvSpPr>
              <p:spPr>
                <a:xfrm>
                  <a:off x="246722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3771143-0E56-6215-7EBA-6CD0D0E5FEB8}"/>
              </a:ext>
            </a:extLst>
          </p:cNvPr>
          <p:cNvCxnSpPr/>
          <p:nvPr/>
        </p:nvCxnSpPr>
        <p:spPr>
          <a:xfrm>
            <a:off x="3572758" y="2082103"/>
            <a:ext cx="18360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F9A92F4-9BDE-7103-D094-11612F627B5E}"/>
              </a:ext>
            </a:extLst>
          </p:cNvPr>
          <p:cNvCxnSpPr>
            <a:cxnSpLocks/>
          </p:cNvCxnSpPr>
          <p:nvPr/>
        </p:nvCxnSpPr>
        <p:spPr>
          <a:xfrm>
            <a:off x="3572758" y="2459377"/>
            <a:ext cx="18360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260206D-CC99-3295-D17A-A913C946CDDC}"/>
              </a:ext>
            </a:extLst>
          </p:cNvPr>
          <p:cNvCxnSpPr/>
          <p:nvPr/>
        </p:nvCxnSpPr>
        <p:spPr>
          <a:xfrm>
            <a:off x="3572758" y="2827422"/>
            <a:ext cx="18360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ight Brace 117">
            <a:extLst>
              <a:ext uri="{FF2B5EF4-FFF2-40B4-BE49-F238E27FC236}">
                <a16:creationId xmlns:a16="http://schemas.microsoft.com/office/drawing/2014/main" id="{D08F8CD4-6C40-95D7-FD6C-A14203EFAF3F}"/>
              </a:ext>
            </a:extLst>
          </p:cNvPr>
          <p:cNvSpPr/>
          <p:nvPr/>
        </p:nvSpPr>
        <p:spPr>
          <a:xfrm>
            <a:off x="5524106" y="2003238"/>
            <a:ext cx="226244" cy="9030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CD4FBED-273D-BFEA-6AE1-D1FA3E564F87}"/>
                  </a:ext>
                </a:extLst>
              </p:cNvPr>
              <p:cNvSpPr txBox="1"/>
              <p:nvPr/>
            </p:nvSpPr>
            <p:spPr>
              <a:xfrm>
                <a:off x="5799066" y="2273743"/>
                <a:ext cx="32527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 err="1">
                    <a:latin typeface="+mn-lt"/>
                  </a:rPr>
                  <a:t>MerkleCommits</a:t>
                </a:r>
                <a:r>
                  <a:rPr lang="en-US" sz="2000" dirty="0">
                    <a:latin typeface="+mn-lt"/>
                  </a:rPr>
                  <a:t>  </a:t>
                </a:r>
                <a:r>
                  <a:rPr lang="en-US" sz="1800" dirty="0">
                    <a:latin typeface="+mn-lt"/>
                  </a:rPr>
                  <a:t>(including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CD4FBED-273D-BFEA-6AE1-D1FA3E564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066" y="2273743"/>
                <a:ext cx="3252750" cy="400110"/>
              </a:xfrm>
              <a:prstGeom prst="rect">
                <a:avLst/>
              </a:prstGeom>
              <a:blipFill>
                <a:blip r:embed="rId21"/>
                <a:stretch>
                  <a:fillRect l="-1946" t="-9375" r="-77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EB7C3D3-D389-E811-5D93-041C5A3F86D3}"/>
              </a:ext>
            </a:extLst>
          </p:cNvPr>
          <p:cNvGrpSpPr/>
          <p:nvPr/>
        </p:nvGrpSpPr>
        <p:grpSpPr>
          <a:xfrm>
            <a:off x="260773" y="3044298"/>
            <a:ext cx="8438864" cy="769441"/>
            <a:chOff x="260757" y="4147697"/>
            <a:chExt cx="8438864" cy="76944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747ADEE-D4AC-7D9D-7FB2-5533C6A198BC}"/>
                </a:ext>
              </a:extLst>
            </p:cNvPr>
            <p:cNvSpPr txBox="1"/>
            <p:nvPr/>
          </p:nvSpPr>
          <p:spPr>
            <a:xfrm>
              <a:off x="260757" y="4147697"/>
              <a:ext cx="18884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ctr">
                <a:spcBef>
                  <a:spcPts val="3600"/>
                </a:spcBef>
                <a:buNone/>
              </a:pPr>
              <a:r>
                <a:rPr lang="en-US" b="1" dirty="0">
                  <a:latin typeface="+mn-lt"/>
                </a:rPr>
                <a:t>Query phase:</a:t>
              </a:r>
              <a:br>
                <a:rPr lang="en-US" b="1" dirty="0">
                  <a:latin typeface="+mn-lt"/>
                </a:rPr>
              </a:br>
              <a:r>
                <a:rPr lang="en-US" sz="2000" dirty="0">
                  <a:latin typeface="+mn-lt"/>
                </a:rPr>
                <a:t>(Fiat-Shamir)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4A29494-743E-5861-A2AB-BB909DD77055}"/>
                </a:ext>
              </a:extLst>
            </p:cNvPr>
            <p:cNvSpPr txBox="1"/>
            <p:nvPr/>
          </p:nvSpPr>
          <p:spPr>
            <a:xfrm>
              <a:off x="2181811" y="4190810"/>
              <a:ext cx="6517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Derive queries for spot checks by hashing all </a:t>
              </a:r>
              <a:r>
                <a:rPr lang="en-US" sz="2000" dirty="0" err="1">
                  <a:latin typeface="+mn-lt"/>
                </a:rPr>
                <a:t>MerkleCommits</a:t>
              </a:r>
              <a:endParaRPr lang="en-US" sz="20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CF7287-ACF6-0EDE-F79F-929BBB69A874}"/>
                  </a:ext>
                </a:extLst>
              </p:cNvPr>
              <p:cNvSpPr txBox="1"/>
              <p:nvPr/>
            </p:nvSpPr>
            <p:spPr>
              <a:xfrm>
                <a:off x="485478" y="3926814"/>
                <a:ext cx="8487773" cy="11182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b="1" u="sng" dirty="0">
                    <a:latin typeface="+mn-lt"/>
                  </a:rPr>
                  <a:t>Goal</a:t>
                </a:r>
                <a:r>
                  <a:rPr lang="en-US" sz="2000" dirty="0">
                    <a:latin typeface="+mn-lt"/>
                  </a:rPr>
                  <a:t>:  reduce the number of spot checks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n-lt"/>
                  </a:rPr>
                  <a:t>   (to reduce proof size)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000" b="1" dirty="0">
                    <a:latin typeface="+mn-lt"/>
                  </a:rPr>
                  <a:t>The problem</a:t>
                </a:r>
                <a:r>
                  <a:rPr lang="en-US" sz="2000" dirty="0">
                    <a:latin typeface="+mn-lt"/>
                  </a:rPr>
                  <a:t>:  reducing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n-lt"/>
                  </a:rPr>
                  <a:t> below the </a:t>
                </a:r>
                <a:r>
                  <a:rPr lang="en-US" sz="2000" dirty="0"/>
                  <a:t>computed </a:t>
                </a:r>
                <a:r>
                  <a:rPr lang="en-US" sz="2000" dirty="0">
                    <a:latin typeface="+mn-lt"/>
                  </a:rPr>
                  <a:t>bound enables adversary to try 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	multiple </a:t>
                </a:r>
                <a:r>
                  <a:rPr lang="en-US" sz="2000" dirty="0" err="1">
                    <a:latin typeface="+mn-lt"/>
                  </a:rPr>
                  <a:t>MerkleCommits</a:t>
                </a:r>
                <a:r>
                  <a:rPr lang="en-US" sz="2000" dirty="0">
                    <a:latin typeface="+mn-lt"/>
                  </a:rPr>
                  <a:t>, until it finds a favorable set of spot checks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CF7287-ACF6-0EDE-F79F-929BBB69A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8" y="3926814"/>
                <a:ext cx="8487773" cy="1118255"/>
              </a:xfrm>
              <a:prstGeom prst="rect">
                <a:avLst/>
              </a:prstGeom>
              <a:blipFill>
                <a:blip r:embed="rId22"/>
                <a:stretch>
                  <a:fillRect l="-596" t="-2198" r="-447" b="-769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2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1692985-F3F8-AB12-A2BD-C5E0F9E4C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10997"/>
            <a:ext cx="6400800" cy="131445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Towards an efficient RS-IOPP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CFF877-74F0-382D-B4F9-19B55258E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5991"/>
            <a:ext cx="7772400" cy="1386874"/>
          </a:xfrm>
        </p:spPr>
        <p:txBody>
          <a:bodyPr/>
          <a:lstStyle/>
          <a:p>
            <a:r>
              <a:rPr lang="en-US" dirty="0"/>
              <a:t>Distance Preserving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300420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7CF2D-4412-76E2-695D-59037082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8DC8-944B-AE82-C673-25DB05C2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Grinding to reduce # of spot checks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79FA079-90F2-F20D-674F-7D25431664EF}"/>
              </a:ext>
            </a:extLst>
          </p:cNvPr>
          <p:cNvGrpSpPr/>
          <p:nvPr/>
        </p:nvGrpSpPr>
        <p:grpSpPr>
          <a:xfrm>
            <a:off x="278090" y="1322915"/>
            <a:ext cx="3131933" cy="1610292"/>
            <a:chOff x="457200" y="1568016"/>
            <a:chExt cx="3131933" cy="16102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B4C2B2-B1FA-E445-1765-DD07974A8094}"/>
                </a:ext>
              </a:extLst>
            </p:cNvPr>
            <p:cNvSpPr txBox="1"/>
            <p:nvPr/>
          </p:nvSpPr>
          <p:spPr>
            <a:xfrm>
              <a:off x="457200" y="1568016"/>
              <a:ext cx="2111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b="1" dirty="0">
                  <a:latin typeface="+mn-lt"/>
                </a:rPr>
                <a:t>Commit phase:</a:t>
              </a:r>
              <a:endParaRPr lang="en-US" sz="2400" dirty="0">
                <a:latin typeface="+mn-lt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1262C25-38C6-388C-4C6F-BE3F9F278265}"/>
                </a:ext>
              </a:extLst>
            </p:cNvPr>
            <p:cNvGrpSpPr/>
            <p:nvPr/>
          </p:nvGrpSpPr>
          <p:grpSpPr>
            <a:xfrm>
              <a:off x="584938" y="2042109"/>
              <a:ext cx="3004195" cy="400110"/>
              <a:chOff x="584938" y="2042109"/>
              <a:chExt cx="3004195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883DE900-F7B9-442A-EB70-5BA2563BC363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38" y="2042109"/>
                    <a:ext cx="14265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883DE900-F7B9-442A-EB70-5BA2563BC3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38" y="2042109"/>
                    <a:ext cx="1426544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28DDFD0-7B43-C808-DF46-D01F5A4E54BA}"/>
                  </a:ext>
                </a:extLst>
              </p:cNvPr>
              <p:cNvGrpSpPr/>
              <p:nvPr/>
            </p:nvGrpSpPr>
            <p:grpSpPr>
              <a:xfrm>
                <a:off x="2243415" y="2154069"/>
                <a:ext cx="1345718" cy="157730"/>
                <a:chOff x="1945512" y="3362578"/>
                <a:chExt cx="1345718" cy="157730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AA460ADB-2800-FB84-7A83-51EDE19914ED}"/>
                    </a:ext>
                  </a:extLst>
                </p:cNvPr>
                <p:cNvGrpSpPr/>
                <p:nvPr/>
              </p:nvGrpSpPr>
              <p:grpSpPr>
                <a:xfrm>
                  <a:off x="1945512" y="3362578"/>
                  <a:ext cx="667770" cy="157730"/>
                  <a:chOff x="2300073" y="2586016"/>
                  <a:chExt cx="667770" cy="157730"/>
                </a:xfrm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A229B71F-B6ED-A82E-1028-1705F86D5C4C}"/>
                      </a:ext>
                    </a:extLst>
                  </p:cNvPr>
                  <p:cNvSpPr/>
                  <p:nvPr/>
                </p:nvSpPr>
                <p:spPr>
                  <a:xfrm>
                    <a:off x="2300073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241A6AAC-602D-134E-9010-FA7C1F4E4609}"/>
                      </a:ext>
                    </a:extLst>
                  </p:cNvPr>
                  <p:cNvSpPr/>
                  <p:nvPr/>
                </p:nvSpPr>
                <p:spPr>
                  <a:xfrm>
                    <a:off x="2467228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AF61024E-E380-2B6F-7052-7C2EBC611384}"/>
                      </a:ext>
                    </a:extLst>
                  </p:cNvPr>
                  <p:cNvSpPr/>
                  <p:nvPr/>
                </p:nvSpPr>
                <p:spPr>
                  <a:xfrm>
                    <a:off x="2634383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998E6D35-CDCA-2B73-56B7-985B0BEBAD5D}"/>
                      </a:ext>
                    </a:extLst>
                  </p:cNvPr>
                  <p:cNvSpPr/>
                  <p:nvPr/>
                </p:nvSpPr>
                <p:spPr>
                  <a:xfrm>
                    <a:off x="2801538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DED87988-8E7E-328E-E763-9C3BE2EC7233}"/>
                    </a:ext>
                  </a:extLst>
                </p:cNvPr>
                <p:cNvGrpSpPr/>
                <p:nvPr/>
              </p:nvGrpSpPr>
              <p:grpSpPr>
                <a:xfrm>
                  <a:off x="2623460" y="3362578"/>
                  <a:ext cx="667770" cy="157730"/>
                  <a:chOff x="2300073" y="2586016"/>
                  <a:chExt cx="667770" cy="157730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A14627F-A3F4-9B69-CF29-316718C584FB}"/>
                      </a:ext>
                    </a:extLst>
                  </p:cNvPr>
                  <p:cNvSpPr/>
                  <p:nvPr/>
                </p:nvSpPr>
                <p:spPr>
                  <a:xfrm>
                    <a:off x="2300073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D84CDBC2-89B5-C02D-F7CE-4749174E60A2}"/>
                      </a:ext>
                    </a:extLst>
                  </p:cNvPr>
                  <p:cNvSpPr/>
                  <p:nvPr/>
                </p:nvSpPr>
                <p:spPr>
                  <a:xfrm>
                    <a:off x="2467228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3DADF59E-4C9B-FEB9-76E2-16E4CC0AEAF4}"/>
                      </a:ext>
                    </a:extLst>
                  </p:cNvPr>
                  <p:cNvSpPr/>
                  <p:nvPr/>
                </p:nvSpPr>
                <p:spPr>
                  <a:xfrm>
                    <a:off x="2634383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3E5BAFDE-2971-0530-EB29-BB854C427601}"/>
                      </a:ext>
                    </a:extLst>
                  </p:cNvPr>
                  <p:cNvSpPr/>
                  <p:nvPr/>
                </p:nvSpPr>
                <p:spPr>
                  <a:xfrm>
                    <a:off x="2801538" y="2586016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2C715A7-26E3-2252-7DC3-37D23982DC0C}"/>
                </a:ext>
              </a:extLst>
            </p:cNvPr>
            <p:cNvGrpSpPr/>
            <p:nvPr/>
          </p:nvGrpSpPr>
          <p:grpSpPr>
            <a:xfrm>
              <a:off x="584938" y="2410153"/>
              <a:ext cx="2321158" cy="400110"/>
              <a:chOff x="584938" y="2489607"/>
              <a:chExt cx="2321158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E7497D1-AAF5-6158-E7BC-0E156F6BF857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38" y="2489607"/>
                    <a:ext cx="143250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E7497D1-AAF5-6158-E7BC-0E156F6BF8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38" y="2489607"/>
                    <a:ext cx="1432507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26EB4EE-D731-1C6C-AD6F-ECE630E99498}"/>
                  </a:ext>
                </a:extLst>
              </p:cNvPr>
              <p:cNvGrpSpPr/>
              <p:nvPr/>
            </p:nvGrpSpPr>
            <p:grpSpPr>
              <a:xfrm>
                <a:off x="2238326" y="2614881"/>
                <a:ext cx="667770" cy="157730"/>
                <a:chOff x="2300073" y="2586016"/>
                <a:chExt cx="667770" cy="157730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73900D6-4666-EB24-5670-09E7EDC9DF79}"/>
                    </a:ext>
                  </a:extLst>
                </p:cNvPr>
                <p:cNvSpPr/>
                <p:nvPr/>
              </p:nvSpPr>
              <p:spPr>
                <a:xfrm>
                  <a:off x="230007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90EA045-326F-B86C-8B3E-5A41AA47FC80}"/>
                    </a:ext>
                  </a:extLst>
                </p:cNvPr>
                <p:cNvSpPr/>
                <p:nvPr/>
              </p:nvSpPr>
              <p:spPr>
                <a:xfrm>
                  <a:off x="246722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C3E77FC0-1492-462D-460C-FE81865E3954}"/>
                    </a:ext>
                  </a:extLst>
                </p:cNvPr>
                <p:cNvSpPr/>
                <p:nvPr/>
              </p:nvSpPr>
              <p:spPr>
                <a:xfrm>
                  <a:off x="263438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12C3E9A6-954A-5565-88DF-062AB07EB7D6}"/>
                    </a:ext>
                  </a:extLst>
                </p:cNvPr>
                <p:cNvSpPr/>
                <p:nvPr/>
              </p:nvSpPr>
              <p:spPr>
                <a:xfrm>
                  <a:off x="280153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6B71162-D3BC-9864-FF4A-6BD7597AEDC5}"/>
                </a:ext>
              </a:extLst>
            </p:cNvPr>
            <p:cNvGrpSpPr/>
            <p:nvPr/>
          </p:nvGrpSpPr>
          <p:grpSpPr>
            <a:xfrm>
              <a:off x="571988" y="2778198"/>
              <a:ext cx="2006589" cy="400110"/>
              <a:chOff x="571988" y="2778198"/>
              <a:chExt cx="2006589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7320C42-6E10-0C28-6416-B9EBC8C9A32D}"/>
                      </a:ext>
                    </a:extLst>
                  </p:cNvPr>
                  <p:cNvSpPr txBox="1"/>
                  <p:nvPr/>
                </p:nvSpPr>
                <p:spPr>
                  <a:xfrm>
                    <a:off x="571988" y="2778198"/>
                    <a:ext cx="143250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7320C42-6E10-0C28-6416-B9EBC8C9A3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988" y="2778198"/>
                    <a:ext cx="1432508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A5F4537-4385-B51E-AB8D-9E7213EE97D4}"/>
                  </a:ext>
                </a:extLst>
              </p:cNvPr>
              <p:cNvGrpSpPr/>
              <p:nvPr/>
            </p:nvGrpSpPr>
            <p:grpSpPr>
              <a:xfrm>
                <a:off x="2245117" y="2899388"/>
                <a:ext cx="333460" cy="157730"/>
                <a:chOff x="2300073" y="2586016"/>
                <a:chExt cx="333460" cy="15773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AA62B028-1BC3-4301-25A9-C4E6B14DD02D}"/>
                    </a:ext>
                  </a:extLst>
                </p:cNvPr>
                <p:cNvSpPr/>
                <p:nvPr/>
              </p:nvSpPr>
              <p:spPr>
                <a:xfrm>
                  <a:off x="230007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44AA6C7-7B5F-535D-07BC-1604ECCD614E}"/>
                    </a:ext>
                  </a:extLst>
                </p:cNvPr>
                <p:cNvSpPr/>
                <p:nvPr/>
              </p:nvSpPr>
              <p:spPr>
                <a:xfrm>
                  <a:off x="246722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B77414C-CEC4-3E31-F05D-6535B783050B}"/>
              </a:ext>
            </a:extLst>
          </p:cNvPr>
          <p:cNvCxnSpPr/>
          <p:nvPr/>
        </p:nvCxnSpPr>
        <p:spPr>
          <a:xfrm>
            <a:off x="3572758" y="1987833"/>
            <a:ext cx="18360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5735D60-2AD8-4ADA-3603-67BE34719D7F}"/>
              </a:ext>
            </a:extLst>
          </p:cNvPr>
          <p:cNvCxnSpPr>
            <a:cxnSpLocks/>
          </p:cNvCxnSpPr>
          <p:nvPr/>
        </p:nvCxnSpPr>
        <p:spPr>
          <a:xfrm>
            <a:off x="3572758" y="2365107"/>
            <a:ext cx="18360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7EDF230-E859-6096-B91D-007622FACEB3}"/>
              </a:ext>
            </a:extLst>
          </p:cNvPr>
          <p:cNvCxnSpPr/>
          <p:nvPr/>
        </p:nvCxnSpPr>
        <p:spPr>
          <a:xfrm>
            <a:off x="3572758" y="2733152"/>
            <a:ext cx="18360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ight Brace 117">
            <a:extLst>
              <a:ext uri="{FF2B5EF4-FFF2-40B4-BE49-F238E27FC236}">
                <a16:creationId xmlns:a16="http://schemas.microsoft.com/office/drawing/2014/main" id="{B8E8CA99-F00B-39A1-53C5-9ECF4F1D0164}"/>
              </a:ext>
            </a:extLst>
          </p:cNvPr>
          <p:cNvSpPr/>
          <p:nvPr/>
        </p:nvSpPr>
        <p:spPr>
          <a:xfrm>
            <a:off x="5524106" y="1908968"/>
            <a:ext cx="226244" cy="9030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46268E8-8235-6212-DE32-3080434A7E77}"/>
                  </a:ext>
                </a:extLst>
              </p:cNvPr>
              <p:cNvSpPr txBox="1"/>
              <p:nvPr/>
            </p:nvSpPr>
            <p:spPr>
              <a:xfrm>
                <a:off x="5799066" y="2179473"/>
                <a:ext cx="32527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MerkleCommits  </a:t>
                </a:r>
                <a:r>
                  <a:rPr lang="en-US" sz="1800" dirty="0">
                    <a:latin typeface="+mn-lt"/>
                  </a:rPr>
                  <a:t>(including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46268E8-8235-6212-DE32-3080434A7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066" y="2179473"/>
                <a:ext cx="3252750" cy="400110"/>
              </a:xfrm>
              <a:prstGeom prst="rect">
                <a:avLst/>
              </a:prstGeom>
              <a:blipFill>
                <a:blip r:embed="rId6"/>
                <a:stretch>
                  <a:fillRect l="-1946" t="-9091" r="-778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992091F-5628-D34B-B7F9-D1F22E3FF6C6}"/>
              </a:ext>
            </a:extLst>
          </p:cNvPr>
          <p:cNvGrpSpPr/>
          <p:nvPr/>
        </p:nvGrpSpPr>
        <p:grpSpPr>
          <a:xfrm>
            <a:off x="260757" y="3544376"/>
            <a:ext cx="7663332" cy="769441"/>
            <a:chOff x="260757" y="4147697"/>
            <a:chExt cx="7663332" cy="76944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2DCC61-9A38-7FE4-45D9-537D961A4227}"/>
                </a:ext>
              </a:extLst>
            </p:cNvPr>
            <p:cNvSpPr txBox="1"/>
            <p:nvPr/>
          </p:nvSpPr>
          <p:spPr>
            <a:xfrm>
              <a:off x="260757" y="4147697"/>
              <a:ext cx="18884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ctr">
                <a:spcBef>
                  <a:spcPts val="3600"/>
                </a:spcBef>
                <a:buNone/>
              </a:pPr>
              <a:r>
                <a:rPr lang="en-US" b="1" dirty="0">
                  <a:latin typeface="+mn-lt"/>
                </a:rPr>
                <a:t>Query phase:</a:t>
              </a:r>
              <a:br>
                <a:rPr lang="en-US" b="1" dirty="0">
                  <a:latin typeface="+mn-lt"/>
                </a:rPr>
              </a:br>
              <a:r>
                <a:rPr lang="en-US" sz="2000" dirty="0">
                  <a:latin typeface="+mn-lt"/>
                </a:rPr>
                <a:t>(Fiat-Shamir)</a:t>
              </a:r>
              <a:endParaRPr lang="en-US" sz="24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EF4B0F74-6A4B-7C7E-643D-C31192C73726}"/>
                    </a:ext>
                  </a:extLst>
                </p:cNvPr>
                <p:cNvSpPr txBox="1"/>
                <p:nvPr/>
              </p:nvSpPr>
              <p:spPr>
                <a:xfrm>
                  <a:off x="2181811" y="4190810"/>
                  <a:ext cx="574227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Derive queries for spot checks by hashing </a:t>
                  </a:r>
                  <a:br>
                    <a:rPr lang="en-US" sz="2000" dirty="0">
                      <a:latin typeface="+mn-lt"/>
                    </a:rPr>
                  </a:br>
                  <a:r>
                    <a:rPr lang="en-US" sz="2000" dirty="0">
                      <a:latin typeface="+mn-lt"/>
                    </a:rPr>
                    <a:t>						</a:t>
                  </a:r>
                  <a:r>
                    <a:rPr lang="en-US" sz="2000" b="1" dirty="0">
                      <a:latin typeface="+mn-lt"/>
                    </a:rPr>
                    <a:t>all </a:t>
                  </a:r>
                  <a:r>
                    <a:rPr lang="en-US" sz="2000" b="1" dirty="0" err="1">
                      <a:latin typeface="+mn-lt"/>
                    </a:rPr>
                    <a:t>MerkleCommits</a:t>
                  </a:r>
                  <a:r>
                    <a:rPr lang="en-US" sz="2000" b="1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a14:m>
                  <a:endParaRPr lang="en-US" sz="2000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EF4B0F74-6A4B-7C7E-643D-C31192C73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811" y="4190810"/>
                  <a:ext cx="5742278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104" t="-5263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0109238-E0CC-CF90-DD0D-E425711189AC}"/>
              </a:ext>
            </a:extLst>
          </p:cNvPr>
          <p:cNvSpPr txBox="1"/>
          <p:nvPr/>
        </p:nvSpPr>
        <p:spPr>
          <a:xfrm>
            <a:off x="270072" y="872407"/>
            <a:ext cx="875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b="1" u="sng" dirty="0">
                <a:latin typeface="+mn-lt"/>
              </a:rPr>
              <a:t>One option</a:t>
            </a:r>
            <a:r>
              <a:rPr lang="en-US" dirty="0">
                <a:latin typeface="+mn-lt"/>
              </a:rPr>
              <a:t>:  add a grinding phase after commit phase  </a:t>
            </a:r>
            <a:r>
              <a:rPr lang="en-US" sz="1600" dirty="0">
                <a:latin typeface="+mn-lt"/>
              </a:rPr>
              <a:t>(often used in FRI)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C1E03E-2880-0412-DB34-882CFCCBAEDD}"/>
                  </a:ext>
                </a:extLst>
              </p:cNvPr>
              <p:cNvSpPr txBox="1"/>
              <p:nvPr/>
            </p:nvSpPr>
            <p:spPr>
              <a:xfrm>
                <a:off x="137956" y="4598861"/>
                <a:ext cx="8817561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+mn-lt"/>
                  </a:rPr>
                  <a:t>Nonce prevents adversary from pre-computing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r>
                  <a:rPr lang="en-US" sz="1800" dirty="0">
                    <a:latin typeface="+mn-lt"/>
                  </a:rPr>
                  <a:t>(</a:t>
                </a:r>
                <a:r>
                  <a:rPr lang="en-US" sz="1800" dirty="0" err="1">
                    <a:latin typeface="+mn-lt"/>
                  </a:rPr>
                  <a:t>e.g</a:t>
                </a:r>
                <a:r>
                  <a:rPr lang="en-US" sz="1800" dirty="0">
                    <a:latin typeface="+mn-lt"/>
                  </a:rPr>
                  <a:t>,  nonce = head of blockchain)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C1E03E-2880-0412-DB34-882CFCCBA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6" y="4598861"/>
                <a:ext cx="8817561" cy="400110"/>
              </a:xfrm>
              <a:prstGeom prst="rect">
                <a:avLst/>
              </a:prstGeom>
              <a:blipFill>
                <a:blip r:embed="rId8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323490C-2444-1738-1A6A-16DA7EEDA88E}"/>
              </a:ext>
            </a:extLst>
          </p:cNvPr>
          <p:cNvGrpSpPr/>
          <p:nvPr/>
        </p:nvGrpSpPr>
        <p:grpSpPr>
          <a:xfrm>
            <a:off x="289037" y="2957460"/>
            <a:ext cx="7290113" cy="555447"/>
            <a:chOff x="260756" y="3042303"/>
            <a:chExt cx="7290113" cy="5554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6477E3-E2FB-AFA2-84C2-CFC8A6B4BDB3}"/>
                </a:ext>
              </a:extLst>
            </p:cNvPr>
            <p:cNvSpPr/>
            <p:nvPr/>
          </p:nvSpPr>
          <p:spPr>
            <a:xfrm>
              <a:off x="260756" y="3042303"/>
              <a:ext cx="7290113" cy="5554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56B184A-DACA-01AA-BF81-02F13FF886E3}"/>
                </a:ext>
              </a:extLst>
            </p:cNvPr>
            <p:cNvSpPr txBox="1"/>
            <p:nvPr/>
          </p:nvSpPr>
          <p:spPr>
            <a:xfrm>
              <a:off x="278090" y="313427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b="1" dirty="0">
                  <a:latin typeface="+mn-lt"/>
                </a:rPr>
                <a:t>Grind: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CB706D2-C4FF-7070-214D-E225288E41F9}"/>
                </a:ext>
              </a:extLst>
            </p:cNvPr>
            <p:cNvGrpSpPr/>
            <p:nvPr/>
          </p:nvGrpSpPr>
          <p:grpSpPr>
            <a:xfrm flipH="1">
              <a:off x="1720632" y="3063046"/>
              <a:ext cx="5566642" cy="369332"/>
              <a:chOff x="1499303" y="2846730"/>
              <a:chExt cx="5566642" cy="369332"/>
            </a:xfrm>
          </p:grpSpPr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33676ABC-2781-AED6-5FD2-03B05EF9F2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99303" y="3177146"/>
                <a:ext cx="556664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725A3AEF-6599-C54F-78CC-10E64E9135A0}"/>
                      </a:ext>
                    </a:extLst>
                  </p:cNvPr>
                  <p:cNvSpPr txBox="1"/>
                  <p:nvPr/>
                </p:nvSpPr>
                <p:spPr>
                  <a:xfrm>
                    <a:off x="1499303" y="2846730"/>
                    <a:ext cx="54048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:r>
                      <a:rPr lang="en-US" sz="1800" dirty="0">
                        <a:latin typeface="+mn-lt"/>
                      </a:rPr>
                      <a:t>Find </a:t>
                    </a:r>
                    <a14:m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a14:m>
                    <a:r>
                      <a:rPr lang="en-US" sz="1800" dirty="0">
                        <a:latin typeface="+mn-lt"/>
                      </a:rPr>
                      <a:t> </a:t>
                    </a:r>
                    <a:r>
                      <a:rPr lang="en-US" sz="1800" dirty="0" err="1">
                        <a:latin typeface="+mn-lt"/>
                      </a:rPr>
                      <a:t>s.t.</a:t>
                    </a:r>
                    <a:r>
                      <a:rPr lang="en-US" sz="1800" dirty="0">
                        <a:latin typeface="+mn-lt"/>
                      </a:rPr>
                      <a:t>  MSB(SHA3(</a:t>
                    </a:r>
                    <a14:m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1800" dirty="0" err="1">
                        <a:latin typeface="+mn-lt"/>
                      </a:rPr>
                      <a:t>MerkleCommits,nonce</a:t>
                    </a:r>
                    <a:r>
                      <a:rPr lang="en-US" sz="1800" dirty="0">
                        <a:latin typeface="+mn-lt"/>
                      </a:rPr>
                      <a:t>)) </a:t>
                    </a:r>
                    <a14:m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64</m:t>
                            </m:r>
                          </m:sup>
                        </m:sSup>
                      </m:oMath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725A3AEF-6599-C54F-78CC-10E64E9135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9303" y="2846730"/>
                    <a:ext cx="540487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939"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CD50041-5E3B-2ACD-9FDA-F678C8A207B4}"/>
              </a:ext>
            </a:extLst>
          </p:cNvPr>
          <p:cNvSpPr/>
          <p:nvPr/>
        </p:nvSpPr>
        <p:spPr>
          <a:xfrm>
            <a:off x="203753" y="1352926"/>
            <a:ext cx="8817561" cy="294203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528B5-8652-04CF-113C-E7AD3FC46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6471-5760-CB45-C565-3C1FD92F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Why does grinding help?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1C56F14-4575-66A1-2EE2-D8D82AEDC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6941" y="1049321"/>
                <a:ext cx="8601960" cy="39692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Adversary:  wants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for which it can generate an RS-proximity proof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dirty="0"/>
                  <a:t>FRI without grinding</a:t>
                </a:r>
                <a:r>
                  <a:rPr lang="en-US" sz="2400" dirty="0"/>
                  <a:t>:  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set so that </a:t>
                </a:r>
                <a:r>
                  <a:rPr lang="en-US" sz="2600" dirty="0"/>
                  <a:t>E</a:t>
                </a:r>
                <a:r>
                  <a:rPr lang="en-US" sz="3000" dirty="0"/>
                  <a:t>[</a:t>
                </a:r>
                <a:r>
                  <a:rPr lang="en-US" sz="2400" dirty="0"/>
                  <a:t>time to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with favorable queries</a:t>
                </a:r>
                <a:r>
                  <a:rPr lang="en-US" sz="3000" dirty="0"/>
                  <a:t>]</a:t>
                </a:r>
                <a:r>
                  <a:rPr lang="en-US" sz="2400" dirty="0"/>
                  <a:t> 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⇒    time to find a false proximity proof is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dirty="0"/>
                  <a:t>FRI with grinding</a:t>
                </a:r>
                <a:r>
                  <a:rPr lang="en-US" sz="2400" dirty="0"/>
                  <a:t>: 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attempt takes time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sz="2400" dirty="0"/>
                  <a:t>  to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⇒    suffice that </a:t>
                </a:r>
                <a:r>
                  <a:rPr lang="en-US" sz="2600" dirty="0"/>
                  <a:t>E</a:t>
                </a:r>
                <a:r>
                  <a:rPr lang="en-US" sz="3500" dirty="0"/>
                  <a:t>[</a:t>
                </a:r>
                <a:r>
                  <a:rPr lang="en-US" sz="2400" dirty="0"/>
                  <a:t>time to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with favorable queries</a:t>
                </a:r>
                <a:r>
                  <a:rPr lang="en-US" sz="3500" dirty="0"/>
                  <a:t>]</a:t>
                </a:r>
                <a:r>
                  <a:rPr lang="en-US" sz="2400" dirty="0"/>
                  <a:t> 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spcBef>
                    <a:spcPts val="900"/>
                  </a:spcBef>
                  <a:buNone/>
                </a:pPr>
                <a:r>
                  <a:rPr lang="en-US" sz="2400" dirty="0"/>
                  <a:t>	⇒    can halve the number of spot checks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900"/>
                  </a:spcBef>
                  <a:buNone/>
                </a:pPr>
                <a:r>
                  <a:rPr lang="en-US" sz="2400" dirty="0"/>
                  <a:t>	⇒    shrink proof length by about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1C56F14-4575-66A1-2EE2-D8D82AEDC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941" y="1049321"/>
                <a:ext cx="8601960" cy="3969260"/>
              </a:xfrm>
              <a:blipFill>
                <a:blip r:embed="rId3"/>
                <a:stretch>
                  <a:fillRect l="-885" t="-1911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063639-C0FD-9BED-AE4E-C6816288A81E}"/>
                  </a:ext>
                </a:extLst>
              </p:cNvPr>
              <p:cNvSpPr txBox="1"/>
              <p:nvPr/>
            </p:nvSpPr>
            <p:spPr>
              <a:xfrm>
                <a:off x="5891734" y="3999909"/>
                <a:ext cx="3118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func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 ⇾</m:t>
                    </m:r>
                  </m:oMath>
                </a14:m>
                <a:r>
                  <a:rPr lang="en-US" sz="160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func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063639-C0FD-9BED-AE4E-C6816288A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734" y="3999909"/>
                <a:ext cx="3118995" cy="461665"/>
              </a:xfrm>
              <a:prstGeom prst="rect">
                <a:avLst/>
              </a:prstGeom>
              <a:blipFill>
                <a:blip r:embed="rId4"/>
                <a:stretch>
                  <a:fillRect l="-2834" t="-84211" r="-2024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2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DB01F-32B5-2E1E-C410-9984F8BA7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A7E9-E2C5-2EEA-6191-EF910FCB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(4)  STIR: an FRI variant     </a:t>
            </a:r>
            <a:r>
              <a:rPr lang="en-US" sz="2700" dirty="0"/>
              <a:t>[</a:t>
            </a:r>
            <a:r>
              <a:rPr lang="en-US" sz="2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ACFY’24</a:t>
            </a:r>
            <a:r>
              <a:rPr lang="en-US" sz="27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02FB93-202D-2364-5DA1-E113C55F8D5C}"/>
                  </a:ext>
                </a:extLst>
              </p:cNvPr>
              <p:cNvSpPr txBox="1"/>
              <p:nvPr/>
            </p:nvSpPr>
            <p:spPr>
              <a:xfrm>
                <a:off x="93988" y="2038406"/>
                <a:ext cx="2637453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800" b="1" dirty="0">
                    <a:latin typeface="+mn-lt"/>
                  </a:rPr>
                  <a:t>input</a:t>
                </a:r>
                <a:r>
                  <a:rPr lang="en-US" sz="1800" dirty="0">
                    <a:latin typeface="+mn-lt"/>
                  </a:rPr>
                  <a:t>:</a:t>
                </a:r>
                <a:r>
                  <a:rPr lang="en-US" sz="18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>
                  <a:latin typeface="+mn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800" dirty="0">
                    <a:latin typeface="+mn-lt"/>
                  </a:rPr>
                  <a:t>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18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02FB93-202D-2364-5DA1-E113C55F8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8" y="2038406"/>
                <a:ext cx="2637453" cy="723275"/>
              </a:xfrm>
              <a:prstGeom prst="rect">
                <a:avLst/>
              </a:prstGeom>
              <a:blipFill>
                <a:blip r:embed="rId3"/>
                <a:stretch>
                  <a:fillRect l="-1914" t="-3448" r="-47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8E2046-380D-36C4-00DD-D90455DD0463}"/>
                  </a:ext>
                </a:extLst>
              </p:cNvPr>
              <p:cNvSpPr txBox="1"/>
              <p:nvPr/>
            </p:nvSpPr>
            <p:spPr>
              <a:xfrm>
                <a:off x="93988" y="3020075"/>
                <a:ext cx="3100913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800" b="1" dirty="0">
                    <a:latin typeface="+mn-lt"/>
                  </a:rPr>
                  <a:t>round 1</a:t>
                </a:r>
                <a:r>
                  <a:rPr lang="en-US" sz="1800" dirty="0">
                    <a:latin typeface="+mn-lt"/>
                  </a:rPr>
                  <a:t>:  (4-way fold)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800" dirty="0">
                    <a:latin typeface="+mn-lt"/>
                  </a:rPr>
                  <a:t>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+mn-lt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/4</m:t>
                        </m:r>
                      </m:e>
                    </m:d>
                  </m:oMath>
                </a14:m>
                <a:r>
                  <a:rPr lang="en-US" sz="18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8E2046-380D-36C4-00DD-D90455DD0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8" y="3020075"/>
                <a:ext cx="3100913" cy="723275"/>
              </a:xfrm>
              <a:prstGeom prst="rect">
                <a:avLst/>
              </a:prstGeom>
              <a:blipFill>
                <a:blip r:embed="rId4"/>
                <a:stretch>
                  <a:fillRect l="-1633" t="-344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B218C0-790C-AE93-1793-F9FA2C38089E}"/>
                  </a:ext>
                </a:extLst>
              </p:cNvPr>
              <p:cNvSpPr txBox="1"/>
              <p:nvPr/>
            </p:nvSpPr>
            <p:spPr>
              <a:xfrm>
                <a:off x="93988" y="4001744"/>
                <a:ext cx="3322000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800" b="1" dirty="0">
                    <a:latin typeface="+mn-lt"/>
                  </a:rPr>
                  <a:t>round 2</a:t>
                </a:r>
                <a:r>
                  <a:rPr lang="en-US" sz="1800" dirty="0">
                    <a:latin typeface="+mn-lt"/>
                  </a:rPr>
                  <a:t>:  (4-way fold)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800" dirty="0">
                    <a:latin typeface="+mn-lt"/>
                  </a:rPr>
                  <a:t>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+mn-lt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/16</m:t>
                        </m:r>
                      </m:e>
                    </m:d>
                  </m:oMath>
                </a14:m>
                <a:r>
                  <a:rPr lang="en-US" sz="18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B218C0-790C-AE93-1793-F9FA2C380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8" y="4001744"/>
                <a:ext cx="3322000" cy="723275"/>
              </a:xfrm>
              <a:prstGeom prst="rect">
                <a:avLst/>
              </a:prstGeom>
              <a:blipFill>
                <a:blip r:embed="rId5"/>
                <a:stretch>
                  <a:fillRect l="-1527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C97B375-3C94-D45D-5ADF-C1771C623864}"/>
              </a:ext>
            </a:extLst>
          </p:cNvPr>
          <p:cNvSpPr txBox="1"/>
          <p:nvPr/>
        </p:nvSpPr>
        <p:spPr>
          <a:xfrm>
            <a:off x="3356273" y="1750363"/>
            <a:ext cx="170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b="1" u="sng" dirty="0">
                <a:latin typeface="+mn-lt"/>
              </a:rPr>
              <a:t>Honest prover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F6C305-BE95-A97B-57D4-AD33C16DB133}"/>
              </a:ext>
            </a:extLst>
          </p:cNvPr>
          <p:cNvSpPr txBox="1"/>
          <p:nvPr/>
        </p:nvSpPr>
        <p:spPr>
          <a:xfrm>
            <a:off x="5866717" y="1754701"/>
            <a:ext cx="2004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b="1" u="sng" dirty="0">
                <a:latin typeface="+mn-lt"/>
              </a:rPr>
              <a:t>Dishonest prover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A2793A-FBDD-B783-0D61-2B5A2F6E444F}"/>
              </a:ext>
            </a:extLst>
          </p:cNvPr>
          <p:cNvSpPr txBox="1"/>
          <p:nvPr/>
        </p:nvSpPr>
        <p:spPr>
          <a:xfrm>
            <a:off x="8257437" y="1572532"/>
            <a:ext cx="885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en-US" sz="2000" dirty="0">
                <a:latin typeface="+mn-lt"/>
              </a:rPr>
              <a:t># spot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checks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A8D6DB-7FBC-4985-88DA-10E09959DE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258" y="986194"/>
                <a:ext cx="8807824" cy="583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/>
                  <a:t>Recall: in FRI, distances and # spot checks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are fixed round-to-round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A8D6DB-7FBC-4985-88DA-10E09959D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8" y="986194"/>
                <a:ext cx="8807824" cy="583777"/>
              </a:xfrm>
              <a:prstGeom prst="rect">
                <a:avLst/>
              </a:prstGeom>
              <a:blipFill>
                <a:blip r:embed="rId6"/>
                <a:stretch>
                  <a:fillRect l="-1007" t="-6383" r="-432" b="-2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26B8BF-CFA7-6943-9F5F-49C9F809CFE5}"/>
                  </a:ext>
                </a:extLst>
              </p:cNvPr>
              <p:cNvSpPr txBox="1"/>
              <p:nvPr/>
            </p:nvSpPr>
            <p:spPr>
              <a:xfrm>
                <a:off x="8461819" y="3345936"/>
                <a:ext cx="516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26B8BF-CFA7-6943-9F5F-49C9F809C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819" y="3345936"/>
                <a:ext cx="51693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5496D4-A7AD-25F3-126D-ED821ED60E5B}"/>
                  </a:ext>
                </a:extLst>
              </p:cNvPr>
              <p:cNvSpPr txBox="1"/>
              <p:nvPr/>
            </p:nvSpPr>
            <p:spPr>
              <a:xfrm>
                <a:off x="8475729" y="4277153"/>
                <a:ext cx="516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5496D4-A7AD-25F3-126D-ED821ED60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729" y="4277153"/>
                <a:ext cx="51693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63625B6D-3E63-5CC1-1623-E0E38AB1A2DF}"/>
              </a:ext>
            </a:extLst>
          </p:cNvPr>
          <p:cNvGrpSpPr/>
          <p:nvPr/>
        </p:nvGrpSpPr>
        <p:grpSpPr>
          <a:xfrm>
            <a:off x="3290458" y="2318982"/>
            <a:ext cx="2405323" cy="818941"/>
            <a:chOff x="3365874" y="2432106"/>
            <a:chExt cx="2405323" cy="81894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00BB47-2B75-188D-DAEC-D749E59D0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2F8E28F-91CF-3F83-D955-0FA82B4BF2C7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825D86-2B72-861A-DD46-CE17B5EBEA38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0ED119-5B47-4D53-435D-4ECCF86C7E1A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4FFFF31-B8FA-38F8-D3D9-76D5E33BCD59}"/>
                    </a:ext>
                  </a:extLst>
                </p:cNvPr>
                <p:cNvSpPr txBox="1"/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4FFFF31-B8FA-38F8-D3D9-76D5E33BCD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blipFill>
                  <a:blip r:embed="rId9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155E0F-9006-48FC-4257-1AD4681688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6814C5A-506E-6073-51F6-BFBEB2860E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289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2067B5-589D-DFCC-254D-7B1C3983CAE5}"/>
              </a:ext>
            </a:extLst>
          </p:cNvPr>
          <p:cNvGrpSpPr/>
          <p:nvPr/>
        </p:nvGrpSpPr>
        <p:grpSpPr>
          <a:xfrm>
            <a:off x="3290458" y="3249562"/>
            <a:ext cx="2405323" cy="818941"/>
            <a:chOff x="3365874" y="2432106"/>
            <a:chExt cx="2405323" cy="8189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5DA914A-5D45-5E2B-F1FB-B0F91DD29D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559E41-F240-547E-E667-CADCF2F0382D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A2C530-299B-5B62-0905-F200302D4CCA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F025FB-DEA4-384B-A065-1698558E9792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75BFC9F-62B8-4278-8849-15E85F2ED576}"/>
                    </a:ext>
                  </a:extLst>
                </p:cNvPr>
                <p:cNvSpPr txBox="1"/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75BFC9F-62B8-4278-8849-15E85F2ED5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31CAE9-6096-6D4B-86F5-66B54B44D5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633259-D728-14D4-1C12-FBB282349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289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E8A179-CB8B-E8A6-47F0-B1E87848474C}"/>
              </a:ext>
            </a:extLst>
          </p:cNvPr>
          <p:cNvGrpSpPr/>
          <p:nvPr/>
        </p:nvGrpSpPr>
        <p:grpSpPr>
          <a:xfrm>
            <a:off x="3290458" y="4265014"/>
            <a:ext cx="2405323" cy="818941"/>
            <a:chOff x="3365874" y="2432106"/>
            <a:chExt cx="2405323" cy="81894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46FEF4B-3ADF-1847-FE7D-8B4564C116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789D312-09EE-A587-72E0-E1038B03D49D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5A8CA1-F039-1B72-395F-A9FFC5ED370B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5EF26F2-469B-628F-2146-1A09D77CA1B3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28D7F45-8DE2-605F-379E-9730773FA933}"/>
                    </a:ext>
                  </a:extLst>
                </p:cNvPr>
                <p:cNvSpPr txBox="1"/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28D7F45-8DE2-605F-379E-9730773FA9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blipFill>
                  <a:blip r:embed="rId11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AE3545-E749-7A7F-8517-0C659EA4ED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BCB669D-4BEB-FB73-AF4F-D3A1866436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289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E49DEBF-2516-A9D5-599E-A8EBB6699AAE}"/>
              </a:ext>
            </a:extLst>
          </p:cNvPr>
          <p:cNvCxnSpPr/>
          <p:nvPr/>
        </p:nvCxnSpPr>
        <p:spPr>
          <a:xfrm>
            <a:off x="5771197" y="1569971"/>
            <a:ext cx="0" cy="357352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B63150-FF05-140E-BEE8-9BF27C48BB25}"/>
              </a:ext>
            </a:extLst>
          </p:cNvPr>
          <p:cNvGrpSpPr/>
          <p:nvPr/>
        </p:nvGrpSpPr>
        <p:grpSpPr>
          <a:xfrm>
            <a:off x="5835818" y="2305075"/>
            <a:ext cx="2405323" cy="818941"/>
            <a:chOff x="3365874" y="2432106"/>
            <a:chExt cx="2405323" cy="818941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AA92A5B-A422-3BB2-5EC3-16CD03943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96997F0-EF84-1C92-31C6-042D6E15BADB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ACC6346-9E74-50B7-9499-BEF8F25C58F2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5708F5C-B073-690D-DA24-AC0A34D0AE8E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893E459-C7CD-6580-A015-EA8B5ED0961A}"/>
                    </a:ext>
                  </a:extLst>
                </p:cNvPr>
                <p:cNvSpPr txBox="1"/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893E459-C7CD-6580-A015-EA8B5ED09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blipFill>
                  <a:blip r:embed="rId12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B35C8C0-45B9-A2AD-F4F9-5F7793203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DD3358F-6B70-1B64-A95A-3E5F98D62B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289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FAF725D-0CF5-F061-997D-D2B27EB57B85}"/>
              </a:ext>
            </a:extLst>
          </p:cNvPr>
          <p:cNvSpPr>
            <a:spLocks noChangeAspect="1"/>
          </p:cNvSpPr>
          <p:nvPr/>
        </p:nvSpPr>
        <p:spPr>
          <a:xfrm>
            <a:off x="3356273" y="248889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749DDA2-3830-4350-45C3-54BACA30AC32}"/>
              </a:ext>
            </a:extLst>
          </p:cNvPr>
          <p:cNvSpPr>
            <a:spLocks noChangeAspect="1"/>
          </p:cNvSpPr>
          <p:nvPr/>
        </p:nvSpPr>
        <p:spPr>
          <a:xfrm>
            <a:off x="3356273" y="341947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0B0A3FB-B7CB-9C1C-BD22-BAA976596EEF}"/>
              </a:ext>
            </a:extLst>
          </p:cNvPr>
          <p:cNvSpPr>
            <a:spLocks noChangeAspect="1"/>
          </p:cNvSpPr>
          <p:nvPr/>
        </p:nvSpPr>
        <p:spPr>
          <a:xfrm>
            <a:off x="3356273" y="4434922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0BB4C5F-7C94-0C1E-685F-BD4D4C05A6EE}"/>
              </a:ext>
            </a:extLst>
          </p:cNvPr>
          <p:cNvSpPr>
            <a:spLocks noChangeAspect="1"/>
          </p:cNvSpPr>
          <p:nvPr/>
        </p:nvSpPr>
        <p:spPr>
          <a:xfrm>
            <a:off x="7127120" y="2474983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4D79CB-2A70-7ED7-22C0-7B9EFC62C48C}"/>
              </a:ext>
            </a:extLst>
          </p:cNvPr>
          <p:cNvCxnSpPr/>
          <p:nvPr/>
        </p:nvCxnSpPr>
        <p:spPr>
          <a:xfrm>
            <a:off x="8241141" y="1569971"/>
            <a:ext cx="0" cy="357352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9999008-F412-5971-AD58-2973ECD72550}"/>
              </a:ext>
            </a:extLst>
          </p:cNvPr>
          <p:cNvGrpSpPr/>
          <p:nvPr/>
        </p:nvGrpSpPr>
        <p:grpSpPr>
          <a:xfrm>
            <a:off x="5830330" y="3259461"/>
            <a:ext cx="2405323" cy="818941"/>
            <a:chOff x="3365874" y="2432106"/>
            <a:chExt cx="2405323" cy="81894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18E2E0A-C133-54A0-6405-B9FA79228C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D585697-8934-74F3-50DE-ED29439F59A4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1E3C435-12CC-0ECF-7D38-5E077406AE2A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4D584AA-C636-339D-929C-7CD50B5D85CF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18184FA-01FA-F92E-7F69-232BE63248A1}"/>
                    </a:ext>
                  </a:extLst>
                </p:cNvPr>
                <p:cNvSpPr txBox="1"/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18184FA-01FA-F92E-7F69-232BE63248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blipFill>
                  <a:blip r:embed="rId13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73A9A5C-F7E3-10DB-A291-900C7A7753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4FADB44-19D9-C316-6156-90BBAB34EE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289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E1ADD81D-8F17-4B34-4579-AF5DE58DC3A1}"/>
              </a:ext>
            </a:extLst>
          </p:cNvPr>
          <p:cNvSpPr>
            <a:spLocks noChangeAspect="1"/>
          </p:cNvSpPr>
          <p:nvPr/>
        </p:nvSpPr>
        <p:spPr>
          <a:xfrm>
            <a:off x="7017103" y="3429369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1AD36C-DCCC-3309-D6AF-0329392AD9A4}"/>
              </a:ext>
            </a:extLst>
          </p:cNvPr>
          <p:cNvGrpSpPr/>
          <p:nvPr/>
        </p:nvGrpSpPr>
        <p:grpSpPr>
          <a:xfrm>
            <a:off x="5812343" y="4265014"/>
            <a:ext cx="2405323" cy="818941"/>
            <a:chOff x="3365874" y="2432106"/>
            <a:chExt cx="2405323" cy="818941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DA2EF9-1862-FA5E-9644-0EF9DF6A54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6E5988-7472-841E-FD3E-5A043C683559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6B09C18-7605-D1D9-8065-5026EB0D9AC5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A05B46C-8842-BC98-E1F6-001F3CBBF3CD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0A0A2E6-1427-C427-CFA3-7BF27DA5C504}"/>
                    </a:ext>
                  </a:extLst>
                </p:cNvPr>
                <p:cNvSpPr txBox="1"/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0A0A2E6-1427-C427-CFA3-7BF27DA5C5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blipFill>
                  <a:blip r:embed="rId14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5751D90-252E-0EF7-ECA6-51A87BE873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44ACE7-2500-8800-CB04-FB4403DC0F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289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4A5D2D67-7580-ED21-8928-D1A9B8DDF5E0}"/>
              </a:ext>
            </a:extLst>
          </p:cNvPr>
          <p:cNvSpPr>
            <a:spLocks noChangeAspect="1"/>
          </p:cNvSpPr>
          <p:nvPr/>
        </p:nvSpPr>
        <p:spPr>
          <a:xfrm>
            <a:off x="6907087" y="4434922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18D54E14-2CA1-F248-292C-A8FEC6F2D05A}"/>
              </a:ext>
            </a:extLst>
          </p:cNvPr>
          <p:cNvSpPr/>
          <p:nvPr/>
        </p:nvSpPr>
        <p:spPr>
          <a:xfrm>
            <a:off x="2874580" y="2625826"/>
            <a:ext cx="914400" cy="876829"/>
          </a:xfrm>
          <a:prstGeom prst="arc">
            <a:avLst>
              <a:gd name="adj1" fmla="val 18290551"/>
              <a:gd name="adj2" fmla="val 318943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FBC7423C-9F30-20A6-0D35-203D78D843F3}"/>
              </a:ext>
            </a:extLst>
          </p:cNvPr>
          <p:cNvSpPr/>
          <p:nvPr/>
        </p:nvSpPr>
        <p:spPr>
          <a:xfrm>
            <a:off x="2863934" y="3581428"/>
            <a:ext cx="914400" cy="876829"/>
          </a:xfrm>
          <a:prstGeom prst="arc">
            <a:avLst>
              <a:gd name="adj1" fmla="val 18290551"/>
              <a:gd name="adj2" fmla="val 318943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E60637D-D5E1-9746-D7C5-9A28071A4DD9}"/>
              </a:ext>
            </a:extLst>
          </p:cNvPr>
          <p:cNvSpPr/>
          <p:nvPr/>
        </p:nvSpPr>
        <p:spPr>
          <a:xfrm flipH="1">
            <a:off x="6839015" y="2625826"/>
            <a:ext cx="914400" cy="876829"/>
          </a:xfrm>
          <a:prstGeom prst="arc">
            <a:avLst>
              <a:gd name="adj1" fmla="val 18290551"/>
              <a:gd name="adj2" fmla="val 318943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34D48EB-328F-13C7-C062-381D8B587041}"/>
              </a:ext>
            </a:extLst>
          </p:cNvPr>
          <p:cNvSpPr/>
          <p:nvPr/>
        </p:nvSpPr>
        <p:spPr>
          <a:xfrm flipH="1">
            <a:off x="6735603" y="3616654"/>
            <a:ext cx="914400" cy="876829"/>
          </a:xfrm>
          <a:prstGeom prst="arc">
            <a:avLst>
              <a:gd name="adj1" fmla="val 17591078"/>
              <a:gd name="adj2" fmla="val 318943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12" grpId="0"/>
      <p:bldP spid="13" grpId="0"/>
      <p:bldP spid="17" grpId="0" animBg="1"/>
      <p:bldP spid="39" grpId="0" animBg="1"/>
      <p:bldP spid="48" grpId="0" animBg="1"/>
      <p:bldP spid="59" grpId="0" animBg="1"/>
      <p:bldP spid="77" grpId="0" animBg="1"/>
      <p:bldP spid="86" grpId="0" animBg="1"/>
      <p:bldP spid="3" grpId="0" animBg="1"/>
      <p:bldP spid="6" grpId="0" animBg="1"/>
      <p:bldP spid="9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D32A3-163A-45CC-0D02-0C000AB71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FB3EE8-B2AA-78C4-9B71-C780FFB127B9}"/>
              </a:ext>
            </a:extLst>
          </p:cNvPr>
          <p:cNvCxnSpPr>
            <a:cxnSpLocks/>
          </p:cNvCxnSpPr>
          <p:nvPr/>
        </p:nvCxnSpPr>
        <p:spPr>
          <a:xfrm flipH="1">
            <a:off x="3436540" y="3252525"/>
            <a:ext cx="6412" cy="494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2AE5C2-7C7A-725B-9CA4-AC7B06C0DD1B}"/>
              </a:ext>
            </a:extLst>
          </p:cNvPr>
          <p:cNvCxnSpPr>
            <a:cxnSpLocks/>
          </p:cNvCxnSpPr>
          <p:nvPr/>
        </p:nvCxnSpPr>
        <p:spPr>
          <a:xfrm>
            <a:off x="3442952" y="3517760"/>
            <a:ext cx="21111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DD4EC7-F29A-68E2-FCFA-6817094C7403}"/>
              </a:ext>
            </a:extLst>
          </p:cNvPr>
          <p:cNvGrpSpPr/>
          <p:nvPr/>
        </p:nvGrpSpPr>
        <p:grpSpPr>
          <a:xfrm>
            <a:off x="3288578" y="4265014"/>
            <a:ext cx="2405323" cy="818941"/>
            <a:chOff x="3365874" y="2432106"/>
            <a:chExt cx="2405323" cy="8189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DE791B-4C1E-D174-8045-075B4D320A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11A225-C14B-ABC3-C88B-F876C1FD1AF8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ABADEC-16F4-5244-8C90-2A43B5FD4076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CF81E6-82F1-5BCC-5AFF-C79EF7C1A6BE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8211664-FFDF-717C-F606-1871EFDE9C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A8B686-6A56-F31F-941F-488FC027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STIR: an FRI variant     </a:t>
            </a:r>
            <a:r>
              <a:rPr lang="en-US" sz="2700" dirty="0"/>
              <a:t>[</a:t>
            </a:r>
            <a:r>
              <a:rPr lang="en-US" sz="2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ACFY’24</a:t>
            </a:r>
            <a:r>
              <a:rPr lang="en-US" sz="27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B09F81-D00B-760E-7AB3-098D4B4070E4}"/>
                  </a:ext>
                </a:extLst>
              </p:cNvPr>
              <p:cNvSpPr txBox="1"/>
              <p:nvPr/>
            </p:nvSpPr>
            <p:spPr>
              <a:xfrm>
                <a:off x="93988" y="2038406"/>
                <a:ext cx="2637453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800" b="1" dirty="0">
                    <a:latin typeface="+mn-lt"/>
                  </a:rPr>
                  <a:t>input</a:t>
                </a:r>
                <a:r>
                  <a:rPr lang="en-US" sz="18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>
                  <a:latin typeface="+mn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800" dirty="0">
                    <a:latin typeface="+mn-lt"/>
                  </a:rPr>
                  <a:t>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18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B09F81-D00B-760E-7AB3-098D4B407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8" y="2038406"/>
                <a:ext cx="2637453" cy="723275"/>
              </a:xfrm>
              <a:prstGeom prst="rect">
                <a:avLst/>
              </a:prstGeom>
              <a:blipFill>
                <a:blip r:embed="rId4"/>
                <a:stretch>
                  <a:fillRect l="-1914" t="-3448" r="-47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D6FA0F-53E1-7588-215C-C68615AB4F5B}"/>
                  </a:ext>
                </a:extLst>
              </p:cNvPr>
              <p:cNvSpPr txBox="1"/>
              <p:nvPr/>
            </p:nvSpPr>
            <p:spPr>
              <a:xfrm>
                <a:off x="93988" y="3020075"/>
                <a:ext cx="3098605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800" b="1" dirty="0">
                    <a:latin typeface="+mn-lt"/>
                  </a:rPr>
                  <a:t>round 1</a:t>
                </a:r>
                <a:r>
                  <a:rPr lang="en-US" sz="1800" dirty="0">
                    <a:latin typeface="+mn-lt"/>
                  </a:rPr>
                  <a:t>:  (4-way fold)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800" dirty="0">
                    <a:latin typeface="+mn-lt"/>
                  </a:rPr>
                  <a:t>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+mn-lt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/4</m:t>
                        </m:r>
                      </m:e>
                    </m:d>
                  </m:oMath>
                </a14:m>
                <a:r>
                  <a:rPr lang="en-US" sz="18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D6FA0F-53E1-7588-215C-C68615AB4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8" y="3020075"/>
                <a:ext cx="3098605" cy="723275"/>
              </a:xfrm>
              <a:prstGeom prst="rect">
                <a:avLst/>
              </a:prstGeom>
              <a:blipFill>
                <a:blip r:embed="rId5"/>
                <a:stretch>
                  <a:fillRect l="-1633" t="-344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CC7EA7-5D33-97EA-AD76-46C3C7ED64D3}"/>
                  </a:ext>
                </a:extLst>
              </p:cNvPr>
              <p:cNvSpPr txBox="1"/>
              <p:nvPr/>
            </p:nvSpPr>
            <p:spPr>
              <a:xfrm>
                <a:off x="93988" y="4001744"/>
                <a:ext cx="3232167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800" b="1" dirty="0">
                    <a:latin typeface="+mn-lt"/>
                  </a:rPr>
                  <a:t>round 2</a:t>
                </a:r>
                <a:r>
                  <a:rPr lang="en-US" sz="1800" dirty="0">
                    <a:latin typeface="+mn-lt"/>
                  </a:rPr>
                  <a:t>:  (4-way fold)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800" dirty="0">
                    <a:latin typeface="+mn-lt"/>
                  </a:rPr>
                  <a:t>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+mn-lt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/16</m:t>
                        </m:r>
                      </m:e>
                    </m:d>
                  </m:oMath>
                </a14:m>
                <a:r>
                  <a:rPr lang="en-US" sz="18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CC7EA7-5D33-97EA-AD76-46C3C7ED6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8" y="4001744"/>
                <a:ext cx="3232167" cy="723275"/>
              </a:xfrm>
              <a:prstGeom prst="rect">
                <a:avLst/>
              </a:prstGeom>
              <a:blipFill>
                <a:blip r:embed="rId6"/>
                <a:stretch>
                  <a:fillRect l="-1563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DD3904A-E3CD-B565-D913-BE25B4794B21}"/>
              </a:ext>
            </a:extLst>
          </p:cNvPr>
          <p:cNvSpPr txBox="1"/>
          <p:nvPr/>
        </p:nvSpPr>
        <p:spPr>
          <a:xfrm>
            <a:off x="3356273" y="1750363"/>
            <a:ext cx="170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b="1" u="sng" dirty="0">
                <a:latin typeface="+mn-lt"/>
              </a:rPr>
              <a:t>Honest prover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3A3905-ED4D-CD32-8E8E-03CB3888D21E}"/>
              </a:ext>
            </a:extLst>
          </p:cNvPr>
          <p:cNvSpPr txBox="1"/>
          <p:nvPr/>
        </p:nvSpPr>
        <p:spPr>
          <a:xfrm>
            <a:off x="5866717" y="1754701"/>
            <a:ext cx="2004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b="1" u="sng" dirty="0">
                <a:latin typeface="+mn-lt"/>
              </a:rPr>
              <a:t>Dishonest prover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4979C7-EFCD-5EFD-CC45-227CEFFBDAA6}"/>
              </a:ext>
            </a:extLst>
          </p:cNvPr>
          <p:cNvSpPr txBox="1"/>
          <p:nvPr/>
        </p:nvSpPr>
        <p:spPr>
          <a:xfrm>
            <a:off x="8257437" y="1695082"/>
            <a:ext cx="885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en-US" sz="2000" dirty="0">
                <a:latin typeface="+mn-lt"/>
              </a:rPr>
              <a:t># spot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checks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7FD1A6-0E79-3FEB-AB43-E79EB6D7ADD7}"/>
                  </a:ext>
                </a:extLst>
              </p:cNvPr>
              <p:cNvSpPr txBox="1"/>
              <p:nvPr/>
            </p:nvSpPr>
            <p:spPr>
              <a:xfrm>
                <a:off x="8461819" y="3345936"/>
                <a:ext cx="6471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7FD1A6-0E79-3FEB-AB43-E79EB6D7A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819" y="3345936"/>
                <a:ext cx="647164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2758B0-B466-FDAE-488F-576E3B207DA8}"/>
                  </a:ext>
                </a:extLst>
              </p:cNvPr>
              <p:cNvSpPr txBox="1"/>
              <p:nvPr/>
            </p:nvSpPr>
            <p:spPr>
              <a:xfrm>
                <a:off x="8352382" y="4194503"/>
                <a:ext cx="840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3600"/>
                  </a:spcBef>
                </a:pPr>
                <a:r>
                  <a:rPr lang="en-US" sz="1600" b="0" dirty="0">
                    <a:latin typeface="+mn-lt"/>
                  </a:rPr>
                  <a:t>smaller </a:t>
                </a:r>
              </a:p>
              <a:p>
                <a:pPr algn="ctr">
                  <a:lnSpc>
                    <a:spcPct val="80000"/>
                  </a:lnSpc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2758B0-B466-FDAE-488F-576E3B207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382" y="4194503"/>
                <a:ext cx="840295" cy="584775"/>
              </a:xfrm>
              <a:prstGeom prst="rect">
                <a:avLst/>
              </a:prstGeom>
              <a:blipFill>
                <a:blip r:embed="rId8"/>
                <a:stretch>
                  <a:fillRect l="-2985" t="-10638" r="-447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BF4CFC8-3BA6-BE45-7DF3-A18CB2BF58D3}"/>
              </a:ext>
            </a:extLst>
          </p:cNvPr>
          <p:cNvGrpSpPr/>
          <p:nvPr/>
        </p:nvGrpSpPr>
        <p:grpSpPr>
          <a:xfrm>
            <a:off x="3290458" y="2318982"/>
            <a:ext cx="2405323" cy="818941"/>
            <a:chOff x="3365874" y="2432106"/>
            <a:chExt cx="2405323" cy="81894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F4A03EA-06B3-58E9-792A-15823C68C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CEC151-FE71-A1F3-72B9-6E07F61369BD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DF06C-70B3-510E-B61A-97D853C897E8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FFD4EC-0EA3-CA98-5A1E-CEC0DEF3CE72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AC6647-D6CF-D437-AD33-1EFE885E9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5158FB-AE3A-9C74-6696-2A295C156F1B}"/>
              </a:ext>
            </a:extLst>
          </p:cNvPr>
          <p:cNvCxnSpPr>
            <a:cxnSpLocks/>
          </p:cNvCxnSpPr>
          <p:nvPr/>
        </p:nvCxnSpPr>
        <p:spPr>
          <a:xfrm>
            <a:off x="5771197" y="1756250"/>
            <a:ext cx="0" cy="338725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9D2DC3B-F96F-C3CE-B607-546424A24515}"/>
              </a:ext>
            </a:extLst>
          </p:cNvPr>
          <p:cNvSpPr>
            <a:spLocks noChangeAspect="1"/>
          </p:cNvSpPr>
          <p:nvPr/>
        </p:nvSpPr>
        <p:spPr>
          <a:xfrm>
            <a:off x="3356273" y="248889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20AC15-62D6-5A71-0A68-6C2038B97FBB}"/>
              </a:ext>
            </a:extLst>
          </p:cNvPr>
          <p:cNvSpPr>
            <a:spLocks noChangeAspect="1"/>
          </p:cNvSpPr>
          <p:nvPr/>
        </p:nvSpPr>
        <p:spPr>
          <a:xfrm>
            <a:off x="3356273" y="341947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E7857D-D9D1-6C0D-9A46-9334B1A9001F}"/>
              </a:ext>
            </a:extLst>
          </p:cNvPr>
          <p:cNvSpPr>
            <a:spLocks noChangeAspect="1"/>
          </p:cNvSpPr>
          <p:nvPr/>
        </p:nvSpPr>
        <p:spPr>
          <a:xfrm>
            <a:off x="3356273" y="4434922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17BEE65-2073-38F6-EC2C-EF300F08604D}"/>
              </a:ext>
            </a:extLst>
          </p:cNvPr>
          <p:cNvCxnSpPr>
            <a:cxnSpLocks/>
          </p:cNvCxnSpPr>
          <p:nvPr/>
        </p:nvCxnSpPr>
        <p:spPr>
          <a:xfrm>
            <a:off x="8241141" y="1756250"/>
            <a:ext cx="0" cy="338725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66B368E-750F-67FA-D646-39515B66698F}"/>
              </a:ext>
            </a:extLst>
          </p:cNvPr>
          <p:cNvGrpSpPr/>
          <p:nvPr/>
        </p:nvGrpSpPr>
        <p:grpSpPr>
          <a:xfrm>
            <a:off x="5830330" y="3259461"/>
            <a:ext cx="2405323" cy="840101"/>
            <a:chOff x="3365874" y="2432106"/>
            <a:chExt cx="2405323" cy="84010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2E57A3A-3CBB-E2AF-0D45-98956F37B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47A489F-7C39-7245-C14D-E72AFB8826C3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7E1A4A1-1A68-5843-2CBA-0EAAAA9984B7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4BC19BF-2D4A-BF1D-36BD-C0932B0ACB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95E15DE-681F-399F-A973-E4A733096E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425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EB69AE7-0195-F757-0BF3-C72258E9B871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A708FE7-89B1-C01E-3FDC-DEB89673B550}"/>
                    </a:ext>
                  </a:extLst>
                </p:cNvPr>
                <p:cNvSpPr txBox="1"/>
                <p:nvPr/>
              </p:nvSpPr>
              <p:spPr>
                <a:xfrm>
                  <a:off x="4425787" y="2881715"/>
                  <a:ext cx="1075166" cy="3904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e>
                        </m:rad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A708FE7-89B1-C01E-3FDC-DEB89673B5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787" y="2881715"/>
                  <a:ext cx="1075166" cy="39049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30F49E3-377A-1F8A-A028-EEF76046BD8A}"/>
              </a:ext>
            </a:extLst>
          </p:cNvPr>
          <p:cNvSpPr>
            <a:spLocks noChangeAspect="1"/>
          </p:cNvSpPr>
          <p:nvPr/>
        </p:nvSpPr>
        <p:spPr>
          <a:xfrm>
            <a:off x="7487593" y="3429369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9323884-BF41-F230-234E-A4801C6E7125}"/>
              </a:ext>
            </a:extLst>
          </p:cNvPr>
          <p:cNvGrpSpPr/>
          <p:nvPr/>
        </p:nvGrpSpPr>
        <p:grpSpPr>
          <a:xfrm>
            <a:off x="5812343" y="4265014"/>
            <a:ext cx="2405323" cy="840101"/>
            <a:chOff x="3365874" y="2432106"/>
            <a:chExt cx="2405323" cy="840101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46194D0-D9AC-632C-B2F2-43FEDF8B7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21C0CE-EA44-EFD3-E766-CCD6BBA0DE1F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FAF9EB6-892C-27B5-5A79-EE59F39A4EFE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685DF76-747F-5EC9-4A3C-F785F357751E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A6D48F8-F15D-2C2B-84B0-399BC495D200}"/>
                    </a:ext>
                  </a:extLst>
                </p:cNvPr>
                <p:cNvSpPr txBox="1"/>
                <p:nvPr/>
              </p:nvSpPr>
              <p:spPr>
                <a:xfrm>
                  <a:off x="4425787" y="2881715"/>
                  <a:ext cx="1075166" cy="390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/4</m:t>
                            </m:r>
                          </m:e>
                        </m:rad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A6D48F8-F15D-2C2B-84B0-399BC495D2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787" y="2881715"/>
                  <a:ext cx="1075166" cy="390492"/>
                </a:xfrm>
                <a:prstGeom prst="rect">
                  <a:avLst/>
                </a:prstGeom>
                <a:blipFill>
                  <a:blip r:embed="rId12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D541E36-653F-5931-6B23-9DCFC33E88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EA2A3AD-F056-52F4-C732-99204DAFD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2788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F3E18760-A78B-396D-18F9-5C570134777B}"/>
              </a:ext>
            </a:extLst>
          </p:cNvPr>
          <p:cNvSpPr>
            <a:spLocks noChangeAspect="1"/>
          </p:cNvSpPr>
          <p:nvPr/>
        </p:nvSpPr>
        <p:spPr>
          <a:xfrm>
            <a:off x="7664332" y="4434922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6B715-5D6F-A310-E0CD-1F02ADD4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3" y="902900"/>
            <a:ext cx="8669553" cy="853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STIR main idea</a:t>
            </a:r>
            <a:r>
              <a:rPr lang="en-US" sz="2400" dirty="0"/>
              <a:t>:  in each round reduce the rate and increase distance</a:t>
            </a:r>
          </a:p>
          <a:p>
            <a:pPr marL="0" indent="0">
              <a:buNone/>
            </a:pPr>
            <a:r>
              <a:rPr lang="en-US" sz="2400" dirty="0"/>
              <a:t>	⇒  # spot checks can be decreased from round to round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3DDD73-E427-13EC-8AAC-C27BB4FE6BA3}"/>
              </a:ext>
            </a:extLst>
          </p:cNvPr>
          <p:cNvCxnSpPr/>
          <p:nvPr/>
        </p:nvCxnSpPr>
        <p:spPr>
          <a:xfrm>
            <a:off x="0" y="174541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2EB3A7-3A30-250C-26ED-7A862E6435D9}"/>
              </a:ext>
            </a:extLst>
          </p:cNvPr>
          <p:cNvSpPr txBox="1"/>
          <p:nvPr/>
        </p:nvSpPr>
        <p:spPr>
          <a:xfrm>
            <a:off x="3285697" y="3702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1800" dirty="0">
                <a:latin typeface="+mn-lt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C97A17-BDCB-2B29-3E27-DB8B0BD24241}"/>
              </a:ext>
            </a:extLst>
          </p:cNvPr>
          <p:cNvSpPr txBox="1"/>
          <p:nvPr/>
        </p:nvSpPr>
        <p:spPr>
          <a:xfrm>
            <a:off x="5389334" y="3702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1800" dirty="0">
                <a:latin typeface="+mn-lt"/>
              </a:rPr>
              <a:t>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0015C5-5D9D-9908-F542-D672D16D42DC}"/>
              </a:ext>
            </a:extLst>
          </p:cNvPr>
          <p:cNvCxnSpPr>
            <a:cxnSpLocks/>
          </p:cNvCxnSpPr>
          <p:nvPr/>
        </p:nvCxnSpPr>
        <p:spPr>
          <a:xfrm flipH="1">
            <a:off x="5533765" y="3252525"/>
            <a:ext cx="6412" cy="494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94B3C5C8-99EA-FCE9-D342-4FF928EC8A87}"/>
              </a:ext>
            </a:extLst>
          </p:cNvPr>
          <p:cNvSpPr/>
          <p:nvPr/>
        </p:nvSpPr>
        <p:spPr>
          <a:xfrm>
            <a:off x="2874580" y="2625826"/>
            <a:ext cx="914400" cy="876829"/>
          </a:xfrm>
          <a:prstGeom prst="arc">
            <a:avLst>
              <a:gd name="adj1" fmla="val 18290551"/>
              <a:gd name="adj2" fmla="val 318943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E523C68-BBD2-FA3B-40E5-0B9C8C9C7A04}"/>
              </a:ext>
            </a:extLst>
          </p:cNvPr>
          <p:cNvSpPr/>
          <p:nvPr/>
        </p:nvSpPr>
        <p:spPr>
          <a:xfrm>
            <a:off x="2863934" y="3581428"/>
            <a:ext cx="914400" cy="876829"/>
          </a:xfrm>
          <a:prstGeom prst="arc">
            <a:avLst>
              <a:gd name="adj1" fmla="val 18290551"/>
              <a:gd name="adj2" fmla="val 318943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A71A47-D780-3920-0FB7-2725F78B99C5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7218560" y="2657863"/>
            <a:ext cx="315715" cy="75208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19D4C9-62C7-8618-8AB9-6EED391E487E}"/>
              </a:ext>
            </a:extLst>
          </p:cNvPr>
          <p:cNvGrpSpPr/>
          <p:nvPr/>
        </p:nvGrpSpPr>
        <p:grpSpPr>
          <a:xfrm>
            <a:off x="5835818" y="2305075"/>
            <a:ext cx="2405323" cy="818941"/>
            <a:chOff x="3365874" y="2432106"/>
            <a:chExt cx="2405323" cy="818941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330AE7F-E1D8-100A-C2B6-EB2F3A5CFE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91CF3D5-C868-6C18-55BB-1495AF9352BE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7CF2F2-15FC-6094-F154-1E19A2E1A3C3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F554A49-A560-BA12-5B71-DC51E4BF1462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17D8F86-CD77-045B-D7F3-549F29E0BC21}"/>
                    </a:ext>
                  </a:extLst>
                </p:cNvPr>
                <p:cNvSpPr txBox="1"/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17D8F86-CD77-045B-D7F3-549F29E0BC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349" y="2881715"/>
                  <a:ext cx="842731" cy="339517"/>
                </a:xfrm>
                <a:prstGeom prst="rect">
                  <a:avLst/>
                </a:prstGeom>
                <a:blipFill>
                  <a:blip r:embed="rId13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4733397-3DEE-9678-5CB2-D6CA504E0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2B362D-59A8-F89C-BA35-F571B72C7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289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11735DA-A748-3420-9C67-F8DCB98A6E8E}"/>
              </a:ext>
            </a:extLst>
          </p:cNvPr>
          <p:cNvSpPr>
            <a:spLocks noChangeAspect="1"/>
          </p:cNvSpPr>
          <p:nvPr/>
        </p:nvSpPr>
        <p:spPr>
          <a:xfrm>
            <a:off x="7127120" y="2474983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928355-D483-CE3B-AED7-AE5807332051}"/>
                  </a:ext>
                </a:extLst>
              </p:cNvPr>
              <p:cNvSpPr txBox="1"/>
              <p:nvPr/>
            </p:nvSpPr>
            <p:spPr>
              <a:xfrm>
                <a:off x="1412714" y="2656941"/>
                <a:ext cx="7294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(rate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928355-D483-CE3B-AED7-AE5807332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714" y="2656941"/>
                <a:ext cx="729430" cy="307777"/>
              </a:xfrm>
              <a:prstGeom prst="rect">
                <a:avLst/>
              </a:prstGeom>
              <a:blipFill>
                <a:blip r:embed="rId14"/>
                <a:stretch>
                  <a:fillRect l="-3448" t="-4000" r="-17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B705E6-FAA7-321C-A77D-337424B4F138}"/>
                  </a:ext>
                </a:extLst>
              </p:cNvPr>
              <p:cNvSpPr txBox="1"/>
              <p:nvPr/>
            </p:nvSpPr>
            <p:spPr>
              <a:xfrm>
                <a:off x="1412714" y="3656495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(rate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B705E6-FAA7-321C-A77D-337424B4F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714" y="3656495"/>
                <a:ext cx="916982" cy="307777"/>
              </a:xfrm>
              <a:prstGeom prst="rect">
                <a:avLst/>
              </a:prstGeom>
              <a:blipFill>
                <a:blip r:embed="rId15"/>
                <a:stretch>
                  <a:fillRect l="-2740" t="-4167" r="-137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783541-5CEE-EA73-6A2B-92F45E397DE7}"/>
                  </a:ext>
                </a:extLst>
              </p:cNvPr>
              <p:cNvSpPr txBox="1"/>
              <p:nvPr/>
            </p:nvSpPr>
            <p:spPr>
              <a:xfrm>
                <a:off x="1412714" y="4643656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(rate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783541-5CEE-EA73-6A2B-92F45E39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714" y="4643656"/>
                <a:ext cx="916982" cy="307777"/>
              </a:xfrm>
              <a:prstGeom prst="rect">
                <a:avLst/>
              </a:prstGeom>
              <a:blipFill>
                <a:blip r:embed="rId16"/>
                <a:stretch>
                  <a:fillRect l="-2740" t="-4000" r="-137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9F02640-2777-0957-A045-8B6774CCB4EA}"/>
              </a:ext>
            </a:extLst>
          </p:cNvPr>
          <p:cNvCxnSpPr>
            <a:cxnSpLocks/>
          </p:cNvCxnSpPr>
          <p:nvPr/>
        </p:nvCxnSpPr>
        <p:spPr>
          <a:xfrm>
            <a:off x="7617133" y="3590024"/>
            <a:ext cx="129867" cy="82267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/>
      <p:bldP spid="13" grpId="0"/>
      <p:bldP spid="77" grpId="0" animBg="1"/>
      <p:bldP spid="86" grpId="0" animBg="1"/>
      <p:bldP spid="59" grpId="0" animBg="1"/>
      <p:bldP spid="14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466BC-937A-33C2-0060-173AB14F9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22BF-971F-5253-E1DB-9B03D1AC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STIR: an FRI variant     </a:t>
            </a:r>
            <a:r>
              <a:rPr lang="en-US" sz="2700" dirty="0"/>
              <a:t>[</a:t>
            </a:r>
            <a:r>
              <a:rPr lang="en-US" sz="2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ACFY’24</a:t>
            </a:r>
            <a:r>
              <a:rPr lang="en-US" sz="2700" dirty="0"/>
              <a:t>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C616-0875-94E4-5E69-DB4EF60B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983981"/>
            <a:ext cx="8683684" cy="6230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u="sng" dirty="0"/>
              <a:t>Idea 1</a:t>
            </a:r>
            <a:r>
              <a:rPr lang="en-US" sz="2400" dirty="0"/>
              <a:t>: reduce the code rate by making the honest prover interpolate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AE44D2-6815-6DB3-DAF1-A4BC814DB828}"/>
                  </a:ext>
                </a:extLst>
              </p:cNvPr>
              <p:cNvSpPr txBox="1"/>
              <p:nvPr/>
            </p:nvSpPr>
            <p:spPr>
              <a:xfrm>
                <a:off x="200951" y="1793781"/>
                <a:ext cx="1248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AE44D2-6815-6DB3-DAF1-A4BC814DB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1" y="1793781"/>
                <a:ext cx="1248099" cy="400110"/>
              </a:xfrm>
              <a:prstGeom prst="rect">
                <a:avLst/>
              </a:prstGeom>
              <a:blipFill>
                <a:blip r:embed="rId3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FE188B6-EFD8-2ED7-7724-4B8215E381EC}"/>
              </a:ext>
            </a:extLst>
          </p:cNvPr>
          <p:cNvGrpSpPr/>
          <p:nvPr/>
        </p:nvGrpSpPr>
        <p:grpSpPr>
          <a:xfrm>
            <a:off x="1979440" y="1912802"/>
            <a:ext cx="2673633" cy="157730"/>
            <a:chOff x="5636805" y="1882622"/>
            <a:chExt cx="2673633" cy="1577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3690A3-775F-B9D5-0BBB-054312753A89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58FD0B-8E19-245C-5F90-331163E5AA93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107485-2D3D-06BE-B6CB-7F216A0E54D0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6B8BF5-7123-3687-0F88-5785DB41DEEF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2DEA98-AD33-5DDE-8E6D-3FE684748CB5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AD96E1-6BD9-030C-C6F0-BB268607B8A8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7918B3-EB0F-0B0F-94C6-013642B6B115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67B80A-5052-F55A-E6F4-512064A2524F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C47D55-15AF-6F40-C722-3778B275B1E8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C80E95-FFF0-54C0-DD2E-1ABD5A98F151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BE3C04-868F-1353-A4FE-708BBEFDA5AA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3CD1DE-905F-A689-151B-6ACE4B381249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12BDAD-1252-A9BE-8D17-7AA265DF8F63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A59537-F670-5A04-5976-225411A951EF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0723B7-331C-017B-6B28-1CB0256F968E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73796D-9241-0737-F73C-D216ABADAF8C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EF9358-F7D5-EA83-8B64-B2299FDA97CB}"/>
              </a:ext>
            </a:extLst>
          </p:cNvPr>
          <p:cNvGrpSpPr/>
          <p:nvPr/>
        </p:nvGrpSpPr>
        <p:grpSpPr>
          <a:xfrm>
            <a:off x="1979440" y="2586016"/>
            <a:ext cx="667770" cy="157730"/>
            <a:chOff x="2300073" y="2586016"/>
            <a:chExt cx="667770" cy="15773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8A339C-2BCF-AA43-68FC-8ED88A3D0F30}"/>
                </a:ext>
              </a:extLst>
            </p:cNvPr>
            <p:cNvSpPr/>
            <p:nvPr/>
          </p:nvSpPr>
          <p:spPr>
            <a:xfrm>
              <a:off x="230007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DF2279-5143-BCD8-071E-EBA220BFBC48}"/>
                </a:ext>
              </a:extLst>
            </p:cNvPr>
            <p:cNvSpPr/>
            <p:nvPr/>
          </p:nvSpPr>
          <p:spPr>
            <a:xfrm>
              <a:off x="246722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25427A-9193-DB71-CEEF-D1B950D3EC18}"/>
                </a:ext>
              </a:extLst>
            </p:cNvPr>
            <p:cNvSpPr/>
            <p:nvPr/>
          </p:nvSpPr>
          <p:spPr>
            <a:xfrm>
              <a:off x="263438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58D0D7-17AC-963A-3A18-4B4746EEC878}"/>
                </a:ext>
              </a:extLst>
            </p:cNvPr>
            <p:cNvSpPr/>
            <p:nvPr/>
          </p:nvSpPr>
          <p:spPr>
            <a:xfrm>
              <a:off x="280153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A9B0312-8872-D46E-8743-45CCBBE16C4E}"/>
                  </a:ext>
                </a:extLst>
              </p:cNvPr>
              <p:cNvSpPr txBox="1"/>
              <p:nvPr/>
            </p:nvSpPr>
            <p:spPr>
              <a:xfrm>
                <a:off x="4776086" y="1532085"/>
                <a:ext cx="425789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1" dirty="0">
                    <a:latin typeface="+mn-lt"/>
                  </a:rPr>
                  <a:t>Goal</a:t>
                </a:r>
                <a:r>
                  <a:rPr lang="en-US" sz="2000" dirty="0">
                    <a:latin typeface="+mn-lt"/>
                  </a:rPr>
                  <a:t>: 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		rate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/|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A9B0312-8872-D46E-8743-45CCBBE16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86" y="1532085"/>
                <a:ext cx="4257897" cy="861774"/>
              </a:xfrm>
              <a:prstGeom prst="rect">
                <a:avLst/>
              </a:prstGeom>
              <a:blipFill>
                <a:blip r:embed="rId4"/>
                <a:stretch>
                  <a:fillRect l="-1187" t="-2899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21CCCEC-9739-A3AB-2E73-1654EC43B8F5}"/>
              </a:ext>
            </a:extLst>
          </p:cNvPr>
          <p:cNvGrpSpPr/>
          <p:nvPr/>
        </p:nvGrpSpPr>
        <p:grpSpPr>
          <a:xfrm>
            <a:off x="1961076" y="2070531"/>
            <a:ext cx="2691147" cy="513919"/>
            <a:chOff x="1961076" y="2070531"/>
            <a:chExt cx="2691147" cy="51391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F55C30E-B9E5-1D4C-98BB-0709662F3CD5}"/>
                </a:ext>
              </a:extLst>
            </p:cNvPr>
            <p:cNvCxnSpPr>
              <a:cxnSpLocks/>
            </p:cNvCxnSpPr>
            <p:nvPr/>
          </p:nvCxnSpPr>
          <p:spPr>
            <a:xfrm>
              <a:off x="1984940" y="2070532"/>
              <a:ext cx="2610" cy="513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7B0BD5E-98C9-810D-11A1-DE4E1E7891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1125" y="2070531"/>
              <a:ext cx="2001098" cy="5139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00F6AD-4D4C-9628-5ADE-0E6728220AC3}"/>
                </a:ext>
              </a:extLst>
            </p:cNvPr>
            <p:cNvSpPr txBox="1"/>
            <p:nvPr/>
          </p:nvSpPr>
          <p:spPr>
            <a:xfrm>
              <a:off x="1961076" y="2128219"/>
              <a:ext cx="1266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4-way fold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9AEB685-A474-70BC-5228-0A2850F8CF00}"/>
                  </a:ext>
                </a:extLst>
              </p:cNvPr>
              <p:cNvSpPr txBox="1"/>
              <p:nvPr/>
            </p:nvSpPr>
            <p:spPr>
              <a:xfrm>
                <a:off x="4193014" y="2230059"/>
                <a:ext cx="49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9AEB685-A474-70BC-5228-0A2850F8C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4" y="2230059"/>
                <a:ext cx="4989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23EB360-EB7D-B1C6-5C72-419031CA9B70}"/>
              </a:ext>
            </a:extLst>
          </p:cNvPr>
          <p:cNvGrpSpPr/>
          <p:nvPr/>
        </p:nvGrpSpPr>
        <p:grpSpPr>
          <a:xfrm>
            <a:off x="3255652" y="2582152"/>
            <a:ext cx="1345718" cy="157730"/>
            <a:chOff x="1945512" y="3362578"/>
            <a:chExt cx="1345718" cy="1577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6CC8317-BD14-D8E8-7FBF-E048F5917A71}"/>
                </a:ext>
              </a:extLst>
            </p:cNvPr>
            <p:cNvGrpSpPr/>
            <p:nvPr/>
          </p:nvGrpSpPr>
          <p:grpSpPr>
            <a:xfrm>
              <a:off x="1945512" y="3362578"/>
              <a:ext cx="667770" cy="157730"/>
              <a:chOff x="2300073" y="2586016"/>
              <a:chExt cx="667770" cy="15773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800E89-0AFF-18A5-EE09-DF0C9BE6075E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BC4D7B-BCAD-4CBE-C1C2-81D4BE612070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6A35264-A652-821C-1616-85649C93F21A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25EED42-1C31-3419-5208-0E1EF6B3CE11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EB52470-02AE-F6C7-8292-ADD366A044FD}"/>
                </a:ext>
              </a:extLst>
            </p:cNvPr>
            <p:cNvGrpSpPr/>
            <p:nvPr/>
          </p:nvGrpSpPr>
          <p:grpSpPr>
            <a:xfrm>
              <a:off x="2623460" y="3362578"/>
              <a:ext cx="667770" cy="157730"/>
              <a:chOff x="2300073" y="2586016"/>
              <a:chExt cx="667770" cy="15773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D6DA7A1-1698-C672-5602-6B8590D41418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61FDBD0-3DDC-0FCC-E4C0-565D9A92EE76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18EE4F9-7AC8-E747-1AD9-53E8318DC5EA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C2A11D8-711F-9742-5954-9DC2DACA363E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C47C260-B7A2-8C12-D748-B988BE9F2E27}"/>
                  </a:ext>
                </a:extLst>
              </p:cNvPr>
              <p:cNvSpPr txBox="1"/>
              <p:nvPr/>
            </p:nvSpPr>
            <p:spPr>
              <a:xfrm>
                <a:off x="1409358" y="4156526"/>
                <a:ext cx="5720349" cy="9003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1" dirty="0">
                    <a:latin typeface="+mn-lt"/>
                  </a:rPr>
                  <a:t>New goal</a:t>
                </a:r>
                <a:r>
                  <a:rPr lang="en-US" sz="2000" dirty="0">
                    <a:latin typeface="+mn-lt"/>
                  </a:rPr>
                  <a:t>: 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		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)/(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latin typeface="+mn-lt"/>
                  </a:rPr>
                  <a:t>     ⇒    lower rate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C47C260-B7A2-8C12-D748-B988BE9F2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58" y="4156526"/>
                <a:ext cx="5720349" cy="900311"/>
              </a:xfrm>
              <a:prstGeom prst="rect">
                <a:avLst/>
              </a:prstGeom>
              <a:blipFill>
                <a:blip r:embed="rId6"/>
                <a:stretch>
                  <a:fillRect l="-659" t="-18919" b="-10135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E0B98384-22A9-4A72-AA39-893CFAD4A8AA}"/>
              </a:ext>
            </a:extLst>
          </p:cNvPr>
          <p:cNvGrpSpPr/>
          <p:nvPr/>
        </p:nvGrpSpPr>
        <p:grpSpPr>
          <a:xfrm>
            <a:off x="2480055" y="2136262"/>
            <a:ext cx="1106200" cy="1229328"/>
            <a:chOff x="2480055" y="2136262"/>
            <a:chExt cx="1106200" cy="122932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D80808-72EA-2070-F0CD-2565A2AFC79C}"/>
                </a:ext>
              </a:extLst>
            </p:cNvPr>
            <p:cNvSpPr txBox="1"/>
            <p:nvPr/>
          </p:nvSpPr>
          <p:spPr>
            <a:xfrm>
              <a:off x="2480055" y="3027036"/>
              <a:ext cx="1106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600" dirty="0">
                  <a:latin typeface="+mn-lt"/>
                </a:rPr>
                <a:t>interpolate</a:t>
              </a:r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06AE0E5F-0325-023A-35E1-46CB42234DEF}"/>
                </a:ext>
              </a:extLst>
            </p:cNvPr>
            <p:cNvSpPr/>
            <p:nvPr/>
          </p:nvSpPr>
          <p:spPr>
            <a:xfrm rot="16200000" flipH="1">
              <a:off x="2485076" y="2155047"/>
              <a:ext cx="914400" cy="876829"/>
            </a:xfrm>
            <a:prstGeom prst="arc">
              <a:avLst>
                <a:gd name="adj1" fmla="val 18290551"/>
                <a:gd name="adj2" fmla="val 3189436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A614AA-61F2-71CA-565A-B66D73C8D85C}"/>
              </a:ext>
            </a:extLst>
          </p:cNvPr>
          <p:cNvGrpSpPr/>
          <p:nvPr/>
        </p:nvGrpSpPr>
        <p:grpSpPr>
          <a:xfrm>
            <a:off x="4174631" y="2571597"/>
            <a:ext cx="4982758" cy="766235"/>
            <a:chOff x="4174631" y="2571597"/>
            <a:chExt cx="4982758" cy="76623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90FEABF-1B86-E73E-C442-C114BA79DA00}"/>
                </a:ext>
              </a:extLst>
            </p:cNvPr>
            <p:cNvGrpSpPr/>
            <p:nvPr/>
          </p:nvGrpSpPr>
          <p:grpSpPr>
            <a:xfrm>
              <a:off x="4174631" y="2781777"/>
              <a:ext cx="4667711" cy="174410"/>
              <a:chOff x="1047989" y="3131777"/>
              <a:chExt cx="2510264" cy="17441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45D3DC4-3149-D835-0825-3AEDAFC1C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978" y="3131777"/>
                <a:ext cx="0" cy="1744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5B81776-FAE1-342E-6292-1977968FEB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7989" y="3295439"/>
                <a:ext cx="2510264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AF9F0B-7216-BB56-772C-56B8C1317352}"/>
                    </a:ext>
                  </a:extLst>
                </p:cNvPr>
                <p:cNvSpPr txBox="1"/>
                <p:nvPr/>
              </p:nvSpPr>
              <p:spPr>
                <a:xfrm>
                  <a:off x="4518362" y="2571597"/>
                  <a:ext cx="4639027" cy="7662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       send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⇾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 to Verifier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sz="1800" dirty="0">
                      <a:latin typeface="+mn-lt"/>
                    </a:rPr>
                    <a:t>honest prover interpolates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+mn-lt"/>
                    </a:rPr>
                    <a:t>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fold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endParaRPr 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AF9F0B-7216-BB56-772C-56B8C13173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362" y="2571597"/>
                  <a:ext cx="4639027" cy="766235"/>
                </a:xfrm>
                <a:prstGeom prst="rect">
                  <a:avLst/>
                </a:prstGeom>
                <a:blipFill>
                  <a:blip r:embed="rId7"/>
                  <a:stretch>
                    <a:fillRect l="-1093" t="-483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2253DB-2187-E133-313A-7460CC7299BD}"/>
              </a:ext>
            </a:extLst>
          </p:cNvPr>
          <p:cNvGrpSpPr/>
          <p:nvPr/>
        </p:nvGrpSpPr>
        <p:grpSpPr>
          <a:xfrm>
            <a:off x="706463" y="2893826"/>
            <a:ext cx="1504323" cy="807815"/>
            <a:chOff x="706463" y="2893826"/>
            <a:chExt cx="1504323" cy="80781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D0E05BD-6EB5-F2E7-496C-D7D8A9D3E6C5}"/>
                </a:ext>
              </a:extLst>
            </p:cNvPr>
            <p:cNvCxnSpPr/>
            <p:nvPr/>
          </p:nvCxnSpPr>
          <p:spPr>
            <a:xfrm flipV="1">
              <a:off x="1613647" y="2893826"/>
              <a:ext cx="532098" cy="4687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1768328-E329-ACA5-DF0F-E976BB644540}"/>
                    </a:ext>
                  </a:extLst>
                </p:cNvPr>
                <p:cNvSpPr txBox="1"/>
                <p:nvPr/>
              </p:nvSpPr>
              <p:spPr>
                <a:xfrm>
                  <a:off x="706463" y="3301531"/>
                  <a:ext cx="15043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domain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1768328-E329-ACA5-DF0F-E976BB644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63" y="3301531"/>
                  <a:ext cx="1504323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4167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388D58-E6F0-87E0-FD56-77368F839FCD}"/>
              </a:ext>
            </a:extLst>
          </p:cNvPr>
          <p:cNvGrpSpPr/>
          <p:nvPr/>
        </p:nvGrpSpPr>
        <p:grpSpPr>
          <a:xfrm>
            <a:off x="2512429" y="2830761"/>
            <a:ext cx="3869521" cy="1201075"/>
            <a:chOff x="2512429" y="2830761"/>
            <a:chExt cx="3869521" cy="1201075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3A58646-9DA6-5F01-C66D-EB446A110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2564" y="2830761"/>
              <a:ext cx="437868" cy="859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DDE4ED2C-E7F5-25E2-E9BE-EC1D564B7C09}"/>
                    </a:ext>
                  </a:extLst>
                </p:cNvPr>
                <p:cNvSpPr txBox="1"/>
                <p:nvPr/>
              </p:nvSpPr>
              <p:spPr>
                <a:xfrm>
                  <a:off x="2512429" y="3624737"/>
                  <a:ext cx="3869521" cy="407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domain =</a:t>
                  </a:r>
                  <a:r>
                    <a:rPr lang="en-US" sz="2000" b="0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     (half the size of </a:t>
                  </a:r>
                  <a14:m>
                    <m:oMath xmlns:m="http://schemas.openxmlformats.org/officeDocument/2006/math"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DDE4ED2C-E7F5-25E2-E9BE-EC1D564B7C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429" y="3624737"/>
                  <a:ext cx="3869521" cy="407099"/>
                </a:xfrm>
                <a:prstGeom prst="rect">
                  <a:avLst/>
                </a:prstGeom>
                <a:blipFill>
                  <a:blip r:embed="rId9"/>
                  <a:stretch>
                    <a:fillRect l="-1634" t="-9091" r="-654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868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8B3-7894-1461-3003-D683C76F2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07C7-959D-ACDE-1DCC-A439C7AF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STIR: an FRI variant     </a:t>
            </a:r>
            <a:r>
              <a:rPr lang="en-US" sz="2700" dirty="0"/>
              <a:t>[</a:t>
            </a:r>
            <a:r>
              <a:rPr lang="en-US" sz="2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ACFY’24</a:t>
            </a:r>
            <a:r>
              <a:rPr lang="en-US" sz="2700" dirty="0"/>
              <a:t>]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625AF4-CABD-C3DF-B8A0-45B76BBEAAB2}"/>
              </a:ext>
            </a:extLst>
          </p:cNvPr>
          <p:cNvGrpSpPr/>
          <p:nvPr/>
        </p:nvGrpSpPr>
        <p:grpSpPr>
          <a:xfrm>
            <a:off x="1979440" y="1912802"/>
            <a:ext cx="2673633" cy="157730"/>
            <a:chOff x="5636805" y="1882622"/>
            <a:chExt cx="2673633" cy="1577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FEE51A-6F15-9AC6-AB9F-1671A4DE0CB3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C6C763-7792-8C78-77C6-E978F942BF22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4300EE-23F3-BAA7-E849-90DE5E88AC28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C134E8-B017-EA6E-178D-1824CA3C8907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6D3C40-5DF5-548B-A0A1-45C4A12EC372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5466D-B130-9E19-72FA-DE575EC965F1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E6E599-50E2-1BE6-98E0-0080B6343BC7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746286-17D1-606A-6AE1-FD22EBF1AD40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C8534A-AB38-42B6-A6D4-493733DDC614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CA1F94-BAC6-253C-7DAA-314724DBAE11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BF6507-3B4E-C584-476D-D847F443113C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A105-A61D-795E-1D58-5FF15C581202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B07C3F-6F13-41E9-E7D6-2B574ADCB6D1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CB9A4F-362E-E239-7D0E-EAC61C8F96C5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E66833-C88B-F173-7CF2-485AD8745393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167ABC-C01B-2464-9D71-748EEA464D3A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816CF4-4385-D5EA-D766-A9211EEF646B}"/>
              </a:ext>
            </a:extLst>
          </p:cNvPr>
          <p:cNvGrpSpPr/>
          <p:nvPr/>
        </p:nvGrpSpPr>
        <p:grpSpPr>
          <a:xfrm>
            <a:off x="1979440" y="2586016"/>
            <a:ext cx="667770" cy="157730"/>
            <a:chOff x="2300073" y="2586016"/>
            <a:chExt cx="667770" cy="15773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BE4A6E-0556-0F51-D4CB-77DC208FE7F3}"/>
                </a:ext>
              </a:extLst>
            </p:cNvPr>
            <p:cNvSpPr/>
            <p:nvPr/>
          </p:nvSpPr>
          <p:spPr>
            <a:xfrm>
              <a:off x="230007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96A27A-57D4-650F-4475-BCE1D3FC77F4}"/>
                </a:ext>
              </a:extLst>
            </p:cNvPr>
            <p:cNvSpPr/>
            <p:nvPr/>
          </p:nvSpPr>
          <p:spPr>
            <a:xfrm>
              <a:off x="246722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D35101-5421-A38A-2230-99DF8CCBBB38}"/>
                </a:ext>
              </a:extLst>
            </p:cNvPr>
            <p:cNvSpPr/>
            <p:nvPr/>
          </p:nvSpPr>
          <p:spPr>
            <a:xfrm>
              <a:off x="263438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A5F5F1-FBE9-EA6D-D7D1-5C18ED6C727A}"/>
                </a:ext>
              </a:extLst>
            </p:cNvPr>
            <p:cNvSpPr/>
            <p:nvPr/>
          </p:nvSpPr>
          <p:spPr>
            <a:xfrm>
              <a:off x="280153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115D38-8E54-AB36-1DA4-683E9E0B122C}"/>
                  </a:ext>
                </a:extLst>
              </p:cNvPr>
              <p:cNvSpPr txBox="1"/>
              <p:nvPr/>
            </p:nvSpPr>
            <p:spPr>
              <a:xfrm>
                <a:off x="4776086" y="1532085"/>
                <a:ext cx="425789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1" dirty="0">
                    <a:latin typeface="+mn-lt"/>
                  </a:rPr>
                  <a:t>Goal</a:t>
                </a:r>
                <a:r>
                  <a:rPr lang="en-US" sz="2000" dirty="0">
                    <a:latin typeface="+mn-lt"/>
                  </a:rPr>
                  <a:t>: 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		rate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/|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115D38-8E54-AB36-1DA4-683E9E0B1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86" y="1532085"/>
                <a:ext cx="4257897" cy="861774"/>
              </a:xfrm>
              <a:prstGeom prst="rect">
                <a:avLst/>
              </a:prstGeom>
              <a:blipFill>
                <a:blip r:embed="rId5"/>
                <a:stretch>
                  <a:fillRect l="-1187" t="-2899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929F600-D7CB-57E6-1967-46951C1E8D7D}"/>
              </a:ext>
            </a:extLst>
          </p:cNvPr>
          <p:cNvGrpSpPr/>
          <p:nvPr/>
        </p:nvGrpSpPr>
        <p:grpSpPr>
          <a:xfrm>
            <a:off x="1961076" y="2070531"/>
            <a:ext cx="2691147" cy="513919"/>
            <a:chOff x="1961076" y="2070531"/>
            <a:chExt cx="2691147" cy="51391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F0A4FE-E90B-76AE-E0F7-9BD46A8EFC81}"/>
                </a:ext>
              </a:extLst>
            </p:cNvPr>
            <p:cNvCxnSpPr>
              <a:cxnSpLocks/>
            </p:cNvCxnSpPr>
            <p:nvPr/>
          </p:nvCxnSpPr>
          <p:spPr>
            <a:xfrm>
              <a:off x="1984940" y="2070532"/>
              <a:ext cx="2610" cy="513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CF55FB-22C4-85F7-B094-05199C7363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1125" y="2070531"/>
              <a:ext cx="2001098" cy="5139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0E15FE-7247-4312-71D8-421F0351C217}"/>
                </a:ext>
              </a:extLst>
            </p:cNvPr>
            <p:cNvSpPr txBox="1"/>
            <p:nvPr/>
          </p:nvSpPr>
          <p:spPr>
            <a:xfrm>
              <a:off x="1961076" y="2128219"/>
              <a:ext cx="1266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4-way fold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A879BA-747B-6BC2-5D18-83E7ABE75CFD}"/>
                  </a:ext>
                </a:extLst>
              </p:cNvPr>
              <p:cNvSpPr txBox="1"/>
              <p:nvPr/>
            </p:nvSpPr>
            <p:spPr>
              <a:xfrm>
                <a:off x="4193014" y="2230059"/>
                <a:ext cx="49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A879BA-747B-6BC2-5D18-83E7ABE75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4" y="2230059"/>
                <a:ext cx="49898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FFF848E-828A-11B1-AC75-99772A600FC2}"/>
              </a:ext>
            </a:extLst>
          </p:cNvPr>
          <p:cNvGrpSpPr/>
          <p:nvPr/>
        </p:nvGrpSpPr>
        <p:grpSpPr>
          <a:xfrm>
            <a:off x="3255652" y="2582152"/>
            <a:ext cx="1345718" cy="157730"/>
            <a:chOff x="1945512" y="3362578"/>
            <a:chExt cx="1345718" cy="1577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3D168EE-BC8C-833C-0DBC-EE33918876A9}"/>
                </a:ext>
              </a:extLst>
            </p:cNvPr>
            <p:cNvGrpSpPr/>
            <p:nvPr/>
          </p:nvGrpSpPr>
          <p:grpSpPr>
            <a:xfrm>
              <a:off x="1945512" y="3362578"/>
              <a:ext cx="667770" cy="157730"/>
              <a:chOff x="2300073" y="2586016"/>
              <a:chExt cx="667770" cy="15773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BDDA4B6-8C00-488C-87B7-D42FFD02E055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32226E8-07C5-63BB-C542-4A8D1C3030A9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0A8B82-5EC0-E6B6-A591-9CF8B2586A96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AE1CB65-3ABF-ABFD-9623-43008EE13BBB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04ACE07-23F0-4F91-EFE1-C178C8F436F2}"/>
                </a:ext>
              </a:extLst>
            </p:cNvPr>
            <p:cNvGrpSpPr/>
            <p:nvPr/>
          </p:nvGrpSpPr>
          <p:grpSpPr>
            <a:xfrm>
              <a:off x="2623460" y="3362578"/>
              <a:ext cx="667770" cy="157730"/>
              <a:chOff x="2300073" y="2586016"/>
              <a:chExt cx="667770" cy="15773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7194222-06DB-DA1F-399E-1AC2CB08A13F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EC97B8D-5C7A-5653-0C8E-FC65EB3D2890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38800B5-281F-3B1C-427A-D10DB323D5D9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6D1EA01-3B27-755B-F2F4-0AD0537FB062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F91D68C-8F9E-661C-8C26-68F5BD5E43F6}"/>
                  </a:ext>
                </a:extLst>
              </p:cNvPr>
              <p:cNvSpPr txBox="1"/>
              <p:nvPr/>
            </p:nvSpPr>
            <p:spPr>
              <a:xfrm>
                <a:off x="203070" y="4241949"/>
                <a:ext cx="8544198" cy="81047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1" dirty="0">
                    <a:latin typeface="+mn-lt"/>
                  </a:rPr>
                  <a:t>Main point</a:t>
                </a:r>
                <a:r>
                  <a:rPr lang="en-US" sz="2000" dirty="0">
                    <a:latin typeface="+mn-lt"/>
                  </a:rPr>
                  <a:t>:  Lower rate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means # spot checks for new goal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+mn-lt"/>
                  </a:rPr>
                  <a:t>can be smaller.</a:t>
                </a:r>
              </a:p>
              <a:p>
                <a:pPr algn="l">
                  <a:spcBef>
                    <a:spcPts val="800"/>
                  </a:spcBef>
                </a:pPr>
                <a:r>
                  <a:rPr lang="en-US" sz="2000" dirty="0">
                    <a:latin typeface="+mn-lt"/>
                  </a:rPr>
                  <a:t>     Rate drops by a factor of 2 after every folding step   ⇒   shorter overall proof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F91D68C-8F9E-661C-8C26-68F5BD5E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0" y="4241949"/>
                <a:ext cx="8544198" cy="810478"/>
              </a:xfrm>
              <a:prstGeom prst="rect">
                <a:avLst/>
              </a:prstGeom>
              <a:blipFill>
                <a:blip r:embed="rId7"/>
                <a:stretch>
                  <a:fillRect l="-443" t="-2985" r="-295" b="-1044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0ED0CDC-09B8-8119-0B4F-3D1DD23BF1BC}"/>
              </a:ext>
            </a:extLst>
          </p:cNvPr>
          <p:cNvGrpSpPr/>
          <p:nvPr/>
        </p:nvGrpSpPr>
        <p:grpSpPr>
          <a:xfrm>
            <a:off x="2480055" y="2136262"/>
            <a:ext cx="1106200" cy="1229328"/>
            <a:chOff x="2480055" y="2136262"/>
            <a:chExt cx="1106200" cy="122932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C2FD2D0-E88C-A799-8804-22F9865C800C}"/>
                </a:ext>
              </a:extLst>
            </p:cNvPr>
            <p:cNvSpPr txBox="1"/>
            <p:nvPr/>
          </p:nvSpPr>
          <p:spPr>
            <a:xfrm>
              <a:off x="2480055" y="3027036"/>
              <a:ext cx="1106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600" dirty="0">
                  <a:latin typeface="+mn-lt"/>
                </a:rPr>
                <a:t>interpolate</a:t>
              </a:r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04154341-7556-8B3C-A1D1-D4DF6F31417D}"/>
                </a:ext>
              </a:extLst>
            </p:cNvPr>
            <p:cNvSpPr/>
            <p:nvPr/>
          </p:nvSpPr>
          <p:spPr>
            <a:xfrm rot="16200000" flipH="1">
              <a:off x="2485076" y="2155047"/>
              <a:ext cx="914400" cy="876829"/>
            </a:xfrm>
            <a:prstGeom prst="arc">
              <a:avLst>
                <a:gd name="adj1" fmla="val 18290551"/>
                <a:gd name="adj2" fmla="val 3189436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8736318-7FBB-8EBD-E41F-BC1A67BF0C9F}"/>
              </a:ext>
            </a:extLst>
          </p:cNvPr>
          <p:cNvGrpSpPr/>
          <p:nvPr/>
        </p:nvGrpSpPr>
        <p:grpSpPr>
          <a:xfrm>
            <a:off x="706463" y="2893826"/>
            <a:ext cx="1504323" cy="807815"/>
            <a:chOff x="706463" y="2893826"/>
            <a:chExt cx="1504323" cy="80781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DE92124-978D-0B2B-8176-C6707249301A}"/>
                </a:ext>
              </a:extLst>
            </p:cNvPr>
            <p:cNvCxnSpPr/>
            <p:nvPr/>
          </p:nvCxnSpPr>
          <p:spPr>
            <a:xfrm flipV="1">
              <a:off x="1613647" y="2893826"/>
              <a:ext cx="532098" cy="4687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86949E4-33DF-C9E3-2BBD-760B42476F41}"/>
                    </a:ext>
                  </a:extLst>
                </p:cNvPr>
                <p:cNvSpPr txBox="1"/>
                <p:nvPr/>
              </p:nvSpPr>
              <p:spPr>
                <a:xfrm>
                  <a:off x="706463" y="3301531"/>
                  <a:ext cx="15043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domain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86949E4-33DF-C9E3-2BBD-760B42476F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63" y="3301531"/>
                  <a:ext cx="1504323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4167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598090-ACB3-0E7E-E3B7-20EDD750ED88}"/>
              </a:ext>
            </a:extLst>
          </p:cNvPr>
          <p:cNvGrpSpPr/>
          <p:nvPr/>
        </p:nvGrpSpPr>
        <p:grpSpPr>
          <a:xfrm>
            <a:off x="2512429" y="2830761"/>
            <a:ext cx="3869521" cy="1201075"/>
            <a:chOff x="2512429" y="2830761"/>
            <a:chExt cx="3869521" cy="1201075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4DDB141-595B-94B4-D39D-E67A92FF1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2564" y="2830761"/>
              <a:ext cx="437868" cy="859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BB874B-D537-C9E3-9899-C89C118C78C4}"/>
                    </a:ext>
                  </a:extLst>
                </p:cNvPr>
                <p:cNvSpPr txBox="1"/>
                <p:nvPr/>
              </p:nvSpPr>
              <p:spPr>
                <a:xfrm>
                  <a:off x="2512429" y="3624737"/>
                  <a:ext cx="3869521" cy="407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domain =</a:t>
                  </a:r>
                  <a:r>
                    <a:rPr lang="en-US" sz="2000" b="0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     (half the size of </a:t>
                  </a:r>
                  <a14:m>
                    <m:oMath xmlns:m="http://schemas.openxmlformats.org/officeDocument/2006/math"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BB874B-D537-C9E3-9899-C89C118C7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429" y="3624737"/>
                  <a:ext cx="3869521" cy="407099"/>
                </a:xfrm>
                <a:prstGeom prst="rect">
                  <a:avLst/>
                </a:prstGeom>
                <a:blipFill>
                  <a:blip r:embed="rId9"/>
                  <a:stretch>
                    <a:fillRect l="-1634" t="-9091" r="-654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B6DA2FFC-81D6-6365-8662-9A2B949D8D27}"/>
              </a:ext>
            </a:extLst>
          </p:cNvPr>
          <p:cNvSpPr txBox="1">
            <a:spLocks/>
          </p:cNvSpPr>
          <p:nvPr/>
        </p:nvSpPr>
        <p:spPr bwMode="auto">
          <a:xfrm>
            <a:off x="273377" y="983981"/>
            <a:ext cx="8683684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/>
              <a:t>Idea 1</a:t>
            </a:r>
            <a:r>
              <a:rPr lang="en-US" sz="2400"/>
              <a:t>: reduce the code rate by making the honest prover interpolate</a:t>
            </a:r>
            <a:endParaRPr lang="en-US" sz="24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6D86DDF-F4E5-C342-78F4-FEBE10F189AA}"/>
              </a:ext>
            </a:extLst>
          </p:cNvPr>
          <p:cNvGrpSpPr/>
          <p:nvPr/>
        </p:nvGrpSpPr>
        <p:grpSpPr>
          <a:xfrm>
            <a:off x="4174631" y="2571597"/>
            <a:ext cx="4982758" cy="766235"/>
            <a:chOff x="4174631" y="2571597"/>
            <a:chExt cx="4982758" cy="7662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3309C51-A8DE-C930-2C54-4AF83F94C838}"/>
                </a:ext>
              </a:extLst>
            </p:cNvPr>
            <p:cNvGrpSpPr/>
            <p:nvPr/>
          </p:nvGrpSpPr>
          <p:grpSpPr>
            <a:xfrm>
              <a:off x="4174631" y="2781777"/>
              <a:ext cx="4667711" cy="174410"/>
              <a:chOff x="1047989" y="3131777"/>
              <a:chExt cx="2510264" cy="17441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7E0D7B5-0410-CB90-AE03-7165B8E5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978" y="3131777"/>
                <a:ext cx="0" cy="1744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0258347-4CBB-3C18-1AA7-703DA9ABCE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7989" y="3295439"/>
                <a:ext cx="2510264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C131FC7-7195-9A07-2061-C8825F13B516}"/>
                    </a:ext>
                  </a:extLst>
                </p:cNvPr>
                <p:cNvSpPr txBox="1"/>
                <p:nvPr/>
              </p:nvSpPr>
              <p:spPr>
                <a:xfrm>
                  <a:off x="4518362" y="2571597"/>
                  <a:ext cx="4639027" cy="7662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       send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⇾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 to Verifier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sz="1800" dirty="0">
                      <a:latin typeface="+mn-lt"/>
                    </a:rPr>
                    <a:t>honest prover interpolates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+mn-lt"/>
                    </a:rPr>
                    <a:t>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fold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endParaRPr 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C131FC7-7195-9A07-2061-C8825F13B5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362" y="2571597"/>
                  <a:ext cx="4639027" cy="766235"/>
                </a:xfrm>
                <a:prstGeom prst="rect">
                  <a:avLst/>
                </a:prstGeom>
                <a:blipFill>
                  <a:blip r:embed="rId10"/>
                  <a:stretch>
                    <a:fillRect l="-1093" t="-483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DE41E8-6F80-DF05-44C1-E2F7516FBDFF}"/>
                  </a:ext>
                </a:extLst>
              </p:cNvPr>
              <p:cNvSpPr txBox="1"/>
              <p:nvPr/>
            </p:nvSpPr>
            <p:spPr>
              <a:xfrm>
                <a:off x="200951" y="1793781"/>
                <a:ext cx="1248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DE41E8-6F80-DF05-44C1-E2F7516FB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1" y="1793781"/>
                <a:ext cx="1248099" cy="400110"/>
              </a:xfrm>
              <a:prstGeom prst="rect">
                <a:avLst/>
              </a:prstGeom>
              <a:blipFill>
                <a:blip r:embed="rId8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610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79CB9-573C-5D69-3A92-D3184FD9F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1723-55E0-FC2A-EC2A-BE7FEB5E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STIR: an FRI variant     </a:t>
            </a:r>
            <a:r>
              <a:rPr lang="en-US" sz="2700" dirty="0"/>
              <a:t>[</a:t>
            </a:r>
            <a:r>
              <a:rPr lang="en-US" sz="2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ACFY’24</a:t>
            </a:r>
            <a:r>
              <a:rPr lang="en-US" sz="27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BC148-69F5-13FA-1706-4E73C7023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The problem</a:t>
                </a:r>
                <a:r>
                  <a:rPr lang="en-US" sz="2400" dirty="0"/>
                  <a:t>:   now we cannot spot check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</a:rPr>
                  <a:t>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BC148-69F5-13FA-1706-4E73C7023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  <a:blipFill>
                <a:blip r:embed="rId3"/>
                <a:stretch>
                  <a:fillRect l="-1235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8A4E10-99F9-D07C-1790-C6FED4D34C86}"/>
                  </a:ext>
                </a:extLst>
              </p:cNvPr>
              <p:cNvSpPr txBox="1"/>
              <p:nvPr/>
            </p:nvSpPr>
            <p:spPr>
              <a:xfrm>
                <a:off x="409830" y="3803748"/>
                <a:ext cx="8542788" cy="13630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u="sng" dirty="0">
                    <a:latin typeface="+mn-lt"/>
                  </a:rPr>
                  <a:t>Idea 2</a:t>
                </a:r>
                <a:r>
                  <a:rPr lang="en-US" dirty="0">
                    <a:latin typeface="+mn-lt"/>
                  </a:rPr>
                  <a:t>:   use quotienting for two things:</a:t>
                </a:r>
              </a:p>
              <a:p>
                <a:pPr marL="914400" lvl="1" indent="-457200">
                  <a:spcBef>
                    <a:spcPts val="600"/>
                  </a:spcBef>
                  <a:buAutoNum type="arabicParenBoth"/>
                </a:pPr>
                <a:r>
                  <a:rPr lang="en-US" dirty="0">
                    <a:latin typeface="+mn-lt"/>
                  </a:rPr>
                  <a:t>spot checks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,  and</a:t>
                </a:r>
                <a:endParaRPr lang="en-US" dirty="0">
                  <a:latin typeface="+mn-lt"/>
                </a:endParaRPr>
              </a:p>
              <a:p>
                <a:pPr marL="914400" lvl="1" indent="-457200">
                  <a:spcBef>
                    <a:spcPts val="600"/>
                  </a:spcBef>
                  <a:buAutoNum type="arabicParenBoth"/>
                </a:pPr>
                <a:r>
                  <a:rPr lang="en-US" dirty="0">
                    <a:latin typeface="+mn-lt"/>
                  </a:rPr>
                  <a:t>for a malicious prover, increase distance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8A4E10-99F9-D07C-1790-C6FED4D34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30" y="3803748"/>
                <a:ext cx="8542788" cy="1363065"/>
              </a:xfrm>
              <a:prstGeom prst="rect">
                <a:avLst/>
              </a:prstGeom>
              <a:blipFill>
                <a:blip r:embed="rId4"/>
                <a:stretch>
                  <a:fillRect l="-1036" t="-2703" b="-630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6D80AB-8F8A-F0DD-2B80-2678574C1C3B}"/>
                  </a:ext>
                </a:extLst>
              </p:cNvPr>
              <p:cNvSpPr txBox="1"/>
              <p:nvPr/>
            </p:nvSpPr>
            <p:spPr>
              <a:xfrm>
                <a:off x="200951" y="1812635"/>
                <a:ext cx="1248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6D80AB-8F8A-F0DD-2B80-2678574C1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1" y="1812635"/>
                <a:ext cx="1248099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B9C89DA-05BA-F07E-4541-5DED79A95627}"/>
              </a:ext>
            </a:extLst>
          </p:cNvPr>
          <p:cNvGrpSpPr/>
          <p:nvPr/>
        </p:nvGrpSpPr>
        <p:grpSpPr>
          <a:xfrm>
            <a:off x="1979440" y="1912802"/>
            <a:ext cx="2673633" cy="157730"/>
            <a:chOff x="5636805" y="1882622"/>
            <a:chExt cx="2673633" cy="1577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12D2D3-D406-50FA-8F91-BA7E7E7F267B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E306B8-83EA-3FBE-D3C5-78015A53693E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39A058-FAC1-219F-600A-369D425DEE05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6852DA-DAAB-39A9-A397-E33C433CEC55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3D1187-8A29-7E6C-DA1F-9509F47AF790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BC3627-E8C3-B30C-1124-41E4057DA085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EC5856-2C19-8080-99CE-D8288815A281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72CF51-37D4-D000-F66E-6F6AE247508F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0374B4-FFCD-153F-A8EC-5BC616D0AF22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1B3F43-B867-CBAA-3F7E-3B27F7790BC4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9ACDED-A75A-41C3-01E9-5EF07D1272ED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6759DE-E951-1E75-0077-2AC2242B1C40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899BE2-56EE-E2CC-753D-D9F024D41AD8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510965-3BB2-B78B-A14D-21FA3C319E59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8605D5-16A0-DCC4-6B53-84E3559FFE2F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C99BC6-D056-7215-83D4-C5B547A83749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9840C7-68F1-0C3D-3727-E79C9537496F}"/>
              </a:ext>
            </a:extLst>
          </p:cNvPr>
          <p:cNvGrpSpPr/>
          <p:nvPr/>
        </p:nvGrpSpPr>
        <p:grpSpPr>
          <a:xfrm>
            <a:off x="1979440" y="2586016"/>
            <a:ext cx="667770" cy="157730"/>
            <a:chOff x="2300073" y="2586016"/>
            <a:chExt cx="667770" cy="15773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D66958-6CC6-6D99-BC7C-4BB62449F569}"/>
                </a:ext>
              </a:extLst>
            </p:cNvPr>
            <p:cNvSpPr/>
            <p:nvPr/>
          </p:nvSpPr>
          <p:spPr>
            <a:xfrm>
              <a:off x="230007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7B3336-2C19-C302-5E03-2CBCF36EED37}"/>
                </a:ext>
              </a:extLst>
            </p:cNvPr>
            <p:cNvSpPr/>
            <p:nvPr/>
          </p:nvSpPr>
          <p:spPr>
            <a:xfrm>
              <a:off x="246722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1499A7-0C90-72F5-E0DB-0543878CB39C}"/>
                </a:ext>
              </a:extLst>
            </p:cNvPr>
            <p:cNvSpPr/>
            <p:nvPr/>
          </p:nvSpPr>
          <p:spPr>
            <a:xfrm>
              <a:off x="263438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61DF26A-0FDF-7E2F-96F7-1B9C11557A4F}"/>
                </a:ext>
              </a:extLst>
            </p:cNvPr>
            <p:cNvSpPr/>
            <p:nvPr/>
          </p:nvSpPr>
          <p:spPr>
            <a:xfrm>
              <a:off x="280153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187731-5310-2E5D-F2EA-25607A24F0E9}"/>
              </a:ext>
            </a:extLst>
          </p:cNvPr>
          <p:cNvGrpSpPr/>
          <p:nvPr/>
        </p:nvGrpSpPr>
        <p:grpSpPr>
          <a:xfrm>
            <a:off x="1961076" y="2070531"/>
            <a:ext cx="2691147" cy="513919"/>
            <a:chOff x="1961076" y="2070531"/>
            <a:chExt cx="2691147" cy="51391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2B933F-4C82-E3C4-96B7-8AEFED94AD9B}"/>
                </a:ext>
              </a:extLst>
            </p:cNvPr>
            <p:cNvCxnSpPr>
              <a:cxnSpLocks/>
            </p:cNvCxnSpPr>
            <p:nvPr/>
          </p:nvCxnSpPr>
          <p:spPr>
            <a:xfrm>
              <a:off x="1984940" y="2070532"/>
              <a:ext cx="2610" cy="513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9136340-3762-B772-C232-E807D39D3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1125" y="2070531"/>
              <a:ext cx="2001098" cy="5139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A8EE1C-B4B5-2C24-28CE-07C0E239E35F}"/>
                </a:ext>
              </a:extLst>
            </p:cNvPr>
            <p:cNvSpPr txBox="1"/>
            <p:nvPr/>
          </p:nvSpPr>
          <p:spPr>
            <a:xfrm>
              <a:off x="1961076" y="2128219"/>
              <a:ext cx="1266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4-way fold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94442E-C16F-4E29-5D08-77F189820098}"/>
                  </a:ext>
                </a:extLst>
              </p:cNvPr>
              <p:cNvSpPr txBox="1"/>
              <p:nvPr/>
            </p:nvSpPr>
            <p:spPr>
              <a:xfrm>
                <a:off x="4193014" y="2230059"/>
                <a:ext cx="49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94442E-C16F-4E29-5D08-77F189820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4" y="2230059"/>
                <a:ext cx="49898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04438D4-7918-5E49-97DD-8D6156696E27}"/>
              </a:ext>
            </a:extLst>
          </p:cNvPr>
          <p:cNvGrpSpPr/>
          <p:nvPr/>
        </p:nvGrpSpPr>
        <p:grpSpPr>
          <a:xfrm>
            <a:off x="3255652" y="2582152"/>
            <a:ext cx="1345718" cy="157730"/>
            <a:chOff x="1945512" y="3362578"/>
            <a:chExt cx="1345718" cy="1577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8E21DBA-2C8D-1690-3EC8-7FD116FA34BA}"/>
                </a:ext>
              </a:extLst>
            </p:cNvPr>
            <p:cNvGrpSpPr/>
            <p:nvPr/>
          </p:nvGrpSpPr>
          <p:grpSpPr>
            <a:xfrm>
              <a:off x="1945512" y="3362578"/>
              <a:ext cx="667770" cy="157730"/>
              <a:chOff x="2300073" y="2586016"/>
              <a:chExt cx="667770" cy="1577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07269D1-7E44-677D-2410-643AF9FC6A33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AB339AB-6511-44C6-310F-CF99C311429F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D7F0837-45AD-C87A-8766-1BCFDB4123FC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99A152-62D7-C6D8-B559-AD55EAB19F0E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665035C-E026-E767-4E01-6FE7C734DC20}"/>
                </a:ext>
              </a:extLst>
            </p:cNvPr>
            <p:cNvGrpSpPr/>
            <p:nvPr/>
          </p:nvGrpSpPr>
          <p:grpSpPr>
            <a:xfrm>
              <a:off x="2623460" y="3362578"/>
              <a:ext cx="667770" cy="157730"/>
              <a:chOff x="2300073" y="2586016"/>
              <a:chExt cx="667770" cy="15773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4F7AFFA-1F02-4124-E888-D191C5857061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8BD59DD-F38A-42A0-AF27-DE63DE25E791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F78FAA9-3FE9-F7CE-9EF1-1CE1F77FC1DF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6D67FE9-705D-B5E6-2B04-D95D03FB7CFC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C9B4AF-77EA-5659-8DCD-FB59E77B31D4}"/>
              </a:ext>
            </a:extLst>
          </p:cNvPr>
          <p:cNvGrpSpPr/>
          <p:nvPr/>
        </p:nvGrpSpPr>
        <p:grpSpPr>
          <a:xfrm>
            <a:off x="2480055" y="2136262"/>
            <a:ext cx="1106200" cy="1229328"/>
            <a:chOff x="2480055" y="2136262"/>
            <a:chExt cx="1106200" cy="12293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A01D62-88C9-B155-45B4-5268A8747E6A}"/>
                </a:ext>
              </a:extLst>
            </p:cNvPr>
            <p:cNvSpPr txBox="1"/>
            <p:nvPr/>
          </p:nvSpPr>
          <p:spPr>
            <a:xfrm>
              <a:off x="2480055" y="3027036"/>
              <a:ext cx="1106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600" dirty="0">
                  <a:latin typeface="+mn-lt"/>
                </a:rPr>
                <a:t>interpolate</a:t>
              </a: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14F25E6B-7223-BE12-818A-5D24B707E46F}"/>
                </a:ext>
              </a:extLst>
            </p:cNvPr>
            <p:cNvSpPr/>
            <p:nvPr/>
          </p:nvSpPr>
          <p:spPr>
            <a:xfrm rot="16200000" flipH="1">
              <a:off x="2485076" y="2155047"/>
              <a:ext cx="914400" cy="876829"/>
            </a:xfrm>
            <a:prstGeom prst="arc">
              <a:avLst>
                <a:gd name="adj1" fmla="val 18290551"/>
                <a:gd name="adj2" fmla="val 3189436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75B872-D96A-AD88-9456-C95F84ED1C4F}"/>
              </a:ext>
            </a:extLst>
          </p:cNvPr>
          <p:cNvGrpSpPr/>
          <p:nvPr/>
        </p:nvGrpSpPr>
        <p:grpSpPr>
          <a:xfrm>
            <a:off x="4788650" y="2277649"/>
            <a:ext cx="3808597" cy="400110"/>
            <a:chOff x="4174631" y="2564330"/>
            <a:chExt cx="3808597" cy="40011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7C2B6B6-A33E-B248-9CF0-AFEBFE0B1649}"/>
                </a:ext>
              </a:extLst>
            </p:cNvPr>
            <p:cNvCxnSpPr>
              <a:cxnSpLocks/>
            </p:cNvCxnSpPr>
            <p:nvPr/>
          </p:nvCxnSpPr>
          <p:spPr>
            <a:xfrm>
              <a:off x="4174631" y="2945439"/>
              <a:ext cx="3808597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2E81C8-57A4-6443-891C-1957A6C30A6B}"/>
                    </a:ext>
                  </a:extLst>
                </p:cNvPr>
                <p:cNvSpPr txBox="1"/>
                <p:nvPr/>
              </p:nvSpPr>
              <p:spPr>
                <a:xfrm>
                  <a:off x="4508941" y="2564330"/>
                  <a:ext cx="34196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send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⇾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 to Verifier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2E81C8-57A4-6443-891C-1957A6C30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941" y="2564330"/>
                  <a:ext cx="3419654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852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ular Callout 53">
                <a:extLst>
                  <a:ext uri="{FF2B5EF4-FFF2-40B4-BE49-F238E27FC236}">
                    <a16:creationId xmlns:a16="http://schemas.microsoft.com/office/drawing/2014/main" id="{364D73E4-3076-A708-FB77-A55A4CA1A4F9}"/>
                  </a:ext>
                </a:extLst>
              </p:cNvPr>
              <p:cNvSpPr/>
              <p:nvPr/>
            </p:nvSpPr>
            <p:spPr>
              <a:xfrm>
                <a:off x="4267060" y="3150189"/>
                <a:ext cx="3629023" cy="552121"/>
              </a:xfrm>
              <a:prstGeom prst="wedgeRectCallout">
                <a:avLst>
                  <a:gd name="adj1" fmla="val -51168"/>
                  <a:gd name="adj2" fmla="val -115821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how to spot check this? </a:t>
                </a:r>
              </a:p>
              <a:p>
                <a:r>
                  <a:rPr lang="en-US" sz="2000" dirty="0"/>
                  <a:t>       Its 4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roots are not in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  !!</a:t>
                </a:r>
              </a:p>
            </p:txBody>
          </p:sp>
        </mc:Choice>
        <mc:Fallback xmlns="">
          <p:sp>
            <p:nvSpPr>
              <p:cNvPr id="54" name="Rectangular Callout 53">
                <a:extLst>
                  <a:ext uri="{FF2B5EF4-FFF2-40B4-BE49-F238E27FC236}">
                    <a16:creationId xmlns:a16="http://schemas.microsoft.com/office/drawing/2014/main" id="{364D73E4-3076-A708-FB77-A55A4CA1A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60" y="3150189"/>
                <a:ext cx="3629023" cy="552121"/>
              </a:xfrm>
              <a:prstGeom prst="wedgeRectCallout">
                <a:avLst>
                  <a:gd name="adj1" fmla="val -51168"/>
                  <a:gd name="adj2" fmla="val -115821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ular Callout 54">
            <a:extLst>
              <a:ext uri="{FF2B5EF4-FFF2-40B4-BE49-F238E27FC236}">
                <a16:creationId xmlns:a16="http://schemas.microsoft.com/office/drawing/2014/main" id="{B6516E42-C130-BFF3-98D6-A67E047FE9EF}"/>
              </a:ext>
            </a:extLst>
          </p:cNvPr>
          <p:cNvSpPr/>
          <p:nvPr/>
        </p:nvSpPr>
        <p:spPr>
          <a:xfrm>
            <a:off x="110377" y="3386324"/>
            <a:ext cx="2831899" cy="315986"/>
          </a:xfrm>
          <a:prstGeom prst="wedgeRectCallout">
            <a:avLst>
              <a:gd name="adj1" fmla="val 30036"/>
              <a:gd name="adj2" fmla="val -242518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Can only spot check here</a:t>
            </a:r>
          </a:p>
        </p:txBody>
      </p:sp>
    </p:spTree>
    <p:extLst>
      <p:ext uri="{BB962C8B-B14F-4D97-AF65-F5344CB8AC3E}">
        <p14:creationId xmlns:p14="http://schemas.microsoft.com/office/powerpoint/2010/main" val="32976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26A29-0718-6ABF-541E-C74FFD015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8BF671-73DE-22BD-2F38-1847AF5A87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How to spot check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quotienting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8BF671-73DE-22BD-2F38-1847AF5A8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17" t="-13725" r="-617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AD6FCA-751B-42D4-A4A7-8AFE093CC8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How?    </a:t>
                </a:r>
                <a:r>
                  <a:rPr lang="en-US" sz="2400" dirty="0"/>
                  <a:t>Honest prover will quotient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by the query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AD6FCA-751B-42D4-A4A7-8AFE093CC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  <a:blipFill>
                <a:blip r:embed="rId3"/>
                <a:stretch>
                  <a:fillRect l="-1235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A5B9D-40E2-21A1-5138-3CA73251087C}"/>
                  </a:ext>
                </a:extLst>
              </p:cNvPr>
              <p:cNvSpPr txBox="1"/>
              <p:nvPr/>
            </p:nvSpPr>
            <p:spPr>
              <a:xfrm>
                <a:off x="200951" y="1610930"/>
                <a:ext cx="1248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A5B9D-40E2-21A1-5138-3CA732510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1" y="1610930"/>
                <a:ext cx="1248099" cy="400110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7F85DA0-FC53-3714-820C-2D008000A4FF}"/>
              </a:ext>
            </a:extLst>
          </p:cNvPr>
          <p:cNvGrpSpPr/>
          <p:nvPr/>
        </p:nvGrpSpPr>
        <p:grpSpPr>
          <a:xfrm>
            <a:off x="1979440" y="1711097"/>
            <a:ext cx="2673633" cy="157730"/>
            <a:chOff x="5636805" y="1882622"/>
            <a:chExt cx="2673633" cy="1577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E2C24-3A9D-3502-FF36-3D7CC91E3527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BE613D-264F-A368-19BA-9A5033D40273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86F46-9B50-D768-4280-AA5127FB076F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0B8E1D-8E94-5317-2C9E-AD568CAF6DC2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5B6B67-D342-D3EA-B047-0FC162E9436B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DBE63C-36B4-3B0D-1756-4F73FA37BC6C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F66BA2-9DDC-F10C-519B-2A0D33DF65C2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732057-7C71-795A-B1C5-D0E00A610C5D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C61704-71CF-C678-F362-DE80464A9225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58AE4D-A382-D0BB-7E7B-ABE182EC55D6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3F5B93-E68E-8521-46EE-B7F698AC0AAB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DB1422-DB4D-ADAE-640D-87801BF34EE8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828DC1-EBCD-AE3F-BBCA-9B40576ABB1A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4CE815-D184-CA80-6FD5-983FE46FAE71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7AB59C-B712-EC44-896A-32368148D23A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7B51E0-E575-C124-E077-A58B8E906339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2F8B55-AEC4-4C78-784E-759720109400}"/>
              </a:ext>
            </a:extLst>
          </p:cNvPr>
          <p:cNvGrpSpPr/>
          <p:nvPr/>
        </p:nvGrpSpPr>
        <p:grpSpPr>
          <a:xfrm>
            <a:off x="1967139" y="2400474"/>
            <a:ext cx="667770" cy="157730"/>
            <a:chOff x="2300073" y="2586016"/>
            <a:chExt cx="667770" cy="15773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5F4009-7744-8C61-5467-DCDA5189D3DC}"/>
                </a:ext>
              </a:extLst>
            </p:cNvPr>
            <p:cNvSpPr/>
            <p:nvPr/>
          </p:nvSpPr>
          <p:spPr>
            <a:xfrm>
              <a:off x="230007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34F2474-2A0F-A66C-D185-165486543DB2}"/>
                </a:ext>
              </a:extLst>
            </p:cNvPr>
            <p:cNvSpPr/>
            <p:nvPr/>
          </p:nvSpPr>
          <p:spPr>
            <a:xfrm>
              <a:off x="246722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E4D0E3-E8FB-663E-C03E-914782AEA55B}"/>
                </a:ext>
              </a:extLst>
            </p:cNvPr>
            <p:cNvSpPr/>
            <p:nvPr/>
          </p:nvSpPr>
          <p:spPr>
            <a:xfrm>
              <a:off x="263438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F0ECFCC-78D7-522F-4589-9507285FD870}"/>
                </a:ext>
              </a:extLst>
            </p:cNvPr>
            <p:cNvSpPr/>
            <p:nvPr/>
          </p:nvSpPr>
          <p:spPr>
            <a:xfrm>
              <a:off x="280153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F2A5BE-A38B-B818-F51C-0F4E03B7A380}"/>
              </a:ext>
            </a:extLst>
          </p:cNvPr>
          <p:cNvGrpSpPr/>
          <p:nvPr/>
        </p:nvGrpSpPr>
        <p:grpSpPr>
          <a:xfrm>
            <a:off x="1961076" y="1868826"/>
            <a:ext cx="2691147" cy="536917"/>
            <a:chOff x="1961076" y="2070531"/>
            <a:chExt cx="2691147" cy="53691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38AF754-4ADC-0458-3A52-978F9D1983FF}"/>
                </a:ext>
              </a:extLst>
            </p:cNvPr>
            <p:cNvCxnSpPr>
              <a:cxnSpLocks/>
            </p:cNvCxnSpPr>
            <p:nvPr/>
          </p:nvCxnSpPr>
          <p:spPr>
            <a:xfrm>
              <a:off x="1984940" y="2081419"/>
              <a:ext cx="2610" cy="513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E81198F-6B6B-0557-8B70-870CCE391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343" y="2070531"/>
              <a:ext cx="2017880" cy="5369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07F4F3-00CF-AE0E-55A1-53579B168BAF}"/>
                </a:ext>
              </a:extLst>
            </p:cNvPr>
            <p:cNvSpPr txBox="1"/>
            <p:nvPr/>
          </p:nvSpPr>
          <p:spPr>
            <a:xfrm>
              <a:off x="1961076" y="2128219"/>
              <a:ext cx="1266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4-way fold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4F98C2-78F1-FE15-00EA-FFFE62AD93A2}"/>
                  </a:ext>
                </a:extLst>
              </p:cNvPr>
              <p:cNvSpPr txBox="1"/>
              <p:nvPr/>
            </p:nvSpPr>
            <p:spPr>
              <a:xfrm>
                <a:off x="4193014" y="2028354"/>
                <a:ext cx="49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4F98C2-78F1-FE15-00EA-FFFE62AD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4" y="2028354"/>
                <a:ext cx="4989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AC472AC-6737-7A76-ED0D-74FA2AB6FA13}"/>
              </a:ext>
            </a:extLst>
          </p:cNvPr>
          <p:cNvGrpSpPr/>
          <p:nvPr/>
        </p:nvGrpSpPr>
        <p:grpSpPr>
          <a:xfrm>
            <a:off x="3255652" y="2408728"/>
            <a:ext cx="1345718" cy="157730"/>
            <a:chOff x="1945512" y="3362578"/>
            <a:chExt cx="1345718" cy="1577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6980B5-69DF-2C2F-D361-A2430AD55E36}"/>
                </a:ext>
              </a:extLst>
            </p:cNvPr>
            <p:cNvGrpSpPr/>
            <p:nvPr/>
          </p:nvGrpSpPr>
          <p:grpSpPr>
            <a:xfrm>
              <a:off x="1945512" y="3362578"/>
              <a:ext cx="667770" cy="157730"/>
              <a:chOff x="2300073" y="2586016"/>
              <a:chExt cx="667770" cy="1577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B4263C9-2891-6369-2402-4741E8E5A805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0C88A00-AFFB-EE08-D6EF-487115A0D113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A89CDE5-4A69-ADEB-EE9D-1044C911EEE2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F936B8-8E82-C9C5-40CC-E8044B14A05D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5D6F51D-DF69-A8E3-931E-20DE18989F87}"/>
                </a:ext>
              </a:extLst>
            </p:cNvPr>
            <p:cNvGrpSpPr/>
            <p:nvPr/>
          </p:nvGrpSpPr>
          <p:grpSpPr>
            <a:xfrm>
              <a:off x="2623460" y="3362578"/>
              <a:ext cx="667770" cy="157730"/>
              <a:chOff x="2300073" y="2586016"/>
              <a:chExt cx="667770" cy="15773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7489E3-812B-9EBD-ED4C-9BA180ADB144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AAA6AD-C038-E13C-9967-0F5FEB824B07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3E62860-BDB6-AD10-D638-3BB38BA03FB1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7A02ADE-58CB-B09D-C94C-620C7CB2941D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363DE82-0784-2D97-C78F-3DC7DDB15B35}"/>
              </a:ext>
            </a:extLst>
          </p:cNvPr>
          <p:cNvGrpSpPr/>
          <p:nvPr/>
        </p:nvGrpSpPr>
        <p:grpSpPr>
          <a:xfrm>
            <a:off x="4788650" y="2102838"/>
            <a:ext cx="3808597" cy="400110"/>
            <a:chOff x="4174631" y="2591224"/>
            <a:chExt cx="3808597" cy="40011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8C03C43-7C1C-17FF-96AD-39D670AEB259}"/>
                </a:ext>
              </a:extLst>
            </p:cNvPr>
            <p:cNvCxnSpPr>
              <a:cxnSpLocks/>
            </p:cNvCxnSpPr>
            <p:nvPr/>
          </p:nvCxnSpPr>
          <p:spPr>
            <a:xfrm>
              <a:off x="4174631" y="2945439"/>
              <a:ext cx="3808597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C74F92-A6F2-0F70-A8EF-56A4BB7F2360}"/>
                    </a:ext>
                  </a:extLst>
                </p:cNvPr>
                <p:cNvSpPr txBox="1"/>
                <p:nvPr/>
              </p:nvSpPr>
              <p:spPr>
                <a:xfrm>
                  <a:off x="4508941" y="2591224"/>
                  <a:ext cx="34196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send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⇾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 to Verifier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C74F92-A6F2-0F70-A8EF-56A4BB7F23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941" y="2591224"/>
                  <a:ext cx="341965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852" t="-909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341CA3A-A59C-F485-44CF-93BEB1AD07AD}"/>
              </a:ext>
            </a:extLst>
          </p:cNvPr>
          <p:cNvGrpSpPr/>
          <p:nvPr/>
        </p:nvGrpSpPr>
        <p:grpSpPr>
          <a:xfrm>
            <a:off x="4447271" y="2609672"/>
            <a:ext cx="4812253" cy="369332"/>
            <a:chOff x="4437957" y="3066462"/>
            <a:chExt cx="4715408" cy="35645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1FB11F-D540-606F-8513-A957036F73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8822"/>
              <a:ext cx="44290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3CF432-A384-3CEB-8969-E3860590CD20}"/>
                    </a:ext>
                  </a:extLst>
                </p:cNvPr>
                <p:cNvSpPr txBox="1"/>
                <p:nvPr/>
              </p:nvSpPr>
              <p:spPr>
                <a:xfrm>
                  <a:off x="4437957" y="3066462"/>
                  <a:ext cx="4715408" cy="356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Verifier sends an out of domain query 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en-US" sz="16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3CF432-A384-3CEB-8969-E3860590C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66462"/>
                  <a:ext cx="4715408" cy="356456"/>
                </a:xfrm>
                <a:prstGeom prst="rect">
                  <a:avLst/>
                </a:prstGeom>
                <a:blipFill>
                  <a:blip r:embed="rId7"/>
                  <a:stretch>
                    <a:fillRect l="-1053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7D796C-BBD5-3381-3697-437A435F4FC8}"/>
                  </a:ext>
                </a:extLst>
              </p:cNvPr>
              <p:cNvSpPr txBox="1"/>
              <p:nvPr/>
            </p:nvSpPr>
            <p:spPr>
              <a:xfrm>
                <a:off x="7386163" y="1506476"/>
                <a:ext cx="1301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0" u="sng" dirty="0" err="1">
                    <a:latin typeface="+mn-lt"/>
                  </a:rPr>
                  <a:t>Verfier</a:t>
                </a:r>
                <a:r>
                  <a:rPr lang="en-US" b="0" u="sng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7D796C-BBD5-3381-3697-437A435F4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163" y="1506476"/>
                <a:ext cx="1301062" cy="461665"/>
              </a:xfrm>
              <a:prstGeom prst="rect">
                <a:avLst/>
              </a:prstGeom>
              <a:blipFill>
                <a:blip r:embed="rId8"/>
                <a:stretch>
                  <a:fillRect l="-679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6F235FC-C96D-2C8E-F61D-2E732E055314}"/>
              </a:ext>
            </a:extLst>
          </p:cNvPr>
          <p:cNvGrpSpPr/>
          <p:nvPr/>
        </p:nvGrpSpPr>
        <p:grpSpPr>
          <a:xfrm>
            <a:off x="4442505" y="2980247"/>
            <a:ext cx="3466577" cy="369334"/>
            <a:chOff x="4437957" y="3075660"/>
            <a:chExt cx="3396813" cy="356456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CD76C26-AC24-7EC3-731E-7229800242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6968"/>
              <a:ext cx="3125993" cy="185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DE7F5E9-1E04-41AE-3233-48782BF88118}"/>
                    </a:ext>
                  </a:extLst>
                </p:cNvPr>
                <p:cNvSpPr txBox="1"/>
                <p:nvPr/>
              </p:nvSpPr>
              <p:spPr>
                <a:xfrm>
                  <a:off x="4437957" y="3075660"/>
                  <a:ext cx="3396813" cy="356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Prover sends back 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0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DE7F5E9-1E04-41AE-3233-48782BF881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75660"/>
                  <a:ext cx="3396813" cy="356456"/>
                </a:xfrm>
                <a:prstGeom prst="rect">
                  <a:avLst/>
                </a:prstGeom>
                <a:blipFill>
                  <a:blip r:embed="rId9"/>
                  <a:stretch>
                    <a:fillRect l="-146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5EB6EEF-02AF-39E4-13D9-287C33DFEAF2}"/>
              </a:ext>
            </a:extLst>
          </p:cNvPr>
          <p:cNvCxnSpPr>
            <a:cxnSpLocks/>
          </p:cNvCxnSpPr>
          <p:nvPr/>
        </p:nvCxnSpPr>
        <p:spPr>
          <a:xfrm>
            <a:off x="2708487" y="2498502"/>
            <a:ext cx="5137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A23968-5AA8-45FD-1DA2-B2F37E06B374}"/>
                  </a:ext>
                </a:extLst>
              </p:cNvPr>
              <p:cNvSpPr txBox="1"/>
              <p:nvPr/>
            </p:nvSpPr>
            <p:spPr>
              <a:xfrm>
                <a:off x="320519" y="2720076"/>
                <a:ext cx="3114827" cy="11755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force prover to choose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one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type m:val="li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r>
                  <a:rPr lang="en-US" sz="2000" dirty="0" err="1">
                    <a:latin typeface="+mn-lt"/>
                  </a:rPr>
                  <a:t>s.t.</a:t>
                </a:r>
                <a:br>
                  <a:rPr lang="en-US" sz="2000" dirty="0">
                    <a:latin typeface="+mn-lt"/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</m:oMath>
                </a14:m>
                <a:r>
                  <a:rPr lang="en-US" dirty="0">
                    <a:latin typeface="+mn-lt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sz="2000" dirty="0">
                    <a:latin typeface="+mn-lt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e>
                    </m:rad>
                  </m:oMath>
                </a14:m>
                <a:r>
                  <a:rPr lang="en-US" sz="16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A23968-5AA8-45FD-1DA2-B2F37E06B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9" y="2720076"/>
                <a:ext cx="3114827" cy="1175578"/>
              </a:xfrm>
              <a:prstGeom prst="rect">
                <a:avLst/>
              </a:prstGeom>
              <a:blipFill>
                <a:blip r:embed="rId10"/>
                <a:stretch>
                  <a:fillRect l="-1606" t="-1031" b="-824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C33B9E0-9D4B-7D6A-7650-7412F6A4049D}"/>
                  </a:ext>
                </a:extLst>
              </p:cNvPr>
              <p:cNvSpPr txBox="1"/>
              <p:nvPr/>
            </p:nvSpPr>
            <p:spPr>
              <a:xfrm>
                <a:off x="983507" y="4634368"/>
                <a:ext cx="7382534" cy="428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Honest prover will use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  s</a:t>
                </a:r>
                <a:r>
                  <a:rPr lang="en-US" sz="2000" dirty="0" err="1">
                    <a:latin typeface="+mn-lt"/>
                  </a:rPr>
                  <a:t>.t.</a:t>
                </a:r>
                <a:r>
                  <a:rPr lang="en-US" sz="200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  on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C33B9E0-9D4B-7D6A-7650-7412F6A40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07" y="4634368"/>
                <a:ext cx="7382534" cy="428259"/>
              </a:xfrm>
              <a:prstGeom prst="rect">
                <a:avLst/>
              </a:prstGeom>
              <a:blipFill>
                <a:blip r:embed="rId11"/>
                <a:stretch>
                  <a:fillRect l="-859" t="-82857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0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791D8-D190-A1C1-0C14-A28E3499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3CB78C-AE92-CA73-B3E4-5C47218EA6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How to spot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quotienting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3CB78C-AE92-CA73-B3E4-5C47218EA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17" t="-13725" r="-617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9A8B0-634D-9587-AA43-C004AB15E5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How?    </a:t>
                </a:r>
                <a:r>
                  <a:rPr lang="en-US" sz="2400" dirty="0"/>
                  <a:t>Honest prover will quotient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by the query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AD6FCA-751B-42D4-A4A7-8AFE093CC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  <a:blipFill>
                <a:blip r:embed="rId4"/>
                <a:stretch>
                  <a:fillRect l="-1235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7325ED-BDBC-F70E-5C6F-4515D51BC347}"/>
                  </a:ext>
                </a:extLst>
              </p:cNvPr>
              <p:cNvSpPr txBox="1"/>
              <p:nvPr/>
            </p:nvSpPr>
            <p:spPr>
              <a:xfrm>
                <a:off x="200951" y="1610930"/>
                <a:ext cx="1248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A5B9D-40E2-21A1-5138-3CA732510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1" y="1610930"/>
                <a:ext cx="1248099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2ACAFB0-158B-5EAF-2371-B59C4AF41F38}"/>
              </a:ext>
            </a:extLst>
          </p:cNvPr>
          <p:cNvGrpSpPr/>
          <p:nvPr/>
        </p:nvGrpSpPr>
        <p:grpSpPr>
          <a:xfrm>
            <a:off x="1979440" y="1711097"/>
            <a:ext cx="2673633" cy="157730"/>
            <a:chOff x="5636805" y="1882622"/>
            <a:chExt cx="2673633" cy="1577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0097A2-5FC3-9347-20BE-8F3F60410861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1951B6-909C-07D6-9A2C-53A93959AE5B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C69168-D3B0-D60B-2CDF-5FDC1BADEA0E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836499-7063-6171-7AF5-B6ADEC47B2FB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AF549E-73CF-19F0-1919-D45C4F84ABFE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DE3D86-B786-077A-4384-F7F5A9083D5F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C3D510-3450-ADCC-81C4-AFE02B80C87E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2DC207-0221-3270-9B54-58AE638615B1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E680E6-0DB0-6269-5099-1A15EFC18054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1B9BB4-622B-091E-8D59-92B53E93EE2E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668368-AE99-D54F-FD1D-C52FE8658C9F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457719-ED22-835C-D0C5-619E25C76196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77DE89-2A80-86E7-8AFE-34E25A343E94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555A33-00CA-28B6-FB7D-F3E900833BF5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60D635-23D5-D1B8-1536-EBA135DE059F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C6B276-968F-280A-25E0-4BEBCE8F9B24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AB86D2-9196-EF42-3D74-378FCD7DF33C}"/>
              </a:ext>
            </a:extLst>
          </p:cNvPr>
          <p:cNvGrpSpPr/>
          <p:nvPr/>
        </p:nvGrpSpPr>
        <p:grpSpPr>
          <a:xfrm>
            <a:off x="1967139" y="2400474"/>
            <a:ext cx="667770" cy="157730"/>
            <a:chOff x="2300073" y="2586016"/>
            <a:chExt cx="667770" cy="15773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33B220-AACB-ADCD-FC5A-06FB50E79743}"/>
                </a:ext>
              </a:extLst>
            </p:cNvPr>
            <p:cNvSpPr/>
            <p:nvPr/>
          </p:nvSpPr>
          <p:spPr>
            <a:xfrm>
              <a:off x="230007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1656B50-F3C8-4D9F-4C33-AE2CF36E9A2B}"/>
                </a:ext>
              </a:extLst>
            </p:cNvPr>
            <p:cNvSpPr/>
            <p:nvPr/>
          </p:nvSpPr>
          <p:spPr>
            <a:xfrm>
              <a:off x="246722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AA0E6D-FE99-4B23-B9AF-BF269FBEA436}"/>
                </a:ext>
              </a:extLst>
            </p:cNvPr>
            <p:cNvSpPr/>
            <p:nvPr/>
          </p:nvSpPr>
          <p:spPr>
            <a:xfrm>
              <a:off x="263438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FE91E9-76B1-0E10-E941-DE20E7B66030}"/>
                </a:ext>
              </a:extLst>
            </p:cNvPr>
            <p:cNvSpPr/>
            <p:nvPr/>
          </p:nvSpPr>
          <p:spPr>
            <a:xfrm>
              <a:off x="280153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2E4CE1-81FA-EB49-D9A8-B9A7134F6D53}"/>
              </a:ext>
            </a:extLst>
          </p:cNvPr>
          <p:cNvGrpSpPr/>
          <p:nvPr/>
        </p:nvGrpSpPr>
        <p:grpSpPr>
          <a:xfrm>
            <a:off x="1961076" y="1868826"/>
            <a:ext cx="2691147" cy="536917"/>
            <a:chOff x="1961076" y="2070531"/>
            <a:chExt cx="2691147" cy="53691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819BA86-3A35-7B75-3094-36E413963284}"/>
                </a:ext>
              </a:extLst>
            </p:cNvPr>
            <p:cNvCxnSpPr>
              <a:cxnSpLocks/>
            </p:cNvCxnSpPr>
            <p:nvPr/>
          </p:nvCxnSpPr>
          <p:spPr>
            <a:xfrm>
              <a:off x="1984940" y="2081419"/>
              <a:ext cx="2610" cy="513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423AFEA-E7FA-DAA2-75DA-DF26DD98C1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343" y="2070531"/>
              <a:ext cx="2017880" cy="5369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6701D7-D311-CD2F-81BA-7DE0AF0C93E1}"/>
                </a:ext>
              </a:extLst>
            </p:cNvPr>
            <p:cNvSpPr txBox="1"/>
            <p:nvPr/>
          </p:nvSpPr>
          <p:spPr>
            <a:xfrm>
              <a:off x="1961076" y="2128219"/>
              <a:ext cx="1266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4-way fold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6A2BC2-909D-0B2A-3972-EE7CAB084FE2}"/>
                  </a:ext>
                </a:extLst>
              </p:cNvPr>
              <p:cNvSpPr txBox="1"/>
              <p:nvPr/>
            </p:nvSpPr>
            <p:spPr>
              <a:xfrm>
                <a:off x="4193014" y="2028354"/>
                <a:ext cx="49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4F98C2-78F1-FE15-00EA-FFFE62AD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4" y="2028354"/>
                <a:ext cx="49898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B146A2D-BB72-BEF1-19C3-DEB72398D133}"/>
              </a:ext>
            </a:extLst>
          </p:cNvPr>
          <p:cNvGrpSpPr/>
          <p:nvPr/>
        </p:nvGrpSpPr>
        <p:grpSpPr>
          <a:xfrm>
            <a:off x="3255652" y="2408728"/>
            <a:ext cx="1345718" cy="157730"/>
            <a:chOff x="1945512" y="3362578"/>
            <a:chExt cx="1345718" cy="1577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9E1E8B-3199-7343-595D-2507EC1B0E27}"/>
                </a:ext>
              </a:extLst>
            </p:cNvPr>
            <p:cNvGrpSpPr/>
            <p:nvPr/>
          </p:nvGrpSpPr>
          <p:grpSpPr>
            <a:xfrm>
              <a:off x="1945512" y="3362578"/>
              <a:ext cx="667770" cy="157730"/>
              <a:chOff x="2300073" y="2586016"/>
              <a:chExt cx="667770" cy="1577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858397-AA66-F6E7-2AA7-9B8BCBCE3CB0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E49185C-D63B-04A9-81F6-213A7CDB5708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B44766F-AD35-CE5E-ADED-0A086ABAE958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FF7BDD-CFD1-EF96-D50D-356FEA7B71A7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D54F8F7-5223-B94F-E4D1-E72CDAC5F91D}"/>
                </a:ext>
              </a:extLst>
            </p:cNvPr>
            <p:cNvGrpSpPr/>
            <p:nvPr/>
          </p:nvGrpSpPr>
          <p:grpSpPr>
            <a:xfrm>
              <a:off x="2623460" y="3362578"/>
              <a:ext cx="667770" cy="157730"/>
              <a:chOff x="2300073" y="2586016"/>
              <a:chExt cx="667770" cy="15773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448EEDF-F8BE-707A-ABAD-1D68CFB15420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AE7F176-0DD1-63AD-238F-E40CBF66DEB2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E90B9EC-18FB-5969-815D-3C1E71E676FE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F9AC84-D47E-5EEC-879F-0E0FE68FE840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44DD90-143D-30DC-618C-6963C0CC78C1}"/>
              </a:ext>
            </a:extLst>
          </p:cNvPr>
          <p:cNvGrpSpPr/>
          <p:nvPr/>
        </p:nvGrpSpPr>
        <p:grpSpPr>
          <a:xfrm>
            <a:off x="4788650" y="2102838"/>
            <a:ext cx="3808597" cy="400110"/>
            <a:chOff x="4174631" y="2591224"/>
            <a:chExt cx="3808597" cy="40011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F472096-52E3-B5AC-4293-1DE03195DDC7}"/>
                </a:ext>
              </a:extLst>
            </p:cNvPr>
            <p:cNvCxnSpPr>
              <a:cxnSpLocks/>
            </p:cNvCxnSpPr>
            <p:nvPr/>
          </p:nvCxnSpPr>
          <p:spPr>
            <a:xfrm>
              <a:off x="4174631" y="2945439"/>
              <a:ext cx="3808597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69993E3-A7A2-D602-8EB3-A05C4ED174A1}"/>
                    </a:ext>
                  </a:extLst>
                </p:cNvPr>
                <p:cNvSpPr txBox="1"/>
                <p:nvPr/>
              </p:nvSpPr>
              <p:spPr>
                <a:xfrm>
                  <a:off x="4508941" y="2591224"/>
                  <a:ext cx="34196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send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⇾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 to Verifier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C74F92-A6F2-0F70-A8EF-56A4BB7F23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941" y="2591224"/>
                  <a:ext cx="3419654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852" t="-909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C3B3F4-2862-A7FB-F877-AC3D282FA33E}"/>
              </a:ext>
            </a:extLst>
          </p:cNvPr>
          <p:cNvGrpSpPr/>
          <p:nvPr/>
        </p:nvGrpSpPr>
        <p:grpSpPr>
          <a:xfrm>
            <a:off x="4447271" y="2609672"/>
            <a:ext cx="4812253" cy="369332"/>
            <a:chOff x="4437957" y="3066462"/>
            <a:chExt cx="4715408" cy="35645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CE9AEB0-B70E-B75F-54CD-EEA6097D84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8822"/>
              <a:ext cx="44290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6621040-3C68-2578-E14D-D47333D59B69}"/>
                    </a:ext>
                  </a:extLst>
                </p:cNvPr>
                <p:cNvSpPr txBox="1"/>
                <p:nvPr/>
              </p:nvSpPr>
              <p:spPr>
                <a:xfrm>
                  <a:off x="4437957" y="3066462"/>
                  <a:ext cx="4715408" cy="356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Verifier sends an out of domain query 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6621040-3C68-2578-E14D-D47333D59B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66462"/>
                  <a:ext cx="4715408" cy="356456"/>
                </a:xfrm>
                <a:prstGeom prst="rect">
                  <a:avLst/>
                </a:prstGeom>
                <a:blipFill>
                  <a:blip r:embed="rId8"/>
                  <a:stretch>
                    <a:fillRect l="-1053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ACDFFE-7235-8BED-ADC7-1DE4B3E83914}"/>
                  </a:ext>
                </a:extLst>
              </p:cNvPr>
              <p:cNvSpPr txBox="1"/>
              <p:nvPr/>
            </p:nvSpPr>
            <p:spPr>
              <a:xfrm>
                <a:off x="7386163" y="1506476"/>
                <a:ext cx="1301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0" u="sng" dirty="0" err="1">
                    <a:latin typeface="+mn-lt"/>
                  </a:rPr>
                  <a:t>Verfier</a:t>
                </a:r>
                <a:r>
                  <a:rPr lang="en-US" b="0" u="sng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7D796C-BBD5-3381-3697-437A435F4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163" y="1506476"/>
                <a:ext cx="1301062" cy="461665"/>
              </a:xfrm>
              <a:prstGeom prst="rect">
                <a:avLst/>
              </a:prstGeom>
              <a:blipFill>
                <a:blip r:embed="rId9"/>
                <a:stretch>
                  <a:fillRect l="-679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5FDCBDE-FCC7-D547-2A3E-F6EBB010CA43}"/>
              </a:ext>
            </a:extLst>
          </p:cNvPr>
          <p:cNvGrpSpPr/>
          <p:nvPr/>
        </p:nvGrpSpPr>
        <p:grpSpPr>
          <a:xfrm>
            <a:off x="1329124" y="2566458"/>
            <a:ext cx="3045134" cy="1930142"/>
            <a:chOff x="1329124" y="2566458"/>
            <a:chExt cx="3045134" cy="19301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1870DD-7389-931A-89AC-1FDB38A6ABCF}"/>
                </a:ext>
              </a:extLst>
            </p:cNvPr>
            <p:cNvGrpSpPr/>
            <p:nvPr/>
          </p:nvGrpSpPr>
          <p:grpSpPr>
            <a:xfrm>
              <a:off x="3028540" y="4205973"/>
              <a:ext cx="1345718" cy="157730"/>
              <a:chOff x="1945512" y="3362578"/>
              <a:chExt cx="1345718" cy="15773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AD88F2B-8C9A-FFC4-FD11-D79C6D09B443}"/>
                  </a:ext>
                </a:extLst>
              </p:cNvPr>
              <p:cNvGrpSpPr/>
              <p:nvPr/>
            </p:nvGrpSpPr>
            <p:grpSpPr>
              <a:xfrm>
                <a:off x="1945512" y="3362578"/>
                <a:ext cx="667770" cy="157730"/>
                <a:chOff x="2300073" y="2586016"/>
                <a:chExt cx="667770" cy="157730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DE2574CC-3CF5-00F5-B5DF-493C718A67FF}"/>
                    </a:ext>
                  </a:extLst>
                </p:cNvPr>
                <p:cNvSpPr/>
                <p:nvPr/>
              </p:nvSpPr>
              <p:spPr>
                <a:xfrm>
                  <a:off x="230007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EEE99D7-4AE3-498E-C78E-1DC1B01EF612}"/>
                    </a:ext>
                  </a:extLst>
                </p:cNvPr>
                <p:cNvSpPr/>
                <p:nvPr/>
              </p:nvSpPr>
              <p:spPr>
                <a:xfrm>
                  <a:off x="246722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994AFBC-E55D-55C3-70D0-2DFAD280A774}"/>
                    </a:ext>
                  </a:extLst>
                </p:cNvPr>
                <p:cNvSpPr/>
                <p:nvPr/>
              </p:nvSpPr>
              <p:spPr>
                <a:xfrm>
                  <a:off x="263438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F550CF6-AA80-6081-5138-F21EE99F1F6C}"/>
                    </a:ext>
                  </a:extLst>
                </p:cNvPr>
                <p:cNvSpPr/>
                <p:nvPr/>
              </p:nvSpPr>
              <p:spPr>
                <a:xfrm>
                  <a:off x="280153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004F6C7-16D0-6DB2-9E4B-D79EBA7EBEA2}"/>
                  </a:ext>
                </a:extLst>
              </p:cNvPr>
              <p:cNvGrpSpPr/>
              <p:nvPr/>
            </p:nvGrpSpPr>
            <p:grpSpPr>
              <a:xfrm>
                <a:off x="2623460" y="3362578"/>
                <a:ext cx="667770" cy="157730"/>
                <a:chOff x="2300073" y="2586016"/>
                <a:chExt cx="667770" cy="15773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120ADDD-E051-57D0-D20E-649094DE6552}"/>
                    </a:ext>
                  </a:extLst>
                </p:cNvPr>
                <p:cNvSpPr/>
                <p:nvPr/>
              </p:nvSpPr>
              <p:spPr>
                <a:xfrm>
                  <a:off x="230007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D67B52C-0C4F-EF80-4A39-391C5CC7C886}"/>
                    </a:ext>
                  </a:extLst>
                </p:cNvPr>
                <p:cNvSpPr/>
                <p:nvPr/>
              </p:nvSpPr>
              <p:spPr>
                <a:xfrm>
                  <a:off x="246722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C2DCD7B-B8B3-6114-108F-A671DB4E8B65}"/>
                    </a:ext>
                  </a:extLst>
                </p:cNvPr>
                <p:cNvSpPr/>
                <p:nvPr/>
              </p:nvSpPr>
              <p:spPr>
                <a:xfrm>
                  <a:off x="2634383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BA83A8A-4248-BAF3-CA07-685109D7904F}"/>
                    </a:ext>
                  </a:extLst>
                </p:cNvPr>
                <p:cNvSpPr/>
                <p:nvPr/>
              </p:nvSpPr>
              <p:spPr>
                <a:xfrm>
                  <a:off x="2801538" y="2586016"/>
                  <a:ext cx="166305" cy="157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3E0B2EB-6B85-66F8-22AD-28638AEFFDB1}"/>
                </a:ext>
              </a:extLst>
            </p:cNvPr>
            <p:cNvCxnSpPr>
              <a:cxnSpLocks/>
            </p:cNvCxnSpPr>
            <p:nvPr/>
          </p:nvCxnSpPr>
          <p:spPr>
            <a:xfrm>
              <a:off x="3798191" y="2566458"/>
              <a:ext cx="0" cy="15881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C466767-7249-16E9-7FA3-5CFA92A04EDD}"/>
                    </a:ext>
                  </a:extLst>
                </p:cNvPr>
                <p:cNvSpPr txBox="1"/>
                <p:nvPr/>
              </p:nvSpPr>
              <p:spPr>
                <a:xfrm>
                  <a:off x="1329124" y="4096490"/>
                  <a:ext cx="14913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⇾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C466767-7249-16E9-7FA3-5CFA92A04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9124" y="4096490"/>
                  <a:ext cx="1491370" cy="400110"/>
                </a:xfrm>
                <a:prstGeom prst="rect">
                  <a:avLst/>
                </a:prstGeom>
                <a:blipFill>
                  <a:blip r:embed="rId10"/>
                  <a:stretch>
                    <a:fillRect t="-909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9949FF-7376-CEED-CB78-B10609A142F7}"/>
              </a:ext>
            </a:extLst>
          </p:cNvPr>
          <p:cNvGrpSpPr/>
          <p:nvPr/>
        </p:nvGrpSpPr>
        <p:grpSpPr>
          <a:xfrm>
            <a:off x="4469897" y="3492282"/>
            <a:ext cx="4577121" cy="374846"/>
            <a:chOff x="4519250" y="3012972"/>
            <a:chExt cx="4577121" cy="361777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BD18282-A97B-26ED-A665-43A00ADCE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9250" y="3358285"/>
              <a:ext cx="45771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075A485-AC54-2C93-9083-271C0D406CEA}"/>
                    </a:ext>
                  </a:extLst>
                </p:cNvPr>
                <p:cNvSpPr txBox="1"/>
                <p:nvPr/>
              </p:nvSpPr>
              <p:spPr>
                <a:xfrm>
                  <a:off x="4519250" y="3012972"/>
                  <a:ext cx="4552978" cy="361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Verifier sends spot check points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∊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075A485-AC54-2C93-9083-271C0D406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9250" y="3012972"/>
                  <a:ext cx="4552978" cy="361777"/>
                </a:xfrm>
                <a:prstGeom prst="rect">
                  <a:avLst/>
                </a:prstGeom>
                <a:blipFill>
                  <a:blip r:embed="rId12"/>
                  <a:stretch>
                    <a:fillRect l="-833" t="-1000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F672825-4F08-6E2B-A010-EDCB3C333D59}"/>
              </a:ext>
            </a:extLst>
          </p:cNvPr>
          <p:cNvGrpSpPr/>
          <p:nvPr/>
        </p:nvGrpSpPr>
        <p:grpSpPr>
          <a:xfrm>
            <a:off x="4442505" y="2980247"/>
            <a:ext cx="3466577" cy="369334"/>
            <a:chOff x="4437957" y="3075660"/>
            <a:chExt cx="3396813" cy="356456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3C1B344-3EE5-E110-02F5-106B1FCFA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6968"/>
              <a:ext cx="3125993" cy="185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9F00D26-559C-FEA2-46A7-51C9DF63C4EA}"/>
                    </a:ext>
                  </a:extLst>
                </p:cNvPr>
                <p:cNvSpPr txBox="1"/>
                <p:nvPr/>
              </p:nvSpPr>
              <p:spPr>
                <a:xfrm>
                  <a:off x="4437957" y="3075660"/>
                  <a:ext cx="3396813" cy="356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Prover sends back 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0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9F00D26-559C-FEA2-46A7-51C9DF63C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75660"/>
                  <a:ext cx="3396813" cy="356456"/>
                </a:xfrm>
                <a:prstGeom prst="rect">
                  <a:avLst/>
                </a:prstGeom>
                <a:blipFill>
                  <a:blip r:embed="rId13"/>
                  <a:stretch>
                    <a:fillRect l="-146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1B699-CE12-CEF7-A14B-3A8EAE69481A}"/>
              </a:ext>
            </a:extLst>
          </p:cNvPr>
          <p:cNvGrpSpPr/>
          <p:nvPr/>
        </p:nvGrpSpPr>
        <p:grpSpPr>
          <a:xfrm>
            <a:off x="4518217" y="3885570"/>
            <a:ext cx="4552975" cy="369333"/>
            <a:chOff x="4437957" y="3075561"/>
            <a:chExt cx="4461347" cy="356457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E8A06B9C-C9DA-E231-E117-D734E300BB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8822"/>
              <a:ext cx="446134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C4069E9-6CFF-3C29-43D7-C508E50D4BF7}"/>
                    </a:ext>
                  </a:extLst>
                </p:cNvPr>
                <p:cNvSpPr txBox="1"/>
                <p:nvPr/>
              </p:nvSpPr>
              <p:spPr>
                <a:xfrm>
                  <a:off x="4437957" y="3075561"/>
                  <a:ext cx="4461347" cy="356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Prover sends back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dirty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1800" i="1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C4069E9-6CFF-3C29-43D7-C508E50D4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75561"/>
                  <a:ext cx="4461347" cy="356457"/>
                </a:xfrm>
                <a:prstGeom prst="rect">
                  <a:avLst/>
                </a:prstGeom>
                <a:blipFill>
                  <a:blip r:embed="rId14"/>
                  <a:stretch>
                    <a:fillRect l="-1111" t="-6452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7B26B2-A7E0-FA05-1D6E-34C6B562D493}"/>
              </a:ext>
            </a:extLst>
          </p:cNvPr>
          <p:cNvCxnSpPr>
            <a:cxnSpLocks/>
          </p:cNvCxnSpPr>
          <p:nvPr/>
        </p:nvCxnSpPr>
        <p:spPr>
          <a:xfrm>
            <a:off x="2708487" y="2498502"/>
            <a:ext cx="5137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24DCE7-A0E2-0AAB-CD29-FBDB80A6B329}"/>
                  </a:ext>
                </a:extLst>
              </p:cNvPr>
              <p:cNvSpPr txBox="1"/>
              <p:nvPr/>
            </p:nvSpPr>
            <p:spPr>
              <a:xfrm>
                <a:off x="102153" y="2720076"/>
                <a:ext cx="3527248" cy="11553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Honest prover defines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>
                    <a:latin typeface="+mn-lt"/>
                  </a:rPr>
                  <a:t>  as</a:t>
                </a:r>
                <a:br>
                  <a:rPr lang="en-US" sz="2000" b="0" dirty="0">
                    <a:latin typeface="+mn-lt"/>
                  </a:rPr>
                </a:br>
                <a:r>
                  <a:rPr lang="en-US" sz="2000" b="0" dirty="0">
                    <a:latin typeface="+mn-lt"/>
                  </a:rPr>
                  <a:t>the result of quotienting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dirty="0">
                    <a:latin typeface="+mn-lt"/>
                  </a:rPr>
                  <a:t> by </a:t>
                </a:r>
                <a:br>
                  <a:rPr lang="en-US" sz="2000" b="0" dirty="0">
                    <a:latin typeface="+mn-lt"/>
                  </a:rPr>
                </a:br>
                <a:r>
                  <a:rPr lang="en-US" b="0" dirty="0">
                    <a:latin typeface="+mn-lt"/>
                  </a:rPr>
                  <a:t>{</a:t>
                </a:r>
                <a:r>
                  <a:rPr lang="en-US" sz="20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), 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dirty="0">
                    <a:latin typeface="+mn-lt"/>
                  </a:rPr>
                  <a:t>}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24DCE7-A0E2-0AAB-CD29-FBDB80A6B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3" y="2720076"/>
                <a:ext cx="3527248" cy="1155381"/>
              </a:xfrm>
              <a:prstGeom prst="rect">
                <a:avLst/>
              </a:prstGeom>
              <a:blipFill>
                <a:blip r:embed="rId15"/>
                <a:stretch>
                  <a:fillRect l="-2128" b="-947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9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851AC-E2A7-3CF0-1954-11D4C3B1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39DBA4-1FAC-0B99-4897-F2EB3F28EF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How to spot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quotienting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39DBA4-1FAC-0B99-4897-F2EB3F28E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17" t="-13725" r="-617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8DCC7-C655-01FF-8C41-65AB859F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How?    </a:t>
                </a:r>
                <a:r>
                  <a:rPr lang="en-US" sz="2400" dirty="0"/>
                  <a:t>Honest prover will quotient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by the query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AD6FCA-751B-42D4-A4A7-8AFE093CC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  <a:blipFill>
                <a:blip r:embed="rId3"/>
                <a:stretch>
                  <a:fillRect l="-1235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C25A9F-322B-17B6-E44E-CFB4BF373800}"/>
                  </a:ext>
                </a:extLst>
              </p:cNvPr>
              <p:cNvSpPr txBox="1"/>
              <p:nvPr/>
            </p:nvSpPr>
            <p:spPr>
              <a:xfrm>
                <a:off x="200951" y="1610930"/>
                <a:ext cx="1248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A5B9D-40E2-21A1-5138-3CA732510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1" y="1610930"/>
                <a:ext cx="1248099" cy="400110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083D786-0E7D-3FE4-52FE-0F06209086B7}"/>
              </a:ext>
            </a:extLst>
          </p:cNvPr>
          <p:cNvGrpSpPr/>
          <p:nvPr/>
        </p:nvGrpSpPr>
        <p:grpSpPr>
          <a:xfrm>
            <a:off x="1979440" y="1711097"/>
            <a:ext cx="2673633" cy="157730"/>
            <a:chOff x="5636805" y="1882622"/>
            <a:chExt cx="2673633" cy="1577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A3DAD3-031F-2221-7793-1983F9A18AF9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21A64E-FB07-ED5E-34AD-9AD22237EC3E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F068B5-2474-B9B9-BCD7-5B333F18AA86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50FEAF-A4C1-72A6-7479-9E789DA79674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1E21E5-F5EE-9437-E99E-03FAAFAE8537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DB16EA-B0B1-5FAC-4688-8829B74BEA33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C3723F-9250-4913-EFED-B2AC5074AD7C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08C2DE-EF11-B729-0300-D9C6711AD963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4F1D62-AF9D-868D-4F7C-30D5A9DFF7D2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950F6-6856-3E53-961E-F596E008560E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C3F27-EA53-6AF6-1A8E-63E09F7EA444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2A0CBA-997C-0ABD-4AA5-DBA1539FD13C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99F0E8-B41A-59D3-9391-5D21C92D90A7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B1C44A-70E6-1E20-6D56-DD61C64C43C5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C34A22-721A-F104-A33C-0A8B1BCF4F1E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A8A69B-8D2C-DE5D-B14A-BB7A467BBE8E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B5CBD1-C334-3039-5746-64F385A6AA57}"/>
              </a:ext>
            </a:extLst>
          </p:cNvPr>
          <p:cNvGrpSpPr/>
          <p:nvPr/>
        </p:nvGrpSpPr>
        <p:grpSpPr>
          <a:xfrm>
            <a:off x="1967139" y="2400474"/>
            <a:ext cx="667770" cy="157730"/>
            <a:chOff x="2300073" y="2586016"/>
            <a:chExt cx="667770" cy="15773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DA7DA-028D-614D-4374-13CBB3B92F46}"/>
                </a:ext>
              </a:extLst>
            </p:cNvPr>
            <p:cNvSpPr/>
            <p:nvPr/>
          </p:nvSpPr>
          <p:spPr>
            <a:xfrm>
              <a:off x="230007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F73B30-4D76-83FC-6F8E-2057E8694BAB}"/>
                </a:ext>
              </a:extLst>
            </p:cNvPr>
            <p:cNvSpPr/>
            <p:nvPr/>
          </p:nvSpPr>
          <p:spPr>
            <a:xfrm>
              <a:off x="246722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EDB763-17F6-A1F2-4825-7361FE66E2E3}"/>
                </a:ext>
              </a:extLst>
            </p:cNvPr>
            <p:cNvSpPr/>
            <p:nvPr/>
          </p:nvSpPr>
          <p:spPr>
            <a:xfrm>
              <a:off x="263438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974325-BE9A-FB4E-9620-A7F8D51266D5}"/>
                </a:ext>
              </a:extLst>
            </p:cNvPr>
            <p:cNvSpPr/>
            <p:nvPr/>
          </p:nvSpPr>
          <p:spPr>
            <a:xfrm>
              <a:off x="280153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785FAA-4454-D3A9-477D-D156B3850CE3}"/>
              </a:ext>
            </a:extLst>
          </p:cNvPr>
          <p:cNvGrpSpPr/>
          <p:nvPr/>
        </p:nvGrpSpPr>
        <p:grpSpPr>
          <a:xfrm>
            <a:off x="1961076" y="1868826"/>
            <a:ext cx="2691147" cy="536917"/>
            <a:chOff x="1961076" y="2070531"/>
            <a:chExt cx="2691147" cy="53691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AFF9BFC-0E17-B450-396A-F0054F283772}"/>
                </a:ext>
              </a:extLst>
            </p:cNvPr>
            <p:cNvCxnSpPr>
              <a:cxnSpLocks/>
            </p:cNvCxnSpPr>
            <p:nvPr/>
          </p:nvCxnSpPr>
          <p:spPr>
            <a:xfrm>
              <a:off x="1984940" y="2081419"/>
              <a:ext cx="2610" cy="513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E22C53-033A-A20C-668E-5ED9883B44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343" y="2070531"/>
              <a:ext cx="2017880" cy="5369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B6D810-1567-1F8E-AFE3-B4F16C269B20}"/>
                </a:ext>
              </a:extLst>
            </p:cNvPr>
            <p:cNvSpPr txBox="1"/>
            <p:nvPr/>
          </p:nvSpPr>
          <p:spPr>
            <a:xfrm>
              <a:off x="1961076" y="2128219"/>
              <a:ext cx="1266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4-way fold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252A25-DC3D-298F-9750-82A0FD07768E}"/>
                  </a:ext>
                </a:extLst>
              </p:cNvPr>
              <p:cNvSpPr txBox="1"/>
              <p:nvPr/>
            </p:nvSpPr>
            <p:spPr>
              <a:xfrm>
                <a:off x="4193014" y="2028354"/>
                <a:ext cx="49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4F98C2-78F1-FE15-00EA-FFFE62AD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4" y="2028354"/>
                <a:ext cx="4989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25BE1410-1E9B-10FE-2370-F8B990DE7F28}"/>
              </a:ext>
            </a:extLst>
          </p:cNvPr>
          <p:cNvGrpSpPr/>
          <p:nvPr/>
        </p:nvGrpSpPr>
        <p:grpSpPr>
          <a:xfrm>
            <a:off x="3255652" y="2408728"/>
            <a:ext cx="1345718" cy="157730"/>
            <a:chOff x="1945512" y="3362578"/>
            <a:chExt cx="1345718" cy="1577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0CBC286-EF3E-A747-53EE-A3F23508358D}"/>
                </a:ext>
              </a:extLst>
            </p:cNvPr>
            <p:cNvGrpSpPr/>
            <p:nvPr/>
          </p:nvGrpSpPr>
          <p:grpSpPr>
            <a:xfrm>
              <a:off x="1945512" y="3362578"/>
              <a:ext cx="667770" cy="157730"/>
              <a:chOff x="2300073" y="2586016"/>
              <a:chExt cx="667770" cy="1577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2B697C3-AE57-D36C-14A8-6EC2BF523714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41E67FA-78AE-5AA8-891F-E98FD6F647B0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BC348E7-6851-8F97-B9E8-DEA9DBCAB537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3D28E8-5EB9-2C43-DD22-2550509ECAC9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C78BD25-B12F-A89E-7ED7-E45C06E22CBF}"/>
                </a:ext>
              </a:extLst>
            </p:cNvPr>
            <p:cNvGrpSpPr/>
            <p:nvPr/>
          </p:nvGrpSpPr>
          <p:grpSpPr>
            <a:xfrm>
              <a:off x="2623460" y="3362578"/>
              <a:ext cx="667770" cy="157730"/>
              <a:chOff x="2300073" y="2586016"/>
              <a:chExt cx="667770" cy="15773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CB44085-59F8-4A8D-2018-BAB53EAEC151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61EE0CC-BA2D-CBBA-466F-927E51D24B23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48C4F8B-8FA8-FA9E-BDCA-7DD01F86AFF7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2E475BE-EAB9-F5B7-239E-48E86D193831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EA1529-73DC-D51A-7E1A-83452BACB4EB}"/>
              </a:ext>
            </a:extLst>
          </p:cNvPr>
          <p:cNvGrpSpPr/>
          <p:nvPr/>
        </p:nvGrpSpPr>
        <p:grpSpPr>
          <a:xfrm>
            <a:off x="4788650" y="2102838"/>
            <a:ext cx="3808597" cy="400110"/>
            <a:chOff x="4174631" y="2591224"/>
            <a:chExt cx="3808597" cy="40011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6F4EF20-8365-0348-57CC-963A848B0F6B}"/>
                </a:ext>
              </a:extLst>
            </p:cNvPr>
            <p:cNvCxnSpPr>
              <a:cxnSpLocks/>
            </p:cNvCxnSpPr>
            <p:nvPr/>
          </p:nvCxnSpPr>
          <p:spPr>
            <a:xfrm>
              <a:off x="4174631" y="2945439"/>
              <a:ext cx="3808597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123491C-3300-1F07-BC36-F28552093E63}"/>
                    </a:ext>
                  </a:extLst>
                </p:cNvPr>
                <p:cNvSpPr txBox="1"/>
                <p:nvPr/>
              </p:nvSpPr>
              <p:spPr>
                <a:xfrm>
                  <a:off x="4508941" y="2591224"/>
                  <a:ext cx="34196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send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⇾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 to Verifier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C74F92-A6F2-0F70-A8EF-56A4BB7F23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941" y="2591224"/>
                  <a:ext cx="341965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852" t="-909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C95895-1BE5-A1DA-CF57-35018E59D1B6}"/>
              </a:ext>
            </a:extLst>
          </p:cNvPr>
          <p:cNvGrpSpPr/>
          <p:nvPr/>
        </p:nvGrpSpPr>
        <p:grpSpPr>
          <a:xfrm>
            <a:off x="4447271" y="2609672"/>
            <a:ext cx="4812253" cy="369332"/>
            <a:chOff x="4437957" y="3066462"/>
            <a:chExt cx="4715408" cy="35645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26F913C-F14A-F88F-7F5E-5B0E908976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8822"/>
              <a:ext cx="44290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2147FE-0A47-448F-EED1-A1F7DCAE1C35}"/>
                    </a:ext>
                  </a:extLst>
                </p:cNvPr>
                <p:cNvSpPr txBox="1"/>
                <p:nvPr/>
              </p:nvSpPr>
              <p:spPr>
                <a:xfrm>
                  <a:off x="4437957" y="3066462"/>
                  <a:ext cx="4715408" cy="356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Verifier sends an out of domain query 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2147FE-0A47-448F-EED1-A1F7DCAE1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66462"/>
                  <a:ext cx="4715408" cy="356456"/>
                </a:xfrm>
                <a:prstGeom prst="rect">
                  <a:avLst/>
                </a:prstGeom>
                <a:blipFill>
                  <a:blip r:embed="rId7"/>
                  <a:stretch>
                    <a:fillRect l="-1053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88AD78-DF22-283F-5AA9-2F881D0C3F8D}"/>
                  </a:ext>
                </a:extLst>
              </p:cNvPr>
              <p:cNvSpPr txBox="1"/>
              <p:nvPr/>
            </p:nvSpPr>
            <p:spPr>
              <a:xfrm>
                <a:off x="7386163" y="1506476"/>
                <a:ext cx="1301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0" u="sng" dirty="0" err="1">
                    <a:latin typeface="+mn-lt"/>
                  </a:rPr>
                  <a:t>Verfier</a:t>
                </a:r>
                <a:r>
                  <a:rPr lang="en-US" b="0" u="sng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7D796C-BBD5-3381-3697-437A435F4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163" y="1506476"/>
                <a:ext cx="1301062" cy="461665"/>
              </a:xfrm>
              <a:prstGeom prst="rect">
                <a:avLst/>
              </a:prstGeom>
              <a:blipFill>
                <a:blip r:embed="rId8"/>
                <a:stretch>
                  <a:fillRect l="-679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069FD75-7EC0-F832-0EDD-3829B35C2303}"/>
              </a:ext>
            </a:extLst>
          </p:cNvPr>
          <p:cNvGrpSpPr/>
          <p:nvPr/>
        </p:nvGrpSpPr>
        <p:grpSpPr>
          <a:xfrm>
            <a:off x="3028540" y="4205973"/>
            <a:ext cx="1345718" cy="157730"/>
            <a:chOff x="1945512" y="3362578"/>
            <a:chExt cx="1345718" cy="15773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C4F676E-C734-7A76-01EC-F3991D9FC431}"/>
                </a:ext>
              </a:extLst>
            </p:cNvPr>
            <p:cNvGrpSpPr/>
            <p:nvPr/>
          </p:nvGrpSpPr>
          <p:grpSpPr>
            <a:xfrm>
              <a:off x="1945512" y="3362578"/>
              <a:ext cx="667770" cy="157730"/>
              <a:chOff x="2300073" y="2586016"/>
              <a:chExt cx="667770" cy="15773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6A407B5-1C78-B99E-530F-EFAF39F78BEC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1B6F9A9-5BA0-6218-BE3B-30935DE02B26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47539FA-1D4F-2524-1F8E-BC4BC0CF3172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B99D533-231E-4CA4-84C8-6566AB65064A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5D12FB3-AA4C-87B5-A026-0BFBB2BD2487}"/>
                </a:ext>
              </a:extLst>
            </p:cNvPr>
            <p:cNvGrpSpPr/>
            <p:nvPr/>
          </p:nvGrpSpPr>
          <p:grpSpPr>
            <a:xfrm>
              <a:off x="2623460" y="3362578"/>
              <a:ext cx="667770" cy="157730"/>
              <a:chOff x="2300073" y="2586016"/>
              <a:chExt cx="667770" cy="1577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EA606BA-7994-A191-D547-B422E6B9EE86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7A14814-A819-5782-EEFF-67AEAE994BAE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3D2D639-0370-4355-6B29-20ABF2089657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8402A06-8A33-D0DB-6873-2B6454F622E1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9B464F8-DC66-7CC0-9888-B909A91F8B25}"/>
                  </a:ext>
                </a:extLst>
              </p:cNvPr>
              <p:cNvSpPr txBox="1"/>
              <p:nvPr/>
            </p:nvSpPr>
            <p:spPr>
              <a:xfrm>
                <a:off x="1329124" y="4096490"/>
                <a:ext cx="1491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B519C4-76A2-57DD-1371-DC9B40755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24" y="4096490"/>
                <a:ext cx="1491370" cy="400110"/>
              </a:xfrm>
              <a:prstGeom prst="rect">
                <a:avLst/>
              </a:prstGeom>
              <a:blipFill>
                <a:blip r:embed="rId9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C99B23E3-29A0-D180-FEB8-ED2053A6F138}"/>
              </a:ext>
            </a:extLst>
          </p:cNvPr>
          <p:cNvGrpSpPr/>
          <p:nvPr/>
        </p:nvGrpSpPr>
        <p:grpSpPr>
          <a:xfrm>
            <a:off x="4469897" y="3492282"/>
            <a:ext cx="4577121" cy="374846"/>
            <a:chOff x="4519250" y="3012972"/>
            <a:chExt cx="4577121" cy="361777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EAC8B43-3D0A-7202-198E-1DEA05E99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9250" y="3358285"/>
              <a:ext cx="45771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C9F9B4C-4EAD-E802-4BBC-A10C78A9DCED}"/>
                    </a:ext>
                  </a:extLst>
                </p:cNvPr>
                <p:cNvSpPr txBox="1"/>
                <p:nvPr/>
              </p:nvSpPr>
              <p:spPr>
                <a:xfrm>
                  <a:off x="4519250" y="3012972"/>
                  <a:ext cx="4552978" cy="361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Verifier sends spot check points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∊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C9F9B4C-4EAD-E802-4BBC-A10C78A9DC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9250" y="3012972"/>
                  <a:ext cx="4552978" cy="361777"/>
                </a:xfrm>
                <a:prstGeom prst="rect">
                  <a:avLst/>
                </a:prstGeom>
                <a:blipFill>
                  <a:blip r:embed="rId10"/>
                  <a:stretch>
                    <a:fillRect l="-833" t="-1000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4F01417-D3C6-66CB-5B87-A367B9BDD15F}"/>
              </a:ext>
            </a:extLst>
          </p:cNvPr>
          <p:cNvGrpSpPr/>
          <p:nvPr/>
        </p:nvGrpSpPr>
        <p:grpSpPr>
          <a:xfrm>
            <a:off x="4442505" y="2980247"/>
            <a:ext cx="3466577" cy="369334"/>
            <a:chOff x="4437957" y="3075660"/>
            <a:chExt cx="3396813" cy="356456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ADF9B58-3806-5618-8A7C-43AF33B31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6968"/>
              <a:ext cx="3125993" cy="185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27FCC80-2B45-5B49-9165-FD94926F408D}"/>
                    </a:ext>
                  </a:extLst>
                </p:cNvPr>
                <p:cNvSpPr txBox="1"/>
                <p:nvPr/>
              </p:nvSpPr>
              <p:spPr>
                <a:xfrm>
                  <a:off x="4437957" y="3075660"/>
                  <a:ext cx="3396813" cy="356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Prover sends back 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0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27FCC80-2B45-5B49-9165-FD94926F40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75660"/>
                  <a:ext cx="3396813" cy="356456"/>
                </a:xfrm>
                <a:prstGeom prst="rect">
                  <a:avLst/>
                </a:prstGeom>
                <a:blipFill>
                  <a:blip r:embed="rId9"/>
                  <a:stretch>
                    <a:fillRect l="-146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9F659AB-79B2-5AB6-8D7E-A11192A69873}"/>
              </a:ext>
            </a:extLst>
          </p:cNvPr>
          <p:cNvGrpSpPr/>
          <p:nvPr/>
        </p:nvGrpSpPr>
        <p:grpSpPr>
          <a:xfrm>
            <a:off x="4518217" y="3885570"/>
            <a:ext cx="4552975" cy="369333"/>
            <a:chOff x="4437957" y="3075561"/>
            <a:chExt cx="4461347" cy="356457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358582B-E44F-B09A-D984-49A260DFF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8822"/>
              <a:ext cx="446134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BE236DB-9DE1-10DA-57DD-5020008F91FC}"/>
                    </a:ext>
                  </a:extLst>
                </p:cNvPr>
                <p:cNvSpPr txBox="1"/>
                <p:nvPr/>
              </p:nvSpPr>
              <p:spPr>
                <a:xfrm>
                  <a:off x="4437957" y="3075561"/>
                  <a:ext cx="4461347" cy="356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Prover sends back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dirty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1800" i="1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BE236DB-9DE1-10DA-57DD-5020008F9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75561"/>
                  <a:ext cx="4461347" cy="356457"/>
                </a:xfrm>
                <a:prstGeom prst="rect">
                  <a:avLst/>
                </a:prstGeom>
                <a:blipFill>
                  <a:blip r:embed="rId11"/>
                  <a:stretch>
                    <a:fillRect l="-1111" t="-6452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158E122-703F-6414-09DB-FB4909F82A49}"/>
              </a:ext>
            </a:extLst>
          </p:cNvPr>
          <p:cNvCxnSpPr>
            <a:cxnSpLocks/>
          </p:cNvCxnSpPr>
          <p:nvPr/>
        </p:nvCxnSpPr>
        <p:spPr>
          <a:xfrm>
            <a:off x="2708487" y="2498502"/>
            <a:ext cx="5137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2EE2CA-6725-A6BA-2C4E-706E97248A81}"/>
              </a:ext>
            </a:extLst>
          </p:cNvPr>
          <p:cNvCxnSpPr>
            <a:cxnSpLocks/>
          </p:cNvCxnSpPr>
          <p:nvPr/>
        </p:nvCxnSpPr>
        <p:spPr>
          <a:xfrm>
            <a:off x="3798191" y="2566458"/>
            <a:ext cx="0" cy="1588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470853-DA88-3BA8-DDD7-506A09C09D62}"/>
                  </a:ext>
                </a:extLst>
              </p:cNvPr>
              <p:cNvSpPr txBox="1"/>
              <p:nvPr/>
            </p:nvSpPr>
            <p:spPr>
              <a:xfrm>
                <a:off x="175017" y="4665644"/>
                <a:ext cx="8769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In query phase, Verifier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itself by querying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n-lt"/>
                  </a:rPr>
                  <a:t> points and folding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470853-DA88-3BA8-DDD7-506A09C09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17" y="4665644"/>
                <a:ext cx="8769773" cy="400110"/>
              </a:xfrm>
              <a:prstGeom prst="rect">
                <a:avLst/>
              </a:prstGeom>
              <a:blipFill>
                <a:blip r:embed="rId12"/>
                <a:stretch>
                  <a:fillRect l="-723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A10CCB-2D83-40A1-60BA-32A4ADA5D9BE}"/>
                  </a:ext>
                </a:extLst>
              </p:cNvPr>
              <p:cNvSpPr txBox="1"/>
              <p:nvPr/>
            </p:nvSpPr>
            <p:spPr>
              <a:xfrm>
                <a:off x="102153" y="2720076"/>
                <a:ext cx="3450560" cy="1344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3600"/>
                  </a:spcBef>
                </a:pPr>
                <a:r>
                  <a:rPr lang="en-US" sz="1800" dirty="0">
                    <a:latin typeface="+mn-lt"/>
                  </a:rPr>
                  <a:t>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800" b="0" dirty="0">
                    <a:latin typeface="+mn-lt"/>
                  </a:rPr>
                  <a:t>   where </a:t>
                </a:r>
                <a:endParaRPr lang="en-US" sz="1800" dirty="0">
                  <a:latin typeface="+mn-lt"/>
                </a:endParaRPr>
              </a:p>
              <a:p>
                <a:pPr marL="342900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0" dirty="0">
                    <a:latin typeface="+mn-lt"/>
                  </a:rPr>
                  <a:t>   and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dirty="0">
                    <a:latin typeface="+mn-lt"/>
                  </a:rPr>
                  <a:t> </a:t>
                </a:r>
              </a:p>
              <a:p>
                <a:pPr marL="342900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b="0" dirty="0">
                    <a:latin typeface="+mn-lt"/>
                  </a:rPr>
                  <a:t>  and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A10CCB-2D83-40A1-60BA-32A4ADA5D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3" y="2720076"/>
                <a:ext cx="3450560" cy="1344663"/>
              </a:xfrm>
              <a:prstGeom prst="rect">
                <a:avLst/>
              </a:prstGeom>
              <a:blipFill>
                <a:blip r:embed="rId13"/>
                <a:stretch>
                  <a:fillRect l="-1087" b="-454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8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EC3B56-A564-D392-2EB8-1A7B624C0447}"/>
              </a:ext>
            </a:extLst>
          </p:cNvPr>
          <p:cNvSpPr/>
          <p:nvPr/>
        </p:nvSpPr>
        <p:spPr>
          <a:xfrm>
            <a:off x="3185652" y="2015613"/>
            <a:ext cx="2772696" cy="46211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D1677-39B9-DFA7-7F01-EBC693F2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Distance Preserving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5A490-C0D1-1E25-5C28-CBA980251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477" y="1014411"/>
                <a:ext cx="8799871" cy="412908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some degree bounds,  and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800"/>
                  </a:spcBef>
                  <a:buNone/>
                  <a:tabLst>
                    <a:tab pos="682625" algn="l"/>
                  </a:tabLst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	A </a:t>
                </a:r>
                <a:r>
                  <a:rPr lang="en-US" sz="2400" b="1" dirty="0"/>
                  <a:t>distance preserving transformation </a:t>
                </a:r>
                <a:r>
                  <a:rPr lang="en-US" sz="2400" dirty="0"/>
                  <a:t>is a randomized map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⇾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br>
                  <a:rPr lang="en-US" sz="2400" dirty="0"/>
                </a:br>
                <a:r>
                  <a:rPr lang="en-US" sz="2400" dirty="0"/>
                  <a:t>	that maps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 to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 such that: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b="1" dirty="0"/>
                  <a:t>case 1</a:t>
                </a:r>
                <a:r>
                  <a:rPr lang="en-US" sz="2400" dirty="0"/>
                  <a:t>:  (the honest case)</a:t>
                </a:r>
              </a:p>
              <a:p>
                <a:pPr marL="0" indent="0">
                  <a:buNone/>
                </a:pPr>
                <a:r>
                  <a:rPr lang="en-US" sz="2400" dirty="0"/>
                  <a:t>	 	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then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b="1" dirty="0"/>
                  <a:t>case 2</a:t>
                </a:r>
                <a:r>
                  <a:rPr lang="en-US" sz="2400" dirty="0"/>
                  <a:t>:  (the dishonest case)</a:t>
                </a:r>
              </a:p>
              <a:p>
                <a:pPr marL="0" indent="0">
                  <a:buNone/>
                  <a:tabLst>
                    <a:tab pos="908050" algn="l"/>
                    <a:tab pos="1933575" algn="l"/>
                  </a:tabLst>
                </a:pPr>
                <a:r>
                  <a:rPr lang="en-US" sz="2400" dirty="0"/>
                  <a:t>	if 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then </a:t>
                </a:r>
                <a:br>
                  <a:rPr lang="en-US" sz="2400" i="1" dirty="0"/>
                </a:br>
                <a:r>
                  <a:rPr lang="en-US" sz="2400" i="1" dirty="0"/>
                  <a:t>	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 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5A490-C0D1-1E25-5C28-CBA980251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77" y="1014411"/>
                <a:ext cx="8799871" cy="4129089"/>
              </a:xfrm>
              <a:blipFill>
                <a:blip r:embed="rId2"/>
                <a:stretch>
                  <a:fillRect l="-1154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E87A55E-6D62-9690-B16C-23E33BB5092E}"/>
              </a:ext>
            </a:extLst>
          </p:cNvPr>
          <p:cNvSpPr/>
          <p:nvPr/>
        </p:nvSpPr>
        <p:spPr>
          <a:xfrm>
            <a:off x="206477" y="1573161"/>
            <a:ext cx="8662220" cy="344542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5341E-1104-A936-EEF3-14A86CC16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9935C-68B9-2387-BF4E-3431C67873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How to spot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quotienting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39DBA4-1FAC-0B99-4897-F2EB3F28E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17" t="-13725" r="-617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FCF0B2-1443-2D19-DC44-7EC8A40A4F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How?    </a:t>
                </a:r>
                <a:r>
                  <a:rPr lang="en-US" sz="2400" dirty="0"/>
                  <a:t>Honest prover will quotient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by the query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AD6FCA-751B-42D4-A4A7-8AFE093CC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7159"/>
                <a:ext cx="8229600" cy="520096"/>
              </a:xfrm>
              <a:blipFill>
                <a:blip r:embed="rId3"/>
                <a:stretch>
                  <a:fillRect l="-1235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34690A-A17B-471A-6B92-6CA702C5D3ED}"/>
                  </a:ext>
                </a:extLst>
              </p:cNvPr>
              <p:cNvSpPr txBox="1"/>
              <p:nvPr/>
            </p:nvSpPr>
            <p:spPr>
              <a:xfrm>
                <a:off x="200951" y="1610930"/>
                <a:ext cx="1248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A5B9D-40E2-21A1-5138-3CA732510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1" y="1610930"/>
                <a:ext cx="1248099" cy="400110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E9300B9-E87E-2990-C57B-3BB9A01C739B}"/>
              </a:ext>
            </a:extLst>
          </p:cNvPr>
          <p:cNvGrpSpPr/>
          <p:nvPr/>
        </p:nvGrpSpPr>
        <p:grpSpPr>
          <a:xfrm>
            <a:off x="1979440" y="1711097"/>
            <a:ext cx="2673633" cy="157730"/>
            <a:chOff x="5636805" y="1882622"/>
            <a:chExt cx="2673633" cy="1577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DA8D9F-7E2C-C705-4FDB-8B407F13B8CC}"/>
                </a:ext>
              </a:extLst>
            </p:cNvPr>
            <p:cNvSpPr/>
            <p:nvPr/>
          </p:nvSpPr>
          <p:spPr>
            <a:xfrm>
              <a:off x="563680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D78B0-6FCE-68FE-18C1-52219AB30555}"/>
                </a:ext>
              </a:extLst>
            </p:cNvPr>
            <p:cNvSpPr/>
            <p:nvPr/>
          </p:nvSpPr>
          <p:spPr>
            <a:xfrm>
              <a:off x="580396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104822-49FF-B6EB-59E4-D57C08D633CF}"/>
                </a:ext>
              </a:extLst>
            </p:cNvPr>
            <p:cNvSpPr/>
            <p:nvPr/>
          </p:nvSpPr>
          <p:spPr>
            <a:xfrm>
              <a:off x="597111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051F00-F0C4-E5CF-B33C-199382FDBED6}"/>
                </a:ext>
              </a:extLst>
            </p:cNvPr>
            <p:cNvSpPr/>
            <p:nvPr/>
          </p:nvSpPr>
          <p:spPr>
            <a:xfrm>
              <a:off x="613827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6A175D-E1D0-0B8B-ACD4-2CB8610F888F}"/>
                </a:ext>
              </a:extLst>
            </p:cNvPr>
            <p:cNvSpPr/>
            <p:nvPr/>
          </p:nvSpPr>
          <p:spPr>
            <a:xfrm>
              <a:off x="630542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60D39B-CB2C-6B5B-C461-B4329E165DB3}"/>
                </a:ext>
              </a:extLst>
            </p:cNvPr>
            <p:cNvSpPr/>
            <p:nvPr/>
          </p:nvSpPr>
          <p:spPr>
            <a:xfrm>
              <a:off x="647258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37FBD4-BAA0-B071-FF82-84B74C737D16}"/>
                </a:ext>
              </a:extLst>
            </p:cNvPr>
            <p:cNvSpPr/>
            <p:nvPr/>
          </p:nvSpPr>
          <p:spPr>
            <a:xfrm>
              <a:off x="663973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90A01F-E056-AEDD-4B80-1C9D43BFB8B8}"/>
                </a:ext>
              </a:extLst>
            </p:cNvPr>
            <p:cNvSpPr/>
            <p:nvPr/>
          </p:nvSpPr>
          <p:spPr>
            <a:xfrm>
              <a:off x="680689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E5CD03-C70A-7541-9FB6-1B535F08963F}"/>
                </a:ext>
              </a:extLst>
            </p:cNvPr>
            <p:cNvSpPr/>
            <p:nvPr/>
          </p:nvSpPr>
          <p:spPr>
            <a:xfrm>
              <a:off x="697404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449627-3736-B7EB-8956-FE6D045492C4}"/>
                </a:ext>
              </a:extLst>
            </p:cNvPr>
            <p:cNvSpPr/>
            <p:nvPr/>
          </p:nvSpPr>
          <p:spPr>
            <a:xfrm>
              <a:off x="714120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864CEA-E076-5986-E660-02B13FA88393}"/>
                </a:ext>
              </a:extLst>
            </p:cNvPr>
            <p:cNvSpPr/>
            <p:nvPr/>
          </p:nvSpPr>
          <p:spPr>
            <a:xfrm>
              <a:off x="730835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84EF92-DDD9-6A39-C403-6BF0B24648A4}"/>
                </a:ext>
              </a:extLst>
            </p:cNvPr>
            <p:cNvSpPr/>
            <p:nvPr/>
          </p:nvSpPr>
          <p:spPr>
            <a:xfrm>
              <a:off x="747551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8B5359-AC2E-B5FB-FB32-3740533769DE}"/>
                </a:ext>
              </a:extLst>
            </p:cNvPr>
            <p:cNvSpPr/>
            <p:nvPr/>
          </p:nvSpPr>
          <p:spPr>
            <a:xfrm>
              <a:off x="764266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FA56ED-9D18-27CA-F8F8-343F0C9DB707}"/>
                </a:ext>
              </a:extLst>
            </p:cNvPr>
            <p:cNvSpPr/>
            <p:nvPr/>
          </p:nvSpPr>
          <p:spPr>
            <a:xfrm>
              <a:off x="7809820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88D5ED-80EC-57AB-7D87-DD2AA399B3E2}"/>
                </a:ext>
              </a:extLst>
            </p:cNvPr>
            <p:cNvSpPr/>
            <p:nvPr/>
          </p:nvSpPr>
          <p:spPr>
            <a:xfrm>
              <a:off x="7976975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6CE8A5-6721-EDF7-E233-498CA820342A}"/>
                </a:ext>
              </a:extLst>
            </p:cNvPr>
            <p:cNvSpPr/>
            <p:nvPr/>
          </p:nvSpPr>
          <p:spPr>
            <a:xfrm>
              <a:off x="8144133" y="1882622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7A377C-06A9-E7B2-5564-C972D3A3EB0C}"/>
              </a:ext>
            </a:extLst>
          </p:cNvPr>
          <p:cNvGrpSpPr/>
          <p:nvPr/>
        </p:nvGrpSpPr>
        <p:grpSpPr>
          <a:xfrm>
            <a:off x="1967139" y="2400474"/>
            <a:ext cx="667770" cy="157730"/>
            <a:chOff x="2300073" y="2586016"/>
            <a:chExt cx="667770" cy="15773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D3493B-D4CD-67B4-6F9C-0280F113C259}"/>
                </a:ext>
              </a:extLst>
            </p:cNvPr>
            <p:cNvSpPr/>
            <p:nvPr/>
          </p:nvSpPr>
          <p:spPr>
            <a:xfrm>
              <a:off x="230007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986DA4-0DC1-692F-FC35-B1D74D7AF09E}"/>
                </a:ext>
              </a:extLst>
            </p:cNvPr>
            <p:cNvSpPr/>
            <p:nvPr/>
          </p:nvSpPr>
          <p:spPr>
            <a:xfrm>
              <a:off x="246722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C8809F-0902-E3B3-8444-4EE328F53D83}"/>
                </a:ext>
              </a:extLst>
            </p:cNvPr>
            <p:cNvSpPr/>
            <p:nvPr/>
          </p:nvSpPr>
          <p:spPr>
            <a:xfrm>
              <a:off x="2634383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FB49638-DBFA-3580-39CB-569CA40FC5D1}"/>
                </a:ext>
              </a:extLst>
            </p:cNvPr>
            <p:cNvSpPr/>
            <p:nvPr/>
          </p:nvSpPr>
          <p:spPr>
            <a:xfrm>
              <a:off x="2801538" y="2586016"/>
              <a:ext cx="166305" cy="157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B97918-79C8-5818-8CD7-6C7C3AAC607D}"/>
              </a:ext>
            </a:extLst>
          </p:cNvPr>
          <p:cNvGrpSpPr/>
          <p:nvPr/>
        </p:nvGrpSpPr>
        <p:grpSpPr>
          <a:xfrm>
            <a:off x="1961076" y="1868826"/>
            <a:ext cx="2691147" cy="536917"/>
            <a:chOff x="1961076" y="2070531"/>
            <a:chExt cx="2691147" cy="53691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C24E8F-E4E6-62A1-8A06-1596D5D98CA5}"/>
                </a:ext>
              </a:extLst>
            </p:cNvPr>
            <p:cNvCxnSpPr>
              <a:cxnSpLocks/>
            </p:cNvCxnSpPr>
            <p:nvPr/>
          </p:nvCxnSpPr>
          <p:spPr>
            <a:xfrm>
              <a:off x="1984940" y="2081419"/>
              <a:ext cx="2610" cy="513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D0E453-268C-2371-C307-8D58B230BC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343" y="2070531"/>
              <a:ext cx="2017880" cy="5369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744D65-E0FD-B92B-1889-C126C8C9013C}"/>
                </a:ext>
              </a:extLst>
            </p:cNvPr>
            <p:cNvSpPr txBox="1"/>
            <p:nvPr/>
          </p:nvSpPr>
          <p:spPr>
            <a:xfrm>
              <a:off x="1961076" y="2128219"/>
              <a:ext cx="1266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2000" dirty="0">
                  <a:latin typeface="+mn-lt"/>
                </a:rPr>
                <a:t>4-way fold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FF8272-6C65-8EF2-1855-CF8A27E5E368}"/>
                  </a:ext>
                </a:extLst>
              </p:cNvPr>
              <p:cNvSpPr txBox="1"/>
              <p:nvPr/>
            </p:nvSpPr>
            <p:spPr>
              <a:xfrm>
                <a:off x="4193014" y="2028354"/>
                <a:ext cx="49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4F98C2-78F1-FE15-00EA-FFFE62AD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4" y="2028354"/>
                <a:ext cx="4989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CBC13F4-A2D5-BD76-B562-78497D6323CA}"/>
              </a:ext>
            </a:extLst>
          </p:cNvPr>
          <p:cNvGrpSpPr/>
          <p:nvPr/>
        </p:nvGrpSpPr>
        <p:grpSpPr>
          <a:xfrm>
            <a:off x="3255652" y="2408728"/>
            <a:ext cx="1345718" cy="157730"/>
            <a:chOff x="1945512" y="3362578"/>
            <a:chExt cx="1345718" cy="1577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58464A4-4314-012C-016D-06411F94101F}"/>
                </a:ext>
              </a:extLst>
            </p:cNvPr>
            <p:cNvGrpSpPr/>
            <p:nvPr/>
          </p:nvGrpSpPr>
          <p:grpSpPr>
            <a:xfrm>
              <a:off x="1945512" y="3362578"/>
              <a:ext cx="667770" cy="157730"/>
              <a:chOff x="2300073" y="2586016"/>
              <a:chExt cx="667770" cy="1577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20EA7A7-A915-842D-3D92-C6444D2B0E70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C88E64F-D9C1-0E5A-349A-47035DB6A27E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BDA2B19-53C2-CB4D-D986-7BE53F2F2AA7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C310F84-C474-C70A-4456-D5FD6EE21A4F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10952C4-3BB8-0CED-D126-3E8DE0C24CCC}"/>
                </a:ext>
              </a:extLst>
            </p:cNvPr>
            <p:cNvGrpSpPr/>
            <p:nvPr/>
          </p:nvGrpSpPr>
          <p:grpSpPr>
            <a:xfrm>
              <a:off x="2623460" y="3362578"/>
              <a:ext cx="667770" cy="157730"/>
              <a:chOff x="2300073" y="2586016"/>
              <a:chExt cx="667770" cy="15773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5388E59-5F87-4406-A93F-AD0E05DF2DA4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EACBE0-7D1F-C34C-0660-0692CD971645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ED2F309-A60B-7FB7-88CF-F1EB67868EE5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C70CBE7-8DF8-4600-8F2F-EF81D268BA09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2D2CEC-9320-BC22-2DF8-AB76AD07C3B5}"/>
              </a:ext>
            </a:extLst>
          </p:cNvPr>
          <p:cNvGrpSpPr/>
          <p:nvPr/>
        </p:nvGrpSpPr>
        <p:grpSpPr>
          <a:xfrm>
            <a:off x="4788650" y="2102838"/>
            <a:ext cx="3808597" cy="400110"/>
            <a:chOff x="4174631" y="2591224"/>
            <a:chExt cx="3808597" cy="40011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5D82476-BC80-3E8E-D481-1C8FFE6EBFED}"/>
                </a:ext>
              </a:extLst>
            </p:cNvPr>
            <p:cNvCxnSpPr>
              <a:cxnSpLocks/>
            </p:cNvCxnSpPr>
            <p:nvPr/>
          </p:nvCxnSpPr>
          <p:spPr>
            <a:xfrm>
              <a:off x="4174631" y="2945439"/>
              <a:ext cx="3808597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F66C10A-5B2E-E120-2EF8-0A64B75AA8F2}"/>
                    </a:ext>
                  </a:extLst>
                </p:cNvPr>
                <p:cNvSpPr txBox="1"/>
                <p:nvPr/>
              </p:nvSpPr>
              <p:spPr>
                <a:xfrm>
                  <a:off x="4508941" y="2591224"/>
                  <a:ext cx="34196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send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+mn-lt"/>
                    </a:rPr>
                    <a:t>⇾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 to Verifier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C74F92-A6F2-0F70-A8EF-56A4BB7F23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941" y="2591224"/>
                  <a:ext cx="341965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852" t="-909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EBD88D-043F-784A-2E5C-539D33F471A8}"/>
              </a:ext>
            </a:extLst>
          </p:cNvPr>
          <p:cNvGrpSpPr/>
          <p:nvPr/>
        </p:nvGrpSpPr>
        <p:grpSpPr>
          <a:xfrm>
            <a:off x="4447271" y="2609672"/>
            <a:ext cx="4812253" cy="369332"/>
            <a:chOff x="4437957" y="3066462"/>
            <a:chExt cx="4715408" cy="35645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53FE4C1-05DA-0CE6-03AB-814F650A7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8822"/>
              <a:ext cx="44290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D321C7A-DDEF-80E2-66B0-B3B9697FCEC4}"/>
                    </a:ext>
                  </a:extLst>
                </p:cNvPr>
                <p:cNvSpPr txBox="1"/>
                <p:nvPr/>
              </p:nvSpPr>
              <p:spPr>
                <a:xfrm>
                  <a:off x="4437957" y="3066462"/>
                  <a:ext cx="4715408" cy="356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Verifier sends an out of domain query 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2147FE-0A47-448F-EED1-A1F7DCAE1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66462"/>
                  <a:ext cx="4715408" cy="356456"/>
                </a:xfrm>
                <a:prstGeom prst="rect">
                  <a:avLst/>
                </a:prstGeom>
                <a:blipFill>
                  <a:blip r:embed="rId7"/>
                  <a:stretch>
                    <a:fillRect l="-1053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735F5D8-FAFE-602A-3CCE-A494AD09DC13}"/>
                  </a:ext>
                </a:extLst>
              </p:cNvPr>
              <p:cNvSpPr txBox="1"/>
              <p:nvPr/>
            </p:nvSpPr>
            <p:spPr>
              <a:xfrm>
                <a:off x="7386163" y="1506476"/>
                <a:ext cx="1301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0" u="sng" dirty="0" err="1">
                    <a:latin typeface="+mn-lt"/>
                  </a:rPr>
                  <a:t>Verfier</a:t>
                </a:r>
                <a:r>
                  <a:rPr lang="en-US" b="0" u="sng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7D796C-BBD5-3381-3697-437A435F4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163" y="1506476"/>
                <a:ext cx="1301062" cy="461665"/>
              </a:xfrm>
              <a:prstGeom prst="rect">
                <a:avLst/>
              </a:prstGeom>
              <a:blipFill>
                <a:blip r:embed="rId8"/>
                <a:stretch>
                  <a:fillRect l="-679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D14E9DE-7A30-BB74-F1F9-0AA9DD153AA7}"/>
              </a:ext>
            </a:extLst>
          </p:cNvPr>
          <p:cNvGrpSpPr/>
          <p:nvPr/>
        </p:nvGrpSpPr>
        <p:grpSpPr>
          <a:xfrm>
            <a:off x="3028540" y="4205973"/>
            <a:ext cx="1345718" cy="157730"/>
            <a:chOff x="1945512" y="3362578"/>
            <a:chExt cx="1345718" cy="15773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34288EB-1824-2171-C764-7F5F4938639B}"/>
                </a:ext>
              </a:extLst>
            </p:cNvPr>
            <p:cNvGrpSpPr/>
            <p:nvPr/>
          </p:nvGrpSpPr>
          <p:grpSpPr>
            <a:xfrm>
              <a:off x="1945512" y="3362578"/>
              <a:ext cx="667770" cy="157730"/>
              <a:chOff x="2300073" y="2586016"/>
              <a:chExt cx="667770" cy="15773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8B0DDAD-8053-EF1B-8370-D322E7D40345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60E0DE9-36EF-1B3B-9BA1-0506852DF0DE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760FFD2-1626-0B66-7854-E413D8ABD3E9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73EEF1B-8B7D-1C41-9BA6-5C4C571A6609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1BB45-60E1-624B-43B1-696608E23B35}"/>
                </a:ext>
              </a:extLst>
            </p:cNvPr>
            <p:cNvGrpSpPr/>
            <p:nvPr/>
          </p:nvGrpSpPr>
          <p:grpSpPr>
            <a:xfrm>
              <a:off x="2623460" y="3362578"/>
              <a:ext cx="667770" cy="157730"/>
              <a:chOff x="2300073" y="2586016"/>
              <a:chExt cx="667770" cy="1577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6FEC57-2641-DFE6-42F3-6CF25762D5C7}"/>
                  </a:ext>
                </a:extLst>
              </p:cNvPr>
              <p:cNvSpPr/>
              <p:nvPr/>
            </p:nvSpPr>
            <p:spPr>
              <a:xfrm>
                <a:off x="230007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CCFBA12-F0B9-A148-2C2A-9BA4385B5CC6}"/>
                  </a:ext>
                </a:extLst>
              </p:cNvPr>
              <p:cNvSpPr/>
              <p:nvPr/>
            </p:nvSpPr>
            <p:spPr>
              <a:xfrm>
                <a:off x="246722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AF658C4-8440-D196-0A10-ACA44CCE214F}"/>
                  </a:ext>
                </a:extLst>
              </p:cNvPr>
              <p:cNvSpPr/>
              <p:nvPr/>
            </p:nvSpPr>
            <p:spPr>
              <a:xfrm>
                <a:off x="2634383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6AD491D-BD81-F841-CC35-07C3F6F20246}"/>
                  </a:ext>
                </a:extLst>
              </p:cNvPr>
              <p:cNvSpPr/>
              <p:nvPr/>
            </p:nvSpPr>
            <p:spPr>
              <a:xfrm>
                <a:off x="2801538" y="2586016"/>
                <a:ext cx="166305" cy="157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7825177-D9E9-DF80-C095-AE8E27B4A0F4}"/>
                  </a:ext>
                </a:extLst>
              </p:cNvPr>
              <p:cNvSpPr txBox="1"/>
              <p:nvPr/>
            </p:nvSpPr>
            <p:spPr>
              <a:xfrm>
                <a:off x="1329124" y="4096490"/>
                <a:ext cx="1491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B519C4-76A2-57DD-1371-DC9B40755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24" y="4096490"/>
                <a:ext cx="1491370" cy="400110"/>
              </a:xfrm>
              <a:prstGeom prst="rect">
                <a:avLst/>
              </a:prstGeom>
              <a:blipFill>
                <a:blip r:embed="rId9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D7050DF7-BC4A-672F-1DC2-6EE7C70819D0}"/>
              </a:ext>
            </a:extLst>
          </p:cNvPr>
          <p:cNvGrpSpPr/>
          <p:nvPr/>
        </p:nvGrpSpPr>
        <p:grpSpPr>
          <a:xfrm>
            <a:off x="4469897" y="3492282"/>
            <a:ext cx="4577121" cy="374846"/>
            <a:chOff x="4519250" y="3012972"/>
            <a:chExt cx="4577121" cy="361777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FDFEA3F-7208-AC3B-5F62-044524367C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9250" y="3358285"/>
              <a:ext cx="45771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6803248-B306-C553-89D6-BA7698A14C1C}"/>
                    </a:ext>
                  </a:extLst>
                </p:cNvPr>
                <p:cNvSpPr txBox="1"/>
                <p:nvPr/>
              </p:nvSpPr>
              <p:spPr>
                <a:xfrm>
                  <a:off x="4519250" y="3012972"/>
                  <a:ext cx="4552978" cy="361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Verifier sends spot check points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∊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C9F9B4C-4EAD-E802-4BBC-A10C78A9DC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9250" y="3012972"/>
                  <a:ext cx="4552978" cy="361777"/>
                </a:xfrm>
                <a:prstGeom prst="rect">
                  <a:avLst/>
                </a:prstGeom>
                <a:blipFill>
                  <a:blip r:embed="rId10"/>
                  <a:stretch>
                    <a:fillRect l="-833" t="-1000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D773075-E3B0-6D9C-C132-2EC95F78EC0B}"/>
              </a:ext>
            </a:extLst>
          </p:cNvPr>
          <p:cNvGrpSpPr/>
          <p:nvPr/>
        </p:nvGrpSpPr>
        <p:grpSpPr>
          <a:xfrm>
            <a:off x="4442505" y="2980247"/>
            <a:ext cx="3466577" cy="369334"/>
            <a:chOff x="4437957" y="3075660"/>
            <a:chExt cx="3396813" cy="356456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8550A5D-FC52-92F1-4999-1D057D0ABB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6968"/>
              <a:ext cx="3125993" cy="185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FFB700C-9051-83B8-D5FE-744D7429849D}"/>
                    </a:ext>
                  </a:extLst>
                </p:cNvPr>
                <p:cNvSpPr txBox="1"/>
                <p:nvPr/>
              </p:nvSpPr>
              <p:spPr>
                <a:xfrm>
                  <a:off x="4437957" y="3075660"/>
                  <a:ext cx="3396813" cy="356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Prover sends back 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0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27FCC80-2B45-5B49-9165-FD94926F40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75660"/>
                  <a:ext cx="3396813" cy="356456"/>
                </a:xfrm>
                <a:prstGeom prst="rect">
                  <a:avLst/>
                </a:prstGeom>
                <a:blipFill>
                  <a:blip r:embed="rId9"/>
                  <a:stretch>
                    <a:fillRect l="-146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5975881-F349-9D91-0D3A-298E5282761C}"/>
              </a:ext>
            </a:extLst>
          </p:cNvPr>
          <p:cNvGrpSpPr/>
          <p:nvPr/>
        </p:nvGrpSpPr>
        <p:grpSpPr>
          <a:xfrm>
            <a:off x="4518217" y="3885570"/>
            <a:ext cx="4552975" cy="369333"/>
            <a:chOff x="4437957" y="3075561"/>
            <a:chExt cx="4461347" cy="356457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36C9B57-F248-F26A-FE48-C7B36E35F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957" y="3398822"/>
              <a:ext cx="446134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A4A6BDC-9BDF-1B61-6ABD-7BD2AA7BD07C}"/>
                    </a:ext>
                  </a:extLst>
                </p:cNvPr>
                <p:cNvSpPr txBox="1"/>
                <p:nvPr/>
              </p:nvSpPr>
              <p:spPr>
                <a:xfrm>
                  <a:off x="4437957" y="3075561"/>
                  <a:ext cx="4461347" cy="356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800" dirty="0">
                      <a:latin typeface="+mn-lt"/>
                    </a:rPr>
                    <a:t>Prover sends back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dirty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1800" i="1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sz="18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BE236DB-9DE1-10DA-57DD-5020008F9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57" y="3075561"/>
                  <a:ext cx="4461347" cy="356457"/>
                </a:xfrm>
                <a:prstGeom prst="rect">
                  <a:avLst/>
                </a:prstGeom>
                <a:blipFill>
                  <a:blip r:embed="rId11"/>
                  <a:stretch>
                    <a:fillRect l="-1111" t="-6452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F1DFA4E-2278-6DB2-70A1-FA2818800901}"/>
              </a:ext>
            </a:extLst>
          </p:cNvPr>
          <p:cNvCxnSpPr>
            <a:cxnSpLocks/>
          </p:cNvCxnSpPr>
          <p:nvPr/>
        </p:nvCxnSpPr>
        <p:spPr>
          <a:xfrm>
            <a:off x="2708487" y="2498502"/>
            <a:ext cx="5137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D30441-08D8-A5A6-DBD5-EA755E023EFF}"/>
                  </a:ext>
                </a:extLst>
              </p:cNvPr>
              <p:cNvSpPr txBox="1"/>
              <p:nvPr/>
            </p:nvSpPr>
            <p:spPr>
              <a:xfrm>
                <a:off x="215962" y="4638348"/>
                <a:ext cx="8575424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Iterate to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(1−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e>
                    </m:rad>
                  </m:oMath>
                </a14:m>
                <a:r>
                  <a:rPr lang="en-US" sz="1800" dirty="0">
                    <a:latin typeface="+mn-lt"/>
                  </a:rPr>
                  <a:t> )</a:t>
                </a:r>
                <a:r>
                  <a:rPr lang="en-US" sz="2000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latin typeface="+mn-lt"/>
                  </a:rPr>
                  <a:t>  with </a:t>
                </a:r>
                <a:r>
                  <a:rPr lang="en-US" sz="2000" u="sng" dirty="0">
                    <a:latin typeface="+mn-lt"/>
                  </a:rPr>
                  <a:t>a smaller</a:t>
                </a:r>
                <a:r>
                  <a:rPr lang="en-US" sz="20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400E3D-CA2E-B5F9-7A7A-F6941E30E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62" y="4638348"/>
                <a:ext cx="8575424" cy="427746"/>
              </a:xfrm>
              <a:prstGeom prst="rect">
                <a:avLst/>
              </a:prstGeom>
              <a:blipFill>
                <a:blip r:embed="rId12"/>
                <a:stretch>
                  <a:fillRect l="-591" t="-294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7F5954A-CC49-B5C5-6825-84122753FE4B}"/>
              </a:ext>
            </a:extLst>
          </p:cNvPr>
          <p:cNvCxnSpPr>
            <a:cxnSpLocks/>
          </p:cNvCxnSpPr>
          <p:nvPr/>
        </p:nvCxnSpPr>
        <p:spPr>
          <a:xfrm>
            <a:off x="3798191" y="2566458"/>
            <a:ext cx="0" cy="1588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F6B173-9DE5-1CD8-3A28-4D68BCF7333E}"/>
                  </a:ext>
                </a:extLst>
              </p:cNvPr>
              <p:cNvSpPr txBox="1"/>
              <p:nvPr/>
            </p:nvSpPr>
            <p:spPr>
              <a:xfrm>
                <a:off x="102153" y="2720076"/>
                <a:ext cx="3450560" cy="1344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3600"/>
                  </a:spcBef>
                </a:pPr>
                <a:r>
                  <a:rPr lang="en-US" sz="1800" dirty="0">
                    <a:latin typeface="+mn-lt"/>
                  </a:rPr>
                  <a:t>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800" b="0" dirty="0">
                    <a:latin typeface="+mn-lt"/>
                  </a:rPr>
                  <a:t>   where </a:t>
                </a:r>
                <a:endParaRPr lang="en-US" sz="1800" dirty="0">
                  <a:latin typeface="+mn-lt"/>
                </a:endParaRPr>
              </a:p>
              <a:p>
                <a:pPr marL="342900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0" dirty="0">
                    <a:latin typeface="+mn-lt"/>
                  </a:rPr>
                  <a:t>   and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dirty="0">
                    <a:latin typeface="+mn-lt"/>
                  </a:rPr>
                  <a:t> </a:t>
                </a:r>
              </a:p>
              <a:p>
                <a:pPr marL="342900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b="0" dirty="0">
                    <a:latin typeface="+mn-lt"/>
                  </a:rPr>
                  <a:t>  and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F6B173-9DE5-1CD8-3A28-4D68BCF73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3" y="2720076"/>
                <a:ext cx="3450560" cy="1344663"/>
              </a:xfrm>
              <a:prstGeom prst="rect">
                <a:avLst/>
              </a:prstGeom>
              <a:blipFill>
                <a:blip r:embed="rId12"/>
                <a:stretch>
                  <a:fillRect l="-1087" b="-454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4159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9B60-97A7-8346-9350-6F947131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STIR: 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66E21-4763-95EE-4107-1F9524C023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591266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Main benefit</a:t>
                </a:r>
                <a:r>
                  <a:rPr lang="en-US" sz="2400" dirty="0"/>
                  <a:t>:   STIR proof is about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shorter than FRI proof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Cons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Prover is a bit slower because of interpolation and quotienting</a:t>
                </a:r>
              </a:p>
              <a:p>
                <a:r>
                  <a:rPr lang="en-US" sz="2400" dirty="0"/>
                  <a:t>Verifier is a bit slower because of quotienting</a:t>
                </a:r>
              </a:p>
              <a:p>
                <a:r>
                  <a:rPr lang="en-US" sz="2400" dirty="0"/>
                  <a:t>Batching via pipelining is more cumbersome:</a:t>
                </a:r>
              </a:p>
              <a:p>
                <a:pPr lvl="1"/>
                <a:r>
                  <a:rPr lang="en-US" sz="2200" dirty="0"/>
                  <a:t>Often, functions to batch are all defined using the same rate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200" dirty="0"/>
                  <a:t>,</a:t>
                </a:r>
                <a:br>
                  <a:rPr lang="en-US" sz="2200" dirty="0"/>
                </a:br>
                <a:r>
                  <a:rPr lang="en-US" sz="2200" dirty="0"/>
                  <a:t>	but STIR iterations use a different rate in every round</a:t>
                </a:r>
                <a:br>
                  <a:rPr lang="en-US" sz="2000" dirty="0"/>
                </a:br>
                <a:r>
                  <a:rPr lang="en-US" sz="2000" dirty="0"/>
                  <a:t>	⇒  Prover will need to interpolate functions to expand to lower rate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66E21-4763-95EE-4107-1F9524C02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591266" cy="3943349"/>
              </a:xfrm>
              <a:blipFill>
                <a:blip r:embed="rId3"/>
                <a:stretch>
                  <a:fillRect l="-1182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DEEC3F-1670-2AB7-6D98-E6BED24F93A4}"/>
                  </a:ext>
                </a:extLst>
              </p:cNvPr>
              <p:cNvSpPr txBox="1"/>
              <p:nvPr/>
            </p:nvSpPr>
            <p:spPr>
              <a:xfrm>
                <a:off x="4913477" y="1596788"/>
                <a:ext cx="42895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(using the same rate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latin typeface="+mn-lt"/>
                  </a:rPr>
                  <a:t> for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DEEC3F-1670-2AB7-6D98-E6BED24F9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477" y="1596788"/>
                <a:ext cx="4289572" cy="400110"/>
              </a:xfrm>
              <a:prstGeom prst="rect">
                <a:avLst/>
              </a:prstGeom>
              <a:blipFill>
                <a:blip r:embed="rId4"/>
                <a:stretch>
                  <a:fillRect l="-1180" t="-9091" r="-59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7820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F916-CA50-5F26-F42D-6B523B32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WHIR:  better than STIR   </a:t>
            </a:r>
            <a:r>
              <a:rPr lang="en-US" sz="2700" dirty="0"/>
              <a:t>[</a:t>
            </a:r>
            <a:r>
              <a:rPr lang="en-US" sz="2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ACFY’24</a:t>
            </a:r>
            <a:r>
              <a:rPr lang="en-US" sz="27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93D5CBE-C2A6-9383-9CE7-AC54610A8BD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4694" y="1428751"/>
                <a:ext cx="8879306" cy="2586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u="sng" dirty="0"/>
                  <a:t>WHIR</a:t>
                </a:r>
                <a:r>
                  <a:rPr lang="en-US" sz="2400" dirty="0"/>
                  <a:t>:  combines all spot checks into a </a:t>
                </a:r>
                <a:r>
                  <a:rPr lang="en-US" sz="2400" u="sng" dirty="0" err="1"/>
                  <a:t>Sumcheck</a:t>
                </a:r>
                <a:r>
                  <a:rPr lang="en-US" sz="2400" dirty="0"/>
                  <a:t>  ⇒  no quotienting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dirty="0"/>
                  <a:t>Fold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levels per round, but Verifier now does fewer field ops.</a:t>
                </a:r>
              </a:p>
              <a:p>
                <a:pPr marL="0" indent="0">
                  <a:buNone/>
                </a:pPr>
                <a:r>
                  <a:rPr lang="en-US" sz="2400" dirty="0"/>
                  <a:t>		⇒   fast verifier 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1.9M gas </a:t>
                </a:r>
                <a:r>
                  <a:rPr lang="en-US" sz="2000" dirty="0">
                    <a:hlinkClick r:id="rId4"/>
                  </a:rPr>
                  <a:t>in the EVM</a:t>
                </a:r>
                <a:r>
                  <a:rPr lang="en-US" sz="20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Supports queries to a multilinear polynomial (not just univariate)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93D5CBE-C2A6-9383-9CE7-AC54610A8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694" y="1428751"/>
                <a:ext cx="8879306" cy="2586037"/>
              </a:xfrm>
              <a:prstGeom prst="rect">
                <a:avLst/>
              </a:prstGeom>
              <a:blipFill>
                <a:blip r:embed="rId5"/>
                <a:stretch>
                  <a:fillRect l="-1000" t="-19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DF97EC4-710F-346D-0825-1A8B47968653}"/>
              </a:ext>
            </a:extLst>
          </p:cNvPr>
          <p:cNvSpPr txBox="1"/>
          <p:nvPr/>
        </p:nvSpPr>
        <p:spPr>
          <a:xfrm>
            <a:off x="157538" y="4618471"/>
            <a:ext cx="477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dirty="0">
                <a:latin typeface="+mn-lt"/>
              </a:rPr>
              <a:t>How?  Not today.        </a:t>
            </a:r>
            <a:r>
              <a:rPr lang="en-US" sz="1800" dirty="0">
                <a:latin typeface="+mn-lt"/>
              </a:rPr>
              <a:t>(Builds on </a:t>
            </a:r>
            <a:r>
              <a:rPr lang="en-US" sz="1800" dirty="0" err="1">
                <a:latin typeface="+mn-lt"/>
              </a:rPr>
              <a:t>BaseFold</a:t>
            </a:r>
            <a:r>
              <a:rPr lang="en-US" sz="1800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6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DDFFD9D-15C0-6519-9411-C1CDCAE11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B150-E727-D914-1C4C-D87ABF09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WHIR:  better than STIR   </a:t>
            </a:r>
            <a:r>
              <a:rPr lang="en-US" sz="2700" dirty="0"/>
              <a:t>[</a:t>
            </a:r>
            <a:r>
              <a:rPr lang="en-US" sz="2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ACFY’24</a:t>
            </a:r>
            <a:r>
              <a:rPr lang="en-US" sz="27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32053CF-7C69-342B-A3B3-7F3D1C260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4695" y="956661"/>
                <a:ext cx="8229600" cy="18573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Goal</a:t>
                </a:r>
                <a:r>
                  <a:rPr lang="en-US" sz="2400" dirty="0"/>
                  <a:t>:  fold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levels at a time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Further shrinks the proof size. </a:t>
                </a:r>
              </a:p>
              <a:p>
                <a:r>
                  <a:rPr lang="en-US" sz="2400" dirty="0"/>
                  <a:t>The problem: with FRI or STIR, this results in many field ops for Verifier per round </a:t>
                </a:r>
                <a:r>
                  <a:rPr lang="en-US" sz="2000" dirty="0"/>
                  <a:t>(for computing the folding and quotienting)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68CBEE8-C033-909D-18E1-F42D103F2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695" y="956661"/>
                <a:ext cx="8229600" cy="1857377"/>
              </a:xfrm>
              <a:blipFill>
                <a:blip r:embed="rId4"/>
                <a:stretch>
                  <a:fillRect l="-1079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536B102-6F1F-B2D5-21C0-F5D02A9852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4694" y="2871789"/>
                <a:ext cx="8879306" cy="1644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u="sng" dirty="0"/>
                  <a:t>WHIR</a:t>
                </a:r>
                <a:r>
                  <a:rPr lang="en-US" sz="2400" dirty="0"/>
                  <a:t>:  combines all spot checks into a </a:t>
                </a:r>
                <a:r>
                  <a:rPr lang="en-US" sz="2400" dirty="0" err="1"/>
                  <a:t>Sumcheck</a:t>
                </a:r>
                <a:r>
                  <a:rPr lang="en-US" sz="2400" dirty="0"/>
                  <a:t>  ⇒  no quotienting</a:t>
                </a:r>
              </a:p>
              <a:p>
                <a:r>
                  <a:rPr lang="en-US" sz="2400" dirty="0"/>
                  <a:t>Fold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levels per round, but Verifier now does fewer field ops.</a:t>
                </a:r>
              </a:p>
              <a:p>
                <a:pPr marL="0" indent="0">
                  <a:buNone/>
                </a:pPr>
                <a:r>
                  <a:rPr lang="en-US" sz="2400" dirty="0"/>
                  <a:t>		⇒   fast verifier 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1.9M gas </a:t>
                </a:r>
                <a:r>
                  <a:rPr lang="en-US" sz="2000" dirty="0">
                    <a:hlinkClick r:id="rId5"/>
                  </a:rPr>
                  <a:t>in the EVM</a:t>
                </a:r>
                <a:r>
                  <a:rPr lang="en-US" sz="2000" dirty="0"/>
                  <a:t>)</a:t>
                </a:r>
              </a:p>
              <a:p>
                <a:r>
                  <a:rPr lang="en-US" sz="2400" dirty="0"/>
                  <a:t>Supports queries to a multilinear polynomial (not just univariate)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93D5CBE-C2A6-9383-9CE7-AC54610A8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694" y="2871789"/>
                <a:ext cx="8879306" cy="1644890"/>
              </a:xfrm>
              <a:prstGeom prst="rect">
                <a:avLst/>
              </a:prstGeom>
              <a:blipFill>
                <a:blip r:embed="rId6"/>
                <a:stretch>
                  <a:fillRect l="-1000" t="-4615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94872B-8722-4CA1-F1D1-9A79408C8A93}"/>
              </a:ext>
            </a:extLst>
          </p:cNvPr>
          <p:cNvSpPr txBox="1"/>
          <p:nvPr/>
        </p:nvSpPr>
        <p:spPr>
          <a:xfrm>
            <a:off x="157538" y="4618471"/>
            <a:ext cx="477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dirty="0">
                <a:latin typeface="+mn-lt"/>
              </a:rPr>
              <a:t>How?  Not today.        </a:t>
            </a:r>
            <a:r>
              <a:rPr lang="en-US" sz="1800" dirty="0">
                <a:latin typeface="+mn-lt"/>
              </a:rPr>
              <a:t>(Builds on </a:t>
            </a:r>
            <a:r>
              <a:rPr lang="en-US" sz="1800" dirty="0" err="1">
                <a:latin typeface="+mn-lt"/>
              </a:rPr>
              <a:t>BaseFold</a:t>
            </a:r>
            <a:r>
              <a:rPr lang="en-US" sz="1800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36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F2EF2B2-4C40-E1C9-50D4-BD8D3F1D4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86" y="3435760"/>
            <a:ext cx="7182465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Are there better codes than Reed-Solomon?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00BA2F-E6C8-0C6C-93FF-26BE91DF6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future:  other codes</a:t>
            </a:r>
          </a:p>
        </p:txBody>
      </p:sp>
    </p:spTree>
    <p:extLst>
      <p:ext uri="{BB962C8B-B14F-4D97-AF65-F5344CB8AC3E}">
        <p14:creationId xmlns:p14="http://schemas.microsoft.com/office/powerpoint/2010/main" val="297633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8105-45DA-010D-1C5D-FA02500A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 with RS-based SNARKs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6FD63-3C33-09E6-273F-D7173F1258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5443" y="1200150"/>
                <a:ext cx="8578645" cy="3943349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1600"/>
                  </a:spcBef>
                </a:pPr>
                <a:r>
                  <a:rPr lang="en-US" sz="2400" b="1" dirty="0"/>
                  <a:t>Not field agnostic</a:t>
                </a:r>
                <a:r>
                  <a:rPr lang="en-US" sz="2400" dirty="0"/>
                  <a:t>:  requires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primitive root of unity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⇒   can only use fields where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divides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⇒   difficult to support specific fields </a:t>
                </a:r>
                <a:r>
                  <a:rPr lang="en-US" sz="2000" dirty="0"/>
                  <a:t>(e.g., for ECDSA arithmetic)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Encoding is done via an FFT</a:t>
                </a:r>
                <a:r>
                  <a:rPr lang="en-US" sz="2400" dirty="0"/>
                  <a:t>:   takes time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⇒  when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400" dirty="0"/>
                  <a:t>,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causes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work for prover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FRI enables:   </a:t>
                </a:r>
                <a:r>
                  <a:rPr lang="en-US" sz="2400" dirty="0"/>
                  <a:t>a</a:t>
                </a:r>
                <a:r>
                  <a:rPr lang="en-US" sz="2400" b="1" dirty="0"/>
                  <a:t> </a:t>
                </a:r>
                <a:r>
                  <a:rPr lang="en-US" sz="2400" dirty="0"/>
                  <a:t>(univariate Poly-IOP) ⇾ IOP compiler</a:t>
                </a:r>
              </a:p>
              <a:p>
                <a:pPr marL="0" indent="0">
                  <a:spcBef>
                    <a:spcPts val="576"/>
                  </a:spcBef>
                  <a:buNone/>
                </a:pPr>
                <a:r>
                  <a:rPr lang="en-US" sz="2400" dirty="0"/>
                  <a:t>		⇒  what about (multilinear Poly-IOP) ⇾ IOP compiler??</a:t>
                </a:r>
              </a:p>
              <a:p>
                <a:pPr marL="0" indent="0">
                  <a:spcBef>
                    <a:spcPts val="576"/>
                  </a:spcBef>
                  <a:buNone/>
                </a:pPr>
                <a:r>
                  <a:rPr lang="en-US" sz="2400" dirty="0"/>
                  <a:t>				</a:t>
                </a:r>
                <a:r>
                  <a:rPr lang="en-US" sz="1800" dirty="0"/>
                  <a:t>e.g.,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+12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+7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spcBef>
                    <a:spcPts val="576"/>
                  </a:spcBef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6FD63-3C33-09E6-273F-D7173F125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443" y="1200150"/>
                <a:ext cx="8578645" cy="3943349"/>
              </a:xfrm>
              <a:blipFill>
                <a:blip r:embed="rId3"/>
                <a:stretch>
                  <a:fillRect l="-1034" t="-1923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993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8C2D-44E9-9FCD-9ECB-A4BC830B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FRI-like proximity proof for other linear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FD24-CEA0-1D16-D7CE-CC1A239B5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757" y="1094275"/>
                <a:ext cx="8903617" cy="38878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FRI can be generalized to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linear code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where:</a:t>
                </a:r>
              </a:p>
              <a:p>
                <a:pPr marL="400050" lvl="1" indent="0">
                  <a:spcBef>
                    <a:spcPts val="1000"/>
                  </a:spcBef>
                  <a:buNone/>
                </a:pPr>
                <a:r>
                  <a:rPr lang="en-US" sz="2400" dirty="0"/>
                  <a:t>There is a sequence of linear codes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… 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914400" lvl="1" indent="-457200">
                  <a:spcBef>
                    <a:spcPts val="1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linear code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&gt;…&gt;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is “sufficiently small”, </a:t>
                </a:r>
              </a:p>
              <a:p>
                <a:pPr marL="914400" lvl="1" indent="-457200">
                  <a:spcBef>
                    <a:spcPts val="1600"/>
                  </a:spcBef>
                  <a:buFont typeface="+mj-lt"/>
                  <a:buAutoNum type="arabicPeriod"/>
                </a:pPr>
                <a:r>
                  <a:rPr lang="en-US" sz="2400" dirty="0"/>
                  <a:t>there are distance preserving maps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  <a:r>
                  <a:rPr lang="en-US" sz="2000" dirty="0"/>
                  <a:t>for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,</a:t>
                </a:r>
              </a:p>
              <a:p>
                <a:pPr marL="914400" lvl="1" indent="-457200">
                  <a:spcBef>
                    <a:spcPts val="1600"/>
                  </a:spcBef>
                  <a:buFont typeface="+mj-lt"/>
                  <a:buAutoNum type="arabicPeriod"/>
                </a:pPr>
                <a:r>
                  <a:rPr lang="en-US" sz="2400" dirty="0"/>
                  <a:t>there is a “fast” encoding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,  and</a:t>
                </a:r>
              </a:p>
              <a:p>
                <a:pPr marL="914400" lvl="1" indent="-457200">
                  <a:spcBef>
                    <a:spcPts val="1600"/>
                  </a:spcBef>
                  <a:buFont typeface="+mj-lt"/>
                  <a:buAutoNum type="arabicPeriod"/>
                </a:pPr>
                <a:r>
                  <a:rPr lang="en-US" sz="2400" dirty="0"/>
                  <a:t>min-distance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is sufficiently large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FD24-CEA0-1D16-D7CE-CC1A239B5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757" y="1094275"/>
                <a:ext cx="8903617" cy="3887857"/>
              </a:xfrm>
              <a:blipFill>
                <a:blip r:embed="rId2"/>
                <a:stretch>
                  <a:fillRect l="-1140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C1D7C12-EA1F-64BF-2F6A-BFF82E6EB8E3}"/>
              </a:ext>
            </a:extLst>
          </p:cNvPr>
          <p:cNvGrpSpPr/>
          <p:nvPr/>
        </p:nvGrpSpPr>
        <p:grpSpPr>
          <a:xfrm>
            <a:off x="6077422" y="4290769"/>
            <a:ext cx="2985097" cy="782494"/>
            <a:chOff x="6086475" y="4255129"/>
            <a:chExt cx="2985097" cy="7824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A0D77D-5E4D-478E-5084-42BF2D46FDFC}"/>
                </a:ext>
              </a:extLst>
            </p:cNvPr>
            <p:cNvSpPr/>
            <p:nvPr/>
          </p:nvSpPr>
          <p:spPr>
            <a:xfrm>
              <a:off x="6086475" y="4255129"/>
              <a:ext cx="2985097" cy="760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B5F08E9-A1E0-6638-C610-60AF711FD917}"/>
                </a:ext>
              </a:extLst>
            </p:cNvPr>
            <p:cNvGrpSpPr/>
            <p:nvPr/>
          </p:nvGrpSpPr>
          <p:grpSpPr>
            <a:xfrm>
              <a:off x="6237967" y="4332279"/>
              <a:ext cx="2737591" cy="705344"/>
              <a:chOff x="5234808" y="4382664"/>
              <a:chExt cx="2737591" cy="70534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7473F1A-1CF9-FBA4-BD06-05406B95013D}"/>
                  </a:ext>
                </a:extLst>
              </p:cNvPr>
              <p:cNvGrpSpPr/>
              <p:nvPr/>
            </p:nvGrpSpPr>
            <p:grpSpPr>
              <a:xfrm>
                <a:off x="5234808" y="4382664"/>
                <a:ext cx="2737591" cy="157730"/>
                <a:chOff x="3203877" y="4517414"/>
                <a:chExt cx="2737591" cy="15773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3FDA9FE-B8D7-F9DF-934E-B9D25D0720DA}"/>
                    </a:ext>
                  </a:extLst>
                </p:cNvPr>
                <p:cNvGrpSpPr/>
                <p:nvPr/>
              </p:nvGrpSpPr>
              <p:grpSpPr>
                <a:xfrm>
                  <a:off x="4595750" y="4517414"/>
                  <a:ext cx="1345718" cy="157730"/>
                  <a:chOff x="4595750" y="4517414"/>
                  <a:chExt cx="1345718" cy="157730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0E77410E-5764-591E-4AAA-B5DFE238BDA4}"/>
                      </a:ext>
                    </a:extLst>
                  </p:cNvPr>
                  <p:cNvSpPr/>
                  <p:nvPr/>
                </p:nvSpPr>
                <p:spPr>
                  <a:xfrm>
                    <a:off x="4595750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66B4A778-3B15-E4FE-2F0F-2957D6E8EC40}"/>
                      </a:ext>
                    </a:extLst>
                  </p:cNvPr>
                  <p:cNvSpPr/>
                  <p:nvPr/>
                </p:nvSpPr>
                <p:spPr>
                  <a:xfrm>
                    <a:off x="4762905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560F18C-2FCC-9BFE-8A40-68DEF6B07411}"/>
                      </a:ext>
                    </a:extLst>
                  </p:cNvPr>
                  <p:cNvSpPr/>
                  <p:nvPr/>
                </p:nvSpPr>
                <p:spPr>
                  <a:xfrm>
                    <a:off x="4930060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8F6AC910-32C4-2A0D-0439-E259D873ABEB}"/>
                      </a:ext>
                    </a:extLst>
                  </p:cNvPr>
                  <p:cNvSpPr/>
                  <p:nvPr/>
                </p:nvSpPr>
                <p:spPr>
                  <a:xfrm>
                    <a:off x="5097215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05AD2D58-F61E-4FE4-F7F2-5FC8CD0FF72D}"/>
                      </a:ext>
                    </a:extLst>
                  </p:cNvPr>
                  <p:cNvSpPr/>
                  <p:nvPr/>
                </p:nvSpPr>
                <p:spPr>
                  <a:xfrm>
                    <a:off x="5273698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DE2ABA7D-CB52-294D-33C4-30602262232B}"/>
                      </a:ext>
                    </a:extLst>
                  </p:cNvPr>
                  <p:cNvSpPr/>
                  <p:nvPr/>
                </p:nvSpPr>
                <p:spPr>
                  <a:xfrm>
                    <a:off x="5440853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DB315574-BDE2-6177-4434-4C69C58A6020}"/>
                      </a:ext>
                    </a:extLst>
                  </p:cNvPr>
                  <p:cNvSpPr/>
                  <p:nvPr/>
                </p:nvSpPr>
                <p:spPr>
                  <a:xfrm>
                    <a:off x="5608008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30D07837-E3B5-3493-3D96-80C12F40C6C4}"/>
                      </a:ext>
                    </a:extLst>
                  </p:cNvPr>
                  <p:cNvSpPr/>
                  <p:nvPr/>
                </p:nvSpPr>
                <p:spPr>
                  <a:xfrm>
                    <a:off x="5775163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45748DF-9387-BFFB-35C7-85AA2CFE4EDC}"/>
                    </a:ext>
                  </a:extLst>
                </p:cNvPr>
                <p:cNvGrpSpPr/>
                <p:nvPr/>
              </p:nvGrpSpPr>
              <p:grpSpPr>
                <a:xfrm>
                  <a:off x="3203877" y="4517414"/>
                  <a:ext cx="667770" cy="157730"/>
                  <a:chOff x="3203877" y="4517414"/>
                  <a:chExt cx="667770" cy="157730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DD2DFFE8-D562-0788-70DD-84E581A73725}"/>
                      </a:ext>
                    </a:extLst>
                  </p:cNvPr>
                  <p:cNvSpPr/>
                  <p:nvPr/>
                </p:nvSpPr>
                <p:spPr>
                  <a:xfrm>
                    <a:off x="3203877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E3851A58-2223-E980-2B09-6CFD276381FB}"/>
                      </a:ext>
                    </a:extLst>
                  </p:cNvPr>
                  <p:cNvSpPr/>
                  <p:nvPr/>
                </p:nvSpPr>
                <p:spPr>
                  <a:xfrm>
                    <a:off x="3371032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DB7AACF8-1C7C-90EB-6D77-AD5F3051C374}"/>
                      </a:ext>
                    </a:extLst>
                  </p:cNvPr>
                  <p:cNvSpPr/>
                  <p:nvPr/>
                </p:nvSpPr>
                <p:spPr>
                  <a:xfrm>
                    <a:off x="3538187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9992DE67-7EEA-6691-254E-F4801396DCCE}"/>
                      </a:ext>
                    </a:extLst>
                  </p:cNvPr>
                  <p:cNvSpPr/>
                  <p:nvPr/>
                </p:nvSpPr>
                <p:spPr>
                  <a:xfrm>
                    <a:off x="3705342" y="4517414"/>
                    <a:ext cx="166305" cy="1577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16343F0F-52AA-AACA-66AE-98FF82C9EE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63475" y="4596279"/>
                  <a:ext cx="560398" cy="18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ight Brace 25">
                <a:extLst>
                  <a:ext uri="{FF2B5EF4-FFF2-40B4-BE49-F238E27FC236}">
                    <a16:creationId xmlns:a16="http://schemas.microsoft.com/office/drawing/2014/main" id="{D6C3ED5F-B10B-8430-0863-C4EFADCC5166}"/>
                  </a:ext>
                </a:extLst>
              </p:cNvPr>
              <p:cNvSpPr/>
              <p:nvPr/>
            </p:nvSpPr>
            <p:spPr>
              <a:xfrm rot="5400000">
                <a:off x="5489827" y="4346292"/>
                <a:ext cx="157731" cy="667769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AAA74FA-BA87-E84F-4F61-9F5542D18733}"/>
                      </a:ext>
                    </a:extLst>
                  </p:cNvPr>
                  <p:cNvSpPr txBox="1"/>
                  <p:nvPr/>
                </p:nvSpPr>
                <p:spPr>
                  <a:xfrm>
                    <a:off x="5372797" y="4718676"/>
                    <a:ext cx="3709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AAA74FA-BA87-E84F-4F61-9F5542D187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2797" y="4718676"/>
                    <a:ext cx="37093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Right Brace 27">
                <a:extLst>
                  <a:ext uri="{FF2B5EF4-FFF2-40B4-BE49-F238E27FC236}">
                    <a16:creationId xmlns:a16="http://schemas.microsoft.com/office/drawing/2014/main" id="{95FB85AA-A0E8-52D5-62E5-23CCA6BAD148}"/>
                  </a:ext>
                </a:extLst>
              </p:cNvPr>
              <p:cNvSpPr/>
              <p:nvPr/>
            </p:nvSpPr>
            <p:spPr>
              <a:xfrm rot="5400000">
                <a:off x="7228814" y="4049547"/>
                <a:ext cx="151453" cy="1335714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4E85136-83F8-507E-E9BE-D2F02D032524}"/>
                      </a:ext>
                    </a:extLst>
                  </p:cNvPr>
                  <p:cNvSpPr txBox="1"/>
                  <p:nvPr/>
                </p:nvSpPr>
                <p:spPr>
                  <a:xfrm>
                    <a:off x="7104601" y="4697168"/>
                    <a:ext cx="3709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4E85136-83F8-507E-E9BE-D2F02D0325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4601" y="4697168"/>
                    <a:ext cx="37093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6156062-1A25-B34F-F648-EA4EB1886499}"/>
              </a:ext>
            </a:extLst>
          </p:cNvPr>
          <p:cNvSpPr txBox="1"/>
          <p:nvPr/>
        </p:nvSpPr>
        <p:spPr>
          <a:xfrm>
            <a:off x="1053548" y="4682136"/>
            <a:ext cx="255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1600" dirty="0">
                <a:latin typeface="+mn-lt"/>
              </a:rPr>
              <a:t>(to reduce # of spot checks)</a:t>
            </a:r>
          </a:p>
        </p:txBody>
      </p:sp>
    </p:spTree>
    <p:extLst>
      <p:ext uri="{BB962C8B-B14F-4D97-AF65-F5344CB8AC3E}">
        <p14:creationId xmlns:p14="http://schemas.microsoft.com/office/powerpoint/2010/main" val="22926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400C-0FC3-0A29-02F0-94EFCA51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 proximity proof for other linear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F88FCB-EFAC-7332-C941-8E56C66C9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760" y="1002185"/>
                <a:ext cx="8463648" cy="40163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b="1" dirty="0"/>
                  <a:t>field agnostic </a:t>
                </a:r>
                <a:r>
                  <a:rPr lang="en-US" sz="2400" dirty="0"/>
                  <a:t>proximity test:   </a:t>
                </a:r>
                <a:r>
                  <a:rPr lang="en-US" sz="1800" dirty="0"/>
                  <a:t>(e.g., FRI over the ECDSA prime)</a:t>
                </a:r>
                <a:endParaRPr lang="en-US" sz="2400" dirty="0"/>
              </a:p>
              <a:p>
                <a:r>
                  <a:rPr lang="en-US" sz="2400" dirty="0"/>
                  <a:t>Gives a (univariate Poly-IOPP) ⇾ IOPP over an arbitrary prime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457200" indent="-457200">
                  <a:spcBef>
                    <a:spcPts val="2000"/>
                  </a:spcBef>
                  <a:buAutoNum type="arabicParenBoth"/>
                </a:pPr>
                <a:r>
                  <a:rPr lang="en-US" sz="2400" u="sng" dirty="0"/>
                  <a:t>ECFFT</a:t>
                </a:r>
                <a:r>
                  <a:rPr lang="en-US" sz="2400" dirty="0"/>
                  <a:t> </a:t>
                </a:r>
                <a:r>
                  <a:rPr lang="en-US" sz="1800" dirty="0"/>
                  <a:t>[</a:t>
                </a:r>
                <a:r>
                  <a:rPr lang="en-US" sz="1800" dirty="0">
                    <a:hlinkClick r:id="rId2"/>
                  </a:rPr>
                  <a:t>BCKL’22</a:t>
                </a:r>
                <a:r>
                  <a:rPr lang="en-US" sz="1800" dirty="0"/>
                  <a:t>]</a:t>
                </a:r>
                <a:r>
                  <a:rPr lang="en-US" sz="2400" dirty="0"/>
                  <a:t>:   </a:t>
                </a:r>
              </a:p>
              <a:p>
                <a:pPr marL="0" indent="0">
                  <a:spcBef>
                    <a:spcPts val="1400"/>
                  </a:spcBef>
                  <a:buNone/>
                </a:pPr>
                <a:r>
                  <a:rPr lang="en-US" sz="2400" dirty="0"/>
                  <a:t>		FRI using functions over an elliptic curve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, </a:t>
                </a:r>
                <a:br>
                  <a:rPr lang="en-US" sz="2400" dirty="0"/>
                </a:br>
                <a:r>
                  <a:rPr lang="en-US" sz="2400" dirty="0"/>
                  <a:t>		where the order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divisible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000" dirty="0"/>
                  <a:t>		(even though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is not)</a:t>
                </a:r>
              </a:p>
              <a:p>
                <a:pPr marL="0" indent="0" algn="l">
                  <a:spcBef>
                    <a:spcPts val="1800"/>
                  </a:spcBef>
                  <a:buNone/>
                </a:pPr>
                <a:r>
                  <a:rPr lang="en-US" sz="2400" dirty="0"/>
                  <a:t>(2)  </a:t>
                </a:r>
                <a:r>
                  <a:rPr lang="en-US" sz="2400" dirty="0">
                    <a:latin typeface="+mn-lt"/>
                  </a:rPr>
                  <a:t>a proximity proof for algebraic geometric codes  </a:t>
                </a:r>
                <a:r>
                  <a:rPr lang="en-US" sz="1800" dirty="0">
                    <a:latin typeface="+mn-lt"/>
                  </a:rPr>
                  <a:t>[</a:t>
                </a:r>
                <a:r>
                  <a:rPr lang="en-US" sz="1800" dirty="0">
                    <a:latin typeface="+mn-lt"/>
                    <a:hlinkClick r:id="rId3"/>
                  </a:rPr>
                  <a:t>BLNR’20</a:t>
                </a:r>
                <a:r>
                  <a:rPr lang="en-US" sz="1800" dirty="0">
                    <a:latin typeface="+mn-lt"/>
                  </a:rPr>
                  <a:t>]</a:t>
                </a:r>
                <a:r>
                  <a:rPr lang="en-US" sz="2400" dirty="0">
                    <a:latin typeface="+mn-lt"/>
                  </a:rPr>
                  <a:t>.</a:t>
                </a:r>
                <a:br>
                  <a:rPr lang="en-US" sz="2400" dirty="0">
                    <a:latin typeface="+mn-lt"/>
                  </a:rPr>
                </a:br>
                <a:r>
                  <a:rPr lang="en-US" sz="2400" dirty="0">
                    <a:latin typeface="+mn-lt"/>
                  </a:rPr>
                  <a:t>	Here polynomials are replaced with “functions on a curve”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F88FCB-EFAC-7332-C941-8E56C66C9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0" y="1002185"/>
                <a:ext cx="8463648" cy="4016395"/>
              </a:xfrm>
              <a:blipFill>
                <a:blip r:embed="rId4"/>
                <a:stretch>
                  <a:fillRect l="-1049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6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4E09C-14B4-471A-2DFD-A75D79E4E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9728BD-54D1-CA7D-F617-ED7B0EF6D90E}"/>
              </a:ext>
            </a:extLst>
          </p:cNvPr>
          <p:cNvSpPr/>
          <p:nvPr/>
        </p:nvSpPr>
        <p:spPr>
          <a:xfrm>
            <a:off x="7682845" y="2417651"/>
            <a:ext cx="1003955" cy="471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A7D96-CCCD-25AD-2A15-B24D02A4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proximity proof for other linear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3EE84-7187-0122-D62D-1E62FCE53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827" y="1002186"/>
                <a:ext cx="8927184" cy="344335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b="1" u="sng" dirty="0"/>
                  <a:t>Circle Stark</a:t>
                </a:r>
                <a:r>
                  <a:rPr lang="en-US" sz="2400" b="1" dirty="0"/>
                  <a:t> </a:t>
                </a:r>
                <a:r>
                  <a:rPr lang="en-US" sz="1800" dirty="0"/>
                  <a:t>[</a:t>
                </a:r>
                <a:r>
                  <a:rPr lang="en-US" sz="1800" dirty="0">
                    <a:hlinkClick r:id="rId2"/>
                  </a:rPr>
                  <a:t>HLP’24</a:t>
                </a:r>
                <a:r>
                  <a:rPr lang="en-US" sz="1800" dirty="0"/>
                  <a:t>]</a:t>
                </a:r>
                <a:r>
                  <a:rPr lang="en-US" sz="2000" dirty="0"/>
                  <a:t>:    </a:t>
                </a: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 </a:t>
                </a:r>
                <a:r>
                  <a:rPr lang="en-US" sz="2400" dirty="0"/>
                  <a:t>(</a:t>
                </a:r>
                <a:r>
                  <a:rPr lang="en-US" sz="2000" dirty="0"/>
                  <a:t>the 11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Mersenne prime)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200" dirty="0"/>
                  <a:t>		arithmetic 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200" dirty="0"/>
                  <a:t> is super fast,   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1800" dirty="0"/>
                  <a:t> is just an addition)</a:t>
                </a:r>
                <a:br>
                  <a:rPr lang="en-US" sz="2200" dirty="0"/>
                </a:br>
                <a:r>
                  <a:rPr lang="en-US" sz="2200" dirty="0"/>
                  <a:t>		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  is not divisible by a high power of 2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200" dirty="0"/>
                  <a:t>	Instead: run FRI over the </a:t>
                </a:r>
                <a:r>
                  <a:rPr lang="en-US" sz="2200" i="1" u="sng" dirty="0"/>
                  <a:t>projective line</a:t>
                </a:r>
                <a:r>
                  <a:rPr lang="en-US" sz="2200" dirty="0"/>
                  <a:t> </a:t>
                </a:r>
                <a:r>
                  <a:rPr lang="en-US" sz="2000" dirty="0"/>
                  <a:t>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200" dirty="0"/>
                  <a:t> whose size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One way to represent the projective line is as points on a circle: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3EE84-7187-0122-D62D-1E62FCE53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827" y="1002186"/>
                <a:ext cx="8927184" cy="3443354"/>
              </a:xfrm>
              <a:blipFill>
                <a:blip r:embed="rId3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E6D6377-422A-BB78-1344-74D68765A90A}"/>
              </a:ext>
            </a:extLst>
          </p:cNvPr>
          <p:cNvSpPr/>
          <p:nvPr/>
        </p:nvSpPr>
        <p:spPr>
          <a:xfrm>
            <a:off x="6400099" y="3350882"/>
            <a:ext cx="2593074" cy="790432"/>
          </a:xfrm>
          <a:prstGeom prst="wedgeRoundRectCallout">
            <a:avLst>
              <a:gd name="adj1" fmla="val 19167"/>
              <a:gd name="adj2" fmla="val -11188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divisible by a high power of 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6FDAE4-D9A9-FF65-5560-BCDF58769ADB}"/>
              </a:ext>
            </a:extLst>
          </p:cNvPr>
          <p:cNvGrpSpPr/>
          <p:nvPr/>
        </p:nvGrpSpPr>
        <p:grpSpPr>
          <a:xfrm>
            <a:off x="243187" y="3204747"/>
            <a:ext cx="5700413" cy="1450911"/>
            <a:chOff x="243187" y="3247611"/>
            <a:chExt cx="5700413" cy="145091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24741E0-8F61-D133-9604-2CF2821043EC}"/>
                </a:ext>
              </a:extLst>
            </p:cNvPr>
            <p:cNvGrpSpPr/>
            <p:nvPr/>
          </p:nvGrpSpPr>
          <p:grpSpPr>
            <a:xfrm>
              <a:off x="243187" y="3326922"/>
              <a:ext cx="5700413" cy="1371600"/>
              <a:chOff x="243187" y="3326922"/>
              <a:chExt cx="5700413" cy="13716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CC345C6-48AA-62E3-1514-918AC16D6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038" y="4012722"/>
                <a:ext cx="56435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6D2C780-A1AB-EC89-E3CC-065C03F384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6019" y="3326922"/>
                <a:ext cx="1371600" cy="1371600"/>
              </a:xfrm>
              <a:prstGeom prst="ellipse">
                <a:avLst/>
              </a:prstGeom>
              <a:noFill/>
              <a:ln w="571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71CD82C-2FB3-649F-D83A-01A6BC0893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1819" y="3876991"/>
                <a:ext cx="0" cy="27146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833339-55EC-2601-B625-98C2AC78A8F3}"/>
                  </a:ext>
                </a:extLst>
              </p:cNvPr>
              <p:cNvSpPr txBox="1"/>
              <p:nvPr/>
            </p:nvSpPr>
            <p:spPr>
              <a:xfrm>
                <a:off x="2950276" y="410559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0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9802AC6-7F0A-3830-F328-72D4DF2A8AB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187" y="4024944"/>
                    <a:ext cx="597728" cy="4901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9802AC6-7F0A-3830-F328-72D4DF2A8A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187" y="4024944"/>
                    <a:ext cx="597728" cy="4901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3D3B2B-2EBE-6BEB-2B86-D1B463D8C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4758" y="3247611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9CA91C0-DA34-3746-E917-521AC0B654E7}"/>
              </a:ext>
            </a:extLst>
          </p:cNvPr>
          <p:cNvSpPr>
            <a:spLocks noChangeAspect="1"/>
          </p:cNvSpPr>
          <p:nvPr/>
        </p:nvSpPr>
        <p:spPr>
          <a:xfrm>
            <a:off x="3482910" y="3896913"/>
            <a:ext cx="139609" cy="13960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BE07C8-C379-AA41-0A7E-EFBE4FEB04F7}"/>
              </a:ext>
            </a:extLst>
          </p:cNvPr>
          <p:cNvSpPr>
            <a:spLocks noChangeAspect="1"/>
          </p:cNvSpPr>
          <p:nvPr/>
        </p:nvSpPr>
        <p:spPr>
          <a:xfrm>
            <a:off x="3675153" y="4199373"/>
            <a:ext cx="139609" cy="13960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163955-017F-B682-408C-8B5382CD17B4}"/>
              </a:ext>
            </a:extLst>
          </p:cNvPr>
          <p:cNvCxnSpPr>
            <a:cxnSpLocks/>
          </p:cNvCxnSpPr>
          <p:nvPr/>
        </p:nvCxnSpPr>
        <p:spPr>
          <a:xfrm>
            <a:off x="3128963" y="3289695"/>
            <a:ext cx="589358" cy="94936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8D4E352-43B5-0154-7363-72772FE7D182}"/>
              </a:ext>
            </a:extLst>
          </p:cNvPr>
          <p:cNvSpPr>
            <a:spLocks noChangeAspect="1"/>
          </p:cNvSpPr>
          <p:nvPr/>
        </p:nvSpPr>
        <p:spPr>
          <a:xfrm>
            <a:off x="1927741" y="3912275"/>
            <a:ext cx="139609" cy="13960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85F092-93FE-106B-A6B5-7102933F9ED9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2046905" y="3307555"/>
            <a:ext cx="1082058" cy="625165"/>
          </a:xfrm>
          <a:prstGeom prst="straightConnector1">
            <a:avLst/>
          </a:prstGeom>
          <a:ln>
            <a:prstDash val="sys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E3AC7A3-C1DA-87C6-391C-0936F94D25A3}"/>
              </a:ext>
            </a:extLst>
          </p:cNvPr>
          <p:cNvSpPr>
            <a:spLocks noChangeAspect="1"/>
          </p:cNvSpPr>
          <p:nvPr/>
        </p:nvSpPr>
        <p:spPr>
          <a:xfrm>
            <a:off x="2428876" y="3600735"/>
            <a:ext cx="139609" cy="13960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E8AB87-3D15-6B28-B668-DAFD1472878A}"/>
                  </a:ext>
                </a:extLst>
              </p:cNvPr>
              <p:cNvSpPr txBox="1"/>
              <p:nvPr/>
            </p:nvSpPr>
            <p:spPr>
              <a:xfrm>
                <a:off x="676206" y="4759549"/>
                <a:ext cx="772403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So:  the circle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n-lt"/>
                  </a:rPr>
                  <a:t>) is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∞}</m:t>
                    </m:r>
                  </m:oMath>
                </a14:m>
                <a:r>
                  <a:rPr lang="en-US" sz="2000" dirty="0">
                    <a:latin typeface="+mn-lt"/>
                  </a:rPr>
                  <a:t>   ⇒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points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E8AB87-3D15-6B28-B668-DAFD14728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6" y="4759549"/>
                <a:ext cx="7724038" cy="423770"/>
              </a:xfrm>
              <a:prstGeom prst="rect">
                <a:avLst/>
              </a:prstGeom>
              <a:blipFill>
                <a:blip r:embed="rId5"/>
                <a:stretch>
                  <a:fillRect l="-821" t="-571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5D58C5-C772-0A22-F0FF-041D02700E8D}"/>
                  </a:ext>
                </a:extLst>
              </p:cNvPr>
              <p:cNvSpPr txBox="1"/>
              <p:nvPr/>
            </p:nvSpPr>
            <p:spPr>
              <a:xfrm>
                <a:off x="2933166" y="3109001"/>
                <a:ext cx="405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5D58C5-C772-0A22-F0FF-041D02700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166" y="3109001"/>
                <a:ext cx="40588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5" grpId="0" animBg="1"/>
      <p:bldP spid="24" grpId="0" animBg="1"/>
      <p:bldP spid="25" grpId="0" animBg="1"/>
      <p:bldP spid="29" grpId="0" animBg="1"/>
      <p:bldP spid="32" grpId="0"/>
      <p:bldP spid="3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6F12-4C29-8D02-E7D1-10E64FE3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BaseFold</a:t>
            </a:r>
            <a:r>
              <a:rPr lang="en-US" dirty="0"/>
              <a:t>  </a:t>
            </a:r>
            <a:r>
              <a:rPr lang="en-US" sz="2700" dirty="0"/>
              <a:t>[</a:t>
            </a:r>
            <a:r>
              <a:rPr lang="en-US" sz="2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ZCF’23</a:t>
            </a:r>
            <a:r>
              <a:rPr lang="en-US" sz="2700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2401-8548-0F1A-43FA-226F053F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443913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BaseFold</a:t>
            </a:r>
            <a:r>
              <a:rPr lang="en-US" sz="2400" dirty="0"/>
              <a:t>:  generalizes FRI to any </a:t>
            </a:r>
            <a:r>
              <a:rPr lang="en-US" sz="2400" b="1" u="sng" dirty="0"/>
              <a:t>foldable</a:t>
            </a:r>
            <a:r>
              <a:rPr lang="en-US" sz="2400" dirty="0"/>
              <a:t> code</a:t>
            </a:r>
          </a:p>
          <a:p>
            <a:pPr marL="0" indent="0">
              <a:buNone/>
            </a:pPr>
            <a:r>
              <a:rPr lang="en-US" sz="2400" dirty="0"/>
              <a:t>⇒  The generalization gives a </a:t>
            </a:r>
            <a:r>
              <a:rPr lang="en-US" sz="2400" b="1" dirty="0"/>
              <a:t>field agnostic </a:t>
            </a:r>
            <a:r>
              <a:rPr lang="en-US" sz="2400" dirty="0"/>
              <a:t>proximity test</a:t>
            </a:r>
          </a:p>
          <a:p>
            <a:pPr marL="0" indent="0">
              <a:buNone/>
            </a:pPr>
            <a:r>
              <a:rPr lang="en-US" sz="2400" dirty="0"/>
              <a:t>[note:  every foldable code is a multilinear Reed-Muller code]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E38033-DCE7-83EF-DDB3-E67909C77C83}"/>
              </a:ext>
            </a:extLst>
          </p:cNvPr>
          <p:cNvSpPr txBox="1">
            <a:spLocks/>
          </p:cNvSpPr>
          <p:nvPr/>
        </p:nvSpPr>
        <p:spPr bwMode="auto">
          <a:xfrm>
            <a:off x="350043" y="2742623"/>
            <a:ext cx="879395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For a (multilinear Poly-IOPP) ⇾ IOPP compiler need a multilinear PCS</a:t>
            </a:r>
          </a:p>
          <a:p>
            <a:r>
              <a:rPr lang="en-US" sz="2400" dirty="0"/>
              <a:t>The problem:   quotienting only applies to univariates</a:t>
            </a:r>
          </a:p>
          <a:p>
            <a:r>
              <a:rPr lang="en-US" sz="2400" dirty="0" err="1"/>
              <a:t>BaseFold</a:t>
            </a:r>
            <a:r>
              <a:rPr lang="en-US" sz="2400" dirty="0"/>
              <a:t> solution:  </a:t>
            </a:r>
            <a:br>
              <a:rPr lang="en-US" sz="2400" dirty="0"/>
            </a:br>
            <a:r>
              <a:rPr lang="en-US" sz="2400" dirty="0"/>
              <a:t>		build a multilinear PCS from </a:t>
            </a:r>
            <a:r>
              <a:rPr lang="en-US" sz="2400" dirty="0" err="1"/>
              <a:t>Sumcheck</a:t>
            </a:r>
            <a:r>
              <a:rPr lang="en-US" sz="2400" dirty="0"/>
              <a:t> and a proximity test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56AC0-46F1-C92A-775D-2676E35247E2}"/>
              </a:ext>
            </a:extLst>
          </p:cNvPr>
          <p:cNvSpPr txBox="1"/>
          <p:nvPr/>
        </p:nvSpPr>
        <p:spPr>
          <a:xfrm>
            <a:off x="350043" y="4618471"/>
            <a:ext cx="2331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dirty="0">
                <a:latin typeface="+mn-lt"/>
              </a:rPr>
              <a:t>How?  Not today.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29EA2-183A-BA54-2BD5-D5C7041CB695}"/>
              </a:ext>
            </a:extLst>
          </p:cNvPr>
          <p:cNvSpPr txBox="1"/>
          <p:nvPr/>
        </p:nvSpPr>
        <p:spPr>
          <a:xfrm>
            <a:off x="6109450" y="4449193"/>
            <a:ext cx="2727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(also adopted into Whir)</a:t>
            </a:r>
          </a:p>
        </p:txBody>
      </p:sp>
    </p:spTree>
    <p:extLst>
      <p:ext uri="{BB962C8B-B14F-4D97-AF65-F5344CB8AC3E}">
        <p14:creationId xmlns:p14="http://schemas.microsoft.com/office/powerpoint/2010/main" val="32406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A5EE-CB58-0A21-8601-B6F98AAF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1:  batch RS-IOPP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58228-C496-E241-54A8-F194128710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22" y="1003506"/>
                <a:ext cx="8839200" cy="4139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Setting: Prover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/>
                      <m:t>: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Verifier has oracles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Goal: convince Verifier that </a:t>
                </a:r>
                <a:r>
                  <a:rPr lang="en-US" sz="2400" u="sng" dirty="0"/>
                  <a:t>all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are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RS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/>
                  <a:t>Naively</a:t>
                </a:r>
                <a:r>
                  <a:rPr lang="en-US" sz="2400" dirty="0"/>
                  <a:t>:  run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RS-IOPP protocols    ⇒   expensive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/>
                  <a:t>Better</a:t>
                </a:r>
                <a:r>
                  <a:rPr lang="en-US" sz="2400" dirty="0"/>
                  <a:t>:  batch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into a single function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400" dirty="0"/>
                  <a:t>	step 1:  Verifier samples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;  sends to prover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400" dirty="0"/>
                  <a:t>	step 2:  Prover sets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400" dirty="0"/>
                  <a:t>	step 3:  Both run RS-IOPP on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   </a:t>
                </a:r>
                <a:r>
                  <a:rPr lang="en-US" sz="2000" dirty="0"/>
                  <a:t>when Verifier wants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, prover opens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),…,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58228-C496-E241-54A8-F194128710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22" y="1003506"/>
                <a:ext cx="8839200" cy="4139994"/>
              </a:xfrm>
              <a:blipFill>
                <a:blip r:embed="rId2"/>
                <a:stretch>
                  <a:fillRect l="-1148" t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017B59C-C288-7502-EA46-061193423AB3}"/>
              </a:ext>
            </a:extLst>
          </p:cNvPr>
          <p:cNvSpPr/>
          <p:nvPr/>
        </p:nvSpPr>
        <p:spPr>
          <a:xfrm>
            <a:off x="457200" y="2997917"/>
            <a:ext cx="8558978" cy="194555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97A1-C816-C69D-0BBC-3DDF2C9C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Evaluation proofs for </a:t>
            </a:r>
            <a:r>
              <a:rPr lang="en-US" sz="3600" dirty="0" err="1"/>
              <a:t>multlinear</a:t>
            </a:r>
            <a:r>
              <a:rPr lang="en-US" sz="3600" dirty="0"/>
              <a:t> </a:t>
            </a:r>
            <a:r>
              <a:rPr lang="en-US" sz="3600" dirty="0" err="1"/>
              <a:t>polymomials</a:t>
            </a:r>
            <a:endParaRPr lang="en-US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93D94E-47EE-53FA-B9D9-448170B6B9B4}"/>
              </a:ext>
            </a:extLst>
          </p:cNvPr>
          <p:cNvCxnSpPr>
            <a:cxnSpLocks/>
          </p:cNvCxnSpPr>
          <p:nvPr/>
        </p:nvCxnSpPr>
        <p:spPr>
          <a:xfrm>
            <a:off x="3624968" y="1874168"/>
            <a:ext cx="0" cy="2941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7088AEE-7586-DA9B-1995-1DB2CEAA3F89}"/>
              </a:ext>
            </a:extLst>
          </p:cNvPr>
          <p:cNvGrpSpPr/>
          <p:nvPr/>
        </p:nvGrpSpPr>
        <p:grpSpPr>
          <a:xfrm>
            <a:off x="343453" y="2686929"/>
            <a:ext cx="2937387" cy="402136"/>
            <a:chOff x="1120883" y="4207996"/>
            <a:chExt cx="2937387" cy="40213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E4637DE-CB12-9886-9F74-7C3E996E0C3E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93738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85652E0-282E-2D5B-A5C7-748C5574BA85}"/>
                    </a:ext>
                  </a:extLst>
                </p:cNvPr>
                <p:cNvSpPr txBox="1"/>
                <p:nvPr/>
              </p:nvSpPr>
              <p:spPr>
                <a:xfrm>
                  <a:off x="1507415" y="4207996"/>
                  <a:ext cx="23082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eval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F4D0601-5889-E7E1-02A0-2A48DD6A38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415" y="4207996"/>
                  <a:ext cx="2308261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732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9D34DD-A3DD-4F38-3BA6-AFFB45C4DB35}"/>
              </a:ext>
            </a:extLst>
          </p:cNvPr>
          <p:cNvGrpSpPr/>
          <p:nvPr/>
        </p:nvGrpSpPr>
        <p:grpSpPr>
          <a:xfrm>
            <a:off x="387961" y="3230907"/>
            <a:ext cx="2892879" cy="400110"/>
            <a:chOff x="1120883" y="4593760"/>
            <a:chExt cx="2892879" cy="4001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1ACC867-6145-F121-21F3-E6088825309A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892879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7E5A543-ED82-BC8E-736D-ECE7E5DDD28D}"/>
                    </a:ext>
                  </a:extLst>
                </p:cNvPr>
                <p:cNvSpPr txBox="1"/>
                <p:nvPr/>
              </p:nvSpPr>
              <p:spPr>
                <a:xfrm>
                  <a:off x="1482374" y="4593760"/>
                  <a:ext cx="13954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2A4CB21-3704-23C2-4117-6F4389E26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374" y="4593760"/>
                  <a:ext cx="1395447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6061" r="-3604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186D99-AB2B-4EA4-B173-88C6E3042E63}"/>
              </a:ext>
            </a:extLst>
          </p:cNvPr>
          <p:cNvGrpSpPr/>
          <p:nvPr/>
        </p:nvGrpSpPr>
        <p:grpSpPr>
          <a:xfrm>
            <a:off x="343454" y="1824966"/>
            <a:ext cx="2937386" cy="400110"/>
            <a:chOff x="1120883" y="2812475"/>
            <a:chExt cx="3991895" cy="4001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AC435C-F981-C556-2CCB-BC1873359B38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DBFB9A1-8623-DA56-4102-C57FB916A948}"/>
                    </a:ext>
                  </a:extLst>
                </p:cNvPr>
                <p:cNvSpPr txBox="1"/>
                <p:nvPr/>
              </p:nvSpPr>
              <p:spPr>
                <a:xfrm>
                  <a:off x="1909802" y="2812475"/>
                  <a:ext cx="27913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DBFB9A1-8623-DA56-4102-C57FB916A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802" y="2812475"/>
                  <a:ext cx="2791323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BC1B6D-9744-C202-3016-5F13CD85A4EA}"/>
              </a:ext>
            </a:extLst>
          </p:cNvPr>
          <p:cNvGrpSpPr/>
          <p:nvPr/>
        </p:nvGrpSpPr>
        <p:grpSpPr>
          <a:xfrm>
            <a:off x="3904621" y="4105121"/>
            <a:ext cx="5071971" cy="888577"/>
            <a:chOff x="749303" y="4375965"/>
            <a:chExt cx="5071971" cy="88857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502E9C3-5A1A-62B4-D5F0-84EC1DD7EA3B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3" y="4820254"/>
              <a:ext cx="5071971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123F9C-18AB-20B2-C4C9-0A2F11A75EEA}"/>
                    </a:ext>
                  </a:extLst>
                </p:cNvPr>
                <p:cNvSpPr txBox="1"/>
                <p:nvPr/>
              </p:nvSpPr>
              <p:spPr>
                <a:xfrm>
                  <a:off x="1256313" y="4375965"/>
                  <a:ext cx="4321376" cy="8885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-IOPP to prove that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-close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</a:pPr>
                  <a:r>
                    <a:rPr lang="en-US" sz="1800" dirty="0">
                      <a:latin typeface="+mn-lt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 </a:t>
                  </a:r>
                  <a:r>
                    <a:rPr lang="en-US" sz="1800" dirty="0" err="1">
                      <a:latin typeface="+mn-lt"/>
                    </a:rPr>
                    <a:t>JohnsonBound</a:t>
                  </a:r>
                  <a:r>
                    <a:rPr lang="en-US" sz="1800" dirty="0">
                      <a:latin typeface="+mn-lt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123F9C-18AB-20B2-C4C9-0A2F11A75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313" y="4375965"/>
                  <a:ext cx="4321376" cy="888577"/>
                </a:xfrm>
                <a:prstGeom prst="rect">
                  <a:avLst/>
                </a:prstGeom>
                <a:blipFill>
                  <a:blip r:embed="rId6"/>
                  <a:stretch>
                    <a:fillRect l="-1173" t="-4225"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B8350D-2680-C658-8EE8-646672D45C31}"/>
              </a:ext>
            </a:extLst>
          </p:cNvPr>
          <p:cNvGrpSpPr/>
          <p:nvPr/>
        </p:nvGrpSpPr>
        <p:grpSpPr>
          <a:xfrm>
            <a:off x="3854130" y="1844630"/>
            <a:ext cx="4844120" cy="750622"/>
            <a:chOff x="3739278" y="1064529"/>
            <a:chExt cx="4844120" cy="75062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CF9729E-049B-C2F1-FB46-7A937D9CDDDA}"/>
                </a:ext>
              </a:extLst>
            </p:cNvPr>
            <p:cNvCxnSpPr>
              <a:cxnSpLocks/>
            </p:cNvCxnSpPr>
            <p:nvPr/>
          </p:nvCxnSpPr>
          <p:spPr>
            <a:xfrm>
              <a:off x="3739278" y="1417033"/>
              <a:ext cx="4844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F25EA44-41C2-88B5-2C42-34D1A294CD4A}"/>
                </a:ext>
              </a:extLst>
            </p:cNvPr>
            <p:cNvGrpSpPr/>
            <p:nvPr/>
          </p:nvGrpSpPr>
          <p:grpSpPr>
            <a:xfrm>
              <a:off x="4492509" y="1064529"/>
              <a:ext cx="3175100" cy="400110"/>
              <a:chOff x="4276200" y="1064529"/>
              <a:chExt cx="3175100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9EAAC1A-5671-7330-CEC4-A174329CF1DB}"/>
                      </a:ext>
                    </a:extLst>
                  </p:cNvPr>
                  <p:cNvSpPr txBox="1"/>
                  <p:nvPr/>
                </p:nvSpPr>
                <p:spPr>
                  <a:xfrm>
                    <a:off x="4276200" y="1064529"/>
                    <a:ext cx="317510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                                   ∊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9EAAC1A-5671-7330-CEC4-A174329CF1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6200" y="1064529"/>
                    <a:ext cx="3175100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637E2B8-F1CA-B4A2-8615-BBC300A2557C}"/>
                  </a:ext>
                </a:extLst>
              </p:cNvPr>
              <p:cNvGrpSpPr/>
              <p:nvPr/>
            </p:nvGrpSpPr>
            <p:grpSpPr>
              <a:xfrm>
                <a:off x="4862990" y="1187108"/>
                <a:ext cx="1893556" cy="153006"/>
                <a:chOff x="3907476" y="3617020"/>
                <a:chExt cx="1893556" cy="255639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63CEA1B-92DF-D8C9-F3D1-922B35B9FD3B}"/>
                    </a:ext>
                  </a:extLst>
                </p:cNvPr>
                <p:cNvSpPr/>
                <p:nvPr/>
              </p:nvSpPr>
              <p:spPr>
                <a:xfrm>
                  <a:off x="3907476" y="3617020"/>
                  <a:ext cx="1893556" cy="25563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F4F9D99-1EB2-E04C-0321-67599FADD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5968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34D7156-D501-68CA-74A9-DE7DF89AD9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2565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72A9A4D-11F6-4619-60A8-204ACE5AEB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9162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9D7F42F-D455-DC24-73A5-F5FB401AD4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759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A8B152C-3F25-7C8C-0737-2ECC19E748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2356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24C1B82-A607-DD5E-A3B2-43EB24E69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48953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12E12B6-AE10-0B1F-7A93-4B12AD841C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5550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FC34376-CD0E-43DC-EA3B-95A7B15B03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2147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271EA6D-C330-2EE9-B572-4F2CC67149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8741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28258A5-F3BA-BD0D-911E-A8671650BB0C}"/>
                    </a:ext>
                  </a:extLst>
                </p:cNvPr>
                <p:cNvSpPr txBox="1"/>
                <p:nvPr/>
              </p:nvSpPr>
              <p:spPr>
                <a:xfrm>
                  <a:off x="3949787" y="1415041"/>
                  <a:ext cx="44274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honest prover: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coefs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)∊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28258A5-F3BA-BD0D-911E-A8671650B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9787" y="1415041"/>
                  <a:ext cx="4427494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719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B48601-6C25-F7F2-2751-1CCFE8599AA5}"/>
                  </a:ext>
                </a:extLst>
              </p:cNvPr>
              <p:cNvSpPr txBox="1"/>
              <p:nvPr/>
            </p:nvSpPr>
            <p:spPr>
              <a:xfrm>
                <a:off x="75007" y="1692605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B48601-6C25-F7F2-2751-1CCFE8599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" y="1692605"/>
                <a:ext cx="45185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AEA7E2-343A-616B-76DB-8D101BBABF20}"/>
                  </a:ext>
                </a:extLst>
              </p:cNvPr>
              <p:cNvSpPr txBox="1"/>
              <p:nvPr/>
            </p:nvSpPr>
            <p:spPr>
              <a:xfrm>
                <a:off x="3628202" y="1692605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AEA7E2-343A-616B-76DB-8D101BBA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02" y="1692605"/>
                <a:ext cx="45185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A9FB0D-DCE6-C752-0AE0-9AF73A91B2BE}"/>
                  </a:ext>
                </a:extLst>
              </p:cNvPr>
              <p:cNvSpPr txBox="1"/>
              <p:nvPr/>
            </p:nvSpPr>
            <p:spPr>
              <a:xfrm>
                <a:off x="3068867" y="1692605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A9FB0D-DCE6-C752-0AE0-9AF73A91B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867" y="1692605"/>
                <a:ext cx="45570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85616E-31BD-0376-4261-FD9292CADA4E}"/>
                  </a:ext>
                </a:extLst>
              </p:cNvPr>
              <p:cNvSpPr txBox="1"/>
              <p:nvPr/>
            </p:nvSpPr>
            <p:spPr>
              <a:xfrm>
                <a:off x="8470399" y="1692605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85616E-31BD-0376-4261-FD9292CAD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399" y="1692605"/>
                <a:ext cx="45570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93E50E9F-7075-6110-DA54-20A081A06409}"/>
              </a:ext>
            </a:extLst>
          </p:cNvPr>
          <p:cNvGrpSpPr/>
          <p:nvPr/>
        </p:nvGrpSpPr>
        <p:grpSpPr>
          <a:xfrm>
            <a:off x="3927878" y="2738951"/>
            <a:ext cx="4998223" cy="1147279"/>
            <a:chOff x="3927878" y="2653225"/>
            <a:chExt cx="4998223" cy="114727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8B22C1-3371-2781-8E06-25CC50BE16F1}"/>
                </a:ext>
              </a:extLst>
            </p:cNvPr>
            <p:cNvSpPr/>
            <p:nvPr/>
          </p:nvSpPr>
          <p:spPr>
            <a:xfrm>
              <a:off x="3927878" y="2653225"/>
              <a:ext cx="4998223" cy="1147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1159818-7D03-EEC8-599E-CAF9F3E76F28}"/>
                </a:ext>
              </a:extLst>
            </p:cNvPr>
            <p:cNvGrpSpPr/>
            <p:nvPr/>
          </p:nvGrpSpPr>
          <p:grpSpPr>
            <a:xfrm>
              <a:off x="3969096" y="2694502"/>
              <a:ext cx="4943020" cy="1086754"/>
              <a:chOff x="3969097" y="2743085"/>
              <a:chExt cx="4943020" cy="10867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AA1C31C-4554-7B54-1391-A15C672100C2}"/>
                      </a:ext>
                    </a:extLst>
                  </p:cNvPr>
                  <p:cNvSpPr txBox="1"/>
                  <p:nvPr/>
                </p:nvSpPr>
                <p:spPr>
                  <a:xfrm>
                    <a:off x="3969097" y="2743085"/>
                    <a:ext cx="4943020" cy="8573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:r>
                      <a:rPr lang="en-US" sz="2000" dirty="0">
                        <a:latin typeface="+mn-lt"/>
                      </a:rPr>
                      <a:t>Define subcode of dimension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sz="2000" dirty="0">
                        <a:latin typeface="+mn-lt"/>
                      </a:rPr>
                      <a:t>  : </a:t>
                    </a:r>
                    <a:br>
                      <a:rPr lang="en-US" sz="2000" dirty="0">
                        <a:latin typeface="+mn-lt"/>
                      </a:rPr>
                    </a:br>
                    <a:r>
                      <a:rPr lang="en-US" sz="2000" dirty="0">
                        <a:latin typeface="+mn-lt"/>
                      </a:rPr>
                      <a:t>	</a:t>
                    </a:r>
                    <a:r>
                      <a:rPr lang="en-US" sz="200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≔</m:t>
                        </m:r>
                      </m:oMath>
                    </a14:m>
                    <a:r>
                      <a:rPr lang="en-US" sz="2800" dirty="0">
                        <a:latin typeface="+mn-lt"/>
                      </a:rPr>
                      <a:t> { </a:t>
                    </a:r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coefs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sz="2000" dirty="0">
                        <a:latin typeface="+mn-lt"/>
                      </a:rPr>
                      <a:t> :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a14:m>
                    <a:r>
                      <a:rPr lang="en-US" sz="2800" dirty="0">
                        <a:latin typeface="+mn-lt"/>
                      </a:rPr>
                      <a:t>}</a:t>
                    </a:r>
                    <a14:m>
                      <m:oMath xmlns:m="http://schemas.openxmlformats.org/officeDocument/2006/math">
                        <m:r>
                          <a:rPr 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AA1C31C-4554-7B54-1391-A15C672100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9097" y="2743085"/>
                    <a:ext cx="4943020" cy="85735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82" t="-2899" b="-159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BC2789B-A802-48F6-9E77-785954844507}"/>
                      </a:ext>
                    </a:extLst>
                  </p:cNvPr>
                  <p:cNvSpPr txBox="1"/>
                  <p:nvPr/>
                </p:nvSpPr>
                <p:spPr>
                  <a:xfrm>
                    <a:off x="6607279" y="3491285"/>
                    <a:ext cx="163923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sz="16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BC2789B-A802-48F6-9E77-7859548445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7279" y="3491285"/>
                    <a:ext cx="1639231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8F7DBA-3B9E-54C2-2FFA-52AC139D3E9D}"/>
                  </a:ext>
                </a:extLst>
              </p:cNvPr>
              <p:cNvSpPr txBox="1"/>
              <p:nvPr/>
            </p:nvSpPr>
            <p:spPr>
              <a:xfrm>
                <a:off x="343453" y="964284"/>
                <a:ext cx="8542147" cy="529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(multilinear Poly-IOPP) ⇾ IOPP</a:t>
                </a:r>
                <a:r>
                  <a:rPr lang="en-US" dirty="0">
                    <a:latin typeface="+mn-lt"/>
                  </a:rPr>
                  <a:t> compiler using a linear code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8F7DBA-3B9E-54C2-2FFA-52AC139D3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53" y="964284"/>
                <a:ext cx="8542147" cy="529632"/>
              </a:xfrm>
              <a:prstGeom prst="rect">
                <a:avLst/>
              </a:prstGeom>
              <a:blipFill>
                <a:blip r:embed="rId14"/>
                <a:stretch>
                  <a:fillRect l="-593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46BC6FD-9E59-F87A-F0ED-F31183727976}"/>
                  </a:ext>
                </a:extLst>
              </p:cNvPr>
              <p:cNvSpPr txBox="1"/>
              <p:nvPr/>
            </p:nvSpPr>
            <p:spPr>
              <a:xfrm>
                <a:off x="343453" y="3885878"/>
                <a:ext cx="2916761" cy="102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+mn-lt"/>
                  </a:rPr>
                  <a:t> can only be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-close to </a:t>
                </a:r>
                <a:br>
                  <a:rPr lang="en-US" sz="2000" dirty="0">
                    <a:latin typeface="+mn-lt"/>
                    <a:ea typeface="Cambria Math" panose="02040503050406030204" pitchFamily="18" charset="0"/>
                  </a:rPr>
                </a:br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then verifier is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convinced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46BC6FD-9E59-F87A-F0ED-F31183727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53" y="3885878"/>
                <a:ext cx="2916761" cy="1029064"/>
              </a:xfrm>
              <a:prstGeom prst="rect">
                <a:avLst/>
              </a:prstGeom>
              <a:blipFill>
                <a:blip r:embed="rId15"/>
                <a:stretch>
                  <a:fillRect l="-1732" t="-2439" r="-1732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2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FA244-9192-AD1E-3D8B-73B984638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29EE-ACFB-E6E4-1424-2A0596CD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SNARK-useful linear codes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06EC61C-F541-892D-4914-9AEFD34E5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2300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Spielman codes:   </a:t>
                </a:r>
                <a:r>
                  <a:rPr lang="en-US" sz="2000" dirty="0"/>
                  <a:t>[</a:t>
                </a:r>
                <a:r>
                  <a:rPr lang="en-US" sz="2000" dirty="0">
                    <a:hlinkClick r:id="rId2"/>
                  </a:rPr>
                  <a:t>BCG’20</a:t>
                </a:r>
                <a:r>
                  <a:rPr lang="en-US" sz="2000" dirty="0"/>
                  <a:t>,  </a:t>
                </a:r>
                <a:r>
                  <a:rPr lang="en-US" sz="2000" dirty="0">
                    <a:hlinkClick r:id="rId3"/>
                  </a:rPr>
                  <a:t>Breakdown’21</a:t>
                </a:r>
                <a:r>
                  <a:rPr lang="en-US" sz="2000" dirty="0"/>
                  <a:t>,  </a:t>
                </a:r>
                <a:r>
                  <a:rPr lang="en-US" sz="2000" dirty="0">
                    <a:hlinkClick r:id="rId4"/>
                  </a:rPr>
                  <a:t>Orion’22</a:t>
                </a:r>
                <a:r>
                  <a:rPr lang="en-US" sz="2000" dirty="0"/>
                  <a:t>]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L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inear codes with a good minimum distance</a:t>
                </a:r>
                <a:br>
                  <a:rPr lang="en-US" sz="2400" dirty="0">
                    <a:solidFill>
                      <a:schemeClr val="tx1"/>
                    </a:solidFill>
                    <a:effectLst/>
                  </a:rPr>
                </a:b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and a </a:t>
                </a:r>
                <a:r>
                  <a:rPr lang="en-US" sz="2400" u="sng" dirty="0">
                    <a:solidFill>
                      <a:schemeClr val="tx1"/>
                    </a:solidFill>
                    <a:effectLst/>
                  </a:rPr>
                  <a:t>very fast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(linear time) encoding algorithm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Also field-agnostic.</a:t>
                </a:r>
                <a:endParaRPr lang="en-US" sz="2400" dirty="0">
                  <a:solidFill>
                    <a:schemeClr val="tx1"/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Cons:   large IOPP proof   ⇒   large SNARK proof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06EC61C-F541-892D-4914-9AEFD34E5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2300287"/>
              </a:xfrm>
              <a:blipFill>
                <a:blip r:embed="rId5"/>
                <a:stretch>
                  <a:fillRect l="-1235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660F4F55-7695-ACAB-578D-89A4B9DAC7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500437"/>
                <a:ext cx="8229600" cy="1518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dirty="0"/>
                  <a:t>Expand Accumulate codes:  </a:t>
                </a:r>
                <a:r>
                  <a:rPr lang="en-US" sz="2000" dirty="0"/>
                  <a:t>[</a:t>
                </a:r>
                <a:r>
                  <a:rPr lang="en-US" sz="2000" dirty="0">
                    <a:hlinkClick r:id="rId6"/>
                  </a:rPr>
                  <a:t>BFKTWZ’24</a:t>
                </a:r>
                <a:r>
                  <a:rPr lang="en-US" sz="2000" dirty="0"/>
                  <a:t>]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Field-agnostic codes, but shorter proofs than Breakdown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Cons: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time encoding.</a:t>
                </a:r>
              </a:p>
            </p:txBody>
          </p:sp>
        </mc:Choice>
        <mc:Fallback xmlns="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660F4F55-7695-ACAB-578D-89A4B9DAC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500437"/>
                <a:ext cx="8229600" cy="1518144"/>
              </a:xfrm>
              <a:prstGeom prst="rect">
                <a:avLst/>
              </a:prstGeom>
              <a:blipFill>
                <a:blip r:embed="rId7"/>
                <a:stretch>
                  <a:fillRect l="-1235" t="-33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789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71978-2605-E1BD-5104-3D7FEB701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75E2-6F3F-D101-5443-AB1B162F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SNARK-useful linear codes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5A2B8BC-3C9A-18EE-AED8-59F849804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2861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Repeat-Accumulate-Accumulate (RAA) codes:   </a:t>
                </a:r>
                <a:r>
                  <a:rPr lang="en-US" sz="2400" dirty="0"/>
                  <a:t>[</a:t>
                </a:r>
                <a:r>
                  <a:rPr lang="en-US" sz="2400" dirty="0">
                    <a:hlinkClick r:id="rId2"/>
                  </a:rPr>
                  <a:t>Blaze’24</a:t>
                </a:r>
                <a:r>
                  <a:rPr lang="en-US" sz="2400" dirty="0"/>
                  <a:t>]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Constructs a multilinear polynomial commitment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 with a fast (</a:t>
                </a:r>
                <a:r>
                  <a:rPr lang="en-US" sz="2400" u="sng" dirty="0"/>
                  <a:t>linear time)</a:t>
                </a:r>
                <a:r>
                  <a:rPr lang="en-US" sz="2400" dirty="0"/>
                  <a:t> prover time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proof size</a:t>
                </a:r>
              </a:p>
              <a:p>
                <a:pPr marL="0" indent="0">
                  <a:buNone/>
                </a:pPr>
                <a:r>
                  <a:rPr lang="en-US" sz="2400" dirty="0"/>
                  <a:t>		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is friendly to modern CPU instructions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The commitment uses the tensor code approach of [</a:t>
                </a:r>
                <a:r>
                  <a:rPr lang="en-US" sz="2000" dirty="0">
                    <a:hlinkClick r:id="rId3"/>
                  </a:rPr>
                  <a:t>BCG’20</a:t>
                </a:r>
                <a:r>
                  <a:rPr lang="en-US" sz="2000" dirty="0"/>
                  <a:t>] </a:t>
                </a:r>
                <a:r>
                  <a:rPr lang="en-US" sz="2400" dirty="0"/>
                  <a:t>(making use of </a:t>
                </a:r>
                <a:r>
                  <a:rPr lang="en-US" sz="2400" dirty="0" err="1"/>
                  <a:t>Sumcheck</a:t>
                </a:r>
                <a:r>
                  <a:rPr lang="en-US" sz="2400" dirty="0"/>
                  <a:t>).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5A2B8BC-3C9A-18EE-AED8-59F849804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286125"/>
              </a:xfrm>
              <a:blipFill>
                <a:blip r:embed="rId4"/>
                <a:stretch>
                  <a:fillRect l="-1235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A1C0F30-7599-527A-4C46-3730D924BD2D}"/>
              </a:ext>
            </a:extLst>
          </p:cNvPr>
          <p:cNvSpPr txBox="1"/>
          <p:nvPr/>
        </p:nvSpPr>
        <p:spPr>
          <a:xfrm>
            <a:off x="1395553" y="4415189"/>
            <a:ext cx="6352893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800" dirty="0">
                <a:latin typeface="+mn-lt"/>
              </a:rPr>
              <a:t>Much more to do in non-RS based SNARKs</a:t>
            </a:r>
          </a:p>
        </p:txBody>
      </p:sp>
    </p:spTree>
    <p:extLst>
      <p:ext uri="{BB962C8B-B14F-4D97-AF65-F5344CB8AC3E}">
        <p14:creationId xmlns:p14="http://schemas.microsoft.com/office/powerpoint/2010/main" val="19245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2CCE0-CCDD-4215-080C-DFFEB9B43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6377-AF97-49F3-C157-42213029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F755-A42C-6297-E4AE-B8F0B37A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003508"/>
            <a:ext cx="8927690" cy="413999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(2018)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(2018)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Fast Reed–Solomon Interactive Oracle Proofs of Proximity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DEEP-FRI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(2019)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Out of domain sampling improves soundness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6"/>
              </a:rPr>
              <a:t>BCIKS</a:t>
            </a:r>
            <a:r>
              <a:rPr lang="en-US" sz="2000" dirty="0"/>
              <a:t> </a:t>
            </a:r>
            <a:r>
              <a:rPr lang="en-US" sz="1800" dirty="0"/>
              <a:t>(2020)</a:t>
            </a:r>
            <a:r>
              <a:rPr lang="en-US" sz="2000" dirty="0"/>
              <a:t>:  </a:t>
            </a:r>
            <a:r>
              <a:rPr lang="en-US" sz="1800" dirty="0"/>
              <a:t>Proximity Gaps for Reed–Solomon Codes</a:t>
            </a:r>
          </a:p>
          <a:p>
            <a:pPr>
              <a:spcBef>
                <a:spcPts val="1200"/>
              </a:spcBef>
            </a:pPr>
            <a:r>
              <a:rPr lang="en-US" sz="2100" dirty="0">
                <a:hlinkClick r:id="rId7"/>
              </a:rPr>
              <a:t>CircleSTARK</a:t>
            </a:r>
            <a:r>
              <a:rPr lang="en-US" sz="1900" dirty="0"/>
              <a:t> </a:t>
            </a:r>
            <a:r>
              <a:rPr lang="en-US" sz="1800" dirty="0"/>
              <a:t>(2024):  FRI using a Mersenne prime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8"/>
              </a:rPr>
              <a:t>STIR</a:t>
            </a:r>
            <a:r>
              <a:rPr lang="en-US" sz="2000" dirty="0"/>
              <a:t> </a:t>
            </a:r>
            <a:r>
              <a:rPr lang="en-US" sz="1800" dirty="0"/>
              <a:t>(2024)</a:t>
            </a:r>
            <a:r>
              <a:rPr lang="en-US" sz="2000" dirty="0"/>
              <a:t>:  </a:t>
            </a:r>
            <a:r>
              <a:rPr lang="en-US" sz="1800" dirty="0"/>
              <a:t>Reed–Solomon proximity testing with fewer queries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9"/>
              </a:rPr>
              <a:t>WHIR</a:t>
            </a:r>
            <a:r>
              <a:rPr lang="en-US" sz="2000" dirty="0"/>
              <a:t> </a:t>
            </a:r>
            <a:r>
              <a:rPr lang="en-US" sz="1800" dirty="0"/>
              <a:t>(2024)</a:t>
            </a:r>
            <a:r>
              <a:rPr lang="en-US" sz="2000" dirty="0"/>
              <a:t>:</a:t>
            </a:r>
            <a:r>
              <a:rPr lang="en-US" sz="2400" dirty="0"/>
              <a:t>  </a:t>
            </a:r>
            <a:r>
              <a:rPr lang="en-US" sz="1800" dirty="0"/>
              <a:t>Reed–Solomon proximity testing with a fast verifier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Beyond Reed-Solomon codes (a few recent results):</a:t>
            </a:r>
          </a:p>
          <a:p>
            <a:pPr>
              <a:spcBef>
                <a:spcPts val="1200"/>
              </a:spcBef>
            </a:pPr>
            <a:r>
              <a:rPr lang="en-US" sz="2100" dirty="0">
                <a:hlinkClick r:id="rId10"/>
              </a:rPr>
              <a:t>Breakdown</a:t>
            </a:r>
            <a:r>
              <a:rPr lang="en-US" sz="1800" dirty="0"/>
              <a:t> (2021),  </a:t>
            </a:r>
            <a:r>
              <a:rPr lang="en-US" sz="2100" dirty="0">
                <a:hlinkClick r:id="rId11"/>
              </a:rPr>
              <a:t>Orion</a:t>
            </a:r>
            <a:r>
              <a:rPr lang="en-US" sz="1800" dirty="0"/>
              <a:t> (2022):  Polynomial commitments with a fast prover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12"/>
              </a:rPr>
              <a:t>BaseFold</a:t>
            </a:r>
            <a:r>
              <a:rPr lang="en-US" sz="2000" dirty="0"/>
              <a:t> </a:t>
            </a:r>
            <a:r>
              <a:rPr lang="en-US" sz="1800" dirty="0"/>
              <a:t>(2023)</a:t>
            </a:r>
            <a:r>
              <a:rPr lang="en-US" sz="2000" dirty="0"/>
              <a:t>:  </a:t>
            </a:r>
            <a:r>
              <a:rPr lang="en-US" sz="1800" dirty="0"/>
              <a:t>Efficient Polynomial commitments from foldable codes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13"/>
              </a:rPr>
              <a:t>Blaze</a:t>
            </a:r>
            <a:r>
              <a:rPr lang="en-US" sz="2000" dirty="0"/>
              <a:t> </a:t>
            </a:r>
            <a:r>
              <a:rPr lang="en-US" sz="1800" dirty="0"/>
              <a:t>(2024):  Fast SNARKs from Interleaved RAA Codes</a:t>
            </a:r>
          </a:p>
        </p:txBody>
      </p:sp>
    </p:spTree>
    <p:extLst>
      <p:ext uri="{BB962C8B-B14F-4D97-AF65-F5344CB8AC3E}">
        <p14:creationId xmlns:p14="http://schemas.microsoft.com/office/powerpoint/2010/main" val="1143377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297B4-B0B3-A441-B73F-91D81D15A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EB32-B9B7-910F-67E5-4F7F47048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D3FC-18C1-1E21-ED6A-47E2E881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distance preserving?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25077D6-597E-3644-0991-16F8CE0CA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79" y="1200151"/>
                <a:ext cx="8588477" cy="26245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Case 1</a:t>
                </a:r>
                <a:r>
                  <a:rPr lang="en-US" sz="2400" dirty="0"/>
                  <a:t>:  (an honest prover)</a:t>
                </a:r>
              </a:p>
              <a:p>
                <a:pPr marL="0" indent="0">
                  <a:buNone/>
                </a:pPr>
                <a:r>
                  <a:rPr lang="en-US" sz="2400" dirty="0"/>
                  <a:t>	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then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 for </a:t>
                </a:r>
                <a:r>
                  <a:rPr lang="en-US" sz="2400" u="sng" dirty="0"/>
                  <a:t>all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Case 2</a:t>
                </a:r>
                <a:r>
                  <a:rPr lang="en-US" sz="2400" dirty="0"/>
                  <a:t>:  (a dishonest prover)</a:t>
                </a:r>
              </a:p>
              <a:p>
                <a:pPr marL="0" indent="0">
                  <a:buNone/>
                </a:pPr>
                <a:r>
                  <a:rPr lang="en-US" sz="2400" dirty="0"/>
                  <a:t>	if  </a:t>
                </a:r>
                <a:r>
                  <a:rPr lang="en-US" sz="2400" u="sng" dirty="0"/>
                  <a:t>some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,  we need to argue that</a:t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with high probability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25077D6-597E-3644-0991-16F8CE0CA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79" y="1200151"/>
                <a:ext cx="8588477" cy="2624597"/>
              </a:xfrm>
              <a:blipFill>
                <a:blip r:embed="rId2"/>
                <a:stretch>
                  <a:fillRect l="-1032" t="-1932" b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DD4A76-7BF2-47CB-CF48-C3896D51B9E4}"/>
                  </a:ext>
                </a:extLst>
              </p:cNvPr>
              <p:cNvSpPr txBox="1"/>
              <p:nvPr/>
            </p:nvSpPr>
            <p:spPr>
              <a:xfrm>
                <a:off x="284896" y="4187584"/>
                <a:ext cx="85180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d>
                      <m:dPr>
                        <m:begChr m:val="[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0,1−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, Case 2 follows from the </a:t>
                </a:r>
                <a:br>
                  <a:rPr lang="en-US" sz="2400" dirty="0">
                    <a:latin typeface="+mn-lt"/>
                  </a:rPr>
                </a:br>
                <a:r>
                  <a:rPr lang="en-US" sz="2400" dirty="0">
                    <a:latin typeface="+mn-lt"/>
                  </a:rPr>
                  <a:t>							celebrated </a:t>
                </a:r>
                <a:r>
                  <a:rPr lang="en-US" sz="2400" dirty="0">
                    <a:latin typeface="+mn-lt"/>
                    <a:hlinkClick r:id="rId3"/>
                  </a:rPr>
                  <a:t>BCIKS</a:t>
                </a:r>
                <a:r>
                  <a:rPr lang="en-US" sz="2400" dirty="0">
                    <a:latin typeface="+mn-lt"/>
                  </a:rPr>
                  <a:t> proximity gap theorem.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DD4A76-7BF2-47CB-CF48-C3896D51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96" y="4187584"/>
                <a:ext cx="8518037" cy="830997"/>
              </a:xfrm>
              <a:prstGeom prst="rect">
                <a:avLst/>
              </a:prstGeom>
              <a:blipFill>
                <a:blip r:embed="rId4"/>
                <a:stretch>
                  <a:fillRect l="-1190" t="-5970" r="-149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6291-803C-21D4-B8FC-5DE7C474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proximity gap theorem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E712F-0E1B-6DA0-6322-CB51ED3C6D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272" y="924846"/>
                <a:ext cx="8954728" cy="40908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790575" algn="l"/>
                  </a:tabLst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 </a:t>
                </a:r>
                <a:r>
                  <a:rPr lang="en-US" sz="1600" dirty="0"/>
                  <a:t>(</a:t>
                </a:r>
                <a:r>
                  <a:rPr lang="en-US" sz="1600" dirty="0">
                    <a:hlinkClick r:id="rId3"/>
                  </a:rPr>
                  <a:t>BCIKS’20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Thm</a:t>
                </a:r>
                <a:r>
                  <a:rPr lang="en-US" sz="1600" dirty="0"/>
                  <a:t>. 6.2)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an RS-code with const. rate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1600" dirty="0"/>
                  <a:t>(say,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1600" dirty="0"/>
                  <a:t>)</a:t>
                </a:r>
                <a:endParaRPr lang="en-US" sz="2400" dirty="0"/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and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1−1.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/>
                  <a:t>  .</a:t>
                </a:r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define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.</a:t>
                </a:r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Suppose that     </a:t>
                </a:r>
                <a:r>
                  <a:rPr lang="en-US" sz="2400" dirty="0" err="1"/>
                  <a:t>Pr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then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390525" algn="l"/>
                    <a:tab pos="1425575" algn="l"/>
                    <a:tab pos="3429000" algn="l"/>
                  </a:tabLst>
                </a:pPr>
                <a:r>
                  <a:rPr lang="en-US" sz="2400" dirty="0"/>
                  <a:t>	where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	for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  <a:tabLst>
                    <a:tab pos="790575" algn="l"/>
                    <a:tab pos="1425575" algn="l"/>
                    <a:tab pos="3429000" algn="l"/>
                  </a:tabLst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	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1−1.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E712F-0E1B-6DA0-6322-CB51ED3C6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272" y="924846"/>
                <a:ext cx="8954728" cy="4090833"/>
              </a:xfrm>
              <a:blipFill>
                <a:blip r:embed="rId4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F552FC9D-7656-5B46-A2A8-4C7608817821}"/>
              </a:ext>
            </a:extLst>
          </p:cNvPr>
          <p:cNvSpPr/>
          <p:nvPr/>
        </p:nvSpPr>
        <p:spPr>
          <a:xfrm>
            <a:off x="1533832" y="3687097"/>
            <a:ext cx="167149" cy="125282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CA54A-2A09-6B1F-8E09-F2BFE729A08F}"/>
              </a:ext>
            </a:extLst>
          </p:cNvPr>
          <p:cNvSpPr/>
          <p:nvPr/>
        </p:nvSpPr>
        <p:spPr>
          <a:xfrm>
            <a:off x="457200" y="2453762"/>
            <a:ext cx="7477432" cy="9973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6D057B-EF34-E47D-CF18-3D852E052123}"/>
                  </a:ext>
                </a:extLst>
              </p:cNvPr>
              <p:cNvSpPr txBox="1"/>
              <p:nvPr/>
            </p:nvSpPr>
            <p:spPr>
              <a:xfrm>
                <a:off x="6775552" y="3667648"/>
                <a:ext cx="2312108" cy="13009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1800" dirty="0">
                    <a:latin typeface="+mn-lt"/>
                  </a:rPr>
                  <a:t>We will assume that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err is negligible, i.e.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err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>
                  <a:latin typeface="+mn-lt"/>
                </a:endParaRPr>
              </a:p>
              <a:p>
                <a:pPr marL="0" indent="0" algn="l">
                  <a:spcBef>
                    <a:spcPts val="600"/>
                  </a:spcBef>
                  <a:buNone/>
                </a:pPr>
                <a:r>
                  <a:rPr lang="en-US" sz="1800" dirty="0">
                    <a:latin typeface="+mn-lt"/>
                  </a:rPr>
                  <a:t>(if not, use multiple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6D057B-EF34-E47D-CF18-3D852E052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552" y="3667648"/>
                <a:ext cx="2312108" cy="1300934"/>
              </a:xfrm>
              <a:prstGeom prst="rect">
                <a:avLst/>
              </a:prstGeom>
              <a:blipFill>
                <a:blip r:embed="rId5"/>
                <a:stretch>
                  <a:fillRect l="-2186" t="-1923" b="-18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75D35-01DD-6B7F-151C-D96490204315}"/>
                  </a:ext>
                </a:extLst>
              </p:cNvPr>
              <p:cNvSpPr txBox="1"/>
              <p:nvPr/>
            </p:nvSpPr>
            <p:spPr>
              <a:xfrm>
                <a:off x="7786554" y="1475852"/>
                <a:ext cx="900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600" dirty="0">
                    <a:latin typeface="+mn-lt"/>
                  </a:rPr>
                  <a:t>|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75D35-01DD-6B7F-151C-D96490204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554" y="1475852"/>
                <a:ext cx="900246" cy="338554"/>
              </a:xfrm>
              <a:prstGeom prst="rect">
                <a:avLst/>
              </a:prstGeom>
              <a:blipFill>
                <a:blip r:embed="rId6"/>
                <a:stretch>
                  <a:fillRect t="-7143" r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0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spcBef>
            <a:spcPts val="3600"/>
          </a:spcBef>
          <a:defRPr sz="20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137185</TotalTime>
  <Words>8647</Words>
  <Application>Microsoft Macintosh PowerPoint</Application>
  <PresentationFormat>On-screen Show (16:9)</PresentationFormat>
  <Paragraphs>885</Paragraphs>
  <Slides>74</Slides>
  <Notes>39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Cambria Math</vt:lpstr>
      <vt:lpstr>Office Theme</vt:lpstr>
      <vt:lpstr>FRI and Proximity Proofs:  continued</vt:lpstr>
      <vt:lpstr>Review:  Poly-IOP  ⇒  IOP  ⇒  SNARK</vt:lpstr>
      <vt:lpstr>FRI:  a Reed-Solomon IOP of Proximity  </vt:lpstr>
      <vt:lpstr>FRI:  a Reed-Solomon IOP of Proximity  </vt:lpstr>
      <vt:lpstr>Distance Preserving Transformations</vt:lpstr>
      <vt:lpstr>Distance Preserving Transformations</vt:lpstr>
      <vt:lpstr>Example 1:  batch RS-IOPP</vt:lpstr>
      <vt:lpstr>Why is this distance preserving?</vt:lpstr>
      <vt:lpstr>The proximity gap theorem</vt:lpstr>
      <vt:lpstr>The proximity gap theorem</vt:lpstr>
      <vt:lpstr>A stronger form:  correlated proximity</vt:lpstr>
      <vt:lpstr>Why is this called a proximity gap??</vt:lpstr>
      <vt:lpstr>Proximity gaps for other linear codes?</vt:lpstr>
      <vt:lpstr>2nd Distance preserving example:  2-way folding</vt:lpstr>
      <vt:lpstr>2-way folding a polynomial</vt:lpstr>
      <vt:lpstr>2-way folding a polynomial: more generally</vt:lpstr>
      <vt:lpstr>Folding an arbitrary word  u": " L⇾F  </vt:lpstr>
      <vt:lpstr>Folding an arbitrary word  u": " L⇾F  </vt:lpstr>
      <vt:lpstr>Why is this true?</vt:lpstr>
      <vt:lpstr>An important corollary</vt:lpstr>
      <vt:lpstr>4-way folding  u": " L⇾F   (using i^2=-1) </vt:lpstr>
      <vt:lpstr>4-way folding  u": " L⇾F   (using i^2=-1) </vt:lpstr>
      <vt:lpstr>8-way folding  u": " L⇾F   (using an 8th root of unity) </vt:lpstr>
      <vt:lpstr>Review: 2-way folding an arbitrary word  u": " L⇾F  </vt:lpstr>
      <vt:lpstr>How FRI works</vt:lpstr>
      <vt:lpstr>FRI phase 1:  commit phase</vt:lpstr>
      <vt:lpstr>FRI phase 1:  commit phase</vt:lpstr>
      <vt:lpstr>FRI phase 2:  query phase</vt:lpstr>
      <vt:lpstr>FRI phase 2:  query phase</vt:lpstr>
      <vt:lpstr>How to spot check:  method 1</vt:lpstr>
      <vt:lpstr>How to spot check in a picture</vt:lpstr>
      <vt:lpstr>Why is this protocol sound?</vt:lpstr>
      <vt:lpstr>Why is this protocol sound?</vt:lpstr>
      <vt:lpstr>How to spot check:  method 2  (the FRI method)</vt:lpstr>
      <vt:lpstr>How to spot check:  the FRI method</vt:lpstr>
      <vt:lpstr>Why is this sound?   (using notation as in earlier proof)</vt:lpstr>
      <vt:lpstr>Comparing methods 1 vs. 2</vt:lpstr>
      <vt:lpstr>The number of spot checks m</vt:lpstr>
      <vt:lpstr>Choosing the code rate ρ=d/|L| </vt:lpstr>
      <vt:lpstr>Is 128-bit security enough??</vt:lpstr>
      <vt:lpstr>FRI variants</vt:lpstr>
      <vt:lpstr>(1) The benefits of higher-order folding</vt:lpstr>
      <vt:lpstr>(2) Batch FRI for varying degrees:  two methods</vt:lpstr>
      <vt:lpstr>Method 1:  degree padding</vt:lpstr>
      <vt:lpstr>Method 1:  degree padding</vt:lpstr>
      <vt:lpstr>Method 1:  degree padding</vt:lpstr>
      <vt:lpstr>Method 1:  degree padding</vt:lpstr>
      <vt:lpstr>Method 2:  pipelining   (no padding or interpolation)</vt:lpstr>
      <vt:lpstr>(3)  Grinding to reduce # of spot checks</vt:lpstr>
      <vt:lpstr>Grinding to reduce # of spot checks</vt:lpstr>
      <vt:lpstr>Why does grinding help?</vt:lpstr>
      <vt:lpstr>(4)  STIR: an FRI variant     [ACFY’24]</vt:lpstr>
      <vt:lpstr>STIR: an FRI variant     [ACFY’24]</vt:lpstr>
      <vt:lpstr>STIR: an FRI variant     [ACFY’24]</vt:lpstr>
      <vt:lpstr>STIR: an FRI variant     [ACFY’24]</vt:lpstr>
      <vt:lpstr>STIR: an FRI variant     [ACFY’24]</vt:lpstr>
      <vt:lpstr>How to spot check v_0  by quotienting</vt:lpstr>
      <vt:lpstr>How to spot check v_0  by quotienting</vt:lpstr>
      <vt:lpstr>How to spot check v_0  by quotienting</vt:lpstr>
      <vt:lpstr>How to spot check v_0  by quotienting</vt:lpstr>
      <vt:lpstr>STIR:  summary</vt:lpstr>
      <vt:lpstr>WHIR:  better than STIR   [ACFY’24]</vt:lpstr>
      <vt:lpstr>WHIR:  better than STIR   [ACFY’24]</vt:lpstr>
      <vt:lpstr>The future:  other codes</vt:lpstr>
      <vt:lpstr>The problem with RS-based SNARKs</vt:lpstr>
      <vt:lpstr>FRI-like proximity proof for other linear codes</vt:lpstr>
      <vt:lpstr>A proximity proof for other linear codes</vt:lpstr>
      <vt:lpstr>A proximity proof for other linear codes</vt:lpstr>
      <vt:lpstr>BaseFold  [ZCF’23]</vt:lpstr>
      <vt:lpstr>Evaluation proofs for multlinear polymomials</vt:lpstr>
      <vt:lpstr>More SNARK-useful linear codes</vt:lpstr>
      <vt:lpstr>More SNARK-useful linear codes</vt:lpstr>
      <vt:lpstr>Further reading</vt:lpstr>
      <vt:lpstr>END  OF  MODULE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1995</cp:revision>
  <cp:lastPrinted>2024-12-25T21:25:26Z</cp:lastPrinted>
  <dcterms:created xsi:type="dcterms:W3CDTF">2010-10-17T19:58:05Z</dcterms:created>
  <dcterms:modified xsi:type="dcterms:W3CDTF">2025-05-22T21:31:16Z</dcterms:modified>
</cp:coreProperties>
</file>