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1352" r:id="rId2"/>
    <p:sldId id="1784" r:id="rId3"/>
    <p:sldId id="1785" r:id="rId4"/>
    <p:sldId id="1641" r:id="rId5"/>
    <p:sldId id="1634" r:id="rId6"/>
    <p:sldId id="1639" r:id="rId7"/>
    <p:sldId id="1635" r:id="rId8"/>
    <p:sldId id="1642" r:id="rId9"/>
    <p:sldId id="1698" r:id="rId10"/>
    <p:sldId id="1643" r:id="rId11"/>
    <p:sldId id="1705" r:id="rId12"/>
    <p:sldId id="1706" r:id="rId13"/>
    <p:sldId id="1712" r:id="rId14"/>
    <p:sldId id="1640" r:id="rId15"/>
    <p:sldId id="1645" r:id="rId16"/>
    <p:sldId id="1644" r:id="rId17"/>
    <p:sldId id="1646" r:id="rId18"/>
    <p:sldId id="1650" r:id="rId19"/>
    <p:sldId id="1649" r:id="rId20"/>
    <p:sldId id="1651" r:id="rId21"/>
    <p:sldId id="1636" r:id="rId22"/>
    <p:sldId id="1652" r:id="rId23"/>
    <p:sldId id="1713" r:id="rId24"/>
    <p:sldId id="1653" r:id="rId25"/>
    <p:sldId id="1654" r:id="rId26"/>
    <p:sldId id="1655" r:id="rId27"/>
    <p:sldId id="1657" r:id="rId28"/>
    <p:sldId id="1768" r:id="rId29"/>
    <p:sldId id="1656" r:id="rId30"/>
    <p:sldId id="1658" r:id="rId31"/>
    <p:sldId id="1767" r:id="rId32"/>
    <p:sldId id="1781" r:id="rId33"/>
    <p:sldId id="1780" r:id="rId34"/>
    <p:sldId id="1662" r:id="rId35"/>
    <p:sldId id="1663" r:id="rId36"/>
    <p:sldId id="1669" r:id="rId37"/>
    <p:sldId id="1671" r:id="rId38"/>
    <p:sldId id="1672" r:id="rId39"/>
    <p:sldId id="1783" r:id="rId40"/>
    <p:sldId id="1677" r:id="rId41"/>
    <p:sldId id="1676" r:id="rId42"/>
    <p:sldId id="1786" r:id="rId43"/>
    <p:sldId id="1679" r:id="rId44"/>
    <p:sldId id="1683" r:id="rId45"/>
    <p:sldId id="1681" r:id="rId46"/>
    <p:sldId id="1684" r:id="rId47"/>
    <p:sldId id="1777" r:id="rId48"/>
    <p:sldId id="1778" r:id="rId49"/>
    <p:sldId id="1685" r:id="rId50"/>
    <p:sldId id="1664" r:id="rId51"/>
    <p:sldId id="1668" r:id="rId52"/>
    <p:sldId id="1674" r:id="rId53"/>
    <p:sldId id="1686" r:id="rId54"/>
    <p:sldId id="1687" r:id="rId55"/>
    <p:sldId id="1689" r:id="rId56"/>
    <p:sldId id="1688" r:id="rId57"/>
    <p:sldId id="1691" r:id="rId58"/>
    <p:sldId id="1690" r:id="rId59"/>
    <p:sldId id="1692" r:id="rId60"/>
    <p:sldId id="1675" r:id="rId61"/>
    <p:sldId id="1699" r:id="rId62"/>
    <p:sldId id="1700" r:id="rId63"/>
    <p:sldId id="1727" r:id="rId64"/>
    <p:sldId id="1701" r:id="rId65"/>
    <p:sldId id="1726" r:id="rId66"/>
    <p:sldId id="1702" r:id="rId67"/>
    <p:sldId id="1732" r:id="rId68"/>
    <p:sldId id="1731" r:id="rId69"/>
    <p:sldId id="1779" r:id="rId70"/>
    <p:sldId id="1775" r:id="rId71"/>
    <p:sldId id="1782" r:id="rId72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521415D9-36F7-43E2-AB2F-B90AF26B5E84}">
      <p14:sectionLst xmlns:p14="http://schemas.microsoft.com/office/powerpoint/2010/main">
        <p14:section name="Modeul 1: background an tools" id="{DD075EA5-D5F0-B345-987E-074FC9237816}">
          <p14:sldIdLst>
            <p14:sldId id="1352"/>
            <p14:sldId id="1784"/>
            <p14:sldId id="1785"/>
            <p14:sldId id="1641"/>
            <p14:sldId id="1634"/>
            <p14:sldId id="1639"/>
            <p14:sldId id="1635"/>
            <p14:sldId id="1642"/>
            <p14:sldId id="1698"/>
            <p14:sldId id="1643"/>
            <p14:sldId id="1705"/>
            <p14:sldId id="1706"/>
            <p14:sldId id="1712"/>
            <p14:sldId id="1640"/>
            <p14:sldId id="1645"/>
            <p14:sldId id="1644"/>
            <p14:sldId id="1646"/>
            <p14:sldId id="1650"/>
            <p14:sldId id="1649"/>
            <p14:sldId id="1651"/>
            <p14:sldId id="1636"/>
            <p14:sldId id="1652"/>
            <p14:sldId id="1713"/>
            <p14:sldId id="1653"/>
            <p14:sldId id="1654"/>
            <p14:sldId id="1655"/>
            <p14:sldId id="1657"/>
            <p14:sldId id="1768"/>
            <p14:sldId id="1656"/>
            <p14:sldId id="1658"/>
            <p14:sldId id="1767"/>
            <p14:sldId id="1781"/>
            <p14:sldId id="1780"/>
            <p14:sldId id="1662"/>
            <p14:sldId id="1663"/>
            <p14:sldId id="1669"/>
            <p14:sldId id="1671"/>
            <p14:sldId id="1672"/>
            <p14:sldId id="1783"/>
            <p14:sldId id="1677"/>
            <p14:sldId id="1676"/>
            <p14:sldId id="1786"/>
            <p14:sldId id="1679"/>
            <p14:sldId id="1683"/>
            <p14:sldId id="1681"/>
            <p14:sldId id="1684"/>
            <p14:sldId id="1777"/>
            <p14:sldId id="1778"/>
            <p14:sldId id="1685"/>
            <p14:sldId id="1664"/>
            <p14:sldId id="1668"/>
            <p14:sldId id="1674"/>
            <p14:sldId id="1686"/>
            <p14:sldId id="1687"/>
            <p14:sldId id="1689"/>
            <p14:sldId id="1688"/>
            <p14:sldId id="1691"/>
            <p14:sldId id="1690"/>
            <p14:sldId id="1692"/>
            <p14:sldId id="1675"/>
            <p14:sldId id="1699"/>
            <p14:sldId id="1700"/>
            <p14:sldId id="1727"/>
            <p14:sldId id="1701"/>
            <p14:sldId id="1726"/>
            <p14:sldId id="1702"/>
            <p14:sldId id="1732"/>
            <p14:sldId id="1731"/>
            <p14:sldId id="1779"/>
            <p14:sldId id="1775"/>
            <p14:sldId id="1782"/>
          </p14:sldIdLst>
        </p14:section>
        <p14:section name="Module 2:  FRI and variants" id="{0B3CB857-0CBB-434A-9036-073B6987C23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78FE"/>
    <a:srgbClr val="5D4AE8"/>
    <a:srgbClr val="F2F2F2"/>
    <a:srgbClr val="3025FF"/>
    <a:srgbClr val="9A0000"/>
    <a:srgbClr val="AD0000"/>
    <a:srgbClr val="96060B"/>
    <a:srgbClr val="CAC9CA"/>
    <a:srgbClr val="848384"/>
    <a:srgbClr val="35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 autoAdjust="0"/>
    <p:restoredTop sz="90856" autoAdjust="0"/>
  </p:normalViewPr>
  <p:slideViewPr>
    <p:cSldViewPr snapToGrid="0">
      <p:cViewPr varScale="1">
        <p:scale>
          <a:sx n="89" d="100"/>
          <a:sy n="89" d="100"/>
        </p:scale>
        <p:origin x="168" y="9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5/20/25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5/20/25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4/157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print.iacr.org/2024/1843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9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Now sending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𝕨</m:t>
                    </m:r>
                  </m:oMath>
                </a14:m>
                <a:r>
                  <a:rPr lang="en-US" dirty="0"/>
                  <a:t> to V doesn’t work:  V</a:t>
                </a:r>
                <a:r>
                  <a:rPr lang="en-US" baseline="0" dirty="0"/>
                  <a:t> doesn’t have time to verify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𝕨</m:t>
                    </m:r>
                  </m:oMath>
                </a14:m>
                <a:r>
                  <a:rPr lang="en-US" baseline="0" dirty="0"/>
                  <a:t> is valid, and may not even have time to read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𝕨</m:t>
                    </m:r>
                  </m:oMath>
                </a14:m>
                <a:r>
                  <a:rPr lang="en-US" baseline="0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Now sending 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𝕨</a:t>
                </a:r>
                <a:r>
                  <a:rPr lang="en-US" dirty="0"/>
                  <a:t> to V doesn’t work:  V</a:t>
                </a:r>
                <a:r>
                  <a:rPr lang="en-US" baseline="0" dirty="0"/>
                  <a:t> doesn’t have time to verify that 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𝕨</a:t>
                </a:r>
                <a:r>
                  <a:rPr lang="en-US" baseline="0" dirty="0"/>
                  <a:t> is valid, and may not even have time to read 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𝕨</a:t>
                </a:r>
                <a:r>
                  <a:rPr lang="en-US" baseline="0" dirty="0"/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0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BCS’16:   Eli Ben-Sasson, Alessandro Chiesa, and Nicholas Spooner.   (TCC’16)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50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Note:  if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dirty="0"/>
                  <a:t>=0 then soundness is the same as for an IOP.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Note:  if </a:t>
                </a:r>
                <a:r>
                  <a:rPr lang="en-US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𝜹</a:t>
                </a:r>
                <a:r>
                  <a:rPr lang="en-US" dirty="0"/>
                  <a:t>=0 then soundness is the same as for an IOP.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58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u="none" dirty="0">
                    <a:latin typeface="+mn-lt"/>
                  </a:rPr>
                  <a:t>Technically, the relation R is  (</a:t>
                </a:r>
                <a14:m>
                  <m:oMath xmlns:m="http://schemas.openxmlformats.org/officeDocument/2006/math">
                    <m:r>
                      <a:rPr lang="en-US" i="1" u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𝕩</m:t>
                    </m:r>
                    <m:r>
                      <a:rPr lang="en-US" i="1" u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𝕪</m:t>
                    </m:r>
                    <m:r>
                      <a:rPr lang="en-US" i="1" u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u="none" dirty="0">
                    <a:latin typeface="+mn-lt"/>
                  </a:rPr>
                  <a:t>*) where </a:t>
                </a:r>
                <a14:m>
                  <m:oMath xmlns:m="http://schemas.openxmlformats.org/officeDocument/2006/math">
                    <m:r>
                      <a:rPr lang="en-US" b="0" i="1" u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𝕩</m:t>
                    </m:r>
                    <m:r>
                      <a:rPr lang="en-US" b="0" i="1" u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u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u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US" i="1" u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u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b="1" i="1" u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u="none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𝕪</m:t>
                    </m:r>
                    <m:r>
                      <a:rPr lang="en-US" b="1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 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u="none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u="none" dirty="0">
                    <a:latin typeface="+mn-lt"/>
                  </a:rPr>
                  <a:t>Technically, the relation R is  (</a:t>
                </a:r>
                <a:r>
                  <a:rPr lang="en-US" i="0" u="none">
                    <a:latin typeface="+mn-lt"/>
                    <a:ea typeface="Cambria Math" panose="02040503050406030204" pitchFamily="18" charset="0"/>
                  </a:rPr>
                  <a:t>𝕩,</a:t>
                </a:r>
                <a:r>
                  <a:rPr lang="en-US" b="1" i="0" u="none">
                    <a:solidFill>
                      <a:srgbClr val="FF0000"/>
                    </a:solidFill>
                    <a:latin typeface="+mn-lt"/>
                    <a:ea typeface="Cambria Math" panose="02040503050406030204" pitchFamily="18" charset="0"/>
                  </a:rPr>
                  <a:t>𝕪</a:t>
                </a:r>
                <a:r>
                  <a:rPr lang="en-US" i="0" u="none">
                    <a:latin typeface="+mn-lt"/>
                    <a:ea typeface="Cambria Math" panose="02040503050406030204" pitchFamily="18" charset="0"/>
                  </a:rPr>
                  <a:t>,</a:t>
                </a:r>
                <a:r>
                  <a:rPr lang="en-US" u="none" dirty="0">
                    <a:latin typeface="+mn-lt"/>
                  </a:rPr>
                  <a:t>*) where </a:t>
                </a:r>
                <a:r>
                  <a:rPr lang="en-US" b="0" i="0" u="none">
                    <a:latin typeface="+mn-lt"/>
                    <a:ea typeface="Cambria Math" panose="02040503050406030204" pitchFamily="18" charset="0"/>
                  </a:rPr>
                  <a:t>𝕩=</a:t>
                </a:r>
                <a:r>
                  <a:rPr lang="en-US" i="0" u="none">
                    <a:latin typeface="+mn-lt"/>
                    <a:ea typeface="Cambria Math" panose="02040503050406030204" pitchFamily="18" charset="0"/>
                  </a:rPr>
                  <a:t>(𝒞,𝛿)</a:t>
                </a:r>
                <a:r>
                  <a:rPr lang="en-US" b="1" i="0" u="none">
                    <a:latin typeface="+mn-lt"/>
                    <a:ea typeface="Cambria Math" panose="02040503050406030204" pitchFamily="18" charset="0"/>
                  </a:rPr>
                  <a:t>,</a:t>
                </a:r>
                <a:r>
                  <a:rPr lang="en-US" u="none" dirty="0">
                    <a:latin typeface="+mn-lt"/>
                  </a:rPr>
                  <a:t> and </a:t>
                </a:r>
                <a:r>
                  <a:rPr lang="en-US" b="1" i="0" u="none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𝕪∊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𝒞</a:t>
                </a:r>
                <a:r>
                  <a:rPr lang="en-US" u="none" dirty="0">
                    <a:latin typeface="+mn-lt"/>
                  </a:rPr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4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How to open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at input x in F</a:t>
                </a:r>
                <a:r>
                  <a:rPr lang="en-US" baseline="0" dirty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How to open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𝜋</a:t>
                </a:r>
                <a:r>
                  <a:rPr lang="en-US" dirty="0"/>
                  <a:t> at input x for x in F</a:t>
                </a:r>
                <a:r>
                  <a:rPr lang="en-US" baseline="0" dirty="0"/>
                  <a:t> ?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34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Honest prover:  encode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as a codeword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dirty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Prover does not send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!!    This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is easy to calculate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chosen adaptively after the response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Verifier concludes by Fact 2.    The problem:   prover is not committed to a single polynomial. 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Honest prover:  encode </a:t>
                </a:r>
                <a:r>
                  <a:rPr lang="en-US" b="0" i="0">
                    <a:latin typeface="Cambria Math" panose="02040503050406030204" pitchFamily="18" charset="0"/>
                  </a:rPr>
                  <a:t>𝑓</a:t>
                </a:r>
                <a:r>
                  <a:rPr lang="en-US" dirty="0"/>
                  <a:t> as a codeword in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RS[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𝔽,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ℒ,𝑑]</a:t>
                </a:r>
                <a:endParaRPr lang="en-US" dirty="0"/>
              </a:p>
              <a:p>
                <a:r>
                  <a:rPr lang="en-US" dirty="0"/>
                  <a:t>Verifier concludes by Fact 2.    The problem:   prover is not committed to a single polynomial. 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09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50B73-7B42-55ED-4B04-C5F1ECFE4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3800D-1914-37CB-41D1-286A9AE46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0A977B61-B66C-7B69-AAC5-E87FB2CC665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Honest prover:  encode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as a codeword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dirty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Prover does not send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!!    This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is easy to calculate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chosen adaptively after the response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Verifier concludes by Fact 2.    The problem:   prover is not committed to a single polynomial. 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Honest prover:  encode </a:t>
                </a:r>
                <a:r>
                  <a:rPr lang="en-US" b="0" i="0">
                    <a:latin typeface="Cambria Math" panose="02040503050406030204" pitchFamily="18" charset="0"/>
                  </a:rPr>
                  <a:t>𝑓</a:t>
                </a:r>
                <a:r>
                  <a:rPr lang="en-US" dirty="0"/>
                  <a:t> as a codeword in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RS[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𝔽,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ℒ,𝑑]</a:t>
                </a:r>
                <a:endParaRPr lang="en-US" dirty="0"/>
              </a:p>
              <a:p>
                <a:r>
                  <a:rPr lang="en-US" dirty="0"/>
                  <a:t>Verifier concludes by Fact 2.    The problem:   prover is not committed to a single polynomial.  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AF8E0-EFEE-AAE0-2068-0036FD566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28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DEEP:   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Domain Extension for Eliminating Pretenders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1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C4D06-6B20-D2F3-CF91-7DF752D87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9F54AF-5106-5CBB-B446-F79369EEA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5296510-CA05-F809-009C-9C9675EFE5E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</m:d>
                  </m:oMath>
                </a14:m>
                <a:r>
                  <a:rPr lang="en-US" dirty="0"/>
                  <a:t> is small, a k-time repetition gives us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2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𝔽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ℒ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5296510-CA05-F809-009C-9C9675EFE5E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𝔽|</a:t>
                </a:r>
                <a:r>
                  <a:rPr lang="en-US" dirty="0"/>
                  <a:t> is small, a k-time repetition gives us  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(𝑑/(|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𝔽|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−|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ℒ</a:t>
                </a:r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 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))^</a:t>
                </a:r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𝑘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22AB6-9A74-F885-1A6B-053D978A9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22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99AAD-B1B2-8508-2DF2-1A19F62A6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F19C7F-AE53-D931-2BDC-3E83C2CC7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D11AB08-E04E-A5EB-1174-F3904223D7C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conclusions holds even if verifier makes more adaptive queries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D11AB08-E04E-A5EB-1174-F3904223D7C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Honest prover:  encode </a:t>
                </a:r>
                <a:r>
                  <a:rPr lang="en-US" b="0" i="0">
                    <a:latin typeface="Cambria Math" panose="02040503050406030204" pitchFamily="18" charset="0"/>
                  </a:rPr>
                  <a:t>𝑓</a:t>
                </a:r>
                <a:r>
                  <a:rPr lang="en-US" dirty="0"/>
                  <a:t> as a codeword in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RS[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𝔽,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ℒ,𝑑]</a:t>
                </a:r>
                <a:endParaRPr lang="en-US" dirty="0"/>
              </a:p>
              <a:p>
                <a:r>
                  <a:rPr lang="en-US" dirty="0"/>
                  <a:t>Verifier concludes by Fact 2.    The problem:   prover is not committed to a single polynomial.  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65B9E-8B89-6D7B-DDED-71BD0396F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9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hlinkClick r:id="rId3"/>
              </a:rPr>
              <a:t>More</a:t>
            </a:r>
            <a:r>
              <a:rPr lang="en-US" sz="1400" dirty="0"/>
              <a:t> and </a:t>
            </a:r>
            <a:r>
              <a:rPr lang="en-US" sz="1400" dirty="0">
                <a:hlinkClick r:id="rId4"/>
              </a:rPr>
              <a:t>more</a:t>
            </a:r>
            <a:r>
              <a:rPr lang="en-US" sz="1400" dirty="0"/>
              <a:t> </a:t>
            </a:r>
            <a:r>
              <a:rPr lang="en-US" sz="1400" dirty="0" err="1"/>
              <a:t>Basefold</a:t>
            </a:r>
            <a:r>
              <a:rPr lang="en-US" sz="1400" dirty="0"/>
              <a:t> </a:t>
            </a:r>
            <a:r>
              <a:rPr lang="en-US" sz="1200" dirty="0"/>
              <a:t>(2024): beyond the unique decoding distance</a:t>
            </a:r>
            <a:endParaRPr lang="en-US" dirty="0"/>
          </a:p>
          <a:p>
            <a:r>
              <a:rPr lang="en-US" dirty="0"/>
              <a:t>Also round-by-round soundness of FRI  (https://</a:t>
            </a:r>
            <a:r>
              <a:rPr lang="en-US" dirty="0" err="1"/>
              <a:t>eprint.iacr.org</a:t>
            </a:r>
            <a:r>
              <a:rPr lang="en-US" dirty="0"/>
              <a:t>/2023/1071)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55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50319-F662-D566-AEAE-62F74AF5E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70A58-D962-A4D6-9CBD-C2C100B75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CF90824D-D5A5-8CDE-95FD-4E1EFDE14F1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conclusions holds even if verifier makes more adaptive queries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D11AB08-E04E-A5EB-1174-F3904223D7C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Honest prover:  encode </a:t>
                </a:r>
                <a:r>
                  <a:rPr lang="en-US" b="0" i="0">
                    <a:latin typeface="Cambria Math" panose="02040503050406030204" pitchFamily="18" charset="0"/>
                  </a:rPr>
                  <a:t>𝑓</a:t>
                </a:r>
                <a:r>
                  <a:rPr lang="en-US" dirty="0"/>
                  <a:t> as a codeword in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RS[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𝔽,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ℒ,𝑑]</a:t>
                </a:r>
                <a:endParaRPr lang="en-US" dirty="0"/>
              </a:p>
              <a:p>
                <a:r>
                  <a:rPr lang="en-US" dirty="0"/>
                  <a:t>Verifier concludes by Fact 2.    The problem:   prover is not committed to a single polynomial.  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ED3C9-C0A0-8749-F691-51998E716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9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fact that the quotient is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-close to an RS code, proves</a:t>
                </a:r>
                <a:r>
                  <a:rPr lang="en-US" baseline="0" dirty="0"/>
                  <a:t> that there is some polynomial at distance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from π with the correct</a:t>
                </a:r>
                <a:r>
                  <a:rPr lang="en-US" baseline="0" dirty="0"/>
                  <a:t> evaluation.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fact that the quotient is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dirty="0"/>
                  <a:t>-close to an RS code, proves</a:t>
                </a:r>
                <a:r>
                  <a:rPr lang="en-US" baseline="0" dirty="0"/>
                  <a:t> that there is some polynomial at distance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dirty="0"/>
                  <a:t> from π with the correct</a:t>
                </a:r>
                <a:r>
                  <a:rPr lang="en-US" baseline="0" dirty="0"/>
                  <a:t> evaluation.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99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RS-IOPP is the main ingredient in the compilation.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80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9493C-EAE2-C14C-219B-EDE7CCEF7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5EDD9F-24B2-4D06-E2AD-FEBB48B8F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1385F88-906B-C44B-074C-AD426E07B57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Up until now we assume that Verifier queries at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paper </a:t>
                </a:r>
                <a:r>
                  <a:rPr lang="en-US" dirty="0" err="1"/>
                  <a:t>eprint</a:t>
                </a:r>
                <a:r>
                  <a:rPr lang="en-US" dirty="0"/>
                  <a:t>/2024/1279 shows that  q’(a) can be computed using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ＭＳ Ｐゴシック" pitchFamily="-112" charset="-128"/>
                    <a:cs typeface="ＭＳ Ｐゴシック" pitchFamily="-112" charset="-128"/>
                  </a:rPr>
                  <a:t>L'Hôpital's rule for finite fields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ＭＳ Ｐゴシック" pitchFamily="-112" charset="-128"/>
                    <a:cs typeface="ＭＳ Ｐゴシック" pitchFamily="-112" charset="-128"/>
                  </a:rPr>
                  <a:t>.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ＭＳ Ｐゴシック" pitchFamily="-112" charset="-128"/>
                  </a:rPr>
                  <a:t> 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ＭＳ Ｐゴシック" pitchFamily="-112" charset="-128"/>
                  </a:rPr>
                  <a:t>Proof:   if   g(X) = h(X) * q(X)    and  h(a)=g(a)=0  then   g’(X) = h’(X)*q(X) + h(X)*q’(X)    so:   g’(a) = h’(a)*q(a)   so   q(a) = g’(a)/h’(a).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D11AB08-E04E-A5EB-1174-F3904223D7C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Honest prover:  encode </a:t>
                </a:r>
                <a:r>
                  <a:rPr lang="en-US" b="0" i="0">
                    <a:latin typeface="Cambria Math" panose="02040503050406030204" pitchFamily="18" charset="0"/>
                  </a:rPr>
                  <a:t>𝑓</a:t>
                </a:r>
                <a:r>
                  <a:rPr lang="en-US" dirty="0"/>
                  <a:t> as a codeword in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RS[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𝔽,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ℒ,𝑑]</a:t>
                </a:r>
                <a:endParaRPr lang="en-US" dirty="0"/>
              </a:p>
              <a:p>
                <a:r>
                  <a:rPr lang="en-US" dirty="0"/>
                  <a:t>Verifier concludes by Fact 2.    The problem:   prover is not committed to a single polynomial.  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2325A-4262-1CDD-7355-23722C231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41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1.01 can be replace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 and this only affects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err is negligible:  if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200" dirty="0"/>
                  <a:t> is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2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/>
                  <a:t> for a</a:t>
                </a:r>
                <a:r>
                  <a:rPr lang="en-US" sz="1200" baseline="0" dirty="0"/>
                  <a:t> random r, we can conclude that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baseline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baseline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200" dirty="0"/>
                  <a:t>-close,</a:t>
                </a:r>
                <a:r>
                  <a:rPr lang="en-US" sz="1200" baseline="0" dirty="0"/>
                  <a:t> as required for batching.</a:t>
                </a:r>
                <a:endParaRPr lang="en-US" dirty="0"/>
              </a:p>
              <a:p>
                <a:r>
                  <a:rPr lang="en-US" dirty="0"/>
                  <a:t>If F is small, then use multiple r, or use an extension field.</a:t>
                </a:r>
              </a:p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aseline="0" dirty="0"/>
                  <a:t>This paper by Gao et al. (https://</a:t>
                </a:r>
                <a:r>
                  <a:rPr lang="en-US" sz="1200" baseline="0" dirty="0" err="1"/>
                  <a:t>eprint.iacr.org</a:t>
                </a:r>
                <a:r>
                  <a:rPr lang="en-US" sz="1200" baseline="0" dirty="0"/>
                  <a:t>/2024/1810.pdf) claims to give a linear error bound up to 1.5*(Johnson bound).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err is negligible:  if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𝑢(𝑟)</a:t>
                </a:r>
                <a:r>
                  <a:rPr lang="en-US" sz="1200" dirty="0"/>
                  <a:t> is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sz="1200" dirty="0"/>
                  <a:t>-close to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RS[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𝔽,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ℒ,𝑑]</a:t>
                </a:r>
                <a:r>
                  <a:rPr lang="en-US" sz="1200" dirty="0"/>
                  <a:t> for a</a:t>
                </a:r>
                <a:r>
                  <a:rPr lang="en-US" sz="1200" baseline="0" dirty="0"/>
                  <a:t> random r, we can conclude that all </a:t>
                </a:r>
                <a:r>
                  <a:rPr lang="en-US" sz="1200" b="0" i="0" baseline="0">
                    <a:latin typeface="Cambria Math" panose="02040503050406030204" pitchFamily="18" charset="0"/>
                  </a:rPr>
                  <a:t>𝑢_𝑗</a:t>
                </a:r>
                <a:r>
                  <a:rPr lang="en-US" dirty="0"/>
                  <a:t> are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sz="1200" dirty="0"/>
                  <a:t>-close,</a:t>
                </a:r>
                <a:r>
                  <a:rPr lang="en-US" sz="1200" baseline="0" dirty="0"/>
                  <a:t> as required for batching.</a:t>
                </a:r>
                <a:endParaRPr lang="en-US" dirty="0"/>
              </a:p>
              <a:p>
                <a:r>
                  <a:rPr lang="en-US" dirty="0"/>
                  <a:t>If F is small, then use multiple r, or use an extension field.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3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&gt;capacity bound, then</a:t>
                </a:r>
                <a:r>
                  <a:rPr lang="en-US" baseline="0" dirty="0"/>
                  <a:t> </a:t>
                </a:r>
                <a:r>
                  <a:rPr lang="en-US" dirty="0"/>
                  <a:t>every function is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200" dirty="0"/>
                  <a:t>-close to</a:t>
                </a:r>
                <a:r>
                  <a:rPr lang="en-US" sz="1200" baseline="0" dirty="0"/>
                  <a:t> the code.  So the </a:t>
                </a:r>
                <a:r>
                  <a:rPr lang="en-US" sz="1200" baseline="0" dirty="0" err="1"/>
                  <a:t>thm</a:t>
                </a:r>
                <a:r>
                  <a:rPr lang="en-US" sz="1200" baseline="0" dirty="0"/>
                  <a:t> becomes vacuous.</a:t>
                </a:r>
              </a:p>
              <a:p>
                <a:r>
                  <a:rPr lang="en-US" sz="1200" baseline="0" dirty="0"/>
                  <a:t>Conjecture lets us build more efficient SNARKs, but we don’t know if it is true.  </a:t>
                </a:r>
              </a:p>
              <a:p>
                <a:r>
                  <a:rPr lang="en-US" sz="1200" baseline="0" dirty="0"/>
                  <a:t>This paper by Gao et al. (https://</a:t>
                </a:r>
                <a:r>
                  <a:rPr lang="en-US" sz="1200" baseline="0" dirty="0" err="1"/>
                  <a:t>eprint.iacr.org</a:t>
                </a:r>
                <a:r>
                  <a:rPr lang="en-US" sz="1200" baseline="0" dirty="0"/>
                  <a:t>/2024/1810.pdf) claims to give a linear error bound up to 1.5*(Johnson bound).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dirty="0"/>
                  <a:t>&gt;capacity bound, then</a:t>
                </a:r>
                <a:r>
                  <a:rPr lang="en-US" baseline="0" dirty="0"/>
                  <a:t> </a:t>
                </a:r>
                <a:r>
                  <a:rPr lang="en-US" dirty="0"/>
                  <a:t>every function is</a:t>
                </a:r>
                <a:r>
                  <a:rPr lang="en-US" baseline="0" dirty="0"/>
                  <a:t>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sz="1200" dirty="0"/>
                  <a:t>-close to</a:t>
                </a:r>
                <a:r>
                  <a:rPr lang="en-US" sz="1200" baseline="0" dirty="0"/>
                  <a:t> the code.  So the </a:t>
                </a:r>
                <a:r>
                  <a:rPr lang="en-US" sz="1200" baseline="0" dirty="0" err="1"/>
                  <a:t>thm</a:t>
                </a:r>
                <a:r>
                  <a:rPr lang="en-US" sz="1200" baseline="0" dirty="0"/>
                  <a:t> becomes vacuous.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60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In </a:t>
                </a:r>
                <a:r>
                  <a:rPr lang="en-US" dirty="0" err="1"/>
                  <a:t>Thm</a:t>
                </a:r>
                <a:r>
                  <a:rPr lang="en-US" dirty="0"/>
                  <a:t> 1.6 they prove exactly the Johnson bound (no 1.01)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is a random</a:t>
                </a:r>
                <a:r>
                  <a:rPr lang="en-US" baseline="0" dirty="0"/>
                  <a:t> linear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In </a:t>
                </a:r>
                <a:r>
                  <a:rPr lang="en-US" dirty="0" err="1"/>
                  <a:t>Thm</a:t>
                </a:r>
                <a:r>
                  <a:rPr lang="en-US" dirty="0"/>
                  <a:t> 1.6 they prove exactly the Johnson bound (no 1.2) when </a:t>
                </a:r>
                <a:r>
                  <a:rPr lang="en-US" b="0" i="0">
                    <a:latin typeface="Cambria Math" panose="02040503050406030204" pitchFamily="18" charset="0"/>
                  </a:rPr>
                  <a:t>𝑢(𝑟)</a:t>
                </a:r>
                <a:r>
                  <a:rPr lang="en-US" dirty="0"/>
                  <a:t> is a random</a:t>
                </a:r>
                <a:r>
                  <a:rPr lang="en-US" baseline="0" dirty="0"/>
                  <a:t> linear combination of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𝑢_0,…𝑢_𝑘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38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probability goes above err, it must jump all the way to 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84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error </a:t>
            </a:r>
            <a:r>
              <a:rPr lang="en-US" i="1" dirty="0"/>
              <a:t>err</a:t>
            </a:r>
            <a:r>
              <a:rPr lang="en-US" dirty="0"/>
              <a:t> comes from the proximity gap theorem.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14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D2F7B-6D63-D8DD-C140-185EAB682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B9862-AB9F-8AA3-ED15-66B8881A6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8B570B-494A-788B-AF70-03CF07C02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error </a:t>
            </a:r>
            <a:r>
              <a:rPr lang="en-US" i="1" dirty="0"/>
              <a:t>err</a:t>
            </a:r>
            <a:r>
              <a:rPr lang="en-US" dirty="0"/>
              <a:t> comes from the proximity gap theorem.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34CE2-288D-1717-6628-8E0BF0883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prove the singleton bound:  deleting l-1 coordinates from every codeword is an injective map.</a:t>
            </a:r>
          </a:p>
          <a:p>
            <a:r>
              <a:rPr lang="en-US" dirty="0"/>
              <a:t>MDS:  </a:t>
            </a:r>
            <a:r>
              <a:rPr lang="en-US" b="0" i="0" dirty="0">
                <a:solidFill>
                  <a:srgbClr val="E8E8E8"/>
                </a:solidFill>
                <a:effectLst/>
                <a:latin typeface="Google Sans"/>
              </a:rPr>
              <a:t>maximum distance separable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02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Proof of 1: given u, find the smallest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2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lim>
                    </m:limLow>
                  </m:oMath>
                </a14:m>
                <a:r>
                  <a:rPr lang="en-US" sz="1400" dirty="0">
                    <a:latin typeface="+mn-lt"/>
                  </a:rPr>
                  <a:t>[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fold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p>
                            <m:r>
                              <a:rPr lang="en-US" sz="1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200" dirty="0">
                    <a:latin typeface="+mn-lt"/>
                  </a:rPr>
                  <a:t> </a:t>
                </a:r>
                <a:r>
                  <a:rPr lang="en-US" sz="1400" dirty="0">
                    <a:latin typeface="+mn-lt"/>
                  </a:rPr>
                  <a:t>]</a:t>
                </a:r>
                <a:r>
                  <a:rPr lang="en-US" sz="12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2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sz="1200" b="0" i="1" dirty="0">
                    <a:latin typeface="+mn-lt"/>
                  </a:rPr>
                  <a:t>  (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200" b="0" i="1" dirty="0">
                    <a:latin typeface="+mn-lt"/>
                  </a:rPr>
                  <a:t> is in a discrete</a:t>
                </a:r>
                <a:r>
                  <a:rPr lang="en-US" sz="1200" b="0" i="1" baseline="0" dirty="0">
                    <a:latin typeface="+mn-lt"/>
                  </a:rPr>
                  <a:t> set, so min exists)</a:t>
                </a:r>
                <a:r>
                  <a:rPr lang="en-US" sz="1200" b="0" i="1" dirty="0">
                    <a:latin typeface="+mn-lt"/>
                  </a:rPr>
                  <a:t>.   </a:t>
                </a:r>
              </a:p>
              <a:p>
                <a:r>
                  <a:rPr lang="en-US" sz="1200" b="0" i="0" dirty="0">
                    <a:latin typeface="+mn-lt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i="0" dirty="0"/>
                  <a:t>  by the lemma, and moreover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2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lim>
                    </m:limLow>
                  </m:oMath>
                </a14:m>
                <a:r>
                  <a:rPr lang="en-US" sz="1400" dirty="0">
                    <a:latin typeface="+mn-lt"/>
                  </a:rPr>
                  <a:t>[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fold</m:t>
                            </m:r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p>
                            <m: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>
                    <a:latin typeface="+mn-lt"/>
                  </a:rPr>
                  <a:t>≥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400" dirty="0">
                    <a:latin typeface="+mn-lt"/>
                  </a:rPr>
                  <a:t> ]</a:t>
                </a:r>
                <a:r>
                  <a:rPr lang="en-US" sz="12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200" dirty="0">
                    <a:latin typeface="+mn-lt"/>
                  </a:rPr>
                  <a:t> 1-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i="0" dirty="0"/>
                  <a:t>  (otherwise</a:t>
                </a:r>
                <a:r>
                  <a:rPr lang="en-US" i="0" baseline="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1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lim>
                    </m:limLow>
                  </m:oMath>
                </a14:m>
                <a:r>
                  <a:rPr lang="en-US" sz="1200" dirty="0">
                    <a:latin typeface="+mn-lt"/>
                  </a:rPr>
                  <a:t>[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fold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p>
                            <m:r>
                              <a:rPr lang="en-US" sz="1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200" dirty="0">
                    <a:latin typeface="+mn-lt"/>
                  </a:rPr>
                  <a:t> ]</a:t>
                </a:r>
                <a:r>
                  <a:rPr lang="en-US" sz="11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1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i="0" dirty="0"/>
                  <a:t> meaning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i="0" dirty="0"/>
                  <a:t> is not smallest, it can be reduced by 1/n).     Now part 1 follows.</a:t>
                </a:r>
              </a:p>
              <a:p>
                <a:r>
                  <a:rPr lang="en-US" i="0" dirty="0"/>
                  <a:t>Proof of 2:  given u, suppose towards a contradiction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𝑟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2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fold</m:t>
                                </m:r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sz="12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p>
                                <m:r>
                                  <a:rPr lang="en-US" sz="1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i="0" dirty="0"/>
                  <a:t>.   Then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𝑟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2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fold</m:t>
                                </m:r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sz="12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p>
                                <m:r>
                                  <a:rPr lang="en-US" sz="1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i="0" dirty="0"/>
                  <a:t>.  By the</a:t>
                </a:r>
                <a:r>
                  <a:rPr lang="en-US" i="0" baseline="0" dirty="0"/>
                  <a:t> proof of lemma,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/>
                  <a:t>, which contradicts</a:t>
                </a:r>
                <a:r>
                  <a:rPr lang="en-US" i="0" baseline="0" dirty="0"/>
                  <a:t> the assumption on u.   </a:t>
                </a:r>
                <a:endParaRPr lang="en-US" i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Proof of 1: given u, find the smallest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dirty="0"/>
                  <a:t> such that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Pr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┬𝑟</a:t>
                </a:r>
                <a:r>
                  <a:rPr lang="en-US" sz="1400" dirty="0">
                    <a:latin typeface="+mn-lt"/>
                  </a:rPr>
                  <a:t>[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𝑢_(fold,𝑟)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𝒞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′ )≤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sz="1200" dirty="0">
                    <a:latin typeface="+mn-lt"/>
                  </a:rPr>
                  <a:t> </a:t>
                </a:r>
                <a:r>
                  <a:rPr lang="en-US" sz="1400" dirty="0">
                    <a:latin typeface="+mn-lt"/>
                  </a:rPr>
                  <a:t>]</a:t>
                </a:r>
                <a:r>
                  <a:rPr lang="en-US" sz="1200" dirty="0">
                    <a:latin typeface="+mn-lt"/>
                  </a:rPr>
                  <a:t>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&gt;</a:t>
                </a:r>
                <a:r>
                  <a:rPr lang="en-US" sz="1200" dirty="0">
                    <a:latin typeface="+mn-lt"/>
                  </a:rPr>
                  <a:t>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𝑒𝑟𝑟</a:t>
                </a:r>
                <a:r>
                  <a:rPr lang="en-US" sz="1200" b="0" i="1" dirty="0">
                    <a:latin typeface="+mn-lt"/>
                  </a:rPr>
                  <a:t>  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sz="1200" b="0" i="1" dirty="0">
                    <a:latin typeface="+mn-lt"/>
                  </a:rPr>
                  <a:t> is in a discrete</a:t>
                </a:r>
                <a:r>
                  <a:rPr lang="en-US" sz="1200" b="0" i="1" baseline="0" dirty="0">
                    <a:latin typeface="+mn-lt"/>
                  </a:rPr>
                  <a:t> set, so min exists)</a:t>
                </a:r>
                <a:r>
                  <a:rPr lang="en-US" sz="1200" b="0" i="1" dirty="0">
                    <a:latin typeface="+mn-lt"/>
                  </a:rPr>
                  <a:t>.   </a:t>
                </a:r>
              </a:p>
              <a:p>
                <a:r>
                  <a:rPr lang="en-US" sz="1200" b="0" i="0" dirty="0">
                    <a:latin typeface="+mn-lt"/>
                  </a:rPr>
                  <a:t>Then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∆(𝑢,𝒞)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i="0" dirty="0"/>
                  <a:t>  by the lemma, and moreover 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Pr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┬𝑟</a:t>
                </a:r>
                <a:r>
                  <a:rPr lang="en-US" sz="1400" dirty="0">
                    <a:latin typeface="+mn-lt"/>
                  </a:rPr>
                  <a:t>[</a:t>
                </a:r>
                <a:r>
                  <a:rPr lang="en-US" sz="14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sz="14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4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𝑢_(fold,𝑟)</a:t>
                </a:r>
                <a:r>
                  <a:rPr lang="en-US" sz="1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14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𝒞</a:t>
                </a:r>
                <a:r>
                  <a:rPr lang="en-US" sz="1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</a:t>
                </a:r>
                <a:r>
                  <a:rPr lang="en-US" sz="14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′ )</a:t>
                </a:r>
                <a:r>
                  <a:rPr lang="en-US" sz="1400" dirty="0">
                    <a:latin typeface="+mn-lt"/>
                  </a:rPr>
                  <a:t>≥</a:t>
                </a:r>
                <a:r>
                  <a:rPr lang="en-US" sz="14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sz="1400" dirty="0">
                    <a:latin typeface="+mn-lt"/>
                  </a:rPr>
                  <a:t> ]</a:t>
                </a:r>
                <a:r>
                  <a:rPr lang="en-US" sz="1200" dirty="0">
                    <a:latin typeface="+mn-lt"/>
                  </a:rPr>
                  <a:t> </a:t>
                </a:r>
                <a:r>
                  <a:rPr lang="en-US" sz="1200" b="0" i="0">
                    <a:latin typeface="Cambria Math" panose="02040503050406030204" pitchFamily="18" charset="0"/>
                  </a:rPr>
                  <a:t>≥</a:t>
                </a:r>
                <a:r>
                  <a:rPr lang="en-US" sz="1200" dirty="0">
                    <a:latin typeface="+mn-lt"/>
                  </a:rPr>
                  <a:t> 1-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𝑒𝑟𝑟</a:t>
                </a:r>
                <a:r>
                  <a:rPr lang="en-US" i="0" dirty="0"/>
                  <a:t>  (otherwise</a:t>
                </a:r>
                <a:r>
                  <a:rPr lang="en-US" i="0" baseline="0" dirty="0"/>
                  <a:t> 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Pr</a:t>
                </a:r>
                <a:r>
                  <a:rPr lang="en-US" sz="1100" b="0" i="0" dirty="0">
                    <a:latin typeface="Cambria Math" panose="02040503050406030204" pitchFamily="18" charset="0"/>
                  </a:rPr>
                  <a:t>┬𝑟</a:t>
                </a:r>
                <a:r>
                  <a:rPr lang="en-US" sz="1200" dirty="0">
                    <a:latin typeface="+mn-lt"/>
                  </a:rPr>
                  <a:t>[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𝑢_(fold,𝑟)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𝒞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′ )&lt;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sz="1200" dirty="0">
                    <a:latin typeface="+mn-lt"/>
                  </a:rPr>
                  <a:t> ]</a:t>
                </a:r>
                <a:r>
                  <a:rPr lang="en-US" sz="1100" dirty="0">
                    <a:latin typeface="+mn-lt"/>
                  </a:rPr>
                  <a:t> </a:t>
                </a:r>
                <a:r>
                  <a:rPr lang="en-US" sz="1100" b="0" i="0">
                    <a:latin typeface="Cambria Math" panose="02040503050406030204" pitchFamily="18" charset="0"/>
                  </a:rPr>
                  <a:t>&gt;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𝑒𝑟𝑟</a:t>
                </a:r>
                <a:r>
                  <a:rPr lang="en-US" i="0" dirty="0"/>
                  <a:t> meaning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</a:t>
                </a:r>
                <a:r>
                  <a:rPr lang="en-US" i="0" dirty="0"/>
                  <a:t> is not smallest, it can be reduced by 1/n).     Now part 1 follows.</a:t>
                </a:r>
              </a:p>
              <a:p>
                <a:r>
                  <a:rPr lang="en-US" i="0" dirty="0"/>
                  <a:t>Proof of 2:  given u, suppose towards a contradiction that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Pr┬𝑟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[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∆(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𝑢_(fold,𝑟),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𝒞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′ )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≥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1−√𝜌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]&lt;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1−𝑒𝑟𝑟</a:t>
                </a:r>
                <a:r>
                  <a:rPr lang="en-US" i="0" dirty="0"/>
                  <a:t>.   Then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Pr┬𝑟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[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∆(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𝑢_(fold,𝑟),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𝒞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′ )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1−√𝜌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]&gt;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𝑒𝑟𝑟</a:t>
                </a:r>
                <a:r>
                  <a:rPr lang="en-US" i="0" dirty="0"/>
                  <a:t>.  By the</a:t>
                </a:r>
                <a:r>
                  <a:rPr lang="en-US" i="0" baseline="0" dirty="0"/>
                  <a:t> proof of lemma,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∆(𝑢,𝒞)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1−√𝜌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i="0" dirty="0"/>
                  <a:t>, which contradicts</a:t>
                </a:r>
                <a:r>
                  <a:rPr lang="en-US" i="0" baseline="0" dirty="0"/>
                  <a:t> the assumption on u.   </a:t>
                </a:r>
                <a:endParaRPr lang="en-US" i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456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(b) requires opening u at four points:</a:t>
                </a:r>
                <a:r>
                  <a:rPr lang="en-US" baseline="0" dirty="0"/>
                  <a:t> the four fourth roots of b. </a:t>
                </a:r>
                <a:endParaRPr lang="en-US" dirty="0"/>
              </a:p>
              <a:p>
                <a:r>
                  <a:rPr lang="en-US" dirty="0"/>
                  <a:t>In general, can do a 2^k-way fold.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 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fold,𝑟)</a:t>
                </a:r>
                <a:r>
                  <a:rPr lang="en-US" dirty="0"/>
                  <a:t>(b) requires opening u at four points:</a:t>
                </a:r>
                <a:r>
                  <a:rPr lang="en-US" baseline="0" dirty="0"/>
                  <a:t> the four fourth roots of b. </a:t>
                </a:r>
                <a:endParaRPr lang="en-US" dirty="0"/>
              </a:p>
              <a:p>
                <a:r>
                  <a:rPr lang="en-US" dirty="0"/>
                  <a:t>In general, can do a 2^k-way fold.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683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09DDC-C2AE-C96B-00A4-1EC1122A6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A6DCAC-25FD-717D-5DA2-F501B3B0B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8F3D6A0-7C1C-9243-12DA-2827FCB0E63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(b) requires opening u at four points:</a:t>
                </a:r>
                <a:r>
                  <a:rPr lang="en-US" baseline="0" dirty="0"/>
                  <a:t> the four fourth roots of b. </a:t>
                </a:r>
                <a:endParaRPr lang="en-US" dirty="0"/>
              </a:p>
              <a:p>
                <a:r>
                  <a:rPr lang="en-US" dirty="0"/>
                  <a:t>In general, can do a 2^k-way fold.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 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fold,𝑟)</a:t>
                </a:r>
                <a:r>
                  <a:rPr lang="en-US" dirty="0"/>
                  <a:t>(b) requires opening u at four points:</a:t>
                </a:r>
                <a:r>
                  <a:rPr lang="en-US" baseline="0" dirty="0"/>
                  <a:t> the four fourth roots of b. </a:t>
                </a:r>
                <a:endParaRPr lang="en-US" dirty="0"/>
              </a:p>
              <a:p>
                <a:r>
                  <a:rPr lang="en-US" dirty="0"/>
                  <a:t>In general, can do a 2^k-way fold. 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554E8-EF26-4BAE-E376-C234FBF08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898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31D10-F880-ADBC-1020-9116E3FB9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116DD-AAED-D18F-2508-25988BCF3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4C5CD008-F878-1909-0F7B-085DCE5FB18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(b) requires opening u at four points:</a:t>
                </a:r>
                <a:r>
                  <a:rPr lang="en-US" baseline="0" dirty="0"/>
                  <a:t> the four fourth roots of b. </a:t>
                </a:r>
                <a:endParaRPr lang="en-US" dirty="0"/>
              </a:p>
              <a:p>
                <a:r>
                  <a:rPr lang="en-US" dirty="0"/>
                  <a:t>In general, can do a 2^k-way fold.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 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fold,𝑟)</a:t>
                </a:r>
                <a:r>
                  <a:rPr lang="en-US" dirty="0"/>
                  <a:t>(b) requires opening u at four points:</a:t>
                </a:r>
                <a:r>
                  <a:rPr lang="en-US" baseline="0" dirty="0"/>
                  <a:t> the four fourth roots of b. </a:t>
                </a:r>
                <a:endParaRPr lang="en-US" dirty="0"/>
              </a:p>
              <a:p>
                <a:r>
                  <a:rPr lang="en-US" dirty="0"/>
                  <a:t>In general, can do a 2^k-way fold. 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F6F24-9302-539D-F7E3-07797A348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34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DF7A6-E2F1-16E8-708A-513BB2DEB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5B658-3F73-A7D2-4BAB-FFFF4FF70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A56C20C5-D260-E672-CA6B-27D84FF0768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(b) requires opening u at four points:</a:t>
                </a:r>
                <a:r>
                  <a:rPr lang="en-US" baseline="0" dirty="0"/>
                  <a:t> the four fourth roots of b. </a:t>
                </a:r>
                <a:endParaRPr lang="en-US" dirty="0"/>
              </a:p>
              <a:p>
                <a:r>
                  <a:rPr lang="en-US" dirty="0"/>
                  <a:t>In general, can do a 2^k-way fold.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 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𝑢_(</a:t>
                </a:r>
                <a:r>
                  <a:rPr lang="en-US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fold,𝑟)</a:t>
                </a:r>
                <a:r>
                  <a:rPr lang="en-US" dirty="0"/>
                  <a:t>(b) requires opening u at four points:</a:t>
                </a:r>
                <a:r>
                  <a:rPr lang="en-US" baseline="0" dirty="0"/>
                  <a:t> the four fourth roots of b. </a:t>
                </a:r>
                <a:endParaRPr lang="en-US" dirty="0"/>
              </a:p>
              <a:p>
                <a:r>
                  <a:rPr lang="en-US" dirty="0"/>
                  <a:t>In general, can do a 2^k-way fold. 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D2AB6-C9EC-88FC-023F-2E5FEBCC4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7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599D0-4780-2203-D7BC-99CD19E9F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FC03B2-5727-4BE9-3400-42FE34529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A946A09-4E94-CB54-FB73-857DBC50852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A946A09-4E94-CB54-FB73-857DBC50852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+mn-lt"/>
                  </a:rPr>
                  <a:t>In practice:  for fast encoding, want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</a:t>
                </a:r>
                <a:r>
                  <a:rPr lang="en-US" sz="1200" dirty="0">
                    <a:latin typeface="+mn-lt"/>
                  </a:rPr>
                  <a:t> as large as possible  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</a:t>
                </a:r>
                <a:r>
                  <a:rPr lang="en-US" sz="1200" dirty="0">
                    <a:latin typeface="+mn-lt"/>
                  </a:rPr>
                  <a:t>=0.5  ⇒ 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𝑛</a:t>
                </a:r>
                <a:r>
                  <a:rPr lang="en-US" sz="1200" dirty="0">
                    <a:latin typeface="+mn-lt"/>
                  </a:rPr>
                  <a:t>=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2𝑘</a:t>
                </a:r>
                <a:r>
                  <a:rPr lang="en-US" sz="1200" dirty="0">
                    <a:latin typeface="+mn-lt"/>
                  </a:rPr>
                  <a:t>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3B3C5-B7DB-8AE6-5525-B45F4BCDC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28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Namely:  most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are</a:t>
                </a:r>
                <a:r>
                  <a:rPr lang="en-US" baseline="0" dirty="0"/>
                  <a:t> not within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latin typeface="+mn-lt"/>
                  </a:rPr>
                  <a:t> of any codeword</a:t>
                </a:r>
                <a:r>
                  <a:rPr lang="en-US" sz="1200" baseline="0" dirty="0">
                    <a:latin typeface="+mn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Namely:  most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𝑤∊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 𝔽〗^𝑛</a:t>
                </a:r>
                <a:r>
                  <a:rPr lang="en-US" dirty="0"/>
                  <a:t> are</a:t>
                </a:r>
                <a:r>
                  <a:rPr lang="en-US" baseline="0" dirty="0"/>
                  <a:t> not within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∆(𝒞)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/2</a:t>
                </a:r>
                <a:r>
                  <a:rPr lang="en-US" sz="1200" dirty="0">
                    <a:latin typeface="+mn-lt"/>
                  </a:rPr>
                  <a:t> of any codeword</a:t>
                </a:r>
                <a:r>
                  <a:rPr lang="en-US" sz="1200" baseline="0" dirty="0">
                    <a:latin typeface="+mn-lt"/>
                  </a:rPr>
                  <a:t> in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𝒞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67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50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ADB97-D8CB-3848-2E38-DB061A3B4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D5DA61-B32C-10CD-28F7-CA57D477E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3A12AC-706D-6709-0663-2D1C93ACC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6F86F-AC16-F013-046A-C69F9E2EE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2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IOP:  let’s us talk about proof systems without worrying about the vector commitment.</a:t>
                </a:r>
              </a:p>
              <a:p>
                <a:r>
                  <a:rPr lang="en-US" dirty="0"/>
                  <a:t>Poly-time relation:  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𝕨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can efficiently</a:t>
                </a:r>
                <a:r>
                  <a:rPr lang="en-US" baseline="0" dirty="0"/>
                  <a:t> test if they are in the relation.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IOP:  let’s us talk about proof systems without worrying about the vector commitment.</a:t>
                </a:r>
              </a:p>
              <a:p>
                <a:r>
                  <a:rPr lang="en-US" dirty="0"/>
                  <a:t>Poly-time relation:  given 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(𝕩,𝕨)  </a:t>
                </a:r>
                <a:r>
                  <a:rPr lang="en-US" dirty="0"/>
                  <a:t>we can efficiently</a:t>
                </a:r>
                <a:r>
                  <a:rPr lang="en-US" baseline="0" dirty="0"/>
                  <a:t> test if they are in the relation.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6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These requirements are satisfied by the trivial prover that simply sends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𝕨</m:t>
                    </m:r>
                  </m:oMath>
                </a14:m>
                <a:r>
                  <a:rPr lang="en-US" dirty="0"/>
                  <a:t> to the verifier.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These requirements are satisfied by the trivial prover that simply sends 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𝕨</a:t>
                </a:r>
                <a:r>
                  <a:rPr lang="en-US" dirty="0"/>
                  <a:t> to the verifier.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9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5/20/25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9A2782-23D9-E32D-BA63-ED815386743F}"/>
              </a:ext>
            </a:extLst>
          </p:cNvPr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5/20/25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11" Type="http://schemas.openxmlformats.org/officeDocument/2006/relationships/image" Target="../media/image15.png"/><Relationship Id="rId5" Type="http://schemas.openxmlformats.org/officeDocument/2006/relationships/image" Target="../media/image510.png"/><Relationship Id="rId10" Type="http://schemas.openxmlformats.org/officeDocument/2006/relationships/image" Target="../media/image14.png"/><Relationship Id="rId4" Type="http://schemas.openxmlformats.org/officeDocument/2006/relationships/image" Target="../media/image410.png"/><Relationship Id="rId9" Type="http://schemas.openxmlformats.org/officeDocument/2006/relationships/image" Target="../media/image13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7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10.png"/><Relationship Id="rId7" Type="http://schemas.openxmlformats.org/officeDocument/2006/relationships/image" Target="../media/image18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5" Type="http://schemas.openxmlformats.org/officeDocument/2006/relationships/image" Target="../media/image1711.png"/><Relationship Id="rId4" Type="http://schemas.openxmlformats.org/officeDocument/2006/relationships/image" Target="../media/image15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21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12" Type="http://schemas.openxmlformats.org/officeDocument/2006/relationships/image" Target="../media/image31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6.png"/><Relationship Id="rId5" Type="http://schemas.openxmlformats.org/officeDocument/2006/relationships/image" Target="../media/image250.png"/><Relationship Id="rId10" Type="http://schemas.openxmlformats.org/officeDocument/2006/relationships/image" Target="../media/image30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21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12" Type="http://schemas.openxmlformats.org/officeDocument/2006/relationships/hyperlink" Target="https://arxiv.org/abs/2206.05256" TargetMode="External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6.png"/><Relationship Id="rId5" Type="http://schemas.openxmlformats.org/officeDocument/2006/relationships/image" Target="../media/image250.png"/><Relationship Id="rId10" Type="http://schemas.openxmlformats.org/officeDocument/2006/relationships/image" Target="../media/image30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Relationship Id="rId14" Type="http://schemas.openxmlformats.org/officeDocument/2006/relationships/image" Target="../media/image3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11.png"/><Relationship Id="rId3" Type="http://schemas.openxmlformats.org/officeDocument/2006/relationships/image" Target="../media/image230.png"/><Relationship Id="rId7" Type="http://schemas.openxmlformats.org/officeDocument/2006/relationships/image" Target="../media/image310.png"/><Relationship Id="rId12" Type="http://schemas.openxmlformats.org/officeDocument/2006/relationships/image" Target="../media/image341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6.png"/><Relationship Id="rId5" Type="http://schemas.openxmlformats.org/officeDocument/2006/relationships/image" Target="../media/image3311.png"/><Relationship Id="rId10" Type="http://schemas.openxmlformats.org/officeDocument/2006/relationships/image" Target="../media/image30.png"/><Relationship Id="rId4" Type="http://schemas.openxmlformats.org/officeDocument/2006/relationships/image" Target="../media/image240.png"/><Relationship Id="rId9" Type="http://schemas.openxmlformats.org/officeDocument/2006/relationships/image" Target="../media/image3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hyperlink" Target="https://www.iacr.org/archive/tcc2016b/99850156/99850156.pdf" TargetMode="Externa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.png"/><Relationship Id="rId5" Type="http://schemas.openxmlformats.org/officeDocument/2006/relationships/image" Target="../media/image350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hyperlink" Target="https://dl.acm.org/doi/10.1145/2897518.2897652" TargetMode="Externa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s://www.iacr.org/archive/tcc2016b/99850156/99850156.pdf" TargetMode="External"/><Relationship Id="rId7" Type="http://schemas.openxmlformats.org/officeDocument/2006/relationships/image" Target="../media/image3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50.png"/><Relationship Id="rId4" Type="http://schemas.openxmlformats.org/officeDocument/2006/relationships/hyperlink" Target="https://dl.acm.org/doi/10.1145/2897518.2897652" TargetMode="External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s://www.iacr.org/archive/tcc2016b/99850156/99850156.pdf" TargetMode="Externa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50.png"/><Relationship Id="rId4" Type="http://schemas.openxmlformats.org/officeDocument/2006/relationships/hyperlink" Target="https://dl.acm.org/doi/10.1145/2897518.2897652" TargetMode="External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0.png"/><Relationship Id="rId10" Type="http://schemas.openxmlformats.org/officeDocument/2006/relationships/image" Target="../media/image59.png"/><Relationship Id="rId4" Type="http://schemas.openxmlformats.org/officeDocument/2006/relationships/image" Target="../media/image530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40.png"/><Relationship Id="rId7" Type="http://schemas.openxmlformats.org/officeDocument/2006/relationships/image" Target="../media/image6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9/1261.pdf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hyperlink" Target="https://snargsbook.org/" TargetMode="Externa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720.png"/><Relationship Id="rId16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77.png"/><Relationship Id="rId5" Type="http://schemas.openxmlformats.org/officeDocument/2006/relationships/image" Target="../media/image75.png"/><Relationship Id="rId15" Type="http://schemas.openxmlformats.org/officeDocument/2006/relationships/image" Target="../media/image80.png"/><Relationship Id="rId10" Type="http://schemas.openxmlformats.org/officeDocument/2006/relationships/image" Target="../media/image76.png"/><Relationship Id="rId4" Type="http://schemas.openxmlformats.org/officeDocument/2006/relationships/image" Target="../media/image74.png"/><Relationship Id="rId9" Type="http://schemas.openxmlformats.org/officeDocument/2006/relationships/image" Target="../media/image42.png"/><Relationship Id="rId1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6.png"/><Relationship Id="rId3" Type="http://schemas.openxmlformats.org/officeDocument/2006/relationships/image" Target="../media/image81.png"/><Relationship Id="rId17" Type="http://schemas.openxmlformats.org/officeDocument/2006/relationships/image" Target="../media/image79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8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89.png"/><Relationship Id="rId3" Type="http://schemas.openxmlformats.org/officeDocument/2006/relationships/image" Target="../media/image92.png"/><Relationship Id="rId7" Type="http://schemas.openxmlformats.org/officeDocument/2006/relationships/image" Target="../media/image852.png"/><Relationship Id="rId12" Type="http://schemas.openxmlformats.org/officeDocument/2006/relationships/image" Target="../media/image88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1.png"/><Relationship Id="rId11" Type="http://schemas.openxmlformats.org/officeDocument/2006/relationships/image" Target="../media/image44.png"/><Relationship Id="rId15" Type="http://schemas.openxmlformats.org/officeDocument/2006/relationships/image" Target="../media/image97.png"/><Relationship Id="rId10" Type="http://schemas.openxmlformats.org/officeDocument/2006/relationships/image" Target="../media/image95.png"/><Relationship Id="rId4" Type="http://schemas.openxmlformats.org/officeDocument/2006/relationships/image" Target="../media/image93.png"/><Relationship Id="rId9" Type="http://schemas.openxmlformats.org/officeDocument/2006/relationships/image" Target="../media/image860.png"/><Relationship Id="rId14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10" Type="http://schemas.openxmlformats.org/officeDocument/2006/relationships/image" Target="../media/image891.png"/><Relationship Id="rId4" Type="http://schemas.openxmlformats.org/officeDocument/2006/relationships/image" Target="../media/image93.png"/><Relationship Id="rId9" Type="http://schemas.openxmlformats.org/officeDocument/2006/relationships/image" Target="../media/image8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7" Type="http://schemas.openxmlformats.org/officeDocument/2006/relationships/image" Target="../media/image970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0.png"/><Relationship Id="rId5" Type="http://schemas.openxmlformats.org/officeDocument/2006/relationships/image" Target="../media/image950.png"/><Relationship Id="rId4" Type="http://schemas.openxmlformats.org/officeDocument/2006/relationships/image" Target="../media/image9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print.iacr.org/2024/390" TargetMode="External"/><Relationship Id="rId13" Type="http://schemas.openxmlformats.org/officeDocument/2006/relationships/hyperlink" Target="https://eprint.iacr.org/2024/1609" TargetMode="External"/><Relationship Id="rId3" Type="http://schemas.openxmlformats.org/officeDocument/2006/relationships/hyperlink" Target="https://drops.dagstuhl.de/storage/00lipics/lipics-vol107-icalp2018/LIPIcs.ICALP.2018.14/LIPIcs.ICALP.2018.14.pdf" TargetMode="External"/><Relationship Id="rId7" Type="http://schemas.openxmlformats.org/officeDocument/2006/relationships/hyperlink" Target="https://eprint.iacr.org/2024/278" TargetMode="External"/><Relationship Id="rId12" Type="http://schemas.openxmlformats.org/officeDocument/2006/relationships/hyperlink" Target="https://eprint.iacr.org/2023/1705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rint.iacr.org/2020/654.pdf" TargetMode="External"/><Relationship Id="rId11" Type="http://schemas.openxmlformats.org/officeDocument/2006/relationships/hyperlink" Target="https://eprint.iacr.org/2022/1010" TargetMode="External"/><Relationship Id="rId5" Type="http://schemas.openxmlformats.org/officeDocument/2006/relationships/hyperlink" Target="https://eprint.iacr.org/2019/336" TargetMode="External"/><Relationship Id="rId10" Type="http://schemas.openxmlformats.org/officeDocument/2006/relationships/hyperlink" Target="https://eprint.iacr.org/2021/1043" TargetMode="External"/><Relationship Id="rId4" Type="http://schemas.openxmlformats.org/officeDocument/2006/relationships/hyperlink" Target="https://www.math.toronto.edu/swastik/fri.pdf" TargetMode="External"/><Relationship Id="rId9" Type="http://schemas.openxmlformats.org/officeDocument/2006/relationships/hyperlink" Target="https://eprint.iacr.org/2024/1586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13" Type="http://schemas.openxmlformats.org/officeDocument/2006/relationships/image" Target="../media/image116.png"/><Relationship Id="rId3" Type="http://schemas.openxmlformats.org/officeDocument/2006/relationships/image" Target="../media/image1060.png"/><Relationship Id="rId7" Type="http://schemas.openxmlformats.org/officeDocument/2006/relationships/image" Target="../media/image110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0.png"/><Relationship Id="rId11" Type="http://schemas.openxmlformats.org/officeDocument/2006/relationships/image" Target="../media/image114.png"/><Relationship Id="rId5" Type="http://schemas.openxmlformats.org/officeDocument/2006/relationships/image" Target="../media/image1080.png"/><Relationship Id="rId15" Type="http://schemas.openxmlformats.org/officeDocument/2006/relationships/image" Target="../media/image98.png"/><Relationship Id="rId4" Type="http://schemas.openxmlformats.org/officeDocument/2006/relationships/image" Target="../media/image1070.png"/><Relationship Id="rId14" Type="http://schemas.openxmlformats.org/officeDocument/2006/relationships/image" Target="../media/image11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13" Type="http://schemas.openxmlformats.org/officeDocument/2006/relationships/image" Target="../media/image116.png"/><Relationship Id="rId3" Type="http://schemas.openxmlformats.org/officeDocument/2006/relationships/image" Target="../media/image1060.png"/><Relationship Id="rId7" Type="http://schemas.openxmlformats.org/officeDocument/2006/relationships/image" Target="../media/image110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0.png"/><Relationship Id="rId11" Type="http://schemas.openxmlformats.org/officeDocument/2006/relationships/image" Target="../media/image114.png"/><Relationship Id="rId5" Type="http://schemas.openxmlformats.org/officeDocument/2006/relationships/image" Target="../media/image1080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0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8" Type="http://schemas.openxmlformats.org/officeDocument/2006/relationships/image" Target="../media/image130.png"/><Relationship Id="rId7" Type="http://schemas.openxmlformats.org/officeDocument/2006/relationships/image" Target="../media/image1100.png"/><Relationship Id="rId12" Type="http://schemas.openxmlformats.org/officeDocument/2006/relationships/image" Target="../media/image125.png"/><Relationship Id="rId17" Type="http://schemas.openxmlformats.org/officeDocument/2006/relationships/image" Target="../media/image12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3.png"/><Relationship Id="rId5" Type="http://schemas.openxmlformats.org/officeDocument/2006/relationships/image" Target="../media/image1080.png"/><Relationship Id="rId15" Type="http://schemas.openxmlformats.org/officeDocument/2006/relationships/image" Target="../media/image126.pn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9" Type="http://schemas.openxmlformats.org/officeDocument/2006/relationships/image" Target="../media/image121.png"/><Relationship Id="rId14" Type="http://schemas.openxmlformats.org/officeDocument/2006/relationships/image" Target="../media/image12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8" Type="http://schemas.openxmlformats.org/officeDocument/2006/relationships/image" Target="../media/image144.png"/><Relationship Id="rId3" Type="http://schemas.openxmlformats.org/officeDocument/2006/relationships/image" Target="../media/image1390.png"/><Relationship Id="rId7" Type="http://schemas.openxmlformats.org/officeDocument/2006/relationships/image" Target="../media/image1100.png"/><Relationship Id="rId12" Type="http://schemas.openxmlformats.org/officeDocument/2006/relationships/image" Target="../media/image117.png"/><Relationship Id="rId17" Type="http://schemas.openxmlformats.org/officeDocument/2006/relationships/image" Target="../media/image14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16.png"/><Relationship Id="rId5" Type="http://schemas.openxmlformats.org/officeDocument/2006/relationships/image" Target="../media/image1080.png"/><Relationship Id="rId15" Type="http://schemas.openxmlformats.org/officeDocument/2006/relationships/image" Target="../media/image126.png"/><Relationship Id="rId10" Type="http://schemas.openxmlformats.org/officeDocument/2006/relationships/image" Target="../media/image1250.png"/><Relationship Id="rId4" Type="http://schemas.openxmlformats.org/officeDocument/2006/relationships/image" Target="../media/image140.png"/><Relationship Id="rId9" Type="http://schemas.openxmlformats.org/officeDocument/2006/relationships/image" Target="../media/image114.png"/><Relationship Id="rId14" Type="http://schemas.openxmlformats.org/officeDocument/2006/relationships/image" Target="../media/image12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100.png"/><Relationship Id="rId12" Type="http://schemas.openxmlformats.org/officeDocument/2006/relationships/image" Target="../media/image117.png"/><Relationship Id="rId17" Type="http://schemas.openxmlformats.org/officeDocument/2006/relationships/image" Target="../media/image14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16.png"/><Relationship Id="rId5" Type="http://schemas.openxmlformats.org/officeDocument/2006/relationships/image" Target="../media/image1080.png"/><Relationship Id="rId15" Type="http://schemas.openxmlformats.org/officeDocument/2006/relationships/image" Target="../media/image126.png"/><Relationship Id="rId10" Type="http://schemas.openxmlformats.org/officeDocument/2006/relationships/image" Target="../media/image1250.png"/><Relationship Id="rId19" Type="http://schemas.openxmlformats.org/officeDocument/2006/relationships/image" Target="../media/image151.png"/><Relationship Id="rId4" Type="http://schemas.openxmlformats.org/officeDocument/2006/relationships/image" Target="../media/image146.png"/><Relationship Id="rId9" Type="http://schemas.openxmlformats.org/officeDocument/2006/relationships/image" Target="../media/image114.png"/><Relationship Id="rId14" Type="http://schemas.openxmlformats.org/officeDocument/2006/relationships/image" Target="../media/image1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0/654.pdf" TargetMode="External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0/654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165.png"/><Relationship Id="rId3" Type="http://schemas.openxmlformats.org/officeDocument/2006/relationships/image" Target="../media/image161.png"/><Relationship Id="rId7" Type="http://schemas.openxmlformats.org/officeDocument/2006/relationships/image" Target="../media/image270.pn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630.png"/><Relationship Id="rId5" Type="http://schemas.openxmlformats.org/officeDocument/2006/relationships/image" Target="../media/image163.png"/><Relationship Id="rId10" Type="http://schemas.openxmlformats.org/officeDocument/2006/relationships/image" Target="../media/image30.png"/><Relationship Id="rId4" Type="http://schemas.openxmlformats.org/officeDocument/2006/relationships/image" Target="../media/image162.png"/><Relationship Id="rId9" Type="http://schemas.openxmlformats.org/officeDocument/2006/relationships/image" Target="../media/image2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0/654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0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0.png"/><Relationship Id="rId10" Type="http://schemas.openxmlformats.org/officeDocument/2006/relationships/image" Target="../media/image174.png"/><Relationship Id="rId4" Type="http://schemas.openxmlformats.org/officeDocument/2006/relationships/image" Target="../media/image169.png"/><Relationship Id="rId9" Type="http://schemas.openxmlformats.org/officeDocument/2006/relationships/image" Target="../media/image1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0.png"/><Relationship Id="rId2" Type="http://schemas.openxmlformats.org/officeDocument/2006/relationships/hyperlink" Target="https://eprint.iacr.org/2024/184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0.png"/><Relationship Id="rId4" Type="http://schemas.openxmlformats.org/officeDocument/2006/relationships/image" Target="../media/image17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0.png"/><Relationship Id="rId4" Type="http://schemas.openxmlformats.org/officeDocument/2006/relationships/image" Target="../media/image18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6.png"/><Relationship Id="rId4" Type="http://schemas.openxmlformats.org/officeDocument/2006/relationships/image" Target="../media/image183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png"/><Relationship Id="rId4" Type="http://schemas.openxmlformats.org/officeDocument/2006/relationships/image" Target="../media/image18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0.png"/><Relationship Id="rId7" Type="http://schemas.openxmlformats.org/officeDocument/2006/relationships/image" Target="../media/image9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1.png"/><Relationship Id="rId4" Type="http://schemas.openxmlformats.org/officeDocument/2006/relationships/image" Target="../media/image18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0.png"/><Relationship Id="rId7" Type="http://schemas.openxmlformats.org/officeDocument/2006/relationships/image" Target="../media/image9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11.png"/><Relationship Id="rId4" Type="http://schemas.openxmlformats.org/officeDocument/2006/relationships/image" Target="../media/image187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000406" y="3302540"/>
            <a:ext cx="2967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Dan </a:t>
            </a:r>
            <a:r>
              <a:rPr lang="en-US" sz="2800" dirty="0" err="1">
                <a:latin typeface="+mn-lt"/>
              </a:rPr>
              <a:t>Boneh</a:t>
            </a:r>
            <a:endParaRPr lang="en-US" sz="2800" dirty="0">
              <a:latin typeface="+mn-lt"/>
            </a:endParaRPr>
          </a:p>
          <a:p>
            <a:pPr algn="ctr"/>
            <a:r>
              <a:rPr lang="en-US" sz="2800" dirty="0">
                <a:latin typeface="+mn-lt"/>
              </a:rPr>
              <a:t>Stanford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794" y="1615372"/>
            <a:ext cx="8563896" cy="1065547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200" b="1" dirty="0"/>
              <a:t>FRI and Proximity Proofs:</a:t>
            </a:r>
            <a:br>
              <a:rPr lang="en-US" sz="3200" b="1" dirty="0"/>
            </a:br>
            <a:r>
              <a:rPr lang="en-US" sz="3200" b="1" dirty="0"/>
              <a:t>What they are what they are for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3F5A4-2E74-AABB-93B3-926FDBB9550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Unique decoding distance   </a:t>
                </a:r>
                <a:r>
                  <a:rPr lang="en-US" sz="3600" b="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7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7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7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7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700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  <m:sub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b="0" dirty="0">
                    <a:latin typeface="+mn-lt"/>
                  </a:rPr>
                  <a:t> linear code</a:t>
                </a:r>
                <a:r>
                  <a:rPr lang="en-US" sz="3600" b="0" dirty="0">
                    <a:latin typeface="+mn-lt"/>
                  </a:rPr>
                  <a:t>)</a:t>
                </a:r>
                <a:endParaRPr lang="en-US" sz="27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3F5A4-2E74-AABB-93B3-926FDBB955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5556" t="-17647" r="-4938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E3CA794-9909-AFC6-6A37-0727E56DCF88}"/>
              </a:ext>
            </a:extLst>
          </p:cNvPr>
          <p:cNvSpPr>
            <a:spLocks noChangeAspect="1"/>
          </p:cNvSpPr>
          <p:nvPr/>
        </p:nvSpPr>
        <p:spPr>
          <a:xfrm>
            <a:off x="162232" y="963565"/>
            <a:ext cx="2271252" cy="22712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DEB514-BBDA-B5F8-27F5-379515132F86}"/>
                  </a:ext>
                </a:extLst>
              </p:cNvPr>
              <p:cNvSpPr txBox="1"/>
              <p:nvPr/>
            </p:nvSpPr>
            <p:spPr>
              <a:xfrm>
                <a:off x="638638" y="2146202"/>
                <a:ext cx="8435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DEB514-BBDA-B5F8-27F5-379515132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38" y="2146202"/>
                <a:ext cx="84356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8694B4F8-F0B3-46D8-B9AD-69D19A407ADA}"/>
              </a:ext>
            </a:extLst>
          </p:cNvPr>
          <p:cNvSpPr>
            <a:spLocks noChangeAspect="1"/>
          </p:cNvSpPr>
          <p:nvPr/>
        </p:nvSpPr>
        <p:spPr>
          <a:xfrm>
            <a:off x="2433484" y="963565"/>
            <a:ext cx="2271252" cy="22712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585121-3F97-0AC1-F26A-437EC763AD85}"/>
              </a:ext>
            </a:extLst>
          </p:cNvPr>
          <p:cNvSpPr/>
          <p:nvPr/>
        </p:nvSpPr>
        <p:spPr>
          <a:xfrm>
            <a:off x="3515033" y="2042349"/>
            <a:ext cx="108155" cy="1136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CACF9D-4C07-2EDF-5C0C-A0ED6D25624C}"/>
                  </a:ext>
                </a:extLst>
              </p:cNvPr>
              <p:cNvSpPr txBox="1"/>
              <p:nvPr/>
            </p:nvSpPr>
            <p:spPr>
              <a:xfrm>
                <a:off x="3381840" y="2116706"/>
                <a:ext cx="8365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CACF9D-4C07-2EDF-5C0C-A0ED6D256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840" y="2116706"/>
                <a:ext cx="83651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09605A4-1045-6D7D-CA98-02CB17B18117}"/>
              </a:ext>
            </a:extLst>
          </p:cNvPr>
          <p:cNvGrpSpPr/>
          <p:nvPr/>
        </p:nvGrpSpPr>
        <p:grpSpPr>
          <a:xfrm>
            <a:off x="1342104" y="2038813"/>
            <a:ext cx="2163097" cy="400110"/>
            <a:chOff x="1342104" y="2215789"/>
            <a:chExt cx="2163097" cy="40011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95E8B9-0146-0F85-B8B9-F99033106BA4}"/>
                </a:ext>
              </a:extLst>
            </p:cNvPr>
            <p:cNvCxnSpPr/>
            <p:nvPr/>
          </p:nvCxnSpPr>
          <p:spPr>
            <a:xfrm>
              <a:off x="1342104" y="2274018"/>
              <a:ext cx="2163097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305A4CC-087D-C214-3F28-AD5EE4683E86}"/>
                    </a:ext>
                  </a:extLst>
                </p:cNvPr>
                <p:cNvSpPr txBox="1"/>
                <p:nvPr/>
              </p:nvSpPr>
              <p:spPr>
                <a:xfrm>
                  <a:off x="1523023" y="2215789"/>
                  <a:ext cx="18521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)≥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305A4CC-087D-C214-3F28-AD5EE4683E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023" y="2215789"/>
                  <a:ext cx="1852110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BC6B001-2A8E-A275-49D0-6FB991458FF2}"/>
              </a:ext>
            </a:extLst>
          </p:cNvPr>
          <p:cNvSpPr/>
          <p:nvPr/>
        </p:nvSpPr>
        <p:spPr>
          <a:xfrm>
            <a:off x="1243781" y="2042349"/>
            <a:ext cx="108155" cy="1136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B387D2-90CC-C1F2-D3D2-428F27A986E2}"/>
              </a:ext>
            </a:extLst>
          </p:cNvPr>
          <p:cNvGrpSpPr/>
          <p:nvPr/>
        </p:nvGrpSpPr>
        <p:grpSpPr>
          <a:xfrm>
            <a:off x="929688" y="1159690"/>
            <a:ext cx="1001813" cy="882659"/>
            <a:chOff x="929688" y="1159690"/>
            <a:chExt cx="1001813" cy="8826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9222F53-B8A2-462A-AC20-3A3EF86270CA}"/>
                    </a:ext>
                  </a:extLst>
                </p:cNvPr>
                <p:cNvSpPr txBox="1"/>
                <p:nvPr/>
              </p:nvSpPr>
              <p:spPr>
                <a:xfrm>
                  <a:off x="929688" y="1159690"/>
                  <a:ext cx="10018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∊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9222F53-B8A2-462A-AC20-3A3EF8627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688" y="1159690"/>
                  <a:ext cx="1001813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65AFCE2-3C3D-6340-4107-1AC94527BB94}"/>
                </a:ext>
              </a:extLst>
            </p:cNvPr>
            <p:cNvSpPr/>
            <p:nvPr/>
          </p:nvSpPr>
          <p:spPr>
            <a:xfrm>
              <a:off x="1386347" y="1506491"/>
              <a:ext cx="108155" cy="1136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9BC3BCD-2729-E245-9F3F-D4CE549C14F9}"/>
                </a:ext>
              </a:extLst>
            </p:cNvPr>
            <p:cNvCxnSpPr>
              <a:cxnSpLocks/>
              <a:stCxn id="17" idx="4"/>
              <a:endCxn id="7" idx="0"/>
            </p:cNvCxnSpPr>
            <p:nvPr/>
          </p:nvCxnSpPr>
          <p:spPr>
            <a:xfrm flipH="1">
              <a:off x="1297859" y="1620176"/>
              <a:ext cx="142566" cy="42217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B676FF-CDA4-9A24-B1BA-825D73540437}"/>
                  </a:ext>
                </a:extLst>
              </p:cNvPr>
              <p:cNvSpPr txBox="1"/>
              <p:nvPr/>
            </p:nvSpPr>
            <p:spPr>
              <a:xfrm>
                <a:off x="5013485" y="1238346"/>
                <a:ext cx="4118563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b="1" u="sng" dirty="0">
                    <a:latin typeface="+mn-lt"/>
                  </a:rPr>
                  <a:t>Fact 3:</a:t>
                </a:r>
                <a:r>
                  <a:rPr lang="en-US" sz="2400" dirty="0">
                    <a:latin typeface="+mn-lt"/>
                  </a:rPr>
                  <a:t>  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there is at most one codeword </a:t>
                </a:r>
                <a:br>
                  <a:rPr lang="en-US" dirty="0">
                    <a:latin typeface="+mn-lt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latin typeface="+mn-lt"/>
                  </a:rPr>
                  <a:t>  </a:t>
                </a:r>
                <a:r>
                  <a:rPr lang="en-US" dirty="0" err="1">
                    <a:latin typeface="+mn-lt"/>
                  </a:rPr>
                  <a:t>s.t.</a:t>
                </a:r>
                <a:r>
                  <a:rPr lang="en-US" dirty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B676FF-CDA4-9A24-B1BA-825D73540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485" y="1238346"/>
                <a:ext cx="4118563" cy="1200329"/>
              </a:xfrm>
              <a:prstGeom prst="rect">
                <a:avLst/>
              </a:prstGeom>
              <a:blipFill>
                <a:blip r:embed="rId8"/>
                <a:stretch>
                  <a:fillRect l="-2147" t="-2062" b="-103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8641CB9-6E9F-1FC5-C504-11C2EB69E1AC}"/>
              </a:ext>
            </a:extLst>
          </p:cNvPr>
          <p:cNvSpPr txBox="1"/>
          <p:nvPr/>
        </p:nvSpPr>
        <p:spPr>
          <a:xfrm>
            <a:off x="6314097" y="2523237"/>
            <a:ext cx="2762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2000" dirty="0">
                <a:latin typeface="+mn-lt"/>
              </a:rPr>
              <a:t>(by triangular inequality)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9CD4C01-E47A-CEF9-0043-181A3EDE6C86}"/>
              </a:ext>
            </a:extLst>
          </p:cNvPr>
          <p:cNvCxnSpPr>
            <a:cxnSpLocks/>
          </p:cNvCxnSpPr>
          <p:nvPr/>
        </p:nvCxnSpPr>
        <p:spPr>
          <a:xfrm>
            <a:off x="1482202" y="1559800"/>
            <a:ext cx="2032831" cy="47901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4B4932-68F1-3868-EBAC-B8173206758E}"/>
                  </a:ext>
                </a:extLst>
              </p:cNvPr>
              <p:cNvSpPr txBox="1"/>
              <p:nvPr/>
            </p:nvSpPr>
            <p:spPr>
              <a:xfrm>
                <a:off x="536397" y="3357401"/>
                <a:ext cx="8274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b="1" u="sng" dirty="0">
                    <a:latin typeface="+mn-lt"/>
                  </a:rPr>
                  <a:t>Def: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>
                    <a:latin typeface="+mn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is called the </a:t>
                </a:r>
                <a:r>
                  <a:rPr lang="en-US" sz="2400" b="1" dirty="0">
                    <a:latin typeface="+mn-lt"/>
                  </a:rPr>
                  <a:t>unique decoding distance</a:t>
                </a:r>
                <a:r>
                  <a:rPr lang="en-US" sz="2400" dirty="0">
                    <a:latin typeface="+mn-lt"/>
                  </a:rPr>
                  <a:t> of </a:t>
                </a:r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𝒞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4B4932-68F1-3868-EBAC-B81732067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97" y="3357401"/>
                <a:ext cx="8274188" cy="461665"/>
              </a:xfrm>
              <a:prstGeom prst="rect">
                <a:avLst/>
              </a:prstGeom>
              <a:blipFill>
                <a:blip r:embed="rId9"/>
                <a:stretch>
                  <a:fillRect l="-1227" t="-10811" r="-153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25E34EB-6AFA-EEDE-B569-E7F39BBD7221}"/>
              </a:ext>
            </a:extLst>
          </p:cNvPr>
          <p:cNvGrpSpPr/>
          <p:nvPr/>
        </p:nvGrpSpPr>
        <p:grpSpPr>
          <a:xfrm>
            <a:off x="461656" y="3892492"/>
            <a:ext cx="8533438" cy="1170903"/>
            <a:chOff x="668134" y="3931820"/>
            <a:chExt cx="8533438" cy="1170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6CB23A1-1D10-BA8D-AA81-0D145F79E79F}"/>
                    </a:ext>
                  </a:extLst>
                </p:cNvPr>
                <p:cNvSpPr txBox="1"/>
                <p:nvPr/>
              </p:nvSpPr>
              <p:spPr>
                <a:xfrm>
                  <a:off x="759517" y="4263519"/>
                  <a:ext cx="8442055" cy="8392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∊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𝒞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/2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</m:e>
                            </m:nary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nary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/2+1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6CB23A1-1D10-BA8D-AA81-0D145F79E7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17" y="4263519"/>
                  <a:ext cx="8442055" cy="839204"/>
                </a:xfrm>
                <a:prstGeom prst="rect">
                  <a:avLst/>
                </a:prstGeom>
                <a:blipFill>
                  <a:blip r:embed="rId10"/>
                  <a:stretch>
                    <a:fillRect l="-9459" t="-123881" b="-1746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9B87434-0827-373E-E485-95647A95C609}"/>
                    </a:ext>
                  </a:extLst>
                </p:cNvPr>
                <p:cNvSpPr txBox="1"/>
                <p:nvPr/>
              </p:nvSpPr>
              <p:spPr>
                <a:xfrm>
                  <a:off x="738745" y="3931820"/>
                  <a:ext cx="54345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:r>
                    <a:rPr lang="en-US" dirty="0">
                      <a:latin typeface="+mn-lt"/>
                    </a:rPr>
                    <a:t>M</a:t>
                  </a:r>
                  <a:r>
                    <a:rPr lang="en-US" sz="2400" dirty="0">
                      <a:latin typeface="+mn-lt"/>
                    </a:rPr>
                    <a:t>ost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∊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+mn-lt"/>
                    </a:rPr>
                    <a:t>  are not uniquely decodable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9B87434-0827-373E-E485-95647A95C6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745" y="3931820"/>
                  <a:ext cx="5434565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632" t="-8108" r="-932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D7F16BB-D43D-6814-4D4B-3DACE04C25F9}"/>
                    </a:ext>
                  </a:extLst>
                </p:cNvPr>
                <p:cNvSpPr txBox="1"/>
                <p:nvPr/>
              </p:nvSpPr>
              <p:spPr>
                <a:xfrm>
                  <a:off x="7969633" y="3956290"/>
                  <a:ext cx="807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D7F16BB-D43D-6814-4D4B-3DACE04C25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9633" y="3956290"/>
                  <a:ext cx="807016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86410FF-65AE-1D50-EABE-D24A433C6D8A}"/>
                </a:ext>
              </a:extLst>
            </p:cNvPr>
            <p:cNvCxnSpPr>
              <a:cxnSpLocks/>
            </p:cNvCxnSpPr>
            <p:nvPr/>
          </p:nvCxnSpPr>
          <p:spPr>
            <a:xfrm>
              <a:off x="8405037" y="4261830"/>
              <a:ext cx="110785" cy="2431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A6E8A1-BD31-A716-3500-43D6307AA1C7}"/>
                </a:ext>
              </a:extLst>
            </p:cNvPr>
            <p:cNvSpPr/>
            <p:nvPr/>
          </p:nvSpPr>
          <p:spPr>
            <a:xfrm>
              <a:off x="668134" y="3934651"/>
              <a:ext cx="8533438" cy="116257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246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6F04E-D4AA-9F7B-84F5-247AA7B94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A791-5427-24F0-53F1-1A3508E8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List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5AA1606-5FE7-4BCE-C8BC-CD1651F9841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28611" y="1150162"/>
                <a:ext cx="8608911" cy="115964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9144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/>
                  <a:t>Def:</a:t>
                </a:r>
                <a:r>
                  <a:rPr lang="en-US" sz="2400" dirty="0"/>
                  <a:t>  For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linear code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/>
                  <a:t>,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,   and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∊[0,1]</m:t>
                    </m:r>
                  </m:oMath>
                </a14:m>
                <a:r>
                  <a:rPr lang="en-US" sz="2400" dirty="0"/>
                  <a:t>,   let</a:t>
                </a:r>
              </a:p>
              <a:p>
                <a:pPr marL="0" indent="0">
                  <a:buNone/>
                </a:pPr>
                <a:r>
                  <a:rPr lang="en-US" sz="2400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List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3200" dirty="0"/>
                  <a:t>{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/>
                  <a:t>   s</a:t>
                </a:r>
                <a:r>
                  <a:rPr lang="en-US" sz="2400" dirty="0" err="1"/>
                  <a:t>.t.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3200" dirty="0"/>
                  <a:t>}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5AA1606-5FE7-4BCE-C8BC-CD1651F98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11" y="1150162"/>
                <a:ext cx="8608911" cy="1159645"/>
              </a:xfrm>
              <a:prstGeom prst="rect">
                <a:avLst/>
              </a:prstGeom>
              <a:blipFill>
                <a:blip r:embed="rId2"/>
                <a:stretch>
                  <a:fillRect l="-880" b="-10526"/>
                </a:stretch>
              </a:blip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E29B429-1FF2-DAF4-A356-F428FF2438FE}"/>
              </a:ext>
            </a:extLst>
          </p:cNvPr>
          <p:cNvGrpSpPr/>
          <p:nvPr/>
        </p:nvGrpSpPr>
        <p:grpSpPr>
          <a:xfrm>
            <a:off x="756314" y="2932016"/>
            <a:ext cx="7801898" cy="943149"/>
            <a:chOff x="756314" y="2932016"/>
            <a:chExt cx="7801898" cy="943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DF29DDBD-38E3-843D-6B79-887772637F54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56314" y="2932016"/>
                  <a:ext cx="7801898" cy="7109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lvl1pPr marL="342900" indent="-3429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ＭＳ Ｐゴシック" pitchFamily="-112" charset="-128"/>
                    </a:defRPr>
                  </a:lvl1pPr>
                  <a:lvl2pPr marL="742950" indent="-28575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2pPr>
                  <a:lvl3pPr marL="11430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3pPr>
                  <a:lvl4pPr marL="16002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4pPr>
                  <a:lvl5pPr marL="20574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400" dirty="0">
                      <a:ea typeface="Cambria Math" panose="02040503050406030204" pitchFamily="18" charset="0"/>
                    </a:rPr>
                    <a:t>Then   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a14:m>
                  <a:r>
                    <a:rPr 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a14:m>
                  <a:r>
                    <a:rPr lang="en-US" sz="2400" dirty="0"/>
                    <a:t>        </a:t>
                  </a:r>
                  <a:r>
                    <a:rPr lang="en-US" sz="3200" dirty="0"/>
                    <a:t>⇒</a:t>
                  </a:r>
                  <a:r>
                    <a:rPr lang="en-US" sz="2400" dirty="0"/>
                    <a:t>      </a:t>
                  </a:r>
                  <a:r>
                    <a:rPr lang="en-US" sz="3200" dirty="0"/>
                    <a:t>|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List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3200" dirty="0"/>
                    <a:t>|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DF29DDBD-38E3-843D-6B79-887772637F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6314" y="2932016"/>
                  <a:ext cx="7801898" cy="710917"/>
                </a:xfrm>
                <a:prstGeom prst="rect">
                  <a:avLst/>
                </a:prstGeom>
                <a:blipFill>
                  <a:blip r:embed="rId3"/>
                  <a:stretch>
                    <a:fillRect l="-1301" t="-10345" b="-862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22B18A-9077-4674-B602-74023A51444A}"/>
                </a:ext>
              </a:extLst>
            </p:cNvPr>
            <p:cNvSpPr txBox="1"/>
            <p:nvPr/>
          </p:nvSpPr>
          <p:spPr>
            <a:xfrm>
              <a:off x="1144687" y="3505833"/>
              <a:ext cx="2729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800" dirty="0">
                  <a:latin typeface="+mn-lt"/>
                </a:rPr>
                <a:t>(unique decoding distance)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41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01DD4-13B2-7E5C-757E-35A265CE0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B58D-3C97-C0F3-95EF-4A5270C0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List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B50DBD-F0B8-4E76-AEC9-6F6847E853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1056" y="1111663"/>
                <a:ext cx="8912943" cy="52049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The Johnson bound:</a:t>
                </a:r>
                <a:r>
                  <a:rPr lang="en-US" sz="2400" dirty="0"/>
                  <a:t> For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,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,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&lt;1−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B50DBD-F0B8-4E76-AEC9-6F6847E853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056" y="1111663"/>
                <a:ext cx="8912943" cy="520494"/>
              </a:xfrm>
              <a:blipFill>
                <a:blip r:embed="rId2"/>
                <a:stretch>
                  <a:fillRect l="-1140" t="-476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DB077E-389B-1986-35F1-DAB0D3D6609F}"/>
                  </a:ext>
                </a:extLst>
              </p:cNvPr>
              <p:cNvSpPr txBox="1"/>
              <p:nvPr/>
            </p:nvSpPr>
            <p:spPr>
              <a:xfrm>
                <a:off x="790530" y="1573165"/>
                <a:ext cx="79065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32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List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  <a:ea typeface="Cambria Math" panose="02040503050406030204" pitchFamily="18" charset="0"/>
                  </a:rPr>
                  <a:t>   where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ra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rad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DB077E-389B-1986-35F1-DAB0D3D66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30" y="1573165"/>
                <a:ext cx="7906523" cy="584775"/>
              </a:xfrm>
              <a:prstGeom prst="rect">
                <a:avLst/>
              </a:prstGeom>
              <a:blipFill>
                <a:blip r:embed="rId3"/>
                <a:stretch>
                  <a:fillRect l="-1926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7AF5BAE-5971-ACEA-CEED-3F59397D811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247539" y="2190054"/>
                <a:ext cx="4734223" cy="520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( blows up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approaches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1−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rad>
                  </m:oMath>
                </a14:m>
                <a:r>
                  <a:rPr lang="en-US" sz="2000" dirty="0"/>
                  <a:t> )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7AF5BAE-5971-ACEA-CEED-3F59397D8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7539" y="2190054"/>
                <a:ext cx="4734223" cy="520494"/>
              </a:xfrm>
              <a:prstGeom prst="rect">
                <a:avLst/>
              </a:prstGeom>
              <a:blipFill>
                <a:blip r:embed="rId4"/>
                <a:stretch>
                  <a:fillRect l="-1337" b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26D566E-A2FE-E74A-2758-F19CC5B18AA9}"/>
              </a:ext>
            </a:extLst>
          </p:cNvPr>
          <p:cNvSpPr/>
          <p:nvPr/>
        </p:nvSpPr>
        <p:spPr>
          <a:xfrm>
            <a:off x="231056" y="1042221"/>
            <a:ext cx="8681888" cy="114521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7D061A-08D5-AE60-B5B1-331DF80B928B}"/>
                  </a:ext>
                </a:extLst>
              </p:cNvPr>
              <p:cNvSpPr txBox="1"/>
              <p:nvPr/>
            </p:nvSpPr>
            <p:spPr>
              <a:xfrm>
                <a:off x="231056" y="3043157"/>
                <a:ext cx="5945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S</a:t>
                </a:r>
                <a:r>
                  <a:rPr lang="en-US" sz="2400" dirty="0">
                    <a:latin typeface="+mn-lt"/>
                  </a:rPr>
                  <a:t>ize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</a:rPr>
                      <m:t>List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7D061A-08D5-AE60-B5B1-331DF80B9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6" y="3043157"/>
                <a:ext cx="5945987" cy="461665"/>
              </a:xfrm>
              <a:prstGeom prst="rect">
                <a:avLst/>
              </a:prstGeom>
              <a:blipFill>
                <a:blip r:embed="rId5"/>
                <a:stretch>
                  <a:fillRect l="-1706" t="-8108" r="-640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AAB7C30E-7194-227D-9EB7-13AEFFFF64BE}"/>
              </a:ext>
            </a:extLst>
          </p:cNvPr>
          <p:cNvGrpSpPr/>
          <p:nvPr/>
        </p:nvGrpSpPr>
        <p:grpSpPr>
          <a:xfrm>
            <a:off x="108152" y="3622882"/>
            <a:ext cx="8505867" cy="889260"/>
            <a:chOff x="108152" y="3072274"/>
            <a:chExt cx="8505867" cy="88926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ED839C7-B0E6-2BF0-C83D-2E7C3CC3CE61}"/>
                </a:ext>
              </a:extLst>
            </p:cNvPr>
            <p:cNvCxnSpPr>
              <a:cxnSpLocks/>
            </p:cNvCxnSpPr>
            <p:nvPr/>
          </p:nvCxnSpPr>
          <p:spPr>
            <a:xfrm>
              <a:off x="790530" y="3425309"/>
              <a:ext cx="761109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71F38D2-CFBD-75F4-C5A6-6985321583E0}"/>
                </a:ext>
              </a:extLst>
            </p:cNvPr>
            <p:cNvCxnSpPr>
              <a:cxnSpLocks/>
            </p:cNvCxnSpPr>
            <p:nvPr/>
          </p:nvCxnSpPr>
          <p:spPr>
            <a:xfrm>
              <a:off x="781641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38AB2A-8468-5F48-1A2F-4BB8A917E83C}"/>
                    </a:ext>
                  </a:extLst>
                </p:cNvPr>
                <p:cNvSpPr txBox="1"/>
                <p:nvPr/>
              </p:nvSpPr>
              <p:spPr>
                <a:xfrm>
                  <a:off x="108152" y="3533788"/>
                  <a:ext cx="8677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D202AB1-D860-1014-3F4D-E521185C93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52" y="3533788"/>
                  <a:ext cx="867737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0D9F06-408B-2CC7-6CD6-F49D9828C471}"/>
                </a:ext>
              </a:extLst>
            </p:cNvPr>
            <p:cNvCxnSpPr>
              <a:cxnSpLocks/>
            </p:cNvCxnSpPr>
            <p:nvPr/>
          </p:nvCxnSpPr>
          <p:spPr>
            <a:xfrm>
              <a:off x="2182739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F4AE5E-3D66-9DF9-B487-83D6C2587F9E}"/>
                    </a:ext>
                  </a:extLst>
                </p:cNvPr>
                <p:cNvSpPr txBox="1"/>
                <p:nvPr/>
              </p:nvSpPr>
              <p:spPr>
                <a:xfrm>
                  <a:off x="1920143" y="3533788"/>
                  <a:ext cx="5243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/2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F4AE5E-3D66-9DF9-B487-83D6C2587F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0143" y="3533788"/>
                  <a:ext cx="524311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667" r="-952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258539B-7818-6A49-5308-F796D123AD40}"/>
                </a:ext>
              </a:extLst>
            </p:cNvPr>
            <p:cNvCxnSpPr>
              <a:cxnSpLocks/>
            </p:cNvCxnSpPr>
            <p:nvPr/>
          </p:nvCxnSpPr>
          <p:spPr>
            <a:xfrm>
              <a:off x="4596075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E109EE6-C837-9BCB-8F81-2B207EFFF73C}"/>
                    </a:ext>
                  </a:extLst>
                </p:cNvPr>
                <p:cNvSpPr txBox="1"/>
                <p:nvPr/>
              </p:nvSpPr>
              <p:spPr>
                <a:xfrm>
                  <a:off x="3934182" y="3533788"/>
                  <a:ext cx="1349792" cy="427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rad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E109EE6-C837-9BCB-8F81-2B207EFFF7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4182" y="3533788"/>
                  <a:ext cx="1349792" cy="42774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1911221-5C43-3EDB-40F0-BB82824168CC}"/>
                </a:ext>
              </a:extLst>
            </p:cNvPr>
            <p:cNvCxnSpPr>
              <a:cxnSpLocks/>
            </p:cNvCxnSpPr>
            <p:nvPr/>
          </p:nvCxnSpPr>
          <p:spPr>
            <a:xfrm>
              <a:off x="6541158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CF9D734-1E82-4993-DB13-92F72F6ADE08}"/>
                    </a:ext>
                  </a:extLst>
                </p:cNvPr>
                <p:cNvSpPr txBox="1"/>
                <p:nvPr/>
              </p:nvSpPr>
              <p:spPr>
                <a:xfrm>
                  <a:off x="6367058" y="3533788"/>
                  <a:ext cx="3704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CF9D734-1E82-4993-DB13-92F72F6ADE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7058" y="3533788"/>
                  <a:ext cx="37042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B261009-9A4E-DCAE-0E5E-646EEC22A2FB}"/>
                </a:ext>
              </a:extLst>
            </p:cNvPr>
            <p:cNvCxnSpPr>
              <a:cxnSpLocks/>
            </p:cNvCxnSpPr>
            <p:nvPr/>
          </p:nvCxnSpPr>
          <p:spPr>
            <a:xfrm>
              <a:off x="8403037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4FFE2D3-1E99-D249-E805-DBD513B55A1E}"/>
                    </a:ext>
                  </a:extLst>
                </p:cNvPr>
                <p:cNvSpPr txBox="1"/>
                <p:nvPr/>
              </p:nvSpPr>
              <p:spPr>
                <a:xfrm>
                  <a:off x="8248214" y="3533788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2B0F6AF-5EF5-28BC-2DB8-65ED62ECC6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8214" y="3533788"/>
                  <a:ext cx="36580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40A1F7-6DEB-806A-5100-DC87B65440DF}"/>
                </a:ext>
              </a:extLst>
            </p:cNvPr>
            <p:cNvSpPr txBox="1"/>
            <p:nvPr/>
          </p:nvSpPr>
          <p:spPr>
            <a:xfrm>
              <a:off x="1102660" y="3079687"/>
              <a:ext cx="884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2000" dirty="0">
                  <a:latin typeface="+mn-lt"/>
                </a:rPr>
                <a:t>size ≤1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8E56786-1E91-4566-77A0-610102B8F3A9}"/>
                    </a:ext>
                  </a:extLst>
                </p:cNvPr>
                <p:cNvSpPr txBox="1"/>
                <p:nvPr/>
              </p:nvSpPr>
              <p:spPr>
                <a:xfrm>
                  <a:off x="2646201" y="3072274"/>
                  <a:ext cx="132247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size ≤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8E56786-1E91-4566-77A0-610102B8F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6201" y="3072274"/>
                  <a:ext cx="1322478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4762" t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361FF21-D8D7-12A4-7095-6872DA3D2EB4}"/>
                    </a:ext>
                  </a:extLst>
                </p:cNvPr>
                <p:cNvSpPr txBox="1"/>
                <p:nvPr/>
              </p:nvSpPr>
              <p:spPr>
                <a:xfrm>
                  <a:off x="4784942" y="3106124"/>
                  <a:ext cx="16274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:r>
                    <a:rPr lang="en-US" sz="2000" dirty="0">
                      <a:latin typeface="+mn-lt"/>
                    </a:rPr>
                    <a:t>depends on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361FF21-D8D7-12A4-7095-6872DA3D2E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942" y="3106124"/>
                  <a:ext cx="1627497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3876" t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CA7E917-9935-21C5-A540-A6EDA723A43A}"/>
                    </a:ext>
                  </a:extLst>
                </p:cNvPr>
                <p:cNvSpPr txBox="1"/>
                <p:nvPr/>
              </p:nvSpPr>
              <p:spPr>
                <a:xfrm>
                  <a:off x="7031589" y="3093047"/>
                  <a:ext cx="6517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CA7E917-9935-21C5-A540-A6EDA723A4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589" y="3093047"/>
                  <a:ext cx="651781" cy="400110"/>
                </a:xfrm>
                <a:prstGeom prst="rect">
                  <a:avLst/>
                </a:prstGeom>
                <a:blipFill>
                  <a:blip r:embed="rId13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567030-2F16-DC06-D244-55E192F4BA54}"/>
              </a:ext>
            </a:extLst>
          </p:cNvPr>
          <p:cNvSpPr txBox="1"/>
          <p:nvPr/>
        </p:nvSpPr>
        <p:spPr>
          <a:xfrm>
            <a:off x="3715866" y="4493995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1800" dirty="0">
                <a:latin typeface="+mn-lt"/>
              </a:rPr>
              <a:t>(Johnson bound)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A13E2-A1AD-7E51-5638-FC790AE6F14A}"/>
              </a:ext>
            </a:extLst>
          </p:cNvPr>
          <p:cNvSpPr txBox="1"/>
          <p:nvPr/>
        </p:nvSpPr>
        <p:spPr>
          <a:xfrm>
            <a:off x="5874047" y="4499120"/>
            <a:ext cx="175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1800" dirty="0">
                <a:latin typeface="+mn-lt"/>
              </a:rPr>
              <a:t>(capacity bound)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1C932B-A25F-6EF8-80DF-9D5404469E2B}"/>
              </a:ext>
            </a:extLst>
          </p:cNvPr>
          <p:cNvSpPr txBox="1"/>
          <p:nvPr/>
        </p:nvSpPr>
        <p:spPr>
          <a:xfrm>
            <a:off x="1192290" y="4484506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1800" dirty="0">
                <a:latin typeface="+mn-lt"/>
              </a:rPr>
              <a:t>(uniqueness bound)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7ABDF5-2692-04CC-90EC-8DCCD69EBDBE}"/>
              </a:ext>
            </a:extLst>
          </p:cNvPr>
          <p:cNvGrpSpPr/>
          <p:nvPr/>
        </p:nvGrpSpPr>
        <p:grpSpPr>
          <a:xfrm>
            <a:off x="8408597" y="3076559"/>
            <a:ext cx="527564" cy="1008667"/>
            <a:chOff x="8369269" y="3125719"/>
            <a:chExt cx="527564" cy="1008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62CB41-FDF3-F7DA-DF26-C734A3D80637}"/>
                    </a:ext>
                  </a:extLst>
                </p:cNvPr>
                <p:cNvSpPr txBox="1"/>
                <p:nvPr/>
              </p:nvSpPr>
              <p:spPr>
                <a:xfrm>
                  <a:off x="8447543" y="3125719"/>
                  <a:ext cx="4492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62CB41-FDF3-F7DA-DF26-C734A3D80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7543" y="3125719"/>
                  <a:ext cx="44929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09C96486-C530-8B05-3CAB-A4F93D56B901}"/>
                </a:ext>
              </a:extLst>
            </p:cNvPr>
            <p:cNvSpPr/>
            <p:nvPr/>
          </p:nvSpPr>
          <p:spPr>
            <a:xfrm rot="15703117">
              <a:off x="8251730" y="3501961"/>
              <a:ext cx="749964" cy="514885"/>
            </a:xfrm>
            <a:prstGeom prst="arc">
              <a:avLst>
                <a:gd name="adj1" fmla="val 16200000"/>
                <a:gd name="adj2" fmla="val 21411473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42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54E9E-108C-DBFF-DA6C-268EDDD48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575667-1C81-1049-E2D6-B561BCFBB3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4400" dirty="0">
                    <a:ea typeface="Cambria Math" panose="02040503050406030204" pitchFamily="18" charset="0"/>
                  </a:rPr>
                  <a:t>Convenient terms: 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-close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-far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940EB5-27B1-33D5-AF37-7372DEF8C7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63" t="-13725" r="-463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628A2-E21B-C11D-BE33-2AF442E78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587409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Def:</a:t>
                </a:r>
                <a:r>
                  <a:rPr lang="en-US" sz="2400" dirty="0"/>
                  <a:t>  We say that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 is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b="1" dirty="0"/>
                  <a:t>-close</a:t>
                </a:r>
                <a:r>
                  <a:rPr lang="en-US" sz="2400" dirty="0"/>
                  <a:t> to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1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		if there is some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/>
                  <a:t>  s</a:t>
                </a:r>
                <a:r>
                  <a:rPr lang="en-US" sz="2400" dirty="0" err="1"/>
                  <a:t>.t.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i="1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		(i.e. </a:t>
                </a:r>
                <a:r>
                  <a:rPr lang="en-US" sz="32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List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).         We write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b="1" u="sng" dirty="0"/>
                  <a:t>Def:</a:t>
                </a:r>
                <a:r>
                  <a:rPr lang="en-US" sz="2400" dirty="0"/>
                  <a:t>  We say that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b="1" dirty="0"/>
                  <a:t>-far</a:t>
                </a:r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1" u="sng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		if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/>
                  <a:t> we have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i="1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		(i.e. </a:t>
                </a:r>
                <a:r>
                  <a:rPr lang="en-US" sz="32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List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).         We write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628A2-E21B-C11D-BE33-2AF442E78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587409" cy="3818430"/>
              </a:xfrm>
              <a:blipFill>
                <a:blip r:embed="rId3"/>
                <a:stretch>
                  <a:fillRect l="-1182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85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B895-ED13-AE60-A5A2-7B2BC977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classic MDS code:  Reed-Solomon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033D578-1049-6D76-20F8-4331D42DB0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13337"/>
                <a:ext cx="8578645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First, polynomials over a field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:  set of all univariate polynomials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of degree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1400"/>
                  </a:spcBef>
                </a:pPr>
                <a:r>
                  <a:rPr lang="en-US" sz="2400" dirty="0"/>
                  <a:t>For  a polynomial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 and  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    write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for the restriction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to the domain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spcBef>
                    <a:spcPts val="2400"/>
                  </a:spcBef>
                  <a:buNone/>
                </a:pPr>
                <a:r>
                  <a:rPr lang="en-US" sz="2400" dirty="0"/>
                  <a:t>A function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lang="en-US" sz="2400" dirty="0"/>
                  <a:t>, can be treated as a vector </a:t>
                </a:r>
                <a:br>
                  <a:rPr lang="en-US" sz="2400" dirty="0"/>
                </a:br>
                <a:r>
                  <a:rPr lang="en-US" sz="2400" dirty="0"/>
                  <a:t>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vec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≔ 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has a natural ordering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033D578-1049-6D76-20F8-4331D42DB0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13337"/>
                <a:ext cx="8578645" cy="3818430"/>
              </a:xfrm>
              <a:blipFill>
                <a:blip r:embed="rId3"/>
                <a:stretch>
                  <a:fillRect l="-1183" t="-993" b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58EF301-C7A3-A65D-33E9-828F7668029D}"/>
              </a:ext>
            </a:extLst>
          </p:cNvPr>
          <p:cNvSpPr/>
          <p:nvPr/>
        </p:nvSpPr>
        <p:spPr>
          <a:xfrm>
            <a:off x="245806" y="3293808"/>
            <a:ext cx="8691717" cy="1547791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09711-0B75-AF47-E84B-1F5DD381A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2FB6C9-135B-4439-1702-CF65879BC768}"/>
              </a:ext>
            </a:extLst>
          </p:cNvPr>
          <p:cNvSpPr/>
          <p:nvPr/>
        </p:nvSpPr>
        <p:spPr>
          <a:xfrm>
            <a:off x="314325" y="968784"/>
            <a:ext cx="8658225" cy="1410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1B675-91B6-CA59-226A-C1DEE425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classic MDS code:  Reed-Solomon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269912-2D35-CA35-DC0A-CE349B3BA9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68783"/>
                <a:ext cx="8515350" cy="15144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798513" algn="l"/>
                  </a:tabLst>
                </a:pPr>
                <a:r>
                  <a:rPr lang="en-US" sz="2400" b="1" u="sng" dirty="0"/>
                  <a:t>Def:</a:t>
                </a:r>
                <a:r>
                  <a:rPr lang="en-US" sz="2400" dirty="0"/>
                  <a:t>	The </a:t>
                </a:r>
                <a:r>
                  <a:rPr lang="en-US" sz="2400" b="1" dirty="0"/>
                  <a:t>Reed-Solomon code</a:t>
                </a:r>
                <a:r>
                  <a:rPr lang="en-US" sz="2400" dirty="0"/>
                  <a:t> over the field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</a:t>
                </a:r>
                <a:br>
                  <a:rPr lang="en-US" sz="2400" dirty="0"/>
                </a:br>
                <a:r>
                  <a:rPr lang="en-US" sz="2400" dirty="0"/>
                  <a:t>	evaluation domain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and degree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, is the linear code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/>
                  <a:t>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{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where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3200" dirty="0"/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269912-2D35-CA35-DC0A-CE349B3BA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68783"/>
                <a:ext cx="8515350" cy="1514479"/>
              </a:xfrm>
              <a:blipFill>
                <a:blip r:embed="rId3"/>
                <a:stretch>
                  <a:fillRect l="-1192" t="-250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8244B8-7067-64D9-1B88-367080F76882}"/>
                  </a:ext>
                </a:extLst>
              </p:cNvPr>
              <p:cNvSpPr txBox="1"/>
              <p:nvPr/>
            </p:nvSpPr>
            <p:spPr>
              <a:xfrm>
                <a:off x="412644" y="2429804"/>
                <a:ext cx="8559905" cy="1466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b="1" u="sng" dirty="0">
                    <a:latin typeface="+mn-lt"/>
                  </a:rPr>
                  <a:t>Fact:</a:t>
                </a:r>
                <a:r>
                  <a:rPr lang="en-US" sz="2400" dirty="0">
                    <a:latin typeface="+mn-lt"/>
                  </a:rPr>
                  <a:t> 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lang="en-US" sz="2400" dirty="0">
                    <a:latin typeface="+mn-lt"/>
                  </a:rPr>
                  <a:t>.</a:t>
                </a:r>
              </a:p>
              <a:p>
                <a:pPr>
                  <a:spcBef>
                    <a:spcPts val="900"/>
                  </a:spcBef>
                  <a:buNone/>
                  <a:tabLst>
                    <a:tab pos="1366838" algn="l"/>
                  </a:tabLst>
                </a:pPr>
                <a:r>
                  <a:rPr lang="en-US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is 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=(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d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 linear code</a:t>
                </a:r>
              </a:p>
              <a:p>
                <a:pPr>
                  <a:spcBef>
                    <a:spcPts val="900"/>
                  </a:spcBef>
                  <a:buNone/>
                  <a:tabLst>
                    <a:tab pos="1366838" algn="l"/>
                  </a:tabLst>
                </a:pPr>
                <a:r>
                  <a:rPr lang="en-US" dirty="0">
                    <a:latin typeface="+mn-lt"/>
                  </a:rPr>
                  <a:t>	</a:t>
                </a:r>
                <a:r>
                  <a:rPr lang="en-US" sz="2400" dirty="0">
                    <a:latin typeface="+mn-lt"/>
                  </a:rPr>
                  <a:t>⇒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is an MDS code   </a:t>
                </a:r>
                <a:r>
                  <a:rPr lang="en-US" sz="2000" dirty="0">
                    <a:latin typeface="+mn-lt"/>
                  </a:rPr>
                  <a:t>(has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 codewords)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8244B8-7067-64D9-1B88-367080F76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44" y="2429804"/>
                <a:ext cx="8559905" cy="1466235"/>
              </a:xfrm>
              <a:prstGeom prst="rect">
                <a:avLst/>
              </a:prstGeom>
              <a:blipFill>
                <a:blip r:embed="rId4"/>
                <a:stretch>
                  <a:fillRect l="-1185" t="-2586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99BA75D-364A-0BF5-D416-471C0B3E7F35}"/>
              </a:ext>
            </a:extLst>
          </p:cNvPr>
          <p:cNvGrpSpPr/>
          <p:nvPr/>
        </p:nvGrpSpPr>
        <p:grpSpPr>
          <a:xfrm>
            <a:off x="0" y="3913237"/>
            <a:ext cx="9144000" cy="1068153"/>
            <a:chOff x="0" y="3913237"/>
            <a:chExt cx="9144000" cy="1068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ontent Placeholder 2">
                  <a:extLst>
                    <a:ext uri="{FF2B5EF4-FFF2-40B4-BE49-F238E27FC236}">
                      <a16:creationId xmlns:a16="http://schemas.microsoft.com/office/drawing/2014/main" id="{A056CF45-A415-BC84-0BCA-DC788BDF81DF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92144" y="3985881"/>
                  <a:ext cx="8680406" cy="584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lvl1pPr marL="342900" indent="-3429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ＭＳ Ｐゴシック" pitchFamily="-112" charset="-128"/>
                    </a:defRPr>
                  </a:lvl1pPr>
                  <a:lvl2pPr marL="742950" indent="-28575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2pPr>
                  <a:lvl3pPr marL="11430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3pPr>
                  <a:lvl4pPr marL="16002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4pPr>
                  <a:lvl5pPr marL="20574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400" b="1" u="sng" dirty="0"/>
                    <a:t>Def:</a:t>
                  </a:r>
                  <a:r>
                    <a:rPr lang="en-US" sz="2400" dirty="0"/>
                    <a:t>  The </a:t>
                  </a:r>
                  <a:r>
                    <a:rPr lang="en-US" sz="2400" b="1" dirty="0"/>
                    <a:t>rate</a:t>
                  </a:r>
                  <a:r>
                    <a:rPr lang="en-US" sz="2400" dirty="0"/>
                    <a:t>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dirty="0"/>
                    <a:t> is  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i="1" dirty="0"/>
                    <a:t>		</a:t>
                  </a:r>
                  <a:r>
                    <a:rPr lang="en-US" sz="2000" dirty="0"/>
                    <a:t>(e.g.,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=0.5)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Content Placeholder 2">
                  <a:extLst>
                    <a:ext uri="{FF2B5EF4-FFF2-40B4-BE49-F238E27FC236}">
                      <a16:creationId xmlns:a16="http://schemas.microsoft.com/office/drawing/2014/main" id="{A056CF45-A415-BC84-0BCA-DC788BDF81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144" y="3985881"/>
                  <a:ext cx="8680406" cy="584776"/>
                </a:xfrm>
                <a:prstGeom prst="rect">
                  <a:avLst/>
                </a:prstGeom>
                <a:blipFill>
                  <a:blip r:embed="rId5"/>
                  <a:stretch>
                    <a:fillRect l="-1170" t="-4255" b="-212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D644194-7F2A-D542-49EA-48A16B342A59}"/>
                    </a:ext>
                  </a:extLst>
                </p:cNvPr>
                <p:cNvSpPr/>
                <p:nvPr/>
              </p:nvSpPr>
              <p:spPr>
                <a:xfrm>
                  <a:off x="606465" y="4552765"/>
                  <a:ext cx="1585913" cy="42862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∊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D644194-7F2A-D542-49EA-48A16B342A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465" y="4552765"/>
                  <a:ext cx="1585913" cy="4286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1175087-3891-D06D-D61A-9ED01B246F80}"/>
                    </a:ext>
                  </a:extLst>
                </p:cNvPr>
                <p:cNvSpPr/>
                <p:nvPr/>
              </p:nvSpPr>
              <p:spPr>
                <a:xfrm>
                  <a:off x="3171064" y="4552765"/>
                  <a:ext cx="3607595" cy="42862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vec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)∊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1175087-3891-D06D-D61A-9ED01B246F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1064" y="4552765"/>
                  <a:ext cx="3607595" cy="42862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5211A12-12EB-B26B-D82E-28EF00FB9BDA}"/>
                    </a:ext>
                  </a:extLst>
                </p:cNvPr>
                <p:cNvSpPr txBox="1"/>
                <p:nvPr/>
              </p:nvSpPr>
              <p:spPr>
                <a:xfrm>
                  <a:off x="7033217" y="4581280"/>
                  <a:ext cx="192956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(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expansion)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5211A12-12EB-B26B-D82E-28EF00FB9B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217" y="4581280"/>
                  <a:ext cx="1929567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3268" t="-6061" r="-2614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C40C14E-D10D-E134-7617-416520CF2D8A}"/>
                </a:ext>
              </a:extLst>
            </p:cNvPr>
            <p:cNvCxnSpPr/>
            <p:nvPr/>
          </p:nvCxnSpPr>
          <p:spPr>
            <a:xfrm>
              <a:off x="0" y="3913237"/>
              <a:ext cx="9144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4D27019-8560-02D0-BDB8-BF062D544766}"/>
                </a:ext>
              </a:extLst>
            </p:cNvPr>
            <p:cNvCxnSpPr/>
            <p:nvPr/>
          </p:nvCxnSpPr>
          <p:spPr>
            <a:xfrm>
              <a:off x="2281085" y="4778477"/>
              <a:ext cx="830987" cy="0"/>
            </a:xfrm>
            <a:prstGeom prst="straightConnector1">
              <a:avLst/>
            </a:prstGeom>
            <a:ln w="44450" cmpd="dbl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AA32E2-5C23-3076-C999-85E26D233C3E}"/>
                </a:ext>
              </a:extLst>
            </p:cNvPr>
            <p:cNvSpPr txBox="1"/>
            <p:nvPr/>
          </p:nvSpPr>
          <p:spPr>
            <a:xfrm>
              <a:off x="2251370" y="4505290"/>
              <a:ext cx="7984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600" dirty="0">
                  <a:latin typeface="+mn-lt"/>
                </a:rPr>
                <a:t>encode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9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507F-9E18-D280-EC72-EC9E88AE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Unique decoding and list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2243C-69C9-1271-96EB-96369A947C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6314" y="4476729"/>
                <a:ext cx="7930486" cy="6230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Recall: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∊[0,1]</m:t>
                    </m:r>
                  </m:oMath>
                </a14:m>
                <a:r>
                  <a:rPr lang="en-US" sz="2000" i="1" dirty="0"/>
                  <a:t>    </a:t>
                </a: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lang="en-US" sz="2000" dirty="0"/>
                  <a:t>.       For MDS code: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2243C-69C9-1271-96EB-96369A947C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314" y="4476729"/>
                <a:ext cx="7930486" cy="623097"/>
              </a:xfrm>
              <a:blipFill>
                <a:blip r:embed="rId2"/>
                <a:stretch>
                  <a:fillRect l="-800" t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2E81C08-DE20-62C0-2532-FE8E41323A4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28612" y="1150162"/>
                <a:ext cx="8229600" cy="115964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9144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/>
                  <a:t>Def:</a:t>
                </a:r>
                <a:r>
                  <a:rPr lang="en-US" sz="2400" dirty="0"/>
                  <a:t>   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,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and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∊[0,1]</m:t>
                    </m:r>
                  </m:oMath>
                </a14:m>
                <a:r>
                  <a:rPr lang="en-US" sz="2400" dirty="0"/>
                  <a:t>,   let</a:t>
                </a:r>
              </a:p>
              <a:p>
                <a:pPr marL="0" indent="0">
                  <a:buNone/>
                </a:pPr>
                <a:r>
                  <a:rPr lang="en-US" sz="2400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List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3200" dirty="0"/>
                  <a:t>{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3200" dirty="0"/>
                  <a:t>}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2E81C08-DE20-62C0-2532-FE8E41323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12" y="1150162"/>
                <a:ext cx="8229600" cy="1159645"/>
              </a:xfrm>
              <a:prstGeom prst="rect">
                <a:avLst/>
              </a:prstGeom>
              <a:blipFill>
                <a:blip r:embed="rId3"/>
                <a:stretch>
                  <a:fillRect l="-920" b="-8421"/>
                </a:stretch>
              </a:blip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1B12C-8FCB-1BCE-C925-26E6E78FEAB9}"/>
              </a:ext>
            </a:extLst>
          </p:cNvPr>
          <p:cNvGrpSpPr/>
          <p:nvPr/>
        </p:nvGrpSpPr>
        <p:grpSpPr>
          <a:xfrm>
            <a:off x="671051" y="3009543"/>
            <a:ext cx="7801898" cy="963652"/>
            <a:chOff x="756314" y="2932016"/>
            <a:chExt cx="7801898" cy="963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EED2EA32-027B-5EB0-240B-FD59E8219DAB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56314" y="2932016"/>
                  <a:ext cx="7801898" cy="7109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92500"/>
                </a:bodyPr>
                <a:lstStyle>
                  <a:lvl1pPr marL="342900" indent="-3429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ＭＳ Ｐゴシック" pitchFamily="-112" charset="-128"/>
                    </a:defRPr>
                  </a:lvl1pPr>
                  <a:lvl2pPr marL="742950" indent="-28575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2pPr>
                  <a:lvl3pPr marL="11430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3pPr>
                  <a:lvl4pPr marL="16002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4pPr>
                  <a:lvl5pPr marL="20574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400" dirty="0">
                      <a:ea typeface="Cambria Math" panose="02040503050406030204" pitchFamily="18" charset="0"/>
                    </a:rPr>
                    <a:t>So:   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400" dirty="0"/>
                    <a:t>        </a:t>
                  </a:r>
                  <a:r>
                    <a:rPr lang="en-US" sz="3200" dirty="0"/>
                    <a:t>⇒</a:t>
                  </a:r>
                  <a:r>
                    <a:rPr lang="en-US" sz="2400" dirty="0"/>
                    <a:t>      </a:t>
                  </a:r>
                  <a:r>
                    <a:rPr lang="en-US" sz="3200" dirty="0"/>
                    <a:t>|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List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3200" dirty="0"/>
                    <a:t>|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EED2EA32-027B-5EB0-240B-FD59E8219D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6314" y="2932016"/>
                  <a:ext cx="7801898" cy="710917"/>
                </a:xfrm>
                <a:prstGeom prst="rect">
                  <a:avLst/>
                </a:prstGeom>
                <a:blipFill>
                  <a:blip r:embed="rId4"/>
                  <a:stretch>
                    <a:fillRect l="-974" t="-12500" b="-178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1CA7C8-B811-E4EF-D1A5-70C841595C37}"/>
                </a:ext>
              </a:extLst>
            </p:cNvPr>
            <p:cNvSpPr txBox="1"/>
            <p:nvPr/>
          </p:nvSpPr>
          <p:spPr>
            <a:xfrm>
              <a:off x="1547810" y="3526336"/>
              <a:ext cx="2729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800" dirty="0">
                  <a:latin typeface="+mn-lt"/>
                </a:rPr>
                <a:t>(unique decoding distance)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0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08E3-DD13-A18A-8E55-D6CB347F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Unique decoding and list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F98A6-BD43-0F0A-F458-FE8B6662D7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1056" y="1111663"/>
                <a:ext cx="8912943" cy="5204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The Johnson bound:</a:t>
                </a:r>
                <a:r>
                  <a:rPr lang="en-US" sz="2400" dirty="0"/>
                  <a:t>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&lt;1−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F98A6-BD43-0F0A-F458-FE8B6662D7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056" y="1111663"/>
                <a:ext cx="8912943" cy="520494"/>
              </a:xfrm>
              <a:blipFill>
                <a:blip r:embed="rId2"/>
                <a:stretch>
                  <a:fillRect l="-1140" t="-714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E0158E-0177-2FCF-B2BE-63E9916C3F41}"/>
                  </a:ext>
                </a:extLst>
              </p:cNvPr>
              <p:cNvSpPr txBox="1"/>
              <p:nvPr/>
            </p:nvSpPr>
            <p:spPr>
              <a:xfrm>
                <a:off x="790530" y="1573165"/>
                <a:ext cx="77939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32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List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  <a:ea typeface="Cambria Math" panose="02040503050406030204" pitchFamily="18" charset="0"/>
                  </a:rPr>
                  <a:t>   where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00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∊ (0,1)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E0158E-0177-2FCF-B2BE-63E9916C3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30" y="1573165"/>
                <a:ext cx="7793993" cy="584775"/>
              </a:xfrm>
              <a:prstGeom prst="rect">
                <a:avLst/>
              </a:prstGeom>
              <a:blipFill>
                <a:blip r:embed="rId3"/>
                <a:stretch>
                  <a:fillRect l="-195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E347779-F947-EB7B-62FC-72E8AA65A0D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42583" y="2190054"/>
                <a:ext cx="4164924" cy="520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( blows up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approaches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1−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000" dirty="0"/>
                  <a:t> )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E347779-F947-EB7B-62FC-72E8AA65A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2583" y="2190054"/>
                <a:ext cx="4164924" cy="520494"/>
              </a:xfrm>
              <a:prstGeom prst="rect">
                <a:avLst/>
              </a:prstGeom>
              <a:blipFill>
                <a:blip r:embed="rId4"/>
                <a:stretch>
                  <a:fillRect l="-1216" t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5AB8769-8A12-33BF-D64A-34B0959530AC}"/>
              </a:ext>
            </a:extLst>
          </p:cNvPr>
          <p:cNvSpPr/>
          <p:nvPr/>
        </p:nvSpPr>
        <p:spPr>
          <a:xfrm>
            <a:off x="231056" y="1042221"/>
            <a:ext cx="8681888" cy="114521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D9B132-6BBF-D6D0-4343-4498DD956C21}"/>
                  </a:ext>
                </a:extLst>
              </p:cNvPr>
              <p:cNvSpPr txBox="1"/>
              <p:nvPr/>
            </p:nvSpPr>
            <p:spPr>
              <a:xfrm>
                <a:off x="231056" y="2905509"/>
                <a:ext cx="59566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dirty="0">
                    <a:latin typeface="+mn-lt"/>
                  </a:rPr>
                  <a:t>size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</a:rPr>
                      <m:t>List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D9B132-6BBF-D6D0-4343-4498DD956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6" y="2905509"/>
                <a:ext cx="5956695" cy="461665"/>
              </a:xfrm>
              <a:prstGeom prst="rect">
                <a:avLst/>
              </a:prstGeom>
              <a:blipFill>
                <a:blip r:embed="rId5"/>
                <a:stretch>
                  <a:fillRect l="-1702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AB15C341-97F2-E0C9-89D4-A069930DB0E7}"/>
              </a:ext>
            </a:extLst>
          </p:cNvPr>
          <p:cNvGrpSpPr/>
          <p:nvPr/>
        </p:nvGrpSpPr>
        <p:grpSpPr>
          <a:xfrm>
            <a:off x="108152" y="3563890"/>
            <a:ext cx="8505867" cy="920616"/>
            <a:chOff x="108152" y="3013282"/>
            <a:chExt cx="8505867" cy="92061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552AD0F-F554-C7E7-B9FA-F6B2E20BBB6B}"/>
                </a:ext>
              </a:extLst>
            </p:cNvPr>
            <p:cNvCxnSpPr>
              <a:cxnSpLocks/>
            </p:cNvCxnSpPr>
            <p:nvPr/>
          </p:nvCxnSpPr>
          <p:spPr>
            <a:xfrm>
              <a:off x="790530" y="3425309"/>
              <a:ext cx="761109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C0775E2-5D50-ECBD-267F-40960AC6293E}"/>
                </a:ext>
              </a:extLst>
            </p:cNvPr>
            <p:cNvCxnSpPr>
              <a:cxnSpLocks/>
            </p:cNvCxnSpPr>
            <p:nvPr/>
          </p:nvCxnSpPr>
          <p:spPr>
            <a:xfrm>
              <a:off x="781641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D202AB1-D860-1014-3F4D-E521185C9344}"/>
                    </a:ext>
                  </a:extLst>
                </p:cNvPr>
                <p:cNvSpPr txBox="1"/>
                <p:nvPr/>
              </p:nvSpPr>
              <p:spPr>
                <a:xfrm>
                  <a:off x="108152" y="3533788"/>
                  <a:ext cx="8677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D202AB1-D860-1014-3F4D-E521185C93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52" y="3533788"/>
                  <a:ext cx="867737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346879-1F50-D1A2-9336-B4BD27DC6F69}"/>
                </a:ext>
              </a:extLst>
            </p:cNvPr>
            <p:cNvCxnSpPr>
              <a:cxnSpLocks/>
            </p:cNvCxnSpPr>
            <p:nvPr/>
          </p:nvCxnSpPr>
          <p:spPr>
            <a:xfrm>
              <a:off x="2182739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AA79B5B-1FD5-CCD8-5607-50A2743C97B1}"/>
                    </a:ext>
                  </a:extLst>
                </p:cNvPr>
                <p:cNvSpPr txBox="1"/>
                <p:nvPr/>
              </p:nvSpPr>
              <p:spPr>
                <a:xfrm>
                  <a:off x="1674336" y="3533788"/>
                  <a:ext cx="11204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/2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AA79B5B-1FD5-CCD8-5607-50A2743C97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336" y="3533788"/>
                  <a:ext cx="112043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273" t="-6667" r="-454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F6AF2C-B881-7152-6F3D-DAC6DA187F3C}"/>
                </a:ext>
              </a:extLst>
            </p:cNvPr>
            <p:cNvCxnSpPr>
              <a:cxnSpLocks/>
            </p:cNvCxnSpPr>
            <p:nvPr/>
          </p:nvCxnSpPr>
          <p:spPr>
            <a:xfrm>
              <a:off x="4596075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DB05CC3-9812-B87D-0F01-CA3DCFE83694}"/>
                    </a:ext>
                  </a:extLst>
                </p:cNvPr>
                <p:cNvSpPr txBox="1"/>
                <p:nvPr/>
              </p:nvSpPr>
              <p:spPr>
                <a:xfrm>
                  <a:off x="4160324" y="3533788"/>
                  <a:ext cx="925766" cy="3704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DB05CC3-9812-B87D-0F01-CA3DCFE836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324" y="3533788"/>
                  <a:ext cx="925766" cy="37042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E75294-87BB-CE2A-5F9C-E273908B1D1F}"/>
                </a:ext>
              </a:extLst>
            </p:cNvPr>
            <p:cNvCxnSpPr>
              <a:cxnSpLocks/>
            </p:cNvCxnSpPr>
            <p:nvPr/>
          </p:nvCxnSpPr>
          <p:spPr>
            <a:xfrm>
              <a:off x="6541158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A94F841-B1A4-4E50-CA6F-DCA0CA4FAEF2}"/>
                    </a:ext>
                  </a:extLst>
                </p:cNvPr>
                <p:cNvSpPr txBox="1"/>
                <p:nvPr/>
              </p:nvSpPr>
              <p:spPr>
                <a:xfrm>
                  <a:off x="6150743" y="3533788"/>
                  <a:ext cx="7341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1−</m:t>
                      </m:r>
                    </m:oMath>
                  </a14:m>
                  <a:r>
                    <a:rPr lang="en-US" sz="18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A94F841-B1A4-4E50-CA6F-DCA0CA4FAE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0743" y="3533788"/>
                  <a:ext cx="734112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187BA0-1BD6-62DD-F0FC-E490155E1F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3037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2B0F6AF-5EF5-28BC-2DB8-65ED62ECC6FA}"/>
                    </a:ext>
                  </a:extLst>
                </p:cNvPr>
                <p:cNvSpPr txBox="1"/>
                <p:nvPr/>
              </p:nvSpPr>
              <p:spPr>
                <a:xfrm>
                  <a:off x="8248214" y="3533788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2B0F6AF-5EF5-28BC-2DB8-65ED62ECC6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8214" y="3533788"/>
                  <a:ext cx="36580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6A9E10-60E7-E67B-50CA-96919686DCBB}"/>
                </a:ext>
              </a:extLst>
            </p:cNvPr>
            <p:cNvSpPr txBox="1"/>
            <p:nvPr/>
          </p:nvSpPr>
          <p:spPr>
            <a:xfrm>
              <a:off x="974840" y="3030526"/>
              <a:ext cx="10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2400" dirty="0">
                  <a:latin typeface="+mn-lt"/>
                </a:rPr>
                <a:t>size ≤1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D3440E3-C0CE-3977-FF0B-9542101142AC}"/>
                    </a:ext>
                  </a:extLst>
                </p:cNvPr>
                <p:cNvSpPr txBox="1"/>
                <p:nvPr/>
              </p:nvSpPr>
              <p:spPr>
                <a:xfrm>
                  <a:off x="2783853" y="3013282"/>
                  <a:ext cx="15468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400" dirty="0">
                      <a:latin typeface="+mn-lt"/>
                    </a:rPr>
                    <a:t>size ≤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a14:m>
                  <a:endParaRPr 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D3440E3-C0CE-3977-FF0B-9542101142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3853" y="3013282"/>
                  <a:ext cx="1546834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6557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3ED116-D813-F265-3B34-6B344BCC4B89}"/>
                </a:ext>
              </a:extLst>
            </p:cNvPr>
            <p:cNvSpPr txBox="1"/>
            <p:nvPr/>
          </p:nvSpPr>
          <p:spPr>
            <a:xfrm>
              <a:off x="4873431" y="3027468"/>
              <a:ext cx="135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2400" dirty="0">
                  <a:latin typeface="+mn-lt"/>
                </a:rPr>
                <a:t>unknown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7B4E820-DF85-1C7E-ADB8-E089F288BF88}"/>
                    </a:ext>
                  </a:extLst>
                </p:cNvPr>
                <p:cNvSpPr txBox="1"/>
                <p:nvPr/>
              </p:nvSpPr>
              <p:spPr>
                <a:xfrm>
                  <a:off x="7040296" y="3032946"/>
                  <a:ext cx="7452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7B4E820-DF85-1C7E-ADB8-E089F288B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0296" y="3032946"/>
                  <a:ext cx="745204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DEE8C4C-887A-E0F5-CF22-CABA9CC42013}"/>
              </a:ext>
            </a:extLst>
          </p:cNvPr>
          <p:cNvSpPr txBox="1"/>
          <p:nvPr/>
        </p:nvSpPr>
        <p:spPr>
          <a:xfrm>
            <a:off x="3715866" y="4493995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1800" dirty="0">
                <a:latin typeface="+mn-lt"/>
              </a:rPr>
              <a:t>(Johnson bound)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5A7D2-D2A3-0584-61C1-C5C89990C395}"/>
              </a:ext>
            </a:extLst>
          </p:cNvPr>
          <p:cNvSpPr txBox="1"/>
          <p:nvPr/>
        </p:nvSpPr>
        <p:spPr>
          <a:xfrm>
            <a:off x="5874047" y="4499120"/>
            <a:ext cx="175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1800" dirty="0">
                <a:latin typeface="+mn-lt"/>
              </a:rPr>
              <a:t>(capacity bound)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DC8B4-12E6-68D2-83F5-6483943CCCF3}"/>
              </a:ext>
            </a:extLst>
          </p:cNvPr>
          <p:cNvSpPr txBox="1"/>
          <p:nvPr/>
        </p:nvSpPr>
        <p:spPr>
          <a:xfrm>
            <a:off x="1192290" y="4484506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1800" dirty="0">
                <a:latin typeface="+mn-lt"/>
              </a:rPr>
              <a:t>(uniqueness bound)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8807C7-4067-102B-3421-250949618862}"/>
              </a:ext>
            </a:extLst>
          </p:cNvPr>
          <p:cNvGrpSpPr/>
          <p:nvPr/>
        </p:nvGrpSpPr>
        <p:grpSpPr>
          <a:xfrm>
            <a:off x="8408597" y="3076559"/>
            <a:ext cx="537395" cy="1008667"/>
            <a:chOff x="8369269" y="3125719"/>
            <a:chExt cx="537395" cy="1008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B9EF487-8D70-B933-61D7-A60DD00C5D67}"/>
                    </a:ext>
                  </a:extLst>
                </p:cNvPr>
                <p:cNvSpPr txBox="1"/>
                <p:nvPr/>
              </p:nvSpPr>
              <p:spPr>
                <a:xfrm>
                  <a:off x="8457375" y="3125719"/>
                  <a:ext cx="4492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B9EF487-8D70-B933-61D7-A60DD00C5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7375" y="3125719"/>
                  <a:ext cx="449289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BAE2543D-BDA8-01D4-2DAB-FABA4E03CFA6}"/>
                </a:ext>
              </a:extLst>
            </p:cNvPr>
            <p:cNvSpPr/>
            <p:nvPr/>
          </p:nvSpPr>
          <p:spPr>
            <a:xfrm rot="15703117">
              <a:off x="8251730" y="3501961"/>
              <a:ext cx="749964" cy="514885"/>
            </a:xfrm>
            <a:prstGeom prst="arc">
              <a:avLst>
                <a:gd name="adj1" fmla="val 16200000"/>
                <a:gd name="adj2" fmla="val 21411473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08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547F1-C5A7-CCC8-9441-53A311D05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7066-B99B-B493-C25D-58B8BE2D3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Unique decoding and list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4404D1-3A5D-0E05-6FED-D22B11BF1E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1056" y="1111663"/>
                <a:ext cx="8912943" cy="5204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The Johnson bound:</a:t>
                </a:r>
                <a:r>
                  <a:rPr lang="en-US" sz="2400" dirty="0"/>
                  <a:t>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&lt;1−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4404D1-3A5D-0E05-6FED-D22B11BF1E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056" y="1111663"/>
                <a:ext cx="8912943" cy="520494"/>
              </a:xfrm>
              <a:blipFill>
                <a:blip r:embed="rId2"/>
                <a:stretch>
                  <a:fillRect l="-1140" t="-714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D5E4E8-D99D-D216-8F5E-EA28D895E2C3}"/>
                  </a:ext>
                </a:extLst>
              </p:cNvPr>
              <p:cNvSpPr txBox="1"/>
              <p:nvPr/>
            </p:nvSpPr>
            <p:spPr>
              <a:xfrm>
                <a:off x="790530" y="1573165"/>
                <a:ext cx="77939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32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List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  <a:ea typeface="Cambria Math" panose="02040503050406030204" pitchFamily="18" charset="0"/>
                  </a:rPr>
                  <a:t>   where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00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∊ (0,1)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D5E4E8-D99D-D216-8F5E-EA28D895E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30" y="1573165"/>
                <a:ext cx="7793993" cy="584775"/>
              </a:xfrm>
              <a:prstGeom prst="rect">
                <a:avLst/>
              </a:prstGeom>
              <a:blipFill>
                <a:blip r:embed="rId3"/>
                <a:stretch>
                  <a:fillRect l="-195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6448DE-70A2-39CA-AB5F-A26D1D4E71C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42583" y="2190054"/>
                <a:ext cx="4164924" cy="520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( blows up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approaches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1−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000" dirty="0"/>
                  <a:t> )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6448DE-70A2-39CA-AB5F-A26D1D4E7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2583" y="2190054"/>
                <a:ext cx="4164924" cy="520494"/>
              </a:xfrm>
              <a:prstGeom prst="rect">
                <a:avLst/>
              </a:prstGeom>
              <a:blipFill>
                <a:blip r:embed="rId4"/>
                <a:stretch>
                  <a:fillRect l="-1216" t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CBFA28A-78D7-CF65-77FE-0A4889CCA529}"/>
              </a:ext>
            </a:extLst>
          </p:cNvPr>
          <p:cNvSpPr/>
          <p:nvPr/>
        </p:nvSpPr>
        <p:spPr>
          <a:xfrm>
            <a:off x="231056" y="1042221"/>
            <a:ext cx="8681888" cy="114521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638ABD-7BB0-A710-790B-715E9472C7ED}"/>
                  </a:ext>
                </a:extLst>
              </p:cNvPr>
              <p:cNvSpPr txBox="1"/>
              <p:nvPr/>
            </p:nvSpPr>
            <p:spPr>
              <a:xfrm>
                <a:off x="231056" y="2905509"/>
                <a:ext cx="5958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dirty="0">
                    <a:latin typeface="+mn-lt"/>
                  </a:rPr>
                  <a:t>size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</a:rPr>
                      <m:t>List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638ABD-7BB0-A710-790B-715E9472C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6" y="2905509"/>
                <a:ext cx="5958811" cy="461665"/>
              </a:xfrm>
              <a:prstGeom prst="rect">
                <a:avLst/>
              </a:prstGeom>
              <a:blipFill>
                <a:blip r:embed="rId5"/>
                <a:stretch>
                  <a:fillRect l="-1702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8A0A328A-71A3-28CA-4C12-7F8A8D25CC8F}"/>
              </a:ext>
            </a:extLst>
          </p:cNvPr>
          <p:cNvGrpSpPr/>
          <p:nvPr/>
        </p:nvGrpSpPr>
        <p:grpSpPr>
          <a:xfrm>
            <a:off x="108152" y="3563890"/>
            <a:ext cx="8505867" cy="920616"/>
            <a:chOff x="108152" y="3013282"/>
            <a:chExt cx="8505867" cy="92061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AFD191-AE0A-2A51-830E-160D813B573D}"/>
                </a:ext>
              </a:extLst>
            </p:cNvPr>
            <p:cNvCxnSpPr>
              <a:cxnSpLocks/>
            </p:cNvCxnSpPr>
            <p:nvPr/>
          </p:nvCxnSpPr>
          <p:spPr>
            <a:xfrm>
              <a:off x="790530" y="3425309"/>
              <a:ext cx="761109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33354A9-B918-0074-9AD7-D7063E2B8690}"/>
                </a:ext>
              </a:extLst>
            </p:cNvPr>
            <p:cNvCxnSpPr>
              <a:cxnSpLocks/>
            </p:cNvCxnSpPr>
            <p:nvPr/>
          </p:nvCxnSpPr>
          <p:spPr>
            <a:xfrm>
              <a:off x="781641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719E0DD-ADE4-6D79-D68F-EA6DAE93A39B}"/>
                    </a:ext>
                  </a:extLst>
                </p:cNvPr>
                <p:cNvSpPr txBox="1"/>
                <p:nvPr/>
              </p:nvSpPr>
              <p:spPr>
                <a:xfrm>
                  <a:off x="108152" y="3533788"/>
                  <a:ext cx="8677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719E0DD-ADE4-6D79-D68F-EA6DAE93A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52" y="3533788"/>
                  <a:ext cx="867737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3269E9-F2CF-943D-CA0A-4F071BC83A29}"/>
                </a:ext>
              </a:extLst>
            </p:cNvPr>
            <p:cNvCxnSpPr>
              <a:cxnSpLocks/>
            </p:cNvCxnSpPr>
            <p:nvPr/>
          </p:nvCxnSpPr>
          <p:spPr>
            <a:xfrm>
              <a:off x="2182739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C3E37C1-EB6F-FC90-6040-F2D091C8523E}"/>
                    </a:ext>
                  </a:extLst>
                </p:cNvPr>
                <p:cNvSpPr txBox="1"/>
                <p:nvPr/>
              </p:nvSpPr>
              <p:spPr>
                <a:xfrm>
                  <a:off x="1674336" y="3533788"/>
                  <a:ext cx="11204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/2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C3E37C1-EB6F-FC90-6040-F2D091C852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336" y="3533788"/>
                  <a:ext cx="112043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273" t="-6667" r="-454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0707929-4086-2C5E-79F6-95E8EE86ED57}"/>
                </a:ext>
              </a:extLst>
            </p:cNvPr>
            <p:cNvCxnSpPr>
              <a:cxnSpLocks/>
            </p:cNvCxnSpPr>
            <p:nvPr/>
          </p:nvCxnSpPr>
          <p:spPr>
            <a:xfrm>
              <a:off x="4596075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4A513B7-D8FE-CF6B-012E-5A2C5109A1D7}"/>
                    </a:ext>
                  </a:extLst>
                </p:cNvPr>
                <p:cNvSpPr txBox="1"/>
                <p:nvPr/>
              </p:nvSpPr>
              <p:spPr>
                <a:xfrm>
                  <a:off x="4160324" y="3533788"/>
                  <a:ext cx="925766" cy="3704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4A513B7-D8FE-CF6B-012E-5A2C5109A1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324" y="3533788"/>
                  <a:ext cx="925766" cy="37042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0875C4-F788-9B27-8BBF-ED77E8BC3EE4}"/>
                </a:ext>
              </a:extLst>
            </p:cNvPr>
            <p:cNvCxnSpPr>
              <a:cxnSpLocks/>
            </p:cNvCxnSpPr>
            <p:nvPr/>
          </p:nvCxnSpPr>
          <p:spPr>
            <a:xfrm>
              <a:off x="6541158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6BFAD3A-87E0-0C5E-1937-F6E276D2DE2A}"/>
                    </a:ext>
                  </a:extLst>
                </p:cNvPr>
                <p:cNvSpPr txBox="1"/>
                <p:nvPr/>
              </p:nvSpPr>
              <p:spPr>
                <a:xfrm>
                  <a:off x="6150743" y="3533788"/>
                  <a:ext cx="7341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1−</m:t>
                      </m:r>
                    </m:oMath>
                  </a14:m>
                  <a:r>
                    <a:rPr lang="en-US" sz="18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6BFAD3A-87E0-0C5E-1937-F6E276D2D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0743" y="3533788"/>
                  <a:ext cx="734112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1F9572-5C22-8E02-A8E2-898539E684EB}"/>
                </a:ext>
              </a:extLst>
            </p:cNvPr>
            <p:cNvCxnSpPr>
              <a:cxnSpLocks/>
            </p:cNvCxnSpPr>
            <p:nvPr/>
          </p:nvCxnSpPr>
          <p:spPr>
            <a:xfrm>
              <a:off x="8403037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E2653A8-8EC9-0A04-9322-8A39CAEEA742}"/>
                    </a:ext>
                  </a:extLst>
                </p:cNvPr>
                <p:cNvSpPr txBox="1"/>
                <p:nvPr/>
              </p:nvSpPr>
              <p:spPr>
                <a:xfrm>
                  <a:off x="8248214" y="3533788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E2653A8-8EC9-0A04-9322-8A39CAEEA7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8214" y="3533788"/>
                  <a:ext cx="36580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CFEBFE5-66BF-66B0-640E-72E9B6506FF5}"/>
                </a:ext>
              </a:extLst>
            </p:cNvPr>
            <p:cNvSpPr txBox="1"/>
            <p:nvPr/>
          </p:nvSpPr>
          <p:spPr>
            <a:xfrm>
              <a:off x="974840" y="3030526"/>
              <a:ext cx="10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2400" dirty="0">
                  <a:latin typeface="+mn-lt"/>
                </a:rPr>
                <a:t>size ≤1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46D018F-D30D-6405-BE47-760E10B9363C}"/>
                    </a:ext>
                  </a:extLst>
                </p:cNvPr>
                <p:cNvSpPr txBox="1"/>
                <p:nvPr/>
              </p:nvSpPr>
              <p:spPr>
                <a:xfrm>
                  <a:off x="2783853" y="3013282"/>
                  <a:ext cx="15468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400" dirty="0">
                      <a:latin typeface="+mn-lt"/>
                    </a:rPr>
                    <a:t>size ≤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a14:m>
                  <a:endParaRPr 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46D018F-D30D-6405-BE47-760E10B93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3853" y="3013282"/>
                  <a:ext cx="1546834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6557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F04EF28-8605-7CBD-FBF4-22B6695A8DE2}"/>
                </a:ext>
              </a:extLst>
            </p:cNvPr>
            <p:cNvSpPr txBox="1"/>
            <p:nvPr/>
          </p:nvSpPr>
          <p:spPr>
            <a:xfrm>
              <a:off x="4873431" y="3027468"/>
              <a:ext cx="135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2400" dirty="0">
                  <a:latin typeface="+mn-lt"/>
                </a:rPr>
                <a:t>unknown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E0E8EA-E01A-81D0-13DD-FA7640F7943A}"/>
              </a:ext>
            </a:extLst>
          </p:cNvPr>
          <p:cNvGrpSpPr/>
          <p:nvPr/>
        </p:nvGrpSpPr>
        <p:grpSpPr>
          <a:xfrm>
            <a:off x="887772" y="4039741"/>
            <a:ext cx="7772384" cy="1011917"/>
            <a:chOff x="887772" y="4039741"/>
            <a:chExt cx="7772384" cy="1011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BEBA7F7-F0F3-4142-16D2-49C068CBC736}"/>
                    </a:ext>
                  </a:extLst>
                </p:cNvPr>
                <p:cNvSpPr txBox="1"/>
                <p:nvPr/>
              </p:nvSpPr>
              <p:spPr>
                <a:xfrm>
                  <a:off x="887772" y="4589993"/>
                  <a:ext cx="7772384" cy="46166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:r>
                    <a:rPr lang="en-US" sz="2400" dirty="0">
                      <a:latin typeface="+mn-lt"/>
                    </a:rPr>
                    <a:t>Conjectured to be poly(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400" dirty="0">
                      <a:latin typeface="+mn-lt"/>
                    </a:rPr>
                    <a:t>) size   </a:t>
                  </a:r>
                  <a:r>
                    <a:rPr lang="en-US" sz="2000" dirty="0">
                      <a:latin typeface="+mn-lt"/>
                    </a:rPr>
                    <a:t>(true for </a:t>
                  </a:r>
                  <a:r>
                    <a:rPr lang="en-US" sz="2000" u="sng" dirty="0">
                      <a:latin typeface="+mn-lt"/>
                    </a:rPr>
                    <a:t>random</a:t>
                  </a:r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</m:oMath>
                  </a14:m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</a:t>
                  </a:r>
                  <a:r>
                    <a:rPr lang="en-US" sz="1800" dirty="0">
                      <a:latin typeface="+mn-lt"/>
                    </a:rPr>
                    <a:t>[</a:t>
                  </a:r>
                  <a:r>
                    <a:rPr lang="en-US" sz="1800" dirty="0">
                      <a:latin typeface="+mn-lt"/>
                      <a:hlinkClick r:id="rId12"/>
                    </a:rPr>
                    <a:t>BGM’24</a:t>
                  </a:r>
                  <a:r>
                    <a:rPr lang="en-US" sz="1800" dirty="0">
                      <a:latin typeface="+mn-lt"/>
                    </a:rPr>
                    <a:t>]</a:t>
                  </a:r>
                  <a:r>
                    <a:rPr lang="en-US" sz="2000" dirty="0">
                      <a:latin typeface="+mn-lt"/>
                    </a:rPr>
                    <a:t> )</a:t>
                  </a:r>
                  <a:endParaRPr 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BEBA7F7-F0F3-4142-16D2-49C068CBC7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772" y="4589993"/>
                  <a:ext cx="7772384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1140" t="-5128" b="-25641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2D60397-60FF-E404-0723-0EB9EA585335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 flipH="1" flipV="1">
              <a:off x="5549450" y="4039741"/>
              <a:ext cx="10445" cy="55025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4A4187-0DBE-C717-E9DB-EAA47AB67A9A}"/>
                  </a:ext>
                </a:extLst>
              </p:cNvPr>
              <p:cNvSpPr txBox="1"/>
              <p:nvPr/>
            </p:nvSpPr>
            <p:spPr>
              <a:xfrm>
                <a:off x="7040296" y="3583554"/>
                <a:ext cx="745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4A4187-0DBE-C717-E9DB-EAA47AB67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296" y="3583554"/>
                <a:ext cx="745204" cy="461665"/>
              </a:xfrm>
              <a:prstGeom prst="rect">
                <a:avLst/>
              </a:prstGeom>
              <a:blipFill>
                <a:blip r:embed="rId1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1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9C655-9489-745D-D709-758DB651C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3B60-3DB4-78DD-3D9C-4F4ECA9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Unique decoding and list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D532B-85D4-20A4-08D7-1F91482523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1056" y="1111663"/>
                <a:ext cx="8912943" cy="5204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The Johnson bound:</a:t>
                </a:r>
                <a:r>
                  <a:rPr lang="en-US" sz="2400" dirty="0"/>
                  <a:t>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&lt;1−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D532B-85D4-20A4-08D7-1F91482523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056" y="1111663"/>
                <a:ext cx="8912943" cy="520494"/>
              </a:xfrm>
              <a:blipFill>
                <a:blip r:embed="rId2"/>
                <a:stretch>
                  <a:fillRect l="-1140" t="-714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D7C55F-0FFB-6B55-5D7C-FDAFB70F6798}"/>
                  </a:ext>
                </a:extLst>
              </p:cNvPr>
              <p:cNvSpPr txBox="1"/>
              <p:nvPr/>
            </p:nvSpPr>
            <p:spPr>
              <a:xfrm>
                <a:off x="790530" y="1573165"/>
                <a:ext cx="77939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32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List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  <a:ea typeface="Cambria Math" panose="02040503050406030204" pitchFamily="18" charset="0"/>
                  </a:rPr>
                  <a:t>   where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00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∊ (0,1)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D7C55F-0FFB-6B55-5D7C-FDAFB70F6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30" y="1573165"/>
                <a:ext cx="7793993" cy="584775"/>
              </a:xfrm>
              <a:prstGeom prst="rect">
                <a:avLst/>
              </a:prstGeom>
              <a:blipFill>
                <a:blip r:embed="rId3"/>
                <a:stretch>
                  <a:fillRect l="-195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5A5EA1C-FC11-1C43-3CC9-7F105B01993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42583" y="2190054"/>
                <a:ext cx="4164924" cy="520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( blows up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approaches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1−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000" dirty="0"/>
                  <a:t> )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5A5EA1C-FC11-1C43-3CC9-7F105B019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2583" y="2190054"/>
                <a:ext cx="4164924" cy="520494"/>
              </a:xfrm>
              <a:prstGeom prst="rect">
                <a:avLst/>
              </a:prstGeom>
              <a:blipFill>
                <a:blip r:embed="rId4"/>
                <a:stretch>
                  <a:fillRect l="-1216" t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2B1AB54-E89C-D638-3344-5C1C232E585C}"/>
              </a:ext>
            </a:extLst>
          </p:cNvPr>
          <p:cNvSpPr/>
          <p:nvPr/>
        </p:nvSpPr>
        <p:spPr>
          <a:xfrm>
            <a:off x="231056" y="1042221"/>
            <a:ext cx="8681888" cy="114521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7E871C-CBE8-305E-2FB3-2D4B638E7D67}"/>
                  </a:ext>
                </a:extLst>
              </p:cNvPr>
              <p:cNvSpPr txBox="1"/>
              <p:nvPr/>
            </p:nvSpPr>
            <p:spPr>
              <a:xfrm>
                <a:off x="231056" y="2905509"/>
                <a:ext cx="59374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dirty="0">
                    <a:latin typeface="+mn-lt"/>
                  </a:rPr>
                  <a:t>size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</a:rPr>
                      <m:t>List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7E871C-CBE8-305E-2FB3-2D4B638E7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6" y="2905509"/>
                <a:ext cx="5937459" cy="461665"/>
              </a:xfrm>
              <a:prstGeom prst="rect">
                <a:avLst/>
              </a:prstGeom>
              <a:blipFill>
                <a:blip r:embed="rId5"/>
                <a:stretch>
                  <a:fillRect l="-1709" t="-5405" r="-42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4CFD1707-2D5B-49BB-09DF-DB5440E9AD4F}"/>
              </a:ext>
            </a:extLst>
          </p:cNvPr>
          <p:cNvGrpSpPr/>
          <p:nvPr/>
        </p:nvGrpSpPr>
        <p:grpSpPr>
          <a:xfrm>
            <a:off x="108152" y="3563890"/>
            <a:ext cx="8505867" cy="920616"/>
            <a:chOff x="108152" y="3013282"/>
            <a:chExt cx="8505867" cy="92061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F63A9F-E8F8-D2BA-094B-8BF701EAA056}"/>
                </a:ext>
              </a:extLst>
            </p:cNvPr>
            <p:cNvCxnSpPr>
              <a:cxnSpLocks/>
            </p:cNvCxnSpPr>
            <p:nvPr/>
          </p:nvCxnSpPr>
          <p:spPr>
            <a:xfrm>
              <a:off x="790530" y="3425309"/>
              <a:ext cx="761109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721577B-2630-57DE-FAC8-8D31A9E04C8B}"/>
                </a:ext>
              </a:extLst>
            </p:cNvPr>
            <p:cNvCxnSpPr>
              <a:cxnSpLocks/>
            </p:cNvCxnSpPr>
            <p:nvPr/>
          </p:nvCxnSpPr>
          <p:spPr>
            <a:xfrm>
              <a:off x="781641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E04F5C8-858C-890D-630A-6F3EEC9A1FF4}"/>
                    </a:ext>
                  </a:extLst>
                </p:cNvPr>
                <p:cNvSpPr txBox="1"/>
                <p:nvPr/>
              </p:nvSpPr>
              <p:spPr>
                <a:xfrm>
                  <a:off x="108152" y="3533788"/>
                  <a:ext cx="8677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E04F5C8-858C-890D-630A-6F3EEC9A1F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52" y="3533788"/>
                  <a:ext cx="867737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CDC790-E949-97D5-27BE-7324C81515B7}"/>
                </a:ext>
              </a:extLst>
            </p:cNvPr>
            <p:cNvCxnSpPr>
              <a:cxnSpLocks/>
            </p:cNvCxnSpPr>
            <p:nvPr/>
          </p:nvCxnSpPr>
          <p:spPr>
            <a:xfrm>
              <a:off x="2182739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16C53D7-3C86-3E3F-4536-DF5EDEB5AFAA}"/>
                    </a:ext>
                  </a:extLst>
                </p:cNvPr>
                <p:cNvSpPr txBox="1"/>
                <p:nvPr/>
              </p:nvSpPr>
              <p:spPr>
                <a:xfrm>
                  <a:off x="1861149" y="3533788"/>
                  <a:ext cx="6078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3/8</m:t>
                        </m:r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16C53D7-3C86-3E3F-4536-DF5EDEB5A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149" y="3533788"/>
                  <a:ext cx="60785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7F2E001-9001-780C-15FB-F157336F1BF1}"/>
                </a:ext>
              </a:extLst>
            </p:cNvPr>
            <p:cNvCxnSpPr>
              <a:cxnSpLocks/>
            </p:cNvCxnSpPr>
            <p:nvPr/>
          </p:nvCxnSpPr>
          <p:spPr>
            <a:xfrm>
              <a:off x="4596075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7732348-18F1-5518-C5B4-9588FC9DEBA5}"/>
                    </a:ext>
                  </a:extLst>
                </p:cNvPr>
                <p:cNvSpPr txBox="1"/>
                <p:nvPr/>
              </p:nvSpPr>
              <p:spPr>
                <a:xfrm>
                  <a:off x="4288144" y="3533788"/>
                  <a:ext cx="6078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7732348-18F1-5518-C5B4-9588FC9DE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144" y="3533788"/>
                  <a:ext cx="60785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BB0DDC-0C29-1327-C3E9-6E488A5CD50F}"/>
                </a:ext>
              </a:extLst>
            </p:cNvPr>
            <p:cNvCxnSpPr>
              <a:cxnSpLocks/>
            </p:cNvCxnSpPr>
            <p:nvPr/>
          </p:nvCxnSpPr>
          <p:spPr>
            <a:xfrm>
              <a:off x="6541158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77667A5-29C0-A92C-8113-23C234EDB645}"/>
                    </a:ext>
                  </a:extLst>
                </p:cNvPr>
                <p:cNvSpPr txBox="1"/>
                <p:nvPr/>
              </p:nvSpPr>
              <p:spPr>
                <a:xfrm>
                  <a:off x="6229401" y="3533788"/>
                  <a:ext cx="6078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3/4</m:t>
                        </m:r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77667A5-29C0-A92C-8113-23C234EDB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9401" y="3533788"/>
                  <a:ext cx="60785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C7F2EEC-DB08-CD42-1FE3-FF969224262D}"/>
                </a:ext>
              </a:extLst>
            </p:cNvPr>
            <p:cNvCxnSpPr>
              <a:cxnSpLocks/>
            </p:cNvCxnSpPr>
            <p:nvPr/>
          </p:nvCxnSpPr>
          <p:spPr>
            <a:xfrm>
              <a:off x="8403037" y="3277825"/>
              <a:ext cx="0" cy="29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B99BF41-0642-6030-72B8-5B46901CA6BA}"/>
                    </a:ext>
                  </a:extLst>
                </p:cNvPr>
                <p:cNvSpPr txBox="1"/>
                <p:nvPr/>
              </p:nvSpPr>
              <p:spPr>
                <a:xfrm>
                  <a:off x="8248214" y="3533788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B99BF41-0642-6030-72B8-5B46901CA6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8214" y="3533788"/>
                  <a:ext cx="36580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852388-A609-613C-F426-8F7BA5492A42}"/>
                </a:ext>
              </a:extLst>
            </p:cNvPr>
            <p:cNvSpPr txBox="1"/>
            <p:nvPr/>
          </p:nvSpPr>
          <p:spPr>
            <a:xfrm>
              <a:off x="974840" y="3030526"/>
              <a:ext cx="10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2400" dirty="0">
                  <a:latin typeface="+mn-lt"/>
                </a:rPr>
                <a:t>size ≤1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F74770F-AE1E-1252-425F-0D8EC0B83AE0}"/>
                    </a:ext>
                  </a:extLst>
                </p:cNvPr>
                <p:cNvSpPr txBox="1"/>
                <p:nvPr/>
              </p:nvSpPr>
              <p:spPr>
                <a:xfrm>
                  <a:off x="2783853" y="3013282"/>
                  <a:ext cx="15468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400" dirty="0">
                      <a:latin typeface="+mn-lt"/>
                    </a:rPr>
                    <a:t>size ≤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a14:m>
                  <a:endParaRPr 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F74770F-AE1E-1252-425F-0D8EC0B83A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3853" y="3013282"/>
                  <a:ext cx="1546834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6557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A2F77E-C769-766F-5617-0001262B8450}"/>
                </a:ext>
              </a:extLst>
            </p:cNvPr>
            <p:cNvSpPr txBox="1"/>
            <p:nvPr/>
          </p:nvSpPr>
          <p:spPr>
            <a:xfrm>
              <a:off x="4873431" y="3027468"/>
              <a:ext cx="135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2400" dirty="0">
                  <a:latin typeface="+mn-lt"/>
                </a:rPr>
                <a:t>unknown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458E99-23FD-5437-EFC7-A6E71C4188A9}"/>
                  </a:ext>
                </a:extLst>
              </p:cNvPr>
              <p:cNvSpPr txBox="1"/>
              <p:nvPr/>
            </p:nvSpPr>
            <p:spPr>
              <a:xfrm>
                <a:off x="2657669" y="4591418"/>
                <a:ext cx="3091937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400" dirty="0">
                    <a:latin typeface="+mn-lt"/>
                  </a:rPr>
                  <a:t>An example: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458E99-23FD-5437-EFC7-A6E71C418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669" y="4591418"/>
                <a:ext cx="3091937" cy="461665"/>
              </a:xfrm>
              <a:prstGeom prst="rect">
                <a:avLst/>
              </a:prstGeom>
              <a:blipFill>
                <a:blip r:embed="rId12"/>
                <a:stretch>
                  <a:fillRect l="-2846" t="-5128" b="-25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EF4870-F286-CD45-4282-61BBCE10540C}"/>
                  </a:ext>
                </a:extLst>
              </p:cNvPr>
              <p:cNvSpPr txBox="1"/>
              <p:nvPr/>
            </p:nvSpPr>
            <p:spPr>
              <a:xfrm>
                <a:off x="7040296" y="3583554"/>
                <a:ext cx="745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EF4870-F286-CD45-4282-61BBCE105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296" y="3583554"/>
                <a:ext cx="745204" cy="461665"/>
              </a:xfrm>
              <a:prstGeom prst="rect">
                <a:avLst/>
              </a:prstGeom>
              <a:blipFill>
                <a:blip r:embed="rId1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64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5F94-F2FA-A849-A008-D0FFF62D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Recap: a General Paradigm for a Modern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CC76EA-FEF8-F0A0-1FA9-C8FABE515F70}"/>
                  </a:ext>
                </a:extLst>
              </p:cNvPr>
              <p:cNvSpPr txBox="1"/>
              <p:nvPr/>
            </p:nvSpPr>
            <p:spPr>
              <a:xfrm>
                <a:off x="1083632" y="3404887"/>
                <a:ext cx="2395205" cy="12003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latin typeface="+mn-lt"/>
                  </a:rPr>
                  <a:t>-interactive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oracle proof 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+mn-lt"/>
                  </a:rPr>
                  <a:t>− IOP</a:t>
                </a:r>
                <a:r>
                  <a:rPr lang="en-US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CC76EA-FEF8-F0A0-1FA9-C8FABE515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32" y="3404887"/>
                <a:ext cx="2395205" cy="1200329"/>
              </a:xfrm>
              <a:prstGeom prst="rect">
                <a:avLst/>
              </a:prstGeom>
              <a:blipFill>
                <a:blip r:embed="rId2"/>
                <a:stretch>
                  <a:fillRect t="-2083" b="-104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4B815E-568A-B8BA-6356-7925AFD4CB89}"/>
                  </a:ext>
                </a:extLst>
              </p:cNvPr>
              <p:cNvSpPr txBox="1"/>
              <p:nvPr/>
            </p:nvSpPr>
            <p:spPr>
              <a:xfrm>
                <a:off x="1083632" y="1335974"/>
                <a:ext cx="2395206" cy="12003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latin typeface="+mn-lt"/>
                  </a:rPr>
                  <a:t>-functional commitment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scheme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4B815E-568A-B8BA-6356-7925AFD4C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32" y="1335974"/>
                <a:ext cx="2395206" cy="1200329"/>
              </a:xfrm>
              <a:prstGeom prst="rect">
                <a:avLst/>
              </a:prstGeom>
              <a:blipFill>
                <a:blip r:embed="rId3"/>
                <a:stretch>
                  <a:fillRect t="-2062" b="-927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blender clipart - Clip Art Library">
            <a:extLst>
              <a:ext uri="{FF2B5EF4-FFF2-40B4-BE49-F238E27FC236}">
                <a16:creationId xmlns:a16="http://schemas.microsoft.com/office/drawing/2014/main" id="{972E4037-D11D-98E4-5AA4-70846FBB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15" y="2326799"/>
            <a:ext cx="548176" cy="9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48C0DF-A2F6-B868-51C3-A98F30A9F970}"/>
              </a:ext>
            </a:extLst>
          </p:cNvPr>
          <p:cNvSpPr txBox="1"/>
          <p:nvPr/>
        </p:nvSpPr>
        <p:spPr>
          <a:xfrm>
            <a:off x="6327031" y="2382539"/>
            <a:ext cx="20724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SNARK for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general circuits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CB4D67F-47D7-5712-02A2-750951E9609B}"/>
              </a:ext>
            </a:extLst>
          </p:cNvPr>
          <p:cNvSpPr/>
          <p:nvPr/>
        </p:nvSpPr>
        <p:spPr>
          <a:xfrm>
            <a:off x="5216201" y="2662425"/>
            <a:ext cx="1012722" cy="2712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BDEC865-7345-DDE5-144F-A1B15391AE4C}"/>
              </a:ext>
            </a:extLst>
          </p:cNvPr>
          <p:cNvSpPr/>
          <p:nvPr/>
        </p:nvSpPr>
        <p:spPr>
          <a:xfrm rot="1496730">
            <a:off x="3441893" y="2044910"/>
            <a:ext cx="1098745" cy="318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1045A31-F5DE-334A-6449-BF481C431788}"/>
              </a:ext>
            </a:extLst>
          </p:cNvPr>
          <p:cNvSpPr/>
          <p:nvPr/>
        </p:nvSpPr>
        <p:spPr>
          <a:xfrm rot="19612882">
            <a:off x="3414700" y="3213701"/>
            <a:ext cx="1138828" cy="3823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496455-28F4-B946-FB93-17D21BB0F818}"/>
              </a:ext>
            </a:extLst>
          </p:cNvPr>
          <p:cNvSpPr txBox="1"/>
          <p:nvPr/>
        </p:nvSpPr>
        <p:spPr>
          <a:xfrm>
            <a:off x="1097059" y="2518968"/>
            <a:ext cx="2486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(cryptographic object)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4928E4-3726-D3F5-6D57-6C42F348AAF5}"/>
              </a:ext>
            </a:extLst>
          </p:cNvPr>
          <p:cNvSpPr txBox="1"/>
          <p:nvPr/>
        </p:nvSpPr>
        <p:spPr>
          <a:xfrm>
            <a:off x="1056150" y="4618471"/>
            <a:ext cx="2527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(info. theoretic object)</a:t>
            </a:r>
          </a:p>
        </p:txBody>
      </p:sp>
    </p:spTree>
    <p:extLst>
      <p:ext uri="{BB962C8B-B14F-4D97-AF65-F5344CB8AC3E}">
        <p14:creationId xmlns:p14="http://schemas.microsoft.com/office/powerpoint/2010/main" val="1950329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02528FD-6073-D8A4-C731-8E2B0232D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00390"/>
            <a:ext cx="6400800" cy="1314450"/>
          </a:xfrm>
        </p:spPr>
        <p:txBody>
          <a:bodyPr/>
          <a:lstStyle/>
          <a:p>
            <a:pPr algn="l">
              <a:lnSpc>
                <a:spcPct val="120000"/>
              </a:lnSpc>
              <a:spcBef>
                <a:spcPts val="1200"/>
              </a:spcBef>
              <a:tabLst>
                <a:tab pos="1366838" algn="l"/>
              </a:tabLst>
            </a:pPr>
            <a:r>
              <a:rPr lang="en-US" dirty="0">
                <a:solidFill>
                  <a:schemeClr val="tx1"/>
                </a:solidFill>
              </a:rPr>
              <a:t>Review	(1)  IOP and IOPP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tabLst>
                <a:tab pos="1366838" algn="l"/>
              </a:tabLst>
            </a:pPr>
            <a:r>
              <a:rPr lang="en-US" dirty="0">
                <a:solidFill>
                  <a:schemeClr val="tx1"/>
                </a:solidFill>
              </a:rPr>
              <a:t>	(2)  Poly-IOP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09C2DE-0DDD-F516-8823-24B644100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 on IOPs</a:t>
            </a:r>
          </a:p>
        </p:txBody>
      </p:sp>
    </p:spTree>
    <p:extLst>
      <p:ext uri="{BB962C8B-B14F-4D97-AF65-F5344CB8AC3E}">
        <p14:creationId xmlns:p14="http://schemas.microsoft.com/office/powerpoint/2010/main" val="2712406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B62A-95E9-28BD-229B-09E9E4683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Oracle Proofs  (IOP)   </a:t>
            </a:r>
            <a:r>
              <a:rPr lang="en-US" sz="2200" dirty="0"/>
              <a:t>[</a:t>
            </a:r>
            <a:r>
              <a:rPr lang="en-US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BCS’16</a:t>
            </a:r>
            <a:r>
              <a:rPr lang="en-US" sz="2200" dirty="0"/>
              <a:t>, </a:t>
            </a:r>
            <a:r>
              <a:rPr lang="en-US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RRR’16</a:t>
            </a:r>
            <a:r>
              <a:rPr lang="en-US" sz="2200" dirty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8C0E51-0883-B9D2-8E1A-F20C3ED28C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42834"/>
                <a:ext cx="8229600" cy="4811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𝕩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𝕨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be a poly-time relation   </a:t>
                </a:r>
                <a:r>
                  <a:rPr lang="en-US" sz="2000" dirty="0"/>
                  <a:t>(e.g.,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𝕩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sha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𝕨</m:t>
                    </m:r>
                  </m:oMath>
                </a14:m>
                <a:r>
                  <a:rPr lang="en-US" sz="2000" dirty="0"/>
                  <a:t>) 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8C0E51-0883-B9D2-8E1A-F20C3ED28C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42834"/>
                <a:ext cx="8229600" cy="481165"/>
              </a:xfrm>
              <a:blipFill>
                <a:blip r:embed="rId5"/>
                <a:stretch>
                  <a:fillRect l="-1235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C26FB26-D3FB-9EED-9FF3-CCA5755B975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1627399"/>
                <a:ext cx="8229600" cy="48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IOP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a pair of algorithms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C26FB26-D3FB-9EED-9FF3-CCA5755B9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27399"/>
                <a:ext cx="8229600" cy="481165"/>
              </a:xfrm>
              <a:prstGeom prst="rect">
                <a:avLst/>
              </a:prstGeom>
              <a:blipFill>
                <a:blip r:embed="rId6"/>
                <a:stretch>
                  <a:fillRect l="-1235" t="-7692" b="-230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221CE9-C447-8B2F-FFCB-F80624F581C0}"/>
                  </a:ext>
                </a:extLst>
              </p:cNvPr>
              <p:cNvSpPr txBox="1"/>
              <p:nvPr/>
            </p:nvSpPr>
            <p:spPr>
              <a:xfrm>
                <a:off x="127823" y="2273163"/>
                <a:ext cx="20846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400" b="0" u="sng" dirty="0">
                    <a:latin typeface="+mn-lt"/>
                    <a:ea typeface="Cambria Math" panose="02040503050406030204" pitchFamily="18" charset="0"/>
                  </a:rPr>
                  <a:t>Prover 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𝕨</m:t>
                        </m:r>
                      </m:e>
                    </m:d>
                  </m:oMath>
                </a14:m>
                <a:endParaRPr lang="en-US" sz="2400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221CE9-C447-8B2F-FFCB-F80624F58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3" y="2273163"/>
                <a:ext cx="2084610" cy="461665"/>
              </a:xfrm>
              <a:prstGeom prst="rect">
                <a:avLst/>
              </a:prstGeom>
              <a:blipFill>
                <a:blip r:embed="rId7"/>
                <a:stretch>
                  <a:fillRect l="-484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89B1CA-A376-8AE6-5B43-66529C618E8C}"/>
                  </a:ext>
                </a:extLst>
              </p:cNvPr>
              <p:cNvSpPr txBox="1"/>
              <p:nvPr/>
            </p:nvSpPr>
            <p:spPr>
              <a:xfrm>
                <a:off x="5258567" y="2283538"/>
                <a:ext cx="15356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400" u="sng" dirty="0">
                    <a:latin typeface="+mn-lt"/>
                  </a:rPr>
                  <a:t>Verifier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</m:e>
                    </m:d>
                  </m:oMath>
                </a14:m>
                <a:endParaRPr lang="en-US" sz="2400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89B1CA-A376-8AE6-5B43-66529C618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567" y="2283538"/>
                <a:ext cx="1535677" cy="461665"/>
              </a:xfrm>
              <a:prstGeom prst="rect">
                <a:avLst/>
              </a:prstGeom>
              <a:blipFill>
                <a:blip r:embed="rId8"/>
                <a:stretch>
                  <a:fillRect l="-655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F6C9FC12-8850-69BC-0CB1-C5ADD84EB7FF}"/>
              </a:ext>
            </a:extLst>
          </p:cNvPr>
          <p:cNvGrpSpPr/>
          <p:nvPr/>
        </p:nvGrpSpPr>
        <p:grpSpPr>
          <a:xfrm>
            <a:off x="1120883" y="2547003"/>
            <a:ext cx="3991895" cy="400110"/>
            <a:chOff x="1120883" y="2812475"/>
            <a:chExt cx="3991895" cy="40011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8884784-0CF3-B5BD-27AE-D97CFC9C4F8D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318565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D981219-A335-AB19-2BEC-59B5AE902213}"/>
                    </a:ext>
                  </a:extLst>
                </p:cNvPr>
                <p:cNvSpPr txBox="1"/>
                <p:nvPr/>
              </p:nvSpPr>
              <p:spPr>
                <a:xfrm>
                  <a:off x="2143437" y="2812475"/>
                  <a:ext cx="7779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D981219-A335-AB19-2BEC-59B5AE902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437" y="2812475"/>
                  <a:ext cx="777905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9B5A78F-D938-E7BC-D312-B714D31A4550}"/>
                </a:ext>
              </a:extLst>
            </p:cNvPr>
            <p:cNvGrpSpPr/>
            <p:nvPr/>
          </p:nvGrpSpPr>
          <p:grpSpPr>
            <a:xfrm>
              <a:off x="2887539" y="2954718"/>
              <a:ext cx="1893556" cy="153006"/>
              <a:chOff x="3907476" y="3617020"/>
              <a:chExt cx="1893556" cy="25563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58CEE29-B85C-D601-F243-142C8264552E}"/>
                  </a:ext>
                </a:extLst>
              </p:cNvPr>
              <p:cNvSpPr/>
              <p:nvPr/>
            </p:nvSpPr>
            <p:spPr>
              <a:xfrm>
                <a:off x="3907476" y="3617020"/>
                <a:ext cx="1893556" cy="2556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CED69C0-ADF7-DD66-F1D8-20A86D9B65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968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8D30E50-876E-A4AF-F46C-EB184140AA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565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3C31AAA-54B4-BBC5-22A1-249EABD876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9162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91CA6FD-9C39-9764-5ACE-FD69AB950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5759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B04A3DB-7239-ECE7-0635-5C4B67B4B3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2356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76E17CD-B945-D86F-4A9B-9B23FFA129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953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29D1144-BD8A-C64C-789F-34A80BF333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5550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7B57A90-A735-A36A-148E-78A5CA2821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47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E5DE8E3-F44E-8D43-2548-70B606E103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741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10ECAC2-9D54-1FB0-04B2-9BE235C63592}"/>
              </a:ext>
            </a:extLst>
          </p:cNvPr>
          <p:cNvGrpSpPr/>
          <p:nvPr/>
        </p:nvGrpSpPr>
        <p:grpSpPr>
          <a:xfrm>
            <a:off x="1120883" y="3089356"/>
            <a:ext cx="3991895" cy="400110"/>
            <a:chOff x="1120883" y="3354828"/>
            <a:chExt cx="3991895" cy="40011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84EB6D5-F5D4-6C34-6C2C-BE98C6E66F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883" y="3397046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69950F3-35E7-ABB4-B514-B5DF6E22A54D}"/>
                    </a:ext>
                  </a:extLst>
                </p:cNvPr>
                <p:cNvSpPr txBox="1"/>
                <p:nvPr/>
              </p:nvSpPr>
              <p:spPr>
                <a:xfrm>
                  <a:off x="2142086" y="3354828"/>
                  <a:ext cx="11124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⇽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𝔘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69950F3-35E7-ABB4-B514-B5DF6E22A5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086" y="3354828"/>
                  <a:ext cx="1112484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A694EB3-7767-FBFD-F382-9A3DD7A17344}"/>
              </a:ext>
            </a:extLst>
          </p:cNvPr>
          <p:cNvGrpSpPr/>
          <p:nvPr/>
        </p:nvGrpSpPr>
        <p:grpSpPr>
          <a:xfrm>
            <a:off x="1120883" y="4064329"/>
            <a:ext cx="3991895" cy="400110"/>
            <a:chOff x="1120883" y="4074162"/>
            <a:chExt cx="3991895" cy="40011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EEB74C5-0720-76E1-A69F-24AD2B5F3C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883" y="4434350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998D12A-B327-4F06-BA25-7B1047B6D13C}"/>
                    </a:ext>
                  </a:extLst>
                </p:cNvPr>
                <p:cNvSpPr txBox="1"/>
                <p:nvPr/>
              </p:nvSpPr>
              <p:spPr>
                <a:xfrm>
                  <a:off x="2142086" y="4074162"/>
                  <a:ext cx="11287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⇽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𝔘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998D12A-B327-4F06-BA25-7B1047B6D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086" y="4074162"/>
                  <a:ext cx="1128771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EDD4C96-EE76-C63D-5AD2-DB45AEE0E38D}"/>
              </a:ext>
            </a:extLst>
          </p:cNvPr>
          <p:cNvGrpSpPr/>
          <p:nvPr/>
        </p:nvGrpSpPr>
        <p:grpSpPr>
          <a:xfrm>
            <a:off x="1120883" y="4541755"/>
            <a:ext cx="3991895" cy="400110"/>
            <a:chOff x="1120883" y="4551588"/>
            <a:chExt cx="3991895" cy="400110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2912E41-8B93-52AD-9A62-17E264F94166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44B853F-0387-247B-86A3-A6B7FA9EA2B7}"/>
                    </a:ext>
                  </a:extLst>
                </p:cNvPr>
                <p:cNvSpPr txBox="1"/>
                <p:nvPr/>
              </p:nvSpPr>
              <p:spPr>
                <a:xfrm>
                  <a:off x="2143437" y="4551588"/>
                  <a:ext cx="78822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44B853F-0387-247B-86A3-A6B7FA9EA2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437" y="4551588"/>
                  <a:ext cx="788229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D038F73-CB11-6163-BC31-D6CA1199848C}"/>
                </a:ext>
              </a:extLst>
            </p:cNvPr>
            <p:cNvGrpSpPr/>
            <p:nvPr/>
          </p:nvGrpSpPr>
          <p:grpSpPr>
            <a:xfrm>
              <a:off x="2887539" y="4693831"/>
              <a:ext cx="1893556" cy="153006"/>
              <a:chOff x="3907476" y="3617020"/>
              <a:chExt cx="1893556" cy="25563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551E268-58D7-2CAC-F674-A33D4FF716F9}"/>
                  </a:ext>
                </a:extLst>
              </p:cNvPr>
              <p:cNvSpPr/>
              <p:nvPr/>
            </p:nvSpPr>
            <p:spPr>
              <a:xfrm>
                <a:off x="3907476" y="3617020"/>
                <a:ext cx="1893556" cy="2556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8D787AD-BC72-DFC6-763A-FB6F96EAAE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968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E40018B-0B08-0098-53E1-916CA8C5F4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565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5815D9E-8E62-6B33-027B-8360AFAB50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9162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ACB104-085B-5445-E315-4B3CA19DEC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5759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CFCA7DC-B1D5-7C9B-FDD7-D05DA96CC7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2356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D1272ED-80C5-A8DB-B4EE-B826E4082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953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B7E8B74-76CF-F765-6669-69E02E196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5550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D244DB6-4FBE-5AB5-956A-9CBA4EA8A3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47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B093045-794F-3340-DAAF-16687AE42A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741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3E264E-734E-9AC8-A23A-28CF825316D0}"/>
                  </a:ext>
                </a:extLst>
              </p:cNvPr>
              <p:cNvSpPr txBox="1"/>
              <p:nvPr/>
            </p:nvSpPr>
            <p:spPr>
              <a:xfrm>
                <a:off x="5240255" y="4526366"/>
                <a:ext cx="3843873" cy="430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 </m:t>
                    </m:r>
                  </m:oMath>
                </a14:m>
                <a:r>
                  <a:rPr lang="en-US" sz="2200" dirty="0">
                    <a:latin typeface="+mn-lt"/>
                  </a:rPr>
                  <a:t>yes/no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3E264E-734E-9AC8-A23A-28CF82531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255" y="4526366"/>
                <a:ext cx="3843873" cy="430887"/>
              </a:xfrm>
              <a:prstGeom prst="rect">
                <a:avLst/>
              </a:prstGeom>
              <a:blipFill>
                <a:blip r:embed="rId13"/>
                <a:stretch>
                  <a:fillRect t="-5405" r="-654" b="-24324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5BD0AF-CA82-7333-6208-F59FE87044C8}"/>
                  </a:ext>
                </a:extLst>
              </p:cNvPr>
              <p:cNvSpPr txBox="1"/>
              <p:nvPr/>
            </p:nvSpPr>
            <p:spPr>
              <a:xfrm>
                <a:off x="2525786" y="3667080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5BD0AF-CA82-7333-6208-F59FE8704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786" y="3667080"/>
                <a:ext cx="40588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411A2A80-F871-D9C2-C886-637E13774E83}"/>
              </a:ext>
            </a:extLst>
          </p:cNvPr>
          <p:cNvGrpSpPr/>
          <p:nvPr/>
        </p:nvGrpSpPr>
        <p:grpSpPr>
          <a:xfrm>
            <a:off x="1153907" y="3453029"/>
            <a:ext cx="3991895" cy="400110"/>
            <a:chOff x="1120883" y="4551588"/>
            <a:chExt cx="3991895" cy="40011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E7F80D5-DE5F-2C06-AEAE-10B6A36DD2D7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B4169AF-E0D2-DEE1-F336-ABCF0942B27E}"/>
                    </a:ext>
                  </a:extLst>
                </p:cNvPr>
                <p:cNvSpPr txBox="1"/>
                <p:nvPr/>
              </p:nvSpPr>
              <p:spPr>
                <a:xfrm>
                  <a:off x="2143437" y="4551588"/>
                  <a:ext cx="7719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B4169AF-E0D2-DEE1-F336-ABCF0942B2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437" y="4551588"/>
                  <a:ext cx="771943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56EB464-26DF-CD3D-0207-CF3F57C65647}"/>
                </a:ext>
              </a:extLst>
            </p:cNvPr>
            <p:cNvGrpSpPr/>
            <p:nvPr/>
          </p:nvGrpSpPr>
          <p:grpSpPr>
            <a:xfrm>
              <a:off x="2887539" y="4693831"/>
              <a:ext cx="1893556" cy="153006"/>
              <a:chOff x="3907476" y="3617020"/>
              <a:chExt cx="1893556" cy="255639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5BD2873-DFD0-C5C1-8BE9-50AC795FC1C8}"/>
                  </a:ext>
                </a:extLst>
              </p:cNvPr>
              <p:cNvSpPr/>
              <p:nvPr/>
            </p:nvSpPr>
            <p:spPr>
              <a:xfrm>
                <a:off x="3907476" y="3617020"/>
                <a:ext cx="1893556" cy="2556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87D8E9B-4980-E92E-0B2B-0609670DA8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968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45677BC-B1ED-B527-9122-B5E92A373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565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4C8F0BB-314D-7C0E-1A86-B4C55E7437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9162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61999A5F-17F8-2D05-37B9-4E8E0426E9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5759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946EFD02-C30E-217D-79F0-2FEB4B639B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2356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A4F68189-3523-0D50-F63F-7AE45C7081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953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78D394A-595C-D951-0EE6-7CF04E607A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5550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C78B5C9-0515-EC47-5152-F5A6866E3D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47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1DB9DBE-747E-8F14-304E-3C760DBBF3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741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1CE36B6-6B0A-DBE2-A9D2-F3C33105EFA4}"/>
                  </a:ext>
                </a:extLst>
              </p:cNvPr>
              <p:cNvSpPr txBox="1"/>
              <p:nvPr/>
            </p:nvSpPr>
            <p:spPr>
              <a:xfrm>
                <a:off x="5527296" y="2775890"/>
                <a:ext cx="3123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: short random challenges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1CE36B6-6B0A-DBE2-A9D2-F3C33105E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296" y="2775890"/>
                <a:ext cx="3123034" cy="400110"/>
              </a:xfrm>
              <a:prstGeom prst="rect">
                <a:avLst/>
              </a:prstGeom>
              <a:blipFill>
                <a:blip r:embed="rId16"/>
                <a:stretch>
                  <a:fillRect t="-6061" r="-81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00EE715-B975-63D6-337C-CA4978F9B016}"/>
                  </a:ext>
                </a:extLst>
              </p:cNvPr>
              <p:cNvSpPr txBox="1"/>
              <p:nvPr/>
            </p:nvSpPr>
            <p:spPr>
              <a:xfrm>
                <a:off x="5527296" y="3267651"/>
                <a:ext cx="31493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: poly-size strings (oracles)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00EE715-B975-63D6-337C-CA4978F9B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296" y="3267651"/>
                <a:ext cx="3149324" cy="400110"/>
              </a:xfrm>
              <a:prstGeom prst="rect">
                <a:avLst/>
              </a:prstGeom>
              <a:blipFill>
                <a:blip r:embed="rId17"/>
                <a:stretch>
                  <a:fillRect t="-9375" r="-803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3A2B260-03F6-C147-44D9-8EAEFFA43DB8}"/>
                  </a:ext>
                </a:extLst>
              </p:cNvPr>
              <p:cNvSpPr txBox="1"/>
              <p:nvPr/>
            </p:nvSpPr>
            <p:spPr>
              <a:xfrm>
                <a:off x="5527296" y="3759412"/>
                <a:ext cx="29270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can query for cells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3A2B260-03F6-C147-44D9-8EAEFFA4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296" y="3759412"/>
                <a:ext cx="2927020" cy="400110"/>
              </a:xfrm>
              <a:prstGeom prst="rect">
                <a:avLst/>
              </a:prstGeom>
              <a:blipFill>
                <a:blip r:embed="rId18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0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/>
      <p:bldP spid="91" grpId="0"/>
      <p:bldP spid="92" grpId="0"/>
      <p:bldP spid="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4A8D4-867F-8030-B7AA-D4A0E783E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D568-9C66-ACB4-4B3E-A980B691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Oracle Proofs  (IOP)   </a:t>
            </a:r>
            <a:r>
              <a:rPr lang="en-US" sz="2200" dirty="0"/>
              <a:t>[</a:t>
            </a:r>
            <a:r>
              <a:rPr lang="en-US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BCS’16</a:t>
            </a:r>
            <a:r>
              <a:rPr lang="en-US" sz="2200" dirty="0"/>
              <a:t>, </a:t>
            </a:r>
            <a:r>
              <a:rPr lang="en-US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RRR’16</a:t>
            </a:r>
            <a:r>
              <a:rPr lang="en-US" sz="2200" dirty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504ED8-BFEB-477F-51B9-F67419C479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42834"/>
                <a:ext cx="8229600" cy="4811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𝕩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𝕨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be a poly-time relation   </a:t>
                </a:r>
                <a:r>
                  <a:rPr lang="en-US" sz="2000" dirty="0"/>
                  <a:t>(e.g.,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𝕩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sha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𝕨</m:t>
                    </m:r>
                  </m:oMath>
                </a14:m>
                <a:r>
                  <a:rPr lang="en-US" sz="2000" dirty="0"/>
                  <a:t>) 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504ED8-BFEB-477F-51B9-F67419C47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42834"/>
                <a:ext cx="8229600" cy="481165"/>
              </a:xfrm>
              <a:blipFill>
                <a:blip r:embed="rId5"/>
                <a:stretch>
                  <a:fillRect l="-1235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89F9539-51B6-F189-4DFD-1473BD57062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1627399"/>
                <a:ext cx="8229600" cy="48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IOP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89F9539-51B6-F189-4DFD-1473BD570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27399"/>
                <a:ext cx="8229600" cy="481165"/>
              </a:xfrm>
              <a:prstGeom prst="rect">
                <a:avLst/>
              </a:prstGeom>
              <a:blipFill>
                <a:blip r:embed="rId6"/>
                <a:stretch>
                  <a:fillRect l="-1235" t="-7692" b="-230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69E7B97-F246-69A7-9B67-D1411BCE5F1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2839" y="2211964"/>
                <a:ext cx="8229600" cy="924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is </a:t>
                </a:r>
                <a:r>
                  <a:rPr lang="en-US" sz="2400" b="1" dirty="0"/>
                  <a:t>complete</a:t>
                </a:r>
                <a:r>
                  <a:rPr lang="en-US" sz="2400" dirty="0"/>
                  <a:t> if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𝕨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,  when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400" dirty="0"/>
                  <a:t> interacts with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400" dirty="0"/>
                  <a:t>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				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yes</m:t>
                    </m:r>
                  </m:oMath>
                </a14:m>
                <a:r>
                  <a:rPr lang="en-US" sz="2400" dirty="0"/>
                  <a:t> ]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69E7B97-F246-69A7-9B67-D1411BCE5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839" y="2211964"/>
                <a:ext cx="8229600" cy="924526"/>
              </a:xfrm>
              <a:prstGeom prst="rect">
                <a:avLst/>
              </a:prstGeom>
              <a:blipFill>
                <a:blip r:embed="rId7"/>
                <a:stretch>
                  <a:fillRect l="-1233" t="-4054" b="-108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70D2520-0D26-AC2E-A6F7-20D287164AF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2838" y="3230489"/>
                <a:ext cx="8431161" cy="954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is </a:t>
                </a:r>
                <a:r>
                  <a:rPr lang="en-US" sz="2400" b="1" dirty="0"/>
                  <a:t>sound</a:t>
                </a:r>
                <a:r>
                  <a:rPr lang="en-US" sz="2400" dirty="0"/>
                  <a:t> if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𝕩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𝕨</m:t>
                    </m:r>
                  </m:oMath>
                </a14:m>
                <a:r>
                  <a:rPr lang="en-US" sz="2000" dirty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𝕨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}    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		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yes</m:t>
                    </m:r>
                  </m:oMath>
                </a14:m>
                <a:r>
                  <a:rPr lang="en-US" sz="2400" dirty="0"/>
                  <a:t> ]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sz="2400" dirty="0"/>
                  <a:t>       </a:t>
                </a:r>
                <a:r>
                  <a:rPr lang="en-US" sz="1900" dirty="0"/>
                  <a:t>(≈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−128</m:t>
                        </m:r>
                      </m:sup>
                    </m:sSup>
                  </m:oMath>
                </a14:m>
                <a:r>
                  <a:rPr lang="en-US" sz="1900" dirty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70D2520-0D26-AC2E-A6F7-20D287164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838" y="3230489"/>
                <a:ext cx="8431161" cy="954798"/>
              </a:xfrm>
              <a:prstGeom prst="rect">
                <a:avLst/>
              </a:prstGeom>
              <a:blipFill>
                <a:blip r:embed="rId8"/>
                <a:stretch>
                  <a:fillRect l="-1205" t="-3947" b="-78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682697A-DBC5-8D01-E7A7-2E4E5D2DC0F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2839" y="4279286"/>
                <a:ext cx="8229600" cy="864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is </a:t>
                </a:r>
                <a:r>
                  <a:rPr lang="en-US" sz="2400" b="1" dirty="0"/>
                  <a:t>knowledge</a:t>
                </a:r>
                <a:r>
                  <a:rPr lang="en-US" sz="2400" dirty="0"/>
                  <a:t> </a:t>
                </a:r>
                <a:r>
                  <a:rPr lang="en-US" sz="2400" b="1" dirty="0"/>
                  <a:t>sound</a:t>
                </a:r>
                <a:r>
                  <a:rPr lang="en-US" sz="2400" dirty="0"/>
                  <a:t> (informally) if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		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400" dirty="0"/>
                  <a:t> accepts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𝕩</m:t>
                    </m:r>
                  </m:oMath>
                </a14:m>
                <a:r>
                  <a:rPr lang="en-US" sz="2400" dirty="0"/>
                  <a:t>   ⇒  prover “knows”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𝕨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s.t.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𝕨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682697A-DBC5-8D01-E7A7-2E4E5D2DC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839" y="4279286"/>
                <a:ext cx="8229600" cy="864214"/>
              </a:xfrm>
              <a:prstGeom prst="rect">
                <a:avLst/>
              </a:prstGeom>
              <a:blipFill>
                <a:blip r:embed="rId9"/>
                <a:stretch>
                  <a:fillRect l="-1233" t="-2857"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13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3971C-9808-7FAF-0936-FA0A567EF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A7FE-EF85-4ED5-8C6F-CC075C96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Oracle Proofs  (IOP)   </a:t>
            </a:r>
            <a:r>
              <a:rPr lang="en-US" sz="2200" dirty="0"/>
              <a:t>[</a:t>
            </a:r>
            <a:r>
              <a:rPr lang="en-US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BCS’16</a:t>
            </a:r>
            <a:r>
              <a:rPr lang="en-US" sz="2200" dirty="0"/>
              <a:t>, </a:t>
            </a:r>
            <a:r>
              <a:rPr lang="en-US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RRR’16</a:t>
            </a:r>
            <a:r>
              <a:rPr lang="en-US" sz="2200" dirty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657F-3D75-9DC9-D887-BC7C93A173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42834"/>
                <a:ext cx="8229600" cy="4811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𝕩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𝕨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be a poly-time relation   </a:t>
                </a:r>
                <a:r>
                  <a:rPr lang="en-US" sz="2000" dirty="0"/>
                  <a:t>(e.g.,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𝕩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sha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𝕨</m:t>
                    </m:r>
                  </m:oMath>
                </a14:m>
                <a:r>
                  <a:rPr lang="en-US" sz="2000" dirty="0"/>
                  <a:t>) 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504ED8-BFEB-477F-51B9-F67419C47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42834"/>
                <a:ext cx="8229600" cy="481165"/>
              </a:xfrm>
              <a:blipFill>
                <a:blip r:embed="rId5"/>
                <a:stretch>
                  <a:fillRect l="-1235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5B02869-5131-56BA-21BA-F2E25D867B7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1627399"/>
                <a:ext cx="8229600" cy="48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IOP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89F9539-51B6-F189-4DFD-1473BD570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27399"/>
                <a:ext cx="8229600" cy="481165"/>
              </a:xfrm>
              <a:prstGeom prst="rect">
                <a:avLst/>
              </a:prstGeom>
              <a:blipFill>
                <a:blip r:embed="rId6"/>
                <a:stretch>
                  <a:fillRect l="-1235" t="-7692" b="-230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B6BF2FE-C9B2-CA9F-078C-CF2E58D55A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2839" y="2211964"/>
                <a:ext cx="8229600" cy="924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is </a:t>
                </a:r>
                <a:r>
                  <a:rPr lang="en-US" sz="2400" b="1" dirty="0"/>
                  <a:t>complete</a:t>
                </a:r>
                <a:r>
                  <a:rPr lang="en-US" sz="2400" dirty="0"/>
                  <a:t> if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𝕨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,  when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400" dirty="0"/>
                  <a:t> interacts with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		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yes</m:t>
                    </m:r>
                  </m:oMath>
                </a14:m>
                <a:r>
                  <a:rPr lang="en-US" sz="2400" dirty="0"/>
                  <a:t> ]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B6BF2FE-C9B2-CA9F-078C-CF2E58D55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839" y="2211964"/>
                <a:ext cx="8229600" cy="924526"/>
              </a:xfrm>
              <a:prstGeom prst="rect">
                <a:avLst/>
              </a:prstGeom>
              <a:blipFill>
                <a:blip r:embed="rId7"/>
                <a:stretch>
                  <a:fillRect l="-1233" t="-4054" b="-108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06FFD8-4FB9-A66A-410B-E3F708A812D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2838" y="3230489"/>
                <a:ext cx="8431161" cy="954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is </a:t>
                </a:r>
                <a:r>
                  <a:rPr lang="en-US" sz="2400" b="1" dirty="0"/>
                  <a:t>sound</a:t>
                </a:r>
                <a:r>
                  <a:rPr lang="en-US" sz="2400" dirty="0"/>
                  <a:t> if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𝕩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𝕨</m:t>
                    </m:r>
                  </m:oMath>
                </a14:m>
                <a:r>
                  <a:rPr lang="en-US" sz="2000" dirty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𝕨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}    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		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yes</m:t>
                    </m:r>
                  </m:oMath>
                </a14:m>
                <a:r>
                  <a:rPr lang="en-US" sz="2400" dirty="0"/>
                  <a:t> ]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sz="2400" dirty="0"/>
                  <a:t>       </a:t>
                </a:r>
                <a:r>
                  <a:rPr lang="en-US" sz="1900" dirty="0"/>
                  <a:t>(≈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−128</m:t>
                        </m:r>
                      </m:sup>
                    </m:sSup>
                  </m:oMath>
                </a14:m>
                <a:r>
                  <a:rPr lang="en-US" sz="1900" dirty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06FFD8-4FB9-A66A-410B-E3F708A81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838" y="3230489"/>
                <a:ext cx="8431161" cy="954798"/>
              </a:xfrm>
              <a:prstGeom prst="rect">
                <a:avLst/>
              </a:prstGeom>
              <a:blipFill>
                <a:blip r:embed="rId8"/>
                <a:stretch>
                  <a:fillRect l="-1205" t="-3947" b="-78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C3B75B7C-1154-9ACE-1B11-B7D8EF341AF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2839" y="4279286"/>
                <a:ext cx="8229600" cy="864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is </a:t>
                </a:r>
                <a:r>
                  <a:rPr lang="en-US" sz="2400" b="1" dirty="0"/>
                  <a:t>succinct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sz="19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time</m:t>
                    </m:r>
                    <m:r>
                      <a:rPr lang="en-US" sz="19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sz="19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</m:e>
                    </m:d>
                    <m:r>
                      <a:rPr lang="en-US" sz="19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sz="19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(1/</m:t>
                    </m:r>
                    <m:r>
                      <a:rPr lang="en-US" sz="1900" i="1" dirty="0">
                        <a:latin typeface="Cambria Math" panose="02040503050406030204" pitchFamily="18" charset="0"/>
                      </a:rPr>
                      <m:t>𝑒𝑟𝑟</m:t>
                    </m:r>
                    <m:r>
                      <a:rPr lang="en-US" sz="19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   ⇒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small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makes few queries to the oracles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C3B75B7C-1154-9ACE-1B11-B7D8EF341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839" y="4279286"/>
                <a:ext cx="8229600" cy="864214"/>
              </a:xfrm>
              <a:prstGeom prst="rect">
                <a:avLst/>
              </a:prstGeom>
              <a:blipFill>
                <a:blip r:embed="rId9"/>
                <a:stretch>
                  <a:fillRect l="-1079" t="-4286" b="-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095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F3E8D8-4E08-8B29-3E87-53B5D72150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IOP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 ⇒  SNARK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 </a:t>
                </a:r>
                <a:r>
                  <a:rPr lang="en-US" sz="2700" dirty="0"/>
                  <a:t>(the BCS’16 compiler)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F3E8D8-4E08-8B29-3E87-53B5D7215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4938" t="-17647" r="-3395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2C600-F0AD-11E5-8B41-5792FDC252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41233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Step 1:</a:t>
                </a:r>
                <a:r>
                  <a:rPr lang="en-US" sz="2400" dirty="0"/>
                  <a:t>   replace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by Merkle commitments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2C600-F0AD-11E5-8B41-5792FDC25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412339"/>
              </a:xfrm>
              <a:blipFill>
                <a:blip r:embed="rId4"/>
                <a:stretch>
                  <a:fillRect l="-1080" t="-17647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4C59A3-5CD3-9457-F64E-587A5B618585}"/>
                  </a:ext>
                </a:extLst>
              </p:cNvPr>
              <p:cNvSpPr txBox="1"/>
              <p:nvPr/>
            </p:nvSpPr>
            <p:spPr>
              <a:xfrm>
                <a:off x="127823" y="1790785"/>
                <a:ext cx="20846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400" b="0" u="sng" dirty="0">
                    <a:latin typeface="+mn-lt"/>
                    <a:ea typeface="Cambria Math" panose="02040503050406030204" pitchFamily="18" charset="0"/>
                  </a:rPr>
                  <a:t>Prover 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𝕨</m:t>
                        </m:r>
                      </m:e>
                    </m:d>
                  </m:oMath>
                </a14:m>
                <a:endParaRPr lang="en-US" sz="2400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4C59A3-5CD3-9457-F64E-587A5B618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3" y="1790785"/>
                <a:ext cx="2084610" cy="461665"/>
              </a:xfrm>
              <a:prstGeom prst="rect">
                <a:avLst/>
              </a:prstGeom>
              <a:blipFill>
                <a:blip r:embed="rId5"/>
                <a:stretch>
                  <a:fillRect l="-484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A5A8DD-7B56-01E7-F249-B49292D69D08}"/>
                  </a:ext>
                </a:extLst>
              </p:cNvPr>
              <p:cNvSpPr txBox="1"/>
              <p:nvPr/>
            </p:nvSpPr>
            <p:spPr>
              <a:xfrm>
                <a:off x="5258567" y="1801160"/>
                <a:ext cx="15356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400" u="sng" dirty="0">
                    <a:latin typeface="+mn-lt"/>
                  </a:rPr>
                  <a:t>Verifier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</m:e>
                    </m:d>
                  </m:oMath>
                </a14:m>
                <a:endParaRPr lang="en-US" sz="2400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A5A8DD-7B56-01E7-F249-B49292D69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567" y="1801160"/>
                <a:ext cx="1535677" cy="461665"/>
              </a:xfrm>
              <a:prstGeom prst="rect">
                <a:avLst/>
              </a:prstGeom>
              <a:blipFill>
                <a:blip r:embed="rId6"/>
                <a:stretch>
                  <a:fillRect l="-6557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39401-DD37-3A8E-84CE-877F66776D86}"/>
              </a:ext>
            </a:extLst>
          </p:cNvPr>
          <p:cNvCxnSpPr>
            <a:cxnSpLocks/>
          </p:cNvCxnSpPr>
          <p:nvPr/>
        </p:nvCxnSpPr>
        <p:spPr>
          <a:xfrm>
            <a:off x="1120883" y="2437802"/>
            <a:ext cx="399189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D75E0B-0AE6-0C90-9A6A-23BBAC9D5231}"/>
                  </a:ext>
                </a:extLst>
              </p:cNvPr>
              <p:cNvSpPr txBox="1"/>
              <p:nvPr/>
            </p:nvSpPr>
            <p:spPr>
              <a:xfrm>
                <a:off x="2241760" y="2064625"/>
                <a:ext cx="21782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000" b="0" dirty="0" err="1">
                    <a:latin typeface="+mn-lt"/>
                    <a:ea typeface="Cambria Math" panose="02040503050406030204" pitchFamily="18" charset="0"/>
                  </a:rPr>
                  <a:t>MerkleCommit</a:t>
                </a:r>
                <a:r>
                  <a:rPr lang="en-US" sz="2000" b="0" dirty="0">
                    <a:latin typeface="+mn-lt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D75E0B-0AE6-0C90-9A6A-23BBAC9D5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760" y="2064625"/>
                <a:ext cx="2178225" cy="400110"/>
              </a:xfrm>
              <a:prstGeom prst="rect">
                <a:avLst/>
              </a:prstGeom>
              <a:blipFill>
                <a:blip r:embed="rId7"/>
                <a:stretch>
                  <a:fillRect l="-2907" t="-9375" r="-2326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577D9E7-B282-DA4C-482F-90A206E79625}"/>
              </a:ext>
            </a:extLst>
          </p:cNvPr>
          <p:cNvGrpSpPr/>
          <p:nvPr/>
        </p:nvGrpSpPr>
        <p:grpSpPr>
          <a:xfrm>
            <a:off x="1120883" y="2606978"/>
            <a:ext cx="3991895" cy="400110"/>
            <a:chOff x="1120883" y="3354828"/>
            <a:chExt cx="3991895" cy="40011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DB0D31A-DA49-9192-298E-601F52C6B4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883" y="3397046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E5F48FA-2A5B-6CAC-C73F-01F612AEB0A4}"/>
                    </a:ext>
                  </a:extLst>
                </p:cNvPr>
                <p:cNvSpPr txBox="1"/>
                <p:nvPr/>
              </p:nvSpPr>
              <p:spPr>
                <a:xfrm>
                  <a:off x="2181415" y="3354828"/>
                  <a:ext cx="11124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⇽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𝔘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E5F48FA-2A5B-6CAC-C73F-01F612AEB0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415" y="3354828"/>
                  <a:ext cx="1112484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D89A2C-3BBE-C4E9-3415-C31CDBE283EB}"/>
              </a:ext>
            </a:extLst>
          </p:cNvPr>
          <p:cNvGrpSpPr/>
          <p:nvPr/>
        </p:nvGrpSpPr>
        <p:grpSpPr>
          <a:xfrm>
            <a:off x="1120883" y="3581951"/>
            <a:ext cx="3991895" cy="400110"/>
            <a:chOff x="1120883" y="4074162"/>
            <a:chExt cx="3991895" cy="40011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C9C004-888E-12D4-6760-B2C193AE85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883" y="4434350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FBA9AD0-F740-9DA8-0FC0-B5E049972530}"/>
                    </a:ext>
                  </a:extLst>
                </p:cNvPr>
                <p:cNvSpPr txBox="1"/>
                <p:nvPr/>
              </p:nvSpPr>
              <p:spPr>
                <a:xfrm>
                  <a:off x="2220745" y="4074162"/>
                  <a:ext cx="11287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⇽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𝔘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FBA9AD0-F740-9DA8-0FC0-B5E049972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745" y="4074162"/>
                  <a:ext cx="1128771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A0C9C5-8F46-8850-80AE-33F7B7F8CC6E}"/>
              </a:ext>
            </a:extLst>
          </p:cNvPr>
          <p:cNvGrpSpPr/>
          <p:nvPr/>
        </p:nvGrpSpPr>
        <p:grpSpPr>
          <a:xfrm>
            <a:off x="1120883" y="4059377"/>
            <a:ext cx="3991895" cy="400110"/>
            <a:chOff x="1120883" y="4551588"/>
            <a:chExt cx="3991895" cy="40011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904E446-1617-E23C-163A-9CA422B7CB5A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793C513-2EE4-F121-5973-9D145F0033A3}"/>
                    </a:ext>
                  </a:extLst>
                </p:cNvPr>
                <p:cNvSpPr txBox="1"/>
                <p:nvPr/>
              </p:nvSpPr>
              <p:spPr>
                <a:xfrm>
                  <a:off x="2241760" y="4551588"/>
                  <a:ext cx="220938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:r>
                    <a:rPr lang="en-US" sz="2000" b="0" dirty="0" err="1">
                      <a:latin typeface="+mn-lt"/>
                      <a:ea typeface="Cambria Math" panose="02040503050406030204" pitchFamily="18" charset="0"/>
                    </a:rPr>
                    <a:t>MerkleCommit</a:t>
                  </a:r>
                  <a:r>
                    <a:rPr lang="en-US" sz="2000" b="0" dirty="0">
                      <a:latin typeface="+mn-lt"/>
                      <a:ea typeface="Cambria Math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793C513-2EE4-F121-5973-9D145F003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1760" y="4551588"/>
                  <a:ext cx="2209387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2857" t="-909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002B1B1-3F73-C05D-3770-40435143592E}"/>
                  </a:ext>
                </a:extLst>
              </p:cNvPr>
              <p:cNvSpPr txBox="1"/>
              <p:nvPr/>
            </p:nvSpPr>
            <p:spPr>
              <a:xfrm>
                <a:off x="5240255" y="4043988"/>
                <a:ext cx="3843873" cy="430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 </m:t>
                    </m:r>
                  </m:oMath>
                </a14:m>
                <a:r>
                  <a:rPr lang="en-US" sz="2200" dirty="0">
                    <a:latin typeface="+mn-lt"/>
                  </a:rPr>
                  <a:t>yes/no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002B1B1-3F73-C05D-3770-404351435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255" y="4043988"/>
                <a:ext cx="3843873" cy="430887"/>
              </a:xfrm>
              <a:prstGeom prst="rect">
                <a:avLst/>
              </a:prstGeom>
              <a:blipFill>
                <a:blip r:embed="rId11"/>
                <a:stretch>
                  <a:fillRect t="-2632" r="-654" b="-23684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5BCB706-01A6-2E12-9D4C-B9EFDFC74D2E}"/>
                  </a:ext>
                </a:extLst>
              </p:cNvPr>
              <p:cNvSpPr txBox="1"/>
              <p:nvPr/>
            </p:nvSpPr>
            <p:spPr>
              <a:xfrm>
                <a:off x="2525786" y="3184702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5BCB706-01A6-2E12-9D4C-B9EFDFC74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786" y="3184702"/>
                <a:ext cx="40588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ACF9BCBB-0DBE-CD04-3BA8-A34D76D44D0A}"/>
              </a:ext>
            </a:extLst>
          </p:cNvPr>
          <p:cNvGrpSpPr/>
          <p:nvPr/>
        </p:nvGrpSpPr>
        <p:grpSpPr>
          <a:xfrm>
            <a:off x="1153907" y="2970651"/>
            <a:ext cx="3991895" cy="400110"/>
            <a:chOff x="1120883" y="4551588"/>
            <a:chExt cx="3991895" cy="400110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30F1BFC-3961-B7B6-CF94-1F21BC9D42A1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D202A0C-E208-D124-C3DD-16A557BC28F4}"/>
                    </a:ext>
                  </a:extLst>
                </p:cNvPr>
                <p:cNvSpPr txBox="1"/>
                <p:nvPr/>
              </p:nvSpPr>
              <p:spPr>
                <a:xfrm>
                  <a:off x="2202430" y="4551588"/>
                  <a:ext cx="21770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:r>
                    <a:rPr lang="en-US" sz="2000" b="0" dirty="0">
                      <a:latin typeface="+mn-lt"/>
                      <a:ea typeface="Cambria Math" panose="02040503050406030204" pitchFamily="18" charset="0"/>
                    </a:rPr>
                    <a:t>MerkleCommit(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D202A0C-E208-D124-C3DD-16A557BC28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2430" y="4551588"/>
                  <a:ext cx="2177071" cy="400110"/>
                </a:xfrm>
                <a:prstGeom prst="rect">
                  <a:avLst/>
                </a:prstGeom>
                <a:blipFill>
                  <a:blip r:embed="rId13"/>
                  <a:stretch>
                    <a:fillRect l="-3488" t="-6061" r="-1744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C56C18F-D858-AD86-41AB-DC2B7AA06465}"/>
                  </a:ext>
                </a:extLst>
              </p:cNvPr>
              <p:cNvSpPr txBox="1"/>
              <p:nvPr/>
            </p:nvSpPr>
            <p:spPr>
              <a:xfrm>
                <a:off x="332075" y="4690259"/>
                <a:ext cx="8663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latin typeface="+mn-lt"/>
                  </a:rPr>
                  <a:t>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at cell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latin typeface="+mn-lt"/>
                  </a:rPr>
                  <a:t>    ⇒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400" dirty="0">
                    <a:latin typeface="+mn-lt"/>
                  </a:rPr>
                  <a:t> responds with a Merkle proof for cell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C56C18F-D858-AD86-41AB-DC2B7AA06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5" y="4690259"/>
                <a:ext cx="8663462" cy="461665"/>
              </a:xfrm>
              <a:prstGeom prst="rect">
                <a:avLst/>
              </a:prstGeom>
              <a:blipFill>
                <a:blip r:embed="rId14"/>
                <a:stretch>
                  <a:fillRect l="-146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674F2727-1054-3F99-9224-A5B86BD31071}"/>
              </a:ext>
            </a:extLst>
          </p:cNvPr>
          <p:cNvSpPr txBox="1"/>
          <p:nvPr/>
        </p:nvSpPr>
        <p:spPr>
          <a:xfrm>
            <a:off x="6173310" y="2372844"/>
            <a:ext cx="2678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2000" dirty="0">
                <a:latin typeface="+mn-lt"/>
              </a:rPr>
              <a:t>Security now depends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on collision resistance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of Merkle hash function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681B3-6361-4CE3-7791-351337178550}"/>
              </a:ext>
            </a:extLst>
          </p:cNvPr>
          <p:cNvSpPr txBox="1"/>
          <p:nvPr/>
        </p:nvSpPr>
        <p:spPr>
          <a:xfrm>
            <a:off x="6734610" y="1020106"/>
            <a:ext cx="233012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en-US" sz="2000" dirty="0">
                <a:latin typeface="+mn-lt"/>
              </a:rPr>
              <a:t>We obtain an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interactive proof (IP)</a:t>
            </a:r>
          </a:p>
        </p:txBody>
      </p:sp>
    </p:spTree>
    <p:extLst>
      <p:ext uri="{BB962C8B-B14F-4D97-AF65-F5344CB8AC3E}">
        <p14:creationId xmlns:p14="http://schemas.microsoft.com/office/powerpoint/2010/main" val="32362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9" grpId="0"/>
      <p:bldP spid="60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A4023-16BE-4F3C-F47E-B496E9953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EBD0AC-2EA0-AB6C-ACD1-74B65EBF8E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IOP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 ⇒  SNARK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 </a:t>
                </a:r>
                <a:r>
                  <a:rPr lang="en-US" sz="2700" dirty="0"/>
                  <a:t>(the BCS’16 compiler)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EBD0AC-2EA0-AB6C-ACD1-74B65EBF8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938" t="-17647" r="-3395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0B971-8A86-A43F-DCB0-EB6F8B1E5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412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Step 2:</a:t>
            </a:r>
            <a:r>
              <a:rPr lang="en-US" sz="2400" dirty="0"/>
              <a:t>   Make non-interactive using the Fiat-Shamir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5D1A39-26F0-0DA6-1208-BADDE1CFCF1C}"/>
                  </a:ext>
                </a:extLst>
              </p:cNvPr>
              <p:cNvSpPr txBox="1"/>
              <p:nvPr/>
            </p:nvSpPr>
            <p:spPr>
              <a:xfrm>
                <a:off x="127823" y="1790785"/>
                <a:ext cx="20846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400" b="0" u="sng" dirty="0">
                    <a:latin typeface="+mn-lt"/>
                    <a:ea typeface="Cambria Math" panose="02040503050406030204" pitchFamily="18" charset="0"/>
                  </a:rPr>
                  <a:t>Prover 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𝕨</m:t>
                        </m:r>
                      </m:e>
                    </m:d>
                  </m:oMath>
                </a14:m>
                <a:endParaRPr lang="en-US" sz="2400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5D1A39-26F0-0DA6-1208-BADDE1CFC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3" y="1790785"/>
                <a:ext cx="2084610" cy="461665"/>
              </a:xfrm>
              <a:prstGeom prst="rect">
                <a:avLst/>
              </a:prstGeom>
              <a:blipFill>
                <a:blip r:embed="rId3"/>
                <a:stretch>
                  <a:fillRect l="-484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0C6EBF4-D449-B823-DFCE-8768D213DE76}"/>
              </a:ext>
            </a:extLst>
          </p:cNvPr>
          <p:cNvGrpSpPr/>
          <p:nvPr/>
        </p:nvGrpSpPr>
        <p:grpSpPr>
          <a:xfrm>
            <a:off x="1120883" y="2064625"/>
            <a:ext cx="6110397" cy="400110"/>
            <a:chOff x="1120883" y="2812475"/>
            <a:chExt cx="4203585" cy="40011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48BBAEF-F5EB-B783-0626-F767E2D58323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318565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E225574-A2BF-27D6-19FD-67ED8F2C767D}"/>
                    </a:ext>
                  </a:extLst>
                </p:cNvPr>
                <p:cNvSpPr txBox="1"/>
                <p:nvPr/>
              </p:nvSpPr>
              <p:spPr>
                <a:xfrm>
                  <a:off x="2546463" y="2812475"/>
                  <a:ext cx="27780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2000" b="0" dirty="0" err="1">
                      <a:latin typeface="+mn-lt"/>
                      <a:ea typeface="Cambria Math" panose="02040503050406030204" pitchFamily="18" charset="0"/>
                    </a:rPr>
                    <a:t>MerkleCommit</a:t>
                  </a:r>
                  <a:r>
                    <a:rPr lang="en-US" sz="2000" b="0" dirty="0">
                      <a:latin typeface="+mn-lt"/>
                      <a:ea typeface="Cambria Math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E225574-A2BF-27D6-19FD-67ED8F2C76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463" y="2812475"/>
                  <a:ext cx="2778005" cy="400110"/>
                </a:xfrm>
                <a:prstGeom prst="rect">
                  <a:avLst/>
                </a:prstGeom>
                <a:blipFill>
                  <a:blip r:embed="rId4"/>
                  <a:stretch>
                    <a:fillRect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1C719-59D0-71F4-7735-BDC2E458078B}"/>
                  </a:ext>
                </a:extLst>
              </p:cNvPr>
              <p:cNvSpPr txBox="1"/>
              <p:nvPr/>
            </p:nvSpPr>
            <p:spPr>
              <a:xfrm>
                <a:off x="-245619" y="2635738"/>
                <a:ext cx="31376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𝐻𝑎𝑠h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𝕩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1C719-59D0-71F4-7735-BDC2E4580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5619" y="2635738"/>
                <a:ext cx="3137656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0F56D9-B816-053B-0069-3F517EA8094A}"/>
                  </a:ext>
                </a:extLst>
              </p:cNvPr>
              <p:cNvSpPr txBox="1"/>
              <p:nvPr/>
            </p:nvSpPr>
            <p:spPr>
              <a:xfrm>
                <a:off x="171111" y="3682421"/>
                <a:ext cx="38644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⇽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𝐻𝑎𝑠h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𝕩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0F56D9-B816-053B-0069-3F517EA80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11" y="3682421"/>
                <a:ext cx="3864456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5D40193-AB8F-5AA5-BF25-857BE40429AF}"/>
              </a:ext>
            </a:extLst>
          </p:cNvPr>
          <p:cNvGrpSpPr/>
          <p:nvPr/>
        </p:nvGrpSpPr>
        <p:grpSpPr>
          <a:xfrm>
            <a:off x="1120883" y="4059377"/>
            <a:ext cx="6190875" cy="400110"/>
            <a:chOff x="1120883" y="4551588"/>
            <a:chExt cx="4333919" cy="40011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E59A377-2C27-E853-909C-19FEE20297D7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EFB60F9-1D05-F5BD-D693-4D0C32735312}"/>
                    </a:ext>
                  </a:extLst>
                </p:cNvPr>
                <p:cNvSpPr txBox="1"/>
                <p:nvPr/>
              </p:nvSpPr>
              <p:spPr>
                <a:xfrm>
                  <a:off x="2531822" y="4551588"/>
                  <a:ext cx="292298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2000" b="0" dirty="0" err="1">
                      <a:latin typeface="+mn-lt"/>
                      <a:ea typeface="Cambria Math" panose="02040503050406030204" pitchFamily="18" charset="0"/>
                    </a:rPr>
                    <a:t>MerkleCommit</a:t>
                  </a:r>
                  <a:r>
                    <a:rPr lang="en-US" sz="2000" b="0" dirty="0">
                      <a:latin typeface="+mn-lt"/>
                      <a:ea typeface="Cambria Math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EFB60F9-1D05-F5BD-D693-4D0C327353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1822" y="4551588"/>
                  <a:ext cx="2922980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909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10E7481-F516-FA70-E03A-A6A799FEAF04}"/>
                  </a:ext>
                </a:extLst>
              </p:cNvPr>
              <p:cNvSpPr txBox="1"/>
              <p:nvPr/>
            </p:nvSpPr>
            <p:spPr>
              <a:xfrm>
                <a:off x="156869" y="4551091"/>
                <a:ext cx="2733441" cy="430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𝕩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10E7481-F516-FA70-E03A-A6A799FEA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69" y="4551091"/>
                <a:ext cx="273344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EAA8A1C-1407-4F80-ADA2-CDF50FC9B0E8}"/>
                  </a:ext>
                </a:extLst>
              </p:cNvPr>
              <p:cNvSpPr txBox="1"/>
              <p:nvPr/>
            </p:nvSpPr>
            <p:spPr>
              <a:xfrm>
                <a:off x="4321410" y="3184702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EAA8A1C-1407-4F80-ADA2-CDF50FC9B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410" y="3184702"/>
                <a:ext cx="40588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BB89818D-7637-486A-94AF-CA78F0C23B72}"/>
              </a:ext>
            </a:extLst>
          </p:cNvPr>
          <p:cNvGrpSpPr/>
          <p:nvPr/>
        </p:nvGrpSpPr>
        <p:grpSpPr>
          <a:xfrm>
            <a:off x="1153907" y="2970651"/>
            <a:ext cx="6200707" cy="400110"/>
            <a:chOff x="1120883" y="4551588"/>
            <a:chExt cx="4276783" cy="400110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DA46A6E-DA4D-ED6A-C58F-9A84D6DEC7EB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278EDAF-C9E3-F51A-24B8-4A396C0F34AA}"/>
                    </a:ext>
                  </a:extLst>
                </p:cNvPr>
                <p:cNvSpPr txBox="1"/>
                <p:nvPr/>
              </p:nvSpPr>
              <p:spPr>
                <a:xfrm>
                  <a:off x="2517775" y="4551588"/>
                  <a:ext cx="287989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2000" b="0" dirty="0">
                      <a:latin typeface="+mn-lt"/>
                      <a:ea typeface="Cambria Math" panose="02040503050406030204" pitchFamily="18" charset="0"/>
                    </a:rPr>
                    <a:t>MerkleCommit(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278EDAF-C9E3-F51A-24B8-4A396C0F3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7775" y="4551588"/>
                  <a:ext cx="2879891" cy="400110"/>
                </a:xfrm>
                <a:prstGeom prst="rect">
                  <a:avLst/>
                </a:prstGeom>
                <a:blipFill>
                  <a:blip r:embed="rId10"/>
                  <a:stretch>
                    <a:fillRect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937884-043A-9E7D-2DE6-E98296D3FED5}"/>
              </a:ext>
            </a:extLst>
          </p:cNvPr>
          <p:cNvGrpSpPr/>
          <p:nvPr/>
        </p:nvGrpSpPr>
        <p:grpSpPr>
          <a:xfrm>
            <a:off x="2931666" y="4628176"/>
            <a:ext cx="3885265" cy="400110"/>
            <a:chOff x="1192757" y="4280122"/>
            <a:chExt cx="3885265" cy="40011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EC90474-D028-6BE7-C307-18EF4CCB6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2757" y="4633924"/>
              <a:ext cx="3885265" cy="177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7A40845-E676-6A13-A18E-958AB224BE46}"/>
                    </a:ext>
                  </a:extLst>
                </p:cNvPr>
                <p:cNvSpPr txBox="1"/>
                <p:nvPr/>
              </p:nvSpPr>
              <p:spPr>
                <a:xfrm>
                  <a:off x="1425682" y="4280122"/>
                  <a:ext cx="33169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b="0" dirty="0" err="1">
                      <a:latin typeface="+mn-lt"/>
                      <a:ea typeface="Cambria Math" panose="02040503050406030204" pitchFamily="18" charset="0"/>
                    </a:rPr>
                    <a:t>MerkleProofs</a:t>
                  </a:r>
                  <a:r>
                    <a:rPr lang="en-US" sz="2000" b="0" dirty="0">
                      <a:latin typeface="+mn-lt"/>
                      <a:ea typeface="Cambria Math" panose="02040503050406030204" pitchFamily="18" charset="0"/>
                    </a:rPr>
                    <a:t> </a:t>
                  </a:r>
                  <a:r>
                    <a:rPr lang="en-US" sz="1800" b="0" dirty="0">
                      <a:latin typeface="+mn-lt"/>
                      <a:ea typeface="Cambria Math" panose="02040503050406030204" pitchFamily="18" charset="0"/>
                    </a:rPr>
                    <a:t>(one per 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800" b="0" dirty="0">
                      <a:latin typeface="+mn-lt"/>
                      <a:ea typeface="Cambria Math" panose="02040503050406030204" pitchFamily="18" charset="0"/>
                    </a:rPr>
                    <a:t>query)</a:t>
                  </a:r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7A40845-E676-6A13-A18E-958AB224BE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682" y="4280122"/>
                  <a:ext cx="3316998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1908" t="-9375" r="-382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1357729-908A-6FAC-102F-7EAC235B4028}"/>
              </a:ext>
            </a:extLst>
          </p:cNvPr>
          <p:cNvSpPr/>
          <p:nvPr/>
        </p:nvSpPr>
        <p:spPr>
          <a:xfrm>
            <a:off x="7043738" y="2264680"/>
            <a:ext cx="1643062" cy="27636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SNARK</a:t>
            </a:r>
          </a:p>
          <a:p>
            <a:pPr algn="ctr"/>
            <a:r>
              <a:rPr lang="en-US" dirty="0"/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1923615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E805D-2FAA-29E0-E49F-97CD11908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83CB7D-87BC-549A-E901-AD21F25390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IOP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 ⇒  SNARK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 </a:t>
                </a:r>
                <a:r>
                  <a:rPr lang="en-US" sz="2700" dirty="0"/>
                  <a:t>(the BCS’16 compiler)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83CB7D-87BC-549A-E901-AD21F25390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938" t="-17647" r="-3395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E34019-A45F-712B-1214-4E1C1B05A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43" y="1006764"/>
            <a:ext cx="8443913" cy="2078182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lIns="182880" tIns="182880">
            <a:normAutofit fontScale="92500"/>
          </a:bodyPr>
          <a:lstStyle/>
          <a:p>
            <a:pPr marL="0" indent="0">
              <a:buNone/>
            </a:pPr>
            <a:r>
              <a:rPr lang="en-US" b="1" u="sng" dirty="0"/>
              <a:t>“</a:t>
            </a:r>
            <a:r>
              <a:rPr lang="en-US" b="1" u="sng" dirty="0" err="1"/>
              <a:t>Thm</a:t>
            </a:r>
            <a:r>
              <a:rPr lang="en-US" b="1" u="sng" dirty="0"/>
              <a:t>”</a:t>
            </a:r>
            <a:r>
              <a:rPr lang="en-US" dirty="0"/>
              <a:t>  </a:t>
            </a:r>
            <a:r>
              <a:rPr lang="en-US" sz="2400" dirty="0"/>
              <a:t>(BCS’16, CCH+’19, </a:t>
            </a:r>
            <a:r>
              <a:rPr lang="en-US" sz="2400" dirty="0">
                <a:hlinkClick r:id="rId3"/>
              </a:rPr>
              <a:t>Hol’19</a:t>
            </a:r>
            <a:r>
              <a:rPr lang="en-US" sz="2400" dirty="0"/>
              <a:t>):</a:t>
            </a:r>
          </a:p>
          <a:p>
            <a:pPr marL="0" indent="0">
              <a:buNone/>
            </a:pPr>
            <a:r>
              <a:rPr lang="en-US" dirty="0"/>
              <a:t>	the IOP has round-by-round soundness</a:t>
            </a:r>
          </a:p>
          <a:p>
            <a:pPr marL="0" indent="0">
              <a:buNone/>
            </a:pPr>
            <a:r>
              <a:rPr lang="en-US" dirty="0"/>
              <a:t>			⇒ </a:t>
            </a:r>
          </a:p>
          <a:p>
            <a:pPr marL="0" indent="0">
              <a:buNone/>
            </a:pPr>
            <a:r>
              <a:rPr lang="en-US" dirty="0"/>
              <a:t>	the derived SNARG is secure in the random oracle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D0539D-3B26-2A34-FB66-BF0F180298FB}"/>
                  </a:ext>
                </a:extLst>
              </p:cNvPr>
              <p:cNvSpPr txBox="1"/>
              <p:nvPr/>
            </p:nvSpPr>
            <p:spPr>
              <a:xfrm>
                <a:off x="350043" y="3274085"/>
                <a:ext cx="8709244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400" dirty="0">
                    <a:latin typeface="+mn-lt"/>
                  </a:rPr>
                  <a:t>Efficiency: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</a:rPr>
                  <a:t>To reduce prover work:  minimize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1800" b="0" dirty="0">
                  <a:latin typeface="+mn-lt"/>
                  <a:ea typeface="Cambria Math" panose="02040503050406030204" pitchFamily="18" charset="0"/>
                </a:endParaRP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To reduce proof size:  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 and number of verifier queries</a:t>
                </a:r>
                <a:endParaRPr lang="en-US" sz="2400" b="0" dirty="0">
                  <a:latin typeface="+mn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D0539D-3B26-2A34-FB66-BF0F18029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43" y="3274085"/>
                <a:ext cx="8709244" cy="1431161"/>
              </a:xfrm>
              <a:prstGeom prst="rect">
                <a:avLst/>
              </a:prstGeom>
              <a:blipFill>
                <a:blip r:embed="rId4"/>
                <a:stretch>
                  <a:fillRect l="-1019" t="-3509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5F1BBEF-0824-D230-1F16-79F63B7FC70C}"/>
              </a:ext>
            </a:extLst>
          </p:cNvPr>
          <p:cNvSpPr txBox="1"/>
          <p:nvPr/>
        </p:nvSpPr>
        <p:spPr>
          <a:xfrm>
            <a:off x="5427406" y="3083402"/>
            <a:ext cx="355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1800" dirty="0">
                <a:latin typeface="+mn-lt"/>
              </a:rPr>
              <a:t>(see also Chiesa-</a:t>
            </a:r>
            <a:r>
              <a:rPr lang="en-US" sz="1800" dirty="0" err="1">
                <a:latin typeface="+mn-lt"/>
              </a:rPr>
              <a:t>Yogev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latin typeface="+mn-lt"/>
                <a:hlinkClick r:id="rId5"/>
              </a:rPr>
              <a:t>SNARK book</a:t>
            </a:r>
            <a:r>
              <a:rPr lang="en-US" sz="1800" dirty="0">
                <a:latin typeface="+mn-lt"/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DAC2D0-F95E-2C16-0957-2319A1BC62D6}"/>
              </a:ext>
            </a:extLst>
          </p:cNvPr>
          <p:cNvGrpSpPr/>
          <p:nvPr/>
        </p:nvGrpSpPr>
        <p:grpSpPr>
          <a:xfrm>
            <a:off x="3434668" y="4608261"/>
            <a:ext cx="5701516" cy="463248"/>
            <a:chOff x="3434668" y="4608261"/>
            <a:chExt cx="5701516" cy="4632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054566-0DF4-7A08-4B4A-E01C81354049}"/>
                </a:ext>
              </a:extLst>
            </p:cNvPr>
            <p:cNvSpPr txBox="1"/>
            <p:nvPr/>
          </p:nvSpPr>
          <p:spPr>
            <a:xfrm>
              <a:off x="3434668" y="4732955"/>
              <a:ext cx="22746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600" dirty="0">
                  <a:latin typeface="+mn-lt"/>
                </a:rPr>
                <a:t>⇒  Merkle Commitments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E15FC4C-2B30-A43E-4A80-128F3B7F5B74}"/>
                    </a:ext>
                  </a:extLst>
                </p:cNvPr>
                <p:cNvSpPr txBox="1"/>
                <p:nvPr/>
              </p:nvSpPr>
              <p:spPr>
                <a:xfrm>
                  <a:off x="6121961" y="4708543"/>
                  <a:ext cx="301422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1600" dirty="0">
                      <a:latin typeface="+mn-lt"/>
                    </a:rPr>
                    <a:t>⇒   Merkle Proofs </a:t>
                  </a:r>
                  <a:r>
                    <a:rPr lang="en-US" sz="1400" dirty="0">
                      <a:latin typeface="+mn-lt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dirty="0">
                      <a:latin typeface="+mn-lt"/>
                    </a:rPr>
                    <a:t> size)</a:t>
                  </a:r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E15FC4C-2B30-A43E-4A80-128F3B7F5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961" y="4708543"/>
                  <a:ext cx="3014223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837" t="-3571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EB949B14-6608-6B13-51BF-0CCA845A3B33}"/>
                </a:ext>
              </a:extLst>
            </p:cNvPr>
            <p:cNvSpPr/>
            <p:nvPr/>
          </p:nvSpPr>
          <p:spPr>
            <a:xfrm rot="16200000">
              <a:off x="4649247" y="4446405"/>
              <a:ext cx="110837" cy="4622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DE3A9BD0-8EA2-BA5E-FC01-42CC29C5B590}"/>
                </a:ext>
              </a:extLst>
            </p:cNvPr>
            <p:cNvSpPr/>
            <p:nvPr/>
          </p:nvSpPr>
          <p:spPr>
            <a:xfrm rot="16200000">
              <a:off x="7710053" y="3714643"/>
              <a:ext cx="110838" cy="189807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6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E7DA1-647D-70BD-D5C0-707D036C0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E9051-4206-9ADD-CB6B-E4E4B1691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generalization:  IOP of Proximity  (IOPP)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6B12E7-CE03-F537-61D9-577A0F00B8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42834"/>
                <a:ext cx="8229600" cy="48116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𝕪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𝕨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be a poly-time relation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6B12E7-CE03-F537-61D9-577A0F00B8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42834"/>
                <a:ext cx="8229600" cy="481165"/>
              </a:xfrm>
              <a:blipFill>
                <a:blip r:embed="rId2"/>
                <a:stretch>
                  <a:fillRect l="-1235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3972E6-C65C-5CBE-5046-32E44F8FD74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1627399"/>
                <a:ext cx="8229600" cy="48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IOPP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a pair of algorithms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3972E6-C65C-5CBE-5046-32E44F8FD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27399"/>
                <a:ext cx="8229600" cy="481165"/>
              </a:xfrm>
              <a:prstGeom prst="rect">
                <a:avLst/>
              </a:prstGeom>
              <a:blipFill>
                <a:blip r:embed="rId3"/>
                <a:stretch>
                  <a:fillRect l="-1235" t="-7692" b="-230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FCBD85-34B8-0FB1-6A44-4A85746396BE}"/>
                  </a:ext>
                </a:extLst>
              </p:cNvPr>
              <p:cNvSpPr txBox="1"/>
              <p:nvPr/>
            </p:nvSpPr>
            <p:spPr>
              <a:xfrm>
                <a:off x="127823" y="2184675"/>
                <a:ext cx="26048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b="0" u="sng" dirty="0">
                    <a:latin typeface="+mn-lt"/>
                    <a:ea typeface="Cambria Math" panose="02040503050406030204" pitchFamily="18" charset="0"/>
                  </a:rPr>
                  <a:t>Prover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𝕪</m:t>
                        </m:r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𝕨</m:t>
                        </m:r>
                      </m:e>
                    </m:d>
                  </m:oMath>
                </a14:m>
                <a:endParaRPr lang="en-US" sz="2400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FCBD85-34B8-0FB1-6A44-4A8574639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3" y="2184675"/>
                <a:ext cx="2604816" cy="523220"/>
              </a:xfrm>
              <a:prstGeom prst="rect">
                <a:avLst/>
              </a:prstGeom>
              <a:blipFill>
                <a:blip r:embed="rId4"/>
                <a:stretch>
                  <a:fillRect l="-3883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863E58-9727-7ABB-5BF3-1EC64386E3F7}"/>
                  </a:ext>
                </a:extLst>
              </p:cNvPr>
              <p:cNvSpPr txBox="1"/>
              <p:nvPr/>
            </p:nvSpPr>
            <p:spPr>
              <a:xfrm>
                <a:off x="5258567" y="2204882"/>
                <a:ext cx="17433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u="sng" dirty="0">
                    <a:latin typeface="+mn-lt"/>
                  </a:rPr>
                  <a:t>Verifier</a:t>
                </a:r>
                <a14:m>
                  <m:oMath xmlns:m="http://schemas.openxmlformats.org/officeDocument/2006/math">
                    <m:r>
                      <a:rPr lang="en-US" sz="2800" b="1" i="1" u="sng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𝕪</m:t>
                    </m:r>
                    <m:d>
                      <m:dPr>
                        <m:ctrlP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</m:e>
                    </m:d>
                  </m:oMath>
                </a14:m>
                <a:endParaRPr lang="en-US" sz="2400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863E58-9727-7ABB-5BF3-1EC64386E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567" y="2204882"/>
                <a:ext cx="1743362" cy="523220"/>
              </a:xfrm>
              <a:prstGeom prst="rect">
                <a:avLst/>
              </a:prstGeom>
              <a:blipFill>
                <a:blip r:embed="rId5"/>
                <a:stretch>
                  <a:fillRect l="-5797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FAE00B13-7B6A-AEE6-B32D-12B30AF5A6EA}"/>
              </a:ext>
            </a:extLst>
          </p:cNvPr>
          <p:cNvGrpSpPr/>
          <p:nvPr/>
        </p:nvGrpSpPr>
        <p:grpSpPr>
          <a:xfrm>
            <a:off x="1035155" y="2547003"/>
            <a:ext cx="3991895" cy="400110"/>
            <a:chOff x="1120883" y="2812475"/>
            <a:chExt cx="3991895" cy="40011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E5C5BBF-1977-D5B0-C667-89D62A4DD465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318565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1EB7A30-8CE9-48C4-09EA-BEDC1F4340DE}"/>
                    </a:ext>
                  </a:extLst>
                </p:cNvPr>
                <p:cNvSpPr txBox="1"/>
                <p:nvPr/>
              </p:nvSpPr>
              <p:spPr>
                <a:xfrm>
                  <a:off x="2143437" y="2812475"/>
                  <a:ext cx="7779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1EB7A30-8CE9-48C4-09EA-BEDC1F4340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437" y="2812475"/>
                  <a:ext cx="777905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83F95BC-208F-EF33-6617-CA59B02CD726}"/>
                </a:ext>
              </a:extLst>
            </p:cNvPr>
            <p:cNvGrpSpPr/>
            <p:nvPr/>
          </p:nvGrpSpPr>
          <p:grpSpPr>
            <a:xfrm>
              <a:off x="2887539" y="2954718"/>
              <a:ext cx="1893556" cy="153006"/>
              <a:chOff x="3907476" y="3617020"/>
              <a:chExt cx="1893556" cy="25563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BDF6ADF-5AB4-319E-702C-B9124646627D}"/>
                  </a:ext>
                </a:extLst>
              </p:cNvPr>
              <p:cNvSpPr/>
              <p:nvPr/>
            </p:nvSpPr>
            <p:spPr>
              <a:xfrm>
                <a:off x="3907476" y="3617020"/>
                <a:ext cx="1893556" cy="2556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DA029A3-3940-8808-C8DE-376CCDF5D8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968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BB117DA-A36C-6924-6225-8B3DD14759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565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733C726-E71D-A3F3-0369-3C3546BDE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9162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F743AA8-5473-134E-F1DD-BC9A1E1F44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5759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034DAB6-D508-9F3C-E9B5-F57FFE99E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2356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7146B03-B4B3-A30A-C853-BBD2303162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953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BD694D5-14F8-B6FC-843C-D996D620C1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5550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8BF9E37-8B4B-2D33-FEA1-BF1F07D1EF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47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1DEEBEF-2018-15E0-17D1-14055582BB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741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AB2A6D0-4B62-EBDE-8C34-4AA98A8747CF}"/>
              </a:ext>
            </a:extLst>
          </p:cNvPr>
          <p:cNvGrpSpPr/>
          <p:nvPr/>
        </p:nvGrpSpPr>
        <p:grpSpPr>
          <a:xfrm>
            <a:off x="1006579" y="3089356"/>
            <a:ext cx="3991895" cy="400110"/>
            <a:chOff x="1120883" y="3354828"/>
            <a:chExt cx="3991895" cy="40011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DDE8DB7-1D78-05E4-14F3-3F627C7FCE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883" y="3397046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92CFF6D-6944-7410-F927-0876144DF2C2}"/>
                    </a:ext>
                  </a:extLst>
                </p:cNvPr>
                <p:cNvSpPr txBox="1"/>
                <p:nvPr/>
              </p:nvSpPr>
              <p:spPr>
                <a:xfrm>
                  <a:off x="2142086" y="3354828"/>
                  <a:ext cx="11124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⇽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𝔘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92CFF6D-6944-7410-F927-0876144DF2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086" y="3354828"/>
                  <a:ext cx="1112484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A54390C-6C87-1025-549A-3E48556911E0}"/>
              </a:ext>
            </a:extLst>
          </p:cNvPr>
          <p:cNvGrpSpPr/>
          <p:nvPr/>
        </p:nvGrpSpPr>
        <p:grpSpPr>
          <a:xfrm>
            <a:off x="1006579" y="4064329"/>
            <a:ext cx="3991895" cy="400110"/>
            <a:chOff x="1120883" y="4074162"/>
            <a:chExt cx="3991895" cy="40011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AB43181-E76E-71FE-3839-91F91BC8B6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883" y="4434350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31E9EB8-ED8E-9AFD-D2AB-CD42A2D7EE45}"/>
                    </a:ext>
                  </a:extLst>
                </p:cNvPr>
                <p:cNvSpPr txBox="1"/>
                <p:nvPr/>
              </p:nvSpPr>
              <p:spPr>
                <a:xfrm>
                  <a:off x="2142086" y="4074162"/>
                  <a:ext cx="11287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⇽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𝔘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31E9EB8-ED8E-9AFD-D2AB-CD42A2D7E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086" y="4074162"/>
                  <a:ext cx="1128771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FD739EC-852C-E322-346D-7FBD3A8D22D1}"/>
              </a:ext>
            </a:extLst>
          </p:cNvPr>
          <p:cNvGrpSpPr/>
          <p:nvPr/>
        </p:nvGrpSpPr>
        <p:grpSpPr>
          <a:xfrm>
            <a:off x="1006579" y="4541755"/>
            <a:ext cx="3991895" cy="400110"/>
            <a:chOff x="1120883" y="4551588"/>
            <a:chExt cx="3991895" cy="400110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907CC67-A872-19AD-602E-A697D399A3CD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077B353-2485-9465-62A6-BF0A22341EEB}"/>
                    </a:ext>
                  </a:extLst>
                </p:cNvPr>
                <p:cNvSpPr txBox="1"/>
                <p:nvPr/>
              </p:nvSpPr>
              <p:spPr>
                <a:xfrm>
                  <a:off x="2143437" y="4551588"/>
                  <a:ext cx="78822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077B353-2485-9465-62A6-BF0A22341E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437" y="4551588"/>
                  <a:ext cx="788229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F9B21F3-FC6D-443E-9A8A-D12BF66279B3}"/>
                </a:ext>
              </a:extLst>
            </p:cNvPr>
            <p:cNvGrpSpPr/>
            <p:nvPr/>
          </p:nvGrpSpPr>
          <p:grpSpPr>
            <a:xfrm>
              <a:off x="2887539" y="4693831"/>
              <a:ext cx="1893556" cy="153006"/>
              <a:chOff x="3907476" y="3617020"/>
              <a:chExt cx="1893556" cy="25563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F4ED58D-9444-526B-EBDB-4BA7E4456C03}"/>
                  </a:ext>
                </a:extLst>
              </p:cNvPr>
              <p:cNvSpPr/>
              <p:nvPr/>
            </p:nvSpPr>
            <p:spPr>
              <a:xfrm>
                <a:off x="3907476" y="3617020"/>
                <a:ext cx="1893556" cy="2556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E7BF24F-BBE7-D179-7CC3-3E3D87CFB4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968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85A01E7-DB45-A558-819E-425742118B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565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DF76787-9EEC-1E6F-B9A9-5B3DFDCCCA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9162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1B38DF1-918A-FBB2-76B8-77E638A5F9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5759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2E6F0EE-C3DE-EDEC-7719-078F46076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2356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FD3A0D8-496B-9902-6E9D-20714CFD2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953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78928C7-E228-D027-9BAB-F47AA245E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5550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C0157D0-7BE1-7390-EDF6-2F83481ACC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47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35AD535-0227-BAFD-43E2-AD046E1323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741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9AECDD9-1C0F-725E-F7AE-6CB5D7250B76}"/>
                  </a:ext>
                </a:extLst>
              </p:cNvPr>
              <p:cNvSpPr txBox="1"/>
              <p:nvPr/>
            </p:nvSpPr>
            <p:spPr>
              <a:xfrm>
                <a:off x="5125951" y="4526366"/>
                <a:ext cx="3988143" cy="430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𝕪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 </m:t>
                    </m:r>
                  </m:oMath>
                </a14:m>
                <a:r>
                  <a:rPr lang="en-US" sz="2200" dirty="0">
                    <a:latin typeface="+mn-lt"/>
                  </a:rPr>
                  <a:t>yes/no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9AECDD9-1C0F-725E-F7AE-6CB5D7250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951" y="4526366"/>
                <a:ext cx="3988143" cy="430887"/>
              </a:xfrm>
              <a:prstGeom prst="rect">
                <a:avLst/>
              </a:prstGeom>
              <a:blipFill>
                <a:blip r:embed="rId10"/>
                <a:stretch>
                  <a:fillRect t="-8571" r="-952" b="-2857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A5834F1-F2F5-1475-F8D3-94E4CB47EFBB}"/>
                  </a:ext>
                </a:extLst>
              </p:cNvPr>
              <p:cNvSpPr txBox="1"/>
              <p:nvPr/>
            </p:nvSpPr>
            <p:spPr>
              <a:xfrm>
                <a:off x="2411482" y="3667080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A5834F1-F2F5-1475-F8D3-94E4CB47E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482" y="3667080"/>
                <a:ext cx="40588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B752BC0B-B726-9694-EFE8-AE31D1AC1407}"/>
              </a:ext>
            </a:extLst>
          </p:cNvPr>
          <p:cNvGrpSpPr/>
          <p:nvPr/>
        </p:nvGrpSpPr>
        <p:grpSpPr>
          <a:xfrm>
            <a:off x="1039603" y="3453029"/>
            <a:ext cx="3991895" cy="400110"/>
            <a:chOff x="1120883" y="4551588"/>
            <a:chExt cx="3991895" cy="40011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86E6B5F-1552-0A2B-F049-1929C98774A4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324FCC4C-CD96-58C6-D26A-0E28CC375FE3}"/>
                    </a:ext>
                  </a:extLst>
                </p:cNvPr>
                <p:cNvSpPr txBox="1"/>
                <p:nvPr/>
              </p:nvSpPr>
              <p:spPr>
                <a:xfrm>
                  <a:off x="2143437" y="4551588"/>
                  <a:ext cx="7719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324FCC4C-CD96-58C6-D26A-0E28CC375F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437" y="4551588"/>
                  <a:ext cx="771943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593B592-9ACE-C687-3234-6EC1647AEAF6}"/>
                </a:ext>
              </a:extLst>
            </p:cNvPr>
            <p:cNvGrpSpPr/>
            <p:nvPr/>
          </p:nvGrpSpPr>
          <p:grpSpPr>
            <a:xfrm>
              <a:off x="2887539" y="4693831"/>
              <a:ext cx="1893556" cy="153006"/>
              <a:chOff x="3907476" y="3617020"/>
              <a:chExt cx="1893556" cy="255639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15E7C00-F099-2246-55BC-171F79811667}"/>
                  </a:ext>
                </a:extLst>
              </p:cNvPr>
              <p:cNvSpPr/>
              <p:nvPr/>
            </p:nvSpPr>
            <p:spPr>
              <a:xfrm>
                <a:off x="3907476" y="3617020"/>
                <a:ext cx="1893556" cy="2556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9545007-59F9-B784-65CE-B2D46D1037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968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BBFEC8E-91B5-E040-8F92-03B009DA24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565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CD44DDB-7FB3-71F3-16DF-D9AD7F9CC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9162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204DE67-7A83-6A0F-9D92-9D57F8CCE6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5759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9DA1BB27-5276-D583-EC2A-27F1007E1F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2356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BFBED18-6794-4784-D86C-6075EC145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953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F342C29-D1BB-924F-53B7-B2940824C7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5550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8A4B898-306D-4A8A-2561-FC5EFA666B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47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AB32F3C-A658-2FCF-77CB-229B1A99EF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741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0A866FB-317F-032F-4694-A05AD66432C1}"/>
                  </a:ext>
                </a:extLst>
              </p:cNvPr>
              <p:cNvSpPr txBox="1"/>
              <p:nvPr/>
            </p:nvSpPr>
            <p:spPr>
              <a:xfrm>
                <a:off x="5412992" y="2707212"/>
                <a:ext cx="33908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𝕪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: poly-size strings (oracles)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0A866FB-317F-032F-4694-A05AD6643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992" y="2707212"/>
                <a:ext cx="3390865" cy="400110"/>
              </a:xfrm>
              <a:prstGeom prst="rect">
                <a:avLst/>
              </a:prstGeom>
              <a:blipFill>
                <a:blip r:embed="rId13"/>
                <a:stretch>
                  <a:fillRect t="-9375" r="-74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A8D70C9-16BE-D21C-AA7A-A3DE82CC6625}"/>
                  </a:ext>
                </a:extLst>
              </p:cNvPr>
              <p:cNvSpPr txBox="1"/>
              <p:nvPr/>
            </p:nvSpPr>
            <p:spPr>
              <a:xfrm>
                <a:off x="5412992" y="3198973"/>
                <a:ext cx="31108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can query for cells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𝕪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A8D70C9-16BE-D21C-AA7A-A3DE82CC6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992" y="3198973"/>
                <a:ext cx="3110852" cy="400110"/>
              </a:xfrm>
              <a:prstGeom prst="rect">
                <a:avLst/>
              </a:prstGeom>
              <a:blipFill>
                <a:blip r:embed="rId14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768FA6-F69E-1DDD-8BB8-EC5F9E8CE35D}"/>
              </a:ext>
            </a:extLst>
          </p:cNvPr>
          <p:cNvCxnSpPr>
            <a:cxnSpLocks/>
          </p:cNvCxnSpPr>
          <p:nvPr/>
        </p:nvCxnSpPr>
        <p:spPr>
          <a:xfrm flipH="1">
            <a:off x="5496962" y="3959467"/>
            <a:ext cx="128333" cy="622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B026AC-FBE2-C8DC-2F80-71365E72584D}"/>
                  </a:ext>
                </a:extLst>
              </p:cNvPr>
              <p:cNvSpPr txBox="1"/>
              <p:nvPr/>
            </p:nvSpPr>
            <p:spPr>
              <a:xfrm>
                <a:off x="6116232" y="3686327"/>
                <a:ext cx="2791662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1800" dirty="0">
                    <a:latin typeface="+mn-lt"/>
                  </a:rPr>
                  <a:t>The IOPP proves properties 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𝕩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u="sng" dirty="0">
                    <a:latin typeface="+mn-lt"/>
                  </a:rPr>
                  <a:t>and a committed </a:t>
                </a:r>
                <a14:m>
                  <m:oMath xmlns:m="http://schemas.openxmlformats.org/officeDocument/2006/math">
                    <m:r>
                      <a:rPr lang="en-US" sz="18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𝕪</m:t>
                    </m:r>
                  </m:oMath>
                </a14:m>
                <a:endParaRPr lang="en-US" sz="1800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B026AC-FBE2-C8DC-2F80-71365E725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232" y="3686327"/>
                <a:ext cx="2791662" cy="646331"/>
              </a:xfrm>
              <a:prstGeom prst="rect">
                <a:avLst/>
              </a:prstGeom>
              <a:blipFill>
                <a:blip r:embed="rId15"/>
                <a:stretch>
                  <a:fillRect l="-1351" t="-1887" r="-901" b="-1320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B1DCA-B38D-343D-57DA-10FBCCF41BDB}"/>
              </a:ext>
            </a:extLst>
          </p:cNvPr>
          <p:cNvGrpSpPr/>
          <p:nvPr/>
        </p:nvGrpSpPr>
        <p:grpSpPr>
          <a:xfrm>
            <a:off x="6316264" y="1081248"/>
            <a:ext cx="2826223" cy="400110"/>
            <a:chOff x="2269203" y="2826763"/>
            <a:chExt cx="2826223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AD8EDD-08A7-F8A1-90CC-2191E1F8DD24}"/>
                    </a:ext>
                  </a:extLst>
                </p:cNvPr>
                <p:cNvSpPr txBox="1"/>
                <p:nvPr/>
              </p:nvSpPr>
              <p:spPr>
                <a:xfrm>
                  <a:off x="2269203" y="2826763"/>
                  <a:ext cx="282622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𝕪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                               )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AD8EDD-08A7-F8A1-90CC-2191E1F8D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9203" y="2826763"/>
                  <a:ext cx="2826223" cy="400110"/>
                </a:xfrm>
                <a:prstGeom prst="rect">
                  <a:avLst/>
                </a:prstGeom>
                <a:blipFill>
                  <a:blip r:embed="rId16"/>
                  <a:stretch>
                    <a:fillRect l="-2242"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1EDB447-0D45-E4F2-13AC-35752C070139}"/>
                </a:ext>
              </a:extLst>
            </p:cNvPr>
            <p:cNvGrpSpPr/>
            <p:nvPr/>
          </p:nvGrpSpPr>
          <p:grpSpPr>
            <a:xfrm>
              <a:off x="2887539" y="2954718"/>
              <a:ext cx="1893556" cy="153006"/>
              <a:chOff x="3907476" y="3617020"/>
              <a:chExt cx="1893556" cy="25563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E393551-2903-07A3-C5EE-DB5611123F5F}"/>
                  </a:ext>
                </a:extLst>
              </p:cNvPr>
              <p:cNvSpPr/>
              <p:nvPr/>
            </p:nvSpPr>
            <p:spPr>
              <a:xfrm>
                <a:off x="3907476" y="3617020"/>
                <a:ext cx="1893556" cy="2556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E4E9B86-9CA2-9DF7-4F32-DB1406F8C0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968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896E346-5551-817C-6D94-91B5C1469D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565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DE3967E-A7C4-08B1-85C0-5BE25EEE9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9162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E12176D-F7BB-8915-3894-181FFE97A6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5759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A02913F-FC41-8C7B-31E2-77CE3919EE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2356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3BD65AC-9851-E66B-4CE8-52E80C4286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953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B0BABBC-5876-53CD-BE3E-ACF67202E5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5550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32202F7-4A9B-FC72-4AA9-C6666E4B6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47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DFDD2FF-A19B-EE6B-5862-2AC9FD46F4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741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288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64F0-3EEE-528B-C7F6-DFEDA926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Completeness and proximity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293CC2E-FBEF-E04D-F2F5-3CCD4F5C51A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1042834"/>
                <a:ext cx="8229600" cy="48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𝕩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𝕪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𝕨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be a poly-time relation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293CC2E-FBEF-E04D-F2F5-3CCD4F5C5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042834"/>
                <a:ext cx="8229600" cy="481165"/>
              </a:xfrm>
              <a:prstGeom prst="rect">
                <a:avLst/>
              </a:prstGeom>
              <a:blipFill>
                <a:blip r:embed="rId6"/>
                <a:stretch>
                  <a:fillRect l="-1235" t="-7692" b="-230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6DF40FF-BC2E-0156-124C-46D8E0BDC30F}"/>
              </a:ext>
            </a:extLst>
          </p:cNvPr>
          <p:cNvGrpSpPr/>
          <p:nvPr/>
        </p:nvGrpSpPr>
        <p:grpSpPr>
          <a:xfrm>
            <a:off x="6316264" y="1081248"/>
            <a:ext cx="2826223" cy="400110"/>
            <a:chOff x="2269203" y="2826763"/>
            <a:chExt cx="2826223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D7A4358-67D8-2F95-91DF-8072F8B989FB}"/>
                    </a:ext>
                  </a:extLst>
                </p:cNvPr>
                <p:cNvSpPr txBox="1"/>
                <p:nvPr/>
              </p:nvSpPr>
              <p:spPr>
                <a:xfrm>
                  <a:off x="2269203" y="2826763"/>
                  <a:ext cx="282622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𝕪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                               )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AD8EDD-08A7-F8A1-90CC-2191E1F8D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9203" y="2826763"/>
                  <a:ext cx="2826223" cy="400110"/>
                </a:xfrm>
                <a:prstGeom prst="rect">
                  <a:avLst/>
                </a:prstGeom>
                <a:blipFill>
                  <a:blip r:embed="rId16"/>
                  <a:stretch>
                    <a:fillRect l="-2242"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99DF9B7-03CD-A910-420F-4AA6A67583F7}"/>
                </a:ext>
              </a:extLst>
            </p:cNvPr>
            <p:cNvGrpSpPr/>
            <p:nvPr/>
          </p:nvGrpSpPr>
          <p:grpSpPr>
            <a:xfrm>
              <a:off x="2887539" y="2954718"/>
              <a:ext cx="1893556" cy="153006"/>
              <a:chOff x="3907476" y="3617020"/>
              <a:chExt cx="1893556" cy="25563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9EE375A-B068-4CFC-1EE9-5CC9B78C7BBC}"/>
                  </a:ext>
                </a:extLst>
              </p:cNvPr>
              <p:cNvSpPr/>
              <p:nvPr/>
            </p:nvSpPr>
            <p:spPr>
              <a:xfrm>
                <a:off x="3907476" y="3617020"/>
                <a:ext cx="1893556" cy="2556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D20BFDD-AE55-AEA1-8110-611939380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968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C2FECB4-F31D-6CA7-1D57-4285F16A2C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565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6B27874-47F1-B1D0-667D-08457F7E4F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9162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4E84051-D316-FCF0-C6BB-5C181A77BE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5759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574932-6FB8-33D3-E9E7-3807E7A0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2356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375156F-7817-4732-4F81-5807A2DDF2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953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667F01F-74B2-935A-07E4-B3772C3F16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5550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F7BC177-86CB-B289-C150-90A1B0C6F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47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B05A112-7540-6DC8-24D3-ADA7A914AF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741" y="3617020"/>
                <a:ext cx="0" cy="255639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A4956F-2670-B565-0EA1-2DC3F3FBA599}"/>
                  </a:ext>
                </a:extLst>
              </p:cNvPr>
              <p:cNvSpPr txBox="1"/>
              <p:nvPr/>
            </p:nvSpPr>
            <p:spPr>
              <a:xfrm>
                <a:off x="374667" y="4536853"/>
                <a:ext cx="71385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𝕪</m:t>
                        </m:r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is neither, then no guarantee on the output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A4956F-2670-B565-0EA1-2DC3F3FBA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67" y="4536853"/>
                <a:ext cx="7138557" cy="461665"/>
              </a:xfrm>
              <a:prstGeom prst="rect">
                <a:avLst/>
              </a:prstGeom>
              <a:blipFill>
                <a:blip r:embed="rId17"/>
                <a:stretch>
                  <a:fillRect l="-1243" t="-8108" r="-17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71C262-9511-88C1-9FC5-8713859FDD0C}"/>
                  </a:ext>
                </a:extLst>
              </p:cNvPr>
              <p:cNvSpPr txBox="1"/>
              <p:nvPr/>
            </p:nvSpPr>
            <p:spPr>
              <a:xfrm>
                <a:off x="426576" y="1620168"/>
                <a:ext cx="85736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200" b="0" dirty="0">
                    <a:latin typeface="+mn-lt"/>
                    <a:ea typeface="Cambria Math" panose="02040503050406030204" pitchFamily="18" charset="0"/>
                  </a:rPr>
                  <a:t>Def: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𝕩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𝕪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200" b="1" dirty="0">
                    <a:latin typeface="+mn-lt"/>
                  </a:rPr>
                  <a:t>-far from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200" dirty="0">
                    <a:latin typeface="+mn-lt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𝕩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𝕪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𝕨</m:t>
                    </m:r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)∉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n-lt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𝕪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𝕨</m:t>
                    </m:r>
                  </m:oMath>
                </a14:m>
                <a:r>
                  <a:rPr lang="en-US" sz="220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𝕪</m:t>
                    </m:r>
                  </m:oMath>
                </a14:m>
                <a:r>
                  <a:rPr lang="en-US" sz="2200" dirty="0">
                    <a:latin typeface="+mn-lt"/>
                  </a:rPr>
                  <a:t>,</a:t>
                </a:r>
                <a:r>
                  <a:rPr lang="en-US" sz="2200" b="1" dirty="0">
                    <a:solidFill>
                      <a:srgbClr val="FF0000"/>
                    </a:solidFill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𝕪</m:t>
                    </m:r>
                    <m:r>
                      <a:rPr lang="en-US" sz="2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71C262-9511-88C1-9FC5-8713859FD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76" y="1620168"/>
                <a:ext cx="8573694" cy="430887"/>
              </a:xfrm>
              <a:prstGeom prst="rect">
                <a:avLst/>
              </a:prstGeom>
              <a:blipFill>
                <a:blip r:embed="rId18"/>
                <a:stretch>
                  <a:fillRect l="-888" t="-8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C17ACE8-9EA6-2618-6AF6-62E71A962331}"/>
              </a:ext>
            </a:extLst>
          </p:cNvPr>
          <p:cNvGrpSpPr/>
          <p:nvPr/>
        </p:nvGrpSpPr>
        <p:grpSpPr>
          <a:xfrm>
            <a:off x="188843" y="2223741"/>
            <a:ext cx="8953644" cy="2058770"/>
            <a:chOff x="188843" y="2223741"/>
            <a:chExt cx="8953644" cy="205877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3E110E-6156-FF8F-66C2-55828167137C}"/>
                </a:ext>
              </a:extLst>
            </p:cNvPr>
            <p:cNvGrpSpPr/>
            <p:nvPr/>
          </p:nvGrpSpPr>
          <p:grpSpPr>
            <a:xfrm>
              <a:off x="457200" y="2263497"/>
              <a:ext cx="8685287" cy="2019014"/>
              <a:chOff x="457200" y="2263497"/>
              <a:chExt cx="8685287" cy="20190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Content Placeholder 2">
                    <a:extLst>
                      <a:ext uri="{FF2B5EF4-FFF2-40B4-BE49-F238E27FC236}">
                        <a16:creationId xmlns:a16="http://schemas.microsoft.com/office/drawing/2014/main" id="{31703D23-A042-59F8-359C-D50801C67F8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457200" y="2263497"/>
                    <a:ext cx="8229600" cy="4811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/>
                  </a:bodyPr>
                  <a:lstStyle>
                    <a:lvl1pPr marL="342900" indent="-3429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ＭＳ Ｐゴシック" pitchFamily="-112" charset="-128"/>
                      </a:defRPr>
                    </a:lvl1pPr>
                    <a:lvl2pPr marL="742950" indent="-28575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2pPr>
                    <a:lvl3pPr marL="1143000" indent="-2286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3pPr>
                    <a:lvl4pPr marL="1600200" indent="-2286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4pPr>
                    <a:lvl5pPr marL="2057400" indent="-2286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sz="2400" b="1" u="sng" dirty="0"/>
                      <a:t>Def</a:t>
                    </a:r>
                    <a:r>
                      <a:rPr lang="en-US" sz="2400" dirty="0"/>
                      <a:t>:  an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IOPP</m:t>
                        </m:r>
                      </m:oMath>
                    </a14:m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/>
                      <a:t> for </a:t>
                    </a:r>
                    <a14:m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Content Placeholder 2">
                    <a:extLst>
                      <a:ext uri="{FF2B5EF4-FFF2-40B4-BE49-F238E27FC236}">
                        <a16:creationId xmlns:a16="http://schemas.microsoft.com/office/drawing/2014/main" id="{31703D23-A042-59F8-359C-D50801C67F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57200" y="2263497"/>
                    <a:ext cx="8229600" cy="4811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35" t="-7692" b="-23077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ontent Placeholder 2">
                    <a:extLst>
                      <a:ext uri="{FF2B5EF4-FFF2-40B4-BE49-F238E27FC236}">
                        <a16:creationId xmlns:a16="http://schemas.microsoft.com/office/drawing/2014/main" id="{7B86B4C2-BFB0-4731-63B9-CAF9C1B1D7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712839" y="2748672"/>
                    <a:ext cx="8351648" cy="512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/>
                  </a:bodyPr>
                  <a:lstStyle>
                    <a:lvl1pPr marL="342900" indent="-3429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ＭＳ Ｐゴシック" pitchFamily="-112" charset="-128"/>
                      </a:defRPr>
                    </a:lvl1pPr>
                    <a:lvl2pPr marL="742950" indent="-28575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2pPr>
                    <a:lvl3pPr marL="1143000" indent="-2286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3pPr>
                    <a:lvl4pPr marL="1600200" indent="-2286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4pPr>
                    <a:lvl5pPr marL="2057400" indent="-2286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sz="2400" dirty="0"/>
                      <a:t>is </a:t>
                    </a:r>
                    <a:r>
                      <a:rPr lang="en-US" sz="2400" b="1" dirty="0"/>
                      <a:t>complete</a:t>
                    </a:r>
                    <a:r>
                      <a:rPr lang="en-US" sz="2400" dirty="0"/>
                      <a:t> if for all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𝕩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𝕪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𝕨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oMath>
                    </a14:m>
                    <a:r>
                      <a:rPr lang="en-US" sz="2400" dirty="0"/>
                      <a:t> the Verifier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oMath>
                    </a14:m>
                    <a:r>
                      <a:rPr lang="en-US" sz="2400" dirty="0"/>
                      <a:t> always accepts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6" name="Content Placeholder 2">
                    <a:extLst>
                      <a:ext uri="{FF2B5EF4-FFF2-40B4-BE49-F238E27FC236}">
                        <a16:creationId xmlns:a16="http://schemas.microsoft.com/office/drawing/2014/main" id="{7B86B4C2-BFB0-4731-63B9-CAF9C1B1D7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12839" y="2748672"/>
                    <a:ext cx="8351648" cy="51285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16" t="-7317" b="-17073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ontent Placeholder 2">
                    <a:extLst>
                      <a:ext uri="{FF2B5EF4-FFF2-40B4-BE49-F238E27FC236}">
                        <a16:creationId xmlns:a16="http://schemas.microsoft.com/office/drawing/2014/main" id="{67BC013C-236A-39AC-4B12-8AD645ABC23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712839" y="3276012"/>
                    <a:ext cx="8429648" cy="10064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/>
                  </a:bodyPr>
                  <a:lstStyle>
                    <a:lvl1pPr marL="342900" indent="-3429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ＭＳ Ｐゴシック" pitchFamily="-112" charset="-128"/>
                      </a:defRPr>
                    </a:lvl1pPr>
                    <a:lvl2pPr marL="742950" indent="-28575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2pPr>
                    <a:lvl3pPr marL="1143000" indent="-2286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3pPr>
                    <a:lvl4pPr marL="1600200" indent="-2286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4pPr>
                    <a:lvl5pPr marL="2057400" indent="-2286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sz="2400" dirty="0"/>
                      <a:t>is </a:t>
                    </a:r>
                    <a14:m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a14:m>
                    <a:r>
                      <a:rPr lang="en-US" sz="2400" b="1" dirty="0"/>
                      <a:t>-sound</a:t>
                    </a:r>
                    <a:r>
                      <a:rPr lang="en-US" sz="2400" dirty="0"/>
                      <a:t> if for all </a:t>
                    </a:r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𝕪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/>
                      <a:t> that are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a14:m>
                    <a:r>
                      <a:rPr lang="en-US" sz="2400" dirty="0"/>
                      <a:t>-far from </a:t>
                    </a:r>
                    <a14:m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a14:m>
                    <a:r>
                      <a:rPr lang="en-US" sz="2400" dirty="0"/>
                      <a:t>:</a:t>
                    </a:r>
                  </a:p>
                  <a:p>
                    <a:pPr marL="0" indent="0">
                      <a:buNone/>
                    </a:pPr>
                    <a:r>
                      <a:rPr lang="en-US" sz="2400" dirty="0"/>
                      <a:t>		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 err="1"/>
                      <a:t>Pr</a:t>
                    </a:r>
                    <a:r>
                      <a:rPr lang="en-US" sz="2400" dirty="0"/>
                      <a:t>[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𝕪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𝕩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yes</m:t>
                        </m:r>
                      </m:oMath>
                    </a14:m>
                    <a:r>
                      <a:rPr lang="en-US" sz="2400" dirty="0"/>
                      <a:t> ] </a:t>
                    </a:r>
                    <a14:m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𝑒𝑟𝑟</m:t>
                        </m:r>
                      </m:oMath>
                    </a14:m>
                    <a:r>
                      <a:rPr lang="en-US" sz="2400" dirty="0"/>
                      <a:t>       </a:t>
                    </a:r>
                    <a:r>
                      <a:rPr lang="en-US" sz="1900" dirty="0"/>
                      <a:t>(≈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−128</m:t>
                            </m:r>
                          </m:sup>
                        </m:sSup>
                      </m:oMath>
                    </a14:m>
                    <a:r>
                      <a:rPr lang="en-US" sz="1900" dirty="0"/>
                      <a:t>)</a:t>
                    </a:r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" name="Content Placeholder 2">
                    <a:extLst>
                      <a:ext uri="{FF2B5EF4-FFF2-40B4-BE49-F238E27FC236}">
                        <a16:creationId xmlns:a16="http://schemas.microsoft.com/office/drawing/2014/main" id="{67BC013C-236A-39AC-4B12-8AD645ABC2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12839" y="3276012"/>
                    <a:ext cx="8429648" cy="10064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05" t="-3704" b="-2469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94B72D-B1AD-64E4-36B9-124CE396DAAE}"/>
                </a:ext>
              </a:extLst>
            </p:cNvPr>
            <p:cNvSpPr/>
            <p:nvPr/>
          </p:nvSpPr>
          <p:spPr>
            <a:xfrm>
              <a:off x="188843" y="2223741"/>
              <a:ext cx="8875644" cy="201901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3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BC1831-82EE-A41B-2972-6DC7C579BA54}"/>
              </a:ext>
            </a:extLst>
          </p:cNvPr>
          <p:cNvSpPr/>
          <p:nvPr/>
        </p:nvSpPr>
        <p:spPr>
          <a:xfrm>
            <a:off x="3180522" y="2077278"/>
            <a:ext cx="1500808" cy="49447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2C23E-C5DC-AC28-F0E9-C1A72E81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An important example:  a Reed-Solomon IOPP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8BB77D-A9B9-688C-EB2F-22BCE0DB10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322" y="1200151"/>
                <a:ext cx="8686800" cy="14653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,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and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∊[0,1]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an IOPP for RS, a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b="1" dirty="0"/>
                  <a:t>RS-IOPP</a:t>
                </a:r>
                <a:r>
                  <a:rPr lang="en-US" sz="2400" dirty="0"/>
                  <a:t>,  is an IOPP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such that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8BB77D-A9B9-688C-EB2F-22BCE0DB1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2" y="1200151"/>
                <a:ext cx="8686800" cy="1465385"/>
              </a:xfrm>
              <a:blipFill>
                <a:blip r:embed="rId3"/>
                <a:stretch>
                  <a:fillRect l="-1022" t="-2586"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BBF78B7-6DE8-0F5E-BFBF-29394278F03B}"/>
              </a:ext>
            </a:extLst>
          </p:cNvPr>
          <p:cNvSpPr/>
          <p:nvPr/>
        </p:nvSpPr>
        <p:spPr>
          <a:xfrm>
            <a:off x="226142" y="1897626"/>
            <a:ext cx="8774980" cy="242589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D049A-AEB3-38CC-5AD7-A1F0EF28C7AA}"/>
              </a:ext>
            </a:extLst>
          </p:cNvPr>
          <p:cNvSpPr txBox="1"/>
          <p:nvPr/>
        </p:nvSpPr>
        <p:spPr>
          <a:xfrm>
            <a:off x="189574" y="4556916"/>
            <a:ext cx="678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400" b="1" dirty="0">
                <a:latin typeface="+mn-lt"/>
              </a:rPr>
              <a:t>FRI is an efficient RS-IOPP</a:t>
            </a:r>
            <a:r>
              <a:rPr lang="en-US" sz="2400" dirty="0">
                <a:latin typeface="+mn-lt"/>
              </a:rPr>
              <a:t>.       But why is this useful?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84E27C-534B-C294-7A0D-D5FF6C05C6D5}"/>
                  </a:ext>
                </a:extLst>
              </p:cNvPr>
              <p:cNvSpPr txBox="1"/>
              <p:nvPr/>
            </p:nvSpPr>
            <p:spPr>
              <a:xfrm>
                <a:off x="1033670" y="2665536"/>
                <a:ext cx="32655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  <a:tabLst>
                    <a:tab pos="14287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𝕩</m:t>
                          </m:r>
                          <m: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r>
                            <a:rPr lang="en-US" b="1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𝕪</m:t>
                          </m:r>
                          <m:r>
                            <a:rPr lang="en-US" b="0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𝕨</m:t>
                          </m:r>
                          <m:r>
                            <a:rPr lang="en-US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=⊥</m:t>
                          </m:r>
                        </m:e>
                      </m:d>
                    </m:oMath>
                  </m:oMathPara>
                </a14:m>
                <a:endParaRPr lang="en-US" sz="2000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84E27C-534B-C294-7A0D-D5FF6C05C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70" y="2665536"/>
                <a:ext cx="3265509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CE15E8-AC0F-93FA-CEAD-95962C84FEE9}"/>
                  </a:ext>
                </a:extLst>
              </p:cNvPr>
              <p:cNvSpPr txBox="1"/>
              <p:nvPr/>
            </p:nvSpPr>
            <p:spPr>
              <a:xfrm>
                <a:off x="5745584" y="2603981"/>
                <a:ext cx="2438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u="sng" dirty="0">
                    <a:latin typeface="+mn-lt"/>
                  </a:rPr>
                  <a:t>Verifier</a:t>
                </a:r>
                <a14:m>
                  <m:oMath xmlns:m="http://schemas.openxmlformats.org/officeDocument/2006/math">
                    <m:r>
                      <a:rPr lang="en-US" sz="2800" b="1" i="1" u="sng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𝕪</m:t>
                    </m:r>
                    <m:d>
                      <m:dPr>
                        <m:ctrlP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endParaRPr lang="en-US" sz="2400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CE15E8-AC0F-93FA-CEAD-95962C84F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584" y="2603981"/>
                <a:ext cx="2438424" cy="523220"/>
              </a:xfrm>
              <a:prstGeom prst="rect">
                <a:avLst/>
              </a:prstGeom>
              <a:blipFill>
                <a:blip r:embed="rId5"/>
                <a:stretch>
                  <a:fillRect l="-4145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0AE1F8-FE60-7148-25F9-A6E51EC565CF}"/>
                  </a:ext>
                </a:extLst>
              </p:cNvPr>
              <p:cNvSpPr txBox="1"/>
              <p:nvPr/>
            </p:nvSpPr>
            <p:spPr>
              <a:xfrm>
                <a:off x="409508" y="3192421"/>
                <a:ext cx="8481168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  <a:tabLst>
                    <a:tab pos="1368425" algn="l"/>
                    <a:tab pos="3025775" algn="l"/>
                  </a:tabLst>
                </a:pPr>
                <a:r>
                  <a:rPr lang="en-US" dirty="0">
                    <a:latin typeface="+mn-lt"/>
                  </a:rPr>
                  <a:t>complete: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latin typeface="+mn-lt"/>
                  </a:rPr>
                  <a:t>    ⇒    for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⁡[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yes</m:t>
                    </m:r>
                    <m:r>
                      <m:rPr>
                        <m:nor/>
                      </m:rPr>
                      <a:rPr lang="en-US" sz="2000" dirty="0"/>
                      <m:t> ]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=1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tabLst>
                    <a:tab pos="1368425" algn="l"/>
                    <a:tab pos="3025775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+mn-lt"/>
                  </a:rPr>
                  <a:t>-sound: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	⇒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⁡[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yes</m:t>
                    </m:r>
                    <m:r>
                      <m:rPr>
                        <m:nor/>
                      </m:rPr>
                      <a:rPr lang="en-US" sz="2000" dirty="0"/>
                      <m:t> ]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0AE1F8-FE60-7148-25F9-A6E51EC5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8" y="3192421"/>
                <a:ext cx="8481168" cy="984885"/>
              </a:xfrm>
              <a:prstGeom prst="rect">
                <a:avLst/>
              </a:prstGeom>
              <a:blipFill>
                <a:blip r:embed="rId6"/>
                <a:stretch>
                  <a:fillRect l="-1198" t="-5128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1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179EA14-F5D5-51CB-F8A0-99700BC250DB}"/>
              </a:ext>
            </a:extLst>
          </p:cNvPr>
          <p:cNvSpPr/>
          <p:nvPr/>
        </p:nvSpPr>
        <p:spPr>
          <a:xfrm>
            <a:off x="180109" y="3868489"/>
            <a:ext cx="8938930" cy="12750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80DAA-76ED-3DD9-3274-9AF268C4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 three function families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89390A-4284-A5D3-4064-FABD1B43CDAA}"/>
              </a:ext>
            </a:extLst>
          </p:cNvPr>
          <p:cNvGrpSpPr/>
          <p:nvPr/>
        </p:nvGrpSpPr>
        <p:grpSpPr>
          <a:xfrm>
            <a:off x="349109" y="1136070"/>
            <a:ext cx="8594490" cy="1265154"/>
            <a:chOff x="349109" y="1219200"/>
            <a:chExt cx="8594490" cy="12651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70F885-11D4-446F-77F7-84A41F13C96C}"/>
                </a:ext>
              </a:extLst>
            </p:cNvPr>
            <p:cNvSpPr txBox="1"/>
            <p:nvPr/>
          </p:nvSpPr>
          <p:spPr>
            <a:xfrm>
              <a:off x="349109" y="1219200"/>
              <a:ext cx="3435929" cy="9335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600"/>
                </a:spcBef>
              </a:pPr>
              <a:r>
                <a:rPr lang="en-US" dirty="0">
                  <a:latin typeface="+mn-lt"/>
                </a:rPr>
                <a:t>Polynomial-IOP  (</a:t>
              </a:r>
              <a:r>
                <a:rPr lang="en-US" b="1" dirty="0">
                  <a:latin typeface="+mn-lt"/>
                </a:rPr>
                <a:t>PIOP</a:t>
              </a:r>
              <a:r>
                <a:rPr lang="en-US" dirty="0">
                  <a:latin typeface="+mn-lt"/>
                </a:rPr>
                <a:t>)  +</a:t>
              </a:r>
            </a:p>
            <a:p>
              <a:pPr algn="ctr">
                <a:spcBef>
                  <a:spcPts val="800"/>
                </a:spcBef>
              </a:pPr>
              <a:r>
                <a:rPr lang="en-US" dirty="0">
                  <a:latin typeface="+mn-lt"/>
                </a:rPr>
                <a:t>Polynomial Commitment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485667E-96D9-62FA-5F38-08A5CD382457}"/>
                </a:ext>
              </a:extLst>
            </p:cNvPr>
            <p:cNvCxnSpPr/>
            <p:nvPr/>
          </p:nvCxnSpPr>
          <p:spPr>
            <a:xfrm>
              <a:off x="3785039" y="1731818"/>
              <a:ext cx="7204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28FCB8-7702-2F53-E3A1-CCE1B5307E4C}"/>
                </a:ext>
              </a:extLst>
            </p:cNvPr>
            <p:cNvSpPr txBox="1"/>
            <p:nvPr/>
          </p:nvSpPr>
          <p:spPr>
            <a:xfrm>
              <a:off x="4572000" y="1316318"/>
              <a:ext cx="2538130" cy="830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468313">
                <a:spcBef>
                  <a:spcPts val="3600"/>
                </a:spcBef>
              </a:pPr>
              <a:r>
                <a:rPr lang="en-US" b="1" dirty="0">
                  <a:latin typeface="+mn-lt"/>
                </a:rPr>
                <a:t>PLONK</a:t>
              </a:r>
              <a:r>
                <a:rPr lang="en-US" dirty="0">
                  <a:latin typeface="+mn-lt"/>
                </a:rPr>
                <a:t>  +  </a:t>
              </a:r>
              <a:br>
                <a:rPr lang="en-US" dirty="0">
                  <a:latin typeface="+mn-lt"/>
                </a:rPr>
              </a:br>
              <a:r>
                <a:rPr lang="en-US" b="1" dirty="0">
                  <a:latin typeface="+mn-lt"/>
                </a:rPr>
                <a:t>KZG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229518-1E5D-1B1C-DC8E-36424F03CC32}"/>
                </a:ext>
              </a:extLst>
            </p:cNvPr>
            <p:cNvCxnSpPr/>
            <p:nvPr/>
          </p:nvCxnSpPr>
          <p:spPr>
            <a:xfrm>
              <a:off x="7123985" y="1731818"/>
              <a:ext cx="7204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DF9BE7-1CE0-946D-3652-57BAD74F0DA0}"/>
                </a:ext>
              </a:extLst>
            </p:cNvPr>
            <p:cNvSpPr txBox="1"/>
            <p:nvPr/>
          </p:nvSpPr>
          <p:spPr>
            <a:xfrm>
              <a:off x="7914150" y="1500985"/>
              <a:ext cx="1029449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3600"/>
                </a:spcBef>
              </a:pPr>
              <a:r>
                <a:rPr lang="en-US" dirty="0">
                  <a:latin typeface="+mn-lt"/>
                </a:rPr>
                <a:t>SNARK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4C8E409-6694-D54D-6546-E9335F728B76}"/>
                    </a:ext>
                  </a:extLst>
                </p:cNvPr>
                <p:cNvSpPr txBox="1"/>
                <p:nvPr/>
              </p:nvSpPr>
              <p:spPr>
                <a:xfrm>
                  <a:off x="4594446" y="2084244"/>
                  <a:ext cx="252953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time prover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4C8E409-6694-D54D-6546-E9335F728B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4446" y="2084244"/>
                  <a:ext cx="2529539" cy="400110"/>
                </a:xfrm>
                <a:prstGeom prst="rect">
                  <a:avLst/>
                </a:prstGeom>
                <a:blipFill>
                  <a:blip r:embed="rId2"/>
                  <a:stretch>
                    <a:fillRect t="-6061" r="-995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83153C-7E31-0E7D-4E2C-3FFD728277DD}"/>
              </a:ext>
            </a:extLst>
          </p:cNvPr>
          <p:cNvGrpSpPr/>
          <p:nvPr/>
        </p:nvGrpSpPr>
        <p:grpSpPr>
          <a:xfrm>
            <a:off x="333608" y="2579632"/>
            <a:ext cx="8609991" cy="1288857"/>
            <a:chOff x="333608" y="2912147"/>
            <a:chExt cx="8609991" cy="12888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0E95E4-0973-CF99-14B9-E4E3C0379325}"/>
                </a:ext>
              </a:extLst>
            </p:cNvPr>
            <p:cNvSpPr txBox="1"/>
            <p:nvPr/>
          </p:nvSpPr>
          <p:spPr>
            <a:xfrm>
              <a:off x="333608" y="2912147"/>
              <a:ext cx="3428118" cy="9335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3600"/>
                </a:spcBef>
              </a:pPr>
              <a:r>
                <a:rPr lang="en-US" dirty="0">
                  <a:latin typeface="+mn-lt"/>
                </a:rPr>
                <a:t>Multilinear-IOP  (</a:t>
              </a:r>
              <a:r>
                <a:rPr lang="en-US" b="1" dirty="0">
                  <a:latin typeface="+mn-lt"/>
                </a:rPr>
                <a:t>MIOP</a:t>
              </a:r>
              <a:r>
                <a:rPr lang="en-US" dirty="0">
                  <a:latin typeface="+mn-lt"/>
                </a:rPr>
                <a:t>)  +</a:t>
              </a:r>
            </a:p>
            <a:p>
              <a:pPr algn="ctr">
                <a:spcBef>
                  <a:spcPts val="800"/>
                </a:spcBef>
              </a:pPr>
              <a:r>
                <a:rPr lang="en-US" dirty="0">
                  <a:latin typeface="+mn-lt"/>
                </a:rPr>
                <a:t>Multilinear Commitment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D275ED3-78BA-C206-840E-57DE306DCF12}"/>
                </a:ext>
              </a:extLst>
            </p:cNvPr>
            <p:cNvCxnSpPr/>
            <p:nvPr/>
          </p:nvCxnSpPr>
          <p:spPr>
            <a:xfrm>
              <a:off x="3785039" y="3424765"/>
              <a:ext cx="7204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94BAA1-2C79-51B7-D1BB-33FE6A2E16EC}"/>
                </a:ext>
              </a:extLst>
            </p:cNvPr>
            <p:cNvSpPr txBox="1"/>
            <p:nvPr/>
          </p:nvSpPr>
          <p:spPr>
            <a:xfrm>
              <a:off x="4572000" y="3009265"/>
              <a:ext cx="2538130" cy="830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33363">
                <a:spcBef>
                  <a:spcPts val="3600"/>
                </a:spcBef>
              </a:pPr>
              <a:r>
                <a:rPr lang="en-US" b="1" dirty="0" err="1">
                  <a:latin typeface="+mn-lt"/>
                </a:rPr>
                <a:t>HyperPLONK</a:t>
              </a:r>
              <a:r>
                <a:rPr lang="en-US" dirty="0">
                  <a:latin typeface="+mn-lt"/>
                </a:rPr>
                <a:t>  +  </a:t>
              </a:r>
              <a:br>
                <a:rPr lang="en-US">
                  <a:latin typeface="+mn-lt"/>
                </a:rPr>
              </a:br>
              <a:r>
                <a:rPr lang="en-US" b="1">
                  <a:latin typeface="+mn-lt"/>
                </a:rPr>
                <a:t>Mercury</a:t>
              </a:r>
              <a:endParaRPr lang="en-US" b="1" dirty="0">
                <a:latin typeface="+mn-lt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1FD154F-CF98-2E24-0847-59F1EC79DC5A}"/>
                </a:ext>
              </a:extLst>
            </p:cNvPr>
            <p:cNvCxnSpPr/>
            <p:nvPr/>
          </p:nvCxnSpPr>
          <p:spPr>
            <a:xfrm>
              <a:off x="7123985" y="3424765"/>
              <a:ext cx="7204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A3ECA-39B6-348F-8AB2-4D34757A92A2}"/>
                </a:ext>
              </a:extLst>
            </p:cNvPr>
            <p:cNvSpPr txBox="1"/>
            <p:nvPr/>
          </p:nvSpPr>
          <p:spPr>
            <a:xfrm>
              <a:off x="7914150" y="3193932"/>
              <a:ext cx="1029449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3600"/>
                </a:spcBef>
              </a:pPr>
              <a:r>
                <a:rPr lang="en-US" dirty="0">
                  <a:latin typeface="+mn-lt"/>
                </a:rPr>
                <a:t>SNARK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FAF6A9E-E248-E733-B961-62A9818A0EA6}"/>
                    </a:ext>
                  </a:extLst>
                </p:cNvPr>
                <p:cNvSpPr txBox="1"/>
                <p:nvPr/>
              </p:nvSpPr>
              <p:spPr>
                <a:xfrm>
                  <a:off x="4855735" y="3800894"/>
                  <a:ext cx="20069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time prover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FAF6A9E-E248-E733-B961-62A9818A0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5735" y="3800894"/>
                  <a:ext cx="2006960" cy="400110"/>
                </a:xfrm>
                <a:prstGeom prst="rect">
                  <a:avLst/>
                </a:prstGeom>
                <a:blipFill>
                  <a:blip r:embed="rId3"/>
                  <a:stretch>
                    <a:fillRect t="-9375" r="-188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E11A96-FEE3-B99F-8392-E420FB78D99E}"/>
                  </a:ext>
                </a:extLst>
              </p:cNvPr>
              <p:cNvSpPr txBox="1"/>
              <p:nvPr/>
            </p:nvSpPr>
            <p:spPr>
              <a:xfrm>
                <a:off x="6591552" y="809029"/>
                <a:ext cx="25274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+mn-lt"/>
                  </a:rPr>
                  <a:t> = size of comp. trace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E11A96-FEE3-B99F-8392-E420FB78D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552" y="809029"/>
                <a:ext cx="2527487" cy="400110"/>
              </a:xfrm>
              <a:prstGeom prst="rect">
                <a:avLst/>
              </a:prstGeom>
              <a:blipFill>
                <a:blip r:embed="rId4"/>
                <a:stretch>
                  <a:fillRect t="-9091" r="-99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3D21F81-3813-8BE6-F276-41DE4F27A9AD}"/>
              </a:ext>
            </a:extLst>
          </p:cNvPr>
          <p:cNvGrpSpPr/>
          <p:nvPr/>
        </p:nvGrpSpPr>
        <p:grpSpPr>
          <a:xfrm>
            <a:off x="333608" y="4060201"/>
            <a:ext cx="8609991" cy="933589"/>
            <a:chOff x="400212" y="2912147"/>
            <a:chExt cx="8609991" cy="9335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DE7E79-D1A7-C8DC-5BF8-F9BEF409C349}"/>
                </a:ext>
              </a:extLst>
            </p:cNvPr>
            <p:cNvSpPr txBox="1"/>
            <p:nvPr/>
          </p:nvSpPr>
          <p:spPr>
            <a:xfrm>
              <a:off x="400212" y="2912147"/>
              <a:ext cx="3428117" cy="9335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600"/>
                </a:spcBef>
              </a:pPr>
              <a:r>
                <a:rPr lang="en-US" dirty="0">
                  <a:latin typeface="+mn-lt"/>
                </a:rPr>
                <a:t>Vector-IOP  (</a:t>
              </a:r>
              <a:r>
                <a:rPr lang="en-US" b="1" dirty="0">
                  <a:latin typeface="+mn-lt"/>
                </a:rPr>
                <a:t>IOP</a:t>
              </a:r>
              <a:r>
                <a:rPr lang="en-US" dirty="0">
                  <a:latin typeface="+mn-lt"/>
                </a:rPr>
                <a:t>)  +</a:t>
              </a:r>
            </a:p>
            <a:p>
              <a:pPr algn="ctr">
                <a:spcBef>
                  <a:spcPts val="800"/>
                </a:spcBef>
              </a:pPr>
              <a:r>
                <a:rPr lang="en-US" dirty="0">
                  <a:latin typeface="+mn-lt"/>
                </a:rPr>
                <a:t>Vector Commitment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AC89342-3ABA-E254-A66F-F0B82D7D5E66}"/>
                </a:ext>
              </a:extLst>
            </p:cNvPr>
            <p:cNvCxnSpPr/>
            <p:nvPr/>
          </p:nvCxnSpPr>
          <p:spPr>
            <a:xfrm>
              <a:off x="3826604" y="3424765"/>
              <a:ext cx="7204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FD4710-B1C9-B2C5-8695-3A33793E3773}"/>
                </a:ext>
              </a:extLst>
            </p:cNvPr>
            <p:cNvSpPr txBox="1"/>
            <p:nvPr/>
          </p:nvSpPr>
          <p:spPr>
            <a:xfrm>
              <a:off x="4572000" y="3009265"/>
              <a:ext cx="2538130" cy="830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33363">
                <a:spcBef>
                  <a:spcPts val="3600"/>
                </a:spcBef>
              </a:pPr>
              <a:r>
                <a:rPr lang="en-US" b="1" dirty="0">
                  <a:latin typeface="+mn-lt"/>
                </a:rPr>
                <a:t>???</a:t>
              </a:r>
              <a:r>
                <a:rPr lang="en-US" dirty="0">
                  <a:latin typeface="+mn-lt"/>
                </a:rPr>
                <a:t>  +  </a:t>
              </a:r>
              <a:br>
                <a:rPr lang="en-US" dirty="0">
                  <a:latin typeface="+mn-lt"/>
                </a:rPr>
              </a:br>
              <a:r>
                <a:rPr lang="en-US" b="1" dirty="0" err="1">
                  <a:latin typeface="+mn-lt"/>
                </a:rPr>
                <a:t>MerkleTree</a:t>
              </a:r>
              <a:endParaRPr lang="en-US" b="1" dirty="0">
                <a:latin typeface="+mn-lt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9494E64-B684-FF0B-57B8-058A906B8CAE}"/>
                </a:ext>
              </a:extLst>
            </p:cNvPr>
            <p:cNvCxnSpPr/>
            <p:nvPr/>
          </p:nvCxnSpPr>
          <p:spPr>
            <a:xfrm>
              <a:off x="7123985" y="3424765"/>
              <a:ext cx="7204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A41DD5-B484-F438-FECC-9A5C330D62E8}"/>
                </a:ext>
              </a:extLst>
            </p:cNvPr>
            <p:cNvSpPr txBox="1"/>
            <p:nvPr/>
          </p:nvSpPr>
          <p:spPr>
            <a:xfrm>
              <a:off x="7956973" y="3193932"/>
              <a:ext cx="1053230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600"/>
                </a:spcBef>
              </a:pPr>
              <a:r>
                <a:rPr lang="en-US" dirty="0">
                  <a:latin typeface="+mn-lt"/>
                </a:rPr>
                <a:t>  ???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87AA8-95CF-FCC8-8875-D2134C248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C0B5-7F88-EAA8-F46F-24BD351C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special type of IOP:  Poly-IOP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45566-CB6E-F104-42BA-22BBEEBFD0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42834"/>
                <a:ext cx="8229600" cy="48116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𝕨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be a poly-time relation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45566-CB6E-F104-42BA-22BBEEBFD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42834"/>
                <a:ext cx="8229600" cy="481165"/>
              </a:xfrm>
              <a:blipFill>
                <a:blip r:embed="rId2"/>
                <a:stretch>
                  <a:fillRect l="-1235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B990E02-79C9-9301-694B-6362C3BC82A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1627399"/>
                <a:ext cx="8229600" cy="48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a Poly-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IOP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a pair of algorithms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B990E02-79C9-9301-694B-6362C3BC8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27399"/>
                <a:ext cx="8229600" cy="481165"/>
              </a:xfrm>
              <a:prstGeom prst="rect">
                <a:avLst/>
              </a:prstGeom>
              <a:blipFill>
                <a:blip r:embed="rId3"/>
                <a:stretch>
                  <a:fillRect l="-1235" t="-7692" b="-230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8B67DF-5B96-F64E-655F-D9B91F9173A2}"/>
                  </a:ext>
                </a:extLst>
              </p:cNvPr>
              <p:cNvSpPr txBox="1"/>
              <p:nvPr/>
            </p:nvSpPr>
            <p:spPr>
              <a:xfrm>
                <a:off x="127823" y="2184675"/>
                <a:ext cx="22676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b="0" u="sng" dirty="0">
                    <a:latin typeface="+mn-lt"/>
                    <a:ea typeface="Cambria Math" panose="02040503050406030204" pitchFamily="18" charset="0"/>
                  </a:rPr>
                  <a:t>Prover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𝕨</m:t>
                        </m:r>
                      </m:e>
                    </m:d>
                  </m:oMath>
                </a14:m>
                <a:endParaRPr lang="en-US" sz="2400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8B67DF-5B96-F64E-655F-D9B91F917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3" y="2184675"/>
                <a:ext cx="2267672" cy="523220"/>
              </a:xfrm>
              <a:prstGeom prst="rect">
                <a:avLst/>
              </a:prstGeom>
              <a:blipFill>
                <a:blip r:embed="rId4"/>
                <a:stretch>
                  <a:fillRect l="-4469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9D6BF181-8E2E-115E-AB8D-9E0842224441}"/>
              </a:ext>
            </a:extLst>
          </p:cNvPr>
          <p:cNvGrpSpPr/>
          <p:nvPr/>
        </p:nvGrpSpPr>
        <p:grpSpPr>
          <a:xfrm>
            <a:off x="1120883" y="2547003"/>
            <a:ext cx="3991895" cy="406009"/>
            <a:chOff x="1120883" y="2812475"/>
            <a:chExt cx="3991895" cy="40600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7E84568-13AC-C020-8A6A-7A0BEE9371F2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318565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6FEA27B-FA30-DA84-85E8-8FEECB34D322}"/>
                    </a:ext>
                  </a:extLst>
                </p:cNvPr>
                <p:cNvSpPr txBox="1"/>
                <p:nvPr/>
              </p:nvSpPr>
              <p:spPr>
                <a:xfrm>
                  <a:off x="2700652" y="2812475"/>
                  <a:ext cx="1530867" cy="406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6FEA27B-FA30-DA84-85E8-8FEECB34D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652" y="2812475"/>
                  <a:ext cx="1530867" cy="406009"/>
                </a:xfrm>
                <a:prstGeom prst="rect">
                  <a:avLst/>
                </a:prstGeom>
                <a:blipFill>
                  <a:blip r:embed="rId6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091A597-6A25-69D6-7B62-84B4DE9A8C7E}"/>
              </a:ext>
            </a:extLst>
          </p:cNvPr>
          <p:cNvGrpSpPr/>
          <p:nvPr/>
        </p:nvGrpSpPr>
        <p:grpSpPr>
          <a:xfrm>
            <a:off x="1120883" y="3089356"/>
            <a:ext cx="3991895" cy="400110"/>
            <a:chOff x="1120883" y="3354828"/>
            <a:chExt cx="3991895" cy="40011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63F7FA1-74E8-923B-7FD9-65204FF422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883" y="3397046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468A873-455F-4F09-9ECB-35827ECD9995}"/>
                    </a:ext>
                  </a:extLst>
                </p:cNvPr>
                <p:cNvSpPr txBox="1"/>
                <p:nvPr/>
              </p:nvSpPr>
              <p:spPr>
                <a:xfrm>
                  <a:off x="2727878" y="3354828"/>
                  <a:ext cx="10387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468A873-455F-4F09-9ECB-35827ECD99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878" y="3354828"/>
                  <a:ext cx="1038746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4CAC2CF-34A9-05BA-A6D6-1E761913D7CF}"/>
              </a:ext>
            </a:extLst>
          </p:cNvPr>
          <p:cNvGrpSpPr/>
          <p:nvPr/>
        </p:nvGrpSpPr>
        <p:grpSpPr>
          <a:xfrm>
            <a:off x="1120883" y="4064329"/>
            <a:ext cx="3991895" cy="400110"/>
            <a:chOff x="1120883" y="4074162"/>
            <a:chExt cx="3991895" cy="40011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7F86E6B-C8F1-4101-1E51-8F3B70A4C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883" y="4434350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DD38C07-7515-167E-2C8C-5186BB308CB7}"/>
                    </a:ext>
                  </a:extLst>
                </p:cNvPr>
                <p:cNvSpPr txBox="1"/>
                <p:nvPr/>
              </p:nvSpPr>
              <p:spPr>
                <a:xfrm>
                  <a:off x="2770740" y="4074162"/>
                  <a:ext cx="10550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DD38C07-7515-167E-2C8C-5186BB308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740" y="4074162"/>
                  <a:ext cx="1055032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598F751-ECB3-26A0-DAF9-FD7E2001D6B1}"/>
              </a:ext>
            </a:extLst>
          </p:cNvPr>
          <p:cNvGrpSpPr/>
          <p:nvPr/>
        </p:nvGrpSpPr>
        <p:grpSpPr>
          <a:xfrm>
            <a:off x="1120883" y="4584619"/>
            <a:ext cx="3991895" cy="406009"/>
            <a:chOff x="1120883" y="4594452"/>
            <a:chExt cx="3991895" cy="406009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3A8EDDF-7557-177D-FC88-5E62DF53F146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1162376-94C7-5305-1CD3-36EC15DA906D}"/>
                    </a:ext>
                  </a:extLst>
                </p:cNvPr>
                <p:cNvSpPr txBox="1"/>
                <p:nvPr/>
              </p:nvSpPr>
              <p:spPr>
                <a:xfrm>
                  <a:off x="2743515" y="4594452"/>
                  <a:ext cx="1554015" cy="406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1162376-94C7-5305-1CD3-36EC15DA9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515" y="4594452"/>
                  <a:ext cx="1554015" cy="406009"/>
                </a:xfrm>
                <a:prstGeom prst="rect">
                  <a:avLst/>
                </a:prstGeom>
                <a:blipFill>
                  <a:blip r:embed="rId9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0C9597E-87C3-2461-3325-753B45CFE17D}"/>
                  </a:ext>
                </a:extLst>
              </p:cNvPr>
              <p:cNvSpPr txBox="1"/>
              <p:nvPr/>
            </p:nvSpPr>
            <p:spPr>
              <a:xfrm>
                <a:off x="5200927" y="4526366"/>
                <a:ext cx="3914277" cy="4403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 </m:t>
                    </m:r>
                  </m:oMath>
                </a14:m>
                <a:r>
                  <a:rPr lang="en-US" sz="2200" dirty="0">
                    <a:latin typeface="+mn-lt"/>
                  </a:rPr>
                  <a:t>yes/no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0C9597E-87C3-2461-3325-753B45CFE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27" y="4526366"/>
                <a:ext cx="3914277" cy="440313"/>
              </a:xfrm>
              <a:prstGeom prst="rect">
                <a:avLst/>
              </a:prstGeom>
              <a:blipFill>
                <a:blip r:embed="rId10"/>
                <a:stretch>
                  <a:fillRect l="-324" t="-5556" b="-2777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1D2336E-94DC-AD24-D57D-2F1FFA04EF09}"/>
                  </a:ext>
                </a:extLst>
              </p:cNvPr>
              <p:cNvSpPr txBox="1"/>
              <p:nvPr/>
            </p:nvSpPr>
            <p:spPr>
              <a:xfrm>
                <a:off x="3081180" y="3695309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1D2336E-94DC-AD24-D57D-2F1FFA04E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80" y="3695309"/>
                <a:ext cx="40588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9761F95E-E6BA-85C4-2937-867BD8E7E5BB}"/>
              </a:ext>
            </a:extLst>
          </p:cNvPr>
          <p:cNvGrpSpPr/>
          <p:nvPr/>
        </p:nvGrpSpPr>
        <p:grpSpPr>
          <a:xfrm>
            <a:off x="1153907" y="3453029"/>
            <a:ext cx="3991895" cy="406009"/>
            <a:chOff x="1120883" y="4551588"/>
            <a:chExt cx="3991895" cy="406009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D8EC62E-84B7-DB02-2B4C-526AB7DF4027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78C5509-8104-8261-EFC5-91430BD67E18}"/>
                    </a:ext>
                  </a:extLst>
                </p:cNvPr>
                <p:cNvSpPr txBox="1"/>
                <p:nvPr/>
              </p:nvSpPr>
              <p:spPr>
                <a:xfrm>
                  <a:off x="2729229" y="4551588"/>
                  <a:ext cx="1537729" cy="406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78C5509-8104-8261-EFC5-91430BD67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9229" y="4551588"/>
                  <a:ext cx="1537729" cy="406009"/>
                </a:xfrm>
                <a:prstGeom prst="rect">
                  <a:avLst/>
                </a:prstGeom>
                <a:blipFill>
                  <a:blip r:embed="rId12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39BC856-9AEE-E231-8985-54D9A00F9DBB}"/>
                  </a:ext>
                </a:extLst>
              </p:cNvPr>
              <p:cNvSpPr txBox="1"/>
              <p:nvPr/>
            </p:nvSpPr>
            <p:spPr>
              <a:xfrm>
                <a:off x="5527296" y="2935815"/>
                <a:ext cx="28900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: must be oracles 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   for functions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39BC856-9AEE-E231-8985-54D9A00F9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296" y="2935815"/>
                <a:ext cx="2890022" cy="707886"/>
              </a:xfrm>
              <a:prstGeom prst="rect">
                <a:avLst/>
              </a:prstGeom>
              <a:blipFill>
                <a:blip r:embed="rId13"/>
                <a:stretch>
                  <a:fillRect l="-1316" t="-5263" r="-1316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BDA1F25-F8DF-F127-E5D1-A3CE1F1B2FF7}"/>
                  </a:ext>
                </a:extLst>
              </p:cNvPr>
              <p:cNvSpPr txBox="1"/>
              <p:nvPr/>
            </p:nvSpPr>
            <p:spPr>
              <a:xfrm>
                <a:off x="5527296" y="3695309"/>
                <a:ext cx="28303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can eval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at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BDA1F25-F8DF-F127-E5D1-A3CE1F1B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296" y="3695309"/>
                <a:ext cx="2830327" cy="400110"/>
              </a:xfrm>
              <a:prstGeom prst="rect">
                <a:avLst/>
              </a:prstGeom>
              <a:blipFill>
                <a:blip r:embed="rId14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C71BCD-1A6D-4E0A-7616-FE4A50EE4219}"/>
                  </a:ext>
                </a:extLst>
              </p:cNvPr>
              <p:cNvSpPr txBox="1"/>
              <p:nvPr/>
            </p:nvSpPr>
            <p:spPr>
              <a:xfrm>
                <a:off x="5258567" y="2204882"/>
                <a:ext cx="16071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u="sng" dirty="0">
                    <a:latin typeface="+mn-lt"/>
                  </a:rPr>
                  <a:t>Verifier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</m:e>
                    </m:d>
                  </m:oMath>
                </a14:m>
                <a:endParaRPr lang="en-US" sz="2400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C71BCD-1A6D-4E0A-7616-FE4A50EE4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567" y="2204882"/>
                <a:ext cx="1607107" cy="523220"/>
              </a:xfrm>
              <a:prstGeom prst="rect">
                <a:avLst/>
              </a:prstGeom>
              <a:blipFill>
                <a:blip r:embed="rId15"/>
                <a:stretch>
                  <a:fillRect l="-6299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13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/>
      <p:bldP spid="92" grpId="0"/>
      <p:bldP spid="9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D0176-ABA5-BDDC-0846-6AAD9DD64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FC67-A27A-B3F5-2182-7FC0EAD7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special type of IOP:  Poly-IOP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6BEDF7-D8E0-9CDD-7B1E-32BC573230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42834"/>
                <a:ext cx="8229600" cy="48116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𝕨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be a poly-time relation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6BEDF7-D8E0-9CDD-7B1E-32BC573230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42834"/>
                <a:ext cx="8229600" cy="481165"/>
              </a:xfrm>
              <a:blipFill>
                <a:blip r:embed="rId2"/>
                <a:stretch>
                  <a:fillRect l="-1235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C8E6E78-EEDC-41FF-3229-BD59976C49C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1627399"/>
                <a:ext cx="8229600" cy="48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a Poly-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IOP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a pair of algorithms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C8E6E78-EEDC-41FF-3229-BD59976C4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27399"/>
                <a:ext cx="8229600" cy="481165"/>
              </a:xfrm>
              <a:prstGeom prst="rect">
                <a:avLst/>
              </a:prstGeom>
              <a:blipFill>
                <a:blip r:embed="rId3"/>
                <a:stretch>
                  <a:fillRect l="-1235" t="-7692" b="-230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ABA2BD-4BF6-5167-4769-92106D13D0DE}"/>
                  </a:ext>
                </a:extLst>
              </p:cNvPr>
              <p:cNvSpPr txBox="1"/>
              <p:nvPr/>
            </p:nvSpPr>
            <p:spPr>
              <a:xfrm>
                <a:off x="127823" y="2184675"/>
                <a:ext cx="22676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b="0" u="sng" dirty="0">
                    <a:latin typeface="+mn-lt"/>
                    <a:ea typeface="Cambria Math" panose="02040503050406030204" pitchFamily="18" charset="0"/>
                  </a:rPr>
                  <a:t>Prover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𝕨</m:t>
                        </m:r>
                      </m:e>
                    </m:d>
                  </m:oMath>
                </a14:m>
                <a:endParaRPr lang="en-US" sz="2400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ABA2BD-4BF6-5167-4769-92106D13D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3" y="2184675"/>
                <a:ext cx="2267672" cy="523220"/>
              </a:xfrm>
              <a:prstGeom prst="rect">
                <a:avLst/>
              </a:prstGeom>
              <a:blipFill>
                <a:blip r:embed="rId4"/>
                <a:stretch>
                  <a:fillRect l="-4469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3DF1DD98-2053-8B11-C974-2EDD11784AEB}"/>
              </a:ext>
            </a:extLst>
          </p:cNvPr>
          <p:cNvGrpSpPr/>
          <p:nvPr/>
        </p:nvGrpSpPr>
        <p:grpSpPr>
          <a:xfrm>
            <a:off x="1120883" y="4064329"/>
            <a:ext cx="3991895" cy="400110"/>
            <a:chOff x="1120883" y="4074162"/>
            <a:chExt cx="3991895" cy="40011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EF1A3B3-D7B3-C773-9D83-B8408275CA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883" y="4434350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28F5BD6-513F-46D9-DF94-D8B531AE9B82}"/>
                    </a:ext>
                  </a:extLst>
                </p:cNvPr>
                <p:cNvSpPr txBox="1"/>
                <p:nvPr/>
              </p:nvSpPr>
              <p:spPr>
                <a:xfrm>
                  <a:off x="2770740" y="4074162"/>
                  <a:ext cx="11287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⇽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𝔘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DD38C07-7515-167E-2C8C-5186BB308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740" y="4074162"/>
                  <a:ext cx="1128771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DA885D9-345B-849A-2A32-F82A82930BB2}"/>
              </a:ext>
            </a:extLst>
          </p:cNvPr>
          <p:cNvGrpSpPr/>
          <p:nvPr/>
        </p:nvGrpSpPr>
        <p:grpSpPr>
          <a:xfrm>
            <a:off x="1120883" y="4584619"/>
            <a:ext cx="3991895" cy="406009"/>
            <a:chOff x="1120883" y="4594452"/>
            <a:chExt cx="3991895" cy="406009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DBD976C-2F7B-BEAB-BBF2-E3825F0E80BE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792A6A9-AC9C-A2E5-645B-C7DD0FC563E6}"/>
                    </a:ext>
                  </a:extLst>
                </p:cNvPr>
                <p:cNvSpPr txBox="1"/>
                <p:nvPr/>
              </p:nvSpPr>
              <p:spPr>
                <a:xfrm>
                  <a:off x="2743515" y="4594452"/>
                  <a:ext cx="1554015" cy="406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1162376-94C7-5305-1CD3-36EC15DA9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515" y="4594452"/>
                  <a:ext cx="1554015" cy="406009"/>
                </a:xfrm>
                <a:prstGeom prst="rect">
                  <a:avLst/>
                </a:prstGeom>
                <a:blipFill>
                  <a:blip r:embed="rId9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02BE437-B534-6A94-B69F-FC36E4BAFA82}"/>
                  </a:ext>
                </a:extLst>
              </p:cNvPr>
              <p:cNvSpPr txBox="1"/>
              <p:nvPr/>
            </p:nvSpPr>
            <p:spPr>
              <a:xfrm>
                <a:off x="5200927" y="4526366"/>
                <a:ext cx="3914277" cy="4403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 </m:t>
                    </m:r>
                  </m:oMath>
                </a14:m>
                <a:r>
                  <a:rPr lang="en-US" sz="2200" dirty="0">
                    <a:latin typeface="+mn-lt"/>
                  </a:rPr>
                  <a:t>yes/no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02BE437-B534-6A94-B69F-FC36E4BAF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27" y="4526366"/>
                <a:ext cx="3914277" cy="440313"/>
              </a:xfrm>
              <a:prstGeom prst="rect">
                <a:avLst/>
              </a:prstGeom>
              <a:blipFill>
                <a:blip r:embed="rId10"/>
                <a:stretch>
                  <a:fillRect l="-324" t="-5556" b="-2777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F346C8-200C-ED2B-F062-FCB12F80D65E}"/>
                  </a:ext>
                </a:extLst>
              </p:cNvPr>
              <p:cNvSpPr txBox="1"/>
              <p:nvPr/>
            </p:nvSpPr>
            <p:spPr>
              <a:xfrm>
                <a:off x="5258567" y="2204882"/>
                <a:ext cx="16071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u="sng" dirty="0">
                    <a:latin typeface="+mn-lt"/>
                  </a:rPr>
                  <a:t>Verifier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𝕩</m:t>
                        </m:r>
                      </m:e>
                    </m:d>
                  </m:oMath>
                </a14:m>
                <a:endParaRPr lang="en-US" sz="2400" u="sng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F346C8-200C-ED2B-F062-FCB12F80D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567" y="2204882"/>
                <a:ext cx="1607107" cy="523220"/>
              </a:xfrm>
              <a:prstGeom prst="rect">
                <a:avLst/>
              </a:prstGeom>
              <a:blipFill>
                <a:blip r:embed="rId11"/>
                <a:stretch>
                  <a:fillRect l="-6299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A4A4530-4FDB-3CF7-2C44-410D3AA6B336}"/>
              </a:ext>
            </a:extLst>
          </p:cNvPr>
          <p:cNvSpPr/>
          <p:nvPr/>
        </p:nvSpPr>
        <p:spPr>
          <a:xfrm>
            <a:off x="606287" y="2802835"/>
            <a:ext cx="6639339" cy="12614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Completeness and soundness as for an IOP</a:t>
            </a:r>
          </a:p>
        </p:txBody>
      </p:sp>
    </p:spTree>
    <p:extLst>
      <p:ext uri="{BB962C8B-B14F-4D97-AF65-F5344CB8AC3E}">
        <p14:creationId xmlns:p14="http://schemas.microsoft.com/office/powerpoint/2010/main" val="2850392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F376-A921-9824-0404-80665EFB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Compiling a Poly-IOP to a SNARK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2B053-887D-F41F-10B0-D83E8B67CDC8}"/>
              </a:ext>
            </a:extLst>
          </p:cNvPr>
          <p:cNvSpPr txBox="1"/>
          <p:nvPr/>
        </p:nvSpPr>
        <p:spPr>
          <a:xfrm>
            <a:off x="354756" y="1295034"/>
            <a:ext cx="678269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Method 1:</a:t>
            </a:r>
            <a:r>
              <a:rPr lang="en-US" dirty="0">
                <a:latin typeface="+mn-lt"/>
              </a:rPr>
              <a:t>  use an algebraic polynomial commitment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univariate IOP: use KZG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multilinear </a:t>
            </a:r>
            <a:r>
              <a:rPr lang="en-US" dirty="0">
                <a:latin typeface="+mn-lt"/>
              </a:rPr>
              <a:t>IOP: use </a:t>
            </a:r>
            <a:r>
              <a:rPr lang="en-US" dirty="0" err="1">
                <a:latin typeface="+mn-lt"/>
              </a:rPr>
              <a:t>Zeromorph</a:t>
            </a:r>
            <a:r>
              <a:rPr lang="en-US" dirty="0">
                <a:latin typeface="+mn-lt"/>
              </a:rPr>
              <a:t> or Mercury</a:t>
            </a:r>
            <a:endParaRPr lang="en-US" sz="24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3C75BA-6877-C935-B77F-D2518ABC5538}"/>
              </a:ext>
            </a:extLst>
          </p:cNvPr>
          <p:cNvSpPr txBox="1"/>
          <p:nvPr/>
        </p:nvSpPr>
        <p:spPr>
          <a:xfrm>
            <a:off x="354756" y="3539072"/>
            <a:ext cx="426777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Method </a:t>
            </a:r>
            <a:r>
              <a:rPr lang="en-US" dirty="0">
                <a:latin typeface="+mn-lt"/>
              </a:rPr>
              <a:t>2:   use an IOPP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Fast:  using only a Merkle tree</a:t>
            </a:r>
          </a:p>
        </p:txBody>
      </p:sp>
    </p:spTree>
    <p:extLst>
      <p:ext uri="{BB962C8B-B14F-4D97-AF65-F5344CB8AC3E}">
        <p14:creationId xmlns:p14="http://schemas.microsoft.com/office/powerpoint/2010/main" val="2055688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DFC8AB0-A495-6580-B210-2BFD30E1E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12215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 important application of an RS-IOPP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090017-0CC8-135C-F0D0-52036DE0C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7" y="1493540"/>
            <a:ext cx="8577468" cy="1470619"/>
          </a:xfrm>
        </p:spPr>
        <p:txBody>
          <a:bodyPr/>
          <a:lstStyle/>
          <a:p>
            <a:r>
              <a:rPr lang="en-US" sz="4000" dirty="0"/>
              <a:t>Compiling a Poly-IOP to a SNARK</a:t>
            </a:r>
            <a:br>
              <a:rPr lang="en-US" sz="4000" dirty="0"/>
            </a:br>
            <a:r>
              <a:rPr lang="en-US" sz="4000" dirty="0"/>
              <a:t>Using a Reed-Solomon IOP of Proximity</a:t>
            </a:r>
          </a:p>
        </p:txBody>
      </p:sp>
    </p:spTree>
    <p:extLst>
      <p:ext uri="{BB962C8B-B14F-4D97-AF65-F5344CB8AC3E}">
        <p14:creationId xmlns:p14="http://schemas.microsoft.com/office/powerpoint/2010/main" val="2976375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5121E-7AED-3BE1-BE09-7A13593CA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5386-3A45-CFDE-ADCF-476C624F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Poly-IOP  ⇒  IOP  ⇒  SNARK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CA2D1-E7B9-10B5-F766-A383D29FE220}"/>
              </a:ext>
            </a:extLst>
          </p:cNvPr>
          <p:cNvSpPr txBox="1"/>
          <p:nvPr/>
        </p:nvSpPr>
        <p:spPr>
          <a:xfrm>
            <a:off x="126796" y="2778310"/>
            <a:ext cx="1754171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Polynomial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oracle proof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</a:t>
            </a:r>
            <a:r>
              <a:rPr lang="en-US" b="1" dirty="0">
                <a:latin typeface="+mn-lt"/>
              </a:rPr>
              <a:t>Poly-IOP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1A6F4-AD14-7F12-2093-34173914364B}"/>
              </a:ext>
            </a:extLst>
          </p:cNvPr>
          <p:cNvSpPr txBox="1"/>
          <p:nvPr/>
        </p:nvSpPr>
        <p:spPr>
          <a:xfrm>
            <a:off x="4394499" y="3169721"/>
            <a:ext cx="166954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Proof (IP)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FA870-49E2-5FC2-E9DD-5CC10C6CAEFD}"/>
              </a:ext>
            </a:extLst>
          </p:cNvPr>
          <p:cNvSpPr txBox="1"/>
          <p:nvPr/>
        </p:nvSpPr>
        <p:spPr>
          <a:xfrm>
            <a:off x="6848143" y="3147640"/>
            <a:ext cx="20724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zk</a:t>
            </a:r>
            <a:r>
              <a:rPr lang="en-US" dirty="0">
                <a:latin typeface="+mn-lt"/>
              </a:rPr>
              <a:t>)SNARK for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general circuits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FC07F3D-31FD-0C8C-FEF0-6CD210F208F0}"/>
              </a:ext>
            </a:extLst>
          </p:cNvPr>
          <p:cNvSpPr/>
          <p:nvPr/>
        </p:nvSpPr>
        <p:spPr>
          <a:xfrm>
            <a:off x="1966454" y="3438385"/>
            <a:ext cx="592829" cy="272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91DF666-DB01-19B9-6AD6-766A1AAD9F79}"/>
              </a:ext>
            </a:extLst>
          </p:cNvPr>
          <p:cNvSpPr/>
          <p:nvPr/>
        </p:nvSpPr>
        <p:spPr>
          <a:xfrm>
            <a:off x="6147086" y="3415654"/>
            <a:ext cx="627338" cy="2949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408A75-70C4-ECFC-94C6-AA6B0B4636DB}"/>
              </a:ext>
            </a:extLst>
          </p:cNvPr>
          <p:cNvSpPr txBox="1"/>
          <p:nvPr/>
        </p:nvSpPr>
        <p:spPr>
          <a:xfrm>
            <a:off x="5620861" y="1997907"/>
            <a:ext cx="1602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2400" dirty="0">
                <a:latin typeface="+mn-lt"/>
              </a:rPr>
              <a:t>Fiat-Shamir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9CD0D8-094A-A7E2-4BA7-F8ED7B1489E6}"/>
              </a:ext>
            </a:extLst>
          </p:cNvPr>
          <p:cNvCxnSpPr>
            <a:cxnSpLocks/>
          </p:cNvCxnSpPr>
          <p:nvPr/>
        </p:nvCxnSpPr>
        <p:spPr>
          <a:xfrm>
            <a:off x="6421946" y="2459572"/>
            <a:ext cx="0" cy="924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36AEB6-AE18-A182-5EBE-3449E425097B}"/>
              </a:ext>
            </a:extLst>
          </p:cNvPr>
          <p:cNvSpPr txBox="1"/>
          <p:nvPr/>
        </p:nvSpPr>
        <p:spPr>
          <a:xfrm>
            <a:off x="1521320" y="1684993"/>
            <a:ext cx="1483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n-US" sz="2400" b="1" dirty="0">
                <a:latin typeface="+mn-lt"/>
              </a:rPr>
              <a:t>RS-IOPP</a:t>
            </a:r>
            <a:br>
              <a:rPr lang="en-US" sz="2400" b="1" dirty="0">
                <a:latin typeface="+mn-lt"/>
              </a:rPr>
            </a:br>
            <a:r>
              <a:rPr lang="en-US" sz="2000" dirty="0">
                <a:latin typeface="+mn-lt"/>
              </a:rPr>
              <a:t>(such as FRI)</a:t>
            </a:r>
            <a:endParaRPr lang="en-US" sz="2400" dirty="0">
              <a:latin typeface="+mn-l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3A90E5-08AC-55E7-9EA5-6C484C163A34}"/>
              </a:ext>
            </a:extLst>
          </p:cNvPr>
          <p:cNvCxnSpPr>
            <a:cxnSpLocks/>
          </p:cNvCxnSpPr>
          <p:nvPr/>
        </p:nvCxnSpPr>
        <p:spPr>
          <a:xfrm>
            <a:off x="2300752" y="2459572"/>
            <a:ext cx="0" cy="924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2C34F5-6519-FD97-4169-3A914C4B2B02}"/>
              </a:ext>
            </a:extLst>
          </p:cNvPr>
          <p:cNvSpPr txBox="1"/>
          <p:nvPr/>
        </p:nvSpPr>
        <p:spPr>
          <a:xfrm>
            <a:off x="2644378" y="3159004"/>
            <a:ext cx="96602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latin typeface="+mn-lt"/>
              </a:rPr>
              <a:t>IOP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6E20C24-EA01-7091-9F5B-8B67BC75DD8B}"/>
              </a:ext>
            </a:extLst>
          </p:cNvPr>
          <p:cNvSpPr/>
          <p:nvPr/>
        </p:nvSpPr>
        <p:spPr>
          <a:xfrm>
            <a:off x="3689564" y="3449100"/>
            <a:ext cx="592829" cy="272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3E9884-B782-585E-49B4-82112F6EAC71}"/>
              </a:ext>
            </a:extLst>
          </p:cNvPr>
          <p:cNvSpPr txBox="1"/>
          <p:nvPr/>
        </p:nvSpPr>
        <p:spPr>
          <a:xfrm>
            <a:off x="3127390" y="1690344"/>
            <a:ext cx="1918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n-US" sz="2400" dirty="0">
                <a:latin typeface="+mn-lt"/>
              </a:rPr>
              <a:t>Merkle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commitments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E48B89-5D60-C219-B6CA-CC9E64CBFBBA}"/>
              </a:ext>
            </a:extLst>
          </p:cNvPr>
          <p:cNvCxnSpPr>
            <a:cxnSpLocks/>
          </p:cNvCxnSpPr>
          <p:nvPr/>
        </p:nvCxnSpPr>
        <p:spPr>
          <a:xfrm>
            <a:off x="3960807" y="2470288"/>
            <a:ext cx="0" cy="924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FFE81FD-BC5E-D93D-E11D-E7914F49DCAD}"/>
              </a:ext>
            </a:extLst>
          </p:cNvPr>
          <p:cNvSpPr txBox="1"/>
          <p:nvPr/>
        </p:nvSpPr>
        <p:spPr>
          <a:xfrm>
            <a:off x="283169" y="1018446"/>
            <a:ext cx="3784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2400" u="sng" dirty="0">
                <a:latin typeface="+mn-lt"/>
              </a:rPr>
              <a:t>A direct SNARK construction:</a:t>
            </a:r>
          </a:p>
        </p:txBody>
      </p:sp>
    </p:spTree>
    <p:extLst>
      <p:ext uri="{BB962C8B-B14F-4D97-AF65-F5344CB8AC3E}">
        <p14:creationId xmlns:p14="http://schemas.microsoft.com/office/powerpoint/2010/main" val="488601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161E0-2F0D-9F38-B10D-DDCBFBB6C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401A-8D1E-A566-F2CF-9324352F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interesting step:  Poly-IOP  ⇒  IOP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A6DBF9-C1EF-E07D-839D-AF8E2D7F296B}"/>
              </a:ext>
            </a:extLst>
          </p:cNvPr>
          <p:cNvCxnSpPr>
            <a:cxnSpLocks/>
          </p:cNvCxnSpPr>
          <p:nvPr/>
        </p:nvCxnSpPr>
        <p:spPr>
          <a:xfrm>
            <a:off x="4572000" y="1085850"/>
            <a:ext cx="0" cy="2941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9E443206-24B3-EE91-76FB-F550846D6C5F}"/>
              </a:ext>
            </a:extLst>
          </p:cNvPr>
          <p:cNvSpPr/>
          <p:nvPr/>
        </p:nvSpPr>
        <p:spPr>
          <a:xfrm rot="16200000">
            <a:off x="2028832" y="-285749"/>
            <a:ext cx="357188" cy="395765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2877EA-D54B-B03F-5785-6395F9FEA285}"/>
              </a:ext>
            </a:extLst>
          </p:cNvPr>
          <p:cNvSpPr txBox="1"/>
          <p:nvPr/>
        </p:nvSpPr>
        <p:spPr>
          <a:xfrm>
            <a:off x="1628775" y="1052817"/>
            <a:ext cx="1236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2400" dirty="0">
                <a:latin typeface="+mn-lt"/>
              </a:rPr>
              <a:t>Poly-IOP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298F34A5-4C9E-5A5B-EE22-38699413B65E}"/>
              </a:ext>
            </a:extLst>
          </p:cNvPr>
          <p:cNvSpPr/>
          <p:nvPr/>
        </p:nvSpPr>
        <p:spPr>
          <a:xfrm rot="16200000">
            <a:off x="6757980" y="-285749"/>
            <a:ext cx="357188" cy="395765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65DACC-1EB6-A23D-6BF8-E9431D6F3508}"/>
              </a:ext>
            </a:extLst>
          </p:cNvPr>
          <p:cNvSpPr txBox="1"/>
          <p:nvPr/>
        </p:nvSpPr>
        <p:spPr>
          <a:xfrm>
            <a:off x="6600193" y="1052817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2400" dirty="0">
                <a:latin typeface="+mn-lt"/>
              </a:rPr>
              <a:t>IOP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B8EE96C-91C1-0D5F-CC42-27230040751C}"/>
              </a:ext>
            </a:extLst>
          </p:cNvPr>
          <p:cNvGrpSpPr/>
          <p:nvPr/>
        </p:nvGrpSpPr>
        <p:grpSpPr>
          <a:xfrm>
            <a:off x="228601" y="3027704"/>
            <a:ext cx="4036403" cy="944088"/>
            <a:chOff x="228601" y="3027704"/>
            <a:chExt cx="4036403" cy="94408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D882099-925F-970D-5F47-78FD54B2CC60}"/>
                </a:ext>
              </a:extLst>
            </p:cNvPr>
            <p:cNvGrpSpPr/>
            <p:nvPr/>
          </p:nvGrpSpPr>
          <p:grpSpPr>
            <a:xfrm>
              <a:off x="228601" y="3027704"/>
              <a:ext cx="3991895" cy="402136"/>
              <a:chOff x="1120883" y="4207996"/>
              <a:chExt cx="3991895" cy="402136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4DC1AC78-A3A2-A9B7-904D-6F29E940CB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883" y="4610132"/>
                <a:ext cx="3991895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F14A847-806E-2C04-8B0B-D3BAF731FC0E}"/>
                      </a:ext>
                    </a:extLst>
                  </p:cNvPr>
                  <p:cNvSpPr txBox="1"/>
                  <p:nvPr/>
                </p:nvSpPr>
                <p:spPr>
                  <a:xfrm>
                    <a:off x="2097351" y="4207996"/>
                    <a:ext cx="213488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:r>
                      <a:rPr lang="en-US" sz="2000" dirty="0">
                        <a:ea typeface="Cambria Math" panose="02040503050406030204" pitchFamily="18" charset="0"/>
                      </a:rPr>
                      <a:t>eval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2000" dirty="0"/>
                      <a:t>  at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∊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F14A847-806E-2C04-8B0B-D3BAF731FC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7351" y="4207996"/>
                    <a:ext cx="2134880" cy="40011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3550" t="-9375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BA1E6B0-E3FC-C52B-25B5-03EF1AE78166}"/>
                </a:ext>
              </a:extLst>
            </p:cNvPr>
            <p:cNvGrpSpPr/>
            <p:nvPr/>
          </p:nvGrpSpPr>
          <p:grpSpPr>
            <a:xfrm>
              <a:off x="273109" y="3571682"/>
              <a:ext cx="3991895" cy="400110"/>
              <a:chOff x="1120883" y="4593760"/>
              <a:chExt cx="3991895" cy="400110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4B29E733-CB20-5A5B-17E2-237A1833A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883" y="4610132"/>
                <a:ext cx="3991895" cy="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90BD079-9518-A034-DD95-B12D5A180B1F}"/>
                      </a:ext>
                    </a:extLst>
                  </p:cNvPr>
                  <p:cNvSpPr txBox="1"/>
                  <p:nvPr/>
                </p:nvSpPr>
                <p:spPr>
                  <a:xfrm>
                    <a:off x="2111639" y="4593760"/>
                    <a:ext cx="140493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⇽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20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90BD079-9518-A034-DD95-B12D5A180B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1639" y="4593760"/>
                    <a:ext cx="1404936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375" r="-3571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FF0A166-5295-A4EA-2672-A05CBEE84EB1}"/>
                </a:ext>
              </a:extLst>
            </p:cNvPr>
            <p:cNvSpPr txBox="1"/>
            <p:nvPr/>
          </p:nvSpPr>
          <p:spPr>
            <a:xfrm rot="17642887">
              <a:off x="3567813" y="3147341"/>
              <a:ext cx="5171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4800" b="1" dirty="0">
                  <a:latin typeface="+mn-lt"/>
                </a:rPr>
                <a:t>↺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3692876-4A9B-5106-7ADA-7FCCAB5879DA}"/>
              </a:ext>
            </a:extLst>
          </p:cNvPr>
          <p:cNvGrpSpPr/>
          <p:nvPr/>
        </p:nvGrpSpPr>
        <p:grpSpPr>
          <a:xfrm>
            <a:off x="228601" y="2165741"/>
            <a:ext cx="3994245" cy="709788"/>
            <a:chOff x="228601" y="2165741"/>
            <a:chExt cx="3994245" cy="70978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87A2CFA-3091-BEDF-4FCA-528A66D09929}"/>
                </a:ext>
              </a:extLst>
            </p:cNvPr>
            <p:cNvGrpSpPr/>
            <p:nvPr/>
          </p:nvGrpSpPr>
          <p:grpSpPr>
            <a:xfrm>
              <a:off x="228601" y="2165741"/>
              <a:ext cx="3991895" cy="406009"/>
              <a:chOff x="1120883" y="2812475"/>
              <a:chExt cx="3991895" cy="406009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C2823509-1FD6-C0DB-37F5-2B2C99EA67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883" y="3185652"/>
                <a:ext cx="3991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B1E6459-338B-18AB-9BCB-FC674CB2DDB3}"/>
                      </a:ext>
                    </a:extLst>
                  </p:cNvPr>
                  <p:cNvSpPr txBox="1"/>
                  <p:nvPr/>
                </p:nvSpPr>
                <p:spPr>
                  <a:xfrm>
                    <a:off x="2043422" y="2812475"/>
                    <a:ext cx="1493999" cy="4060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∊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B1E6459-338B-18AB-9BCB-FC674CB2DD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3422" y="2812475"/>
                    <a:ext cx="1493999" cy="40600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1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A59216-B051-8D65-8AFD-245F563DF70B}"/>
                </a:ext>
              </a:extLst>
            </p:cNvPr>
            <p:cNvSpPr txBox="1"/>
            <p:nvPr/>
          </p:nvSpPr>
          <p:spPr>
            <a:xfrm rot="17642887">
              <a:off x="3548761" y="2201444"/>
              <a:ext cx="5171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4800" b="1" dirty="0">
                  <a:latin typeface="+mn-lt"/>
                </a:rPr>
                <a:t>↺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9BBE0B7-7152-43C7-8F03-73F16970A11D}"/>
              </a:ext>
            </a:extLst>
          </p:cNvPr>
          <p:cNvGrpSpPr/>
          <p:nvPr/>
        </p:nvGrpSpPr>
        <p:grpSpPr>
          <a:xfrm>
            <a:off x="4961381" y="2165542"/>
            <a:ext cx="3991895" cy="707109"/>
            <a:chOff x="4961381" y="2165542"/>
            <a:chExt cx="3991895" cy="70710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9941366-0C0F-A075-8D9F-6567556699B0}"/>
                </a:ext>
              </a:extLst>
            </p:cNvPr>
            <p:cNvGrpSpPr/>
            <p:nvPr/>
          </p:nvGrpSpPr>
          <p:grpSpPr>
            <a:xfrm>
              <a:off x="4961381" y="2165542"/>
              <a:ext cx="3991895" cy="400110"/>
              <a:chOff x="1763827" y="2812475"/>
              <a:chExt cx="3991895" cy="400110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54B49B1E-7E9B-40FA-8432-3746C79C3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3827" y="3185652"/>
                <a:ext cx="3991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CE0C2780-C570-F933-11AD-8AAE081FC7CE}"/>
                      </a:ext>
                    </a:extLst>
                  </p:cNvPr>
                  <p:cNvSpPr txBox="1"/>
                  <p:nvPr/>
                </p:nvSpPr>
                <p:spPr>
                  <a:xfrm>
                    <a:off x="2143437" y="2812475"/>
                    <a:ext cx="74103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indent="0" algn="l">
                      <a:spcBef>
                        <a:spcPts val="3600"/>
                      </a:spcBef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CE0C2780-C570-F933-11AD-8AAE081FC7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3437" y="2812475"/>
                    <a:ext cx="74103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0F265FF-2530-E0F5-6AAF-9BFDD191CAFD}"/>
                  </a:ext>
                </a:extLst>
              </p:cNvPr>
              <p:cNvGrpSpPr/>
              <p:nvPr/>
            </p:nvGrpSpPr>
            <p:grpSpPr>
              <a:xfrm>
                <a:off x="2887539" y="2954718"/>
                <a:ext cx="1893556" cy="153006"/>
                <a:chOff x="3907476" y="3617020"/>
                <a:chExt cx="1893556" cy="255639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C6A5DB1-41A0-C955-04C8-191D3FD04061}"/>
                    </a:ext>
                  </a:extLst>
                </p:cNvPr>
                <p:cNvSpPr/>
                <p:nvPr/>
              </p:nvSpPr>
              <p:spPr>
                <a:xfrm>
                  <a:off x="3907476" y="3617020"/>
                  <a:ext cx="1893556" cy="25563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D39D12B-6898-540B-F5F9-01350D7764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5968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0CB7E615-19AD-34C6-6C9D-C50192BFC5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2565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64B706B-6BFB-C2CA-6898-0C1DA5A6A0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9162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88E0D484-7032-A4C7-878B-7647F04FB4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759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64F0A930-BC0A-C252-DCB5-857BB94EF1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62356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3D331DF3-4F86-1451-2BA1-93310E67F0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48953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3867602-4D46-0E18-0649-A23821800B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5550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2E285DA0-FA6A-4811-CE78-5F09E23851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2147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814FEA68-4E03-EB95-72C1-C4E9658F11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08741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AEFC55D-DBEF-E69C-88A6-69742AE5DF38}"/>
                </a:ext>
              </a:extLst>
            </p:cNvPr>
            <p:cNvSpPr txBox="1"/>
            <p:nvPr/>
          </p:nvSpPr>
          <p:spPr>
            <a:xfrm rot="17642887">
              <a:off x="8220486" y="2198566"/>
              <a:ext cx="5171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4800" b="1" dirty="0">
                  <a:latin typeface="+mn-lt"/>
                </a:rPr>
                <a:t>↺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86E81D5-2A4C-58BE-2D2F-59B03E095408}"/>
              </a:ext>
            </a:extLst>
          </p:cNvPr>
          <p:cNvGrpSpPr/>
          <p:nvPr/>
        </p:nvGrpSpPr>
        <p:grpSpPr>
          <a:xfrm>
            <a:off x="4893284" y="3027704"/>
            <a:ext cx="4036403" cy="904760"/>
            <a:chOff x="4893284" y="3049726"/>
            <a:chExt cx="4036403" cy="90476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05EB5CA-48BF-703F-771B-603779ECB4B6}"/>
                </a:ext>
              </a:extLst>
            </p:cNvPr>
            <p:cNvGrpSpPr/>
            <p:nvPr/>
          </p:nvGrpSpPr>
          <p:grpSpPr>
            <a:xfrm>
              <a:off x="4893284" y="3049726"/>
              <a:ext cx="3991895" cy="400110"/>
              <a:chOff x="1120883" y="4217828"/>
              <a:chExt cx="3991895" cy="400110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D2D410F7-4DD9-DA2D-6699-9D2F611EC1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883" y="4610132"/>
                <a:ext cx="3991895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BD1978A-F7A4-3A11-0447-276A964A0D79}"/>
                      </a:ext>
                    </a:extLst>
                  </p:cNvPr>
                  <p:cNvSpPr txBox="1"/>
                  <p:nvPr/>
                </p:nvSpPr>
                <p:spPr>
                  <a:xfrm>
                    <a:off x="1625403" y="4217828"/>
                    <a:ext cx="218098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:r>
                      <a:rPr lang="en-US" sz="2000" dirty="0">
                        <a:ea typeface="Cambria Math" panose="02040503050406030204" pitchFamily="18" charset="0"/>
                      </a:rPr>
                      <a:t>open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2000" dirty="0"/>
                      <a:t>  at cell  </a:t>
                    </a:r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BD1978A-F7A4-3A11-0447-276A964A0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5403" y="4217828"/>
                    <a:ext cx="2180982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312" t="-9375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8D2170C-7405-FA23-7151-C3582B1AAC94}"/>
                </a:ext>
              </a:extLst>
            </p:cNvPr>
            <p:cNvGrpSpPr/>
            <p:nvPr/>
          </p:nvGrpSpPr>
          <p:grpSpPr>
            <a:xfrm>
              <a:off x="4937792" y="3554376"/>
              <a:ext cx="3991895" cy="400110"/>
              <a:chOff x="1120883" y="4564264"/>
              <a:chExt cx="3991895" cy="400110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8EFE967-8473-DB60-47E1-5DF77D2F87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883" y="4610132"/>
                <a:ext cx="3991895" cy="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BFEEF855-A01E-1CAD-DBEE-025106BE8B0B}"/>
                      </a:ext>
                    </a:extLst>
                  </p:cNvPr>
                  <p:cNvSpPr txBox="1"/>
                  <p:nvPr/>
                </p:nvSpPr>
                <p:spPr>
                  <a:xfrm>
                    <a:off x="1600361" y="4564264"/>
                    <a:ext cx="131664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⇽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]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BFEEF855-A01E-1CAD-DBEE-025106BE8B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361" y="4564264"/>
                    <a:ext cx="1316642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21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0743DD2-9036-4587-41E8-CB3EFF1F501F}"/>
                </a:ext>
              </a:extLst>
            </p:cNvPr>
            <p:cNvSpPr txBox="1"/>
            <p:nvPr/>
          </p:nvSpPr>
          <p:spPr>
            <a:xfrm rot="17642887">
              <a:off x="8232496" y="3159531"/>
              <a:ext cx="5171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4800" b="1" dirty="0">
                  <a:latin typeface="+mn-lt"/>
                </a:rPr>
                <a:t>↺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FAC65CF-D258-FEB5-FA83-5207FCC531D4}"/>
              </a:ext>
            </a:extLst>
          </p:cNvPr>
          <p:cNvSpPr txBox="1"/>
          <p:nvPr/>
        </p:nvSpPr>
        <p:spPr>
          <a:xfrm>
            <a:off x="415926" y="4417315"/>
            <a:ext cx="808163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2000" dirty="0">
                <a:latin typeface="+mn-lt"/>
              </a:rPr>
              <a:t>Challenge:  how to build a polynomial eval oracle from a list lookup oracle??</a:t>
            </a:r>
          </a:p>
        </p:txBody>
      </p:sp>
    </p:spTree>
    <p:extLst>
      <p:ext uri="{BB962C8B-B14F-4D97-AF65-F5344CB8AC3E}">
        <p14:creationId xmlns:p14="http://schemas.microsoft.com/office/powerpoint/2010/main" val="13385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96548-0011-F1A6-B9B4-3BC7B309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Representing a polynomial as an IOP oracle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6AD1D-9C1E-6E20-0219-AC4A16E9C2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380" y="1072332"/>
                <a:ext cx="8686800" cy="6230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problem: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    </a:t>
                </a:r>
                <a:r>
                  <a:rPr lang="en-US" dirty="0"/>
                  <a:t>⇾</a:t>
                </a:r>
                <a:r>
                  <a:rPr lang="en-US" sz="2400" dirty="0"/>
                  <a:t>     string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:               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6AD1D-9C1E-6E20-0219-AC4A16E9C2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380" y="1072332"/>
                <a:ext cx="8686800" cy="623097"/>
              </a:xfrm>
              <a:blipFill>
                <a:blip r:embed="rId2"/>
                <a:stretch>
                  <a:fillRect l="-1022" t="-1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1EEF23C-8D53-DC69-3E9C-99C560E370DA}"/>
              </a:ext>
            </a:extLst>
          </p:cNvPr>
          <p:cNvGrpSpPr/>
          <p:nvPr/>
        </p:nvGrpSpPr>
        <p:grpSpPr>
          <a:xfrm>
            <a:off x="6157852" y="1295200"/>
            <a:ext cx="1893556" cy="153006"/>
            <a:chOff x="3907476" y="3617020"/>
            <a:chExt cx="1893556" cy="2556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88BEC2-E492-3A62-41C0-3F423692467B}"/>
                </a:ext>
              </a:extLst>
            </p:cNvPr>
            <p:cNvSpPr/>
            <p:nvPr/>
          </p:nvSpPr>
          <p:spPr>
            <a:xfrm>
              <a:off x="3907476" y="3617020"/>
              <a:ext cx="1893556" cy="255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CBB924E-1D14-3CB8-D45F-D6719C207F67}"/>
                </a:ext>
              </a:extLst>
            </p:cNvPr>
            <p:cNvCxnSpPr>
              <a:cxnSpLocks/>
            </p:cNvCxnSpPr>
            <p:nvPr/>
          </p:nvCxnSpPr>
          <p:spPr>
            <a:xfrm>
              <a:off x="4115968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10C7527-54F0-D4EB-002E-A1E5F73A791A}"/>
                </a:ext>
              </a:extLst>
            </p:cNvPr>
            <p:cNvCxnSpPr>
              <a:cxnSpLocks/>
            </p:cNvCxnSpPr>
            <p:nvPr/>
          </p:nvCxnSpPr>
          <p:spPr>
            <a:xfrm>
              <a:off x="4302565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87215CE-C6B2-FA8D-77CF-DF0FCF7035FA}"/>
                </a:ext>
              </a:extLst>
            </p:cNvPr>
            <p:cNvCxnSpPr>
              <a:cxnSpLocks/>
            </p:cNvCxnSpPr>
            <p:nvPr/>
          </p:nvCxnSpPr>
          <p:spPr>
            <a:xfrm>
              <a:off x="4489162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284C54B-2557-2A0F-434F-5F9ABA1FD044}"/>
                </a:ext>
              </a:extLst>
            </p:cNvPr>
            <p:cNvCxnSpPr>
              <a:cxnSpLocks/>
            </p:cNvCxnSpPr>
            <p:nvPr/>
          </p:nvCxnSpPr>
          <p:spPr>
            <a:xfrm>
              <a:off x="4675759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03D911-E0D8-EDF2-71CD-009BCA308785}"/>
                </a:ext>
              </a:extLst>
            </p:cNvPr>
            <p:cNvCxnSpPr>
              <a:cxnSpLocks/>
            </p:cNvCxnSpPr>
            <p:nvPr/>
          </p:nvCxnSpPr>
          <p:spPr>
            <a:xfrm>
              <a:off x="4862356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474485-9A8E-DC8B-7C0A-80E1B96C654E}"/>
                </a:ext>
              </a:extLst>
            </p:cNvPr>
            <p:cNvCxnSpPr>
              <a:cxnSpLocks/>
            </p:cNvCxnSpPr>
            <p:nvPr/>
          </p:nvCxnSpPr>
          <p:spPr>
            <a:xfrm>
              <a:off x="5048953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EFB4BE3-F3C8-CF20-1B9F-E2952F0C3D1A}"/>
                </a:ext>
              </a:extLst>
            </p:cNvPr>
            <p:cNvCxnSpPr>
              <a:cxnSpLocks/>
            </p:cNvCxnSpPr>
            <p:nvPr/>
          </p:nvCxnSpPr>
          <p:spPr>
            <a:xfrm>
              <a:off x="5235550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121C21-955F-FC59-B29A-47659D1F2BE7}"/>
                </a:ext>
              </a:extLst>
            </p:cNvPr>
            <p:cNvCxnSpPr>
              <a:cxnSpLocks/>
            </p:cNvCxnSpPr>
            <p:nvPr/>
          </p:nvCxnSpPr>
          <p:spPr>
            <a:xfrm>
              <a:off x="5422147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CCB71CF-1336-4263-751D-F9B839EAA864}"/>
                </a:ext>
              </a:extLst>
            </p:cNvPr>
            <p:cNvCxnSpPr>
              <a:cxnSpLocks/>
            </p:cNvCxnSpPr>
            <p:nvPr/>
          </p:nvCxnSpPr>
          <p:spPr>
            <a:xfrm>
              <a:off x="5608741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52BA672E-0804-764B-2832-B6989A1D7F6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9211" y="1771672"/>
                <a:ext cx="8686800" cy="1610624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   with   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>
                  <a:spcBef>
                    <a:spcPts val="900"/>
                  </a:spcBef>
                </a:pPr>
                <a:r>
                  <a:rPr lang="en-US" sz="2400" dirty="0"/>
                  <a:t>The honest prover represents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by its encoding</a:t>
                </a:r>
              </a:p>
              <a:p>
                <a:pPr marL="0" indent="0">
                  <a:spcBef>
                    <a:spcPts val="900"/>
                  </a:spcBef>
                  <a:buNone/>
                </a:pPr>
                <a:r>
                  <a:rPr lang="en-US" sz="2400" dirty="0"/>
                  <a:t>		</a:t>
                </a:r>
                <a:r>
                  <a:rPr 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   ⇾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52BA672E-0804-764B-2832-B6989A1D7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211" y="1771672"/>
                <a:ext cx="8686800" cy="1610624"/>
              </a:xfrm>
              <a:prstGeom prst="rect">
                <a:avLst/>
              </a:prstGeom>
              <a:blipFill>
                <a:blip r:embed="rId3"/>
                <a:stretch>
                  <a:fillRect l="-872" t="-1538"/>
                </a:stretch>
              </a:blip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D6B5476-1950-2BDD-8A17-1F7A7E354D8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600" y="4181186"/>
                <a:ext cx="8915400" cy="961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New problem:  in a Poly-IOP the prover can only send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	but now the prover can send any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possibly not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D6B5476-1950-2BDD-8A17-1F7A7E354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181186"/>
                <a:ext cx="8915400" cy="961696"/>
              </a:xfrm>
              <a:prstGeom prst="rect">
                <a:avLst/>
              </a:prstGeom>
              <a:blipFill>
                <a:blip r:embed="rId4"/>
                <a:stretch>
                  <a:fillRect l="-1140" t="-38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A5F3A7-50DF-CB3F-4858-FBE33CDC8DA7}"/>
                  </a:ext>
                </a:extLst>
              </p:cNvPr>
              <p:cNvSpPr txBox="1"/>
              <p:nvPr/>
            </p:nvSpPr>
            <p:spPr>
              <a:xfrm>
                <a:off x="1793889" y="3421624"/>
                <a:ext cx="49861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W</a:t>
                </a:r>
                <a:r>
                  <a:rPr lang="en-US" sz="2400" dirty="0">
                    <a:latin typeface="+mn-lt"/>
                  </a:rPr>
                  <a:t>e will treat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+mn-lt"/>
                  </a:rPr>
                  <a:t> as a function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A5F3A7-50DF-CB3F-4858-FBE33CDC8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9" y="3421624"/>
                <a:ext cx="4986109" cy="461665"/>
              </a:xfrm>
              <a:prstGeom prst="rect">
                <a:avLst/>
              </a:prstGeom>
              <a:blipFill>
                <a:blip r:embed="rId5"/>
                <a:stretch>
                  <a:fillRect l="-203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0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FCE6E-5491-020A-0FCD-19E7FFEC1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E28B7A35-9DCB-D02E-99DF-6969C7495B5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6608" y="1562695"/>
                <a:ext cx="8915400" cy="2832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Can Verifier confirm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is a codeword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by only opening </a:t>
                </a:r>
                <a:br>
                  <a:rPr lang="en-US" sz="2400" dirty="0"/>
                </a:br>
                <a:r>
                  <a:rPr lang="en-US" sz="2400" dirty="0"/>
                  <a:t>a few cells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??</a:t>
                </a:r>
              </a:p>
              <a:p>
                <a:pPr lvl="1">
                  <a:spcBef>
                    <a:spcPts val="1600"/>
                  </a:spcBef>
                </a:pPr>
                <a:r>
                  <a:rPr lang="en-US" sz="2400" dirty="0"/>
                  <a:t>Can’t be done  </a:t>
                </a:r>
                <a:r>
                  <a:rPr lang="en-US" sz="2000" dirty="0"/>
                  <a:t>(what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is wrong in only one cell?)</a:t>
                </a:r>
                <a:r>
                  <a:rPr lang="en-US" sz="2400" dirty="0"/>
                  <a:t> </a:t>
                </a:r>
              </a:p>
              <a:p>
                <a:pPr lvl="1">
                  <a:spcBef>
                    <a:spcPts val="1600"/>
                  </a:spcBef>
                </a:pPr>
                <a:r>
                  <a:rPr lang="en-US" sz="2400" dirty="0"/>
                  <a:t>But Verifier can confirm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some codeword,</a:t>
                </a:r>
                <a:br>
                  <a:rPr lang="en-US" sz="2400" dirty="0"/>
                </a:b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&lt;</a:t>
                </a:r>
                <a:r>
                  <a:rPr lang="en-US" sz="2000" dirty="0"/>
                  <a:t>(unique decoding distance)</a:t>
                </a:r>
                <a:r>
                  <a:rPr lang="en-US" sz="2400" dirty="0"/>
                  <a:t>   ⇒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represents a unique poly.</a:t>
                </a:r>
              </a:p>
              <a:p>
                <a:pPr marL="457200" lvl="1" indent="0">
                  <a:spcBef>
                    <a:spcPts val="1000"/>
                  </a:spcBef>
                  <a:buNone/>
                </a:pPr>
                <a:r>
                  <a:rPr lang="en-US" sz="2400" dirty="0"/>
                  <a:t>			How to check?   Reed-Solomon IOPP    (e.g., FRI) 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E28B7A35-9DCB-D02E-99DF-6969C7495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608" y="1562695"/>
                <a:ext cx="8915400" cy="2832324"/>
              </a:xfrm>
              <a:prstGeom prst="rect">
                <a:avLst/>
              </a:prstGeom>
              <a:blipFill>
                <a:blip r:embed="rId3"/>
                <a:stretch>
                  <a:fillRect l="-996" t="-889" b="-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EA37F358-6C6D-A8C9-9D43-00A382F526A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3571" y="939598"/>
                <a:ext cx="8686800" cy="623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The new problem:  prover sends an oracle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EA37F358-6C6D-A8C9-9D43-00A382F52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571" y="939598"/>
                <a:ext cx="8686800" cy="623097"/>
              </a:xfrm>
              <a:prstGeom prst="rect">
                <a:avLst/>
              </a:prstGeom>
              <a:blipFill>
                <a:blip r:embed="rId4"/>
                <a:stretch>
                  <a:fillRect l="-1170" t="-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itle 1">
            <a:extLst>
              <a:ext uri="{FF2B5EF4-FFF2-40B4-BE49-F238E27FC236}">
                <a16:creationId xmlns:a16="http://schemas.microsoft.com/office/drawing/2014/main" id="{14BBCA39-117D-4FF0-48DB-12D91C30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Autofit/>
          </a:bodyPr>
          <a:lstStyle/>
          <a:p>
            <a:r>
              <a:rPr lang="en-US" sz="3600" dirty="0"/>
              <a:t>Representing a polynomial as an IOP oracle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ADAD3D-536C-99DF-C70B-78B74D762260}"/>
              </a:ext>
            </a:extLst>
          </p:cNvPr>
          <p:cNvSpPr txBox="1"/>
          <p:nvPr/>
        </p:nvSpPr>
        <p:spPr>
          <a:xfrm>
            <a:off x="303571" y="4513927"/>
            <a:ext cx="7501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dirty="0">
                <a:latin typeface="+mn-lt"/>
              </a:rPr>
              <a:t>But this is not yet a PCS.    First, let’s develop some tools …</a:t>
            </a:r>
            <a:endParaRPr lang="en-US" sz="2400" dirty="0">
              <a:latin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05BE7D2-EC96-73AF-C178-D9191AAC0B47}"/>
              </a:ext>
            </a:extLst>
          </p:cNvPr>
          <p:cNvGrpSpPr/>
          <p:nvPr/>
        </p:nvGrpSpPr>
        <p:grpSpPr>
          <a:xfrm>
            <a:off x="3213072" y="2092420"/>
            <a:ext cx="1893556" cy="153006"/>
            <a:chOff x="3907476" y="3617020"/>
            <a:chExt cx="1893556" cy="25563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6CF8CD-D246-A86A-0770-C93AF991693A}"/>
                </a:ext>
              </a:extLst>
            </p:cNvPr>
            <p:cNvSpPr/>
            <p:nvPr/>
          </p:nvSpPr>
          <p:spPr>
            <a:xfrm>
              <a:off x="3907476" y="3617020"/>
              <a:ext cx="1893556" cy="255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C3D0C88-42EF-C199-B5D3-23E86A93B912}"/>
                </a:ext>
              </a:extLst>
            </p:cNvPr>
            <p:cNvCxnSpPr>
              <a:cxnSpLocks/>
            </p:cNvCxnSpPr>
            <p:nvPr/>
          </p:nvCxnSpPr>
          <p:spPr>
            <a:xfrm>
              <a:off x="4115968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F9DA6B3-1CE3-671B-1AA2-5CB505074D98}"/>
                </a:ext>
              </a:extLst>
            </p:cNvPr>
            <p:cNvCxnSpPr>
              <a:cxnSpLocks/>
            </p:cNvCxnSpPr>
            <p:nvPr/>
          </p:nvCxnSpPr>
          <p:spPr>
            <a:xfrm>
              <a:off x="4302565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37C2AFC-622B-9EEF-F8A7-15E74F905F9F}"/>
                </a:ext>
              </a:extLst>
            </p:cNvPr>
            <p:cNvCxnSpPr>
              <a:cxnSpLocks/>
            </p:cNvCxnSpPr>
            <p:nvPr/>
          </p:nvCxnSpPr>
          <p:spPr>
            <a:xfrm>
              <a:off x="4489162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71E7865-8986-94BE-0DC7-315BC10DB191}"/>
                </a:ext>
              </a:extLst>
            </p:cNvPr>
            <p:cNvCxnSpPr>
              <a:cxnSpLocks/>
            </p:cNvCxnSpPr>
            <p:nvPr/>
          </p:nvCxnSpPr>
          <p:spPr>
            <a:xfrm>
              <a:off x="4675759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40650A8-5F6D-CB33-D650-864E01039E2C}"/>
                </a:ext>
              </a:extLst>
            </p:cNvPr>
            <p:cNvCxnSpPr>
              <a:cxnSpLocks/>
            </p:cNvCxnSpPr>
            <p:nvPr/>
          </p:nvCxnSpPr>
          <p:spPr>
            <a:xfrm>
              <a:off x="4862356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A9B509F-687E-8C7A-6316-CE8431C286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8953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6F60731-B60A-3B96-7DE9-C1ACDF016F6D}"/>
                </a:ext>
              </a:extLst>
            </p:cNvPr>
            <p:cNvCxnSpPr>
              <a:cxnSpLocks/>
            </p:cNvCxnSpPr>
            <p:nvPr/>
          </p:nvCxnSpPr>
          <p:spPr>
            <a:xfrm>
              <a:off x="5235550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F12BA75-3672-F7F1-8797-DBE4D9506FF5}"/>
                </a:ext>
              </a:extLst>
            </p:cNvPr>
            <p:cNvCxnSpPr>
              <a:cxnSpLocks/>
            </p:cNvCxnSpPr>
            <p:nvPr/>
          </p:nvCxnSpPr>
          <p:spPr>
            <a:xfrm>
              <a:off x="5422147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D0E7CC-4CE8-2F57-7FC7-FEE64C7B38DE}"/>
                </a:ext>
              </a:extLst>
            </p:cNvPr>
            <p:cNvCxnSpPr>
              <a:cxnSpLocks/>
            </p:cNvCxnSpPr>
            <p:nvPr/>
          </p:nvCxnSpPr>
          <p:spPr>
            <a:xfrm>
              <a:off x="5608741" y="3617020"/>
              <a:ext cx="0" cy="25563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501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AC52-AB66-1768-70E5-0F777C270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Quotienting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DD659-4A09-A344-41C9-2AD4ABC874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484" y="944512"/>
                <a:ext cx="8996515" cy="42960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 and 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.   Let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∊[0,1]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/>
                  <a:t>Define the quotient map: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⇾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)≔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b="1" u="sng" dirty="0"/>
                  <a:t>Fact 1</a:t>
                </a:r>
                <a:r>
                  <a:rPr lang="en-US" sz="2400" dirty="0"/>
                  <a:t>:   if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/>
                  <a:t>  then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100"/>
                  </a:spcBef>
                  <a:buNone/>
                  <a:tabLst>
                    <a:tab pos="1025525" algn="l"/>
                  </a:tabLst>
                </a:pPr>
                <a:r>
                  <a:rPr lang="en-US" sz="2400" b="1" u="sng" dirty="0"/>
                  <a:t>Fact 2</a:t>
                </a:r>
                <a:r>
                  <a:rPr lang="en-US" sz="2400" dirty="0"/>
                  <a:t>:   Suppose that for all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400" dirty="0"/>
                  <a:t>  we have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	Then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dirty="0"/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sz="2000" dirty="0"/>
                  <a:t>Proof:   Suppose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 for some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/>
                  <a:t>     (i.e.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).</a:t>
                </a:r>
              </a:p>
              <a:p>
                <a:pPr marL="0" indent="0">
                  <a:buNone/>
                </a:pPr>
                <a:r>
                  <a:rPr lang="en-US" sz="2000" dirty="0"/>
                  <a:t>	Set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)≔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.   Then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  and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/>
                  <a:t>	But then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000" dirty="0"/>
                  <a:t>  and  </a:t>
                </a:r>
                <a:r>
                  <a:rPr lang="en-US" sz="2000" i="1" dirty="0"/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.   Contradiction!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DD659-4A09-A344-41C9-2AD4ABC87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484" y="944512"/>
                <a:ext cx="8996515" cy="4296082"/>
              </a:xfrm>
              <a:blipFill>
                <a:blip r:embed="rId2"/>
                <a:stretch>
                  <a:fillRect l="-1128" t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F9B67B2-64E3-369F-5D1D-877456024C74}"/>
              </a:ext>
            </a:extLst>
          </p:cNvPr>
          <p:cNvSpPr/>
          <p:nvPr/>
        </p:nvSpPr>
        <p:spPr>
          <a:xfrm>
            <a:off x="3470787" y="1592826"/>
            <a:ext cx="5506065" cy="717755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37F3-0A8A-44E5-EB57-26CE646F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Visualizing Quotienting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DB293C-611A-112B-FCA6-595470ADB836}"/>
              </a:ext>
            </a:extLst>
          </p:cNvPr>
          <p:cNvCxnSpPr>
            <a:cxnSpLocks/>
          </p:cNvCxnSpPr>
          <p:nvPr/>
        </p:nvCxnSpPr>
        <p:spPr>
          <a:xfrm flipH="1">
            <a:off x="3350815" y="4171544"/>
            <a:ext cx="6412" cy="494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E58D62-C6EF-CD2A-B0F0-DD6926CA729E}"/>
              </a:ext>
            </a:extLst>
          </p:cNvPr>
          <p:cNvCxnSpPr>
            <a:cxnSpLocks/>
          </p:cNvCxnSpPr>
          <p:nvPr/>
        </p:nvCxnSpPr>
        <p:spPr>
          <a:xfrm>
            <a:off x="3357227" y="4436779"/>
            <a:ext cx="21111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CD1E6F-7925-7E77-CC90-4826E85C9F9A}"/>
                  </a:ext>
                </a:extLst>
              </p:cNvPr>
              <p:cNvSpPr txBox="1"/>
              <p:nvPr/>
            </p:nvSpPr>
            <p:spPr>
              <a:xfrm>
                <a:off x="218647" y="3305616"/>
                <a:ext cx="2535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800" dirty="0">
                    <a:latin typeface="+mn-lt"/>
                  </a:rPr>
                  <a:t>distance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1800" dirty="0"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CD1E6F-7925-7E77-CC90-4826E85C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7" y="3305616"/>
                <a:ext cx="2535951" cy="369332"/>
              </a:xfrm>
              <a:prstGeom prst="rect">
                <a:avLst/>
              </a:prstGeom>
              <a:blipFill>
                <a:blip r:embed="rId2"/>
                <a:stretch>
                  <a:fillRect l="-2500" t="-6667" r="-1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B730C9-9968-8FBE-5513-7EAA75D30716}"/>
                  </a:ext>
                </a:extLst>
              </p:cNvPr>
              <p:cNvSpPr txBox="1"/>
              <p:nvPr/>
            </p:nvSpPr>
            <p:spPr>
              <a:xfrm>
                <a:off x="186009" y="4253100"/>
                <a:ext cx="2944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800" dirty="0">
                    <a:latin typeface="+mn-lt"/>
                  </a:rPr>
                  <a:t>distance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latin typeface="+mn-lt"/>
                  </a:rPr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800" dirty="0"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B730C9-9968-8FBE-5513-7EAA75D30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09" y="4253100"/>
                <a:ext cx="2944268" cy="369332"/>
              </a:xfrm>
              <a:prstGeom prst="rect">
                <a:avLst/>
              </a:prstGeom>
              <a:blipFill>
                <a:blip r:embed="rId3"/>
                <a:stretch>
                  <a:fillRect l="-1717" t="-10345" r="-858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DA746F9-6096-8C83-83B6-25CD6F61CFA1}"/>
              </a:ext>
            </a:extLst>
          </p:cNvPr>
          <p:cNvSpPr txBox="1"/>
          <p:nvPr/>
        </p:nvSpPr>
        <p:spPr>
          <a:xfrm>
            <a:off x="3303205" y="1746111"/>
            <a:ext cx="1701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b="1" u="sng" dirty="0">
                <a:latin typeface="+mn-lt"/>
              </a:rPr>
              <a:t>Honest prover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4E574-2F7B-9F59-3F08-AE15953E9439}"/>
              </a:ext>
            </a:extLst>
          </p:cNvPr>
          <p:cNvSpPr txBox="1"/>
          <p:nvPr/>
        </p:nvSpPr>
        <p:spPr>
          <a:xfrm>
            <a:off x="6512025" y="1753323"/>
            <a:ext cx="2004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b="1" u="sng" dirty="0">
                <a:latin typeface="+mn-lt"/>
              </a:rPr>
              <a:t>Dishonest prover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192CB4-E12B-0841-C4DC-9CFBA6A771E2}"/>
              </a:ext>
            </a:extLst>
          </p:cNvPr>
          <p:cNvGrpSpPr/>
          <p:nvPr/>
        </p:nvGrpSpPr>
        <p:grpSpPr>
          <a:xfrm>
            <a:off x="3204733" y="3238001"/>
            <a:ext cx="2405323" cy="818941"/>
            <a:chOff x="3365874" y="2432106"/>
            <a:chExt cx="2405323" cy="81894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D07467-DE88-080F-4FC1-2AD035599D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717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A9A5C2-91AF-4B8F-9522-F7BFD12CF74C}"/>
                </a:ext>
              </a:extLst>
            </p:cNvPr>
            <p:cNvCxnSpPr>
              <a:cxnSpLocks/>
            </p:cNvCxnSpPr>
            <p:nvPr/>
          </p:nvCxnSpPr>
          <p:spPr>
            <a:xfrm>
              <a:off x="3523129" y="2697341"/>
              <a:ext cx="2111189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C95FBE-FB26-C83E-C12A-73CBCBE2F038}"/>
                </a:ext>
              </a:extLst>
            </p:cNvPr>
            <p:cNvSpPr txBox="1"/>
            <p:nvPr/>
          </p:nvSpPr>
          <p:spPr>
            <a:xfrm>
              <a:off x="3365874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B8484B-D15B-F81E-4E8A-7EFE1625D9F0}"/>
                </a:ext>
              </a:extLst>
            </p:cNvPr>
            <p:cNvSpPr txBox="1"/>
            <p:nvPr/>
          </p:nvSpPr>
          <p:spPr>
            <a:xfrm>
              <a:off x="5469511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8A47BDD-27E5-8C0F-24C1-1B15208BF3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942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AD7D558-D742-8C37-AFE4-77316F0BEF6A}"/>
              </a:ext>
            </a:extLst>
          </p:cNvPr>
          <p:cNvSpPr>
            <a:spLocks noChangeAspect="1"/>
          </p:cNvSpPr>
          <p:nvPr/>
        </p:nvSpPr>
        <p:spPr>
          <a:xfrm>
            <a:off x="3270548" y="3407909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790A80-A1BD-7D80-6688-2A580FA68B19}"/>
              </a:ext>
            </a:extLst>
          </p:cNvPr>
          <p:cNvSpPr>
            <a:spLocks noChangeAspect="1"/>
          </p:cNvSpPr>
          <p:nvPr/>
        </p:nvSpPr>
        <p:spPr>
          <a:xfrm>
            <a:off x="3270548" y="4338489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8AEDA9-8B48-C113-98D5-171169CC7A06}"/>
              </a:ext>
            </a:extLst>
          </p:cNvPr>
          <p:cNvGrpSpPr/>
          <p:nvPr/>
        </p:nvGrpSpPr>
        <p:grpSpPr>
          <a:xfrm>
            <a:off x="6268480" y="4178480"/>
            <a:ext cx="2405323" cy="818941"/>
            <a:chOff x="3365874" y="2432106"/>
            <a:chExt cx="2405323" cy="81894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F06284-869C-50E3-958F-BFA3CDD603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717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0DE9B6-9298-1C74-E4E5-666E02DD5CED}"/>
                </a:ext>
              </a:extLst>
            </p:cNvPr>
            <p:cNvSpPr txBox="1"/>
            <p:nvPr/>
          </p:nvSpPr>
          <p:spPr>
            <a:xfrm>
              <a:off x="3365874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D23A78-9B8A-0361-EBDB-DC425A82A838}"/>
                </a:ext>
              </a:extLst>
            </p:cNvPr>
            <p:cNvSpPr txBox="1"/>
            <p:nvPr/>
          </p:nvSpPr>
          <p:spPr>
            <a:xfrm>
              <a:off x="5469511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1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9677505-1425-9254-0DD0-7EB180B27B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942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5DE031-152A-D6EF-2863-74A67A49DCD1}"/>
                </a:ext>
              </a:extLst>
            </p:cNvPr>
            <p:cNvCxnSpPr>
              <a:cxnSpLocks/>
            </p:cNvCxnSpPr>
            <p:nvPr/>
          </p:nvCxnSpPr>
          <p:spPr>
            <a:xfrm>
              <a:off x="3523129" y="2697341"/>
              <a:ext cx="2111189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E0601BB4-2A79-9BBF-F792-9C76581709A9}"/>
              </a:ext>
            </a:extLst>
          </p:cNvPr>
          <p:cNvSpPr>
            <a:spLocks noChangeAspect="1"/>
          </p:cNvSpPr>
          <p:nvPr/>
        </p:nvSpPr>
        <p:spPr>
          <a:xfrm>
            <a:off x="7925743" y="4348388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8D595-761F-B8B7-8BA2-E21EEDEA7116}"/>
              </a:ext>
            </a:extLst>
          </p:cNvPr>
          <p:cNvSpPr txBox="1"/>
          <p:nvPr/>
        </p:nvSpPr>
        <p:spPr>
          <a:xfrm>
            <a:off x="3199972" y="4621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1800" dirty="0">
                <a:latin typeface="+mn-lt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4CB1F9-78CA-B66F-69CB-8C40BDCF4E5B}"/>
              </a:ext>
            </a:extLst>
          </p:cNvPr>
          <p:cNvSpPr txBox="1"/>
          <p:nvPr/>
        </p:nvSpPr>
        <p:spPr>
          <a:xfrm>
            <a:off x="5303609" y="4621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1800" dirty="0">
                <a:latin typeface="+mn-lt"/>
              </a:rPr>
              <a:t>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A97909D-C38F-1FCD-F08A-55B3C8EA173C}"/>
              </a:ext>
            </a:extLst>
          </p:cNvPr>
          <p:cNvCxnSpPr>
            <a:cxnSpLocks/>
          </p:cNvCxnSpPr>
          <p:nvPr/>
        </p:nvCxnSpPr>
        <p:spPr>
          <a:xfrm flipH="1">
            <a:off x="5448040" y="4171544"/>
            <a:ext cx="6412" cy="494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9E4B8E71-1991-4941-9C8D-D0BB536BA42F}"/>
              </a:ext>
            </a:extLst>
          </p:cNvPr>
          <p:cNvSpPr/>
          <p:nvPr/>
        </p:nvSpPr>
        <p:spPr>
          <a:xfrm>
            <a:off x="2807905" y="3544845"/>
            <a:ext cx="914400" cy="876829"/>
          </a:xfrm>
          <a:prstGeom prst="arc">
            <a:avLst>
              <a:gd name="adj1" fmla="val 18290551"/>
              <a:gd name="adj2" fmla="val 318943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572E3D-033C-E531-86A0-83FB1C1E6EB9}"/>
              </a:ext>
            </a:extLst>
          </p:cNvPr>
          <p:cNvGrpSpPr/>
          <p:nvPr/>
        </p:nvGrpSpPr>
        <p:grpSpPr>
          <a:xfrm>
            <a:off x="6273968" y="3224094"/>
            <a:ext cx="2405323" cy="818941"/>
            <a:chOff x="3365874" y="2432106"/>
            <a:chExt cx="2405323" cy="81894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78E2C8D-F009-BCD0-A6B8-D8347C073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717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7E21ED-EF8A-6FE7-18A5-296E3486AAD7}"/>
                </a:ext>
              </a:extLst>
            </p:cNvPr>
            <p:cNvCxnSpPr>
              <a:cxnSpLocks/>
            </p:cNvCxnSpPr>
            <p:nvPr/>
          </p:nvCxnSpPr>
          <p:spPr>
            <a:xfrm>
              <a:off x="3523129" y="2697341"/>
              <a:ext cx="2111189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DA477F-BC5A-9C9F-747F-330B65B37337}"/>
                </a:ext>
              </a:extLst>
            </p:cNvPr>
            <p:cNvSpPr txBox="1"/>
            <p:nvPr/>
          </p:nvSpPr>
          <p:spPr>
            <a:xfrm>
              <a:off x="3365874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0076CC-E263-32FB-17CD-242219B7E2EC}"/>
                </a:ext>
              </a:extLst>
            </p:cNvPr>
            <p:cNvSpPr txBox="1"/>
            <p:nvPr/>
          </p:nvSpPr>
          <p:spPr>
            <a:xfrm>
              <a:off x="5469511" y="2881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800" dirty="0">
                  <a:latin typeface="+mn-lt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4A62ACA-3798-81A4-BD64-7AAC682B0145}"/>
                    </a:ext>
                  </a:extLst>
                </p:cNvPr>
                <p:cNvSpPr txBox="1"/>
                <p:nvPr/>
              </p:nvSpPr>
              <p:spPr>
                <a:xfrm>
                  <a:off x="4282324" y="2767415"/>
                  <a:ext cx="344582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4A62ACA-3798-81A4-BD64-7AAC682B0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2324" y="2767415"/>
                  <a:ext cx="344582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078314F-DF27-3A0B-DAA6-280EF83781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942" y="2432106"/>
              <a:ext cx="6412" cy="494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6C37A3F1-2889-E227-F910-9B7083CEB766}"/>
              </a:ext>
            </a:extLst>
          </p:cNvPr>
          <p:cNvSpPr>
            <a:spLocks noChangeAspect="1"/>
          </p:cNvSpPr>
          <p:nvPr/>
        </p:nvSpPr>
        <p:spPr>
          <a:xfrm>
            <a:off x="7279520" y="3394002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E6B1A4-7F76-4B7C-24AB-2D598003BE25}"/>
                  </a:ext>
                </a:extLst>
              </p:cNvPr>
              <p:cNvSpPr txBox="1"/>
              <p:nvPr/>
            </p:nvSpPr>
            <p:spPr>
              <a:xfrm>
                <a:off x="314664" y="970566"/>
                <a:ext cx="8552598" cy="542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The quotient map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: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⇾  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)≔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E6B1A4-7F76-4B7C-24AB-2D598003B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64" y="970566"/>
                <a:ext cx="8552598" cy="542777"/>
              </a:xfrm>
              <a:prstGeom prst="rect">
                <a:avLst/>
              </a:prstGeom>
              <a:blipFill>
                <a:blip r:embed="rId5"/>
                <a:stretch>
                  <a:fillRect l="-741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7C88919-588A-A276-48DB-A95AB16A4302}"/>
                  </a:ext>
                </a:extLst>
              </p:cNvPr>
              <p:cNvSpPr txBox="1"/>
              <p:nvPr/>
            </p:nvSpPr>
            <p:spPr>
              <a:xfrm>
                <a:off x="3130277" y="2181195"/>
                <a:ext cx="2609240" cy="818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sz="2000" dirty="0">
                          <a:latin typeface="+mn-lt"/>
                        </a:rPr>
                        <m:t>  </m:t>
                      </m:r>
                    </m:oMath>
                  </m:oMathPara>
                </a14:m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7C88919-588A-A276-48DB-A95AB16A4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277" y="2181195"/>
                <a:ext cx="2609240" cy="818494"/>
              </a:xfrm>
              <a:prstGeom prst="rect">
                <a:avLst/>
              </a:prstGeom>
              <a:blipFill>
                <a:blip r:embed="rId6"/>
                <a:stretch>
                  <a:fillRect t="-1515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309F6F-7133-A008-EC1D-782E91E8820C}"/>
                  </a:ext>
                </a:extLst>
              </p:cNvPr>
              <p:cNvSpPr txBox="1"/>
              <p:nvPr/>
            </p:nvSpPr>
            <p:spPr>
              <a:xfrm>
                <a:off x="5859698" y="2221546"/>
                <a:ext cx="3309176" cy="810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800"/>
                  </a:spcBef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RS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000" dirty="0">
                    <a:latin typeface="+mn-lt"/>
                  </a:rPr>
                  <a:t>  and</a:t>
                </a:r>
              </a:p>
              <a:p>
                <a:pPr algn="ctr">
                  <a:spcBef>
                    <a:spcPts val="800"/>
                  </a:spcBef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acc>
                      <m:accPr>
                        <m:chr m:val="̅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309F6F-7133-A008-EC1D-782E91E88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698" y="2221546"/>
                <a:ext cx="3309176" cy="810478"/>
              </a:xfrm>
              <a:prstGeom prst="rect">
                <a:avLst/>
              </a:prstGeom>
              <a:blipFill>
                <a:blip r:embed="rId7"/>
                <a:stretch>
                  <a:fillRect t="-3077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7C16C3F-1E28-B155-69A9-615C358EEAD0}"/>
              </a:ext>
            </a:extLst>
          </p:cNvPr>
          <p:cNvCxnSpPr>
            <a:cxnSpLocks/>
          </p:cNvCxnSpPr>
          <p:nvPr/>
        </p:nvCxnSpPr>
        <p:spPr>
          <a:xfrm>
            <a:off x="5821598" y="1953378"/>
            <a:ext cx="0" cy="3113922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C9DCF5F-2B1E-D9BB-9CB6-171E7EBCFE57}"/>
                  </a:ext>
                </a:extLst>
              </p:cNvPr>
              <p:cNvSpPr txBox="1"/>
              <p:nvPr/>
            </p:nvSpPr>
            <p:spPr>
              <a:xfrm>
                <a:off x="7801974" y="4501014"/>
                <a:ext cx="390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3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C9DCF5F-2B1E-D9BB-9CB6-171E7EBCF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974" y="4501014"/>
                <a:ext cx="39023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89AA0D8-43FC-C887-596A-CCDDE255F18F}"/>
              </a:ext>
            </a:extLst>
          </p:cNvPr>
          <p:cNvCxnSpPr>
            <a:cxnSpLocks/>
          </p:cNvCxnSpPr>
          <p:nvPr/>
        </p:nvCxnSpPr>
        <p:spPr>
          <a:xfrm>
            <a:off x="7490859" y="3606557"/>
            <a:ext cx="445023" cy="712882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3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33" grpId="0" animBg="1"/>
      <p:bldP spid="43" grpId="0" animBg="1"/>
      <p:bldP spid="50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C0EF-66FB-2C11-DAEE-C5C5F196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Papers we discuss in this lecture and the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C1DFA-EFCE-7D06-6431-D77AB70B8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003508"/>
            <a:ext cx="8927690" cy="413999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(2018)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(2018)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Fast Reed–Solomon Interactive Oracle Proofs of Proximity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DEEP-FRI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(2019)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Out of domain sampling improves soundness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hlinkClick r:id="rId6"/>
              </a:rPr>
              <a:t>BCIKS</a:t>
            </a:r>
            <a:r>
              <a:rPr lang="en-US" sz="2000" dirty="0"/>
              <a:t> </a:t>
            </a:r>
            <a:r>
              <a:rPr lang="en-US" sz="1800" dirty="0"/>
              <a:t>(2020)</a:t>
            </a:r>
            <a:r>
              <a:rPr lang="en-US" sz="2000" dirty="0"/>
              <a:t>:  </a:t>
            </a:r>
            <a:r>
              <a:rPr lang="en-US" sz="1800" dirty="0"/>
              <a:t>Proximity Gaps for Reed–Solomon Codes</a:t>
            </a:r>
          </a:p>
          <a:p>
            <a:pPr>
              <a:spcBef>
                <a:spcPts val="1200"/>
              </a:spcBef>
            </a:pPr>
            <a:r>
              <a:rPr lang="en-US" sz="2100" dirty="0">
                <a:hlinkClick r:id="rId7"/>
              </a:rPr>
              <a:t>CircleSTARK</a:t>
            </a:r>
            <a:r>
              <a:rPr lang="en-US" sz="1900" dirty="0"/>
              <a:t> </a:t>
            </a:r>
            <a:r>
              <a:rPr lang="en-US" sz="1800" dirty="0"/>
              <a:t>(2024):  FRI using a Mersenne prime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hlinkClick r:id="rId8"/>
              </a:rPr>
              <a:t>STIR</a:t>
            </a:r>
            <a:r>
              <a:rPr lang="en-US" sz="2000" dirty="0"/>
              <a:t> </a:t>
            </a:r>
            <a:r>
              <a:rPr lang="en-US" sz="1800" dirty="0"/>
              <a:t>(2024)</a:t>
            </a:r>
            <a:r>
              <a:rPr lang="en-US" sz="2000" dirty="0"/>
              <a:t>:  </a:t>
            </a:r>
            <a:r>
              <a:rPr lang="en-US" sz="1800" dirty="0"/>
              <a:t>Reed–Solomon proximity testing with fewer queries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hlinkClick r:id="rId9"/>
              </a:rPr>
              <a:t>WHIR</a:t>
            </a:r>
            <a:r>
              <a:rPr lang="en-US" sz="2000" dirty="0"/>
              <a:t> </a:t>
            </a:r>
            <a:r>
              <a:rPr lang="en-US" sz="1800" dirty="0"/>
              <a:t>(2024</a:t>
            </a:r>
            <a:r>
              <a:rPr lang="en-US" sz="1800"/>
              <a:t>)</a:t>
            </a:r>
            <a:r>
              <a:rPr lang="en-US" sz="2000"/>
              <a:t>:</a:t>
            </a:r>
            <a:r>
              <a:rPr lang="en-US" sz="2400"/>
              <a:t>  </a:t>
            </a:r>
            <a:r>
              <a:rPr lang="en-US" sz="1800"/>
              <a:t>Proximity </a:t>
            </a:r>
            <a:r>
              <a:rPr lang="en-US" sz="1800" dirty="0"/>
              <a:t>testing with a faster verifier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Beyond Reed-Solomon codes (a few recent results):</a:t>
            </a:r>
          </a:p>
          <a:p>
            <a:pPr>
              <a:spcBef>
                <a:spcPts val="1200"/>
              </a:spcBef>
            </a:pPr>
            <a:r>
              <a:rPr lang="en-US" sz="2100" dirty="0">
                <a:hlinkClick r:id="rId10"/>
              </a:rPr>
              <a:t>Breakdown</a:t>
            </a:r>
            <a:r>
              <a:rPr lang="en-US" sz="1800" dirty="0"/>
              <a:t> (2021),  </a:t>
            </a:r>
            <a:r>
              <a:rPr lang="en-US" sz="2100" dirty="0">
                <a:hlinkClick r:id="rId11"/>
              </a:rPr>
              <a:t>Orion</a:t>
            </a:r>
            <a:r>
              <a:rPr lang="en-US" sz="1800" dirty="0"/>
              <a:t> (2022):  Polynomial commitments with a fast prover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hlinkClick r:id="rId12"/>
              </a:rPr>
              <a:t>BaseFold</a:t>
            </a:r>
            <a:r>
              <a:rPr lang="en-US" sz="2000" dirty="0"/>
              <a:t> </a:t>
            </a:r>
            <a:r>
              <a:rPr lang="en-US" sz="1800" dirty="0"/>
              <a:t>(2023)</a:t>
            </a:r>
            <a:r>
              <a:rPr lang="en-US" sz="2000" dirty="0"/>
              <a:t>:  </a:t>
            </a:r>
            <a:r>
              <a:rPr lang="en-US" sz="1800" dirty="0"/>
              <a:t>Polynomial commitments from foldable codes with shorter proofs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hlinkClick r:id="rId13"/>
              </a:rPr>
              <a:t>Blaze</a:t>
            </a:r>
            <a:r>
              <a:rPr lang="en-US" sz="2000" dirty="0"/>
              <a:t> </a:t>
            </a:r>
            <a:r>
              <a:rPr lang="en-US" sz="1800" dirty="0"/>
              <a:t>(2024):  Fast SNARKs from Interleaved RAA Codes</a:t>
            </a:r>
          </a:p>
        </p:txBody>
      </p:sp>
    </p:spTree>
    <p:extLst>
      <p:ext uri="{BB962C8B-B14F-4D97-AF65-F5344CB8AC3E}">
        <p14:creationId xmlns:p14="http://schemas.microsoft.com/office/powerpoint/2010/main" val="3989950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CF22E-EBB9-D661-2487-BE82A7810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0AC5-FD63-9B00-0B32-96953DCAB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Quotienting by more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1EF5AF-193A-1753-FEAD-D401F73869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5135" y="993058"/>
                <a:ext cx="8937523" cy="41504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 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.    Let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sz="2400" dirty="0"/>
                  <a:t>Define polynomials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 as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)≔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∊[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    and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.</a:t>
                </a:r>
              </a:p>
              <a:p>
                <a:pPr marL="0" indent="0">
                  <a:buNone/>
                </a:pPr>
                <a:r>
                  <a:rPr lang="en-US" sz="2400" dirty="0"/>
                  <a:t>Define the map: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⇾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)≔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b="1" u="sng" dirty="0"/>
                  <a:t>Fact 1</a:t>
                </a:r>
                <a:r>
                  <a:rPr lang="en-US" sz="2400" dirty="0"/>
                  <a:t>: if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/>
                  <a:t> 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then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spcBef>
                    <a:spcPts val="1500"/>
                  </a:spcBef>
                  <a:buNone/>
                  <a:tabLst>
                    <a:tab pos="449263" algn="l"/>
                    <a:tab pos="2735263" algn="l"/>
                    <a:tab pos="2909888" algn="l"/>
                  </a:tabLst>
                </a:pPr>
                <a:r>
                  <a:rPr lang="en-US" sz="2400" b="1" u="sng" dirty="0"/>
                  <a:t>Fact 2</a:t>
                </a:r>
                <a:r>
                  <a:rPr lang="en-US" sz="2400" dirty="0"/>
                  <a:t>: </a:t>
                </a:r>
                <a:r>
                  <a:rPr lang="en-US" sz="1800" dirty="0"/>
                  <a:t>(STIR, Lemma 4.4)</a:t>
                </a:r>
                <a:r>
                  <a:rPr lang="en-US" sz="2000" dirty="0"/>
                  <a:t>   </a:t>
                </a:r>
                <a:r>
                  <a:rPr lang="en-US" sz="2400" dirty="0"/>
                  <a:t>Suppose that for every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		we have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for some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∊[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	Then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dirty="0"/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1EF5AF-193A-1753-FEAD-D401F7386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135" y="993058"/>
                <a:ext cx="8937523" cy="4150441"/>
              </a:xfrm>
              <a:blipFill>
                <a:blip r:embed="rId2"/>
                <a:stretch>
                  <a:fillRect l="-1135" t="-915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66D72D4-9BAB-ECFC-3021-0607611FAA50}"/>
              </a:ext>
            </a:extLst>
          </p:cNvPr>
          <p:cNvSpPr/>
          <p:nvPr/>
        </p:nvSpPr>
        <p:spPr>
          <a:xfrm>
            <a:off x="2615381" y="2487560"/>
            <a:ext cx="5899354" cy="639097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2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A0DB-A245-D5E6-A9CC-084D66A3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Poly-IOP  ⇒  IOP:   first attempt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619DD9-411F-7403-D7F7-5510ABB9DC5A}"/>
              </a:ext>
            </a:extLst>
          </p:cNvPr>
          <p:cNvCxnSpPr>
            <a:cxnSpLocks/>
          </p:cNvCxnSpPr>
          <p:nvPr/>
        </p:nvCxnSpPr>
        <p:spPr>
          <a:xfrm>
            <a:off x="3510116" y="1094067"/>
            <a:ext cx="0" cy="206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48BC6C6-BB01-879D-0A79-4CD9DB2ED36D}"/>
              </a:ext>
            </a:extLst>
          </p:cNvPr>
          <p:cNvGrpSpPr/>
          <p:nvPr/>
        </p:nvGrpSpPr>
        <p:grpSpPr>
          <a:xfrm>
            <a:off x="228601" y="1906828"/>
            <a:ext cx="2937387" cy="402136"/>
            <a:chOff x="1120883" y="4207996"/>
            <a:chExt cx="2937387" cy="40213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3865ED4-59EF-8289-25F2-F8A213B127F2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2937387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F4D0601-5889-E7E1-02A0-2A48DD6A3820}"/>
                    </a:ext>
                  </a:extLst>
                </p:cNvPr>
                <p:cNvSpPr txBox="1"/>
                <p:nvPr/>
              </p:nvSpPr>
              <p:spPr>
                <a:xfrm>
                  <a:off x="1507415" y="4207996"/>
                  <a:ext cx="23082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eval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F4D0601-5889-E7E1-02A0-2A48DD6A38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7415" y="4207996"/>
                  <a:ext cx="2308261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2732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4F4F076-71AB-A3BE-F7C3-0A833A9D21E2}"/>
              </a:ext>
            </a:extLst>
          </p:cNvPr>
          <p:cNvGrpSpPr/>
          <p:nvPr/>
        </p:nvGrpSpPr>
        <p:grpSpPr>
          <a:xfrm>
            <a:off x="273109" y="2450806"/>
            <a:ext cx="2892879" cy="400110"/>
            <a:chOff x="1120883" y="4593760"/>
            <a:chExt cx="2892879" cy="40011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047F4EC-A695-E203-0E69-DBA4F136E05C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2892879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2A4CB21-3704-23C2-4117-6F4389E2661A}"/>
                    </a:ext>
                  </a:extLst>
                </p:cNvPr>
                <p:cNvSpPr txBox="1"/>
                <p:nvPr/>
              </p:nvSpPr>
              <p:spPr>
                <a:xfrm>
                  <a:off x="1482374" y="4593760"/>
                  <a:ext cx="13954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⇽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2A4CB21-3704-23C2-4117-6F4389E26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2374" y="4593760"/>
                  <a:ext cx="1395447" cy="400110"/>
                </a:xfrm>
                <a:prstGeom prst="rect">
                  <a:avLst/>
                </a:prstGeom>
                <a:blipFill>
                  <a:blip r:embed="rId4"/>
                  <a:stretch>
                    <a:fillRect t="-6061" r="-3604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39AE37-3B36-F17C-485D-8F5824DF0721}"/>
              </a:ext>
            </a:extLst>
          </p:cNvPr>
          <p:cNvGrpSpPr/>
          <p:nvPr/>
        </p:nvGrpSpPr>
        <p:grpSpPr>
          <a:xfrm>
            <a:off x="228602" y="1044865"/>
            <a:ext cx="2937386" cy="411972"/>
            <a:chOff x="1120883" y="2812475"/>
            <a:chExt cx="3991895" cy="41197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EF6FB37-6B48-23F5-44C5-D19029866C9C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318565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31FF38B-CB47-15FD-BA71-AE8A3ABDAFDD}"/>
                    </a:ext>
                  </a:extLst>
                </p:cNvPr>
                <p:cNvSpPr txBox="1"/>
                <p:nvPr/>
              </p:nvSpPr>
              <p:spPr>
                <a:xfrm>
                  <a:off x="1909802" y="2812475"/>
                  <a:ext cx="1969427" cy="4119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31FF38B-CB47-15FD-BA71-AE8A3ABDA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9802" y="2812475"/>
                  <a:ext cx="1969427" cy="411972"/>
                </a:xfrm>
                <a:prstGeom prst="rect">
                  <a:avLst/>
                </a:prstGeom>
                <a:blipFill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3E595BF-02C1-0BDC-320E-1365DF13743E}"/>
              </a:ext>
            </a:extLst>
          </p:cNvPr>
          <p:cNvGrpSpPr/>
          <p:nvPr/>
        </p:nvGrpSpPr>
        <p:grpSpPr>
          <a:xfrm>
            <a:off x="3671298" y="1949722"/>
            <a:ext cx="5308120" cy="1018484"/>
            <a:chOff x="681323" y="4242489"/>
            <a:chExt cx="5308120" cy="101848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A71115F-DFF4-5112-6F6D-55037385C897}"/>
                </a:ext>
              </a:extLst>
            </p:cNvPr>
            <p:cNvCxnSpPr>
              <a:cxnSpLocks/>
            </p:cNvCxnSpPr>
            <p:nvPr/>
          </p:nvCxnSpPr>
          <p:spPr>
            <a:xfrm>
              <a:off x="749303" y="4820254"/>
              <a:ext cx="5071971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CD82110-8024-D565-6D79-C2473FA3EC6B}"/>
                    </a:ext>
                  </a:extLst>
                </p:cNvPr>
                <p:cNvSpPr txBox="1"/>
                <p:nvPr/>
              </p:nvSpPr>
              <p:spPr>
                <a:xfrm>
                  <a:off x="681323" y="4242489"/>
                  <a:ext cx="5308120" cy="1018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-RS-IOPP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  <a:p>
                  <a:pPr>
                    <a:spcBef>
                      <a:spcPts val="1200"/>
                    </a:spcBef>
                  </a:pPr>
                  <a:r>
                    <a:rPr lang="en-US" sz="1800" dirty="0">
                      <a:latin typeface="+mn-lt"/>
                    </a:rPr>
                    <a:t>for some 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∊[0,1]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      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800" dirty="0">
                      <a:latin typeface="+mn-lt"/>
                    </a:rPr>
                    <a:t> is easy to calculate from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CD82110-8024-D565-6D79-C2473FA3EC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323" y="4242489"/>
                  <a:ext cx="5308120" cy="1018484"/>
                </a:xfrm>
                <a:prstGeom prst="rect">
                  <a:avLst/>
                </a:prstGeom>
                <a:blipFill>
                  <a:blip r:embed="rId6"/>
                  <a:stretch>
                    <a:fillRect l="-714" b="-9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4F84801-C31F-C2B9-5705-AED13C2D233E}"/>
              </a:ext>
            </a:extLst>
          </p:cNvPr>
          <p:cNvGrpSpPr/>
          <p:nvPr/>
        </p:nvGrpSpPr>
        <p:grpSpPr>
          <a:xfrm>
            <a:off x="3739278" y="1064529"/>
            <a:ext cx="4844120" cy="758637"/>
            <a:chOff x="3739278" y="1064529"/>
            <a:chExt cx="4844120" cy="75863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C1F96FA-D246-EBC7-04CD-863562F06F47}"/>
                </a:ext>
              </a:extLst>
            </p:cNvPr>
            <p:cNvCxnSpPr>
              <a:cxnSpLocks/>
            </p:cNvCxnSpPr>
            <p:nvPr/>
          </p:nvCxnSpPr>
          <p:spPr>
            <a:xfrm>
              <a:off x="3739278" y="1417033"/>
              <a:ext cx="4844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F784567-7950-C5FE-D97B-85296BB3242B}"/>
                </a:ext>
              </a:extLst>
            </p:cNvPr>
            <p:cNvGrpSpPr/>
            <p:nvPr/>
          </p:nvGrpSpPr>
          <p:grpSpPr>
            <a:xfrm>
              <a:off x="4492509" y="1064529"/>
              <a:ext cx="3633174" cy="400110"/>
              <a:chOff x="4276200" y="1064529"/>
              <a:chExt cx="3633174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8C0C573F-749D-F174-6BB5-ABB0D7C66FCF}"/>
                      </a:ext>
                    </a:extLst>
                  </p:cNvPr>
                  <p:cNvSpPr txBox="1"/>
                  <p:nvPr/>
                </p:nvSpPr>
                <p:spPr>
                  <a:xfrm>
                    <a:off x="4276200" y="1064529"/>
                    <a:ext cx="363317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2000" dirty="0">
                        <a:latin typeface="+mn-lt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8C0C573F-749D-F174-6BB5-ABB0D7C66F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6200" y="1064529"/>
                    <a:ext cx="3633174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E8A7FF5-F77B-6207-BA28-C910B6B8C1A3}"/>
                  </a:ext>
                </a:extLst>
              </p:cNvPr>
              <p:cNvGrpSpPr/>
              <p:nvPr/>
            </p:nvGrpSpPr>
            <p:grpSpPr>
              <a:xfrm>
                <a:off x="4862990" y="1187108"/>
                <a:ext cx="1893556" cy="153006"/>
                <a:chOff x="3907476" y="3617020"/>
                <a:chExt cx="1893556" cy="255639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FD4ECC0-419F-8C63-0B14-B32D2748B19C}"/>
                    </a:ext>
                  </a:extLst>
                </p:cNvPr>
                <p:cNvSpPr/>
                <p:nvPr/>
              </p:nvSpPr>
              <p:spPr>
                <a:xfrm>
                  <a:off x="3907476" y="3617020"/>
                  <a:ext cx="1893556" cy="25563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259BCAB-18C7-2BAD-70FF-5080063B3C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5968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44A8775E-6B14-26B2-DDA5-5970276573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2565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2C131E9-11A5-C65C-3A10-957964665E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9162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5570B73-655C-3C1C-3F2F-D7FB79F7FC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759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EB7D08C-40BE-61ED-CBF8-117A5C5617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62356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D73607A-BE8C-E23A-47DF-038E892F3D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48953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74259A35-A63A-D7C3-AE58-90797D5B1B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5550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21E21ED-108F-338B-7307-A4DA3E515C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2147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7C73B06B-B60B-3478-42E3-F9EE33F735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08741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9C31D12-7E2E-489F-98AB-2A1B19E230CC}"/>
                    </a:ext>
                  </a:extLst>
                </p:cNvPr>
                <p:cNvSpPr txBox="1"/>
                <p:nvPr/>
              </p:nvSpPr>
              <p:spPr>
                <a:xfrm>
                  <a:off x="3949787" y="1415041"/>
                  <a:ext cx="4044312" cy="408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honest prover: 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acc>
                        <m:accPr>
                          <m:chr m:val="̅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∊</m:t>
                      </m:r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9C31D12-7E2E-489F-98AB-2A1B19E23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9787" y="1415041"/>
                  <a:ext cx="4044312" cy="408125"/>
                </a:xfrm>
                <a:prstGeom prst="rect">
                  <a:avLst/>
                </a:prstGeom>
                <a:blipFill>
                  <a:blip r:embed="rId8"/>
                  <a:stretch>
                    <a:fillRect l="-1881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9304FE-7ADB-DF56-3B63-E03DEF16BA81}"/>
                  </a:ext>
                </a:extLst>
              </p:cNvPr>
              <p:cNvSpPr txBox="1"/>
              <p:nvPr/>
            </p:nvSpPr>
            <p:spPr>
              <a:xfrm>
                <a:off x="-39845" y="912504"/>
                <a:ext cx="451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9304FE-7ADB-DF56-3B63-E03DEF16B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845" y="912504"/>
                <a:ext cx="45185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CC82991-7A9F-DAC0-616E-D0A60B8E86CD}"/>
                  </a:ext>
                </a:extLst>
              </p:cNvPr>
              <p:cNvSpPr txBox="1"/>
              <p:nvPr/>
            </p:nvSpPr>
            <p:spPr>
              <a:xfrm>
                <a:off x="3513350" y="912504"/>
                <a:ext cx="451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CC82991-7A9F-DAC0-616E-D0A60B8E8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350" y="912504"/>
                <a:ext cx="45185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20CE9AC-074F-E9FD-ACB6-EA3285DE45AE}"/>
                  </a:ext>
                </a:extLst>
              </p:cNvPr>
              <p:cNvSpPr txBox="1"/>
              <p:nvPr/>
            </p:nvSpPr>
            <p:spPr>
              <a:xfrm>
                <a:off x="2954015" y="912504"/>
                <a:ext cx="455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20CE9AC-074F-E9FD-ACB6-EA3285DE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015" y="912504"/>
                <a:ext cx="45570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C2591D6-95E1-39A0-0E7A-E24864DC820C}"/>
                  </a:ext>
                </a:extLst>
              </p:cNvPr>
              <p:cNvSpPr txBox="1"/>
              <p:nvPr/>
            </p:nvSpPr>
            <p:spPr>
              <a:xfrm>
                <a:off x="8355547" y="912504"/>
                <a:ext cx="455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C2591D6-95E1-39A0-0E7A-E24864DC8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547" y="912504"/>
                <a:ext cx="45570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264F66-97AA-E6FE-4463-7A8BA1253D48}"/>
                  </a:ext>
                </a:extLst>
              </p:cNvPr>
              <p:cNvSpPr txBox="1"/>
              <p:nvPr/>
            </p:nvSpPr>
            <p:spPr>
              <a:xfrm>
                <a:off x="2211386" y="3734738"/>
                <a:ext cx="6618094" cy="99251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latin typeface="+mn-lt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  <a:ea typeface="Cambria Math" panose="02040503050406030204" pitchFamily="18" charset="0"/>
                  </a:rPr>
                  <a:t>-RS-IOPP accepts     </a:t>
                </a:r>
                <a:r>
                  <a:rPr lang="en-US" sz="2800" dirty="0">
                    <a:latin typeface="+mn-lt"/>
                  </a:rPr>
                  <a:t>⇒</a:t>
                </a:r>
                <a:r>
                  <a:rPr lang="en-US" sz="2000" dirty="0">
                    <a:latin typeface="+mn-lt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+mn-lt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2000" i="1" dirty="0">
                            <a:latin typeface="+mn-lt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+mn-lt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+mn-lt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+mn-lt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+mn-lt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latin typeface="+mn-lt"/>
                          </a:rPr>
                          <m:t>RS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+mn-lt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+mn-lt"/>
                                <a:ea typeface="Cambria Math" panose="02040503050406030204" pitchFamily="18" charset="0"/>
                              </a:rPr>
                              <m:t>𝔽</m:t>
                            </m:r>
                            <m:r>
                              <a:rPr lang="en-US" sz="2000" i="1">
                                <a:latin typeface="+mn-lt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dirty="0">
                                <a:latin typeface="+mn-lt"/>
                                <a:ea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2000" dirty="0">
                                <a:latin typeface="+mn-lt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>
                                <a:latin typeface="+mn-lt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+mn-lt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+mn-lt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</a:rPr>
                  <a:t>     </a:t>
                </a:r>
                <a:r>
                  <a:rPr lang="en-US" sz="2800" dirty="0">
                    <a:latin typeface="+mn-lt"/>
                  </a:rPr>
                  <a:t>⇒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+mn-lt"/>
                  </a:rPr>
                  <a:t>	 there is a codeword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+mn-lt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dirty="0">
                                <a:latin typeface="+mn-lt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+mn-lt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+mn-lt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+mn-lt"/>
                      </a:rPr>
                      <m:t>∊</m:t>
                    </m:r>
                    <m:r>
                      <m:rPr>
                        <m:sty m:val="p"/>
                      </m:rPr>
                      <a:rPr lang="en-US" sz="2000" dirty="0">
                        <a:latin typeface="+mn-lt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+mn-lt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+mn-lt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2000" i="1" dirty="0">
                            <a:latin typeface="+mn-lt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+mn-lt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+mn-lt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+mn-lt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r>
                  <a:rPr lang="en-US" sz="2000" dirty="0" err="1">
                    <a:latin typeface="+mn-lt"/>
                  </a:rPr>
                  <a:t>s.t.</a:t>
                </a:r>
                <a:r>
                  <a:rPr lang="en-US" sz="2000" dirty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+mn-lt"/>
                          </a:rPr>
                        </m:ctrlPr>
                      </m:sSubPr>
                      <m:e>
                        <m:r>
                          <a:rPr lang="en-US" sz="2000" i="1">
                            <a:latin typeface="+mn-lt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+mn-lt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+mn-l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+mn-lt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+mn-lt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+mn-lt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+mn-lt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+mn-lt"/>
                          </a:rPr>
                        </m:ctrlPr>
                      </m:sSubPr>
                      <m:e>
                        <m:r>
                          <a:rPr lang="en-US" sz="2000" i="1">
                            <a:latin typeface="+mn-lt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+mn-lt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264F66-97AA-E6FE-4463-7A8BA1253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6" y="3734738"/>
                <a:ext cx="6618094" cy="992516"/>
              </a:xfrm>
              <a:prstGeom prst="rect">
                <a:avLst/>
              </a:prstGeom>
              <a:blipFill>
                <a:blip r:embed="rId15"/>
                <a:stretch>
                  <a:fillRect t="-6250" b="-875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40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E3470-61C6-4FB1-082B-DA8E2AB3C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7DE91-2F6E-53EA-5BC9-69A568FA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Poly-IOP  ⇒  IOP:   first attempt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AE0B12-388A-4FFD-22FB-92749E74411B}"/>
              </a:ext>
            </a:extLst>
          </p:cNvPr>
          <p:cNvCxnSpPr>
            <a:cxnSpLocks/>
          </p:cNvCxnSpPr>
          <p:nvPr/>
        </p:nvCxnSpPr>
        <p:spPr>
          <a:xfrm>
            <a:off x="3510116" y="1094067"/>
            <a:ext cx="0" cy="2941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8AAB1CD-6BA2-92D3-60DD-0652E27B91D9}"/>
              </a:ext>
            </a:extLst>
          </p:cNvPr>
          <p:cNvGrpSpPr/>
          <p:nvPr/>
        </p:nvGrpSpPr>
        <p:grpSpPr>
          <a:xfrm>
            <a:off x="228601" y="1906828"/>
            <a:ext cx="2937387" cy="402136"/>
            <a:chOff x="1120883" y="4207996"/>
            <a:chExt cx="2937387" cy="40213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8FF8D55-4912-88B8-E3BE-51C3BC559423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2937387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EEAC314-9310-8D05-2503-43A88A710FC6}"/>
                    </a:ext>
                  </a:extLst>
                </p:cNvPr>
                <p:cNvSpPr txBox="1"/>
                <p:nvPr/>
              </p:nvSpPr>
              <p:spPr>
                <a:xfrm>
                  <a:off x="1507415" y="4207996"/>
                  <a:ext cx="23082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eval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F4D0601-5889-E7E1-02A0-2A48DD6A38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7415" y="4207996"/>
                  <a:ext cx="2308261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2732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A27C32-9288-6025-ED5F-E25BD3A620A6}"/>
              </a:ext>
            </a:extLst>
          </p:cNvPr>
          <p:cNvGrpSpPr/>
          <p:nvPr/>
        </p:nvGrpSpPr>
        <p:grpSpPr>
          <a:xfrm>
            <a:off x="273109" y="2450806"/>
            <a:ext cx="2892879" cy="400110"/>
            <a:chOff x="1120883" y="4593760"/>
            <a:chExt cx="2892879" cy="40011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83EB5C7-142A-8719-D3C4-F64984B3A4C1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2892879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3E350CD-F8C3-646D-DFF8-F39891CBDAAA}"/>
                    </a:ext>
                  </a:extLst>
                </p:cNvPr>
                <p:cNvSpPr txBox="1"/>
                <p:nvPr/>
              </p:nvSpPr>
              <p:spPr>
                <a:xfrm>
                  <a:off x="1482374" y="4593760"/>
                  <a:ext cx="13954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⇽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2A4CB21-3704-23C2-4117-6F4389E26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2374" y="4593760"/>
                  <a:ext cx="1395447" cy="400110"/>
                </a:xfrm>
                <a:prstGeom prst="rect">
                  <a:avLst/>
                </a:prstGeom>
                <a:blipFill>
                  <a:blip r:embed="rId4"/>
                  <a:stretch>
                    <a:fillRect t="-6061" r="-3604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BB371E-CF45-F025-D4FE-0BDE567F7BD9}"/>
              </a:ext>
            </a:extLst>
          </p:cNvPr>
          <p:cNvGrpSpPr/>
          <p:nvPr/>
        </p:nvGrpSpPr>
        <p:grpSpPr>
          <a:xfrm>
            <a:off x="228602" y="1044865"/>
            <a:ext cx="2937386" cy="411972"/>
            <a:chOff x="1120883" y="2812475"/>
            <a:chExt cx="3991895" cy="41197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26C5FE7-FEFE-4D2D-71A2-50ABE43D4C11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318565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0A4C907-6D06-BE42-0A13-FD93A93291BB}"/>
                    </a:ext>
                  </a:extLst>
                </p:cNvPr>
                <p:cNvSpPr txBox="1"/>
                <p:nvPr/>
              </p:nvSpPr>
              <p:spPr>
                <a:xfrm>
                  <a:off x="1909802" y="2812475"/>
                  <a:ext cx="1969427" cy="4119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31FF38B-CB47-15FD-BA71-AE8A3ABDA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9802" y="2812475"/>
                  <a:ext cx="1969427" cy="411972"/>
                </a:xfrm>
                <a:prstGeom prst="rect">
                  <a:avLst/>
                </a:prstGeom>
                <a:blipFill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996DF8-750B-1B2F-0119-654C8E13B1E0}"/>
              </a:ext>
            </a:extLst>
          </p:cNvPr>
          <p:cNvGrpSpPr/>
          <p:nvPr/>
        </p:nvGrpSpPr>
        <p:grpSpPr>
          <a:xfrm>
            <a:off x="3671298" y="1949722"/>
            <a:ext cx="5308120" cy="1018484"/>
            <a:chOff x="681323" y="4242489"/>
            <a:chExt cx="5308120" cy="101848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50A1CF2-BC73-13BA-7789-94F865A0507E}"/>
                </a:ext>
              </a:extLst>
            </p:cNvPr>
            <p:cNvCxnSpPr>
              <a:cxnSpLocks/>
            </p:cNvCxnSpPr>
            <p:nvPr/>
          </p:nvCxnSpPr>
          <p:spPr>
            <a:xfrm>
              <a:off x="749303" y="4820254"/>
              <a:ext cx="5071971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CD3F6AA-67CF-17E5-8324-A019931419C9}"/>
                    </a:ext>
                  </a:extLst>
                </p:cNvPr>
                <p:cNvSpPr txBox="1"/>
                <p:nvPr/>
              </p:nvSpPr>
              <p:spPr>
                <a:xfrm>
                  <a:off x="681323" y="4242489"/>
                  <a:ext cx="5308120" cy="1018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-RS-IOPP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  <a:p>
                  <a:pPr>
                    <a:spcBef>
                      <a:spcPts val="1200"/>
                    </a:spcBef>
                  </a:pPr>
                  <a:r>
                    <a:rPr lang="en-US" sz="1800" dirty="0">
                      <a:latin typeface="+mn-lt"/>
                    </a:rPr>
                    <a:t>for some 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∊[0,1]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      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800" dirty="0">
                      <a:latin typeface="+mn-lt"/>
                    </a:rPr>
                    <a:t> is easy to calculate from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CD82110-8024-D565-6D79-C2473FA3EC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323" y="4242489"/>
                  <a:ext cx="5308120" cy="1018484"/>
                </a:xfrm>
                <a:prstGeom prst="rect">
                  <a:avLst/>
                </a:prstGeom>
                <a:blipFill>
                  <a:blip r:embed="rId6"/>
                  <a:stretch>
                    <a:fillRect l="-714" b="-9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04EEBA3-A5A4-545A-F78F-ADF994C393DF}"/>
              </a:ext>
            </a:extLst>
          </p:cNvPr>
          <p:cNvGrpSpPr/>
          <p:nvPr/>
        </p:nvGrpSpPr>
        <p:grpSpPr>
          <a:xfrm>
            <a:off x="3739278" y="1064529"/>
            <a:ext cx="4844120" cy="758637"/>
            <a:chOff x="3739278" y="1064529"/>
            <a:chExt cx="4844120" cy="75863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52803C5-FD65-2A09-8608-ADF5C38BC81E}"/>
                </a:ext>
              </a:extLst>
            </p:cNvPr>
            <p:cNvCxnSpPr>
              <a:cxnSpLocks/>
            </p:cNvCxnSpPr>
            <p:nvPr/>
          </p:nvCxnSpPr>
          <p:spPr>
            <a:xfrm>
              <a:off x="3739278" y="1417033"/>
              <a:ext cx="4844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5A9757E-43A6-72AB-B8A1-438F59A1D9AE}"/>
                </a:ext>
              </a:extLst>
            </p:cNvPr>
            <p:cNvGrpSpPr/>
            <p:nvPr/>
          </p:nvGrpSpPr>
          <p:grpSpPr>
            <a:xfrm>
              <a:off x="4492509" y="1064529"/>
              <a:ext cx="3633174" cy="400110"/>
              <a:chOff x="4276200" y="1064529"/>
              <a:chExt cx="3633174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B314094-D1C0-3D90-F5A9-F2F189D0ED34}"/>
                      </a:ext>
                    </a:extLst>
                  </p:cNvPr>
                  <p:cNvSpPr txBox="1"/>
                  <p:nvPr/>
                </p:nvSpPr>
                <p:spPr>
                  <a:xfrm>
                    <a:off x="4276200" y="1064529"/>
                    <a:ext cx="363317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2000" dirty="0">
                        <a:latin typeface="+mn-lt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8C0C573F-749D-F174-6BB5-ABB0D7C66F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6200" y="1064529"/>
                    <a:ext cx="3633174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4786EE1-3873-73D1-5FEB-ACC012FD5381}"/>
                  </a:ext>
                </a:extLst>
              </p:cNvPr>
              <p:cNvGrpSpPr/>
              <p:nvPr/>
            </p:nvGrpSpPr>
            <p:grpSpPr>
              <a:xfrm>
                <a:off x="4862990" y="1187108"/>
                <a:ext cx="1893556" cy="153006"/>
                <a:chOff x="3907476" y="3617020"/>
                <a:chExt cx="1893556" cy="255639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5BB855A-7914-A922-D3B1-7642DD2BA3A9}"/>
                    </a:ext>
                  </a:extLst>
                </p:cNvPr>
                <p:cNvSpPr/>
                <p:nvPr/>
              </p:nvSpPr>
              <p:spPr>
                <a:xfrm>
                  <a:off x="3907476" y="3617020"/>
                  <a:ext cx="1893556" cy="25563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8E4F930-47B3-46E4-A63B-E979AE74AC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5968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20CD2CF-14EF-8C10-3FAE-6504F4B34D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2565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FED49D1-4001-632F-07C9-6E686F4A2B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9162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2E178AEC-9E41-7B2A-4AC6-D1DD9E5174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759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10968AB-01FD-0ED5-E2DF-7844A6BACE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62356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E6C9586-A3CB-9F75-D901-D827CB6D7C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48953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6C4692FB-FE8C-48A0-9F1B-36CF371BF5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5550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DD7CFA8-6CC0-B32D-A472-46A39196F0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2147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64E192AD-6CEB-09F1-C91C-41E59F66AC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08741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51AAE24-AA2E-5797-C354-9ABABCD7A6B3}"/>
                    </a:ext>
                  </a:extLst>
                </p:cNvPr>
                <p:cNvSpPr txBox="1"/>
                <p:nvPr/>
              </p:nvSpPr>
              <p:spPr>
                <a:xfrm>
                  <a:off x="3949787" y="1415041"/>
                  <a:ext cx="4044312" cy="408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honest prover: 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acc>
                        <m:accPr>
                          <m:chr m:val="̅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∊</m:t>
                      </m:r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9C31D12-7E2E-489F-98AB-2A1B19E23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9787" y="1415041"/>
                  <a:ext cx="4044312" cy="408125"/>
                </a:xfrm>
                <a:prstGeom prst="rect">
                  <a:avLst/>
                </a:prstGeom>
                <a:blipFill>
                  <a:blip r:embed="rId8"/>
                  <a:stretch>
                    <a:fillRect l="-1881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901C24A-6D88-DBF8-344D-68FF5C15912F}"/>
              </a:ext>
            </a:extLst>
          </p:cNvPr>
          <p:cNvGrpSpPr/>
          <p:nvPr/>
        </p:nvGrpSpPr>
        <p:grpSpPr>
          <a:xfrm>
            <a:off x="228601" y="3112979"/>
            <a:ext cx="2937387" cy="402136"/>
            <a:chOff x="1120883" y="4207996"/>
            <a:chExt cx="2937387" cy="402136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1C2DBEB-061B-8B89-E3DE-78BCDA8C7F37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2937387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EC91CDA-530E-3CC7-C1D2-46DA231106B6}"/>
                    </a:ext>
                  </a:extLst>
                </p:cNvPr>
                <p:cNvSpPr txBox="1"/>
                <p:nvPr/>
              </p:nvSpPr>
              <p:spPr>
                <a:xfrm>
                  <a:off x="1494200" y="4207996"/>
                  <a:ext cx="23082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eval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6D471B8-B500-C853-C266-B9A7A04764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4200" y="4207996"/>
                  <a:ext cx="2308261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2747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9AC5410-11AE-AB63-D448-2E3D3F94DA01}"/>
              </a:ext>
            </a:extLst>
          </p:cNvPr>
          <p:cNvGrpSpPr/>
          <p:nvPr/>
        </p:nvGrpSpPr>
        <p:grpSpPr>
          <a:xfrm>
            <a:off x="273109" y="3656957"/>
            <a:ext cx="2892879" cy="400110"/>
            <a:chOff x="1120883" y="4593760"/>
            <a:chExt cx="2892879" cy="400110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DBC04FE-E45B-9E68-66F5-8B8981F5CCD3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2892879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043271C-4682-D81C-93E1-B47AB6705F91}"/>
                    </a:ext>
                  </a:extLst>
                </p:cNvPr>
                <p:cNvSpPr txBox="1"/>
                <p:nvPr/>
              </p:nvSpPr>
              <p:spPr>
                <a:xfrm>
                  <a:off x="1479913" y="4593760"/>
                  <a:ext cx="140737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⇽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4874A92-AEDE-0595-51B0-E417948185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9913" y="4593760"/>
                  <a:ext cx="1407373" cy="400110"/>
                </a:xfrm>
                <a:prstGeom prst="rect">
                  <a:avLst/>
                </a:prstGeom>
                <a:blipFill>
                  <a:blip r:embed="rId10"/>
                  <a:stretch>
                    <a:fillRect t="-9375" r="-2679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05252C-C496-7895-5DDF-59852ABF7681}"/>
                  </a:ext>
                </a:extLst>
              </p:cNvPr>
              <p:cNvSpPr txBox="1"/>
              <p:nvPr/>
            </p:nvSpPr>
            <p:spPr>
              <a:xfrm>
                <a:off x="-39845" y="912504"/>
                <a:ext cx="451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9304FE-7ADB-DF56-3B63-E03DEF16B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845" y="912504"/>
                <a:ext cx="45185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195C203-F902-DE24-188F-EB856D8A05BB}"/>
                  </a:ext>
                </a:extLst>
              </p:cNvPr>
              <p:cNvSpPr txBox="1"/>
              <p:nvPr/>
            </p:nvSpPr>
            <p:spPr>
              <a:xfrm>
                <a:off x="3513350" y="912504"/>
                <a:ext cx="451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CC82991-7A9F-DAC0-616E-D0A60B8E8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350" y="912504"/>
                <a:ext cx="45185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18E8360-BC80-7A2C-95FA-DCAED9ABF339}"/>
                  </a:ext>
                </a:extLst>
              </p:cNvPr>
              <p:cNvSpPr txBox="1"/>
              <p:nvPr/>
            </p:nvSpPr>
            <p:spPr>
              <a:xfrm>
                <a:off x="2954015" y="912504"/>
                <a:ext cx="455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20CE9AC-074F-E9FD-ACB6-EA3285DE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015" y="912504"/>
                <a:ext cx="45570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E0CA9A-458A-C90E-BA29-44B8CDC93399}"/>
                  </a:ext>
                </a:extLst>
              </p:cNvPr>
              <p:cNvSpPr txBox="1"/>
              <p:nvPr/>
            </p:nvSpPr>
            <p:spPr>
              <a:xfrm>
                <a:off x="8355547" y="912504"/>
                <a:ext cx="455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C2591D6-95E1-39A0-0E7A-E24864DC8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547" y="912504"/>
                <a:ext cx="45570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0FD151E3-C56D-5DE7-46AE-45377887D47E}"/>
              </a:ext>
            </a:extLst>
          </p:cNvPr>
          <p:cNvGrpSpPr/>
          <p:nvPr/>
        </p:nvGrpSpPr>
        <p:grpSpPr>
          <a:xfrm>
            <a:off x="3679991" y="3065485"/>
            <a:ext cx="5349157" cy="587597"/>
            <a:chOff x="681323" y="4242489"/>
            <a:chExt cx="5349157" cy="587597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058BD52-CEB6-5F62-516E-A97116247870}"/>
                </a:ext>
              </a:extLst>
            </p:cNvPr>
            <p:cNvCxnSpPr>
              <a:cxnSpLocks/>
            </p:cNvCxnSpPr>
            <p:nvPr/>
          </p:nvCxnSpPr>
          <p:spPr>
            <a:xfrm>
              <a:off x="749303" y="4820254"/>
              <a:ext cx="5071971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E3661697-0509-9ADD-DA13-B610E1D2AEF4}"/>
                    </a:ext>
                  </a:extLst>
                </p:cNvPr>
                <p:cNvSpPr txBox="1"/>
                <p:nvPr/>
              </p:nvSpPr>
              <p:spPr>
                <a:xfrm>
                  <a:off x="681323" y="4242489"/>
                  <a:ext cx="5349157" cy="587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-</a:t>
                  </a: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RS-IOPP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C3B8CE1-B3E1-5CCD-881B-BB4F2A00E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323" y="4242489"/>
                  <a:ext cx="5349157" cy="58759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BC87146-9995-5396-323C-72BD936BCCCE}"/>
                  </a:ext>
                </a:extLst>
              </p:cNvPr>
              <p:cNvSpPr txBox="1"/>
              <p:nvPr/>
            </p:nvSpPr>
            <p:spPr>
              <a:xfrm>
                <a:off x="107424" y="3957314"/>
                <a:ext cx="8768491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Verifier can conclude:  there are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s.t.</a:t>
                </a:r>
                <a:r>
                  <a:rPr lang="en-US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64846B-C17D-95B3-B222-A274DA59D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4" y="3957314"/>
                <a:ext cx="8768491" cy="778868"/>
              </a:xfrm>
              <a:prstGeom prst="rect">
                <a:avLst/>
              </a:prstGeom>
              <a:blipFill>
                <a:blip r:embed="rId16"/>
                <a:stretch>
                  <a:fillRect l="-1158" t="-193548" b="-28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1E46841-B942-339A-0D27-5DACAECFEDC6}"/>
                  </a:ext>
                </a:extLst>
              </p:cNvPr>
              <p:cNvSpPr txBox="1"/>
              <p:nvPr/>
            </p:nvSpPr>
            <p:spPr>
              <a:xfrm>
                <a:off x="78750" y="4687434"/>
                <a:ext cx="8382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I</a:t>
                </a:r>
                <a:r>
                  <a:rPr lang="en-US" sz="2400" dirty="0">
                    <a:latin typeface="+mn-lt"/>
                  </a:rPr>
                  <a:t>nsufficient</a:t>
                </a:r>
                <a:r>
                  <a:rPr lang="en-US" dirty="0">
                    <a:latin typeface="+mn-lt"/>
                  </a:rPr>
                  <a:t>! </a:t>
                </a:r>
                <a:r>
                  <a:rPr lang="en-US" sz="2400" dirty="0">
                    <a:latin typeface="+mn-lt"/>
                  </a:rPr>
                  <a:t>   What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?</m:t>
                    </m:r>
                  </m:oMath>
                </a14:m>
                <a:r>
                  <a:rPr lang="en-US" sz="2400" dirty="0">
                    <a:latin typeface="+mn-lt"/>
                  </a:rPr>
                  <a:t>   </a:t>
                </a:r>
                <a:r>
                  <a:rPr lang="en-US" sz="1800" dirty="0">
                    <a:latin typeface="+mn-lt"/>
                  </a:rPr>
                  <a:t>(can happen if </a:t>
                </a:r>
                <a14:m>
                  <m:oMath xmlns:m="http://schemas.openxmlformats.org/officeDocument/2006/math">
                    <m:r>
                      <a:rPr lang="el-GR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1800" dirty="0">
                    <a:latin typeface="+mn-lt"/>
                  </a:rPr>
                  <a:t>&gt;unique decoding distance)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EA97FD6-9527-2878-B380-01268CA38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" y="4687434"/>
                <a:ext cx="8382936" cy="461665"/>
              </a:xfrm>
              <a:prstGeom prst="rect">
                <a:avLst/>
              </a:prstGeom>
              <a:blipFill>
                <a:blip r:embed="rId17"/>
                <a:stretch>
                  <a:fillRect l="-1210" t="-8108" r="-45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0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44A0E-8C3D-3C06-86CE-E7C558F0E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BA97-763E-10E9-8B98-E14EF2E03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 simple observation          </a:t>
            </a:r>
            <a:r>
              <a:rPr lang="en-US" sz="2400" dirty="0"/>
              <a:t>(DEEP)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F1928A-0BBD-22E9-6953-16C5B4918C8B}"/>
              </a:ext>
            </a:extLst>
          </p:cNvPr>
          <p:cNvGrpSpPr/>
          <p:nvPr/>
        </p:nvGrpSpPr>
        <p:grpSpPr>
          <a:xfrm>
            <a:off x="228602" y="1044865"/>
            <a:ext cx="2937386" cy="411972"/>
            <a:chOff x="1120883" y="2812475"/>
            <a:chExt cx="3991895" cy="41197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EADE4DA8-848A-8B28-F1F1-DBEB6FDDA894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318565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D71A798-6C78-0202-E93C-0FDCF1A25E9F}"/>
                    </a:ext>
                  </a:extLst>
                </p:cNvPr>
                <p:cNvSpPr txBox="1"/>
                <p:nvPr/>
              </p:nvSpPr>
              <p:spPr>
                <a:xfrm>
                  <a:off x="1909802" y="2812475"/>
                  <a:ext cx="1969427" cy="4119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C93ABE2-D8AF-0F15-F3AA-98E57E8094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9802" y="2812475"/>
                  <a:ext cx="1969427" cy="411972"/>
                </a:xfrm>
                <a:prstGeom prst="rect">
                  <a:avLst/>
                </a:prstGeom>
                <a:blipFill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03F3AE-0B0C-D2E1-D382-D6DBFFD10828}"/>
              </a:ext>
            </a:extLst>
          </p:cNvPr>
          <p:cNvGrpSpPr/>
          <p:nvPr/>
        </p:nvGrpSpPr>
        <p:grpSpPr>
          <a:xfrm>
            <a:off x="3739278" y="1064529"/>
            <a:ext cx="4844120" cy="758637"/>
            <a:chOff x="3739278" y="1064529"/>
            <a:chExt cx="4844120" cy="75863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F6430EF-EF89-BA6D-A2CD-3E3A17BFC082}"/>
                </a:ext>
              </a:extLst>
            </p:cNvPr>
            <p:cNvCxnSpPr>
              <a:cxnSpLocks/>
            </p:cNvCxnSpPr>
            <p:nvPr/>
          </p:nvCxnSpPr>
          <p:spPr>
            <a:xfrm>
              <a:off x="3739278" y="1417033"/>
              <a:ext cx="4844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F3E651D-C588-0310-AD79-9B63F62D5D31}"/>
                </a:ext>
              </a:extLst>
            </p:cNvPr>
            <p:cNvGrpSpPr/>
            <p:nvPr/>
          </p:nvGrpSpPr>
          <p:grpSpPr>
            <a:xfrm>
              <a:off x="4492509" y="1064529"/>
              <a:ext cx="3633174" cy="400110"/>
              <a:chOff x="4276200" y="1064529"/>
              <a:chExt cx="3633174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0B22768-EB3B-1089-B81F-F278F10676A4}"/>
                      </a:ext>
                    </a:extLst>
                  </p:cNvPr>
                  <p:cNvSpPr txBox="1"/>
                  <p:nvPr/>
                </p:nvSpPr>
                <p:spPr>
                  <a:xfrm>
                    <a:off x="4276200" y="1064529"/>
                    <a:ext cx="363317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2000" dirty="0">
                        <a:latin typeface="+mn-lt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52DD64F-7865-CFA1-7F2F-ADE6FCC61A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6200" y="1064529"/>
                    <a:ext cx="3633174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6CF1B03-9330-1A26-29C6-840CBEE4A856}"/>
                  </a:ext>
                </a:extLst>
              </p:cNvPr>
              <p:cNvGrpSpPr/>
              <p:nvPr/>
            </p:nvGrpSpPr>
            <p:grpSpPr>
              <a:xfrm>
                <a:off x="4862990" y="1187108"/>
                <a:ext cx="1893556" cy="153006"/>
                <a:chOff x="3907476" y="3617020"/>
                <a:chExt cx="1893556" cy="255639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F25C5BB-8E62-5227-3554-C938C24519CF}"/>
                    </a:ext>
                  </a:extLst>
                </p:cNvPr>
                <p:cNvSpPr/>
                <p:nvPr/>
              </p:nvSpPr>
              <p:spPr>
                <a:xfrm>
                  <a:off x="3907476" y="3617020"/>
                  <a:ext cx="1893556" cy="25563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D13656A-BFAC-61DF-3114-7E0F9A8261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5968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2794D17-53F9-4953-AE2D-957E217291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2565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3DE602D0-903B-2049-EFE9-D97FCA8DDE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9162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CE3F4DC0-F380-9F0B-D5C6-471BE8EE7B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759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0B22D260-B9E7-14F0-91E3-B59E1634B1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62356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1B7FEE2-30E5-96E1-B342-0B01C69B97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48953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5412E5C3-3FC1-59A1-0AC3-0CAB39C04D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5550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A7D3E426-2018-EC07-8BC1-151118B07B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2147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C3C10DB-1E48-E2D2-C73F-4387DEAE89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08741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07B503-0E4B-D04C-0704-E93BEDFA9805}"/>
                    </a:ext>
                  </a:extLst>
                </p:cNvPr>
                <p:cNvSpPr txBox="1"/>
                <p:nvPr/>
              </p:nvSpPr>
              <p:spPr>
                <a:xfrm>
                  <a:off x="3949787" y="1415041"/>
                  <a:ext cx="4044312" cy="408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Honest prover: 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acc>
                        <m:accPr>
                          <m:chr m:val="̅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∊</m:t>
                      </m:r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AB71CA1-A16F-4B29-AFB4-4F3DC44AD7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9787" y="1415041"/>
                  <a:ext cx="4044312" cy="408125"/>
                </a:xfrm>
                <a:prstGeom prst="rect">
                  <a:avLst/>
                </a:prstGeom>
                <a:blipFill>
                  <a:blip r:embed="rId8"/>
                  <a:stretch>
                    <a:fillRect l="-1881" t="-6061" r="-313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696109-E53A-79C2-85A3-B9A9EE47A78D}"/>
                  </a:ext>
                </a:extLst>
              </p:cNvPr>
              <p:cNvSpPr txBox="1"/>
              <p:nvPr/>
            </p:nvSpPr>
            <p:spPr>
              <a:xfrm>
                <a:off x="45883" y="912504"/>
                <a:ext cx="451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696109-E53A-79C2-85A3-B9A9EE47A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3" y="912504"/>
                <a:ext cx="45185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9FA112-E40D-89A3-2EE7-FC1F61DC06A2}"/>
                  </a:ext>
                </a:extLst>
              </p:cNvPr>
              <p:cNvSpPr txBox="1"/>
              <p:nvPr/>
            </p:nvSpPr>
            <p:spPr>
              <a:xfrm>
                <a:off x="3599078" y="912504"/>
                <a:ext cx="451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9FA112-E40D-89A3-2EE7-FC1F61DC0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078" y="912504"/>
                <a:ext cx="45185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6B5CE8-12B0-1A01-0C1A-8FAD6C159560}"/>
                  </a:ext>
                </a:extLst>
              </p:cNvPr>
              <p:cNvSpPr txBox="1"/>
              <p:nvPr/>
            </p:nvSpPr>
            <p:spPr>
              <a:xfrm>
                <a:off x="2954015" y="912504"/>
                <a:ext cx="455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6B5CE8-12B0-1A01-0C1A-8FAD6C159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015" y="912504"/>
                <a:ext cx="45570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D0DB4A0-937C-7BB3-BCD4-14F370B11AA9}"/>
                  </a:ext>
                </a:extLst>
              </p:cNvPr>
              <p:cNvSpPr txBox="1"/>
              <p:nvPr/>
            </p:nvSpPr>
            <p:spPr>
              <a:xfrm>
                <a:off x="8355547" y="912504"/>
                <a:ext cx="455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D0DB4A0-937C-7BB3-BCD4-14F370B11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547" y="912504"/>
                <a:ext cx="45570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C185CF39-2A67-C7AF-9FC3-048FB368FA65}"/>
              </a:ext>
            </a:extLst>
          </p:cNvPr>
          <p:cNvGrpSpPr/>
          <p:nvPr/>
        </p:nvGrpSpPr>
        <p:grpSpPr>
          <a:xfrm>
            <a:off x="3681707" y="1929180"/>
            <a:ext cx="4815912" cy="400110"/>
            <a:chOff x="1120883" y="4250860"/>
            <a:chExt cx="2937387" cy="40011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4B9F0AA-EF82-EBB9-53EC-0681242AA034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2937387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2729E63-FE71-435B-5667-E03C88509F93}"/>
                    </a:ext>
                  </a:extLst>
                </p:cNvPr>
                <p:cNvSpPr txBox="1"/>
                <p:nvPr/>
              </p:nvSpPr>
              <p:spPr>
                <a:xfrm>
                  <a:off x="1507415" y="4250860"/>
                  <a:ext cx="18112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sample random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79DB332-DF4C-5E5A-A5D0-6B10A2C99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7415" y="4250860"/>
                  <a:ext cx="1811256" cy="400110"/>
                </a:xfrm>
                <a:prstGeom prst="rect">
                  <a:avLst/>
                </a:prstGeom>
                <a:blipFill>
                  <a:blip r:embed="rId14"/>
                  <a:stretch>
                    <a:fillRect l="-2128"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8E4359-7C40-63B5-E1C7-A540169CD0FC}"/>
              </a:ext>
            </a:extLst>
          </p:cNvPr>
          <p:cNvGrpSpPr/>
          <p:nvPr/>
        </p:nvGrpSpPr>
        <p:grpSpPr>
          <a:xfrm>
            <a:off x="3738908" y="2435533"/>
            <a:ext cx="4815913" cy="400110"/>
            <a:chOff x="1103453" y="4346306"/>
            <a:chExt cx="2937387" cy="40011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7D84582-14C3-D7E9-93DD-75D77E65A1D8}"/>
                </a:ext>
              </a:extLst>
            </p:cNvPr>
            <p:cNvCxnSpPr>
              <a:cxnSpLocks/>
            </p:cNvCxnSpPr>
            <p:nvPr/>
          </p:nvCxnSpPr>
          <p:spPr>
            <a:xfrm>
              <a:off x="1103453" y="4381527"/>
              <a:ext cx="2937387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6FAB8AC-4B2A-B49E-E057-02439AEBD73F}"/>
                    </a:ext>
                  </a:extLst>
                </p:cNvPr>
                <p:cNvSpPr txBox="1"/>
                <p:nvPr/>
              </p:nvSpPr>
              <p:spPr>
                <a:xfrm>
                  <a:off x="1141371" y="4346306"/>
                  <a:ext cx="28756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return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∊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.       Honest prover: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6FAB8AC-4B2A-B49E-E057-02439AEBD7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371" y="4346306"/>
                  <a:ext cx="2875607" cy="400110"/>
                </a:xfrm>
                <a:prstGeom prst="rect">
                  <a:avLst/>
                </a:prstGeom>
                <a:blipFill>
                  <a:blip r:embed="rId15"/>
                  <a:stretch>
                    <a:fillRect l="-1344" t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07CB4A-1E8C-087B-477A-60CAADD07403}"/>
              </a:ext>
            </a:extLst>
          </p:cNvPr>
          <p:cNvCxnSpPr>
            <a:cxnSpLocks/>
          </p:cNvCxnSpPr>
          <p:nvPr/>
        </p:nvCxnSpPr>
        <p:spPr>
          <a:xfrm>
            <a:off x="3510116" y="1094067"/>
            <a:ext cx="0" cy="19217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3D0B6C-9EE5-142B-DD79-D3A87299E8B7}"/>
                  </a:ext>
                </a:extLst>
              </p:cNvPr>
              <p:cNvSpPr txBox="1"/>
              <p:nvPr/>
            </p:nvSpPr>
            <p:spPr>
              <a:xfrm>
                <a:off x="85723" y="2042835"/>
                <a:ext cx="353532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b="1" dirty="0">
                    <a:latin typeface="+mn-lt"/>
                  </a:rPr>
                  <a:t>Claim</a:t>
                </a:r>
                <a:r>
                  <a:rPr lang="en-US" sz="2000" dirty="0">
                    <a:latin typeface="+mn-lt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commits prover to 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     one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3D0B6C-9EE5-142B-DD79-D3A87299E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3" y="2042835"/>
                <a:ext cx="3535327" cy="707886"/>
              </a:xfrm>
              <a:prstGeom prst="rect">
                <a:avLst/>
              </a:prstGeom>
              <a:blipFill>
                <a:blip r:embed="rId16"/>
                <a:stretch>
                  <a:fillRect l="-1786" t="-3509" r="-1071" b="-140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D8F9D79-427D-0D2D-D7B9-8636DD3B6EA8}"/>
              </a:ext>
            </a:extLst>
          </p:cNvPr>
          <p:cNvGrpSpPr/>
          <p:nvPr/>
        </p:nvGrpSpPr>
        <p:grpSpPr>
          <a:xfrm>
            <a:off x="3171575" y="4344716"/>
            <a:ext cx="1520641" cy="743642"/>
            <a:chOff x="3745465" y="4330755"/>
            <a:chExt cx="1520641" cy="743642"/>
          </a:xfrm>
        </p:grpSpPr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8C6EBFD6-5AAC-C16D-1AB9-3C958719AF05}"/>
                </a:ext>
              </a:extLst>
            </p:cNvPr>
            <p:cNvSpPr/>
            <p:nvPr/>
          </p:nvSpPr>
          <p:spPr>
            <a:xfrm rot="16200000">
              <a:off x="4434870" y="3681770"/>
              <a:ext cx="182251" cy="1480221"/>
            </a:xfrm>
            <a:prstGeom prst="leftBrac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AD786A-F911-5D2B-AAB8-A2747456D0B8}"/>
                </a:ext>
              </a:extLst>
            </p:cNvPr>
            <p:cNvSpPr txBox="1"/>
            <p:nvPr/>
          </p:nvSpPr>
          <p:spPr>
            <a:xfrm>
              <a:off x="3745465" y="4483466"/>
              <a:ext cx="1513556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lnSpc>
                  <a:spcPct val="80000"/>
                </a:lnSpc>
                <a:spcBef>
                  <a:spcPts val="3600"/>
                </a:spcBef>
                <a:buNone/>
              </a:pPr>
              <a:r>
                <a:rPr lang="en-US" sz="2000" dirty="0">
                  <a:latin typeface="+mn-lt"/>
                </a:rPr>
                <a:t>union bound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over all pairs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DE7C6BA-7924-0759-2CA0-F53BB1DD00A2}"/>
              </a:ext>
            </a:extLst>
          </p:cNvPr>
          <p:cNvGrpSpPr/>
          <p:nvPr/>
        </p:nvGrpSpPr>
        <p:grpSpPr>
          <a:xfrm>
            <a:off x="4920061" y="4446148"/>
            <a:ext cx="2439642" cy="496208"/>
            <a:chOff x="5493951" y="4353531"/>
            <a:chExt cx="2439642" cy="496208"/>
          </a:xfrm>
        </p:grpSpPr>
        <p:sp>
          <p:nvSpPr>
            <p:cNvPr id="43" name="Left Brace 42">
              <a:extLst>
                <a:ext uri="{FF2B5EF4-FFF2-40B4-BE49-F238E27FC236}">
                  <a16:creationId xmlns:a16="http://schemas.microsoft.com/office/drawing/2014/main" id="{5B69CEB3-7510-74BD-882A-838956DDDE47}"/>
                </a:ext>
              </a:extLst>
            </p:cNvPr>
            <p:cNvSpPr/>
            <p:nvPr/>
          </p:nvSpPr>
          <p:spPr>
            <a:xfrm rot="16200000">
              <a:off x="5904954" y="4056334"/>
              <a:ext cx="143926" cy="738320"/>
            </a:xfrm>
            <a:prstGeom prst="leftBrac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55877E4-3BE3-B0CD-593B-A72D2F8BCEC8}"/>
                    </a:ext>
                  </a:extLst>
                </p:cNvPr>
                <p:cNvSpPr txBox="1"/>
                <p:nvPr/>
              </p:nvSpPr>
              <p:spPr>
                <a:xfrm>
                  <a:off x="5493951" y="4480407"/>
                  <a:ext cx="2439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:r>
                    <a:rPr lang="en-US" sz="1800" dirty="0" err="1">
                      <a:latin typeface="+mn-lt"/>
                    </a:rPr>
                    <a:t>Pr</a:t>
                  </a:r>
                  <a:r>
                    <a:rPr lang="en-US" sz="1800" dirty="0">
                      <a:latin typeface="+mn-lt"/>
                    </a:rPr>
                    <a:t>[BAD] for a fixed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55877E4-3BE3-B0CD-593B-A72D2F8BCE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3951" y="4480407"/>
                  <a:ext cx="2439642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2073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8C51589-C529-EDC8-CEB9-3BD5A4E58A41}"/>
              </a:ext>
            </a:extLst>
          </p:cNvPr>
          <p:cNvGrpSpPr/>
          <p:nvPr/>
        </p:nvGrpSpPr>
        <p:grpSpPr>
          <a:xfrm>
            <a:off x="45883" y="3015804"/>
            <a:ext cx="9098117" cy="1447044"/>
            <a:chOff x="45883" y="3015804"/>
            <a:chExt cx="9098117" cy="14470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3FA3EF4-C530-094C-0A4C-4D8FAC9756DB}"/>
                    </a:ext>
                  </a:extLst>
                </p:cNvPr>
                <p:cNvSpPr txBox="1"/>
                <p:nvPr/>
              </p:nvSpPr>
              <p:spPr>
                <a:xfrm>
                  <a:off x="130688" y="3219617"/>
                  <a:ext cx="8774710" cy="407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b="1" u="sng" dirty="0">
                      <a:latin typeface="+mn-lt"/>
                    </a:rPr>
                    <a:t>Fact</a:t>
                  </a:r>
                  <a:r>
                    <a:rPr lang="en-US" sz="2000" dirty="0">
                      <a:latin typeface="+mn-lt"/>
                    </a:rPr>
                    <a:t>:   Let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latin typeface="Cambria Math" panose="02040503050406030204" pitchFamily="18" charset="0"/>
                        </a:rPr>
                        <m:t>BAD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be the event that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acc>
                        <m:accPr>
                          <m:chr m:val="̅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List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a14:m>
                  <a:r>
                    <a:rPr lang="en-US" sz="2000" dirty="0">
                      <a:latin typeface="+mn-lt"/>
                    </a:rPr>
                    <a:t>   </a:t>
                  </a:r>
                  <a:r>
                    <a:rPr lang="en-US" sz="2000" dirty="0" err="1">
                      <a:latin typeface="+mn-lt"/>
                    </a:rPr>
                    <a:t>s.t.</a:t>
                  </a:r>
                  <a:r>
                    <a:rPr lang="en-US" sz="2000" dirty="0">
                      <a:latin typeface="+mn-lt"/>
                    </a:rPr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3FA3EF4-C530-094C-0A4C-4D8FAC975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88" y="3219617"/>
                  <a:ext cx="8774710" cy="407740"/>
                </a:xfrm>
                <a:prstGeom prst="rect">
                  <a:avLst/>
                </a:prstGeom>
                <a:blipFill>
                  <a:blip r:embed="rId18"/>
                  <a:stretch>
                    <a:fillRect l="-723"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77581EC-CFE8-F163-C61C-7371119CCB77}"/>
                    </a:ext>
                  </a:extLst>
                </p:cNvPr>
                <p:cNvSpPr txBox="1"/>
                <p:nvPr/>
              </p:nvSpPr>
              <p:spPr>
                <a:xfrm>
                  <a:off x="1473346" y="3772904"/>
                  <a:ext cx="4416722" cy="669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400" dirty="0">
                      <a:latin typeface="+mn-lt"/>
                    </a:rPr>
                    <a:t>Pr</a:t>
                  </a:r>
                  <a:r>
                    <a:rPr lang="en-US" sz="3200" dirty="0">
                      <a:latin typeface="+mn-lt"/>
                    </a:rPr>
                    <a:t>[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BAD</m:t>
                      </m:r>
                    </m:oMath>
                  </a14:m>
                  <a:r>
                    <a:rPr lang="en-US" sz="3200" dirty="0">
                      <a:latin typeface="+mn-lt"/>
                    </a:rPr>
                    <a:t>] </a:t>
                  </a:r>
                  <a:r>
                    <a:rPr lang="en-US" sz="24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24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List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𝔽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−|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a14:m>
                  <a:endParaRPr 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77581EC-CFE8-F163-C61C-7371119CC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346" y="3772904"/>
                  <a:ext cx="4416722" cy="669479"/>
                </a:xfrm>
                <a:prstGeom prst="rect">
                  <a:avLst/>
                </a:prstGeom>
                <a:blipFill>
                  <a:blip r:embed="rId19"/>
                  <a:stretch>
                    <a:fillRect l="-2299" t="-15094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B1061D6-0A02-A73D-94AF-B3FD841847E1}"/>
                    </a:ext>
                  </a:extLst>
                </p:cNvPr>
                <p:cNvSpPr txBox="1"/>
                <p:nvPr/>
              </p:nvSpPr>
              <p:spPr>
                <a:xfrm>
                  <a:off x="1539622" y="4124294"/>
                  <a:ext cx="3334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B1061D6-0A02-A73D-94AF-B3FD841847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9622" y="4124294"/>
                  <a:ext cx="333425" cy="33855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17AB53C-F79B-7996-8213-2F11271B8737}"/>
                </a:ext>
              </a:extLst>
            </p:cNvPr>
            <p:cNvCxnSpPr/>
            <p:nvPr/>
          </p:nvCxnSpPr>
          <p:spPr>
            <a:xfrm>
              <a:off x="45883" y="3015804"/>
              <a:ext cx="90981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9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C6790-6350-7DBC-188D-2D5E63E04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519C-3E30-A384-9F1B-21E1E6B7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 simple 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8C6155-B73D-BC55-E463-3348863CD6EA}"/>
                  </a:ext>
                </a:extLst>
              </p:cNvPr>
              <p:cNvSpPr txBox="1"/>
              <p:nvPr/>
            </p:nvSpPr>
            <p:spPr>
              <a:xfrm>
                <a:off x="101191" y="1056520"/>
                <a:ext cx="8774710" cy="40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b="1" u="sng" dirty="0">
                    <a:latin typeface="+mn-lt"/>
                  </a:rPr>
                  <a:t>Fact</a:t>
                </a:r>
                <a:r>
                  <a:rPr lang="en-US" sz="2000" dirty="0">
                    <a:latin typeface="+mn-lt"/>
                  </a:rPr>
                  <a:t>:  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BAD</m:t>
                    </m:r>
                  </m:oMath>
                </a14:m>
                <a:r>
                  <a:rPr lang="en-US" sz="2000" dirty="0">
                    <a:latin typeface="+mn-lt"/>
                  </a:rPr>
                  <a:t> be the event that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̅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r>
                  <a:rPr lang="en-US" sz="2000" dirty="0" err="1">
                    <a:latin typeface="+mn-lt"/>
                  </a:rPr>
                  <a:t>s.t.</a:t>
                </a:r>
                <a:r>
                  <a:rPr lang="en-US" sz="2000" dirty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8C6155-B73D-BC55-E463-3348863CD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1" y="1056520"/>
                <a:ext cx="8774710" cy="407740"/>
              </a:xfrm>
              <a:prstGeom prst="rect">
                <a:avLst/>
              </a:prstGeom>
              <a:blipFill>
                <a:blip r:embed="rId3"/>
                <a:stretch>
                  <a:fillRect l="-868" t="-909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B6A294-0009-B4E8-D7A7-11C4FBB18345}"/>
                  </a:ext>
                </a:extLst>
              </p:cNvPr>
              <p:cNvSpPr txBox="1"/>
              <p:nvPr/>
            </p:nvSpPr>
            <p:spPr>
              <a:xfrm>
                <a:off x="2017739" y="1694166"/>
                <a:ext cx="4416722" cy="66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dirty="0">
                    <a:latin typeface="+mn-lt"/>
                  </a:rPr>
                  <a:t>Pr</a:t>
                </a:r>
                <a:r>
                  <a:rPr lang="en-US" sz="3200" dirty="0">
                    <a:latin typeface="+mn-lt"/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BAD</m:t>
                    </m:r>
                  </m:oMath>
                </a14:m>
                <a:r>
                  <a:rPr lang="en-US" sz="3200" dirty="0">
                    <a:latin typeface="+mn-lt"/>
                  </a:rPr>
                  <a:t>] 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List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−|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B6A294-0009-B4E8-D7A7-11C4FBB18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739" y="1694166"/>
                <a:ext cx="4416722" cy="669479"/>
              </a:xfrm>
              <a:prstGeom prst="rect">
                <a:avLst/>
              </a:prstGeom>
              <a:blipFill>
                <a:blip r:embed="rId4"/>
                <a:stretch>
                  <a:fillRect l="-2006" t="-12963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CDFB989-5C18-BFFD-3F8E-5694A314EDAB}"/>
                  </a:ext>
                </a:extLst>
              </p:cNvPr>
              <p:cNvSpPr txBox="1"/>
              <p:nvPr/>
            </p:nvSpPr>
            <p:spPr>
              <a:xfrm>
                <a:off x="2084015" y="2045556"/>
                <a:ext cx="3334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CDFB989-5C18-BFFD-3F8E-5694A314E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015" y="2045556"/>
                <a:ext cx="33342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4234EE-213F-BE77-F551-D4075916F2DC}"/>
                  </a:ext>
                </a:extLst>
              </p:cNvPr>
              <p:cNvSpPr txBox="1"/>
              <p:nvPr/>
            </p:nvSpPr>
            <p:spPr>
              <a:xfrm>
                <a:off x="309866" y="2615382"/>
                <a:ext cx="86913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When</a:t>
                </a:r>
                <a:r>
                  <a:rPr lang="en-US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400" dirty="0">
                    <a:latin typeface="+mn-lt"/>
                  </a:rPr>
                  <a:t>   </a:t>
                </a:r>
                <a:r>
                  <a:rPr lang="en-US" sz="2000" dirty="0">
                    <a:latin typeface="+mn-lt"/>
                  </a:rPr>
                  <a:t>(Johnson bound)</a:t>
                </a:r>
                <a:r>
                  <a:rPr lang="en-US" sz="2400" dirty="0">
                    <a:latin typeface="+mn-lt"/>
                  </a:rPr>
                  <a:t>   then   </a:t>
                </a:r>
                <a:r>
                  <a:rPr lang="en-US" sz="32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3200" dirty="0">
                    <a:latin typeface="+mn-lt"/>
                  </a:rPr>
                  <a:t>|</a:t>
                </a:r>
                <a:r>
                  <a:rPr lang="en-US" sz="2400" dirty="0">
                    <a:latin typeface="+mn-lt"/>
                  </a:rPr>
                  <a:t> &lt; const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4234EE-213F-BE77-F551-D4075916F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66" y="2615382"/>
                <a:ext cx="8691354" cy="584775"/>
              </a:xfrm>
              <a:prstGeom prst="rect">
                <a:avLst/>
              </a:prstGeom>
              <a:blipFill>
                <a:blip r:embed="rId6"/>
                <a:stretch>
                  <a:fillRect l="-1168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632FF2-564A-FC96-F3A7-D06C38A60624}"/>
                  </a:ext>
                </a:extLst>
              </p:cNvPr>
              <p:cNvSpPr txBox="1"/>
              <p:nvPr/>
            </p:nvSpPr>
            <p:spPr>
              <a:xfrm>
                <a:off x="309866" y="3446206"/>
                <a:ext cx="80042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dirty="0">
                    <a:latin typeface="+mn-lt"/>
                  </a:rPr>
                  <a:t>⇒	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is sufficiently large then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BAD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−128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</a:rPr>
                  <a:t>    </a:t>
                </a:r>
                <a:r>
                  <a:rPr lang="en-US" sz="2000" dirty="0">
                    <a:latin typeface="+mn-lt"/>
                  </a:rPr>
                  <a:t>(negligible)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632FF2-564A-FC96-F3A7-D06C38A60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66" y="3446206"/>
                <a:ext cx="8004242" cy="461665"/>
              </a:xfrm>
              <a:prstGeom prst="rect">
                <a:avLst/>
              </a:prstGeom>
              <a:blipFill>
                <a:blip r:embed="rId7"/>
                <a:stretch>
                  <a:fillRect l="-1268" t="-8108" r="-31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82D537F5-F24C-C6F1-27DD-C6654AE30832}"/>
              </a:ext>
            </a:extLst>
          </p:cNvPr>
          <p:cNvSpPr/>
          <p:nvPr/>
        </p:nvSpPr>
        <p:spPr>
          <a:xfrm>
            <a:off x="101191" y="943897"/>
            <a:ext cx="8846586" cy="155349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CB84DB-80E3-A170-87FF-073E12A5249A}"/>
                  </a:ext>
                </a:extLst>
              </p:cNvPr>
              <p:cNvSpPr txBox="1"/>
              <p:nvPr/>
            </p:nvSpPr>
            <p:spPr>
              <a:xfrm>
                <a:off x="309866" y="4424909"/>
                <a:ext cx="89243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400" dirty="0">
                    <a:latin typeface="+mn-lt"/>
                  </a:rPr>
                  <a:t>⇒	Only one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n-lt"/>
                  </a:rPr>
                  <a:t>∊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>
                    <a:latin typeface="+mn-lt"/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n-lt"/>
                  </a:rPr>
                  <a:t>, with high probability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CB84DB-80E3-A170-87FF-073E12A52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66" y="4424909"/>
                <a:ext cx="8924366" cy="461665"/>
              </a:xfrm>
              <a:prstGeom prst="rect">
                <a:avLst/>
              </a:prstGeom>
              <a:blipFill>
                <a:blip r:embed="rId8"/>
                <a:stretch>
                  <a:fillRect l="-1136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694CD5-03B9-C239-D332-FEBF2867E66F}"/>
                  </a:ext>
                </a:extLst>
              </p:cNvPr>
              <p:cNvSpPr txBox="1"/>
              <p:nvPr/>
            </p:nvSpPr>
            <p:spPr>
              <a:xfrm>
                <a:off x="3522616" y="3902314"/>
                <a:ext cx="5752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1800" dirty="0">
                    <a:latin typeface="+mn-lt"/>
                  </a:rPr>
                  <a:t>(otherwise, repeat with multiple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18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694CD5-03B9-C239-D332-FEBF2867E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16" y="3902314"/>
                <a:ext cx="5752152" cy="369332"/>
              </a:xfrm>
              <a:prstGeom prst="rect">
                <a:avLst/>
              </a:prstGeom>
              <a:blipFill>
                <a:blip r:embed="rId9"/>
                <a:stretch>
                  <a:fillRect l="-88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6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67913-9473-63D0-E0E9-ACC53F159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4EC5-BD56-E9B5-311D-BB0F9860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Poly-IOP  ⇒  IOP:   second attempt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625620-FCD1-15A7-72BC-2637AFBB9098}"/>
              </a:ext>
            </a:extLst>
          </p:cNvPr>
          <p:cNvCxnSpPr>
            <a:cxnSpLocks/>
          </p:cNvCxnSpPr>
          <p:nvPr/>
        </p:nvCxnSpPr>
        <p:spPr>
          <a:xfrm>
            <a:off x="3510116" y="1094067"/>
            <a:ext cx="0" cy="29218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B02F1C8-D13A-D867-7406-78A1A3A23802}"/>
              </a:ext>
            </a:extLst>
          </p:cNvPr>
          <p:cNvGrpSpPr/>
          <p:nvPr/>
        </p:nvGrpSpPr>
        <p:grpSpPr>
          <a:xfrm>
            <a:off x="228601" y="2883753"/>
            <a:ext cx="2937387" cy="402136"/>
            <a:chOff x="1120883" y="4207996"/>
            <a:chExt cx="2937387" cy="40213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8A67BD8-CDCC-4D5D-BEF7-46C48AEF5D06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2937387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604A170-2E79-E4AE-BF58-1918AA354630}"/>
                    </a:ext>
                  </a:extLst>
                </p:cNvPr>
                <p:cNvSpPr txBox="1"/>
                <p:nvPr/>
              </p:nvSpPr>
              <p:spPr>
                <a:xfrm>
                  <a:off x="1278812" y="4207996"/>
                  <a:ext cx="23315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eval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604A170-2E79-E4AE-BF58-1918AA354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8812" y="4207996"/>
                  <a:ext cx="2331536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2703" t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B5B9EC-0964-DC9A-3EE4-7C2E2A58AC17}"/>
              </a:ext>
            </a:extLst>
          </p:cNvPr>
          <p:cNvGrpSpPr/>
          <p:nvPr/>
        </p:nvGrpSpPr>
        <p:grpSpPr>
          <a:xfrm>
            <a:off x="273109" y="3427731"/>
            <a:ext cx="2892879" cy="400110"/>
            <a:chOff x="1120883" y="4593760"/>
            <a:chExt cx="2892879" cy="40011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84803C-CCDB-FB76-C6B8-348001B5144F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2892879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3034AF5-5859-D301-0D2E-A8B2DA79C587}"/>
                    </a:ext>
                  </a:extLst>
                </p:cNvPr>
                <p:cNvSpPr txBox="1"/>
                <p:nvPr/>
              </p:nvSpPr>
              <p:spPr>
                <a:xfrm>
                  <a:off x="1750761" y="4593760"/>
                  <a:ext cx="13890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⇽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3034AF5-5859-D301-0D2E-A8B2DA79C5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0761" y="4593760"/>
                  <a:ext cx="1389035" cy="400110"/>
                </a:xfrm>
                <a:prstGeom prst="rect">
                  <a:avLst/>
                </a:prstGeom>
                <a:blipFill>
                  <a:blip r:embed="rId4"/>
                  <a:stretch>
                    <a:fillRect t="-6061" r="-3636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3989E5-47A4-7661-A68B-C92133AC5CF2}"/>
              </a:ext>
            </a:extLst>
          </p:cNvPr>
          <p:cNvGrpSpPr/>
          <p:nvPr/>
        </p:nvGrpSpPr>
        <p:grpSpPr>
          <a:xfrm>
            <a:off x="228602" y="1044865"/>
            <a:ext cx="2937386" cy="411972"/>
            <a:chOff x="1120883" y="2812475"/>
            <a:chExt cx="3991895" cy="41197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1802CD8-A736-BF6A-827B-3F5807F21C22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318565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C93ABE2-D8AF-0F15-F3AA-98E57E8094DF}"/>
                    </a:ext>
                  </a:extLst>
                </p:cNvPr>
                <p:cNvSpPr txBox="1"/>
                <p:nvPr/>
              </p:nvSpPr>
              <p:spPr>
                <a:xfrm>
                  <a:off x="1909802" y="2812475"/>
                  <a:ext cx="1969427" cy="4119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C93ABE2-D8AF-0F15-F3AA-98E57E8094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9802" y="2812475"/>
                  <a:ext cx="1969427" cy="411972"/>
                </a:xfrm>
                <a:prstGeom prst="rect">
                  <a:avLst/>
                </a:prstGeom>
                <a:blipFill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AB5D28F-DAD3-A812-3059-7EA36015D0F9}"/>
              </a:ext>
            </a:extLst>
          </p:cNvPr>
          <p:cNvGrpSpPr/>
          <p:nvPr/>
        </p:nvGrpSpPr>
        <p:grpSpPr>
          <a:xfrm>
            <a:off x="3610516" y="3364241"/>
            <a:ext cx="5638338" cy="582660"/>
            <a:chOff x="723382" y="4814469"/>
            <a:chExt cx="5638338" cy="58266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78D1EE2-EB1D-C794-70CB-7EA9CC854057}"/>
                </a:ext>
              </a:extLst>
            </p:cNvPr>
            <p:cNvCxnSpPr>
              <a:cxnSpLocks/>
            </p:cNvCxnSpPr>
            <p:nvPr/>
          </p:nvCxnSpPr>
          <p:spPr>
            <a:xfrm>
              <a:off x="749303" y="4820254"/>
              <a:ext cx="5071971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FE6BA3C-BA5D-6EE9-6699-79859057E81B}"/>
                    </a:ext>
                  </a:extLst>
                </p:cNvPr>
                <p:cNvSpPr txBox="1"/>
                <p:nvPr/>
              </p:nvSpPr>
              <p:spPr>
                <a:xfrm>
                  <a:off x="723382" y="4814469"/>
                  <a:ext cx="5638338" cy="582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-</a:t>
                  </a: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RS-IOPP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FE6BA3C-BA5D-6EE9-6699-79859057E8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382" y="4814469"/>
                  <a:ext cx="5638338" cy="582660"/>
                </a:xfrm>
                <a:prstGeom prst="rect">
                  <a:avLst/>
                </a:prstGeom>
                <a:blipFill>
                  <a:blip r:embed="rId6"/>
                  <a:stretch>
                    <a:fillRect b="-2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62AB097-4CCD-495C-3D06-9C231778C9DF}"/>
              </a:ext>
            </a:extLst>
          </p:cNvPr>
          <p:cNvGrpSpPr/>
          <p:nvPr/>
        </p:nvGrpSpPr>
        <p:grpSpPr>
          <a:xfrm>
            <a:off x="3739278" y="1064529"/>
            <a:ext cx="4844120" cy="758637"/>
            <a:chOff x="3739278" y="1064529"/>
            <a:chExt cx="4844120" cy="75863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7D445FB-73A4-D721-DD35-8DAFF01652D1}"/>
                </a:ext>
              </a:extLst>
            </p:cNvPr>
            <p:cNvCxnSpPr>
              <a:cxnSpLocks/>
            </p:cNvCxnSpPr>
            <p:nvPr/>
          </p:nvCxnSpPr>
          <p:spPr>
            <a:xfrm>
              <a:off x="3739278" y="1417033"/>
              <a:ext cx="4844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1E74692-BD24-4DB2-1381-9F299D695733}"/>
                </a:ext>
              </a:extLst>
            </p:cNvPr>
            <p:cNvGrpSpPr/>
            <p:nvPr/>
          </p:nvGrpSpPr>
          <p:grpSpPr>
            <a:xfrm>
              <a:off x="4492509" y="1064529"/>
              <a:ext cx="3633174" cy="400110"/>
              <a:chOff x="4276200" y="1064529"/>
              <a:chExt cx="3633174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52DD64F-7865-CFA1-7F2F-ADE6FCC61A9B}"/>
                      </a:ext>
                    </a:extLst>
                  </p:cNvPr>
                  <p:cNvSpPr txBox="1"/>
                  <p:nvPr/>
                </p:nvSpPr>
                <p:spPr>
                  <a:xfrm>
                    <a:off x="4276200" y="1064529"/>
                    <a:ext cx="363317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2000" dirty="0">
                        <a:latin typeface="+mn-lt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52DD64F-7865-CFA1-7F2F-ADE6FCC61A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6200" y="1064529"/>
                    <a:ext cx="3633174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F34DE0C-C37D-85C2-6E15-4265454070AD}"/>
                  </a:ext>
                </a:extLst>
              </p:cNvPr>
              <p:cNvGrpSpPr/>
              <p:nvPr/>
            </p:nvGrpSpPr>
            <p:grpSpPr>
              <a:xfrm>
                <a:off x="4862990" y="1187108"/>
                <a:ext cx="1893556" cy="153006"/>
                <a:chOff x="3907476" y="3617020"/>
                <a:chExt cx="1893556" cy="255639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4944D7D-5A8B-418F-9E39-21A7E2B5D652}"/>
                    </a:ext>
                  </a:extLst>
                </p:cNvPr>
                <p:cNvSpPr/>
                <p:nvPr/>
              </p:nvSpPr>
              <p:spPr>
                <a:xfrm>
                  <a:off x="3907476" y="3617020"/>
                  <a:ext cx="1893556" cy="25563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5D6C0EEA-0328-0A8B-66B9-7E8A1F3F4E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5968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5E6C983-F04B-E901-39EC-695EA04D7C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2565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194088E-4A5A-45C9-7498-C356B50A94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9162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46FCD27E-1738-7331-471B-6EEB5A495C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759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FF478126-3ED5-F8B3-D52E-225DB64B33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62356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4D43809-1200-83CB-CEB4-B1A469E9DE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48953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EFFFDB2B-1E08-4202-BA26-F838B8B639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5550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A566C88-05CA-72F3-FC22-743154FB12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2147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2D1785D-9B5F-9AD2-9893-0D77D0A983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08741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AB71CA1-A16F-4B29-AFB4-4F3DC44AD7AC}"/>
                    </a:ext>
                  </a:extLst>
                </p:cNvPr>
                <p:cNvSpPr txBox="1"/>
                <p:nvPr/>
              </p:nvSpPr>
              <p:spPr>
                <a:xfrm>
                  <a:off x="3949787" y="1415041"/>
                  <a:ext cx="4044312" cy="408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Honest prover: 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acc>
                        <m:accPr>
                          <m:chr m:val="̅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∊</m:t>
                      </m:r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AB71CA1-A16F-4B29-AFB4-4F3DC44AD7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9787" y="1415041"/>
                  <a:ext cx="4044312" cy="408125"/>
                </a:xfrm>
                <a:prstGeom prst="rect">
                  <a:avLst/>
                </a:prstGeom>
                <a:blipFill>
                  <a:blip r:embed="rId8"/>
                  <a:stretch>
                    <a:fillRect l="-1881" t="-6061" r="-313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40A910F-AB65-11E1-DB32-7849ACC72004}"/>
                  </a:ext>
                </a:extLst>
              </p:cNvPr>
              <p:cNvSpPr txBox="1"/>
              <p:nvPr/>
            </p:nvSpPr>
            <p:spPr>
              <a:xfrm>
                <a:off x="45883" y="912504"/>
                <a:ext cx="451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40A910F-AB65-11E1-DB32-7849ACC72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3" y="912504"/>
                <a:ext cx="45185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AD3A335-2AAA-63E2-5ED8-FCEA35BBF5FD}"/>
                  </a:ext>
                </a:extLst>
              </p:cNvPr>
              <p:cNvSpPr txBox="1"/>
              <p:nvPr/>
            </p:nvSpPr>
            <p:spPr>
              <a:xfrm>
                <a:off x="3599078" y="912504"/>
                <a:ext cx="451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AD3A335-2AAA-63E2-5ED8-FCEA35BBF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078" y="912504"/>
                <a:ext cx="45185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68F495-BDDF-677F-1ABF-C7347A006B11}"/>
                  </a:ext>
                </a:extLst>
              </p:cNvPr>
              <p:cNvSpPr txBox="1"/>
              <p:nvPr/>
            </p:nvSpPr>
            <p:spPr>
              <a:xfrm>
                <a:off x="2954015" y="912504"/>
                <a:ext cx="455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68F495-BDDF-677F-1ABF-C7347A006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015" y="912504"/>
                <a:ext cx="45570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1299799-E7F5-888F-F95A-7E0F20CE82FD}"/>
                  </a:ext>
                </a:extLst>
              </p:cNvPr>
              <p:cNvSpPr txBox="1"/>
              <p:nvPr/>
            </p:nvSpPr>
            <p:spPr>
              <a:xfrm>
                <a:off x="8355547" y="912504"/>
                <a:ext cx="455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1299799-E7F5-888F-F95A-7E0F20CE8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547" y="912504"/>
                <a:ext cx="45570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B9A0C64-0B6A-3DFC-4858-8AC76E555624}"/>
              </a:ext>
            </a:extLst>
          </p:cNvPr>
          <p:cNvGrpSpPr/>
          <p:nvPr/>
        </p:nvGrpSpPr>
        <p:grpSpPr>
          <a:xfrm>
            <a:off x="3681707" y="1929180"/>
            <a:ext cx="4815912" cy="400110"/>
            <a:chOff x="1120883" y="4250860"/>
            <a:chExt cx="2937387" cy="40011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4445288-8F52-48C7-54DF-83707CBF71FD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2937387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79DB332-DF4C-5E5A-A5D0-6B10A2C99B80}"/>
                    </a:ext>
                  </a:extLst>
                </p:cNvPr>
                <p:cNvSpPr txBox="1"/>
                <p:nvPr/>
              </p:nvSpPr>
              <p:spPr>
                <a:xfrm>
                  <a:off x="1507415" y="4250860"/>
                  <a:ext cx="18112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sample random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79DB332-DF4C-5E5A-A5D0-6B10A2C99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7415" y="4250860"/>
                  <a:ext cx="1811256" cy="400110"/>
                </a:xfrm>
                <a:prstGeom prst="rect">
                  <a:avLst/>
                </a:prstGeom>
                <a:blipFill>
                  <a:blip r:embed="rId14"/>
                  <a:stretch>
                    <a:fillRect l="-2128"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83F069E-792D-3554-222D-7F253E8B360D}"/>
              </a:ext>
            </a:extLst>
          </p:cNvPr>
          <p:cNvGrpSpPr/>
          <p:nvPr/>
        </p:nvGrpSpPr>
        <p:grpSpPr>
          <a:xfrm>
            <a:off x="3738908" y="2435533"/>
            <a:ext cx="4815913" cy="400110"/>
            <a:chOff x="1103453" y="4346306"/>
            <a:chExt cx="2937387" cy="40011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90A6A8C-78A4-02CE-B403-23186B3609AA}"/>
                </a:ext>
              </a:extLst>
            </p:cNvPr>
            <p:cNvCxnSpPr>
              <a:cxnSpLocks/>
            </p:cNvCxnSpPr>
            <p:nvPr/>
          </p:nvCxnSpPr>
          <p:spPr>
            <a:xfrm>
              <a:off x="1103453" y="4381527"/>
              <a:ext cx="2937387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1A2B780-FAE3-C901-87C3-8BDB592D0E8F}"/>
                    </a:ext>
                  </a:extLst>
                </p:cNvPr>
                <p:cNvSpPr txBox="1"/>
                <p:nvPr/>
              </p:nvSpPr>
              <p:spPr>
                <a:xfrm>
                  <a:off x="1141371" y="4346306"/>
                  <a:ext cx="28756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return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∊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.       Honest prover: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1A2B780-FAE3-C901-87C3-8BDB592D0E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371" y="4346306"/>
                  <a:ext cx="2875607" cy="400110"/>
                </a:xfrm>
                <a:prstGeom prst="rect">
                  <a:avLst/>
                </a:prstGeom>
                <a:blipFill>
                  <a:blip r:embed="rId15"/>
                  <a:stretch>
                    <a:fillRect l="-1344" t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995C19-D19C-30A9-A71A-919712A5D227}"/>
                  </a:ext>
                </a:extLst>
              </p:cNvPr>
              <p:cNvSpPr txBox="1"/>
              <p:nvPr/>
            </p:nvSpPr>
            <p:spPr>
              <a:xfrm>
                <a:off x="400421" y="1877088"/>
                <a:ext cx="26700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995C19-D19C-30A9-A71A-919712A5D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21" y="1877088"/>
                <a:ext cx="2670025" cy="369332"/>
              </a:xfrm>
              <a:prstGeom prst="rect">
                <a:avLst/>
              </a:prstGeom>
              <a:blipFill>
                <a:blip r:embed="rId1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17C241-B57C-3ED5-7155-BBEE3AF17079}"/>
                  </a:ext>
                </a:extLst>
              </p:cNvPr>
              <p:cNvSpPr txBox="1"/>
              <p:nvPr/>
            </p:nvSpPr>
            <p:spPr>
              <a:xfrm>
                <a:off x="457573" y="2270468"/>
                <a:ext cx="2350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17C241-B57C-3ED5-7155-BBEE3AF17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73" y="2270468"/>
                <a:ext cx="2350323" cy="369332"/>
              </a:xfrm>
              <a:prstGeom prst="rect">
                <a:avLst/>
              </a:prstGeom>
              <a:blipFill>
                <a:blip r:embed="rId1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C12B67-1A37-4C9F-4691-13A088C25250}"/>
                  </a:ext>
                </a:extLst>
              </p:cNvPr>
              <p:cNvSpPr txBox="1"/>
              <p:nvPr/>
            </p:nvSpPr>
            <p:spPr>
              <a:xfrm>
                <a:off x="108263" y="4337677"/>
                <a:ext cx="8198848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Verifier can conclude:  there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s.t.</a:t>
                </a:r>
                <a:r>
                  <a:rPr lang="en-US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C12B67-1A37-4C9F-4691-13A088C25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3" y="4337677"/>
                <a:ext cx="8198848" cy="778868"/>
              </a:xfrm>
              <a:prstGeom prst="rect">
                <a:avLst/>
              </a:prstGeom>
              <a:blipFill>
                <a:blip r:embed="rId18"/>
                <a:stretch>
                  <a:fillRect l="-1236" t="-195161" b="-28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8C1C7-2F16-D49D-15BF-282B2759F884}"/>
              </a:ext>
            </a:extLst>
          </p:cNvPr>
          <p:cNvCxnSpPr/>
          <p:nvPr/>
        </p:nvCxnSpPr>
        <p:spPr>
          <a:xfrm>
            <a:off x="45883" y="4035598"/>
            <a:ext cx="90981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7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0A8B2-8483-6C9C-B2AD-67BE62EAB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64D8-053E-B2EC-46BC-FAFF12EA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Poly-IOP  ⇒  IOP:   second attempt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71C582-B50E-06CE-AA86-E8C8015F94F3}"/>
              </a:ext>
            </a:extLst>
          </p:cNvPr>
          <p:cNvCxnSpPr>
            <a:cxnSpLocks/>
          </p:cNvCxnSpPr>
          <p:nvPr/>
        </p:nvCxnSpPr>
        <p:spPr>
          <a:xfrm>
            <a:off x="3510116" y="1123563"/>
            <a:ext cx="0" cy="28260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8898F7E-BB2E-E06E-04B8-85D21F04BC64}"/>
              </a:ext>
            </a:extLst>
          </p:cNvPr>
          <p:cNvGrpSpPr/>
          <p:nvPr/>
        </p:nvGrpSpPr>
        <p:grpSpPr>
          <a:xfrm>
            <a:off x="228601" y="2878377"/>
            <a:ext cx="2937387" cy="402136"/>
            <a:chOff x="1120883" y="4207996"/>
            <a:chExt cx="2937387" cy="40213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5EA3960-498E-E945-071A-EDCBEDC37BDC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2937387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9D6ED4D-9FC1-CD49-5DD6-EBD25983E21E}"/>
                    </a:ext>
                  </a:extLst>
                </p:cNvPr>
                <p:cNvSpPr txBox="1"/>
                <p:nvPr/>
              </p:nvSpPr>
              <p:spPr>
                <a:xfrm>
                  <a:off x="1278812" y="4207996"/>
                  <a:ext cx="237558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eval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9D6ED4D-9FC1-CD49-5DD6-EBD25983E2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8812" y="4207996"/>
                  <a:ext cx="2375587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2660"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45B6C3-8EBC-9FF4-AC6C-415E8EC6A04B}"/>
              </a:ext>
            </a:extLst>
          </p:cNvPr>
          <p:cNvGrpSpPr/>
          <p:nvPr/>
        </p:nvGrpSpPr>
        <p:grpSpPr>
          <a:xfrm>
            <a:off x="273109" y="3422355"/>
            <a:ext cx="2892879" cy="400110"/>
            <a:chOff x="1120883" y="4593760"/>
            <a:chExt cx="2892879" cy="40011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CF45173-7606-E762-2497-3A89DCC08200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2892879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C9C70D9-DFFE-ED13-E74B-D92C660F3075}"/>
                    </a:ext>
                  </a:extLst>
                </p:cNvPr>
                <p:cNvSpPr txBox="1"/>
                <p:nvPr/>
              </p:nvSpPr>
              <p:spPr>
                <a:xfrm>
                  <a:off x="1750761" y="4593760"/>
                  <a:ext cx="14009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⇽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C9C70D9-DFFE-ED13-E74B-D92C660F3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0761" y="4593760"/>
                  <a:ext cx="1400961" cy="400110"/>
                </a:xfrm>
                <a:prstGeom prst="rect">
                  <a:avLst/>
                </a:prstGeom>
                <a:blipFill>
                  <a:blip r:embed="rId4"/>
                  <a:stretch>
                    <a:fillRect t="-9375" r="-3604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72D604-1DF6-FD5F-06B3-797E2A24C2BF}"/>
              </a:ext>
            </a:extLst>
          </p:cNvPr>
          <p:cNvGrpSpPr/>
          <p:nvPr/>
        </p:nvGrpSpPr>
        <p:grpSpPr>
          <a:xfrm>
            <a:off x="228602" y="1044865"/>
            <a:ext cx="2937386" cy="411972"/>
            <a:chOff x="1120883" y="2812475"/>
            <a:chExt cx="3991895" cy="41197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5D96CB4-79D3-6CAE-4BDE-52EAD2922CE7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3185652"/>
              <a:ext cx="3991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28A8F2C-64B7-68FB-20E5-9236F0DCD167}"/>
                    </a:ext>
                  </a:extLst>
                </p:cNvPr>
                <p:cNvSpPr txBox="1"/>
                <p:nvPr/>
              </p:nvSpPr>
              <p:spPr>
                <a:xfrm>
                  <a:off x="1909802" y="2812475"/>
                  <a:ext cx="1969427" cy="4119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C93ABE2-D8AF-0F15-F3AA-98E57E8094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9802" y="2812475"/>
                  <a:ext cx="1969427" cy="411972"/>
                </a:xfrm>
                <a:prstGeom prst="rect">
                  <a:avLst/>
                </a:prstGeom>
                <a:blipFill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D58099E-AEAB-1FD3-88DD-2F5CBBC9599E}"/>
              </a:ext>
            </a:extLst>
          </p:cNvPr>
          <p:cNvGrpSpPr/>
          <p:nvPr/>
        </p:nvGrpSpPr>
        <p:grpSpPr>
          <a:xfrm>
            <a:off x="3610516" y="3358865"/>
            <a:ext cx="5461688" cy="582660"/>
            <a:chOff x="723382" y="4814469"/>
            <a:chExt cx="5461688" cy="58266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DEBF359-B46B-F98D-C90E-05069C94579C}"/>
                </a:ext>
              </a:extLst>
            </p:cNvPr>
            <p:cNvCxnSpPr>
              <a:cxnSpLocks/>
            </p:cNvCxnSpPr>
            <p:nvPr/>
          </p:nvCxnSpPr>
          <p:spPr>
            <a:xfrm>
              <a:off x="749303" y="4820254"/>
              <a:ext cx="5071971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F25194C-7201-C7A4-44DE-81822E511100}"/>
                    </a:ext>
                  </a:extLst>
                </p:cNvPr>
                <p:cNvSpPr txBox="1"/>
                <p:nvPr/>
              </p:nvSpPr>
              <p:spPr>
                <a:xfrm>
                  <a:off x="723382" y="4814469"/>
                  <a:ext cx="5461688" cy="582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-</a:t>
                  </a: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RS-IOPP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F25194C-7201-C7A4-44DE-81822E5111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382" y="4814469"/>
                  <a:ext cx="5461688" cy="582660"/>
                </a:xfrm>
                <a:prstGeom prst="rect">
                  <a:avLst/>
                </a:prstGeom>
                <a:blipFill>
                  <a:blip r:embed="rId6"/>
                  <a:stretch>
                    <a:fillRect b="-2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992313A-6AD4-AA54-230E-4CFD08FA0326}"/>
              </a:ext>
            </a:extLst>
          </p:cNvPr>
          <p:cNvGrpSpPr/>
          <p:nvPr/>
        </p:nvGrpSpPr>
        <p:grpSpPr>
          <a:xfrm>
            <a:off x="3739278" y="1064529"/>
            <a:ext cx="4844120" cy="758637"/>
            <a:chOff x="3739278" y="1064529"/>
            <a:chExt cx="4844120" cy="75863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F790D61-0469-B5E6-5679-7319F54ABD7B}"/>
                </a:ext>
              </a:extLst>
            </p:cNvPr>
            <p:cNvCxnSpPr>
              <a:cxnSpLocks/>
            </p:cNvCxnSpPr>
            <p:nvPr/>
          </p:nvCxnSpPr>
          <p:spPr>
            <a:xfrm>
              <a:off x="3739278" y="1417033"/>
              <a:ext cx="4844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6AE8715-728B-695D-3C0A-7290E5DCB25D}"/>
                </a:ext>
              </a:extLst>
            </p:cNvPr>
            <p:cNvGrpSpPr/>
            <p:nvPr/>
          </p:nvGrpSpPr>
          <p:grpSpPr>
            <a:xfrm>
              <a:off x="4492509" y="1064529"/>
              <a:ext cx="3633174" cy="400110"/>
              <a:chOff x="4276200" y="1064529"/>
              <a:chExt cx="3633174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01681E2-CADE-2131-653C-4ADE0F1D59B1}"/>
                      </a:ext>
                    </a:extLst>
                  </p:cNvPr>
                  <p:cNvSpPr txBox="1"/>
                  <p:nvPr/>
                </p:nvSpPr>
                <p:spPr>
                  <a:xfrm>
                    <a:off x="4276200" y="1064529"/>
                    <a:ext cx="363317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2000" dirty="0">
                        <a:latin typeface="+mn-lt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52DD64F-7865-CFA1-7F2F-ADE6FCC61A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6200" y="1064529"/>
                    <a:ext cx="3633174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C560A99-8BE6-ABF8-85BB-8DE3D252305A}"/>
                  </a:ext>
                </a:extLst>
              </p:cNvPr>
              <p:cNvGrpSpPr/>
              <p:nvPr/>
            </p:nvGrpSpPr>
            <p:grpSpPr>
              <a:xfrm>
                <a:off x="4862990" y="1187108"/>
                <a:ext cx="1893556" cy="153006"/>
                <a:chOff x="3907476" y="3617020"/>
                <a:chExt cx="1893556" cy="255639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D77EC6C-6CBC-72DA-6349-F7495FADCCBB}"/>
                    </a:ext>
                  </a:extLst>
                </p:cNvPr>
                <p:cNvSpPr/>
                <p:nvPr/>
              </p:nvSpPr>
              <p:spPr>
                <a:xfrm>
                  <a:off x="3907476" y="3617020"/>
                  <a:ext cx="1893556" cy="25563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498DDE7-5A00-FA5A-2664-96FBD475E4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5968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55E1C6D-4105-CD84-FE02-FC2682849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2565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E101187-EF60-FA90-9785-9A7E67EBB5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9162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93E340E1-997D-F426-105D-35DCD96DA3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759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BFA7CAC-F31A-D821-2A3E-ED14419227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62356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D11E648-0CEE-4A32-DB64-AEBFF5D129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48953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9C5E3AF-D145-9CCB-31BC-434EBE9DFD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5550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6B1ABB7-9D76-2E0B-605A-15DAB07A96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2147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1F6BCC59-B6E9-4F9D-8BF4-98B305BDD4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08741" y="3617020"/>
                  <a:ext cx="0" cy="25563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0BA88AB-D9BB-77D5-B986-5ECFCE44E995}"/>
                    </a:ext>
                  </a:extLst>
                </p:cNvPr>
                <p:cNvSpPr txBox="1"/>
                <p:nvPr/>
              </p:nvSpPr>
              <p:spPr>
                <a:xfrm>
                  <a:off x="3949787" y="1415041"/>
                  <a:ext cx="4044312" cy="408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</a:rPr>
                    <a:t>Honest prover: 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acc>
                        <m:accPr>
                          <m:chr m:val="̅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∊</m:t>
                      </m:r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AB71CA1-A16F-4B29-AFB4-4F3DC44AD7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9787" y="1415041"/>
                  <a:ext cx="4044312" cy="408125"/>
                </a:xfrm>
                <a:prstGeom prst="rect">
                  <a:avLst/>
                </a:prstGeom>
                <a:blipFill>
                  <a:blip r:embed="rId8"/>
                  <a:stretch>
                    <a:fillRect l="-1881" t="-6061" r="-313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1D842AB-C36A-E5B8-1D8E-EAEAB6FC284C}"/>
                  </a:ext>
                </a:extLst>
              </p:cNvPr>
              <p:cNvSpPr txBox="1"/>
              <p:nvPr/>
            </p:nvSpPr>
            <p:spPr>
              <a:xfrm>
                <a:off x="45883" y="912504"/>
                <a:ext cx="451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40A910F-AB65-11E1-DB32-7849ACC72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3" y="912504"/>
                <a:ext cx="45185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AFB37B6-1F0D-58FB-4210-B0625F02C8BF}"/>
                  </a:ext>
                </a:extLst>
              </p:cNvPr>
              <p:cNvSpPr txBox="1"/>
              <p:nvPr/>
            </p:nvSpPr>
            <p:spPr>
              <a:xfrm>
                <a:off x="3599078" y="912504"/>
                <a:ext cx="451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AD3A335-2AAA-63E2-5ED8-FCEA35BBF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078" y="912504"/>
                <a:ext cx="45185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0D38EE4-1B98-4460-95EB-0E251C112F82}"/>
                  </a:ext>
                </a:extLst>
              </p:cNvPr>
              <p:cNvSpPr txBox="1"/>
              <p:nvPr/>
            </p:nvSpPr>
            <p:spPr>
              <a:xfrm>
                <a:off x="2954015" y="912504"/>
                <a:ext cx="455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68F495-BDDF-677F-1ABF-C7347A006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015" y="912504"/>
                <a:ext cx="45570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975805-C76E-0EE5-59E7-562BF73639BF}"/>
                  </a:ext>
                </a:extLst>
              </p:cNvPr>
              <p:cNvSpPr txBox="1"/>
              <p:nvPr/>
            </p:nvSpPr>
            <p:spPr>
              <a:xfrm>
                <a:off x="8355547" y="912504"/>
                <a:ext cx="455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1299799-E7F5-888F-F95A-7E0F20CE8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547" y="912504"/>
                <a:ext cx="45570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3CE2550-023F-E06C-D722-EE1579662E15}"/>
              </a:ext>
            </a:extLst>
          </p:cNvPr>
          <p:cNvGrpSpPr/>
          <p:nvPr/>
        </p:nvGrpSpPr>
        <p:grpSpPr>
          <a:xfrm>
            <a:off x="3681707" y="1929180"/>
            <a:ext cx="4815912" cy="400110"/>
            <a:chOff x="1120883" y="4250860"/>
            <a:chExt cx="2937387" cy="40011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D73C307-FA9F-93E8-0052-D2C2FBB943CF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83" y="4610132"/>
              <a:ext cx="2937387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B464D53-56BF-3904-01BF-4AE1FD24C25A}"/>
                    </a:ext>
                  </a:extLst>
                </p:cNvPr>
                <p:cNvSpPr txBox="1"/>
                <p:nvPr/>
              </p:nvSpPr>
              <p:spPr>
                <a:xfrm>
                  <a:off x="1507415" y="4250860"/>
                  <a:ext cx="18112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sample random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79DB332-DF4C-5E5A-A5D0-6B10A2C99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7415" y="4250860"/>
                  <a:ext cx="1811256" cy="400110"/>
                </a:xfrm>
                <a:prstGeom prst="rect">
                  <a:avLst/>
                </a:prstGeom>
                <a:blipFill>
                  <a:blip r:embed="rId14"/>
                  <a:stretch>
                    <a:fillRect l="-2128"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A7501AE-A2F2-74C3-53F9-9C0F862D8D3A}"/>
              </a:ext>
            </a:extLst>
          </p:cNvPr>
          <p:cNvGrpSpPr/>
          <p:nvPr/>
        </p:nvGrpSpPr>
        <p:grpSpPr>
          <a:xfrm>
            <a:off x="3738908" y="2435533"/>
            <a:ext cx="4815913" cy="400110"/>
            <a:chOff x="1103453" y="4346306"/>
            <a:chExt cx="2937387" cy="40011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86EBF60-9C77-E378-FA68-D2AA71E5A8AA}"/>
                </a:ext>
              </a:extLst>
            </p:cNvPr>
            <p:cNvCxnSpPr>
              <a:cxnSpLocks/>
            </p:cNvCxnSpPr>
            <p:nvPr/>
          </p:nvCxnSpPr>
          <p:spPr>
            <a:xfrm>
              <a:off x="1103453" y="4381527"/>
              <a:ext cx="2937387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699D47-7E76-C539-0FD2-3F854FF770D1}"/>
                    </a:ext>
                  </a:extLst>
                </p:cNvPr>
                <p:cNvSpPr txBox="1"/>
                <p:nvPr/>
              </p:nvSpPr>
              <p:spPr>
                <a:xfrm>
                  <a:off x="1141371" y="4346306"/>
                  <a:ext cx="28756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return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∊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.       Honest prover: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699D47-7E76-C539-0FD2-3F854FF770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371" y="4346306"/>
                  <a:ext cx="2875607" cy="400110"/>
                </a:xfrm>
                <a:prstGeom prst="rect">
                  <a:avLst/>
                </a:prstGeom>
                <a:blipFill>
                  <a:blip r:embed="rId15"/>
                  <a:stretch>
                    <a:fillRect l="-1344" t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F06C0F-C033-221C-94CD-5223594D1355}"/>
                  </a:ext>
                </a:extLst>
              </p:cNvPr>
              <p:cNvSpPr txBox="1"/>
              <p:nvPr/>
            </p:nvSpPr>
            <p:spPr>
              <a:xfrm>
                <a:off x="370925" y="1877088"/>
                <a:ext cx="273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F06C0F-C033-221C-94CD-5223594D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25" y="1877088"/>
                <a:ext cx="2733056" cy="369332"/>
              </a:xfrm>
              <a:prstGeom prst="rect">
                <a:avLst/>
              </a:prstGeom>
              <a:blipFill>
                <a:blip r:embed="rId1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905AEF-2FA6-D62A-EC24-FF4B1A845F71}"/>
                  </a:ext>
                </a:extLst>
              </p:cNvPr>
              <p:cNvSpPr txBox="1"/>
              <p:nvPr/>
            </p:nvSpPr>
            <p:spPr>
              <a:xfrm>
                <a:off x="457573" y="2270468"/>
                <a:ext cx="24206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905AEF-2FA6-D62A-EC24-FF4B1A845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73" y="2270468"/>
                <a:ext cx="2420663" cy="369332"/>
              </a:xfrm>
              <a:prstGeom prst="rect">
                <a:avLst/>
              </a:prstGeom>
              <a:blipFill>
                <a:blip r:embed="rId1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093F58-F6AD-9130-786E-8218FE3DE588}"/>
                  </a:ext>
                </a:extLst>
              </p:cNvPr>
              <p:cNvSpPr txBox="1"/>
              <p:nvPr/>
            </p:nvSpPr>
            <p:spPr>
              <a:xfrm>
                <a:off x="242266" y="4115247"/>
                <a:ext cx="8689751" cy="40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Verifier can conclude:  there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   </a:t>
                </a:r>
                <a:r>
                  <a:rPr lang="en-US" sz="2000" dirty="0" err="1">
                    <a:latin typeface="+mn-lt"/>
                  </a:rPr>
                  <a:t>s.t.</a:t>
                </a:r>
                <a:r>
                  <a:rPr lang="en-US" sz="2000" dirty="0">
                    <a:latin typeface="+mn-lt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093F58-F6AD-9130-786E-8218FE3DE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66" y="4115247"/>
                <a:ext cx="8689751" cy="407740"/>
              </a:xfrm>
              <a:prstGeom prst="rect">
                <a:avLst/>
              </a:prstGeom>
              <a:blipFill>
                <a:blip r:embed="rId18"/>
                <a:stretch>
                  <a:fillRect l="-876" t="-909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944DD1C-9AD2-C44F-37C9-A1D907947952}"/>
              </a:ext>
            </a:extLst>
          </p:cNvPr>
          <p:cNvCxnSpPr/>
          <p:nvPr/>
        </p:nvCxnSpPr>
        <p:spPr>
          <a:xfrm>
            <a:off x="45883" y="3954474"/>
            <a:ext cx="90981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41F74A-86DD-621B-4F12-35E5A7933519}"/>
                  </a:ext>
                </a:extLst>
              </p:cNvPr>
              <p:cNvSpPr txBox="1"/>
              <p:nvPr/>
            </p:nvSpPr>
            <p:spPr>
              <a:xfrm>
                <a:off x="399434" y="4603352"/>
                <a:ext cx="85041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ea typeface="Cambria Math" panose="02040503050406030204" pitchFamily="18" charset="0"/>
                  </a:rPr>
                  <a:t>Now: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000" dirty="0">
                    <a:latin typeface="+mn-lt"/>
                  </a:rPr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latin typeface="+mn-lt"/>
                  </a:rPr>
                  <a:t>     </a:t>
                </a:r>
                <a:r>
                  <a:rPr lang="en-US" dirty="0">
                    <a:latin typeface="+mn-lt"/>
                  </a:rPr>
                  <a:t>⇒</a:t>
                </a:r>
                <a:r>
                  <a:rPr lang="en-US" sz="2000" dirty="0">
                    <a:latin typeface="+mn-lt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r>
                  <a:rPr lang="en-US" sz="2000" dirty="0" err="1">
                    <a:latin typeface="+mn-lt"/>
                  </a:rPr>
                  <a:t>w.h.p</a:t>
                </a:r>
                <a:r>
                  <a:rPr lang="en-US" sz="2000" dirty="0">
                    <a:latin typeface="+mn-lt"/>
                  </a:rPr>
                  <a:t>,   as required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41F74A-86DD-621B-4F12-35E5A7933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34" y="4603352"/>
                <a:ext cx="8504123" cy="461665"/>
              </a:xfrm>
              <a:prstGeom prst="rect">
                <a:avLst/>
              </a:prstGeom>
              <a:blipFill>
                <a:blip r:embed="rId19"/>
                <a:stretch>
                  <a:fillRect l="-745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1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7B2A-3388-37AA-8827-3B29E543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Poly-IOP  ⇒  IOP: 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237931-30C5-B229-E112-BBEB1B1C6A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  <a:spcBef>
                    <a:spcPts val="2000"/>
                  </a:spcBef>
                </a:pPr>
                <a:r>
                  <a:rPr lang="en-US" sz="2400" dirty="0"/>
                  <a:t>The IOP prover encodes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using a linear code (RS)</a:t>
                </a:r>
                <a:br>
                  <a:rPr lang="en-US" sz="2400" dirty="0"/>
                </a:br>
                <a:r>
                  <a:rPr lang="en-US" sz="2000" dirty="0"/>
                  <a:t>(other linear codes can be used, possibly with a faster encoding than RS)</a:t>
                </a:r>
              </a:p>
              <a:p>
                <a:pPr>
                  <a:spcBef>
                    <a:spcPts val="2000"/>
                  </a:spcBef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-RS-IOPP applied to a quotient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)≔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proves evaluations of the encoded polynomial to the Verifier.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400" dirty="0">
                    <a:latin typeface="+mn-lt"/>
                  </a:rPr>
                  <a:t>  :   </a:t>
                </a:r>
                <a:r>
                  <a:rPr lang="en-US" sz="2400" dirty="0"/>
                  <a:t>an out of domain query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ensures that the prover is bound to a unique polynomial, </a:t>
                </a:r>
                <a:r>
                  <a:rPr lang="en-US" sz="2400" dirty="0" err="1"/>
                  <a:t>w.h.p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237931-30C5-B229-E112-BBEB1B1C6A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r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691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725AB-70E3-5BA2-94D6-7CA954311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C15B-173E-ABE5-006F-692548E0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Poly-IOP  ⇒  IOP  ⇒  SNARK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7CFC8-C009-0F18-F4B7-74BB4BCEF31B}"/>
              </a:ext>
            </a:extLst>
          </p:cNvPr>
          <p:cNvSpPr txBox="1"/>
          <p:nvPr/>
        </p:nvSpPr>
        <p:spPr>
          <a:xfrm>
            <a:off x="126796" y="2778310"/>
            <a:ext cx="1754171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Polynomial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oracle proof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</a:t>
            </a:r>
            <a:r>
              <a:rPr lang="en-US" b="1" dirty="0">
                <a:latin typeface="+mn-lt"/>
              </a:rPr>
              <a:t>Poly-IOP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02194-B599-2D87-E7AD-F1D398AAB65B}"/>
              </a:ext>
            </a:extLst>
          </p:cNvPr>
          <p:cNvSpPr txBox="1"/>
          <p:nvPr/>
        </p:nvSpPr>
        <p:spPr>
          <a:xfrm>
            <a:off x="4394499" y="3169721"/>
            <a:ext cx="166954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Proof (IP)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8CE24-61F2-6D38-1B64-2436FF2ABAD0}"/>
              </a:ext>
            </a:extLst>
          </p:cNvPr>
          <p:cNvSpPr txBox="1"/>
          <p:nvPr/>
        </p:nvSpPr>
        <p:spPr>
          <a:xfrm>
            <a:off x="6848143" y="3147640"/>
            <a:ext cx="20724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zk</a:t>
            </a:r>
            <a:r>
              <a:rPr lang="en-US" dirty="0">
                <a:latin typeface="+mn-lt"/>
              </a:rPr>
              <a:t>)SNARK for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general circuits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B4EA2D84-DAE1-F9CC-03BE-078FFBE43EB1}"/>
              </a:ext>
            </a:extLst>
          </p:cNvPr>
          <p:cNvSpPr/>
          <p:nvPr/>
        </p:nvSpPr>
        <p:spPr>
          <a:xfrm>
            <a:off x="1966454" y="3438385"/>
            <a:ext cx="592829" cy="272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4AD2285-3DFA-6459-A68B-097AD042EAAD}"/>
              </a:ext>
            </a:extLst>
          </p:cNvPr>
          <p:cNvSpPr/>
          <p:nvPr/>
        </p:nvSpPr>
        <p:spPr>
          <a:xfrm>
            <a:off x="6147086" y="3415654"/>
            <a:ext cx="627338" cy="2949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BAAEA-AB13-635E-41D2-2E58F98376B5}"/>
              </a:ext>
            </a:extLst>
          </p:cNvPr>
          <p:cNvSpPr txBox="1"/>
          <p:nvPr/>
        </p:nvSpPr>
        <p:spPr>
          <a:xfrm>
            <a:off x="5620861" y="1997907"/>
            <a:ext cx="1602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2400" dirty="0">
                <a:latin typeface="+mn-lt"/>
              </a:rPr>
              <a:t>Fiat-Shamir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3A4075-0777-B6A0-D3D3-790D257B4FA7}"/>
              </a:ext>
            </a:extLst>
          </p:cNvPr>
          <p:cNvCxnSpPr>
            <a:cxnSpLocks/>
          </p:cNvCxnSpPr>
          <p:nvPr/>
        </p:nvCxnSpPr>
        <p:spPr>
          <a:xfrm>
            <a:off x="6421946" y="2459572"/>
            <a:ext cx="0" cy="924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0C2E3E-1640-C806-6FC9-6690704BA1E7}"/>
              </a:ext>
            </a:extLst>
          </p:cNvPr>
          <p:cNvSpPr txBox="1"/>
          <p:nvPr/>
        </p:nvSpPr>
        <p:spPr>
          <a:xfrm>
            <a:off x="1521320" y="1684993"/>
            <a:ext cx="1483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n-US" sz="2400" b="1" dirty="0">
                <a:latin typeface="+mn-lt"/>
              </a:rPr>
              <a:t>RS-IOPP</a:t>
            </a:r>
            <a:br>
              <a:rPr lang="en-US" sz="2400" b="1" dirty="0">
                <a:latin typeface="+mn-lt"/>
              </a:rPr>
            </a:br>
            <a:r>
              <a:rPr lang="en-US" sz="2000" dirty="0">
                <a:latin typeface="+mn-lt"/>
              </a:rPr>
              <a:t>(such as FRI)</a:t>
            </a:r>
            <a:endParaRPr lang="en-US" sz="2400" dirty="0">
              <a:latin typeface="+mn-l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2D8C8B-4A04-B7D2-A84F-9A42B859AFEE}"/>
              </a:ext>
            </a:extLst>
          </p:cNvPr>
          <p:cNvCxnSpPr>
            <a:cxnSpLocks/>
          </p:cNvCxnSpPr>
          <p:nvPr/>
        </p:nvCxnSpPr>
        <p:spPr>
          <a:xfrm>
            <a:off x="2300752" y="2459572"/>
            <a:ext cx="0" cy="924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22FB87-AAE8-6C06-4066-81143FCE71EB}"/>
              </a:ext>
            </a:extLst>
          </p:cNvPr>
          <p:cNvSpPr txBox="1"/>
          <p:nvPr/>
        </p:nvSpPr>
        <p:spPr>
          <a:xfrm>
            <a:off x="2644378" y="3159004"/>
            <a:ext cx="96602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latin typeface="+mn-lt"/>
              </a:rPr>
              <a:t>IOP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5E704AF-8FF9-8E0E-6F67-D756E1B94B41}"/>
              </a:ext>
            </a:extLst>
          </p:cNvPr>
          <p:cNvSpPr/>
          <p:nvPr/>
        </p:nvSpPr>
        <p:spPr>
          <a:xfrm>
            <a:off x="3689564" y="3449100"/>
            <a:ext cx="592829" cy="272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E4AB1-5D81-689E-3F83-C3794EBC9B75}"/>
              </a:ext>
            </a:extLst>
          </p:cNvPr>
          <p:cNvSpPr txBox="1"/>
          <p:nvPr/>
        </p:nvSpPr>
        <p:spPr>
          <a:xfrm>
            <a:off x="3127390" y="1690344"/>
            <a:ext cx="1918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n-US" sz="2400" dirty="0">
                <a:latin typeface="+mn-lt"/>
              </a:rPr>
              <a:t>Merkle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commitments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F5CD4C-9CC2-A465-2374-C1EC68BF5722}"/>
              </a:ext>
            </a:extLst>
          </p:cNvPr>
          <p:cNvCxnSpPr>
            <a:cxnSpLocks/>
          </p:cNvCxnSpPr>
          <p:nvPr/>
        </p:nvCxnSpPr>
        <p:spPr>
          <a:xfrm>
            <a:off x="3960807" y="2470288"/>
            <a:ext cx="0" cy="924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9D73120-F453-E34B-BAD4-179240AA7347}"/>
              </a:ext>
            </a:extLst>
          </p:cNvPr>
          <p:cNvSpPr txBox="1"/>
          <p:nvPr/>
        </p:nvSpPr>
        <p:spPr>
          <a:xfrm>
            <a:off x="283169" y="1018446"/>
            <a:ext cx="3784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2400" u="sng" dirty="0">
                <a:latin typeface="+mn-lt"/>
              </a:rPr>
              <a:t>A direct SNARK construction: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5DE8A6-752C-AB6E-386B-7CE77F05326F}"/>
              </a:ext>
            </a:extLst>
          </p:cNvPr>
          <p:cNvSpPr txBox="1"/>
          <p:nvPr/>
        </p:nvSpPr>
        <p:spPr>
          <a:xfrm>
            <a:off x="2157862" y="4453948"/>
            <a:ext cx="5065169" cy="400110"/>
          </a:xfrm>
          <a:prstGeom prst="rect">
            <a:avLst/>
          </a:prstGeom>
          <a:solidFill>
            <a:srgbClr val="FF78FE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An RS-IOPP is the key ingredient in compilation</a:t>
            </a:r>
          </a:p>
        </p:txBody>
      </p:sp>
    </p:spTree>
    <p:extLst>
      <p:ext uri="{BB962C8B-B14F-4D97-AF65-F5344CB8AC3E}">
        <p14:creationId xmlns:p14="http://schemas.microsoft.com/office/powerpoint/2010/main" val="34149246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0F5E8-3D7E-DCCF-83EB-E69652618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6359-FCAE-833F-ED0B-431BA9FD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Poly-IOP  ⇒  IOP:   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5646E661-194E-53FE-1E7D-306A50815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645" y="3646982"/>
                <a:ext cx="8362335" cy="13715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Remark 2</a:t>
                </a:r>
                <a:r>
                  <a:rPr lang="en-US" sz="2400" dirty="0"/>
                  <a:t>:  naively, the IOP uses one RS-IOPP per query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In practice, we can batch many RS-IOPPs into one RS-IOPP</a:t>
                </a:r>
              </a:p>
              <a:p>
                <a:r>
                  <a:rPr lang="en-US" sz="2400" dirty="0"/>
                  <a:t>Let’s see how … first we need some tools</a:t>
                </a:r>
              </a:p>
            </p:txBody>
          </p:sp>
        </mc:Choice>
        <mc:Fallback xmlns="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5646E661-194E-53FE-1E7D-306A50815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645" y="3646982"/>
                <a:ext cx="8362335" cy="1371599"/>
              </a:xfrm>
              <a:blipFill>
                <a:blip r:embed="rId3"/>
                <a:stretch>
                  <a:fillRect l="-1062" t="-2752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1">
                <a:extLst>
                  <a:ext uri="{FF2B5EF4-FFF2-40B4-BE49-F238E27FC236}">
                    <a16:creationId xmlns:a16="http://schemas.microsoft.com/office/drawing/2014/main" id="{B9A641DA-7B79-A52A-0B88-E1CC83A120C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6645" y="1066801"/>
                <a:ext cx="8947355" cy="2462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/>
                  <a:t>Remark 1</a:t>
                </a:r>
                <a:r>
                  <a:rPr lang="en-US" sz="2400" dirty="0"/>
                  <a:t>:   what if Poly-IOP Verifier wants to query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 ??</a:t>
                </a:r>
              </a:p>
              <a:p>
                <a:pPr>
                  <a:spcBef>
                    <a:spcPts val="600"/>
                  </a:spcBef>
                  <a:tabLst>
                    <a:tab pos="682625" algn="l"/>
                  </a:tabLst>
                </a:pPr>
                <a:r>
                  <a:rPr lang="en-US" sz="2400" dirty="0"/>
                  <a:t>The problem: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 </a:t>
                </a:r>
                <a:br>
                  <a:rPr lang="en-US" sz="2400" dirty="0"/>
                </a:br>
                <a:r>
                  <a:rPr lang="en-US" sz="2400" dirty="0"/>
                  <a:t>	is undefined at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    </a:t>
                </a:r>
                <a:r>
                  <a:rPr lang="en-US" sz="2000" dirty="0"/>
                  <a:t>(not a problem when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Solution: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)   </a:t>
                </a:r>
                <a:r>
                  <a:rPr lang="en-US" sz="2400" dirty="0"/>
                  <a:t>is a poly.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400" dirty="0"/>
                  <a:t>	   Honest prover defines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runs the RS-IOPP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9" name="Content Placeholder 21">
                <a:extLst>
                  <a:ext uri="{FF2B5EF4-FFF2-40B4-BE49-F238E27FC236}">
                    <a16:creationId xmlns:a16="http://schemas.microsoft.com/office/drawing/2014/main" id="{B9A641DA-7B79-A52A-0B88-E1CC83A12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645" y="1066801"/>
                <a:ext cx="8947355" cy="2462212"/>
              </a:xfrm>
              <a:prstGeom prst="rect">
                <a:avLst/>
              </a:prstGeom>
              <a:blipFill>
                <a:blip r:embed="rId4"/>
                <a:stretch>
                  <a:fillRect l="-993" t="-1546" b="-25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0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0400F8-AC6F-130B-515D-566CFF92D274}"/>
              </a:ext>
            </a:extLst>
          </p:cNvPr>
          <p:cNvSpPr/>
          <p:nvPr/>
        </p:nvSpPr>
        <p:spPr>
          <a:xfrm>
            <a:off x="157316" y="2349909"/>
            <a:ext cx="8858865" cy="6882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82544-4424-C85A-E4F0-FFA39BA3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FRI:  Fast Reed-Solomon IOPP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0A7077-951C-93EE-13F4-2EB9E8201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380" y="1200151"/>
                <a:ext cx="8608142" cy="205432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be a finite field   </a:t>
                </a:r>
                <a:r>
                  <a:rPr lang="en-US" sz="2000" dirty="0"/>
                  <a:t>(say,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={0,1,2,…,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000" dirty="0"/>
                  <a:t>)   </a:t>
                </a:r>
                <a:r>
                  <a:rPr lang="en-US" sz="2400" dirty="0"/>
                  <a:t>and  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be a committed function  </a:t>
                </a:r>
                <a:r>
                  <a:rPr lang="en-US" sz="2000" dirty="0"/>
                  <a:t>(a vector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/>
                  <a:t>|)</a:t>
                </a:r>
              </a:p>
              <a:p>
                <a:pPr marL="0" indent="0">
                  <a:spcBef>
                    <a:spcPts val="3600"/>
                  </a:spcBef>
                  <a:buNone/>
                </a:pPr>
                <a:r>
                  <a:rPr lang="en-US" sz="2400" b="1" dirty="0"/>
                  <a:t>FRI</a:t>
                </a:r>
                <a:r>
                  <a:rPr lang="en-US" sz="2400" dirty="0"/>
                  <a:t>:  a way to prove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𝕪</m:t>
                    </m:r>
                  </m:oMath>
                </a14:m>
                <a:r>
                  <a:rPr lang="en-US" sz="2400" dirty="0"/>
                  <a:t> is “close” to a Reed-Solomon codeword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0A7077-951C-93EE-13F4-2EB9E8201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380" y="1200151"/>
                <a:ext cx="8608142" cy="2054326"/>
              </a:xfrm>
              <a:blipFill>
                <a:blip r:embed="rId2"/>
                <a:stretch>
                  <a:fillRect l="-1031"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B069EE-9064-7D67-3B90-C6ED52DDD7AC}"/>
              </a:ext>
            </a:extLst>
          </p:cNvPr>
          <p:cNvSpPr txBox="1"/>
          <p:nvPr/>
        </p:nvSpPr>
        <p:spPr>
          <a:xfrm>
            <a:off x="329380" y="3580066"/>
            <a:ext cx="6809043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sz="2400" dirty="0">
                <a:latin typeface="+mn-lt"/>
              </a:rPr>
              <a:t>So what?    Who cares?    What does this even mean?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dirty="0">
                <a:latin typeface="+mn-lt"/>
              </a:rPr>
              <a:t>Let’s get started … first some background</a:t>
            </a:r>
          </a:p>
        </p:txBody>
      </p:sp>
    </p:spTree>
    <p:extLst>
      <p:ext uri="{BB962C8B-B14F-4D97-AF65-F5344CB8AC3E}">
        <p14:creationId xmlns:p14="http://schemas.microsoft.com/office/powerpoint/2010/main" val="244621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1692985-F3F8-AB12-A2BD-C5E0F9E4C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10997"/>
            <a:ext cx="6400800" cy="131445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Towards an efficient RS-IOPP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CFF877-74F0-382D-B4F9-19B55258E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5991"/>
            <a:ext cx="7772400" cy="1386874"/>
          </a:xfrm>
        </p:spPr>
        <p:txBody>
          <a:bodyPr/>
          <a:lstStyle/>
          <a:p>
            <a:r>
              <a:rPr lang="en-US" dirty="0"/>
              <a:t>Distance Preserving Transformations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448BD-99A4-E11C-AAEE-AA8B87D5248D}"/>
              </a:ext>
            </a:extLst>
          </p:cNvPr>
          <p:cNvSpPr txBox="1"/>
          <p:nvPr/>
        </p:nvSpPr>
        <p:spPr>
          <a:xfrm>
            <a:off x="2643808" y="235974"/>
            <a:ext cx="4136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dirty="0">
                <a:latin typeface="+mn-lt"/>
              </a:rPr>
              <a:t>One last topic before the break:</a:t>
            </a:r>
          </a:p>
        </p:txBody>
      </p:sp>
    </p:spTree>
    <p:extLst>
      <p:ext uri="{BB962C8B-B14F-4D97-AF65-F5344CB8AC3E}">
        <p14:creationId xmlns:p14="http://schemas.microsoft.com/office/powerpoint/2010/main" val="33004207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EC3B56-A564-D392-2EB8-1A7B624C0447}"/>
              </a:ext>
            </a:extLst>
          </p:cNvPr>
          <p:cNvSpPr/>
          <p:nvPr/>
        </p:nvSpPr>
        <p:spPr>
          <a:xfrm>
            <a:off x="3185652" y="2015613"/>
            <a:ext cx="2772696" cy="46211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D1677-39B9-DFA7-7F01-EBC693F2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Distance Preserving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85A490-C0D1-1E25-5C28-CBA9802517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477" y="1014411"/>
                <a:ext cx="8799871" cy="412908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some degree bounds,  and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∊[0,1]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1800"/>
                  </a:spcBef>
                  <a:buNone/>
                  <a:tabLst>
                    <a:tab pos="682625" algn="l"/>
                  </a:tabLst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	A </a:t>
                </a:r>
                <a:r>
                  <a:rPr lang="en-US" sz="2400" b="1" dirty="0"/>
                  <a:t>distance preserving transformation </a:t>
                </a:r>
                <a:r>
                  <a:rPr lang="en-US" sz="2400" dirty="0"/>
                  <a:t>is a randomized map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⇾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br>
                  <a:rPr lang="en-US" sz="2400" dirty="0"/>
                </a:br>
                <a:r>
                  <a:rPr lang="en-US" sz="2400" dirty="0"/>
                  <a:t>	that maps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 to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 such that: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	</a:t>
                </a:r>
                <a:r>
                  <a:rPr lang="en-US" sz="2400" b="1" dirty="0"/>
                  <a:t>case 1</a:t>
                </a:r>
                <a:r>
                  <a:rPr lang="en-US" sz="2400" dirty="0"/>
                  <a:t>:  (the honest case)</a:t>
                </a:r>
              </a:p>
              <a:p>
                <a:pPr marL="0" indent="0">
                  <a:buNone/>
                </a:pPr>
                <a:r>
                  <a:rPr lang="en-US" sz="2400" dirty="0"/>
                  <a:t>	 	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 then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  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	</a:t>
                </a:r>
                <a:r>
                  <a:rPr lang="en-US" sz="2400" b="1" dirty="0"/>
                  <a:t>case 2</a:t>
                </a:r>
                <a:r>
                  <a:rPr lang="en-US" sz="2400" dirty="0"/>
                  <a:t>:  (the dishonest case)</a:t>
                </a:r>
              </a:p>
              <a:p>
                <a:pPr marL="0" indent="0">
                  <a:buNone/>
                  <a:tabLst>
                    <a:tab pos="908050" algn="l"/>
                    <a:tab pos="1933575" algn="l"/>
                  </a:tabLst>
                </a:pPr>
                <a:r>
                  <a:rPr lang="en-US" sz="2400" dirty="0"/>
                  <a:t>	if 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then </a:t>
                </a:r>
                <a:br>
                  <a:rPr lang="en-US" sz="2400" i="1" dirty="0"/>
                </a:br>
                <a:r>
                  <a:rPr lang="en-US" sz="2400" i="1" dirty="0"/>
                  <a:t>	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 over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85A490-C0D1-1E25-5C28-CBA980251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477" y="1014411"/>
                <a:ext cx="8799871" cy="4129089"/>
              </a:xfrm>
              <a:blipFill>
                <a:blip r:embed="rId2"/>
                <a:stretch>
                  <a:fillRect l="-1154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E87A55E-6D62-9690-B16C-23E33BB5092E}"/>
              </a:ext>
            </a:extLst>
          </p:cNvPr>
          <p:cNvSpPr/>
          <p:nvPr/>
        </p:nvSpPr>
        <p:spPr>
          <a:xfrm>
            <a:off x="206477" y="1573161"/>
            <a:ext cx="8662220" cy="344542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86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A5EE-CB58-0A21-8601-B6F98AAF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1:  batch RS-IOPP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58228-C496-E241-54A8-F194128710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22" y="1003506"/>
                <a:ext cx="8839200" cy="41399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Setting: Prover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sz="2000" dirty="0"/>
                      <m:t>:</m:t>
                    </m:r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 Verifier has oracles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Goal: convince Verifier that </a:t>
                </a:r>
                <a:r>
                  <a:rPr lang="en-US" sz="2400" u="sng" dirty="0"/>
                  <a:t>all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are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RS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/>
                  <a:t>Naively</a:t>
                </a:r>
                <a:r>
                  <a:rPr lang="en-US" sz="2400" dirty="0"/>
                  <a:t>:  run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RS-IOPP protocols    ⇒   expensive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/>
                  <a:t>Better</a:t>
                </a:r>
                <a:r>
                  <a:rPr lang="en-US" sz="2400" dirty="0"/>
                  <a:t>:  batch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into a single function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400" dirty="0"/>
                  <a:t>	step 1:  Verifier samples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;  sends to prover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sz="2400" dirty="0"/>
                  <a:t>	step 2:  Prover sets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sz="2400" dirty="0"/>
                  <a:t>	step 3:  Both run RS-IOPP on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   </a:t>
                </a:r>
                <a:r>
                  <a:rPr lang="en-US" sz="2000" dirty="0"/>
                  <a:t>when Verifier wants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(a) for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/>
                  <a:t>, prover opens all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),…,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58228-C496-E241-54A8-F194128710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22" y="1003506"/>
                <a:ext cx="8839200" cy="4139994"/>
              </a:xfrm>
              <a:blipFill>
                <a:blip r:embed="rId2"/>
                <a:stretch>
                  <a:fillRect l="-1148" t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017B59C-C288-7502-EA46-061193423AB3}"/>
              </a:ext>
            </a:extLst>
          </p:cNvPr>
          <p:cNvSpPr/>
          <p:nvPr/>
        </p:nvSpPr>
        <p:spPr>
          <a:xfrm>
            <a:off x="457200" y="2997917"/>
            <a:ext cx="8558978" cy="194555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6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8EB32-B9B7-910F-67E5-4F7F47048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D3FC-18C1-1E21-ED6A-47E2E881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distance preserving?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25077D6-597E-3644-0991-16F8CE0CAA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379" y="1200151"/>
                <a:ext cx="8588477" cy="26245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Case 1</a:t>
                </a:r>
                <a:r>
                  <a:rPr lang="en-US" sz="2400" dirty="0"/>
                  <a:t>:  (an honest prover)</a:t>
                </a:r>
              </a:p>
              <a:p>
                <a:pPr marL="0" indent="0">
                  <a:buNone/>
                </a:pPr>
                <a:r>
                  <a:rPr lang="en-US" sz="2400" dirty="0"/>
                  <a:t>	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then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  for </a:t>
                </a:r>
                <a:r>
                  <a:rPr lang="en-US" sz="2400" u="sng" dirty="0"/>
                  <a:t>all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Case 2</a:t>
                </a:r>
                <a:r>
                  <a:rPr lang="en-US" sz="2400" dirty="0"/>
                  <a:t>:  (a dishonest prover)</a:t>
                </a:r>
              </a:p>
              <a:p>
                <a:pPr marL="0" indent="0">
                  <a:buNone/>
                </a:pPr>
                <a:r>
                  <a:rPr lang="en-US" sz="2400" dirty="0"/>
                  <a:t>	if 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,  we need to argue that</a:t>
                </a:r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with high probability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25077D6-597E-3644-0991-16F8CE0CAA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379" y="1200151"/>
                <a:ext cx="8588477" cy="2624597"/>
              </a:xfrm>
              <a:blipFill>
                <a:blip r:embed="rId2"/>
                <a:stretch>
                  <a:fillRect l="-1032" t="-1932" b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DD4A76-7BF2-47CB-CF48-C3896D51B9E4}"/>
                  </a:ext>
                </a:extLst>
              </p:cNvPr>
              <p:cNvSpPr txBox="1"/>
              <p:nvPr/>
            </p:nvSpPr>
            <p:spPr>
              <a:xfrm>
                <a:off x="284896" y="4187584"/>
                <a:ext cx="85180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dirty="0">
                    <a:latin typeface="+mn-lt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d>
                      <m:dPr>
                        <m:begChr m:val="[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0,1−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>
                    <a:latin typeface="+mn-lt"/>
                  </a:rPr>
                  <a:t>, Case 2 follows from the </a:t>
                </a:r>
                <a:br>
                  <a:rPr lang="en-US" sz="2400" dirty="0">
                    <a:latin typeface="+mn-lt"/>
                  </a:rPr>
                </a:br>
                <a:r>
                  <a:rPr lang="en-US" sz="2400" dirty="0">
                    <a:latin typeface="+mn-lt"/>
                  </a:rPr>
                  <a:t>							celebrated </a:t>
                </a:r>
                <a:r>
                  <a:rPr lang="en-US" sz="2400" dirty="0">
                    <a:latin typeface="+mn-lt"/>
                    <a:hlinkClick r:id="rId3"/>
                  </a:rPr>
                  <a:t>BCIKS</a:t>
                </a:r>
                <a:r>
                  <a:rPr lang="en-US" sz="2400" dirty="0">
                    <a:latin typeface="+mn-lt"/>
                  </a:rPr>
                  <a:t> proximity gap theorem.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DD4A76-7BF2-47CB-CF48-C3896D51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96" y="4187584"/>
                <a:ext cx="8518037" cy="830997"/>
              </a:xfrm>
              <a:prstGeom prst="rect">
                <a:avLst/>
              </a:prstGeom>
              <a:blipFill>
                <a:blip r:embed="rId4"/>
                <a:stretch>
                  <a:fillRect l="-1190" t="-5970" r="-149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6291-803C-21D4-B8FC-5DE7C474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proximity gap theorem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6E712F-0E1B-6DA0-6322-CB51ED3C6D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272" y="924846"/>
                <a:ext cx="8954728" cy="40908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790575" algn="l"/>
                  </a:tabLst>
                </a:pPr>
                <a:r>
                  <a:rPr lang="en-US" sz="2400" b="1" u="sng" dirty="0"/>
                  <a:t>Thm</a:t>
                </a:r>
                <a:r>
                  <a:rPr lang="en-US" sz="2400" dirty="0"/>
                  <a:t> </a:t>
                </a:r>
                <a:r>
                  <a:rPr lang="en-US" sz="1600" dirty="0"/>
                  <a:t>(</a:t>
                </a:r>
                <a:r>
                  <a:rPr lang="en-US" sz="1600" dirty="0">
                    <a:hlinkClick r:id="rId3"/>
                  </a:rPr>
                  <a:t>BCIKS’20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Thm</a:t>
                </a:r>
                <a:r>
                  <a:rPr lang="en-US" sz="1600" dirty="0"/>
                  <a:t>. 6.2)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an RS-code with const. rate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1600" dirty="0"/>
                  <a:t>(say,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sz="1600" dirty="0"/>
                  <a:t>)</a:t>
                </a:r>
                <a:endParaRPr lang="en-US" sz="2400" dirty="0"/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and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1−1.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400" dirty="0"/>
                  <a:t>  .</a:t>
                </a:r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define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.</a:t>
                </a:r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Suppose that     </a:t>
                </a:r>
                <a:r>
                  <a:rPr lang="en-US" sz="2400" dirty="0" err="1"/>
                  <a:t>Pr</a:t>
                </a:r>
                <a14:m>
                  <m:oMath xmlns:m="http://schemas.openxmlformats.org/officeDocument/2006/math"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/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]</a:t>
                </a:r>
                <a:r>
                  <a:rPr lang="en-US" sz="2400" dirty="0"/>
                  <a:t> &gt;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then all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 are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,</a:t>
                </a:r>
              </a:p>
              <a:p>
                <a:pPr marL="0" indent="0">
                  <a:spcBef>
                    <a:spcPts val="1776"/>
                  </a:spcBef>
                  <a:buNone/>
                  <a:tabLst>
                    <a:tab pos="390525" algn="l"/>
                    <a:tab pos="1425575" algn="l"/>
                    <a:tab pos="3429000" algn="l"/>
                  </a:tabLst>
                </a:pPr>
                <a:r>
                  <a:rPr lang="en-US" sz="2400" dirty="0"/>
                  <a:t>	where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	for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  <a:tabLst>
                    <a:tab pos="790575" algn="l"/>
                    <a:tab pos="1425575" algn="l"/>
                    <a:tab pos="3429000" algn="l"/>
                  </a:tabLst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	for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1−1.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6E712F-0E1B-6DA0-6322-CB51ED3C6D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272" y="924846"/>
                <a:ext cx="8954728" cy="4090833"/>
              </a:xfrm>
              <a:blipFill>
                <a:blip r:embed="rId4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F552FC9D-7656-5B46-A2A8-4C7608817821}"/>
              </a:ext>
            </a:extLst>
          </p:cNvPr>
          <p:cNvSpPr/>
          <p:nvPr/>
        </p:nvSpPr>
        <p:spPr>
          <a:xfrm>
            <a:off x="1533832" y="3687097"/>
            <a:ext cx="167149" cy="125282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CA54A-2A09-6B1F-8E09-F2BFE729A08F}"/>
              </a:ext>
            </a:extLst>
          </p:cNvPr>
          <p:cNvSpPr/>
          <p:nvPr/>
        </p:nvSpPr>
        <p:spPr>
          <a:xfrm>
            <a:off x="457200" y="2453762"/>
            <a:ext cx="7477432" cy="99736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6D057B-EF34-E47D-CF18-3D852E052123}"/>
                  </a:ext>
                </a:extLst>
              </p:cNvPr>
              <p:cNvSpPr txBox="1"/>
              <p:nvPr/>
            </p:nvSpPr>
            <p:spPr>
              <a:xfrm>
                <a:off x="6775552" y="3667648"/>
                <a:ext cx="2312108" cy="13009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1800" dirty="0">
                    <a:latin typeface="+mn-lt"/>
                  </a:rPr>
                  <a:t>We will assume that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err is negligible, i.e.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err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>
                  <a:latin typeface="+mn-lt"/>
                </a:endParaRPr>
              </a:p>
              <a:p>
                <a:pPr marL="0" indent="0" algn="l">
                  <a:spcBef>
                    <a:spcPts val="600"/>
                  </a:spcBef>
                  <a:buNone/>
                </a:pPr>
                <a:r>
                  <a:rPr lang="en-US" sz="1800" dirty="0">
                    <a:latin typeface="+mn-lt"/>
                  </a:rPr>
                  <a:t>(if not, use multiple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6D057B-EF34-E47D-CF18-3D852E052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552" y="3667648"/>
                <a:ext cx="2312108" cy="1300934"/>
              </a:xfrm>
              <a:prstGeom prst="rect">
                <a:avLst/>
              </a:prstGeom>
              <a:blipFill>
                <a:blip r:embed="rId5"/>
                <a:stretch>
                  <a:fillRect l="-2186" t="-1923" b="-18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775D35-01DD-6B7F-151C-D96490204315}"/>
                  </a:ext>
                </a:extLst>
              </p:cNvPr>
              <p:cNvSpPr txBox="1"/>
              <p:nvPr/>
            </p:nvSpPr>
            <p:spPr>
              <a:xfrm>
                <a:off x="7786554" y="1475852"/>
                <a:ext cx="9002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1600" dirty="0">
                    <a:latin typeface="+mn-lt"/>
                  </a:rPr>
                  <a:t>|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775D35-01DD-6B7F-151C-D96490204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554" y="1475852"/>
                <a:ext cx="900246" cy="338554"/>
              </a:xfrm>
              <a:prstGeom prst="rect">
                <a:avLst/>
              </a:prstGeom>
              <a:blipFill>
                <a:blip r:embed="rId6"/>
                <a:stretch>
                  <a:fillRect t="-7143" r="-277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0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A838F-75F1-FB30-0627-0FFD40980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7FD3-6538-A8A7-E633-34BF24F1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proximity gap theorem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95E9C-C488-4A63-8E52-DA8530D8D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272" y="1052667"/>
                <a:ext cx="8954728" cy="10711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Suppose that     </a:t>
                </a:r>
                <a:r>
                  <a:rPr lang="en-US" sz="2400" dirty="0" err="1"/>
                  <a:t>Pr</a:t>
                </a:r>
                <a14:m>
                  <m:oMath xmlns:m="http://schemas.openxmlformats.org/officeDocument/2006/math"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/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]</a:t>
                </a:r>
                <a:r>
                  <a:rPr lang="en-US" sz="2400" dirty="0"/>
                  <a:t> &gt;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then all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 are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95E9C-C488-4A63-8E52-DA8530D8D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272" y="1052667"/>
                <a:ext cx="8954728" cy="1071102"/>
              </a:xfrm>
              <a:blipFill>
                <a:blip r:embed="rId3"/>
                <a:stretch>
                  <a:fillRect t="-8235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6894A38-6D54-5EAC-C773-B67007E20C8B}"/>
              </a:ext>
            </a:extLst>
          </p:cNvPr>
          <p:cNvSpPr/>
          <p:nvPr/>
        </p:nvSpPr>
        <p:spPr>
          <a:xfrm>
            <a:off x="462115" y="1116576"/>
            <a:ext cx="7796981" cy="99736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1B0EC5-2A4B-1E01-C2B5-7411D1BC5B1A}"/>
                  </a:ext>
                </a:extLst>
              </p:cNvPr>
              <p:cNvSpPr txBox="1"/>
              <p:nvPr/>
            </p:nvSpPr>
            <p:spPr>
              <a:xfrm>
                <a:off x="521106" y="2310436"/>
                <a:ext cx="7369453" cy="876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Contra-positive:  if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+mn-lt"/>
                  </a:rPr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br>
                  <a:rPr lang="en-US" sz="2400" dirty="0">
                    <a:latin typeface="+mn-lt"/>
                  </a:rPr>
                </a:br>
                <a:r>
                  <a:rPr lang="en-US" sz="2400" dirty="0">
                    <a:latin typeface="+mn-lt"/>
                  </a:rPr>
                  <a:t>			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+mn-lt"/>
                  </a:rPr>
                  <a:t>-far with high probability,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latin typeface="+mn-lt"/>
                  </a:rPr>
                  <a:t>.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1B0EC5-2A4B-1E01-C2B5-7411D1BC5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06" y="2310436"/>
                <a:ext cx="7369453" cy="876074"/>
              </a:xfrm>
              <a:prstGeom prst="rect">
                <a:avLst/>
              </a:prstGeom>
              <a:blipFill>
                <a:blip r:embed="rId4"/>
                <a:stretch>
                  <a:fillRect l="-1203" t="-2817" r="-344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BF38D6D-580D-48B0-6250-43A42C5A8DDA}"/>
              </a:ext>
            </a:extLst>
          </p:cNvPr>
          <p:cNvGrpSpPr/>
          <p:nvPr/>
        </p:nvGrpSpPr>
        <p:grpSpPr>
          <a:xfrm>
            <a:off x="231056" y="3397125"/>
            <a:ext cx="8648435" cy="1702519"/>
            <a:chOff x="231056" y="3397125"/>
            <a:chExt cx="8648435" cy="17025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013991B-B44D-2385-20E5-5C5169A45743}"/>
                    </a:ext>
                  </a:extLst>
                </p:cNvPr>
                <p:cNvSpPr txBox="1"/>
                <p:nvPr/>
              </p:nvSpPr>
              <p:spPr>
                <a:xfrm>
                  <a:off x="231056" y="3397125"/>
                  <a:ext cx="66349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400" dirty="0">
                      <a:latin typeface="+mn-lt"/>
                    </a:rPr>
                    <a:t>Proximity gap error (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𝑒𝑟𝑟</m:t>
                      </m:r>
                    </m:oMath>
                  </a14:m>
                  <a:r>
                    <a:rPr lang="en-US" sz="2400" dirty="0">
                      <a:latin typeface="+mn-lt"/>
                    </a:rPr>
                    <a:t>) as a function of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dirty="0">
                      <a:latin typeface="+mn-lt"/>
                    </a:rPr>
                    <a:t> :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013991B-B44D-2385-20E5-5C5169A457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56" y="3397125"/>
                  <a:ext cx="6634958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530" t="-8108" r="-382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C65272-4DB6-1B85-8A7B-4B877C0756B1}"/>
                </a:ext>
              </a:extLst>
            </p:cNvPr>
            <p:cNvGrpSpPr/>
            <p:nvPr/>
          </p:nvGrpSpPr>
          <p:grpSpPr>
            <a:xfrm>
              <a:off x="373624" y="3951702"/>
              <a:ext cx="8505867" cy="906430"/>
              <a:chOff x="108152" y="3027468"/>
              <a:chExt cx="8505867" cy="90643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B39A5A0-3B8A-0E34-10A2-0A78958E98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0530" y="3425309"/>
                <a:ext cx="761109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5CDD1E5-AAC8-DA78-D92C-F12CD81CEE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641" y="3277825"/>
                <a:ext cx="0" cy="29496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0342BFF8-5420-CC66-D38D-E6B05FC92E6B}"/>
                      </a:ext>
                    </a:extLst>
                  </p:cNvPr>
                  <p:cNvSpPr txBox="1"/>
                  <p:nvPr/>
                </p:nvSpPr>
                <p:spPr>
                  <a:xfrm>
                    <a:off x="108152" y="3533788"/>
                    <a:ext cx="86773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indent="0" algn="l">
                      <a:spcBef>
                        <a:spcPts val="3600"/>
                      </a:spcBef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AD202AB1-D860-1014-3F4D-E521185C93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152" y="3533788"/>
                    <a:ext cx="867737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C3715A5-5652-062A-84EE-833A78C033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2739" y="3277825"/>
                <a:ext cx="0" cy="29496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4BD081EA-2873-BBEA-664E-143CA7FCC599}"/>
                      </a:ext>
                    </a:extLst>
                  </p:cNvPr>
                  <p:cNvSpPr txBox="1"/>
                  <p:nvPr/>
                </p:nvSpPr>
                <p:spPr>
                  <a:xfrm>
                    <a:off x="1674336" y="3533788"/>
                    <a:ext cx="11204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800" dirty="0">
                        <a:latin typeface="+mn-lt"/>
                      </a:rPr>
                      <a:t>/2</a:t>
                    </a: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AA79B5B-1FD5-CCD8-5607-50A2743C97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4336" y="3533788"/>
                    <a:ext cx="112043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73" t="-6667" r="-454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56AEB88-A362-DF82-3157-6E9EC7352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6075" y="3277825"/>
                <a:ext cx="0" cy="29496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E61F911-4E4A-F297-A738-5DAE759D759F}"/>
                      </a:ext>
                    </a:extLst>
                  </p:cNvPr>
                  <p:cNvSpPr txBox="1"/>
                  <p:nvPr/>
                </p:nvSpPr>
                <p:spPr>
                  <a:xfrm>
                    <a:off x="4160324" y="3533788"/>
                    <a:ext cx="925766" cy="3704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DB05CC3-9812-B87D-0F01-CA3DCFE836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0324" y="3533788"/>
                    <a:ext cx="925766" cy="37042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46485E6-623E-CDA7-302D-64F67232E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41158" y="3277825"/>
                <a:ext cx="0" cy="29496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2BBF8969-04F5-2047-45EE-11CE7DD83EC8}"/>
                      </a:ext>
                    </a:extLst>
                  </p:cNvPr>
                  <p:cNvSpPr txBox="1"/>
                  <p:nvPr/>
                </p:nvSpPr>
                <p:spPr>
                  <a:xfrm>
                    <a:off x="6150743" y="3533788"/>
                    <a:ext cx="7341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</m:oMath>
                    </a14:m>
                    <a:r>
                      <a:rPr lang="en-US" sz="1800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oMath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A94F841-B1A4-4E50-CA6F-DCA0CA4FAE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0743" y="3533788"/>
                    <a:ext cx="73411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7FAD3A2-2389-9985-63AF-C9CB79737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3037" y="3277825"/>
                <a:ext cx="0" cy="29496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102DB07-0F9A-3AFF-E232-3A1F2549413C}"/>
                      </a:ext>
                    </a:extLst>
                  </p:cNvPr>
                  <p:cNvSpPr txBox="1"/>
                  <p:nvPr/>
                </p:nvSpPr>
                <p:spPr>
                  <a:xfrm>
                    <a:off x="8248214" y="3533788"/>
                    <a:ext cx="36580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2B0F6AF-5EF5-28BC-2DB8-65ED62ECC6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8214" y="3533788"/>
                    <a:ext cx="36580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FF81F4-8DBD-981F-E5C4-9BAEFE5AA6D6}"/>
                  </a:ext>
                </a:extLst>
              </p:cNvPr>
              <p:cNvSpPr txBox="1"/>
              <p:nvPr/>
            </p:nvSpPr>
            <p:spPr>
              <a:xfrm>
                <a:off x="974840" y="3030526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endParaRPr lang="en-US" sz="2400" dirty="0">
                  <a:latin typeface="+mn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46DD62-0101-60AF-AB66-CCEB147F2E28}"/>
                  </a:ext>
                </a:extLst>
              </p:cNvPr>
              <p:cNvSpPr txBox="1"/>
              <p:nvPr/>
            </p:nvSpPr>
            <p:spPr>
              <a:xfrm>
                <a:off x="4873431" y="3027468"/>
                <a:ext cx="1352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400" dirty="0">
                    <a:latin typeface="+mn-lt"/>
                  </a:rPr>
                  <a:t>unknown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B6A257-8643-4B74-E7D8-28539CA29173}"/>
                  </a:ext>
                </a:extLst>
              </p:cNvPr>
              <p:cNvSpPr txBox="1"/>
              <p:nvPr/>
            </p:nvSpPr>
            <p:spPr>
              <a:xfrm>
                <a:off x="6949303" y="3033490"/>
                <a:ext cx="12028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dirty="0">
                    <a:latin typeface="+mn-lt"/>
                  </a:rPr>
                  <a:t>vacuous</a:t>
                </a:r>
                <a:endParaRPr lang="en-US" sz="2400" dirty="0">
                  <a:latin typeface="+mn-lt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69CD91-77AC-B84E-A06B-D5992B673087}"/>
                </a:ext>
              </a:extLst>
            </p:cNvPr>
            <p:cNvSpPr txBox="1"/>
            <p:nvPr/>
          </p:nvSpPr>
          <p:spPr>
            <a:xfrm>
              <a:off x="4020666" y="4720136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800" dirty="0">
                  <a:latin typeface="+mn-lt"/>
                </a:rPr>
                <a:t>(Johnson bound)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EAB86A-022A-7E4A-C1B6-42C7D1CDDB05}"/>
                </a:ext>
              </a:extLst>
            </p:cNvPr>
            <p:cNvSpPr txBox="1"/>
            <p:nvPr/>
          </p:nvSpPr>
          <p:spPr>
            <a:xfrm>
              <a:off x="6139519" y="4705598"/>
              <a:ext cx="1758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800" dirty="0">
                  <a:latin typeface="+mn-lt"/>
                </a:rPr>
                <a:t>(capacity bound)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6C3325-71C8-0A3C-8B90-C6E0C2B871AF}"/>
                </a:ext>
              </a:extLst>
            </p:cNvPr>
            <p:cNvSpPr txBox="1"/>
            <p:nvPr/>
          </p:nvSpPr>
          <p:spPr>
            <a:xfrm>
              <a:off x="1457762" y="4730312"/>
              <a:ext cx="2060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800" dirty="0">
                  <a:latin typeface="+mn-lt"/>
                </a:rPr>
                <a:t>(uniqueness bound)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D557313-DAE7-3C35-E0D4-952FCFC9EFEA}"/>
                    </a:ext>
                  </a:extLst>
                </p:cNvPr>
                <p:cNvSpPr txBox="1"/>
                <p:nvPr/>
              </p:nvSpPr>
              <p:spPr>
                <a:xfrm>
                  <a:off x="1265990" y="3919724"/>
                  <a:ext cx="1124409" cy="4261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O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𝔽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D557313-DAE7-3C35-E0D4-952FCFC9E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990" y="3919724"/>
                  <a:ext cx="1124409" cy="426142"/>
                </a:xfrm>
                <a:prstGeom prst="rect">
                  <a:avLst/>
                </a:prstGeom>
                <a:blipFill>
                  <a:blip r:embed="rId11"/>
                  <a:stretch>
                    <a:fillRect l="-5556" t="-117143" b="-18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35F51CC-9CB8-35ED-7BA7-0779F917DE24}"/>
                    </a:ext>
                  </a:extLst>
                </p:cNvPr>
                <p:cNvSpPr txBox="1"/>
                <p:nvPr/>
              </p:nvSpPr>
              <p:spPr>
                <a:xfrm>
                  <a:off x="3100861" y="3927539"/>
                  <a:ext cx="1322741" cy="4409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O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𝔽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35F51CC-9CB8-35ED-7BA7-0779F917D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0861" y="3927539"/>
                  <a:ext cx="1322741" cy="440955"/>
                </a:xfrm>
                <a:prstGeom prst="rect">
                  <a:avLst/>
                </a:prstGeom>
                <a:blipFill>
                  <a:blip r:embed="rId12"/>
                  <a:stretch>
                    <a:fillRect l="-4762" t="-116667" b="-17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425858F-9023-FCB5-F492-52700D38DCCD}"/>
              </a:ext>
            </a:extLst>
          </p:cNvPr>
          <p:cNvGrpSpPr/>
          <p:nvPr/>
        </p:nvGrpSpPr>
        <p:grpSpPr>
          <a:xfrm>
            <a:off x="6416215" y="3255587"/>
            <a:ext cx="2493129" cy="835246"/>
            <a:chOff x="5807571" y="3273393"/>
            <a:chExt cx="2493129" cy="8352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1DBA18-A133-4FB1-1D7E-670E63078238}"/>
                </a:ext>
              </a:extLst>
            </p:cNvPr>
            <p:cNvSpPr txBox="1"/>
            <p:nvPr/>
          </p:nvSpPr>
          <p:spPr>
            <a:xfrm>
              <a:off x="6693337" y="3273393"/>
              <a:ext cx="1607363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800" dirty="0">
                  <a:latin typeface="+mn-lt"/>
                </a:rPr>
                <a:t>conjectured to 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be small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6AE4F98-4D5B-CAE3-EE31-9D23D6C22233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flipH="1">
              <a:off x="5807571" y="3596559"/>
              <a:ext cx="885766" cy="5120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4407EC-EB01-A2F8-37F3-D51C871FC89D}"/>
                  </a:ext>
                </a:extLst>
              </p:cNvPr>
              <p:cNvSpPr txBox="1"/>
              <p:nvPr/>
            </p:nvSpPr>
            <p:spPr>
              <a:xfrm>
                <a:off x="8216969" y="4811208"/>
                <a:ext cx="9002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1600" dirty="0">
                    <a:latin typeface="+mn-lt"/>
                  </a:rPr>
                  <a:t>|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4407EC-EB01-A2F8-37F3-D51C871FC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969" y="4811208"/>
                <a:ext cx="900246" cy="338554"/>
              </a:xfrm>
              <a:prstGeom prst="rect">
                <a:avLst/>
              </a:prstGeom>
              <a:blipFill>
                <a:blip r:embed="rId13"/>
                <a:stretch>
                  <a:fillRect t="-3571" r="-138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78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8B30-F516-9793-7641-2F607A1F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stronger form:  correlated proximity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D36B7-6F7C-B574-0955-429289634E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0847"/>
                <a:ext cx="8686800" cy="2742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790575" algn="l"/>
                  </a:tabLst>
                </a:pPr>
                <a:r>
                  <a:rPr lang="en-US" sz="2400" b="1" u="sng" dirty="0"/>
                  <a:t>Thm</a:t>
                </a:r>
                <a:r>
                  <a:rPr lang="en-US" sz="2400" dirty="0"/>
                  <a:t> </a:t>
                </a:r>
                <a:r>
                  <a:rPr lang="en-US" sz="1600" dirty="0"/>
                  <a:t>(</a:t>
                </a:r>
                <a:r>
                  <a:rPr lang="en-US" sz="1600" dirty="0">
                    <a:hlinkClick r:id="rId3"/>
                  </a:rPr>
                  <a:t>BCIKS’20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Thm</a:t>
                </a:r>
                <a:r>
                  <a:rPr lang="en-US" sz="1600" dirty="0"/>
                  <a:t>. 6.2)</a:t>
                </a:r>
                <a:r>
                  <a:rPr lang="en-US" sz="2000" dirty="0"/>
                  <a:t>:</a:t>
                </a:r>
                <a:endParaRPr lang="en-US" sz="2400" dirty="0"/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and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1−1.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400" dirty="0"/>
                  <a:t>  .</a:t>
                </a:r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Suppose that     </a:t>
                </a:r>
                <a:r>
                  <a:rPr lang="en-US" sz="2400" dirty="0" err="1"/>
                  <a:t>Pr</a:t>
                </a:r>
                <a14:m>
                  <m:oMath xmlns:m="http://schemas.openxmlformats.org/officeDocument/2006/math"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/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]</a:t>
                </a:r>
                <a:r>
                  <a:rPr lang="en-US" sz="2400" dirty="0"/>
                  <a:t> &gt;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then there is an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 such that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  and</a:t>
                </a:r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D36B7-6F7C-B574-0955-429289634E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0847"/>
                <a:ext cx="8686800" cy="2742584"/>
              </a:xfrm>
              <a:blipFill>
                <a:blip r:embed="rId4"/>
                <a:stretch>
                  <a:fillRect l="-1170" t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152D35-A309-3A86-9BDC-2B697ED951DA}"/>
                  </a:ext>
                </a:extLst>
              </p:cNvPr>
              <p:cNvSpPr txBox="1"/>
              <p:nvPr/>
            </p:nvSpPr>
            <p:spPr>
              <a:xfrm>
                <a:off x="570271" y="4059238"/>
                <a:ext cx="8196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dirty="0">
                    <a:latin typeface="+mn-lt"/>
                  </a:rPr>
                  <a:t>⇒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+mn-lt"/>
                  </a:rPr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u="sng" dirty="0">
                    <a:latin typeface="+mn-lt"/>
                  </a:rPr>
                  <a:t>on the same positions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+mn-lt"/>
                  </a:rPr>
                  <a:t> 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152D35-A309-3A86-9BDC-2B697ED95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71" y="4059238"/>
                <a:ext cx="8196411" cy="461665"/>
              </a:xfrm>
              <a:prstGeom prst="rect">
                <a:avLst/>
              </a:prstGeom>
              <a:blipFill>
                <a:blip r:embed="rId5"/>
                <a:stretch>
                  <a:fillRect l="-1238" t="-10526" r="-464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A4EFAE7-538B-FD4F-7AA3-000A73309BD1}"/>
              </a:ext>
            </a:extLst>
          </p:cNvPr>
          <p:cNvSpPr/>
          <p:nvPr/>
        </p:nvSpPr>
        <p:spPr>
          <a:xfrm>
            <a:off x="648931" y="2053457"/>
            <a:ext cx="8170606" cy="164198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97E99F-5678-0971-B877-060D730C86ED}"/>
                  </a:ext>
                </a:extLst>
              </p:cNvPr>
              <p:cNvSpPr txBox="1"/>
              <p:nvPr/>
            </p:nvSpPr>
            <p:spPr>
              <a:xfrm>
                <a:off x="2115127" y="4678054"/>
                <a:ext cx="4719562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1800" dirty="0">
                    <a:latin typeface="+mn-lt"/>
                  </a:rPr>
                  <a:t>(recall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 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97E99F-5678-0971-B877-060D730C8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127" y="4678054"/>
                <a:ext cx="4719562" cy="380810"/>
              </a:xfrm>
              <a:prstGeom prst="rect">
                <a:avLst/>
              </a:prstGeom>
              <a:blipFill>
                <a:blip r:embed="rId6"/>
                <a:stretch>
                  <a:fillRect l="-1072" t="-3226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9280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B271-CBF5-96DF-FB06-E8FAA610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called a proximity gap??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97F2198-216D-EC41-5CB6-5B11C1C86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272" y="1052667"/>
                <a:ext cx="8708922" cy="10711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Suppose that     </a:t>
                </a:r>
                <a:r>
                  <a:rPr lang="en-US" sz="2400" dirty="0" err="1"/>
                  <a:t>Pr</a:t>
                </a:r>
                <a14:m>
                  <m:oMath xmlns:m="http://schemas.openxmlformats.org/officeDocument/2006/math"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/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]</a:t>
                </a:r>
                <a:r>
                  <a:rPr lang="en-US" sz="2400" dirty="0"/>
                  <a:t> &gt;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sz="2400" dirty="0"/>
                  <a:t>   then</a:t>
                </a:r>
              </a:p>
              <a:p>
                <a:pPr marL="0" indent="0">
                  <a:buNone/>
                  <a:tabLst>
                    <a:tab pos="390525" algn="l"/>
                    <a:tab pos="790575" algn="l"/>
                    <a:tab pos="1884363" algn="l"/>
                    <a:tab pos="3819525" algn="l"/>
                  </a:tabLst>
                </a:pPr>
                <a:r>
                  <a:rPr lang="en-US" sz="2400" dirty="0"/>
                  <a:t>	all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 are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  on the same positions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97F2198-216D-EC41-5CB6-5B11C1C86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272" y="1052667"/>
                <a:ext cx="8708922" cy="1071102"/>
              </a:xfrm>
              <a:blipFill>
                <a:blip r:embed="rId3"/>
                <a:stretch>
                  <a:fillRect t="-8235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3ACF100-AB11-404B-08F8-795CAE42E6FF}"/>
              </a:ext>
            </a:extLst>
          </p:cNvPr>
          <p:cNvSpPr/>
          <p:nvPr/>
        </p:nvSpPr>
        <p:spPr>
          <a:xfrm>
            <a:off x="462115" y="1116576"/>
            <a:ext cx="8150943" cy="99736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50D2A9-CB13-51D8-D210-96DC76654DC3}"/>
                  </a:ext>
                </a:extLst>
              </p:cNvPr>
              <p:cNvSpPr txBox="1"/>
              <p:nvPr/>
            </p:nvSpPr>
            <p:spPr>
              <a:xfrm>
                <a:off x="560439" y="2358847"/>
                <a:ext cx="6811095" cy="846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But</a:t>
                </a:r>
                <a:r>
                  <a:rPr lang="en-US" sz="2400" dirty="0">
                    <a:latin typeface="+mn-lt"/>
                  </a:rPr>
                  <a:t> 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:</m:t>
                    </m:r>
                    <m:r>
                      <m:rPr>
                        <m:nor/>
                      </m:rPr>
                      <a:rPr lang="en-US" sz="2400" dirty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+mn-lt"/>
                  </a:rPr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br>
                  <a:rPr lang="en-US" sz="2400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on positions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>
                    <a:latin typeface="+mn-lt"/>
                  </a:rPr>
                  <a:t>, 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+mn-lt"/>
                  </a:rPr>
                  <a:t>-close </a:t>
                </a:r>
                <a:r>
                  <a:rPr lang="en-US" u="sng" dirty="0">
                    <a:latin typeface="+mn-lt"/>
                  </a:rPr>
                  <a:t>for all</a:t>
                </a:r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50D2A9-CB13-51D8-D210-96DC76654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9" y="2358847"/>
                <a:ext cx="6811095" cy="846322"/>
              </a:xfrm>
              <a:prstGeom prst="rect">
                <a:avLst/>
              </a:prstGeom>
              <a:blipFill>
                <a:blip r:embed="rId4"/>
                <a:stretch>
                  <a:fillRect l="-1490" t="-441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49694FC-4429-7007-7E01-F79898D2F534}"/>
              </a:ext>
            </a:extLst>
          </p:cNvPr>
          <p:cNvGrpSpPr/>
          <p:nvPr/>
        </p:nvGrpSpPr>
        <p:grpSpPr>
          <a:xfrm>
            <a:off x="560439" y="3355349"/>
            <a:ext cx="7350618" cy="1488023"/>
            <a:chOff x="560439" y="3564068"/>
            <a:chExt cx="7350618" cy="1488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AF9A49C-D381-113E-DDE7-0982498533BB}"/>
                    </a:ext>
                  </a:extLst>
                </p:cNvPr>
                <p:cNvSpPr txBox="1"/>
                <p:nvPr/>
              </p:nvSpPr>
              <p:spPr>
                <a:xfrm>
                  <a:off x="560439" y="3564068"/>
                  <a:ext cx="705988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dirty="0">
                      <a:latin typeface="+mn-lt"/>
                    </a:rPr>
                    <a:t>So    Pr</a:t>
                  </a:r>
                  <a14:m>
                    <m:oMath xmlns:m="http://schemas.openxmlformats.org/officeDocument/2006/math"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3200" dirty="0">
                      <a:latin typeface="+mn-lt"/>
                    </a:rPr>
                    <a:t>[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en-US" dirty="0">
                      <a:latin typeface="+mn-lt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dirty="0">
                      <a:latin typeface="+mn-lt"/>
                    </a:rPr>
                    <a:t>-close to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dirty="0">
                      <a:latin typeface="+mn-lt"/>
                    </a:rPr>
                    <a:t> </a:t>
                  </a:r>
                  <a:r>
                    <a:rPr lang="en-US" sz="3200" dirty="0">
                      <a:latin typeface="+mn-lt"/>
                    </a:rPr>
                    <a:t>]</a:t>
                  </a:r>
                  <a:r>
                    <a:rPr lang="en-US" dirty="0">
                      <a:latin typeface="+mn-lt"/>
                    </a:rPr>
                    <a:t>   exhibits a gap: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AF9A49C-D381-113E-DDE7-0982498533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9" y="3564068"/>
                  <a:ext cx="7059881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1439" t="-12766" b="-319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D81CFB-6B01-C0E8-5D8D-F80645670846}"/>
                </a:ext>
              </a:extLst>
            </p:cNvPr>
            <p:cNvGrpSpPr/>
            <p:nvPr/>
          </p:nvGrpSpPr>
          <p:grpSpPr>
            <a:xfrm>
              <a:off x="853748" y="4131742"/>
              <a:ext cx="7057309" cy="920349"/>
              <a:chOff x="853748" y="4131742"/>
              <a:chExt cx="7057309" cy="92034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0003742-A83A-247D-15EC-C6110E006B20}"/>
                  </a:ext>
                </a:extLst>
              </p:cNvPr>
              <p:cNvGrpSpPr/>
              <p:nvPr/>
            </p:nvGrpSpPr>
            <p:grpSpPr>
              <a:xfrm>
                <a:off x="853748" y="4131742"/>
                <a:ext cx="7057309" cy="920349"/>
                <a:chOff x="588276" y="3030526"/>
                <a:chExt cx="7057309" cy="920349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19277C9B-7737-2474-0A04-78CCA57EC8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0530" y="3425309"/>
                  <a:ext cx="6672153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E5D11C3-9C0E-1693-93E2-D77A9E9931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641" y="3277825"/>
                  <a:ext cx="0" cy="29496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9DF1D378-4412-437C-3DC8-DF0359B615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8276" y="3550765"/>
                      <a:ext cx="38504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indent="0" algn="l">
                        <a:spcBef>
                          <a:spcPts val="3600"/>
                        </a:spcBef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0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9DF1D378-4412-437C-3DC8-DF0359B6155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276" y="3550765"/>
                      <a:ext cx="385042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D5FBA40-91DF-FDBC-2445-511CF39AD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55151" y="3277825"/>
                  <a:ext cx="0" cy="29496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5C92C53D-C2D5-8419-0768-B91FE35DA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62683" y="3269485"/>
                  <a:ext cx="0" cy="29496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C88F4A46-D573-9EE7-CF3F-B528B10E02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79780" y="3564453"/>
                      <a:ext cx="3658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spcBef>
                          <a:spcPts val="36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18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C88F4A46-D573-9EE7-CF3F-B528B10E027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79780" y="3564453"/>
                      <a:ext cx="365805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F3CCEE3-C1A3-F660-CEA5-612381C521EA}"/>
                    </a:ext>
                  </a:extLst>
                </p:cNvPr>
                <p:cNvSpPr txBox="1"/>
                <p:nvPr/>
              </p:nvSpPr>
              <p:spPr>
                <a:xfrm>
                  <a:off x="974840" y="3030526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l">
                    <a:spcBef>
                      <a:spcPts val="3600"/>
                    </a:spcBef>
                    <a:buNone/>
                  </a:pPr>
                  <a:endParaRPr lang="en-US" sz="2400" dirty="0">
                    <a:latin typeface="+mn-lt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637B84D-1919-30B2-CB99-B14D9F2AACF4}"/>
                      </a:ext>
                    </a:extLst>
                  </p:cNvPr>
                  <p:cNvSpPr txBox="1"/>
                  <p:nvPr/>
                </p:nvSpPr>
                <p:spPr>
                  <a:xfrm>
                    <a:off x="1479156" y="4665669"/>
                    <a:ext cx="5744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indent="0" algn="l">
                      <a:spcBef>
                        <a:spcPts val="3600"/>
                      </a:spcBef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𝑒𝑟𝑟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637B84D-1919-30B2-CB99-B14D9F2AAC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9156" y="4665669"/>
                    <a:ext cx="574453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E117A3F-ECEB-34F3-03DE-AB16140891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9279" y="4526525"/>
                <a:ext cx="58505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E76354E-8AE7-389F-A9E4-B3BEF881F795}"/>
                  </a:ext>
                </a:extLst>
              </p:cNvPr>
              <p:cNvSpPr txBox="1"/>
              <p:nvPr/>
            </p:nvSpPr>
            <p:spPr>
              <a:xfrm>
                <a:off x="3607320" y="4170646"/>
                <a:ext cx="14510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000" dirty="0">
                    <a:latin typeface="+mn-lt"/>
                  </a:rPr>
                  <a:t>not possible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3D3126-90B2-C7A2-E8A2-32D335D268D4}"/>
              </a:ext>
            </a:extLst>
          </p:cNvPr>
          <p:cNvGrpSpPr/>
          <p:nvPr/>
        </p:nvGrpSpPr>
        <p:grpSpPr>
          <a:xfrm>
            <a:off x="6729911" y="4774720"/>
            <a:ext cx="2105705" cy="402029"/>
            <a:chOff x="6700094" y="4734964"/>
            <a:chExt cx="2105705" cy="402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5C5108-69BB-8478-E38E-E9B0B51B7756}"/>
                    </a:ext>
                  </a:extLst>
                </p:cNvPr>
                <p:cNvSpPr txBox="1"/>
                <p:nvPr/>
              </p:nvSpPr>
              <p:spPr>
                <a:xfrm>
                  <a:off x="6700094" y="4788180"/>
                  <a:ext cx="2105705" cy="3488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en-US" sz="1600" dirty="0">
                      <a:latin typeface="+mn-lt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600" dirty="0">
                      <a:latin typeface="+mn-lt"/>
                    </a:rPr>
                    <a:t>-close </a:t>
                  </a:r>
                  <a:r>
                    <a:rPr lang="en-US" sz="1600" dirty="0"/>
                    <a:t>for all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1600" dirty="0"/>
                    <a:t> </a:t>
                  </a:r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5C5108-69BB-8478-E38E-E9B0B51B77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0094" y="4788180"/>
                  <a:ext cx="2105705" cy="348813"/>
                </a:xfrm>
                <a:prstGeom prst="rect">
                  <a:avLst/>
                </a:prstGeom>
                <a:blipFill>
                  <a:blip r:embed="rId9"/>
                  <a:stretch>
                    <a:fillRect t="-7143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0C82774F-C875-BE67-5F5E-FAC83C987A8A}"/>
                </a:ext>
              </a:extLst>
            </p:cNvPr>
            <p:cNvSpPr/>
            <p:nvPr/>
          </p:nvSpPr>
          <p:spPr>
            <a:xfrm rot="5400000">
              <a:off x="7642126" y="3832688"/>
              <a:ext cx="108411" cy="191296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33E63C-3178-F8F4-5342-CC6A4420BA59}"/>
              </a:ext>
            </a:extLst>
          </p:cNvPr>
          <p:cNvGrpSpPr/>
          <p:nvPr/>
        </p:nvGrpSpPr>
        <p:grpSpPr>
          <a:xfrm>
            <a:off x="223174" y="4797062"/>
            <a:ext cx="2173800" cy="415694"/>
            <a:chOff x="6781169" y="4738560"/>
            <a:chExt cx="2173800" cy="415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AF9761-A67F-C278-9AC6-856677BCD447}"/>
                    </a:ext>
                  </a:extLst>
                </p:cNvPr>
                <p:cNvSpPr txBox="1"/>
                <p:nvPr/>
              </p:nvSpPr>
              <p:spPr>
                <a:xfrm>
                  <a:off x="6781169" y="4805441"/>
                  <a:ext cx="2173800" cy="3488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en-US" sz="1600" dirty="0">
                      <a:latin typeface="+mn-lt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600" dirty="0">
                      <a:latin typeface="+mn-lt"/>
                    </a:rPr>
                    <a:t>-close for few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1600" dirty="0">
                      <a:latin typeface="+mn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AF9761-A67F-C278-9AC6-856677BCD4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169" y="4805441"/>
                  <a:ext cx="2173800" cy="348813"/>
                </a:xfrm>
                <a:prstGeom prst="rect">
                  <a:avLst/>
                </a:prstGeom>
                <a:blipFill>
                  <a:blip r:embed="rId10"/>
                  <a:stretch>
                    <a:fillRect t="-3571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437A6B66-83BD-FF57-71EE-EDD38A75D067}"/>
                </a:ext>
              </a:extLst>
            </p:cNvPr>
            <p:cNvSpPr/>
            <p:nvPr/>
          </p:nvSpPr>
          <p:spPr>
            <a:xfrm rot="5400000">
              <a:off x="7798667" y="3811243"/>
              <a:ext cx="162279" cy="201691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783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11C0-86BF-C734-7BD4-2C0310BA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Proximity gaps for other linear codes?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AE419-4FE5-5443-2AD6-E08F5FA247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1057" y="1091999"/>
                <a:ext cx="8686800" cy="22214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similar proximity gap holds for </a:t>
                </a:r>
                <a:r>
                  <a:rPr lang="en-US" sz="2400" u="sng" dirty="0"/>
                  <a:t>every</a:t>
                </a:r>
                <a:r>
                  <a:rPr lang="en-US" sz="2400" dirty="0"/>
                  <a:t> linear code.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>
                    <a:solidFill>
                      <a:srgbClr val="000000"/>
                    </a:solidFill>
                    <a:effectLst/>
                  </a:rPr>
                  <a:t>Thm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</a:rPr>
                  <a:t>: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</a:rPr>
                  <a:t>(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hlinkClick r:id="rId2"/>
                  </a:rPr>
                  <a:t>Zeilberger’24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</a:rPr>
                  <a:t>)</a:t>
                </a:r>
                <a:r>
                  <a:rPr lang="en-US" sz="2400" dirty="0">
                    <a:solidFill>
                      <a:srgbClr val="000000"/>
                    </a:solidFill>
                  </a:rPr>
                  <a:t> 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be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𝑑𝑖𝑚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linear code.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has a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</a:rPr>
                  <a:t>correlated proximity gap for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ad>
                      <m:ra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ra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</a:rPr>
                  <a:t>  </a:t>
                </a:r>
                <a:br>
                  <a:rPr lang="en-US" sz="2400" dirty="0">
                    <a:solidFill>
                      <a:srgbClr val="000000"/>
                    </a:solidFill>
                    <a:effectLst/>
                  </a:rPr>
                </a:br>
                <a:r>
                  <a:rPr lang="en-US" sz="2400" dirty="0">
                    <a:solidFill>
                      <a:srgbClr val="000000"/>
                    </a:solidFill>
                    <a:effectLst/>
                  </a:rPr>
                  <a:t>and  err = </a:t>
                </a:r>
                <a:r>
                  <a:rPr lang="en-US" sz="2400" dirty="0"/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where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AE419-4FE5-5443-2AD6-E08F5FA24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057" y="1091999"/>
                <a:ext cx="8686800" cy="2221472"/>
              </a:xfrm>
              <a:blipFill>
                <a:blip r:embed="rId3"/>
                <a:stretch>
                  <a:fillRect l="-1168" t="-1695" b="-48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F979ADF-F752-89CF-0249-E8FAC17D752F}"/>
              </a:ext>
            </a:extLst>
          </p:cNvPr>
          <p:cNvGrpSpPr/>
          <p:nvPr/>
        </p:nvGrpSpPr>
        <p:grpSpPr>
          <a:xfrm>
            <a:off x="5785296" y="1524997"/>
            <a:ext cx="1436034" cy="527695"/>
            <a:chOff x="5431334" y="1524997"/>
            <a:chExt cx="1436034" cy="52769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4BB060-FAF6-B2D3-6104-661857F9637A}"/>
                </a:ext>
              </a:extLst>
            </p:cNvPr>
            <p:cNvSpPr txBox="1"/>
            <p:nvPr/>
          </p:nvSpPr>
          <p:spPr>
            <a:xfrm>
              <a:off x="5431334" y="1524997"/>
              <a:ext cx="1436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l">
                <a:spcBef>
                  <a:spcPts val="3600"/>
                </a:spcBef>
                <a:buNone/>
              </a:pPr>
              <a:r>
                <a:rPr lang="en-US" sz="1800" dirty="0">
                  <a:latin typeface="+mn-lt"/>
                </a:rPr>
                <a:t>min. distance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01067C6-8BD7-E2BF-65B7-49B80A0109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6065" y="1831404"/>
              <a:ext cx="108154" cy="2212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A19D58C-5B6B-6B0F-CD15-756BA51BB916}"/>
                  </a:ext>
                </a:extLst>
              </p:cNvPr>
              <p:cNvSpPr txBox="1"/>
              <p:nvPr/>
            </p:nvSpPr>
            <p:spPr>
              <a:xfrm>
                <a:off x="231057" y="4355691"/>
                <a:ext cx="73949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:r>
                  <a:rPr lang="en-US" sz="2400" dirty="0">
                    <a:latin typeface="+mn-lt"/>
                  </a:rPr>
                  <a:t>This can be used in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>
                    <a:latin typeface="+mn-lt"/>
                  </a:rPr>
                  <a:t>-proximity IOPP    </a:t>
                </a:r>
                <a:r>
                  <a:rPr lang="en-US" sz="2000" dirty="0">
                    <a:latin typeface="+mn-lt"/>
                  </a:rPr>
                  <a:t>(e.g., </a:t>
                </a:r>
                <a:r>
                  <a:rPr lang="en-US" sz="2000" dirty="0" err="1">
                    <a:latin typeface="+mn-lt"/>
                  </a:rPr>
                  <a:t>Basefold</a:t>
                </a:r>
                <a:r>
                  <a:rPr lang="en-US" sz="2000" dirty="0">
                    <a:latin typeface="+mn-lt"/>
                  </a:rPr>
                  <a:t>, Blaze)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A19D58C-5B6B-6B0F-CD15-756BA51BB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7" y="4355691"/>
                <a:ext cx="7394973" cy="461665"/>
              </a:xfrm>
              <a:prstGeom prst="rect">
                <a:avLst/>
              </a:prstGeom>
              <a:blipFill>
                <a:blip r:embed="rId4"/>
                <a:stretch>
                  <a:fillRect l="-1372" t="-10811" r="-85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8A33F70-8B58-8FD7-1CF3-DA3360BCA704}"/>
                  </a:ext>
                </a:extLst>
              </p:cNvPr>
              <p:cNvSpPr txBox="1"/>
              <p:nvPr/>
            </p:nvSpPr>
            <p:spPr>
              <a:xfrm>
                <a:off x="2889084" y="3465249"/>
                <a:ext cx="6249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1800" dirty="0">
                    <a:latin typeface="+mn-lt"/>
                  </a:rPr>
                  <a:t>(For RS-code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800" dirty="0">
                    <a:latin typeface="+mn-lt"/>
                  </a:rPr>
                  <a:t>, so this gap is much weaker than BCIKS’20) 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8A33F70-8B58-8FD7-1CF3-DA3360BCA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084" y="3465249"/>
                <a:ext cx="6249788" cy="369332"/>
              </a:xfrm>
              <a:prstGeom prst="rect">
                <a:avLst/>
              </a:prstGeom>
              <a:blipFill>
                <a:blip r:embed="rId5"/>
                <a:stretch>
                  <a:fillRect l="-81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05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2200F-E126-B051-A4B5-AA15D09E8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4453D-BA13-727C-FAC2-A5AF8350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Distance preserving example:  2-way folding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1B51F-8EB5-15F4-9948-4E0E39584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1159"/>
                <a:ext cx="8229600" cy="2034662"/>
              </a:xfrm>
              <a:ln w="38100">
                <a:solidFill>
                  <a:srgbClr val="5D4AE8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From now on set 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   where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is a power of two, and   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is 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th</a:t>
                </a:r>
                <a:r>
                  <a:rPr lang="en-US" sz="2400" dirty="0"/>
                  <a:t> primitive root of unity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(requires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divides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1B51F-8EB5-15F4-9948-4E0E39584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1159"/>
                <a:ext cx="8229600" cy="2034662"/>
              </a:xfrm>
              <a:blipFill>
                <a:blip r:embed="rId2"/>
                <a:stretch>
                  <a:fillRect l="-920" t="-1220" b="-610"/>
                </a:stretch>
              </a:blipFill>
              <a:ln w="38100">
                <a:solidFill>
                  <a:srgbClr val="5D4AE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DFEB75-A9D9-8D0A-6E1E-E2A20D0A18F1}"/>
                  </a:ext>
                </a:extLst>
              </p:cNvPr>
              <p:cNvSpPr txBox="1"/>
              <p:nvPr/>
            </p:nvSpPr>
            <p:spPr>
              <a:xfrm>
                <a:off x="457200" y="3392129"/>
                <a:ext cx="8400569" cy="1501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>
                    <a:latin typeface="+mn-lt"/>
                  </a:rPr>
                  <a:t>Then: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>
                    <a:latin typeface="+mn-lt"/>
                  </a:rPr>
                  <a:t>   so that if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>
                    <a:latin typeface="+mn-lt"/>
                  </a:rPr>
                  <a:t>   then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</m:t>
                        </m:r>
                        <m:f>
                          <m:fPr>
                            <m:type m:val="li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2)</m:t>
                            </m:r>
                          </m:den>
                        </m:f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latin typeface="+mn-lt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>
                    <a:latin typeface="+mn-lt"/>
                  </a:rPr>
                  <a:t>            </a:t>
                </a:r>
                <a:r>
                  <a:rPr lang="en-US" sz="2000" dirty="0">
                    <a:latin typeface="+mn-lt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 )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DFEB75-A9D9-8D0A-6E1E-E2A20D0A1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92129"/>
                <a:ext cx="8400569" cy="1501693"/>
              </a:xfrm>
              <a:prstGeom prst="rect">
                <a:avLst/>
              </a:prstGeom>
              <a:blipFill>
                <a:blip r:embed="rId3"/>
                <a:stretch>
                  <a:fillRect l="-1208" t="-250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22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955C84B-E864-4D13-5EF1-B3AE1B685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4213" y="2973643"/>
            <a:ext cx="4655574" cy="1942486"/>
          </a:xfrm>
        </p:spPr>
        <p:txBody>
          <a:bodyPr>
            <a:normAutofit/>
          </a:bodyPr>
          <a:lstStyle/>
          <a:p>
            <a:pPr marL="514350" indent="-514350" algn="l">
              <a:buAutoNum type="arabicParenBoth"/>
            </a:pPr>
            <a:r>
              <a:rPr lang="en-US" dirty="0">
                <a:solidFill>
                  <a:schemeClr val="tx1"/>
                </a:solidFill>
              </a:rPr>
              <a:t>Codes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(2)  IOP and IOPP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(3)  Poly-IOP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105846-6A19-105C-B650-708588594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9210120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992C-5DA0-49E7-0817-68DBAB4A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2-way folding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4642D2-AE0F-54FA-2895-6DD573756D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377" y="1200151"/>
                <a:ext cx="8613842" cy="10361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folding transformation:  let’s start with an example.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	Let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4642D2-AE0F-54FA-2895-6DD573756D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377" y="1200151"/>
                <a:ext cx="8613842" cy="1036154"/>
              </a:xfrm>
              <a:blipFill>
                <a:blip r:embed="rId2"/>
                <a:stretch>
                  <a:fillRect l="-1029" t="-4819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85C8B1-C44F-01E4-D908-319D55808447}"/>
                  </a:ext>
                </a:extLst>
              </p:cNvPr>
              <p:cNvSpPr txBox="1"/>
              <p:nvPr/>
            </p:nvSpPr>
            <p:spPr>
              <a:xfrm>
                <a:off x="339213" y="3198095"/>
                <a:ext cx="5475410" cy="5078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tIns="91440" rtlCol="0">
                <a:spAutoFit/>
              </a:bodyPr>
              <a:lstStyle/>
              <a:p>
                <a:pPr marL="0" indent="0">
                  <a:spcBef>
                    <a:spcPts val="1200"/>
                  </a:spcBef>
                  <a:buNone/>
                  <a:tabLst>
                    <a:tab pos="1084263" algn="l"/>
                    <a:tab pos="1651000" algn="l"/>
                  </a:tabLst>
                </a:pPr>
                <a:r>
                  <a:rPr lang="en-US" sz="2400" dirty="0">
                    <a:latin typeface="+mn-lt"/>
                  </a:rPr>
                  <a:t>Then: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</m:sub>
                    </m:sSub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85C8B1-C44F-01E4-D908-319D55808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3" y="3198095"/>
                <a:ext cx="5475410" cy="507831"/>
              </a:xfrm>
              <a:prstGeom prst="rect">
                <a:avLst/>
              </a:prstGeom>
              <a:blipFill>
                <a:blip r:embed="rId3"/>
                <a:stretch>
                  <a:fillRect l="-1620" b="-2750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E6BB32-421F-E1CC-1593-BCB109682175}"/>
                  </a:ext>
                </a:extLst>
              </p:cNvPr>
              <p:cNvSpPr txBox="1"/>
              <p:nvPr/>
            </p:nvSpPr>
            <p:spPr>
              <a:xfrm>
                <a:off x="358877" y="4130163"/>
                <a:ext cx="7953909" cy="491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b="1" u="sng" dirty="0">
                    <a:latin typeface="+mn-lt"/>
                  </a:rPr>
                  <a:t>Define</a:t>
                </a:r>
                <a:r>
                  <a:rPr lang="en-US" sz="2400" dirty="0">
                    <a:latin typeface="+mn-lt"/>
                  </a:rPr>
                  <a:t>:  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 define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+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E6BB32-421F-E1CC-1593-BCB109682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77" y="4130163"/>
                <a:ext cx="7953909" cy="491288"/>
              </a:xfrm>
              <a:prstGeom prst="rect">
                <a:avLst/>
              </a:prstGeom>
              <a:blipFill>
                <a:blip r:embed="rId4"/>
                <a:stretch>
                  <a:fillRect l="-1276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86E03E-4F53-9C1D-0DF6-92A2ED29E2C3}"/>
                  </a:ext>
                </a:extLst>
              </p:cNvPr>
              <p:cNvSpPr txBox="1"/>
              <p:nvPr/>
            </p:nvSpPr>
            <p:spPr>
              <a:xfrm>
                <a:off x="-178904" y="2340917"/>
                <a:ext cx="79598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dirty="0">
                    <a:latin typeface="+mn-lt"/>
                  </a:rPr>
                  <a:t>	Define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1+3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+mn-lt"/>
                  </a:rPr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2+4</m:t>
                    </m:r>
                    <m:r>
                      <a:rPr lang="en-US" sz="2000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86E03E-4F53-9C1D-0DF6-92A2ED29E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8904" y="2340917"/>
                <a:ext cx="7959808" cy="461665"/>
              </a:xfrm>
              <a:prstGeom prst="rect">
                <a:avLst/>
              </a:prstGeom>
              <a:blipFill>
                <a:blip r:embed="rId5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D625D5C-3C3A-B40E-271F-6B40A2E18DEE}"/>
              </a:ext>
            </a:extLst>
          </p:cNvPr>
          <p:cNvGrpSpPr/>
          <p:nvPr/>
        </p:nvGrpSpPr>
        <p:grpSpPr>
          <a:xfrm>
            <a:off x="2494722" y="2123100"/>
            <a:ext cx="2646121" cy="273816"/>
            <a:chOff x="2494722" y="2123100"/>
            <a:chExt cx="2646121" cy="27381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4B7F680-CFF4-930E-53D9-C845526FEF2D}"/>
                </a:ext>
              </a:extLst>
            </p:cNvPr>
            <p:cNvCxnSpPr/>
            <p:nvPr/>
          </p:nvCxnSpPr>
          <p:spPr>
            <a:xfrm>
              <a:off x="2494722" y="2128140"/>
              <a:ext cx="129209" cy="2687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5EEA002-2558-E8C8-651B-76724A6582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9365" y="2141393"/>
              <a:ext cx="281610" cy="2555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DEAF108-E7F2-A10F-648E-7537AE2A90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4800" y="2123100"/>
              <a:ext cx="1026043" cy="2738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79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C4983-AB9A-762D-B9CF-946D435AD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456C-20B7-A141-B0DB-017DD483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2-way folding a polynomial: more generally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F4D9A1-DFEB-26D1-BED1-0B342A5594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617974" cy="19363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000" dirty="0"/>
                  <a:t>(with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even)</a:t>
                </a:r>
                <a:r>
                  <a:rPr lang="en-US" sz="2400" dirty="0"/>
                  <a:t>  define:</a:t>
                </a:r>
              </a:p>
              <a:p>
                <a:pPr>
                  <a:tabLst>
                    <a:tab pos="623888" algn="l"/>
                  </a:tabLst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spcBef>
                    <a:spcPts val="1800"/>
                  </a:spcBef>
                  <a:tabLst>
                    <a:tab pos="623888" algn="l"/>
                  </a:tabLst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)≔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+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type m:val="li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F4D9A1-DFEB-26D1-BED1-0B342A559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617974" cy="1936339"/>
              </a:xfrm>
              <a:blipFill>
                <a:blip r:embed="rId2"/>
                <a:stretch>
                  <a:fillRect l="-1178" t="-194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01859-5899-87CA-90BF-870B6314C380}"/>
                  </a:ext>
                </a:extLst>
              </p:cNvPr>
              <p:cNvSpPr txBox="1"/>
              <p:nvPr/>
            </p:nvSpPr>
            <p:spPr>
              <a:xfrm>
                <a:off x="358880" y="3334707"/>
                <a:ext cx="8089394" cy="166866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lIns="182880" tIns="91440" rtlCol="0">
                <a:spAutoFit/>
              </a:bodyPr>
              <a:lstStyle/>
              <a:p>
                <a:pPr marL="0" indent="0">
                  <a:spcBef>
                    <a:spcPts val="1200"/>
                  </a:spcBef>
                  <a:buNone/>
                  <a:tabLst>
                    <a:tab pos="1084263" algn="l"/>
                    <a:tab pos="1651000" algn="l"/>
                  </a:tabLst>
                </a:pPr>
                <a:r>
                  <a:rPr lang="en-US" sz="2400" dirty="0">
                    <a:latin typeface="+mn-lt"/>
                  </a:rPr>
                  <a:t>Then: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</m:sub>
                    </m:sSub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latin typeface="+mn-lt"/>
                </a:endParaRP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1084263" algn="l"/>
                    <a:tab pos="1651000" algn="l"/>
                  </a:tabLst>
                </a:pPr>
                <a:r>
                  <a:rPr lang="en-US" dirty="0">
                    <a:latin typeface="+mn-lt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 can be eval given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400" b="0" dirty="0">
                  <a:latin typeface="+mn-lt"/>
                </a:endParaRP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1084263" algn="l"/>
                    <a:tab pos="16510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+mn-lt"/>
                  </a:rPr>
                  <a:t>    ⇒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fold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01859-5899-87CA-90BF-870B6314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80" y="3334707"/>
                <a:ext cx="8089394" cy="1668662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A58B870-F10E-8536-96E9-5A87AF1ADB7A}"/>
              </a:ext>
            </a:extLst>
          </p:cNvPr>
          <p:cNvGrpSpPr/>
          <p:nvPr/>
        </p:nvGrpSpPr>
        <p:grpSpPr>
          <a:xfrm>
            <a:off x="6803923" y="4456573"/>
            <a:ext cx="1627129" cy="541880"/>
            <a:chOff x="6803923" y="4456573"/>
            <a:chExt cx="1627129" cy="54188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89FE846-9E31-0688-5D13-B02DF070F2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3923" y="4719484"/>
              <a:ext cx="14650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6142D34-35F1-9910-474F-A4C5D0C0F5E6}"/>
                    </a:ext>
                  </a:extLst>
                </p:cNvPr>
                <p:cNvSpPr txBox="1"/>
                <p:nvPr/>
              </p:nvSpPr>
              <p:spPr>
                <a:xfrm>
                  <a:off x="7231749" y="4456573"/>
                  <a:ext cx="1199303" cy="541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algn="ctr">
                    <a:lnSpc>
                      <a:spcPct val="80000"/>
                    </a:lnSpc>
                    <a:spcBef>
                      <a:spcPts val="3600"/>
                    </a:spcBef>
                    <a:buNone/>
                  </a:pPr>
                  <a:r>
                    <a:rPr lang="en-US" sz="1600" dirty="0">
                      <a:latin typeface="+mn-lt"/>
                    </a:rPr>
                    <a:t>unchanged</a:t>
                  </a:r>
                </a:p>
                <a:p>
                  <a:pPr marL="0" indent="0" algn="ctr">
                    <a:lnSpc>
                      <a:spcPct val="80000"/>
                    </a:lnSpc>
                    <a:spcBef>
                      <a:spcPts val="400"/>
                    </a:spcBef>
                    <a:buNone/>
                  </a:pPr>
                  <a:r>
                    <a:rPr lang="en-US" sz="1600" dirty="0">
                      <a:latin typeface="+mn-lt"/>
                    </a:rPr>
                    <a:t>rate =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/|</m:t>
                      </m:r>
                      <m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6142D34-35F1-9910-474F-A4C5D0C0F5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749" y="4456573"/>
                  <a:ext cx="1199303" cy="541880"/>
                </a:xfrm>
                <a:prstGeom prst="rect">
                  <a:avLst/>
                </a:prstGeom>
                <a:blipFill>
                  <a:blip r:embed="rId4"/>
                  <a:stretch>
                    <a:fillRect l="-2105" t="-9091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382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941F34-87E0-2AFF-631C-6B2C738347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Folding an arbitrary word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4400" dirty="0">
                        <a:latin typeface="+mn-lt"/>
                      </a:rPr>
                      <m:t>:</m:t>
                    </m:r>
                    <m:r>
                      <m:rPr>
                        <m:nor/>
                      </m:rPr>
                      <a:rPr lang="en-US" sz="4400" dirty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941F34-87E0-2AFF-631C-6B2C73834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617" t="-1372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F296D-BCA1-25BC-570B-AE7365C178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2500"/>
                <a:ext cx="8229600" cy="17691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define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as</a:t>
                </a:r>
              </a:p>
              <a:p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 ≔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+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F296D-BCA1-25BC-570B-AE7365C17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2500"/>
                <a:ext cx="8229600" cy="1769191"/>
              </a:xfrm>
              <a:blipFill>
                <a:blip r:embed="rId4"/>
                <a:stretch>
                  <a:fillRect l="-1235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938B0E-4705-3965-669D-7504B5289AF3}"/>
                  </a:ext>
                </a:extLst>
              </p:cNvPr>
              <p:cNvSpPr txBox="1"/>
              <p:nvPr/>
            </p:nvSpPr>
            <p:spPr>
              <a:xfrm>
                <a:off x="457200" y="2777933"/>
                <a:ext cx="8229600" cy="2225161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bIns="91440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1" u="sng" dirty="0">
                    <a:latin typeface="+mn-lt"/>
                  </a:rPr>
                  <a:t>Lemma</a:t>
                </a:r>
                <a:r>
                  <a:rPr lang="en-US" sz="2000" dirty="0">
                    <a:latin typeface="+mn-lt"/>
                  </a:rPr>
                  <a:t> (distance preservation)</a:t>
                </a:r>
                <a:r>
                  <a:rPr lang="en-US" sz="2400" dirty="0">
                    <a:latin typeface="+mn-lt"/>
                  </a:rPr>
                  <a:t>:   for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   ⇒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marL="342900" indent="-342900">
                  <a:lnSpc>
                    <a:spcPct val="11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+mn-lt"/>
                  </a:rPr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  ⇒   </a:t>
                </a:r>
                <a:endParaRPr lang="en-US" sz="2400" b="0" i="1" dirty="0">
                  <a:latin typeface="+mn-lt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en-US" sz="2400" b="0" dirty="0">
                    <a:latin typeface="+mn-lt"/>
                  </a:rPr>
                  <a:t>	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lim>
                    </m:limLow>
                  </m:oMath>
                </a14:m>
                <a:r>
                  <a:rPr lang="en-US" sz="2800" dirty="0">
                    <a:latin typeface="+mn-lt"/>
                  </a:rPr>
                  <a:t>[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+mn-lt"/>
                  </a:rPr>
                  <a:t>-</a:t>
                </a:r>
                <a:r>
                  <a:rPr lang="en-US" dirty="0">
                    <a:latin typeface="+mn-lt"/>
                  </a:rPr>
                  <a:t>far</a:t>
                </a:r>
                <a:r>
                  <a:rPr lang="en-US" sz="2400" dirty="0">
                    <a:latin typeface="+mn-lt"/>
                  </a:rPr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800" dirty="0">
                    <a:latin typeface="+mn-lt"/>
                  </a:rPr>
                  <a:t>]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endParaRPr lang="en-US" sz="2400" b="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938B0E-4705-3965-669D-7504B5289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77933"/>
                <a:ext cx="8229600" cy="2225161"/>
              </a:xfrm>
              <a:prstGeom prst="rect">
                <a:avLst/>
              </a:prstGeom>
              <a:blipFill>
                <a:blip r:embed="rId5"/>
                <a:stretch>
                  <a:fillRect l="-919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0593F6-AA64-7BAD-31BB-88672292494B}"/>
                  </a:ext>
                </a:extLst>
              </p:cNvPr>
              <p:cNvSpPr txBox="1"/>
              <p:nvPr/>
            </p:nvSpPr>
            <p:spPr>
              <a:xfrm>
                <a:off x="7217319" y="2371695"/>
                <a:ext cx="19266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(</a:t>
                </a:r>
                <a:r>
                  <a:rPr lang="en-US" sz="1600" dirty="0">
                    <a:latin typeface="+mn-lt"/>
                  </a:rPr>
                  <a:t>recall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0593F6-AA64-7BAD-31BB-886722924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319" y="2371695"/>
                <a:ext cx="1926681" cy="400110"/>
              </a:xfrm>
              <a:prstGeom prst="rect">
                <a:avLst/>
              </a:prstGeom>
              <a:blipFill>
                <a:blip r:embed="rId6"/>
                <a:stretch>
                  <a:fillRect l="-3289" t="-6061" r="-3289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54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2441C-7115-6C6E-825B-3CA8897A6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4A4461-DD24-A333-FE2E-D694AF565D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Folding an arbitrary word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4400" dirty="0">
                        <a:latin typeface="+mn-lt"/>
                      </a:rPr>
                      <m:t>:</m:t>
                    </m:r>
                    <m:r>
                      <m:rPr>
                        <m:nor/>
                      </m:rPr>
                      <a:rPr lang="en-US" sz="4400" dirty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941F34-87E0-2AFF-631C-6B2C73834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617" t="-1372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757014-4EAF-089A-EF1B-B084732BD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2500"/>
                <a:ext cx="8229600" cy="17691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define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as</a:t>
                </a:r>
              </a:p>
              <a:p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 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+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F296D-BCA1-25BC-570B-AE7365C17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2500"/>
                <a:ext cx="8229600" cy="1769191"/>
              </a:xfrm>
              <a:blipFill>
                <a:blip r:embed="rId4"/>
                <a:stretch>
                  <a:fillRect l="-1235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7F1436-1A3A-4622-48C6-4A74EAD7C20E}"/>
                  </a:ext>
                </a:extLst>
              </p:cNvPr>
              <p:cNvSpPr txBox="1"/>
              <p:nvPr/>
            </p:nvSpPr>
            <p:spPr>
              <a:xfrm>
                <a:off x="457200" y="2777933"/>
                <a:ext cx="8229600" cy="2277418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bIns="91440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1" u="sng" dirty="0">
                    <a:latin typeface="+mn-lt"/>
                  </a:rPr>
                  <a:t>Lemma</a:t>
                </a:r>
                <a:r>
                  <a:rPr lang="en-US" sz="2000" dirty="0">
                    <a:latin typeface="+mn-lt"/>
                  </a:rPr>
                  <a:t> (distance preservation)</a:t>
                </a:r>
                <a:r>
                  <a:rPr lang="en-US" sz="2400" dirty="0">
                    <a:latin typeface="+mn-lt"/>
                  </a:rPr>
                  <a:t>:   for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   ⇒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marL="342900" indent="-342900">
                  <a:lnSpc>
                    <a:spcPct val="11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lim>
                    </m:limLow>
                  </m:oMath>
                </a14:m>
                <a:r>
                  <a:rPr lang="en-US" sz="2800" dirty="0">
                    <a:latin typeface="+mn-lt"/>
                  </a:rPr>
                  <a:t>[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+mn-lt"/>
                  </a:rPr>
                  <a:t>-</a:t>
                </a:r>
                <a:r>
                  <a:rPr lang="en-US" dirty="0">
                    <a:latin typeface="+mn-lt"/>
                  </a:rPr>
                  <a:t>close</a:t>
                </a:r>
                <a:r>
                  <a:rPr lang="en-US" sz="2400" dirty="0"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800" dirty="0">
                    <a:latin typeface="+mn-lt"/>
                  </a:rPr>
                  <a:t>]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r>
                  <a:rPr lang="en-US" sz="2400" b="0" i="1" dirty="0">
                    <a:latin typeface="+mn-lt"/>
                  </a:rPr>
                  <a:t>      </a:t>
                </a:r>
                <a:r>
                  <a:rPr lang="en-US" dirty="0">
                    <a:latin typeface="+mn-lt"/>
                  </a:rPr>
                  <a:t>⇒</a:t>
                </a:r>
                <a:endParaRPr lang="en-US" sz="2400" b="0" i="1" dirty="0">
                  <a:latin typeface="+mn-lt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en-US" sz="2400" b="0" dirty="0">
                    <a:latin typeface="+mn-lt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+mn-lt"/>
                  </a:rPr>
                  <a:t>-</a:t>
                </a:r>
                <a:r>
                  <a:rPr lang="en-US" dirty="0">
                    <a:latin typeface="+mn-lt"/>
                  </a:rPr>
                  <a:t>close</a:t>
                </a:r>
                <a:r>
                  <a:rPr lang="en-US" sz="2400" dirty="0"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7F1436-1A3A-4622-48C6-4A74EAD7C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77933"/>
                <a:ext cx="8229600" cy="2277418"/>
              </a:xfrm>
              <a:prstGeom prst="rect">
                <a:avLst/>
              </a:prstGeom>
              <a:blipFill>
                <a:blip r:embed="rId5"/>
                <a:stretch>
                  <a:fillRect l="-919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12D50A-F629-185F-C4AF-EC0607AC4533}"/>
                  </a:ext>
                </a:extLst>
              </p:cNvPr>
              <p:cNvSpPr txBox="1"/>
              <p:nvPr/>
            </p:nvSpPr>
            <p:spPr>
              <a:xfrm>
                <a:off x="7217319" y="2371695"/>
                <a:ext cx="19266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(</a:t>
                </a:r>
                <a:r>
                  <a:rPr lang="en-US" sz="1600" dirty="0">
                    <a:latin typeface="+mn-lt"/>
                  </a:rPr>
                  <a:t>recall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0593F6-AA64-7BAD-31BB-886722924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319" y="2371695"/>
                <a:ext cx="1926681" cy="400110"/>
              </a:xfrm>
              <a:prstGeom prst="rect">
                <a:avLst/>
              </a:prstGeom>
              <a:blipFill>
                <a:blip r:embed="rId6"/>
                <a:stretch>
                  <a:fillRect l="-3289" t="-6061" r="-3289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39507CC-F8BE-B9F6-8946-5E78770EF17E}"/>
              </a:ext>
            </a:extLst>
          </p:cNvPr>
          <p:cNvSpPr txBox="1"/>
          <p:nvPr/>
        </p:nvSpPr>
        <p:spPr>
          <a:xfrm>
            <a:off x="6781535" y="4627850"/>
            <a:ext cx="1905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000" dirty="0">
                <a:latin typeface="+mn-lt"/>
              </a:rPr>
              <a:t>(contra-positive)</a:t>
            </a:r>
          </a:p>
        </p:txBody>
      </p:sp>
    </p:spTree>
    <p:extLst>
      <p:ext uri="{BB962C8B-B14F-4D97-AF65-F5344CB8AC3E}">
        <p14:creationId xmlns:p14="http://schemas.microsoft.com/office/powerpoint/2010/main" val="1531649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B1B3C-940A-4F4D-C192-449F4E42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true?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D5429-C743-94CD-9555-1F54214BA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471" y="924854"/>
                <a:ext cx="8799871" cy="42186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first part of the lemma is easy.  Let’s prove the second part.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400" dirty="0"/>
                  <a:t>Suppose that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/>
                  <a:t>[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]</a:t>
                </a:r>
                <a:r>
                  <a:rPr lang="en-US" sz="2400" dirty="0"/>
                  <a:t> &gt;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𝑒𝑟𝑟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Then by the BCIKS’20 theorem, there are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  <a:tabLst>
                    <a:tab pos="341313" algn="l"/>
                  </a:tabLst>
                </a:pPr>
                <a:r>
                  <a:rPr lang="en-US" sz="2400" dirty="0"/>
                  <a:t>	that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/>
                  <a:t> on a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Define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as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∊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Then: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i="1" dirty="0"/>
                  <a:t>   </a:t>
                </a:r>
                <a:r>
                  <a:rPr lang="en-US" sz="1900" dirty="0"/>
                  <a:t>(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900" dirty="0"/>
                  <a:t> values in </a:t>
                </a:r>
                <a14:m>
                  <m:oMath xmlns:m="http://schemas.openxmlformats.org/officeDocument/2006/math">
                    <m:r>
                      <a:rPr lang="en-US" sz="19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1900" dirty="0"/>
                  <a:t>)</a:t>
                </a:r>
              </a:p>
              <a:p>
                <a:r>
                  <a:rPr lang="en-US" sz="2400" dirty="0"/>
                  <a:t>But then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.    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2400" dirty="0"/>
                  <a:t>		⇒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D5429-C743-94CD-9555-1F54214BA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471" y="924854"/>
                <a:ext cx="8799871" cy="4218646"/>
              </a:xfrm>
              <a:blipFill>
                <a:blip r:embed="rId2"/>
                <a:stretch>
                  <a:fillRect l="-1154" t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5166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9B09-2C5B-9B68-523E-356A0665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important corollary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635F4-47A2-2E77-8C88-6C28C8760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585200" cy="62309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  and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635F4-47A2-2E77-8C88-6C28C8760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585200" cy="623097"/>
              </a:xfrm>
              <a:blipFill>
                <a:blip r:embed="rId3"/>
                <a:stretch>
                  <a:fillRect l="-1183" t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6991CFB-28E2-3094-53A8-65FFAA71C18C}"/>
              </a:ext>
            </a:extLst>
          </p:cNvPr>
          <p:cNvGrpSpPr/>
          <p:nvPr/>
        </p:nvGrpSpPr>
        <p:grpSpPr>
          <a:xfrm>
            <a:off x="345251" y="2060991"/>
            <a:ext cx="8453498" cy="1919372"/>
            <a:chOff x="339970" y="3174173"/>
            <a:chExt cx="8453498" cy="19193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3950763-09AD-C466-26D0-90B769062323}"/>
                    </a:ext>
                  </a:extLst>
                </p:cNvPr>
                <p:cNvSpPr txBox="1"/>
                <p:nvPr/>
              </p:nvSpPr>
              <p:spPr>
                <a:xfrm>
                  <a:off x="339970" y="3174173"/>
                  <a:ext cx="8418945" cy="191937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accent1"/>
                  </a:solidFill>
                </a:ln>
              </p:spPr>
              <p:txBody>
                <a:bodyPr wrap="square" lIns="182880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b="1" u="sng" dirty="0">
                      <a:latin typeface="+mn-lt"/>
                    </a:rPr>
                    <a:t>Corollary</a:t>
                  </a:r>
                  <a:r>
                    <a:rPr lang="en-US" dirty="0">
                      <a:latin typeface="+mn-lt"/>
                    </a:rPr>
                    <a:t>:  For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</a:rPr>
                        <m:t>: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endParaRPr lang="en-US" dirty="0">
                    <a:latin typeface="+mn-lt"/>
                  </a:endParaRPr>
                </a:p>
                <a:p>
                  <a:pPr marL="342900" indent="-342900">
                    <a:spcBef>
                      <a:spcPts val="2400"/>
                    </a:spcBef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+mn-lt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a14:m>
                  <a:r>
                    <a:rPr lang="en-US" dirty="0">
                      <a:latin typeface="+mn-lt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rad>
                    </m:oMath>
                  </a14:m>
                  <a:r>
                    <a:rPr lang="en-US" dirty="0">
                      <a:latin typeface="+mn-lt"/>
                    </a:rPr>
                    <a:t>  then    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fold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p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</m:t>
                      </m:r>
                    </m:oMath>
                  </a14:m>
                  <a:endParaRPr lang="en-US" sz="2000" i="1" dirty="0">
                    <a:latin typeface="+mn-lt"/>
                  </a:endParaRPr>
                </a:p>
                <a:p>
                  <a:pPr marL="342900" indent="-342900">
                    <a:spcBef>
                      <a:spcPts val="2400"/>
                    </a:spcBef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+mn-lt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>
                      <a:latin typeface="+mn-lt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rad>
                    </m:oMath>
                  </a14:m>
                  <a:r>
                    <a:rPr lang="en-US" dirty="0">
                      <a:latin typeface="+mn-lt"/>
                    </a:rPr>
                    <a:t>  then    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fold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3950763-09AD-C466-26D0-90B7690623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70" y="3174173"/>
                  <a:ext cx="8418945" cy="1919372"/>
                </a:xfrm>
                <a:prstGeom prst="rect">
                  <a:avLst/>
                </a:prstGeom>
                <a:blipFill>
                  <a:blip r:embed="rId4"/>
                  <a:stretch>
                    <a:fillRect t="-1299" b="-1948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F349B6-3339-D60C-A164-D0530F96EBE5}"/>
                </a:ext>
              </a:extLst>
            </p:cNvPr>
            <p:cNvSpPr txBox="1"/>
            <p:nvPr/>
          </p:nvSpPr>
          <p:spPr>
            <a:xfrm>
              <a:off x="5051033" y="3198175"/>
              <a:ext cx="37424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600" dirty="0">
                  <a:latin typeface="+mn-lt"/>
                </a:rPr>
                <a:t>(folding does not decrease distance, </a:t>
              </a:r>
              <a:r>
                <a:rPr lang="en-US" sz="1600" dirty="0" err="1">
                  <a:latin typeface="+mn-lt"/>
                </a:rPr>
                <a:t>w.h.p</a:t>
              </a:r>
              <a:r>
                <a:rPr lang="en-US" sz="1600" dirty="0">
                  <a:latin typeface="+mn-lt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D7B35D-69E9-1A65-204D-AAEC6CE3D630}"/>
                  </a:ext>
                </a:extLst>
              </p:cNvPr>
              <p:cNvSpPr txBox="1"/>
              <p:nvPr/>
            </p:nvSpPr>
            <p:spPr>
              <a:xfrm>
                <a:off x="1769166" y="4593257"/>
                <a:ext cx="50361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b="0" dirty="0">
                    <a:latin typeface="+mn-lt"/>
                  </a:rPr>
                  <a:t>Recall: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</a:rPr>
                  <a:t>     ⟺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latin typeface="+mn-lt"/>
                  </a:rPr>
                  <a:t>-close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D7B35D-69E9-1A65-204D-AAEC6CE3D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66" y="4593257"/>
                <a:ext cx="5036122" cy="400110"/>
              </a:xfrm>
              <a:prstGeom prst="rect">
                <a:avLst/>
              </a:prstGeom>
              <a:blipFill>
                <a:blip r:embed="rId5"/>
                <a:stretch>
                  <a:fillRect l="-1259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3602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50F6C7-E94E-8A04-48EF-4B917800DF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4000" dirty="0"/>
                  <a:t>4-way folding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4000" dirty="0">
                        <a:latin typeface="+mn-lt"/>
                      </a:rPr>
                      <m:t>:</m:t>
                    </m:r>
                    <m:r>
                      <m:rPr>
                        <m:nor/>
                      </m:rPr>
                      <a:rPr lang="en-US" sz="4000" dirty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4000" dirty="0"/>
                  <a:t>   </a:t>
                </a:r>
                <a:r>
                  <a:rPr lang="en-US" sz="2700" dirty="0">
                    <a:latin typeface="+mn-lt"/>
                  </a:rPr>
                  <a:t>(using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2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7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7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7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50F6C7-E94E-8A04-48EF-4B917800D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3725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A9723-6FF7-A0E3-1F9B-F47BC6083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471" y="986744"/>
                <a:ext cx="8721213" cy="5667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define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for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 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A9723-6FF7-A0E3-1F9B-F47BC6083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471" y="986744"/>
                <a:ext cx="8721213" cy="566755"/>
              </a:xfrm>
              <a:blipFill>
                <a:blip r:embed="rId4"/>
                <a:stretch>
                  <a:fillRect l="-1164"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E16B47-45B0-DF8C-E126-FA95DD6C52D0}"/>
                  </a:ext>
                </a:extLst>
              </p:cNvPr>
              <p:cNvSpPr txBox="1"/>
              <p:nvPr/>
            </p:nvSpPr>
            <p:spPr>
              <a:xfrm>
                <a:off x="197230" y="3545666"/>
                <a:ext cx="9074589" cy="929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latin typeface="+mn-lt"/>
                  </a:rPr>
                  <a:t>The 4-way fold of </a:t>
                </a:r>
                <a:r>
                  <a:rPr lang="en-US" sz="2400" b="1" i="1" dirty="0">
                    <a:latin typeface="+mn-lt"/>
                  </a:rPr>
                  <a:t>u</a:t>
                </a:r>
                <a:r>
                  <a:rPr lang="en-US" sz="2400" dirty="0">
                    <a:latin typeface="+mn-lt"/>
                  </a:rPr>
                  <a:t>:</a:t>
                </a:r>
                <a:r>
                  <a:rPr lang="en-US" sz="2400" i="1" dirty="0">
                    <a:latin typeface="+mn-lt"/>
                  </a:rPr>
                  <a:t>  f</a:t>
                </a:r>
                <a:r>
                  <a:rPr lang="en-US" sz="2400" dirty="0">
                    <a:latin typeface="+mn-lt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as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n-lt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+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+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+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  </a:t>
                </a:r>
                <a:r>
                  <a:rPr lang="en-US" sz="20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E16B47-45B0-DF8C-E126-FA95DD6C5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0" y="3545666"/>
                <a:ext cx="9074589" cy="929935"/>
              </a:xfrm>
              <a:prstGeom prst="rect">
                <a:avLst/>
              </a:prstGeom>
              <a:blipFill>
                <a:blip r:embed="rId5"/>
                <a:stretch>
                  <a:fillRect l="-978" t="-4054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DEF15EA-32A4-4374-E9A1-28CD0974A83A}"/>
              </a:ext>
            </a:extLst>
          </p:cNvPr>
          <p:cNvSpPr txBox="1"/>
          <p:nvPr/>
        </p:nvSpPr>
        <p:spPr>
          <a:xfrm>
            <a:off x="7070808" y="3053803"/>
            <a:ext cx="193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2000" dirty="0">
                <a:latin typeface="+mn-lt"/>
              </a:rPr>
              <a:t>(a degree-4 FFT)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79E32E-92A8-D346-E37A-8651056048A9}"/>
                  </a:ext>
                </a:extLst>
              </p:cNvPr>
              <p:cNvSpPr txBox="1"/>
              <p:nvPr/>
            </p:nvSpPr>
            <p:spPr>
              <a:xfrm>
                <a:off x="197231" y="4616452"/>
                <a:ext cx="7938392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E</a:t>
                </a:r>
                <a:r>
                  <a:rPr lang="en-US" sz="2400" dirty="0">
                    <a:latin typeface="+mn-lt"/>
                  </a:rPr>
                  <a:t>valuating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+mn-lt"/>
                  </a:rPr>
                  <a:t> requires </a:t>
                </a:r>
                <a:r>
                  <a:rPr lang="en-US" sz="2400" u="sng" dirty="0">
                    <a:latin typeface="+mn-lt"/>
                  </a:rPr>
                  <a:t>four</a:t>
                </a:r>
                <a:r>
                  <a:rPr lang="en-US" sz="2400" dirty="0">
                    <a:latin typeface="+mn-lt"/>
                  </a:rPr>
                  <a:t> evals.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79E32E-92A8-D346-E37A-865105604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1" y="4616452"/>
                <a:ext cx="7938392" cy="477888"/>
              </a:xfrm>
              <a:prstGeom prst="rect">
                <a:avLst/>
              </a:prstGeom>
              <a:blipFill>
                <a:blip r:embed="rId6"/>
                <a:stretch>
                  <a:fillRect l="-1118" t="-7692" r="-319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11B640C1-CABA-6BF3-A8B9-A12690B3A6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30" y="1485982"/>
            <a:ext cx="7772400" cy="15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877F2-5F7B-A80B-DA8C-306CCC7CA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78A948-0DFA-AE8F-C567-648186D789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4000" dirty="0"/>
                  <a:t>4-way folding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4000" dirty="0">
                        <a:latin typeface="+mn-lt"/>
                      </a:rPr>
                      <m:t>:</m:t>
                    </m:r>
                    <m:r>
                      <m:rPr>
                        <m:nor/>
                      </m:rPr>
                      <a:rPr lang="en-US" sz="4000" dirty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4000" dirty="0"/>
                  <a:t>   </a:t>
                </a:r>
                <a:r>
                  <a:rPr lang="en-US" sz="2700" dirty="0">
                    <a:latin typeface="+mn-lt"/>
                  </a:rPr>
                  <a:t>(using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2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7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7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7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50F6C7-E94E-8A04-48EF-4B917800D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3725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599AC-E7D0-4CB8-030C-BD9CE40325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471" y="986744"/>
                <a:ext cx="8721213" cy="5667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define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  for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 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A9723-6FF7-A0E3-1F9B-F47BC6083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471" y="986744"/>
                <a:ext cx="8721213" cy="566755"/>
              </a:xfrm>
              <a:blipFill>
                <a:blip r:embed="rId4"/>
                <a:stretch>
                  <a:fillRect l="-1164"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4AAA28-608F-7855-0F58-4108F372EB14}"/>
                  </a:ext>
                </a:extLst>
              </p:cNvPr>
              <p:cNvSpPr txBox="1"/>
              <p:nvPr/>
            </p:nvSpPr>
            <p:spPr>
              <a:xfrm>
                <a:off x="197230" y="3545666"/>
                <a:ext cx="9074589" cy="929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latin typeface="+mn-lt"/>
                  </a:rPr>
                  <a:t>The 4-way fold of </a:t>
                </a:r>
                <a:r>
                  <a:rPr lang="en-US" sz="2400" b="1" i="1" dirty="0">
                    <a:latin typeface="+mn-lt"/>
                  </a:rPr>
                  <a:t>u</a:t>
                </a:r>
                <a:r>
                  <a:rPr lang="en-US" sz="2400" dirty="0">
                    <a:latin typeface="+mn-lt"/>
                  </a:rPr>
                  <a:t>:</a:t>
                </a:r>
                <a:r>
                  <a:rPr lang="en-US" sz="2400" i="1" dirty="0">
                    <a:latin typeface="+mn-lt"/>
                  </a:rPr>
                  <a:t>  f</a:t>
                </a:r>
                <a:r>
                  <a:rPr lang="en-US" sz="2400" dirty="0">
                    <a:latin typeface="+mn-lt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latin typeface="+mn-lt"/>
                  </a:rPr>
                  <a:t> as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n-lt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+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+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+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  </a:t>
                </a:r>
                <a:r>
                  <a:rPr lang="en-US" sz="20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4AAA28-608F-7855-0F58-4108F372E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0" y="3545666"/>
                <a:ext cx="9074589" cy="929935"/>
              </a:xfrm>
              <a:prstGeom prst="rect">
                <a:avLst/>
              </a:prstGeom>
              <a:blipFill>
                <a:blip r:embed="rId5"/>
                <a:stretch>
                  <a:fillRect l="-978" t="-4054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64D0C12-AC7E-6AC7-207F-15EA6F75ABB4}"/>
              </a:ext>
            </a:extLst>
          </p:cNvPr>
          <p:cNvSpPr txBox="1"/>
          <p:nvPr/>
        </p:nvSpPr>
        <p:spPr>
          <a:xfrm>
            <a:off x="7070808" y="3053803"/>
            <a:ext cx="193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2000" dirty="0">
                <a:latin typeface="+mn-lt"/>
              </a:rPr>
              <a:t>(a degree-4 FFT)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0A9B9F-E8F1-52D9-B2A8-5B22B8484D87}"/>
                  </a:ext>
                </a:extLst>
              </p:cNvPr>
              <p:cNvSpPr txBox="1"/>
              <p:nvPr/>
            </p:nvSpPr>
            <p:spPr>
              <a:xfrm>
                <a:off x="197231" y="4616452"/>
                <a:ext cx="8224559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b="1" u="sng" dirty="0">
                    <a:latin typeface="+mn-lt"/>
                  </a:rPr>
                  <a:t>Fact</a:t>
                </a:r>
                <a:r>
                  <a:rPr lang="en-US" sz="2400" dirty="0">
                    <a:latin typeface="+mn-lt"/>
                  </a:rPr>
                  <a:t>:  the same distance preservation corollary holds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0A9B9F-E8F1-52D9-B2A8-5B22B8484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1" y="4616452"/>
                <a:ext cx="8224559" cy="477888"/>
              </a:xfrm>
              <a:prstGeom prst="rect">
                <a:avLst/>
              </a:prstGeom>
              <a:blipFill>
                <a:blip r:embed="rId6"/>
                <a:stretch>
                  <a:fillRect l="-1079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014091AA-1C3E-0E37-6735-DF7DBBE48A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30" y="1485982"/>
            <a:ext cx="7772400" cy="15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403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6E19D-2A32-6529-6E30-50DAF2E1A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CB2290-DFD5-1DFB-0FB8-9F5D14D0B1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4000" dirty="0"/>
                  <a:t>8-way folding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4000" dirty="0">
                        <a:latin typeface="+mn-lt"/>
                      </a:rPr>
                      <m:t>:</m:t>
                    </m:r>
                    <m:r>
                      <m:rPr>
                        <m:nor/>
                      </m:rPr>
                      <a:rPr lang="en-US" sz="4000" dirty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4000" dirty="0"/>
                  <a:t>   </a:t>
                </a:r>
                <a:r>
                  <a:rPr lang="en-US" sz="2700" dirty="0">
                    <a:latin typeface="+mn-lt"/>
                  </a:rPr>
                  <a:t>(using an 8</a:t>
                </a:r>
                <a:r>
                  <a:rPr lang="en-US" sz="2700" baseline="30000" dirty="0">
                    <a:latin typeface="+mn-lt"/>
                  </a:rPr>
                  <a:t>th</a:t>
                </a:r>
                <a:r>
                  <a:rPr lang="en-US" sz="2700" dirty="0">
                    <a:latin typeface="+mn-lt"/>
                  </a:rPr>
                  <a:t> root of unity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CB2290-DFD5-1DFB-0FB8-9F5D14D0B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241" t="-13725" r="-772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7857C8-640E-7BEF-9667-ABF904F64120}"/>
                  </a:ext>
                </a:extLst>
              </p:cNvPr>
              <p:cNvSpPr txBox="1"/>
              <p:nvPr/>
            </p:nvSpPr>
            <p:spPr>
              <a:xfrm>
                <a:off x="197231" y="1245811"/>
                <a:ext cx="8651205" cy="3208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Can similarly define 8-way folding, or even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folding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>
                    <a:latin typeface="+mn-lt"/>
                  </a:rPr>
                  <a:t>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>
                    <a:latin typeface="+mn-lt"/>
                  </a:rPr>
                  <a:t>	maps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dirty="0">
                        <a:latin typeface="+mn-lt"/>
                      </a:rPr>
                      <m:t>:</m:t>
                    </m:r>
                    <m:r>
                      <m:rPr>
                        <m:nor/>
                      </m:rPr>
                      <a:rPr lang="en-US" dirty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>
                    <a:latin typeface="+mn-lt"/>
                  </a:rPr>
                  <a:t>    to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>
                    <a:latin typeface="+mn-lt"/>
                  </a:rPr>
                  <a:t>            </a:t>
                </a:r>
                <a:r>
                  <a:rPr lang="en-US" sz="1800" dirty="0">
                    <a:latin typeface="+mn-lt"/>
                  </a:rPr>
                  <a:t>(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sSup>
                          <m:s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|=|</m:t>
                    </m:r>
                    <m:r>
                      <a: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|/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</a:rPr>
                  <a:t>  )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>
                    <a:latin typeface="+mn-lt"/>
                  </a:rPr>
                  <a:t>	(1)    evaluating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evals.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en-US" dirty="0">
                    <a:latin typeface="+mn-lt"/>
                  </a:rPr>
                  <a:t>		⇒    uses a degree-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FFT    (degree-8 FFT for 8-way folding)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dirty="0">
                    <a:latin typeface="+mn-lt"/>
                  </a:rPr>
                  <a:t>	(2)    the same distance preservation corollary holds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7857C8-640E-7BEF-9667-ABF904F64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1" y="1245811"/>
                <a:ext cx="8651205" cy="3208764"/>
              </a:xfrm>
              <a:prstGeom prst="rect">
                <a:avLst/>
              </a:prstGeom>
              <a:blipFill>
                <a:blip r:embed="rId4"/>
                <a:stretch>
                  <a:fillRect l="-1026" t="-787" b="-2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9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9E158-E198-9C2C-7D9C-DB048D87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 of lecture:  Brief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551B-2557-0792-7AB4-AF3EEC1264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596" y="1085846"/>
                <a:ext cx="8915404" cy="394334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For a linear code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 is small up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&lt;1−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rad>
                  </m:oMath>
                </a14:m>
                <a:endParaRPr lang="en-US" sz="2400" dirty="0"/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sz="2400" b="1" dirty="0"/>
                  <a:t>Poly-IOP ⇾ IOP compiler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Honest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400" dirty="0"/>
                  <a:t> Commits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by sending its encoding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sz="2400" b="1" dirty="0"/>
              </a:p>
              <a:p>
                <a:r>
                  <a:rPr lang="en-US" sz="2400" dirty="0"/>
                  <a:t>Prove evaluation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using RS-IOPP on quotient of sent word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Out-of-domain eval. commits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unique word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List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sz="2400" b="1" dirty="0"/>
                  <a:t>Folding</a:t>
                </a:r>
                <a:r>
                  <a:rPr lang="en-US" sz="24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 ⇾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fold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is a distance preserving map </a:t>
                </a:r>
              </a:p>
              <a:p>
                <a:r>
                  <a:rPr lang="en-US" sz="2400" dirty="0"/>
                  <a:t>Proof using the BCIKS’20 proximity gap theorem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551B-2557-0792-7AB4-AF3EEC126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6" y="1085846"/>
                <a:ext cx="8915404" cy="3943349"/>
              </a:xfrm>
              <a:blipFill>
                <a:blip r:embed="rId2"/>
                <a:stretch>
                  <a:fillRect l="-996" t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57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309F78-987D-08E1-8199-3A36A1027555}"/>
              </a:ext>
            </a:extLst>
          </p:cNvPr>
          <p:cNvSpPr/>
          <p:nvPr/>
        </p:nvSpPr>
        <p:spPr>
          <a:xfrm>
            <a:off x="358878" y="973393"/>
            <a:ext cx="8696631" cy="97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D7A82-5827-7886-64C8-78CB4FF2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 Linear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7856E-A890-5E9D-BCAE-2C9FC45F71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8879" y="1062502"/>
                <a:ext cx="8686801" cy="9727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682625" algn="l"/>
                  </a:tabLst>
                </a:pPr>
                <a:r>
                  <a:rPr lang="en-US" sz="2400" b="1" u="sng" dirty="0"/>
                  <a:t>Def:</a:t>
                </a:r>
                <a:r>
                  <a:rPr lang="en-US" sz="2400" dirty="0"/>
                  <a:t>	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linear code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a linear subspace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of 	dimension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1800" dirty="0"/>
                  <a:t>(so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800" dirty="0"/>
                  <a:t>)</a:t>
                </a:r>
                <a:r>
                  <a:rPr lang="en-US" sz="2400" dirty="0"/>
                  <a:t>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  for all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7856E-A890-5E9D-BCAE-2C9FC45F7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879" y="1062502"/>
                <a:ext cx="8686801" cy="972775"/>
              </a:xfrm>
              <a:blipFill>
                <a:blip r:embed="rId2"/>
                <a:stretch>
                  <a:fillRect l="-1168" t="-384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B8A506-5F18-2269-7629-CEB9AC88BD5E}"/>
                  </a:ext>
                </a:extLst>
              </p:cNvPr>
              <p:cNvSpPr txBox="1"/>
              <p:nvPr/>
            </p:nvSpPr>
            <p:spPr>
              <a:xfrm>
                <a:off x="358878" y="2124386"/>
                <a:ext cx="8696630" cy="2979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2400"/>
                  </a:spcBef>
                  <a:buNone/>
                  <a:tabLst>
                    <a:tab pos="682625" algn="l"/>
                    <a:tab pos="1025525" algn="l"/>
                  </a:tabLst>
                </a:pPr>
                <a:r>
                  <a:rPr lang="en-US" sz="2400" b="1" u="sng" dirty="0">
                    <a:latin typeface="+mn-lt"/>
                  </a:rPr>
                  <a:t>Recall</a:t>
                </a:r>
                <a:r>
                  <a:rPr lang="en-US" sz="2400" dirty="0">
                    <a:latin typeface="+mn-lt"/>
                  </a:rPr>
                  <a:t>:	For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latin typeface="+mn-lt"/>
                </a:endParaRPr>
              </a:p>
              <a:p>
                <a:pPr marL="0" indent="0">
                  <a:spcBef>
                    <a:spcPts val="1000"/>
                  </a:spcBef>
                  <a:buNone/>
                  <a:tabLst>
                    <a:tab pos="390525" algn="l"/>
                    <a:tab pos="10842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</a:rPr>
                  <a:t>(Hamming weight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latin typeface="+mn-lt"/>
                  </a:rPr>
                  <a:t>       </a:t>
                </a:r>
                <a:r>
                  <a:rPr lang="en-US" sz="1800" dirty="0">
                    <a:latin typeface="+mn-lt"/>
                  </a:rPr>
                  <a:t>(where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marL="0" indent="0">
                  <a:spcBef>
                    <a:spcPts val="1600"/>
                  </a:spcBef>
                  <a:buNone/>
                  <a:tabLst>
                    <a:tab pos="390525" algn="l"/>
                    <a:tab pos="1084263" algn="l"/>
                  </a:tabLst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≔ (relative Hamming distance)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   </a:t>
                </a:r>
                <a:r>
                  <a:rPr lang="en-US" sz="2000" dirty="0">
                    <a:latin typeface="+mn-lt"/>
                  </a:rPr>
                  <a:t>∊ [0,1]</a:t>
                </a:r>
                <a:endParaRPr lang="en-US" sz="2400" dirty="0">
                  <a:latin typeface="+mn-lt"/>
                </a:endParaRPr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390525" algn="l"/>
                    <a:tab pos="1084263" algn="l"/>
                  </a:tabLst>
                </a:pPr>
                <a:r>
                  <a:rPr lang="en-US" sz="2400" dirty="0">
                    <a:latin typeface="+mn-lt"/>
                  </a:rPr>
                  <a:t>		example: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=3/5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>
                  <a:spcBef>
                    <a:spcPts val="1800"/>
                  </a:spcBef>
                  <a:tabLst>
                    <a:tab pos="390525" algn="l"/>
                    <a:tab pos="1084263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≔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n-lt"/>
                  </a:rPr>
                  <a:t> (relative min weight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box>
                    <m:func>
                      <m:func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>
                    <a:latin typeface="+mn-lt"/>
                  </a:rPr>
                  <a:t>     </a:t>
                </a:r>
                <a:r>
                  <a:rPr lang="en-US" sz="2000" dirty="0">
                    <a:latin typeface="+mn-lt"/>
                  </a:rPr>
                  <a:t>∊ [0,1]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B8A506-5F18-2269-7629-CEB9AC88B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78" y="2124386"/>
                <a:ext cx="8696630" cy="2979662"/>
              </a:xfrm>
              <a:prstGeom prst="rect">
                <a:avLst/>
              </a:prstGeom>
              <a:blipFill>
                <a:blip r:embed="rId3"/>
                <a:stretch>
                  <a:fillRect l="-1168" t="-3404" b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56A5A52-037C-284A-B0B7-7C270681FE3A}"/>
              </a:ext>
            </a:extLst>
          </p:cNvPr>
          <p:cNvGrpSpPr/>
          <p:nvPr/>
        </p:nvGrpSpPr>
        <p:grpSpPr>
          <a:xfrm>
            <a:off x="5098774" y="2124386"/>
            <a:ext cx="1598771" cy="529362"/>
            <a:chOff x="5098774" y="2124386"/>
            <a:chExt cx="1598771" cy="5293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322345-B875-1AB3-14D2-A99880D4898E}"/>
                </a:ext>
              </a:extLst>
            </p:cNvPr>
            <p:cNvSpPr txBox="1"/>
            <p:nvPr/>
          </p:nvSpPr>
          <p:spPr>
            <a:xfrm>
              <a:off x="5098774" y="2124386"/>
              <a:ext cx="1598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3600"/>
                </a:spcBef>
              </a:pPr>
              <a:r>
                <a:rPr lang="en-US" sz="1600" dirty="0">
                  <a:latin typeface="+mn-lt"/>
                </a:rPr>
                <a:t>(sum as integers)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9DC32D5-C031-E6C1-591D-1A7A757E0C12}"/>
                </a:ext>
              </a:extLst>
            </p:cNvPr>
            <p:cNvCxnSpPr/>
            <p:nvPr/>
          </p:nvCxnSpPr>
          <p:spPr>
            <a:xfrm flipH="1">
              <a:off x="5158409" y="2415209"/>
              <a:ext cx="228600" cy="2385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246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01505-6387-58D0-9519-6AEA38C8B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C573B1-9AA1-E64C-0EAB-116A3094FB6E}"/>
              </a:ext>
            </a:extLst>
          </p:cNvPr>
          <p:cNvSpPr txBox="1"/>
          <p:nvPr/>
        </p:nvSpPr>
        <p:spPr>
          <a:xfrm>
            <a:off x="1350220" y="1514475"/>
            <a:ext cx="6443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3600" dirty="0">
                <a:latin typeface="+mn-lt"/>
              </a:rPr>
              <a:t>Let’s put all this machinery to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52F84-5EBB-A126-92C3-3C5728B7BA3A}"/>
              </a:ext>
            </a:extLst>
          </p:cNvPr>
          <p:cNvSpPr txBox="1"/>
          <p:nvPr/>
        </p:nvSpPr>
        <p:spPr>
          <a:xfrm>
            <a:off x="1939369" y="3314267"/>
            <a:ext cx="5590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3600" dirty="0">
                <a:latin typeface="+mn-lt"/>
              </a:rPr>
              <a:t>See you in the next lecture …</a:t>
            </a:r>
          </a:p>
        </p:txBody>
      </p:sp>
    </p:spTree>
    <p:extLst>
      <p:ext uri="{BB962C8B-B14F-4D97-AF65-F5344CB8AC3E}">
        <p14:creationId xmlns:p14="http://schemas.microsoft.com/office/powerpoint/2010/main" val="7360738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E4A5-8E15-C305-D12E-9AED36545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F30C4-AC14-B0BC-E419-F7133C5A7D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01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26253-907A-2979-0AD5-AE89F2B4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201C-A285-AE6F-17AB-F3EF6177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 Linear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C3661B-C19E-1797-3DEB-E8F977865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0"/>
                <a:ext cx="8588477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682625" algn="l"/>
                  </a:tabLst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be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linear code.   Then:</a:t>
                </a:r>
              </a:p>
              <a:p>
                <a:pPr marL="0" indent="0">
                  <a:spcBef>
                    <a:spcPts val="2400"/>
                  </a:spcBef>
                  <a:buNone/>
                  <a:tabLst>
                    <a:tab pos="1025525" algn="l"/>
                  </a:tabLst>
                </a:pPr>
                <a:r>
                  <a:rPr lang="en-US" sz="2400" b="1" u="sng" dirty="0"/>
                  <a:t>Fact 1:</a:t>
                </a:r>
                <a:r>
                  <a:rPr lang="en-US" sz="2400" b="1" dirty="0"/>
                  <a:t>	</a:t>
                </a:r>
                <a:r>
                  <a:rPr lang="en-US" sz="2400" dirty="0"/>
                  <a:t>For all distinct 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/>
                  <a:t>  we have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pPr marL="0" indent="0">
                  <a:spcBef>
                    <a:spcPts val="800"/>
                  </a:spcBef>
                  <a:buNone/>
                  <a:tabLst>
                    <a:tab pos="1025525" algn="l"/>
                  </a:tabLst>
                </a:pPr>
                <a:r>
                  <a:rPr lang="en-US" sz="2400" dirty="0"/>
                  <a:t>				(otherwise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   and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spcBef>
                    <a:spcPts val="2400"/>
                  </a:spcBef>
                  <a:buNone/>
                  <a:tabLst>
                    <a:tab pos="1025525" algn="l"/>
                  </a:tabLst>
                </a:pPr>
                <a:r>
                  <a:rPr lang="en-US" sz="2400" b="1" u="sng" dirty="0"/>
                  <a:t>Fact 2: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   (i.e.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/>
                  <a:t> )       </a:t>
                </a:r>
                <a:r>
                  <a:rPr lang="en-US" sz="2000" dirty="0"/>
                  <a:t>(the singleton bound) </a:t>
                </a:r>
                <a:br>
                  <a:rPr lang="en-US" sz="2400" dirty="0"/>
                </a:br>
                <a:r>
                  <a:rPr lang="en-US" sz="2400" dirty="0"/>
                  <a:t>	</a:t>
                </a:r>
                <a:endParaRPr lang="en-US" sz="2400" b="1" u="sng" dirty="0"/>
              </a:p>
              <a:p>
                <a:pPr marL="0" indent="0">
                  <a:spcBef>
                    <a:spcPts val="2400"/>
                  </a:spcBef>
                  <a:buNone/>
                  <a:tabLst>
                    <a:tab pos="682625" algn="l"/>
                  </a:tabLst>
                </a:pPr>
                <a:r>
                  <a:rPr lang="en-US" sz="2400" b="1" u="sng" dirty="0"/>
                  <a:t>Def:</a:t>
                </a:r>
                <a:r>
                  <a:rPr lang="en-US" sz="2400" dirty="0"/>
                  <a:t>   if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 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called an </a:t>
                </a:r>
                <a:r>
                  <a:rPr lang="en-US" sz="2400" b="1" dirty="0"/>
                  <a:t>MDS Code</a:t>
                </a:r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682625" algn="l"/>
                  </a:tabLst>
                </a:pPr>
                <a:r>
                  <a:rPr lang="en-US" sz="2400" dirty="0"/>
                  <a:t>	The classic MDS code:  the Reed-Solomon code </a:t>
                </a:r>
                <a:r>
                  <a:rPr lang="en-US" sz="2000" dirty="0"/>
                  <a:t>(more in a bit)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C3661B-C19E-1797-3DEB-E8F977865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0"/>
                <a:ext cx="8588477" cy="3943349"/>
              </a:xfrm>
              <a:blipFill>
                <a:blip r:embed="rId3"/>
                <a:stretch>
                  <a:fillRect l="-1182" t="-962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C5F47-8EC9-DCB2-3772-291D57C0E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9CEE-D085-7BF2-B43A-60203E48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a message as a codeword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1EE2D-FBB3-244C-4EC5-6A3CC74A6E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471" y="1200151"/>
                <a:ext cx="8780205" cy="15728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682625" algn="l"/>
                  </a:tabLst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be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linear code. </a:t>
                </a:r>
              </a:p>
              <a:p>
                <a:pPr marL="0" indent="0">
                  <a:spcBef>
                    <a:spcPts val="1600"/>
                  </a:spcBef>
                  <a:buNone/>
                  <a:tabLst>
                    <a:tab pos="682625" algn="l"/>
                  </a:tabLst>
                </a:pPr>
                <a:r>
                  <a:rPr lang="en-US" sz="2400" b="1" u="sng" dirty="0"/>
                  <a:t>Encoding</a:t>
                </a:r>
                <a:r>
                  <a:rPr lang="en-US" sz="2400" dirty="0"/>
                  <a:t>:    Let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  be a basis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  <a:tabLst>
                    <a:tab pos="341313" algn="l"/>
                  </a:tabLst>
                </a:pPr>
                <a:r>
                  <a:rPr lang="en-US" sz="2400" dirty="0"/>
                  <a:t>	A message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b="0" dirty="0"/>
                  <a:t> can be encoded as a codeword</a:t>
                </a:r>
              </a:p>
              <a:p>
                <a:pPr marL="0" indent="0">
                  <a:buNone/>
                  <a:tabLst>
                    <a:tab pos="682625" algn="l"/>
                  </a:tabLst>
                </a:pPr>
                <a:endParaRPr lang="en-US" sz="2400" dirty="0"/>
              </a:p>
              <a:p>
                <a:pPr marL="0" indent="0">
                  <a:buNone/>
                  <a:tabLst>
                    <a:tab pos="682625" algn="l"/>
                  </a:tabLst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1EE2D-FBB3-244C-4EC5-6A3CC74A6E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471" y="1200151"/>
                <a:ext cx="8780205" cy="1572864"/>
              </a:xfrm>
              <a:blipFill>
                <a:blip r:embed="rId3"/>
                <a:stretch>
                  <a:fillRect l="-1156" t="-24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FAE0A9-B7C2-48E2-929D-9D1CD5B6BF10}"/>
                  </a:ext>
                </a:extLst>
              </p:cNvPr>
              <p:cNvSpPr txBox="1"/>
              <p:nvPr/>
            </p:nvSpPr>
            <p:spPr>
              <a:xfrm>
                <a:off x="368711" y="4068140"/>
                <a:ext cx="7692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b="1" u="sng" dirty="0">
                    <a:latin typeface="+mn-lt"/>
                  </a:rPr>
                  <a:t>Def</a:t>
                </a:r>
                <a:r>
                  <a:rPr lang="en-US" sz="2400" dirty="0">
                    <a:latin typeface="+mn-lt"/>
                  </a:rPr>
                  <a:t>:  The </a:t>
                </a:r>
                <a:r>
                  <a:rPr lang="en-US" sz="2400" b="1" dirty="0">
                    <a:latin typeface="+mn-lt"/>
                  </a:rPr>
                  <a:t>rate</a:t>
                </a:r>
                <a:r>
                  <a:rPr lang="en-US" sz="2400" dirty="0">
                    <a:latin typeface="+mn-lt"/>
                  </a:rPr>
                  <a:t> of a code is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i="1" dirty="0">
                    <a:latin typeface="+mn-lt"/>
                  </a:rPr>
                  <a:t>		</a:t>
                </a:r>
                <a:r>
                  <a:rPr lang="en-US" sz="2000" dirty="0">
                    <a:latin typeface="+mn-lt"/>
                  </a:rPr>
                  <a:t>(e.g.,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=0.5)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FAE0A9-B7C2-48E2-929D-9D1CD5B6B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11" y="4068140"/>
                <a:ext cx="7692427" cy="461665"/>
              </a:xfrm>
              <a:prstGeom prst="rect">
                <a:avLst/>
              </a:prstGeom>
              <a:blipFill>
                <a:blip r:embed="rId4"/>
                <a:stretch>
                  <a:fillRect l="-115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FAB89B-0A31-64BA-C529-DF37BA747741}"/>
                  </a:ext>
                </a:extLst>
              </p:cNvPr>
              <p:cNvSpPr/>
              <p:nvPr/>
            </p:nvSpPr>
            <p:spPr>
              <a:xfrm>
                <a:off x="787681" y="2844025"/>
                <a:ext cx="1585913" cy="42862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FAB89B-0A31-64BA-C529-DF37BA747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81" y="2844025"/>
                <a:ext cx="1585913" cy="4286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A0C670A-1181-D5F6-8423-F6A8283BEF1E}"/>
                  </a:ext>
                </a:extLst>
              </p:cNvPr>
              <p:cNvSpPr/>
              <p:nvPr/>
            </p:nvSpPr>
            <p:spPr>
              <a:xfrm>
                <a:off x="3352280" y="2844025"/>
                <a:ext cx="3607595" cy="42862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∊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A0C670A-1181-D5F6-8423-F6A8283BE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280" y="2844025"/>
                <a:ext cx="3607595" cy="428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15AEEC-785B-332E-DBBE-102A9AE0AC4B}"/>
                  </a:ext>
                </a:extLst>
              </p:cNvPr>
              <p:cNvSpPr txBox="1"/>
              <p:nvPr/>
            </p:nvSpPr>
            <p:spPr>
              <a:xfrm>
                <a:off x="7214433" y="2872540"/>
                <a:ext cx="19295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latin typeface="+mn-lt"/>
                  </a:rPr>
                  <a:t> expansion)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15AEEC-785B-332E-DBBE-102A9AE0A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433" y="2872540"/>
                <a:ext cx="1929567" cy="400110"/>
              </a:xfrm>
              <a:prstGeom prst="rect">
                <a:avLst/>
              </a:prstGeom>
              <a:blipFill>
                <a:blip r:embed="rId7"/>
                <a:stretch>
                  <a:fillRect l="-2614" t="-9375" r="-261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078A1B-4E04-0AED-FD00-FF287DFFFE16}"/>
              </a:ext>
            </a:extLst>
          </p:cNvPr>
          <p:cNvCxnSpPr/>
          <p:nvPr/>
        </p:nvCxnSpPr>
        <p:spPr>
          <a:xfrm>
            <a:off x="2462301" y="3069737"/>
            <a:ext cx="830987" cy="0"/>
          </a:xfrm>
          <a:prstGeom prst="straightConnector1">
            <a:avLst/>
          </a:prstGeom>
          <a:ln w="44450" cmpd="dbl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320BEEB-8C0B-21A7-1CAA-2995FD19F9CD}"/>
              </a:ext>
            </a:extLst>
          </p:cNvPr>
          <p:cNvSpPr txBox="1"/>
          <p:nvPr/>
        </p:nvSpPr>
        <p:spPr>
          <a:xfrm>
            <a:off x="2432586" y="2796550"/>
            <a:ext cx="79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ts val="3600"/>
              </a:spcBef>
              <a:buNone/>
            </a:pPr>
            <a:r>
              <a:rPr lang="en-US" sz="1600" dirty="0">
                <a:latin typeface="+mn-lt"/>
              </a:rPr>
              <a:t>encode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4D0117-1C90-7A72-B292-15588F24E244}"/>
                  </a:ext>
                </a:extLst>
              </p:cNvPr>
              <p:cNvSpPr txBox="1"/>
              <p:nvPr/>
            </p:nvSpPr>
            <p:spPr>
              <a:xfrm>
                <a:off x="368711" y="4663078"/>
                <a:ext cx="7960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In practice:  for fast encoding, want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latin typeface="+mn-lt"/>
                  </a:rPr>
                  <a:t> as large as possible 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latin typeface="+mn-lt"/>
                  </a:rPr>
                  <a:t>=0.5  ⇒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+mn-lt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4D0117-1C90-7A72-B292-15588F24E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11" y="4663078"/>
                <a:ext cx="7960449" cy="400110"/>
              </a:xfrm>
              <a:prstGeom prst="rect">
                <a:avLst/>
              </a:prstGeom>
              <a:blipFill>
                <a:blip r:embed="rId8"/>
                <a:stretch>
                  <a:fillRect l="-637" t="-9375" r="-478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7020FC-EB4A-E89E-D856-80646F79B43F}"/>
                  </a:ext>
                </a:extLst>
              </p:cNvPr>
              <p:cNvSpPr txBox="1"/>
              <p:nvPr/>
            </p:nvSpPr>
            <p:spPr>
              <a:xfrm>
                <a:off x="353721" y="3495001"/>
                <a:ext cx="8766311" cy="443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200" dirty="0">
                    <a:latin typeface="+mn-lt"/>
                  </a:rPr>
                  <a:t>We can treat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200" dirty="0">
                    <a:latin typeface="+mn-lt"/>
                  </a:rPr>
                  <a:t>  as a linear map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⇾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  that encodes messages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7020FC-EB4A-E89E-D856-80646F79B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21" y="3495001"/>
                <a:ext cx="8766311" cy="443519"/>
              </a:xfrm>
              <a:prstGeom prst="rect">
                <a:avLst/>
              </a:prstGeom>
              <a:blipFill>
                <a:blip r:embed="rId9"/>
                <a:stretch>
                  <a:fillRect l="-867" t="-555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spcBef>
            <a:spcPts val="3600"/>
          </a:spcBef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137158</TotalTime>
  <Words>8376</Words>
  <Application>Microsoft Macintosh PowerPoint</Application>
  <PresentationFormat>On-screen Show (16:9)</PresentationFormat>
  <Paragraphs>756</Paragraphs>
  <Slides>71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Cambria Math</vt:lpstr>
      <vt:lpstr>Google Sans</vt:lpstr>
      <vt:lpstr>Helvetica</vt:lpstr>
      <vt:lpstr>Office Theme</vt:lpstr>
      <vt:lpstr>FRI and Proximity Proofs: What they are what they are for</vt:lpstr>
      <vt:lpstr>Recap: a General Paradigm for a Modern SNARK</vt:lpstr>
      <vt:lpstr>Recap:  three function families</vt:lpstr>
      <vt:lpstr>Papers we discuss in this lecture and the next</vt:lpstr>
      <vt:lpstr>FRI:  Fast Reed-Solomon IOPP</vt:lpstr>
      <vt:lpstr>Background</vt:lpstr>
      <vt:lpstr>(1)  Linear codes</vt:lpstr>
      <vt:lpstr>(1)  Linear codes</vt:lpstr>
      <vt:lpstr>Encoding a message as a codeword</vt:lpstr>
      <vt:lpstr>Unique decoding distance   ([n,k,l]_p linear code)</vt:lpstr>
      <vt:lpstr>List decoding</vt:lpstr>
      <vt:lpstr>List decoding</vt:lpstr>
      <vt:lpstr>Convenient terms:  δ-close and δ-far</vt:lpstr>
      <vt:lpstr>The classic MDS code:  Reed-Solomon</vt:lpstr>
      <vt:lpstr>The classic MDS code:  Reed-Solomon</vt:lpstr>
      <vt:lpstr>Unique decoding and list decoding</vt:lpstr>
      <vt:lpstr>Unique decoding and list decoding</vt:lpstr>
      <vt:lpstr>Unique decoding and list decoding</vt:lpstr>
      <vt:lpstr>Unique decoding and list decoding</vt:lpstr>
      <vt:lpstr>Background on IOPs</vt:lpstr>
      <vt:lpstr>Interactive Oracle Proofs  (IOP)   [BCS’16, RRR’16]</vt:lpstr>
      <vt:lpstr>Interactive Oracle Proofs  (IOP)   [BCS’16, RRR’16]</vt:lpstr>
      <vt:lpstr>Interactive Oracle Proofs  (IOP)   [BCS’16, RRR’16]</vt:lpstr>
      <vt:lpstr>IOP for R  ⇒  SNARK for R  (the BCS’16 compiler)</vt:lpstr>
      <vt:lpstr>IOP for R  ⇒  SNARK for R  (the BCS’16 compiler)</vt:lpstr>
      <vt:lpstr>IOP for R  ⇒  SNARK for R  (the BCS’16 compiler)</vt:lpstr>
      <vt:lpstr>A generalization:  IOP of Proximity  (IOPP)</vt:lpstr>
      <vt:lpstr>Completeness and proximity soundness</vt:lpstr>
      <vt:lpstr>An important example:  a Reed-Solomon IOPP</vt:lpstr>
      <vt:lpstr>A special type of IOP:  Poly-IOP</vt:lpstr>
      <vt:lpstr>A special type of IOP:  Poly-IOP</vt:lpstr>
      <vt:lpstr>Compiling a Poly-IOP to a SNARK</vt:lpstr>
      <vt:lpstr>Compiling a Poly-IOP to a SNARK Using a Reed-Solomon IOP of Proximity</vt:lpstr>
      <vt:lpstr>Poly-IOP  ⇒  IOP  ⇒  SNARK</vt:lpstr>
      <vt:lpstr>The interesting step:  Poly-IOP  ⇒  IOP</vt:lpstr>
      <vt:lpstr>Representing a polynomial as an IOP oracle</vt:lpstr>
      <vt:lpstr>Representing a polynomial as an IOP oracle</vt:lpstr>
      <vt:lpstr>Quotienting</vt:lpstr>
      <vt:lpstr>Visualizing Quotienting</vt:lpstr>
      <vt:lpstr>Quotienting by more values</vt:lpstr>
      <vt:lpstr>Poly-IOP  ⇒  IOP:   first attempt</vt:lpstr>
      <vt:lpstr>Poly-IOP  ⇒  IOP:   first attempt</vt:lpstr>
      <vt:lpstr>A simple observation          (DEEP)</vt:lpstr>
      <vt:lpstr>A simple observation</vt:lpstr>
      <vt:lpstr>Poly-IOP  ⇒  IOP:   second attempt</vt:lpstr>
      <vt:lpstr>Poly-IOP  ⇒  IOP:   second attempt</vt:lpstr>
      <vt:lpstr>Poly-IOP  ⇒  IOP:  summary</vt:lpstr>
      <vt:lpstr>Poly-IOP  ⇒  IOP  ⇒  SNARK</vt:lpstr>
      <vt:lpstr>Poly-IOP  ⇒  IOP:   remarks</vt:lpstr>
      <vt:lpstr>Distance Preserving Transformations</vt:lpstr>
      <vt:lpstr>Distance Preserving Transformations</vt:lpstr>
      <vt:lpstr>Example 1:  batch RS-IOPP</vt:lpstr>
      <vt:lpstr>Why is this distance preserving?</vt:lpstr>
      <vt:lpstr>The proximity gap theorem</vt:lpstr>
      <vt:lpstr>The proximity gap theorem</vt:lpstr>
      <vt:lpstr>A stronger form:  correlated proximity</vt:lpstr>
      <vt:lpstr>Why is this called a proximity gap??</vt:lpstr>
      <vt:lpstr>Proximity gaps for other linear codes?</vt:lpstr>
      <vt:lpstr>2nd Distance preserving example:  2-way folding</vt:lpstr>
      <vt:lpstr>2-way folding a polynomial</vt:lpstr>
      <vt:lpstr>2-way folding a polynomial: more generally</vt:lpstr>
      <vt:lpstr>Folding an arbitrary word  u": " L⇾F  </vt:lpstr>
      <vt:lpstr>Folding an arbitrary word  u": " L⇾F  </vt:lpstr>
      <vt:lpstr>Why is this true?</vt:lpstr>
      <vt:lpstr>An important corollary</vt:lpstr>
      <vt:lpstr>4-way folding  u": " L⇾F   (using i^2=-1) </vt:lpstr>
      <vt:lpstr>4-way folding  u": " L⇾F   (using i^2=-1) </vt:lpstr>
      <vt:lpstr>8-way folding  u": " L⇾F   (using an 8th root of unity) </vt:lpstr>
      <vt:lpstr>End of lecture:  Brief Summary</vt:lpstr>
      <vt:lpstr>PowerPoint Presentation</vt:lpstr>
      <vt:lpstr>THE  END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2000</cp:revision>
  <cp:lastPrinted>2024-12-25T21:25:26Z</cp:lastPrinted>
  <dcterms:created xsi:type="dcterms:W3CDTF">2010-10-17T19:58:05Z</dcterms:created>
  <dcterms:modified xsi:type="dcterms:W3CDTF">2025-05-21T05:53:18Z</dcterms:modified>
</cp:coreProperties>
</file>