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710" r:id="rId2"/>
    <p:sldId id="1676" r:id="rId3"/>
    <p:sldId id="1972" r:id="rId4"/>
    <p:sldId id="1976" r:id="rId5"/>
    <p:sldId id="1752" r:id="rId6"/>
    <p:sldId id="1813" r:id="rId7"/>
    <p:sldId id="1935" r:id="rId8"/>
    <p:sldId id="1980" r:id="rId9"/>
    <p:sldId id="1981" r:id="rId10"/>
    <p:sldId id="1982" r:id="rId11"/>
    <p:sldId id="1983" r:id="rId12"/>
    <p:sldId id="1984" r:id="rId13"/>
    <p:sldId id="1936" r:id="rId14"/>
    <p:sldId id="1937" r:id="rId15"/>
    <p:sldId id="1889" r:id="rId16"/>
    <p:sldId id="1938" r:id="rId17"/>
    <p:sldId id="1939" r:id="rId18"/>
    <p:sldId id="1940" r:id="rId19"/>
    <p:sldId id="1941" r:id="rId20"/>
    <p:sldId id="1850" r:id="rId21"/>
    <p:sldId id="1942" r:id="rId22"/>
    <p:sldId id="1855" r:id="rId23"/>
    <p:sldId id="1943" r:id="rId24"/>
    <p:sldId id="1944" r:id="rId25"/>
    <p:sldId id="1945" r:id="rId26"/>
    <p:sldId id="1946" r:id="rId27"/>
    <p:sldId id="1947" r:id="rId28"/>
    <p:sldId id="1948" r:id="rId29"/>
    <p:sldId id="1967" r:id="rId30"/>
    <p:sldId id="1978" r:id="rId31"/>
    <p:sldId id="1979" r:id="rId32"/>
    <p:sldId id="1949" r:id="rId33"/>
    <p:sldId id="1950" r:id="rId34"/>
    <p:sldId id="1951" r:id="rId35"/>
    <p:sldId id="1954" r:id="rId36"/>
    <p:sldId id="1955" r:id="rId37"/>
    <p:sldId id="1957" r:id="rId38"/>
    <p:sldId id="1958" r:id="rId39"/>
    <p:sldId id="1874" r:id="rId40"/>
    <p:sldId id="1875" r:id="rId41"/>
    <p:sldId id="1876" r:id="rId42"/>
    <p:sldId id="1877" r:id="rId43"/>
    <p:sldId id="1878" r:id="rId44"/>
    <p:sldId id="1879" r:id="rId45"/>
    <p:sldId id="1880" r:id="rId46"/>
    <p:sldId id="1881" r:id="rId47"/>
    <p:sldId id="1882" r:id="rId48"/>
    <p:sldId id="1961" r:id="rId49"/>
    <p:sldId id="1883" r:id="rId50"/>
    <p:sldId id="1960" r:id="rId51"/>
    <p:sldId id="1884" r:id="rId52"/>
    <p:sldId id="1856" r:id="rId53"/>
    <p:sldId id="1872" r:id="rId54"/>
    <p:sldId id="1869" r:id="rId55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025FF"/>
    <a:srgbClr val="9A0000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4" autoAdjust="0"/>
    <p:restoredTop sz="89623" autoAdjust="0"/>
  </p:normalViewPr>
  <p:slideViewPr>
    <p:cSldViewPr snapToGrid="0">
      <p:cViewPr varScale="1">
        <p:scale>
          <a:sx n="134" d="100"/>
          <a:sy n="134" d="100"/>
        </p:scale>
        <p:origin x="200" y="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5/10/25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5/10/25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A6895-D187-51A1-E3C9-3C9F7A5D4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B9B0E-A3F3-3E0B-AC54-CBBE9CC27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EF88D9-6B49-EE07-0E73-828FF9452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 means  log(|C|) time.     Mention </a:t>
            </a:r>
            <a:r>
              <a:rPr lang="en-US" b="1" dirty="0"/>
              <a:t>bilinear-IOP</a:t>
            </a:r>
            <a:r>
              <a:rPr lang="en-US" dirty="0"/>
              <a:t> (in </a:t>
            </a:r>
            <a:r>
              <a:rPr lang="en-US" dirty="0" err="1"/>
              <a:t>flookup</a:t>
            </a:r>
            <a:r>
              <a:rPr lang="en-US"/>
              <a:t>) which </a:t>
            </a:r>
            <a:r>
              <a:rPr lang="en-US" dirty="0"/>
              <a:t>gives the verifier more power than just point evaluation.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FB9A-2B91-53DD-8A04-93AEB6AD5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3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 </a:t>
                </a:r>
                <a:r>
                  <a:rPr lang="en-US" sz="1200" dirty="0"/>
                  <a:t>T(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200" baseline="30000" dirty="0"/>
                  <a:t>5</a:t>
                </a:r>
                <a:r>
                  <a:rPr lang="en-US" sz="1200" dirty="0"/>
                  <a:t>) = T(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200" baseline="30000" dirty="0"/>
                  <a:t>7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 </a:t>
                </a:r>
                <a:r>
                  <a:rPr lang="en-US" sz="1200" dirty="0"/>
                  <a:t>T(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sz="1200" baseline="30000" dirty="0"/>
                  <a:t>5</a:t>
                </a:r>
                <a:r>
                  <a:rPr lang="en-US" sz="1200" dirty="0"/>
                  <a:t>) = T(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sz="1200" baseline="30000" dirty="0"/>
                  <a:t>7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0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 </a:t>
                </a:r>
                <a:r>
                  <a:rPr lang="en-US" sz="1200" dirty="0"/>
                  <a:t>T(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200" baseline="30000" dirty="0"/>
                  <a:t>5</a:t>
                </a:r>
                <a:r>
                  <a:rPr lang="en-US" sz="1200" dirty="0"/>
                  <a:t>) = T(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200" baseline="30000" dirty="0"/>
                  <a:t>7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 </a:t>
                </a:r>
                <a:r>
                  <a:rPr lang="en-US" sz="1200" dirty="0"/>
                  <a:t>T(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sz="1200" baseline="30000" dirty="0"/>
                  <a:t>5</a:t>
                </a:r>
                <a:r>
                  <a:rPr lang="en-US" sz="1200" dirty="0"/>
                  <a:t>) = T(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sz="1200" baseline="30000" dirty="0"/>
                  <a:t>7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BC8C-96B0-96F4-4B53-C4F05588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CFBDA-889D-02D8-AB30-37D28E6E7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1F2EDE-5F63-6BBB-FAFF-B451EDAC5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08D9D-0A8F-F1A7-BAE6-3C4302A22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-</a:t>
            </a:r>
            <a:r>
              <a:rPr lang="en-US" dirty="0" err="1"/>
              <a:t>Demilo</a:t>
            </a:r>
            <a:r>
              <a:rPr lang="en-US" dirty="0"/>
              <a:t>-Lipton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-</a:t>
            </a:r>
            <a:r>
              <a:rPr lang="en-US" dirty="0" err="1"/>
              <a:t>Demilo</a:t>
            </a:r>
            <a:r>
              <a:rPr lang="en-US" dirty="0"/>
              <a:t>-Lipton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one reason why we use roots of 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Prover can only commit to q(X) if it is a polynomial.</a:t>
                </a:r>
              </a:p>
              <a:p>
                <a:r>
                  <a:rPr lang="en-US" dirty="0"/>
                  <a:t>proof size:  two commitments and two eval proofs (but one eval proof is sufficient by batching, and with KZG this can simply be tested using a pairing)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Prover can only commit to q(X) if it is a polynomial.</a:t>
                </a:r>
              </a:p>
              <a:p>
                <a:r>
                  <a:rPr lang="en-US" dirty="0"/>
                  <a:t>proof size:  two commitments and two eval proofs (but one eval proof is sufficient by batching, and with KZG this can simply be tested using a pairing)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Lipton, “efficient checking of computations”, 1989.     The quantity \hat{f}(r) is called a fingerprint of f.</a:t>
            </a:r>
          </a:p>
          <a:p>
            <a:r>
              <a:rPr lang="en-US" dirty="0"/>
              <a:t>We are using  product check for rational functions.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0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014B1-C3D6-5A7A-4C5B-6852EB85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C1FFB-61F8-71C1-BB9D-7A0A80DB5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E69FC-9C01-6049-5536-F8E2B8AB1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Prover time:  O(k log k).   Verifier time:  O(log k).   </a:t>
            </a:r>
          </a:p>
          <a:p>
            <a:r>
              <a:rPr lang="en-US" dirty="0"/>
              <a:t>Two commits, seven evals.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15438-2F27-A938-D36B-172C4860E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5/10/25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5/10/25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oundary">
            <a:extLst>
              <a:ext uri="{FF2B5EF4-FFF2-40B4-BE49-F238E27FC236}">
                <a16:creationId xmlns:a16="http://schemas.microsoft.com/office/drawing/2014/main" id="{CC414AA2-9D28-AD86-E618-25D74B6C1E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144" y="4305299"/>
            <a:ext cx="9153144" cy="859536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A3B7BC59-6796-DEB3-80B7-522EEB51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BBA185E5-1BCA-7E81-DBF2-D13B99E19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971550"/>
            <a:ext cx="8229600" cy="329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A18EED-3CA5-5AB3-F168-3B1D3B11DA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FCA20-D3C1-4D02-835D-77BA55FE14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E54EA-5D22-4278-8264-B6469650FE39}"/>
              </a:ext>
            </a:extLst>
          </p:cNvPr>
          <p:cNvSpPr txBox="1"/>
          <p:nvPr userDrawn="1"/>
        </p:nvSpPr>
        <p:spPr>
          <a:xfrm>
            <a:off x="7890320" y="475029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ZKP MOOC</a:t>
            </a:r>
          </a:p>
        </p:txBody>
      </p:sp>
    </p:spTree>
    <p:extLst>
      <p:ext uri="{BB962C8B-B14F-4D97-AF65-F5344CB8AC3E}">
        <p14:creationId xmlns:p14="http://schemas.microsoft.com/office/powerpoint/2010/main" val="43959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tion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wo graphics of stylized keys facing opposite directions float in front of a background of blue 1s and 0s">
            <a:extLst>
              <a:ext uri="{FF2B5EF4-FFF2-40B4-BE49-F238E27FC236}">
                <a16:creationId xmlns:a16="http://schemas.microsoft.com/office/drawing/2014/main" id="{2F171852-EB4D-76FE-5DEA-AB899EED7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8236" y="1127215"/>
            <a:ext cx="5152977" cy="28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00AA4-953B-DD8E-E3F6-02E8BE154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00237"/>
            <a:ext cx="4267200" cy="1343025"/>
          </a:xfrm>
        </p:spPr>
        <p:txBody>
          <a:bodyPr/>
          <a:lstStyle>
            <a:lvl1pPr>
              <a:defRPr u="sng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Slide Separation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AEEC9-F3ED-85F5-5C47-C17E4D4B05D1}"/>
              </a:ext>
            </a:extLst>
          </p:cNvPr>
          <p:cNvSpPr txBox="1"/>
          <p:nvPr userDrawn="1"/>
        </p:nvSpPr>
        <p:spPr>
          <a:xfrm>
            <a:off x="6245449" y="4973147"/>
            <a:ext cx="1114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0" i="1" dirty="0">
                <a:solidFill>
                  <a:schemeClr val="bg1"/>
                </a:solidFill>
                <a:effectLst/>
                <a:latin typeface="Source Sans Pro Web"/>
              </a:rPr>
              <a:t>Credit: </a:t>
            </a:r>
            <a:r>
              <a:rPr lang="en-US" sz="600" b="0" i="1" dirty="0" err="1">
                <a:solidFill>
                  <a:schemeClr val="bg1"/>
                </a:solidFill>
                <a:effectLst/>
                <a:latin typeface="Source Sans Pro Web"/>
              </a:rPr>
              <a:t>Faithie</a:t>
            </a:r>
            <a:r>
              <a:rPr lang="en-US" sz="600" b="0" i="1" dirty="0">
                <a:solidFill>
                  <a:schemeClr val="bg1"/>
                </a:solidFill>
                <a:effectLst/>
                <a:latin typeface="Source Sans Pro Web"/>
              </a:rPr>
              <a:t>/Shutterstock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84BEC-4D65-E326-057E-5D8C13FF9377}"/>
              </a:ext>
            </a:extLst>
          </p:cNvPr>
          <p:cNvSpPr txBox="1"/>
          <p:nvPr userDrawn="1"/>
        </p:nvSpPr>
        <p:spPr>
          <a:xfrm>
            <a:off x="7890320" y="475029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ZKP MOOC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4ACC4-7BD6-A95B-B0E1-E22C4E264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2FCA20-D3C1-4D02-835D-77BA55FE1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8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5/10/25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  <p:sldLayoutId id="21474841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8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601.png"/><Relationship Id="rId12" Type="http://schemas.openxmlformats.org/officeDocument/2006/relationships/image" Target="../media/image212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2.png"/><Relationship Id="rId10" Type="http://schemas.openxmlformats.org/officeDocument/2006/relationships/image" Target="../media/image122.png"/><Relationship Id="rId4" Type="http://schemas.openxmlformats.org/officeDocument/2006/relationships/image" Target="../media/image64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image" Target="../media/image1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200.png"/><Relationship Id="rId5" Type="http://schemas.openxmlformats.org/officeDocument/2006/relationships/image" Target="../media/image66.png"/><Relationship Id="rId4" Type="http://schemas.openxmlformats.org/officeDocument/2006/relationships/image" Target="../media/image14000.png"/><Relationship Id="rId9" Type="http://schemas.openxmlformats.org/officeDocument/2006/relationships/image" Target="../media/image18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hyperlink" Target="https://en.wikipedia.org/wiki/Schwartz%E2%80%93Zippel_lemma" TargetMode="External"/><Relationship Id="rId4" Type="http://schemas.openxmlformats.org/officeDocument/2006/relationships/image" Target="../media/image7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png"/><Relationship Id="rId7" Type="http://schemas.openxmlformats.org/officeDocument/2006/relationships/image" Target="../media/image1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200.png"/><Relationship Id="rId5" Type="http://schemas.openxmlformats.org/officeDocument/2006/relationships/image" Target="../media/image73.png"/><Relationship Id="rId10" Type="http://schemas.openxmlformats.org/officeDocument/2006/relationships/image" Target="../media/image1910.png"/><Relationship Id="rId4" Type="http://schemas.openxmlformats.org/officeDocument/2006/relationships/image" Target="../media/image14000.png"/><Relationship Id="rId9" Type="http://schemas.openxmlformats.org/officeDocument/2006/relationships/image" Target="../media/image180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1800.png"/><Relationship Id="rId3" Type="http://schemas.openxmlformats.org/officeDocument/2006/relationships/image" Target="../media/image370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7.png"/><Relationship Id="rId15" Type="http://schemas.openxmlformats.org/officeDocument/2006/relationships/image" Target="../media/image231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19" Type="http://schemas.openxmlformats.org/officeDocument/2006/relationships/image" Target="../media/image69.png"/><Relationship Id="rId4" Type="http://schemas.openxmlformats.org/officeDocument/2006/relationships/image" Target="../media/image7.emf"/><Relationship Id="rId9" Type="http://schemas.openxmlformats.org/officeDocument/2006/relationships/image" Target="../media/image75.png"/><Relationship Id="rId1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image" Target="../media/image1500.png"/><Relationship Id="rId7" Type="http://schemas.openxmlformats.org/officeDocument/2006/relationships/image" Target="NULL"/><Relationship Id="rId12" Type="http://schemas.openxmlformats.org/officeDocument/2006/relationships/image" Target="../media/image3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171.png"/><Relationship Id="rId5" Type="http://schemas.openxmlformats.org/officeDocument/2006/relationships/image" Target="../media/image282.png"/><Relationship Id="rId10" Type="http://schemas.openxmlformats.org/officeDocument/2006/relationships/image" Target="../media/image350.png"/><Relationship Id="rId4" Type="http://schemas.openxmlformats.org/officeDocument/2006/relationships/image" Target="../media/image261.png"/><Relationship Id="rId9" Type="http://schemas.openxmlformats.org/officeDocument/2006/relationships/image" Target="../media/image340.png"/><Relationship Id="rId14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8" Type="http://schemas.openxmlformats.org/officeDocument/2006/relationships/image" Target="../media/image380.png"/><Relationship Id="rId3" Type="http://schemas.openxmlformats.org/officeDocument/2006/relationships/image" Target="../media/image1500.png"/><Relationship Id="rId7" Type="http://schemas.openxmlformats.org/officeDocument/2006/relationships/image" Target="NULL"/><Relationship Id="rId12" Type="http://schemas.openxmlformats.org/officeDocument/2006/relationships/image" Target="../media/image400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90.png"/><Relationship Id="rId5" Type="http://schemas.openxmlformats.org/officeDocument/2006/relationships/image" Target="../media/image282.png"/><Relationship Id="rId10" Type="http://schemas.openxmlformats.org/officeDocument/2006/relationships/image" Target="../media/image350.png"/><Relationship Id="rId4" Type="http://schemas.openxmlformats.org/officeDocument/2006/relationships/image" Target="../media/image261.png"/><Relationship Id="rId9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5" Type="http://schemas.openxmlformats.org/officeDocument/2006/relationships/image" Target="../media/image430.png"/><Relationship Id="rId4" Type="http://schemas.openxmlformats.org/officeDocument/2006/relationships/image" Target="../media/image4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31.png"/><Relationship Id="rId7" Type="http://schemas.openxmlformats.org/officeDocument/2006/relationships/image" Target="../media/image480.png"/><Relationship Id="rId12" Type="http://schemas.openxmlformats.org/officeDocument/2006/relationships/image" Target="../media/image6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1.png"/><Relationship Id="rId5" Type="http://schemas.openxmlformats.org/officeDocument/2006/relationships/image" Target="../media/image450.png"/><Relationship Id="rId10" Type="http://schemas.openxmlformats.org/officeDocument/2006/relationships/image" Target="../media/image510.png"/><Relationship Id="rId4" Type="http://schemas.openxmlformats.org/officeDocument/2006/relationships/image" Target="../media/image440.png"/><Relationship Id="rId9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3" Type="http://schemas.openxmlformats.org/officeDocument/2006/relationships/image" Target="../media/image91.png"/><Relationship Id="rId7" Type="http://schemas.openxmlformats.org/officeDocument/2006/relationships/image" Target="../media/image25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11" Type="http://schemas.openxmlformats.org/officeDocument/2006/relationships/image" Target="../media/image801.png"/><Relationship Id="rId10" Type="http://schemas.openxmlformats.org/officeDocument/2006/relationships/image" Target="../media/image95.png"/><Relationship Id="rId9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81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91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png"/><Relationship Id="rId18" Type="http://schemas.openxmlformats.org/officeDocument/2006/relationships/image" Target="../media/image4.emf"/><Relationship Id="rId3" Type="http://schemas.openxmlformats.org/officeDocument/2006/relationships/image" Target="../media/image34.png"/><Relationship Id="rId7" Type="http://schemas.openxmlformats.org/officeDocument/2006/relationships/image" Target="../media/image260.png"/><Relationship Id="rId12" Type="http://schemas.openxmlformats.org/officeDocument/2006/relationships/image" Target="../media/image320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15" Type="http://schemas.openxmlformats.org/officeDocument/2006/relationships/image" Target="../media/image61.png"/><Relationship Id="rId4" Type="http://schemas.openxmlformats.org/officeDocument/2006/relationships/image" Target="../media/image35.png"/><Relationship Id="rId14" Type="http://schemas.openxmlformats.org/officeDocument/2006/relationships/image" Target="../media/image5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8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3.png"/><Relationship Id="rId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89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92.png"/><Relationship Id="rId7" Type="http://schemas.openxmlformats.org/officeDocument/2006/relationships/image" Target="../media/image9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5" Type="http://schemas.openxmlformats.org/officeDocument/2006/relationships/image" Target="../media/image940.png"/><Relationship Id="rId4" Type="http://schemas.openxmlformats.org/officeDocument/2006/relationships/image" Target="../media/image930.png"/><Relationship Id="rId9" Type="http://schemas.openxmlformats.org/officeDocument/2006/relationships/image" Target="../media/image9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0.png"/><Relationship Id="rId5" Type="http://schemas.openxmlformats.org/officeDocument/2006/relationships/image" Target="../media/image99.png"/><Relationship Id="rId4" Type="http://schemas.openxmlformats.org/officeDocument/2006/relationships/image" Target="../media/image2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0.png"/><Relationship Id="rId5" Type="http://schemas.openxmlformats.org/officeDocument/2006/relationships/image" Target="../media/image99.png"/><Relationship Id="rId4" Type="http://schemas.openxmlformats.org/officeDocument/2006/relationships/image" Target="../media/image20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00.png"/><Relationship Id="rId7" Type="http://schemas.openxmlformats.org/officeDocument/2006/relationships/image" Target="../media/image3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7" Type="http://schemas.openxmlformats.org/officeDocument/2006/relationships/image" Target="../media/image3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8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81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91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E0825C6-9D6A-B043-AD8F-9FDFA9EC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98" y="3133362"/>
            <a:ext cx="6400800" cy="9371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Dan </a:t>
            </a:r>
            <a:r>
              <a:rPr lang="en-US" dirty="0" err="1">
                <a:solidFill>
                  <a:schemeClr val="tx1"/>
                </a:solidFill>
              </a:rPr>
              <a:t>Boneh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Stanford University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DB0DE-3B12-00ED-51B6-20F7BF6CB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71" y="1461361"/>
            <a:ext cx="8730433" cy="1301503"/>
          </a:xfrm>
        </p:spPr>
        <p:txBody>
          <a:bodyPr/>
          <a:lstStyle/>
          <a:p>
            <a:r>
              <a:rPr lang="en-US" sz="3600" dirty="0"/>
              <a:t>The PLONK </a:t>
            </a:r>
            <a:br>
              <a:rPr lang="en-US" sz="3600" dirty="0"/>
            </a:br>
            <a:r>
              <a:rPr lang="en-US" sz="3600" dirty="0"/>
              <a:t>Polynomial Interactive Oracle Proof (PIOP)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C22F6-8DA1-8F5E-521B-DF825D50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93F31-389B-2FB0-3CCB-8819FCE1AD33}"/>
              </a:ext>
            </a:extLst>
          </p:cNvPr>
          <p:cNvSpPr txBox="1"/>
          <p:nvPr/>
        </p:nvSpPr>
        <p:spPr>
          <a:xfrm>
            <a:off x="76530" y="84621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CS355, Spring 25</a:t>
            </a:r>
          </a:p>
        </p:txBody>
      </p:sp>
    </p:spTree>
    <p:extLst>
      <p:ext uri="{BB962C8B-B14F-4D97-AF65-F5344CB8AC3E}">
        <p14:creationId xmlns:p14="http://schemas.microsoft.com/office/powerpoint/2010/main" val="61073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9C5F7-30E0-A655-DA71-8C1CF194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3770-41FC-5848-89B7-27AE9D1A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D297A-745C-27E8-729C-906887DD6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plan</a:t>
                </a:r>
                <a:r>
                  <a:rPr lang="en-US" dirty="0"/>
                  <a:t>:   Prover interpolates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  such that </a:t>
                </a:r>
              </a:p>
              <a:p>
                <a:pPr marL="0" indent="0">
                  <a:buNone/>
                </a:pPr>
                <a:r>
                  <a:rPr lang="en-US" dirty="0"/>
                  <a:t>(1)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inputs</a:t>
                </a:r>
                <a:r>
                  <a:rPr lang="en-US" dirty="0"/>
                  <a:t>: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input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1,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(2)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wires</a:t>
                </a:r>
                <a:r>
                  <a:rPr lang="en-US" dirty="0"/>
                  <a:t>:    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):	left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+1</a:t>
                </a:r>
                <a:r>
                  <a:rPr lang="en-US" sz="2200" dirty="0"/>
                  <a:t>):	right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+2</a:t>
                </a:r>
                <a:r>
                  <a:rPr lang="en-US" sz="2200" dirty="0"/>
                  <a:t>):	output of gate #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A56A4BC-1306-1900-F204-EAD67196E59F}"/>
              </a:ext>
            </a:extLst>
          </p:cNvPr>
          <p:cNvGrpSpPr/>
          <p:nvPr/>
        </p:nvGrpSpPr>
        <p:grpSpPr>
          <a:xfrm>
            <a:off x="6035300" y="3338136"/>
            <a:ext cx="2855652" cy="1680445"/>
            <a:chOff x="6035300" y="3338136"/>
            <a:chExt cx="2855652" cy="1680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5FE082-FB5C-E632-965C-9B954DEF9AD9}"/>
                    </a:ext>
                  </a:extLst>
                </p:cNvPr>
                <p:cNvSpPr txBox="1"/>
                <p:nvPr/>
              </p:nvSpPr>
              <p:spPr>
                <a:xfrm>
                  <a:off x="6211051" y="3338136"/>
                  <a:ext cx="2679901" cy="15696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Plonk PIOP:</a:t>
                  </a:r>
                </a:p>
                <a:p>
                  <a:pPr marL="342900" indent="-342900" algn="l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+mn-lt"/>
                    </a:rPr>
                    <a:t>send oracle for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i="1" dirty="0">
                    <a:latin typeface="+mn-lt"/>
                  </a:endParaRPr>
                </a:p>
                <a:p>
                  <a:pPr marL="342900" indent="-342900" algn="l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+mn-lt"/>
                    </a:rPr>
                    <a:t>prove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+mn-lt"/>
                    </a:rPr>
                    <a:t> is valid</a:t>
                  </a:r>
                  <a:br>
                    <a:rPr lang="en-US" dirty="0">
                      <a:latin typeface="+mn-lt"/>
                    </a:rPr>
                  </a:br>
                  <a:r>
                    <a:rPr lang="en-US" dirty="0">
                      <a:latin typeface="+mn-lt"/>
                    </a:rPr>
                    <a:t>(gates and wires)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5FE082-FB5C-E632-965C-9B954DEF9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051" y="3338136"/>
                  <a:ext cx="2679901" cy="1569660"/>
                </a:xfrm>
                <a:prstGeom prst="rect">
                  <a:avLst/>
                </a:prstGeom>
                <a:blipFill>
                  <a:blip r:embed="rId3"/>
                  <a:stretch>
                    <a:fillRect l="-3286" t="-3200" r="-1408" b="-72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2" descr="Free Light Bulb Clipart Transparent, Download Free Light Bulb Clipart  Transparent png images, Free ClipArts on Clipart Library">
              <a:extLst>
                <a:ext uri="{FF2B5EF4-FFF2-40B4-BE49-F238E27FC236}">
                  <a16:creationId xmlns:a16="http://schemas.microsoft.com/office/drawing/2014/main" id="{4E7C6703-3943-E89F-61F8-4B204119A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300" y="4367141"/>
              <a:ext cx="549986" cy="65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9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6E95-B5AE-BFF0-3094-A47676ED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5C7749-6C41-B9F9-E53A-5BD9B22B45C4}"/>
              </a:ext>
            </a:extLst>
          </p:cNvPr>
          <p:cNvSpPr/>
          <p:nvPr/>
        </p:nvSpPr>
        <p:spPr>
          <a:xfrm>
            <a:off x="956187" y="1557797"/>
            <a:ext cx="5715000" cy="148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DD567-4EF9-FADC-4BFC-ACC2C265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C0A45-2002-B8B0-7E8F-D2675328D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our example, Prover interpolates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such that: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inputs: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0: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	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1: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2: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  <a:blipFill>
                <a:blip r:embed="rId2"/>
                <a:stretch>
                  <a:fillRect l="-1079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09CADC-CC05-AF97-570A-73691D842C41}"/>
                  </a:ext>
                </a:extLst>
              </p:cNvPr>
              <p:cNvSpPr txBox="1"/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degree(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+mn-lt"/>
                  </a:rPr>
                  <a:t>) = 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blipFill>
                <a:blip r:embed="rId3"/>
                <a:stretch>
                  <a:fillRect l="-352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A73BB93-C310-32BA-7DE9-3B20F420EC5A}"/>
              </a:ext>
            </a:extLst>
          </p:cNvPr>
          <p:cNvSpPr txBox="1"/>
          <p:nvPr/>
        </p:nvSpPr>
        <p:spPr>
          <a:xfrm>
            <a:off x="4114800" y="418623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824F32-2BFE-D8CF-40FF-35B2522688C1}"/>
                  </a:ext>
                </a:extLst>
              </p:cNvPr>
              <p:cNvSpPr txBox="1"/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dirty="0">
                    <a:latin typeface="+mn-lt"/>
                  </a:rPr>
                  <a:t>Prover can use FFT to compute the coefficients 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of </a:t>
                </a:r>
                <a:r>
                  <a:rPr lang="en-US" sz="2200" i="1" dirty="0">
                    <a:latin typeface="+mn-lt"/>
                  </a:rPr>
                  <a:t>T</a:t>
                </a:r>
                <a:r>
                  <a:rPr lang="en-US" sz="2200" dirty="0">
                    <a:latin typeface="+mn-lt"/>
                  </a:rPr>
                  <a:t> in time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+mn-lt"/>
                      </a:rPr>
                      <m:t>log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blipFill>
                <a:blip r:embed="rId4"/>
                <a:stretch>
                  <a:fillRect l="-1131" t="-4918" r="-45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75A20EE-5F4F-AF94-6D9F-8146D30697EA}"/>
              </a:ext>
            </a:extLst>
          </p:cNvPr>
          <p:cNvGrpSpPr/>
          <p:nvPr/>
        </p:nvGrpSpPr>
        <p:grpSpPr>
          <a:xfrm>
            <a:off x="6127756" y="3164058"/>
            <a:ext cx="2803973" cy="1601421"/>
            <a:chOff x="6127756" y="2719066"/>
            <a:chExt cx="2803973" cy="16014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711350-399F-C09E-7DF1-FD577E1736D3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2A2EFB5-3688-B8CE-A3CD-46A12621DCDA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2476A6-1DD8-FEA2-FADA-4253EC1AEF08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D730E5-748A-844F-2475-5C74BF80AA50}"/>
              </a:ext>
            </a:extLst>
          </p:cNvPr>
          <p:cNvCxnSpPr/>
          <p:nvPr/>
        </p:nvCxnSpPr>
        <p:spPr>
          <a:xfrm>
            <a:off x="956187" y="1927123"/>
            <a:ext cx="57150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56FD-1BC8-5FB3-8D7E-9B78037E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D36D-F09F-FE23-7FE5-188FB132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 proving validity of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C1834D-9FB2-046D-54E2-8EE7E02880F8}"/>
                  </a:ext>
                </a:extLst>
              </p:cNvPr>
              <p:cNvSpPr txBox="1"/>
              <p:nvPr/>
            </p:nvSpPr>
            <p:spPr>
              <a:xfrm>
                <a:off x="709332" y="957518"/>
                <a:ext cx="2395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C1834D-9FB2-046D-54E2-8EE7E0288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2" y="957518"/>
                <a:ext cx="2395528" cy="461665"/>
              </a:xfrm>
              <a:prstGeom prst="rect">
                <a:avLst/>
              </a:prstGeom>
              <a:blipFill>
                <a:blip r:embed="rId2"/>
                <a:stretch>
                  <a:fillRect l="-3684" t="-8108" r="-42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98D88-247D-2BA2-397B-900112286E67}"/>
                  </a:ext>
                </a:extLst>
              </p:cNvPr>
              <p:cNvSpPr txBox="1"/>
              <p:nvPr/>
            </p:nvSpPr>
            <p:spPr>
              <a:xfrm>
                <a:off x="5755568" y="957518"/>
                <a:ext cx="216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98D88-247D-2BA2-397B-900112286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8" y="957518"/>
                <a:ext cx="2165657" cy="461665"/>
              </a:xfrm>
              <a:prstGeom prst="rect">
                <a:avLst/>
              </a:prstGeom>
              <a:blipFill>
                <a:blip r:embed="rId3"/>
                <a:stretch>
                  <a:fillRect l="-4678" t="-8108" r="-350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B433B5-1FDD-AE38-18CA-9154C2648548}"/>
                  </a:ext>
                </a:extLst>
              </p:cNvPr>
              <p:cNvSpPr txBox="1"/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build  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blipFill>
                <a:blip r:embed="rId4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CA63A27-07E0-C2BC-4ABB-613646899005}"/>
              </a:ext>
            </a:extLst>
          </p:cNvPr>
          <p:cNvGrpSpPr/>
          <p:nvPr/>
        </p:nvGrpSpPr>
        <p:grpSpPr>
          <a:xfrm>
            <a:off x="3461656" y="1355849"/>
            <a:ext cx="2171700" cy="446469"/>
            <a:chOff x="3510643" y="2143799"/>
            <a:chExt cx="2171700" cy="44646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7B0EDF-ABE2-44B1-8EA3-776081105DB6}"/>
                </a:ext>
              </a:extLst>
            </p:cNvPr>
            <p:cNvCxnSpPr/>
            <p:nvPr/>
          </p:nvCxnSpPr>
          <p:spPr>
            <a:xfrm flipV="1">
              <a:off x="3510643" y="2571750"/>
              <a:ext cx="2171700" cy="1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0D1FF5-32C7-AD1D-5F06-C0CDC8CF8580}"/>
                    </a:ext>
                  </a:extLst>
                </p:cNvPr>
                <p:cNvSpPr txBox="1"/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B9BCC9-5884-5519-8FF2-A41D6BCCDBBF}"/>
              </a:ext>
            </a:extLst>
          </p:cNvPr>
          <p:cNvGrpSpPr/>
          <p:nvPr/>
        </p:nvGrpSpPr>
        <p:grpSpPr>
          <a:xfrm>
            <a:off x="195058" y="2195493"/>
            <a:ext cx="8802415" cy="2252088"/>
            <a:chOff x="195058" y="2312608"/>
            <a:chExt cx="8802415" cy="22520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399DE2-9618-1D1E-7433-AFC17863822E}"/>
                </a:ext>
              </a:extLst>
            </p:cNvPr>
            <p:cNvSpPr txBox="1"/>
            <p:nvPr/>
          </p:nvSpPr>
          <p:spPr>
            <a:xfrm>
              <a:off x="195058" y="2312608"/>
              <a:ext cx="880241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Prover needs to prove that T is a correct computation trace: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 encodes the correct inputs,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every gate is evaluated correctly,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wiring is implemented correctly, 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output of last gate is 0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C1FC5849-F68C-D8A0-4383-7CD957AF6394}"/>
                </a:ext>
              </a:extLst>
            </p:cNvPr>
            <p:cNvSpPr/>
            <p:nvPr/>
          </p:nvSpPr>
          <p:spPr>
            <a:xfrm>
              <a:off x="378544" y="2779593"/>
              <a:ext cx="398205" cy="1785103"/>
            </a:xfrm>
            <a:prstGeom prst="leftBrace">
              <a:avLst>
                <a:gd name="adj1" fmla="val 8333"/>
                <a:gd name="adj2" fmla="val 5055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F3478D6-8BDB-186B-3CFC-EC85BA035942}"/>
              </a:ext>
            </a:extLst>
          </p:cNvPr>
          <p:cNvSpPr txBox="1"/>
          <p:nvPr/>
        </p:nvSpPr>
        <p:spPr>
          <a:xfrm>
            <a:off x="289668" y="4533897"/>
            <a:ext cx="457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How?    First, let’s build some tools.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EF549F-AB9E-7E97-8FAD-3199B19D1C16}"/>
              </a:ext>
            </a:extLst>
          </p:cNvPr>
          <p:cNvCxnSpPr/>
          <p:nvPr/>
        </p:nvCxnSpPr>
        <p:spPr>
          <a:xfrm>
            <a:off x="0" y="2092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6B2ACFB-ECCC-8524-2BE1-3218866D1F34}"/>
              </a:ext>
            </a:extLst>
          </p:cNvPr>
          <p:cNvSpPr txBox="1"/>
          <p:nvPr/>
        </p:nvSpPr>
        <p:spPr>
          <a:xfrm>
            <a:off x="6187627" y="3282844"/>
            <a:ext cx="2662908" cy="1735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 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, 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</a:p>
          <a:p>
            <a:pPr>
              <a:spcBef>
                <a:spcPts val="600"/>
              </a:spcBef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77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3C2DCD-0BE4-7C21-886A-B305424AEE7A}"/>
              </a:ext>
            </a:extLst>
          </p:cNvPr>
          <p:cNvCxnSpPr>
            <a:cxnSpLocks/>
          </p:cNvCxnSpPr>
          <p:nvPr/>
        </p:nvCxnSpPr>
        <p:spPr>
          <a:xfrm>
            <a:off x="6184468" y="3681375"/>
            <a:ext cx="2666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CC7CADE-86F3-BA90-E9D5-A81528ED32FC}"/>
              </a:ext>
            </a:extLst>
          </p:cNvPr>
          <p:cNvGrpSpPr/>
          <p:nvPr/>
        </p:nvGrpSpPr>
        <p:grpSpPr>
          <a:xfrm>
            <a:off x="6291336" y="2881882"/>
            <a:ext cx="2382896" cy="1373747"/>
            <a:chOff x="6291336" y="2370604"/>
            <a:chExt cx="2382896" cy="137374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B12E43-0FF8-2783-203F-3D8F90BF4BF6}"/>
                </a:ext>
              </a:extLst>
            </p:cNvPr>
            <p:cNvCxnSpPr>
              <a:cxnSpLocks/>
            </p:cNvCxnSpPr>
            <p:nvPr/>
          </p:nvCxnSpPr>
          <p:spPr>
            <a:xfrm>
              <a:off x="8066604" y="3122772"/>
              <a:ext cx="0" cy="105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DAB4A6-E7B3-3B69-2543-543051AD2C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0638" y="3537618"/>
              <a:ext cx="333955" cy="2067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CA924F-BE5E-1831-8DDA-086B743C1236}"/>
                </a:ext>
              </a:extLst>
            </p:cNvPr>
            <p:cNvSpPr txBox="1"/>
            <p:nvPr/>
          </p:nvSpPr>
          <p:spPr>
            <a:xfrm>
              <a:off x="6291336" y="2370604"/>
              <a:ext cx="23828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(wiring constraints)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6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156DF6-EA8A-8E05-6CBD-A8264485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3481"/>
            <a:ext cx="7772400" cy="1229383"/>
          </a:xfrm>
        </p:spPr>
        <p:txBody>
          <a:bodyPr>
            <a:normAutofit fontScale="90000"/>
          </a:bodyPr>
          <a:lstStyle/>
          <a:p>
            <a:r>
              <a:rPr lang="en-US" u="none" dirty="0"/>
              <a:t>Proving properties of </a:t>
            </a:r>
            <a:br>
              <a:rPr lang="en-US" u="none" dirty="0"/>
            </a:br>
            <a:r>
              <a:rPr lang="en-US" u="none" dirty="0"/>
              <a:t>committed </a:t>
            </a:r>
            <a:r>
              <a:rPr lang="en-US" dirty="0"/>
              <a:t>univariate </a:t>
            </a:r>
            <a:r>
              <a:rPr lang="en-US" u="none" dirty="0"/>
              <a:t>polynomials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26AC2-538E-D2BF-ABA4-71059EAC1FF8}"/>
              </a:ext>
            </a:extLst>
          </p:cNvPr>
          <p:cNvSpPr txBox="1"/>
          <p:nvPr/>
        </p:nvSpPr>
        <p:spPr>
          <a:xfrm>
            <a:off x="2743200" y="385566"/>
            <a:ext cx="313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Towards the Plonk PIOP</a:t>
            </a:r>
          </a:p>
        </p:txBody>
      </p:sp>
    </p:spTree>
    <p:extLst>
      <p:ext uri="{BB962C8B-B14F-4D97-AF65-F5344CB8AC3E}">
        <p14:creationId xmlns:p14="http://schemas.microsoft.com/office/powerpoint/2010/main" val="22250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8983-A7B1-9B29-CD9A-5B1F62C8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/>
              <a:t>Proving properties of committed polynomials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928783-C57B-5379-E91F-91F72231DFDA}"/>
                  </a:ext>
                </a:extLst>
              </p:cNvPr>
              <p:cNvSpPr txBox="1"/>
              <p:nvPr/>
            </p:nvSpPr>
            <p:spPr>
              <a:xfrm>
                <a:off x="339471" y="1104840"/>
                <a:ext cx="1903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928783-C57B-5379-E91F-91F72231D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104840"/>
                <a:ext cx="1903278" cy="461665"/>
              </a:xfrm>
              <a:prstGeom prst="rect">
                <a:avLst/>
              </a:prstGeom>
              <a:blipFill>
                <a:blip r:embed="rId2"/>
                <a:stretch>
                  <a:fillRect l="-4636" t="-5263" r="-397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F88537B-1038-F668-BD39-D0EAD76C0CE3}"/>
              </a:ext>
            </a:extLst>
          </p:cNvPr>
          <p:cNvGrpSpPr/>
          <p:nvPr/>
        </p:nvGrpSpPr>
        <p:grpSpPr>
          <a:xfrm>
            <a:off x="6304314" y="1023429"/>
            <a:ext cx="2661883" cy="461665"/>
            <a:chOff x="6318602" y="883049"/>
            <a:chExt cx="2661883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30F850-EEB2-9EA0-9089-1DFBD9172039}"/>
                </a:ext>
              </a:extLst>
            </p:cNvPr>
            <p:cNvSpPr/>
            <p:nvPr/>
          </p:nvSpPr>
          <p:spPr>
            <a:xfrm>
              <a:off x="8330176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57D607-00BD-DA6A-685D-FCCB597B69C2}"/>
                </a:ext>
              </a:extLst>
            </p:cNvPr>
            <p:cNvSpPr/>
            <p:nvPr/>
          </p:nvSpPr>
          <p:spPr>
            <a:xfrm>
              <a:off x="7734623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99DBA3-E491-5741-04F2-80A183705BD6}"/>
                    </a:ext>
                  </a:extLst>
                </p:cNvPr>
                <p:cNvSpPr txBox="1"/>
                <p:nvPr/>
              </p:nvSpPr>
              <p:spPr>
                <a:xfrm>
                  <a:off x="6318602" y="883049"/>
                  <a:ext cx="26618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99DBA3-E491-5741-04F2-80A183705B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602" y="883049"/>
                  <a:ext cx="266188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791" t="-7895" r="-237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2DF56-52FC-0A45-7EE5-419299CAB188}"/>
                  </a:ext>
                </a:extLst>
              </p:cNvPr>
              <p:cNvSpPr txBox="1"/>
              <p:nvPr/>
            </p:nvSpPr>
            <p:spPr>
              <a:xfrm>
                <a:off x="533400" y="1504950"/>
                <a:ext cx="7265579" cy="96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Goal: convince verifier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latin typeface="+mn-lt"/>
                  </a:rPr>
                  <a:t> satisfy some properties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Proof systems presented as a Poly-IOP: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2DF56-52FC-0A45-7EE5-419299CAB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04950"/>
                <a:ext cx="7265579" cy="963277"/>
              </a:xfrm>
              <a:prstGeom prst="rect">
                <a:avLst/>
              </a:prstGeom>
              <a:blipFill>
                <a:blip r:embed="rId4"/>
                <a:stretch>
                  <a:fillRect l="-1049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07361BC-A62D-FAEF-8E30-8FC6070FAEA1}"/>
              </a:ext>
            </a:extLst>
          </p:cNvPr>
          <p:cNvGrpSpPr/>
          <p:nvPr/>
        </p:nvGrpSpPr>
        <p:grpSpPr>
          <a:xfrm>
            <a:off x="1372658" y="2624143"/>
            <a:ext cx="5329927" cy="461665"/>
            <a:chOff x="1648690" y="2767222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22D3DB-F3EB-5AB1-A44E-0F25D1F1EC94}"/>
                    </a:ext>
                  </a:extLst>
                </p:cNvPr>
                <p:cNvSpPr txBox="1"/>
                <p:nvPr/>
              </p:nvSpPr>
              <p:spPr>
                <a:xfrm>
                  <a:off x="6172455" y="2767222"/>
                  <a:ext cx="4215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22D3DB-F3EB-5AB1-A44E-0F25D1F1E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455" y="2767222"/>
                  <a:ext cx="42158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A14625D-7C2B-8EB2-C8E9-277E141A1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2BA941-477C-4990-05A9-2FEB62700A06}"/>
                  </a:ext>
                </a:extLst>
              </p:cNvPr>
              <p:cNvSpPr txBox="1"/>
              <p:nvPr/>
            </p:nvSpPr>
            <p:spPr>
              <a:xfrm>
                <a:off x="6935259" y="2747181"/>
                <a:ext cx="1077346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+mn-lt"/>
                  </a:rPr>
                  <a:t> 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2BA941-477C-4990-05A9-2FEB6270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59" y="2747181"/>
                <a:ext cx="1077346" cy="494751"/>
              </a:xfrm>
              <a:prstGeom prst="rect">
                <a:avLst/>
              </a:prstGeom>
              <a:blipFill>
                <a:blip r:embed="rId9"/>
                <a:stretch>
                  <a:fillRect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E1549-CB8A-0FD9-8585-7FC7350F6581}"/>
              </a:ext>
            </a:extLst>
          </p:cNvPr>
          <p:cNvGrpSpPr/>
          <p:nvPr/>
        </p:nvGrpSpPr>
        <p:grpSpPr>
          <a:xfrm>
            <a:off x="1372657" y="3875295"/>
            <a:ext cx="5329927" cy="423770"/>
            <a:chOff x="1372657" y="3518102"/>
            <a:chExt cx="5329927" cy="42377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3CA4850-9C0A-7F49-D6A4-DFA77FA4C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2657" y="3892698"/>
              <a:ext cx="53299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5AC1A3D-D8CD-774C-E74D-0941FB9FD235}"/>
                    </a:ext>
                  </a:extLst>
                </p:cNvPr>
                <p:cNvSpPr txBox="1"/>
                <p:nvPr/>
              </p:nvSpPr>
              <p:spPr>
                <a:xfrm>
                  <a:off x="1600200" y="3518102"/>
                  <a:ext cx="5049396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at some points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5AC1A3D-D8CD-774C-E74D-0941FB9FD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18102"/>
                  <a:ext cx="5049396" cy="423770"/>
                </a:xfrm>
                <a:prstGeom prst="rect">
                  <a:avLst/>
                </a:prstGeom>
                <a:blipFill>
                  <a:blip r:embed="rId10"/>
                  <a:stretch>
                    <a:fillRect l="-1508" t="-5714" r="-1005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7CB7F3-27D8-CB10-D584-81EDADF996A9}"/>
              </a:ext>
            </a:extLst>
          </p:cNvPr>
          <p:cNvSpPr txBox="1"/>
          <p:nvPr/>
        </p:nvSpPr>
        <p:spPr>
          <a:xfrm>
            <a:off x="7010400" y="4052833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accept or reject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F55894-2D5E-168F-1AD9-4D7272215687}"/>
              </a:ext>
            </a:extLst>
          </p:cNvPr>
          <p:cNvSpPr/>
          <p:nvPr/>
        </p:nvSpPr>
        <p:spPr>
          <a:xfrm>
            <a:off x="339471" y="2391074"/>
            <a:ext cx="8652129" cy="216917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1895F7-9917-5FA9-863C-AB3E5E45C74A}"/>
              </a:ext>
            </a:extLst>
          </p:cNvPr>
          <p:cNvGrpSpPr/>
          <p:nvPr/>
        </p:nvGrpSpPr>
        <p:grpSpPr>
          <a:xfrm>
            <a:off x="1372657" y="3157543"/>
            <a:ext cx="5425437" cy="450691"/>
            <a:chOff x="1372657" y="2800350"/>
            <a:chExt cx="5425437" cy="4506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805014-939B-D82D-900C-2DB14B16B12C}"/>
                </a:ext>
              </a:extLst>
            </p:cNvPr>
            <p:cNvGrpSpPr/>
            <p:nvPr/>
          </p:nvGrpSpPr>
          <p:grpSpPr>
            <a:xfrm>
              <a:off x="1372657" y="2800350"/>
              <a:ext cx="5425437" cy="450691"/>
              <a:chOff x="2971800" y="3913746"/>
              <a:chExt cx="3200400" cy="450691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6D72C3D-DB42-A87F-9885-ED07B24B6C6C}"/>
                  </a:ext>
                </a:extLst>
              </p:cNvPr>
              <p:cNvCxnSpPr/>
              <p:nvPr/>
            </p:nvCxnSpPr>
            <p:spPr>
              <a:xfrm>
                <a:off x="2971800" y="4364437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8F94194-10DA-76BA-7C68-5C3D0764741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470" y="3913746"/>
                    <a:ext cx="217524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8F94194-10DA-76BA-7C68-5C3D076474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470" y="3913746"/>
                    <a:ext cx="217524" cy="39299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882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8E1E48-11C8-7D09-230C-97E268FD04E1}"/>
                    </a:ext>
                  </a:extLst>
                </p:cNvPr>
                <p:cNvSpPr txBox="1"/>
                <p:nvPr/>
              </p:nvSpPr>
              <p:spPr>
                <a:xfrm>
                  <a:off x="2567354" y="2823521"/>
                  <a:ext cx="3186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800" dirty="0">
                      <a:latin typeface="+mn-lt"/>
                    </a:rPr>
                    <a:t>(a commitment to some poly.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8E1E48-11C8-7D09-230C-97E268FD0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354" y="2823521"/>
                  <a:ext cx="318645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587" t="-6667" r="-79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 example: polynomial equality testing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9A22C-ECB9-7677-4473-F88499ADBCB6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D90F-86DC-2398-C931-E12674412BDC}"/>
              </a:ext>
            </a:extLst>
          </p:cNvPr>
          <p:cNvSpPr/>
          <p:nvPr/>
        </p:nvSpPr>
        <p:spPr>
          <a:xfrm>
            <a:off x="6952155" y="1364915"/>
            <a:ext cx="2056349" cy="27308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22207" y="2196071"/>
            <a:ext cx="4981127" cy="461665"/>
            <a:chOff x="1648690" y="2778911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2667948" y="2778911"/>
                  <a:ext cx="37678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+mn-lt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948" y="2778911"/>
                  <a:ext cx="376783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612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/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blipFill>
                <a:blip r:embed="rId4"/>
                <a:stretch>
                  <a:fillRect l="-4444" t="-65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8FCB6C-9B25-8A6C-2655-9294AE1A046D}"/>
                  </a:ext>
                </a:extLst>
              </p:cNvPr>
              <p:cNvSpPr txBox="1"/>
              <p:nvPr/>
            </p:nvSpPr>
            <p:spPr>
              <a:xfrm>
                <a:off x="7425813" y="2099971"/>
                <a:ext cx="86818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8FCB6C-9B25-8A6C-2655-9294AE1A0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813" y="2099971"/>
                <a:ext cx="868186" cy="390748"/>
              </a:xfrm>
              <a:prstGeom prst="rect">
                <a:avLst/>
              </a:prstGeom>
              <a:blipFill>
                <a:blip r:embed="rId5"/>
                <a:stretch>
                  <a:fillRect t="-9375" r="-2428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/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/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9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/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 convince verifier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blipFill>
                <a:blip r:embed="rId11"/>
                <a:stretch>
                  <a:fillRect l="-2305" t="-5128" b="-2564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275096F-BB7E-3EC4-CDB6-9CEBA988C582}"/>
              </a:ext>
            </a:extLst>
          </p:cNvPr>
          <p:cNvSpPr/>
          <p:nvPr/>
        </p:nvSpPr>
        <p:spPr>
          <a:xfrm>
            <a:off x="2614613" y="4206706"/>
            <a:ext cx="3279274" cy="594660"/>
          </a:xfrm>
          <a:prstGeom prst="wedgeRectCallout">
            <a:avLst>
              <a:gd name="adj1" fmla="val -27640"/>
              <a:gd name="adj2" fmla="val -5050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is this sound?</a:t>
            </a:r>
          </a:p>
        </p:txBody>
      </p:sp>
    </p:spTree>
    <p:extLst>
      <p:ext uri="{BB962C8B-B14F-4D97-AF65-F5344CB8AC3E}">
        <p14:creationId xmlns:p14="http://schemas.microsoft.com/office/powerpoint/2010/main" val="32448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E25FF1-F741-E347-8A66-1430925D5F86}"/>
              </a:ext>
            </a:extLst>
          </p:cNvPr>
          <p:cNvSpPr/>
          <p:nvPr/>
        </p:nvSpPr>
        <p:spPr>
          <a:xfrm>
            <a:off x="1648005" y="1593203"/>
            <a:ext cx="5613991" cy="6804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sound?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694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A key fact:     for  non-zero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      Pr</a:t>
                </a:r>
                <a:r>
                  <a:rPr lang="en-US" sz="3200" dirty="0"/>
                  <a:t>[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sz="3200" dirty="0"/>
                  <a:t>]</a:t>
                </a:r>
                <a:r>
                  <a:rPr lang="en-US" dirty="0"/>
                  <a:t> ≤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⇒   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≤ 2</a:t>
                </a:r>
                <a:r>
                  <a:rPr lang="en-US" baseline="30000" dirty="0"/>
                  <a:t>40</a:t>
                </a:r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⇒ 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    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   then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identically zero </a:t>
                </a:r>
                <a:r>
                  <a:rPr lang="en-US" dirty="0" err="1"/>
                  <a:t>w.h.p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⇒   a simple test if a committed poly. is the zero poly.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694"/>
                <a:ext cx="8686800" cy="3943349"/>
              </a:xfrm>
              <a:blipFill>
                <a:blip r:embed="rId3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/>
              <p:nvPr/>
            </p:nvSpPr>
            <p:spPr>
              <a:xfrm>
                <a:off x="5994861" y="1685513"/>
                <a:ext cx="767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861" y="1685513"/>
                <a:ext cx="767261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E4EE36F-08A3-D064-7C70-ED86C565C1BF}"/>
                  </a:ext>
                </a:extLst>
              </p:cNvPr>
              <p:cNvSpPr/>
              <p:nvPr/>
            </p:nvSpPr>
            <p:spPr>
              <a:xfrm>
                <a:off x="264700" y="4475427"/>
                <a:ext cx="8750710" cy="543154"/>
              </a:xfrm>
              <a:prstGeom prst="wedgeRoundRectCallout">
                <a:avLst>
                  <a:gd name="adj1" fmla="val -34718"/>
                  <a:gd name="adj2" fmla="val 49497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hlinkClick r:id="rId5"/>
                  </a:rPr>
                  <a:t>SZDL lemma</a:t>
                </a:r>
                <a:r>
                  <a:rPr lang="en-US" sz="2000" dirty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</a:rPr>
                  <a:t> (∗)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also holds for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multivariate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polynomials 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(where d is total degree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) 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E4EE36F-08A3-D064-7C70-ED86C565C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0" y="4475427"/>
                <a:ext cx="8750710" cy="543154"/>
              </a:xfrm>
              <a:prstGeom prst="wedgeRoundRectCallout">
                <a:avLst>
                  <a:gd name="adj1" fmla="val -34718"/>
                  <a:gd name="adj2" fmla="val 4949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0C06DE-0C37-D3F4-BFCC-DCD3A5827005}"/>
              </a:ext>
            </a:extLst>
          </p:cNvPr>
          <p:cNvSpPr txBox="1"/>
          <p:nvPr/>
        </p:nvSpPr>
        <p:spPr>
          <a:xfrm>
            <a:off x="7436178" y="1699800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(∗)</a:t>
            </a:r>
          </a:p>
        </p:txBody>
      </p:sp>
    </p:spTree>
    <p:extLst>
      <p:ext uri="{BB962C8B-B14F-4D97-AF65-F5344CB8AC3E}">
        <p14:creationId xmlns:p14="http://schemas.microsoft.com/office/powerpoint/2010/main" val="3044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60726-2E55-BB81-E700-C55F07877CD3}"/>
              </a:ext>
            </a:extLst>
          </p:cNvPr>
          <p:cNvSpPr/>
          <p:nvPr/>
        </p:nvSpPr>
        <p:spPr>
          <a:xfrm>
            <a:off x="314325" y="1749370"/>
            <a:ext cx="8372475" cy="1243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sound?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19573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≤ 2</a:t>
                </a:r>
                <a:r>
                  <a:rPr lang="en-US" baseline="30000" dirty="0"/>
                  <a:t>40</a:t>
                </a:r>
                <a:r>
                  <a:rPr lang="en-US" dirty="0"/>
                  <a:t>    so that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,      if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then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   </a:t>
                </a:r>
                <a:r>
                  <a:rPr lang="en-US" dirty="0" err="1"/>
                  <a:t>w.h.p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1957388"/>
              </a:xfrm>
              <a:blipFill>
                <a:blip r:embed="rId3"/>
                <a:stretch>
                  <a:fillRect l="-1235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126C14D-F883-B976-083E-631820AE9A65}"/>
              </a:ext>
            </a:extLst>
          </p:cNvPr>
          <p:cNvSpPr txBox="1"/>
          <p:nvPr/>
        </p:nvSpPr>
        <p:spPr>
          <a:xfrm>
            <a:off x="600075" y="4556916"/>
            <a:ext cx="723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⇒   a simple equality test for two committed polynomials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086CBB-06B1-ED2C-60DC-D8DFEFF87F0C}"/>
              </a:ext>
            </a:extLst>
          </p:cNvPr>
          <p:cNvGrpSpPr/>
          <p:nvPr/>
        </p:nvGrpSpPr>
        <p:grpSpPr>
          <a:xfrm>
            <a:off x="2953529" y="3082752"/>
            <a:ext cx="5596340" cy="935787"/>
            <a:chOff x="2953529" y="3082752"/>
            <a:chExt cx="5596340" cy="9357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861075-F81A-A0AD-2269-2B1FE458FFCB}"/>
                    </a:ext>
                  </a:extLst>
                </p:cNvPr>
                <p:cNvSpPr txBox="1"/>
                <p:nvPr/>
              </p:nvSpPr>
              <p:spPr>
                <a:xfrm>
                  <a:off x="2953529" y="3556874"/>
                  <a:ext cx="55963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dirty="0">
                      <a:latin typeface="+mn-lt"/>
                    </a:rPr>
                    <a:t>      ⇒   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>
                      <a:latin typeface="+mn-lt"/>
                    </a:rPr>
                    <a:t>   </a:t>
                  </a:r>
                  <a:r>
                    <a:rPr lang="en-US" dirty="0" err="1">
                      <a:latin typeface="+mn-lt"/>
                    </a:rPr>
                    <a:t>w.h.p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861075-F81A-A0AD-2269-2B1FE458F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529" y="3556874"/>
                  <a:ext cx="559634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905" t="-7895" r="-679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D591C569-918D-886D-D27E-04E683119DD2}"/>
                </a:ext>
              </a:extLst>
            </p:cNvPr>
            <p:cNvSpPr/>
            <p:nvPr/>
          </p:nvSpPr>
          <p:spPr>
            <a:xfrm rot="4709858">
              <a:off x="3748617" y="3154190"/>
              <a:ext cx="457200" cy="3143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AF9FADB6-459A-928C-15B7-6AF207F5F08D}"/>
                </a:ext>
              </a:extLst>
            </p:cNvPr>
            <p:cNvSpPr/>
            <p:nvPr/>
          </p:nvSpPr>
          <p:spPr>
            <a:xfrm rot="16890142" flipV="1">
              <a:off x="6482824" y="3154189"/>
              <a:ext cx="457200" cy="3143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1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polynomial equality testing protocol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9A22C-ECB9-7677-4473-F88499ADBCB6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D90F-86DC-2398-C931-E12674412BDC}"/>
              </a:ext>
            </a:extLst>
          </p:cNvPr>
          <p:cNvSpPr/>
          <p:nvPr/>
        </p:nvSpPr>
        <p:spPr>
          <a:xfrm>
            <a:off x="6952155" y="1364915"/>
            <a:ext cx="2056349" cy="27308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22207" y="2166575"/>
            <a:ext cx="4981127" cy="461665"/>
            <a:chOff x="1648690" y="2749415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2198416" y="2749415"/>
                  <a:ext cx="44080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+mn-lt"/>
                    </a:rPr>
                    <a:t> at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8416" y="2749415"/>
                  <a:ext cx="4408076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548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/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blipFill>
                <a:blip r:embed="rId4"/>
                <a:stretch>
                  <a:fillRect l="-4444" t="-65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FEE4F01-4C20-1F64-E69D-9063371D6079}"/>
              </a:ext>
            </a:extLst>
          </p:cNvPr>
          <p:cNvGrpSpPr/>
          <p:nvPr/>
        </p:nvGrpSpPr>
        <p:grpSpPr>
          <a:xfrm>
            <a:off x="7425813" y="2099971"/>
            <a:ext cx="868186" cy="390748"/>
            <a:chOff x="612475" y="2114550"/>
            <a:chExt cx="868186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B71EF9-51E1-8F5B-C025-5402FBC3B2D6}"/>
                </a:ext>
              </a:extLst>
            </p:cNvPr>
            <p:cNvSpPr txBox="1"/>
            <p:nvPr/>
          </p:nvSpPr>
          <p:spPr>
            <a:xfrm>
              <a:off x="983211" y="214070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/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/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9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5CCC0CAA-BCBF-51C3-C971-315ADE59E3B4}"/>
                  </a:ext>
                </a:extLst>
              </p:cNvPr>
              <p:cNvSpPr/>
              <p:nvPr/>
            </p:nvSpPr>
            <p:spPr>
              <a:xfrm>
                <a:off x="690814" y="4342592"/>
                <a:ext cx="7360485" cy="594660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dirty="0">
                    <a:solidFill>
                      <a:schemeClr val="tx1"/>
                    </a:solidFill>
                  </a:rPr>
                  <a:t>: complete and sound 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negligible  </a:t>
                </a:r>
              </a:p>
            </p:txBody>
          </p:sp>
        </mc:Choice>
        <mc:Fallback xmlns="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5CCC0CAA-BCBF-51C3-C971-315ADE59E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4" y="4342592"/>
                <a:ext cx="7360485" cy="594660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/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 convince verifier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blipFill>
                <a:blip r:embed="rId11"/>
                <a:stretch>
                  <a:fillRect l="-2305" t="-5128" b="-2564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compiled proof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81199" y="2033885"/>
            <a:ext cx="4870035" cy="461665"/>
            <a:chOff x="1648690" y="2769125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3995141" y="2769125"/>
                  <a:ext cx="4215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41" y="2769125"/>
                  <a:ext cx="42159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08CD552-1E85-7BB9-6BD6-6AA0F91243CC}"/>
              </a:ext>
            </a:extLst>
          </p:cNvPr>
          <p:cNvGrpSpPr/>
          <p:nvPr/>
        </p:nvGrpSpPr>
        <p:grpSpPr>
          <a:xfrm>
            <a:off x="1905000" y="2787033"/>
            <a:ext cx="4870035" cy="465357"/>
            <a:chOff x="1905000" y="2526165"/>
            <a:chExt cx="5265972" cy="46535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B7EAF02-F20C-3D50-4501-BEF319867729}"/>
                </a:ext>
              </a:extLst>
            </p:cNvPr>
            <p:cNvCxnSpPr/>
            <p:nvPr/>
          </p:nvCxnSpPr>
          <p:spPr>
            <a:xfrm>
              <a:off x="1905000" y="2991392"/>
              <a:ext cx="52659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043B023-9F80-C4DE-44B3-7DC86CEEEA84}"/>
                    </a:ext>
                  </a:extLst>
                </p:cNvPr>
                <p:cNvSpPr txBox="1"/>
                <p:nvPr/>
              </p:nvSpPr>
              <p:spPr>
                <a:xfrm>
                  <a:off x="2569088" y="2526165"/>
                  <a:ext cx="9491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400" dirty="0"/>
                    <a:t>,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043B023-9F80-C4DE-44B3-7DC86CEEE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088" y="2526165"/>
                  <a:ext cx="94917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333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EDEB3B-45C4-7AC9-5C9E-2F8464C5A1F3}"/>
                    </a:ext>
                  </a:extLst>
                </p:cNvPr>
                <p:cNvSpPr txBox="1"/>
                <p:nvPr/>
              </p:nvSpPr>
              <p:spPr>
                <a:xfrm>
                  <a:off x="4876800" y="2529857"/>
                  <a:ext cx="10331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400" dirty="0"/>
                    <a:t>,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EDEB3B-45C4-7AC9-5C9E-2F8464C5A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2529857"/>
                  <a:ext cx="103310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098" t="-7895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532E4E-4257-D5C8-696B-43066B3D1ABD}"/>
              </a:ext>
            </a:extLst>
          </p:cNvPr>
          <p:cNvGrpSpPr/>
          <p:nvPr/>
        </p:nvGrpSpPr>
        <p:grpSpPr>
          <a:xfrm>
            <a:off x="457200" y="2340988"/>
            <a:ext cx="1172141" cy="764162"/>
            <a:chOff x="457200" y="2197165"/>
            <a:chExt cx="1172141" cy="764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3F20A9-8A1D-16C8-F674-B572D8783CD6}"/>
                    </a:ext>
                  </a:extLst>
                </p:cNvPr>
                <p:cNvSpPr txBox="1"/>
                <p:nvPr/>
              </p:nvSpPr>
              <p:spPr>
                <a:xfrm>
                  <a:off x="514357" y="2197165"/>
                  <a:ext cx="11149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3F20A9-8A1D-16C8-F674-B572D8783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57" y="2197165"/>
                  <a:ext cx="111498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C3CDC4-4AB0-C7ED-1081-C01E9C7FFA19}"/>
                    </a:ext>
                  </a:extLst>
                </p:cNvPr>
                <p:cNvSpPr txBox="1"/>
                <p:nvPr/>
              </p:nvSpPr>
              <p:spPr>
                <a:xfrm>
                  <a:off x="457200" y="2591995"/>
                  <a:ext cx="11555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C3CDC4-4AB0-C7ED-1081-C01E9C7FF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591995"/>
                  <a:ext cx="115550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ular Callout 35">
                <a:extLst>
                  <a:ext uri="{FF2B5EF4-FFF2-40B4-BE49-F238E27FC236}">
                    <a16:creationId xmlns:a16="http://schemas.microsoft.com/office/drawing/2014/main" id="{448CC776-9277-534B-7370-484B2C45FF36}"/>
                  </a:ext>
                </a:extLst>
              </p:cNvPr>
              <p:cNvSpPr/>
              <p:nvPr/>
            </p:nvSpPr>
            <p:spPr>
              <a:xfrm>
                <a:off x="2517055" y="3538652"/>
                <a:ext cx="1784888" cy="797369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ular Callout 35">
                <a:extLst>
                  <a:ext uri="{FF2B5EF4-FFF2-40B4-BE49-F238E27FC236}">
                    <a16:creationId xmlns:a16="http://schemas.microsoft.com/office/drawing/2014/main" id="{448CC776-9277-534B-7370-484B2C45F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55" y="3538652"/>
                <a:ext cx="1784888" cy="797369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E1C8F129-C56A-BD18-A301-A3B4BDDCAF71}"/>
                  </a:ext>
                </a:extLst>
              </p:cNvPr>
              <p:cNvSpPr/>
              <p:nvPr/>
            </p:nvSpPr>
            <p:spPr>
              <a:xfrm>
                <a:off x="4773228" y="3538651"/>
                <a:ext cx="1707210" cy="797362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E1C8F129-C56A-BD18-A301-A3B4BDDCA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8" y="3538651"/>
                <a:ext cx="1707210" cy="797362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blipFill>
                <a:blip r:embed="rId14"/>
                <a:stretch>
                  <a:fillRect r="-72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C9E8E7-7FAB-8F2F-4D55-3E98A4A753D4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ECEC5-D5D0-2285-28C3-C261FE4F9559}"/>
              </a:ext>
            </a:extLst>
          </p:cNvPr>
          <p:cNvSpPr/>
          <p:nvPr/>
        </p:nvSpPr>
        <p:spPr>
          <a:xfrm>
            <a:off x="6952155" y="1364915"/>
            <a:ext cx="2056349" cy="365366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46E57-A84E-B521-A22C-2B4D1EDCAD00}"/>
                  </a:ext>
                </a:extLst>
              </p:cNvPr>
              <p:cNvSpPr txBox="1"/>
              <p:nvPr/>
            </p:nvSpPr>
            <p:spPr>
              <a:xfrm>
                <a:off x="7041848" y="3314910"/>
                <a:ext cx="1960225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(i)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>
                    <a:latin typeface="+mn-lt"/>
                  </a:rPr>
                  <a:t>  and</a:t>
                </a:r>
              </a:p>
              <a:p>
                <a:r>
                  <a:rPr lang="en-US" sz="2000" dirty="0"/>
                  <a:t>(ii)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	   are valid</a:t>
                </a:r>
                <a:endParaRPr lang="en-US" sz="2000" baseline="-25000" dirty="0"/>
              </a:p>
              <a:p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46E57-A84E-B521-A22C-2B4D1EDC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8" y="3314910"/>
                <a:ext cx="1960225" cy="1908215"/>
              </a:xfrm>
              <a:prstGeom prst="rect">
                <a:avLst/>
              </a:prstGeom>
              <a:blipFill>
                <a:blip r:embed="rId15"/>
                <a:stretch>
                  <a:fillRect l="-3871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FAFF0-54CF-C6F1-66D1-F4CE006109C7}"/>
              </a:ext>
            </a:extLst>
          </p:cNvPr>
          <p:cNvGrpSpPr/>
          <p:nvPr/>
        </p:nvGrpSpPr>
        <p:grpSpPr>
          <a:xfrm>
            <a:off x="7425813" y="2099971"/>
            <a:ext cx="868186" cy="390748"/>
            <a:chOff x="612475" y="2114550"/>
            <a:chExt cx="868186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FFF4E1-3EDC-C832-9857-0D10B17D2521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5EA4B5-2707-6279-4ECF-FD6B4C8055BA}"/>
                </a:ext>
              </a:extLst>
            </p:cNvPr>
            <p:cNvSpPr txBox="1"/>
            <p:nvPr/>
          </p:nvSpPr>
          <p:spPr>
            <a:xfrm>
              <a:off x="983211" y="214070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99268E-DD54-EE53-3B74-1627545AD421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99268E-DD54-EE53-3B74-1627545AD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18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C8F8669-985E-8283-F4B0-8EF49154DD36}"/>
              </a:ext>
            </a:extLst>
          </p:cNvPr>
          <p:cNvSpPr/>
          <p:nvPr/>
        </p:nvSpPr>
        <p:spPr>
          <a:xfrm>
            <a:off x="2708918" y="1125411"/>
            <a:ext cx="3047168" cy="865352"/>
          </a:xfrm>
          <a:prstGeom prst="roundRect">
            <a:avLst/>
          </a:prstGeom>
          <a:solidFill>
            <a:srgbClr val="71717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Make non-interactive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using Fiat-Shamir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405DAD-6A61-734A-9F5E-4714167B619B}"/>
                  </a:ext>
                </a:extLst>
              </p:cNvPr>
              <p:cNvSpPr txBox="1"/>
              <p:nvPr/>
            </p:nvSpPr>
            <p:spPr>
              <a:xfrm>
                <a:off x="7109178" y="1337014"/>
                <a:ext cx="1825564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405DAD-6A61-734A-9F5E-4714167B6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78" y="1337014"/>
                <a:ext cx="1825564" cy="491738"/>
              </a:xfrm>
              <a:prstGeom prst="rect">
                <a:avLst/>
              </a:prstGeom>
              <a:blipFill>
                <a:blip r:embed="rId19"/>
                <a:stretch>
                  <a:fillRect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26FA08-7504-008E-836F-C18984105A98}"/>
              </a:ext>
            </a:extLst>
          </p:cNvPr>
          <p:cNvCxnSpPr/>
          <p:nvPr/>
        </p:nvCxnSpPr>
        <p:spPr>
          <a:xfrm>
            <a:off x="6851234" y="1012004"/>
            <a:ext cx="365643" cy="4456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1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Review: a General Paradigm for a Modern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CC76EA-FEF8-F0A0-1FA9-C8FABE515F70}"/>
                  </a:ext>
                </a:extLst>
              </p:cNvPr>
              <p:cNvSpPr txBox="1"/>
              <p:nvPr/>
            </p:nvSpPr>
            <p:spPr>
              <a:xfrm>
                <a:off x="1083632" y="3404887"/>
                <a:ext cx="2395205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latin typeface="+mn-lt"/>
                  </a:rPr>
                  <a:t>-interactive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oracle proof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+mn-lt"/>
                  </a:rPr>
                  <a:t>− IOP</a:t>
                </a:r>
                <a:r>
                  <a:rPr lang="en-US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CC76EA-FEF8-F0A0-1FA9-C8FABE515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32" y="3404887"/>
                <a:ext cx="2395205" cy="1200329"/>
              </a:xfrm>
              <a:prstGeom prst="rect">
                <a:avLst/>
              </a:prstGeom>
              <a:blipFill>
                <a:blip r:embed="rId2"/>
                <a:stretch>
                  <a:fillRect t="-2083" b="-104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B815E-568A-B8BA-6356-7925AFD4CB89}"/>
                  </a:ext>
                </a:extLst>
              </p:cNvPr>
              <p:cNvSpPr txBox="1"/>
              <p:nvPr/>
            </p:nvSpPr>
            <p:spPr>
              <a:xfrm>
                <a:off x="1083632" y="1335974"/>
                <a:ext cx="2395206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latin typeface="+mn-lt"/>
                  </a:rPr>
                  <a:t>-functional commitment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scheme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B815E-568A-B8BA-6356-7925AFD4C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32" y="1335974"/>
                <a:ext cx="2395206" cy="1200329"/>
              </a:xfrm>
              <a:prstGeom prst="rect">
                <a:avLst/>
              </a:prstGeom>
              <a:blipFill>
                <a:blip r:embed="rId3"/>
                <a:stretch>
                  <a:fillRect t="-2062" b="-92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blender clipart - Clip Art Library">
            <a:extLst>
              <a:ext uri="{FF2B5EF4-FFF2-40B4-BE49-F238E27FC236}">
                <a16:creationId xmlns:a16="http://schemas.microsoft.com/office/drawing/2014/main" id="{972E4037-D11D-98E4-5AA4-70846FBB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15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8C0DF-A2F6-B868-51C3-A98F30A9F970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CB4D67F-47D7-5712-02A2-750951E9609B}"/>
              </a:ext>
            </a:extLst>
          </p:cNvPr>
          <p:cNvSpPr/>
          <p:nvPr/>
        </p:nvSpPr>
        <p:spPr>
          <a:xfrm>
            <a:off x="5216201" y="2662425"/>
            <a:ext cx="1012722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BDEC865-7345-DDE5-144F-A1B15391AE4C}"/>
              </a:ext>
            </a:extLst>
          </p:cNvPr>
          <p:cNvSpPr/>
          <p:nvPr/>
        </p:nvSpPr>
        <p:spPr>
          <a:xfrm rot="1496730">
            <a:off x="3441893" y="2044910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1045A31-F5DE-334A-6449-BF481C431788}"/>
              </a:ext>
            </a:extLst>
          </p:cNvPr>
          <p:cNvSpPr/>
          <p:nvPr/>
        </p:nvSpPr>
        <p:spPr>
          <a:xfrm rot="19612882">
            <a:off x="3414700" y="3213701"/>
            <a:ext cx="1138828" cy="3823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496455-28F4-B946-FB93-17D21BB0F818}"/>
              </a:ext>
            </a:extLst>
          </p:cNvPr>
          <p:cNvSpPr txBox="1"/>
          <p:nvPr/>
        </p:nvSpPr>
        <p:spPr>
          <a:xfrm>
            <a:off x="1097059" y="2518968"/>
            <a:ext cx="248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(cryptographic object)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928E4-3726-D3F5-6D57-6C42F348AAF5}"/>
              </a:ext>
            </a:extLst>
          </p:cNvPr>
          <p:cNvSpPr txBox="1"/>
          <p:nvPr/>
        </p:nvSpPr>
        <p:spPr>
          <a:xfrm>
            <a:off x="1056150" y="4618471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(info. theoretic object)</a:t>
            </a:r>
          </a:p>
        </p:txBody>
      </p:sp>
    </p:spTree>
    <p:extLst>
      <p:ext uri="{BB962C8B-B14F-4D97-AF65-F5344CB8AC3E}">
        <p14:creationId xmlns:p14="http://schemas.microsoft.com/office/powerpoint/2010/main" val="19503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DD8B50-2801-E100-5901-E377BDC38C96}"/>
              </a:ext>
            </a:extLst>
          </p:cNvPr>
          <p:cNvSpPr txBox="1"/>
          <p:nvPr/>
        </p:nvSpPr>
        <p:spPr>
          <a:xfrm>
            <a:off x="7114863" y="1943107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Important proof gadgets for univariates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some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	Verifier has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600"/>
                  </a:spcBef>
                  <a:buNone/>
                </a:pPr>
                <a:r>
                  <a:rPr lang="en-US" dirty="0"/>
                  <a:t>Let us construct efficient Poly-IOPs for the following tasks:</a:t>
                </a:r>
              </a:p>
              <a:p>
                <a:pPr marL="298450" lvl="1" indent="0">
                  <a:lnSpc>
                    <a:spcPts val="2400"/>
                  </a:lnSpc>
                  <a:spcBef>
                    <a:spcPts val="18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1	(</a:t>
                </a:r>
                <a:r>
                  <a:rPr lang="en-US" b="1" dirty="0" err="1"/>
                  <a:t>ZeroTest</a:t>
                </a:r>
                <a:r>
                  <a:rPr lang="en-US" dirty="0"/>
                  <a:t>):   	prove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identically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298450" lvl="1" indent="0">
                  <a:lnSpc>
                    <a:spcPts val="2400"/>
                  </a:lnSpc>
                  <a:spcBef>
                    <a:spcPts val="24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2	(</a:t>
                </a:r>
                <a:r>
                  <a:rPr lang="en-US" b="1" dirty="0" err="1"/>
                  <a:t>SumCheck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nary>
                  </m:oMath>
                </a14:m>
                <a:endParaRPr lang="en-US" dirty="0"/>
              </a:p>
              <a:p>
                <a:pPr marL="298450" lvl="1" indent="0">
                  <a:lnSpc>
                    <a:spcPts val="2400"/>
                  </a:lnSpc>
                  <a:spcBef>
                    <a:spcPts val="24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3	(</a:t>
                </a:r>
                <a:r>
                  <a:rPr lang="en-US" b="1" dirty="0" err="1"/>
                  <a:t>ProdCheck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 b="-1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4802CC-52F7-304A-9136-B75188EC2F6B}"/>
              </a:ext>
            </a:extLst>
          </p:cNvPr>
          <p:cNvSpPr/>
          <p:nvPr/>
        </p:nvSpPr>
        <p:spPr>
          <a:xfrm>
            <a:off x="338136" y="2616505"/>
            <a:ext cx="8229599" cy="24020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vanishing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some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u="sng" dirty="0">
                    <a:ea typeface="Cambria Math" panose="02040503050406030204" pitchFamily="18" charset="0"/>
                  </a:rPr>
                  <a:t>Def</a:t>
                </a:r>
                <a:r>
                  <a:rPr lang="en-US" dirty="0">
                    <a:ea typeface="Cambria Math" panose="02040503050406030204" pitchFamily="18" charset="0"/>
                  </a:rPr>
                  <a:t>:  the </a:t>
                </a:r>
                <a:r>
                  <a:rPr lang="en-US" b="1" dirty="0">
                    <a:ea typeface="Cambria Math" panose="02040503050406030204" pitchFamily="18" charset="0"/>
                  </a:rPr>
                  <a:t>vanishing polynomial </a:t>
                </a:r>
                <a:r>
                  <a:rPr lang="en-US" dirty="0">
                    <a:ea typeface="Cambria Math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≔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deg(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be a primitive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root of unity (so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= 1).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Cambria Math" panose="020405030504060302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/>
                  <a:t>-1 </a:t>
                </a:r>
                <a:r>
                  <a:rPr lang="en-US" dirty="0"/>
                  <a:t>} 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  ⇒ 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 evaluating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  takes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   field operations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3"/>
                <a:stretch>
                  <a:fillRect l="-1170" t="-993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4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7065900" y="986285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(1)  </a:t>
                </a:r>
                <a:r>
                  <a:rPr lang="en-US" dirty="0" err="1"/>
                  <a:t>ZeroTest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31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100" dirty="0"/>
                  <a:t> = </a:t>
                </a:r>
                <a:r>
                  <a:rPr lang="en-US" sz="3100" b="0" dirty="0"/>
                  <a:t>{ 1,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dirty="0"/>
                  <a:t>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baseline="30000" dirty="0"/>
                  <a:t>2</a:t>
                </a:r>
                <a:r>
                  <a:rPr lang="en-US" sz="3100" b="0" dirty="0"/>
                  <a:t>, …,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1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100" b="0" baseline="30000" dirty="0"/>
                  <a:t>-1 </a:t>
                </a:r>
                <a:r>
                  <a:rPr lang="en-US" sz="3100" b="0" dirty="0"/>
                  <a:t>} )</a:t>
                </a:r>
                <a:endParaRPr lang="en-US" sz="2700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5" t="-13725" r="-123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blipFill>
                <a:blip r:embed="rId4"/>
                <a:stretch>
                  <a:fillRect l="-5512" t="-5405" r="-47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blipFill>
                <a:blip r:embed="rId5"/>
                <a:stretch>
                  <a:fillRect l="-4430" t="-8108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549195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1789471" y="2289526"/>
            <a:ext cx="3670667" cy="461665"/>
            <a:chOff x="2690474" y="3448381"/>
            <a:chExt cx="3200400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849847" y="3448381"/>
                  <a:ext cx="302912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47" y="3448381"/>
                  <a:ext cx="302912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20" t="-8108" b="-29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blipFill>
                <a:blip r:embed="rId9"/>
                <a:stretch>
                  <a:fillRect l="-3743" t="-8108" r="-16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blipFill>
                <a:blip r:embed="rId10"/>
                <a:stretch>
                  <a:fillRect l="-21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/>
              <p:nvPr/>
            </p:nvSpPr>
            <p:spPr>
              <a:xfrm>
                <a:off x="341996" y="4501591"/>
                <a:ext cx="8460008" cy="4308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1" u="sng" dirty="0">
                    <a:latin typeface="+mn-lt"/>
                  </a:rPr>
                  <a:t>Thm</a:t>
                </a:r>
                <a:r>
                  <a:rPr lang="en-US" sz="2200" dirty="0">
                    <a:latin typeface="+mn-lt"/>
                  </a:rPr>
                  <a:t>:   this protocol is complete and sound,  assuming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latin typeface="+mn-lt"/>
                  </a:rPr>
                  <a:t>  is negligible.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6" y="4501591"/>
                <a:ext cx="8460008" cy="430887"/>
              </a:xfrm>
              <a:prstGeom prst="rect">
                <a:avLst/>
              </a:prstGeom>
              <a:blipFill>
                <a:blip r:embed="rId11"/>
                <a:stretch>
                  <a:fillRect l="-749" t="-5556" b="-2777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/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 and only if 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divisible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865412" y="3848531"/>
                <a:ext cx="41465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(implies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</a:rPr>
                  <a:t>  </a:t>
                </a:r>
                <a:r>
                  <a:rPr lang="en-US" sz="2000" dirty="0">
                    <a:latin typeface="+mn-lt"/>
                  </a:rPr>
                  <a:t>w</a:t>
                </a:r>
                <a:r>
                  <a:rPr lang="en-US" sz="2000" dirty="0" err="1">
                    <a:latin typeface="+mn-lt"/>
                  </a:rPr>
                  <a:t>.h.p</a:t>
                </a:r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12" y="3848531"/>
                <a:ext cx="4146520" cy="400110"/>
              </a:xfrm>
              <a:prstGeom prst="rect">
                <a:avLst/>
              </a:prstGeom>
              <a:blipFill>
                <a:blip r:embed="rId13"/>
                <a:stretch>
                  <a:fillRect l="-1529" t="-6061" r="-61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/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solidFill>
                <a:srgbClr val="D2D2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 evaluates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by itself 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blipFill>
                <a:blip r:embed="rId14"/>
                <a:stretch>
                  <a:fillRect t="-1786" r="-1176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3B8219-7A57-88FD-864A-D674BCF08943}"/>
              </a:ext>
            </a:extLst>
          </p:cNvPr>
          <p:cNvGrpSpPr/>
          <p:nvPr/>
        </p:nvGrpSpPr>
        <p:grpSpPr>
          <a:xfrm>
            <a:off x="5738970" y="2028517"/>
            <a:ext cx="943527" cy="390748"/>
            <a:chOff x="5699642" y="1733550"/>
            <a:chExt cx="943527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/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blipFill>
                  <a:blip r:embed="rId16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1863BE-502D-0C6E-5CA0-E8A2FE266A74}"/>
                </a:ext>
              </a:extLst>
            </p:cNvPr>
            <p:cNvSpPr txBox="1"/>
            <p:nvPr/>
          </p:nvSpPr>
          <p:spPr>
            <a:xfrm>
              <a:off x="6059335" y="173966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8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 animBg="1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7065900" y="986285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(1)  </a:t>
                </a:r>
                <a:r>
                  <a:rPr lang="en-US" dirty="0" err="1"/>
                  <a:t>ZeroTest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31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100" dirty="0"/>
                  <a:t> = </a:t>
                </a:r>
                <a:r>
                  <a:rPr lang="en-US" sz="3100" b="0" dirty="0"/>
                  <a:t>{ 1,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dirty="0"/>
                  <a:t>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baseline="30000" dirty="0"/>
                  <a:t>2</a:t>
                </a:r>
                <a:r>
                  <a:rPr lang="en-US" sz="3100" b="0" dirty="0"/>
                  <a:t>, …,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1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100" b="0" baseline="30000" dirty="0"/>
                  <a:t>-1 </a:t>
                </a:r>
                <a:r>
                  <a:rPr lang="en-US" sz="3100" b="0" dirty="0"/>
                  <a:t>} )</a:t>
                </a:r>
                <a:endParaRPr lang="en-US" sz="2700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5" t="-13725" r="-123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blipFill>
                <a:blip r:embed="rId4"/>
                <a:stretch>
                  <a:fillRect l="-5512" t="-5405" r="-47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blipFill>
                <a:blip r:embed="rId5"/>
                <a:stretch>
                  <a:fillRect l="-4430" t="-8108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549195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1789471" y="2289526"/>
            <a:ext cx="3670667" cy="439119"/>
            <a:chOff x="2690474" y="3448381"/>
            <a:chExt cx="3200400" cy="43911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320" t="-10000" r="-12033" b="-6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blipFill>
                <a:blip r:embed="rId9"/>
                <a:stretch>
                  <a:fillRect l="-3743" t="-8108" r="-16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blipFill>
                <a:blip r:embed="rId10"/>
                <a:stretch>
                  <a:fillRect l="-21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(implies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w.h.p</a:t>
                </a:r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blipFill>
                <a:blip r:embed="rId11"/>
                <a:stretch>
                  <a:fillRect l="-1479" t="-6061" r="-59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/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solidFill>
                <a:srgbClr val="D2D2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 evaluates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by itself 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blipFill>
                <a:blip r:embed="rId12"/>
                <a:stretch>
                  <a:fillRect t="-1786" r="-1176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3B8219-7A57-88FD-864A-D674BCF08943}"/>
              </a:ext>
            </a:extLst>
          </p:cNvPr>
          <p:cNvGrpSpPr/>
          <p:nvPr/>
        </p:nvGrpSpPr>
        <p:grpSpPr>
          <a:xfrm>
            <a:off x="5738970" y="2028517"/>
            <a:ext cx="943527" cy="390748"/>
            <a:chOff x="5699642" y="1733550"/>
            <a:chExt cx="943527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/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blipFill>
                  <a:blip r:embed="rId16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1863BE-502D-0C6E-5CA0-E8A2FE266A74}"/>
                </a:ext>
              </a:extLst>
            </p:cNvPr>
            <p:cNvSpPr txBox="1"/>
            <p:nvPr/>
          </p:nvSpPr>
          <p:spPr>
            <a:xfrm>
              <a:off x="6059335" y="173966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1770CA-B1EE-1797-44C8-4598FE1735C2}"/>
                  </a:ext>
                </a:extLst>
              </p:cNvPr>
              <p:cNvSpPr txBox="1"/>
              <p:nvPr/>
            </p:nvSpPr>
            <p:spPr>
              <a:xfrm>
                <a:off x="349304" y="4241520"/>
                <a:ext cx="8617715" cy="87203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2200" b="1" dirty="0">
                    <a:latin typeface="+mn-lt"/>
                  </a:rPr>
                  <a:t>Verifier time</a:t>
                </a:r>
                <a:r>
                  <a:rPr lang="en-US" sz="2200" dirty="0">
                    <a:latin typeface="+mn-lt"/>
                  </a:rPr>
                  <a:t>:  O(log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+mn-lt"/>
                  </a:rPr>
                  <a:t>)  and  two poly queries </a:t>
                </a:r>
                <a:r>
                  <a:rPr lang="en-US" sz="1800" dirty="0">
                    <a:latin typeface="+mn-lt"/>
                  </a:rPr>
                  <a:t>(but can be batched)</a:t>
                </a:r>
              </a:p>
              <a:p>
                <a:pPr algn="l">
                  <a:spcBef>
                    <a:spcPts val="800"/>
                  </a:spcBef>
                </a:pPr>
                <a:r>
                  <a:rPr lang="en-US" sz="2200" b="1" dirty="0">
                    <a:latin typeface="+mn-lt"/>
                  </a:rPr>
                  <a:t>Prover time</a:t>
                </a:r>
                <a:r>
                  <a:rPr lang="en-US" sz="2200" dirty="0">
                    <a:latin typeface="+mn-lt"/>
                  </a:rPr>
                  <a:t>:  dominated by time to compute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  [and commit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1770CA-B1EE-1797-44C8-4598FE17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4" y="4241520"/>
                <a:ext cx="8617715" cy="872034"/>
              </a:xfrm>
              <a:prstGeom prst="rect">
                <a:avLst/>
              </a:prstGeom>
              <a:blipFill>
                <a:blip r:embed="rId17"/>
                <a:stretch>
                  <a:fillRect l="-734" t="-4225" r="-441" b="-1126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>
                <a:extLst>
                  <a:ext uri="{FF2B5EF4-FFF2-40B4-BE49-F238E27FC236}">
                    <a16:creationId xmlns:a16="http://schemas.microsoft.com/office/drawing/2014/main" id="{519812DF-9FCB-D90A-3ABE-FF96F6442773}"/>
                  </a:ext>
                </a:extLst>
              </p:cNvPr>
              <p:cNvSpPr/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 and only if 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divisible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>
                <a:extLst>
                  <a:ext uri="{FF2B5EF4-FFF2-40B4-BE49-F238E27FC236}">
                    <a16:creationId xmlns:a16="http://schemas.microsoft.com/office/drawing/2014/main" id="{519812DF-9FCB-D90A-3ABE-FF96F6442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927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(3) Product check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395" t="-105882" r="-1389" b="-196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to be the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 </m:t>
                    </m:r>
                  </m:oMath>
                </a14:m>
                <a:r>
                  <a:rPr lang="en-US" i="0" dirty="0">
                    <a:latin typeface="+mj-lt"/>
                  </a:rPr>
                  <a:t>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and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dirty="0"/>
                  <a:t>for all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/>
                  <a:t>	(including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)</a:t>
                </a:r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b="1" u="sng" dirty="0"/>
                  <a:t>Lemma</a:t>
                </a:r>
                <a:r>
                  <a:rPr lang="en-US" dirty="0"/>
                  <a:t>:	if	(1)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  and</a:t>
                </a:r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	(2)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  <a:blipFill>
                <a:blip r:embed="rId3"/>
                <a:stretch>
                  <a:fillRect l="-1000" t="-599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/>
              <p:nvPr/>
            </p:nvSpPr>
            <p:spPr>
              <a:xfrm>
                <a:off x="2832053" y="2373575"/>
                <a:ext cx="1641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53" y="2373575"/>
                <a:ext cx="1641219" cy="461665"/>
              </a:xfrm>
              <a:prstGeom prst="rect">
                <a:avLst/>
              </a:prstGeom>
              <a:blipFill>
                <a:blip r:embed="rId4"/>
                <a:stretch>
                  <a:fillRect l="-29231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C97A7D3-5BB7-544C-A627-2C0748564C3A}"/>
              </a:ext>
            </a:extLst>
          </p:cNvPr>
          <p:cNvSpPr/>
          <p:nvPr/>
        </p:nvSpPr>
        <p:spPr>
          <a:xfrm>
            <a:off x="261257" y="3510643"/>
            <a:ext cx="8674925" cy="15079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8DDE8-6E3F-1B4F-ABB7-55D4B6BFD870}"/>
              </a:ext>
            </a:extLst>
          </p:cNvPr>
          <p:cNvSpPr/>
          <p:nvPr/>
        </p:nvSpPr>
        <p:spPr>
          <a:xfrm>
            <a:off x="6855640" y="933821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D60DC9-8E7D-2E45-B06F-D4050FFEFD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(3) Product check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   </a:t>
                </a:r>
                <a:r>
                  <a:rPr lang="en-US" sz="3100" dirty="0"/>
                  <a:t>(unoptimized)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D60DC9-8E7D-2E45-B06F-D4050FFEF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880464"/>
                <a:ext cx="1828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880464"/>
                <a:ext cx="1828770" cy="461665"/>
              </a:xfrm>
              <a:prstGeom prst="rect">
                <a:avLst/>
              </a:prstGeom>
              <a:blipFill>
                <a:blip r:embed="rId3"/>
                <a:stretch>
                  <a:fillRect l="-4828" t="-10811" r="-69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/>
              <p:nvPr/>
            </p:nvSpPr>
            <p:spPr>
              <a:xfrm>
                <a:off x="5396340" y="880464"/>
                <a:ext cx="2037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880464"/>
                <a:ext cx="2037802" cy="461665"/>
              </a:xfrm>
              <a:prstGeom prst="rect">
                <a:avLst/>
              </a:prstGeom>
              <a:blipFill>
                <a:blip r:embed="rId4"/>
                <a:stretch>
                  <a:fillRect l="-4321" t="-10811" r="-370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/>
              <p:nvPr/>
            </p:nvSpPr>
            <p:spPr>
              <a:xfrm>
                <a:off x="148853" y="1349236"/>
                <a:ext cx="6938438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0" dirty="0">
                    <a:latin typeface="+mn-lt"/>
                  </a:rPr>
                  <a:t>c</a:t>
                </a:r>
                <a:r>
                  <a:rPr lang="en-US" sz="2000" b="0" i="0" dirty="0">
                    <a:latin typeface="+mn-lt"/>
                  </a:rPr>
                  <a:t>onstruct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0" i="1" dirty="0">
                    <a:latin typeface="+mn-lt"/>
                  </a:rPr>
                  <a:t>  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and   </a:t>
                </a:r>
                <a:r>
                  <a:rPr lang="en-US" sz="2000" i="1" dirty="0">
                    <a:latin typeface="+mn-lt"/>
                  </a:rPr>
                  <a:t>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 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349236"/>
                <a:ext cx="6938438" cy="907556"/>
              </a:xfrm>
              <a:prstGeom prst="rect">
                <a:avLst/>
              </a:prstGeom>
              <a:blipFill>
                <a:blip r:embed="rId5"/>
                <a:stretch>
                  <a:fillRect l="-912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51AA29B-9048-4145-AA36-C46A3177F332}"/>
              </a:ext>
            </a:extLst>
          </p:cNvPr>
          <p:cNvGrpSpPr/>
          <p:nvPr/>
        </p:nvGrpSpPr>
        <p:grpSpPr>
          <a:xfrm>
            <a:off x="1398221" y="2388080"/>
            <a:ext cx="3800658" cy="456601"/>
            <a:chOff x="2371542" y="3972853"/>
            <a:chExt cx="3800658" cy="45660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0E7E6C-7048-0047-8EC4-15CE33EC55E5}"/>
                </a:ext>
              </a:extLst>
            </p:cNvPr>
            <p:cNvCxnSpPr>
              <a:cxnSpLocks/>
            </p:cNvCxnSpPr>
            <p:nvPr/>
          </p:nvCxnSpPr>
          <p:spPr>
            <a:xfrm>
              <a:off x="2371542" y="4429454"/>
              <a:ext cx="380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/>
                <p:nvPr/>
              </p:nvSpPr>
              <p:spPr>
                <a:xfrm>
                  <a:off x="3950143" y="3972853"/>
                  <a:ext cx="790216" cy="400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,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143" y="3972853"/>
                  <a:ext cx="790216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5882" b="-2352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108019-6774-314F-AB1E-E015C608B58F}"/>
              </a:ext>
            </a:extLst>
          </p:cNvPr>
          <p:cNvGrpSpPr/>
          <p:nvPr/>
        </p:nvGrpSpPr>
        <p:grpSpPr>
          <a:xfrm>
            <a:off x="1398221" y="2928864"/>
            <a:ext cx="4254667" cy="405624"/>
            <a:chOff x="2090216" y="3545311"/>
            <a:chExt cx="4254667" cy="40562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55A35C-BA47-344C-85E9-49BB18943253}"/>
                </a:ext>
              </a:extLst>
            </p:cNvPr>
            <p:cNvCxnSpPr>
              <a:cxnSpLocks/>
            </p:cNvCxnSpPr>
            <p:nvPr/>
          </p:nvCxnSpPr>
          <p:spPr>
            <a:xfrm>
              <a:off x="2090216" y="3887500"/>
              <a:ext cx="380065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/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latin typeface="+mn-lt"/>
                    </a:rPr>
                    <a:t>query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0" dirty="0">
                      <a:latin typeface="+mn-lt"/>
                    </a:rPr>
                    <a:t>  at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blipFill>
                  <a:blip r:embed="rId7"/>
                  <a:stretch>
                    <a:fillRect l="-1543" t="-6061" b="-242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/>
              <p:nvPr/>
            </p:nvSpPr>
            <p:spPr>
              <a:xfrm>
                <a:off x="5531128" y="3133888"/>
                <a:ext cx="3155672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676275" algn="l"/>
                  </a:tabLst>
                </a:pPr>
                <a:r>
                  <a:rPr lang="en-US" sz="1800" dirty="0">
                    <a:latin typeface="+mn-lt"/>
                  </a:rPr>
                  <a:t>learn	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),   </a:t>
                </a:r>
                <a:r>
                  <a:rPr lang="en-US" sz="1800" i="1" dirty="0">
                    <a:latin typeface="+mn-lt"/>
                  </a:rPr>
                  <a:t>t(r)</a:t>
                </a:r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 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28" y="3133888"/>
                <a:ext cx="3155672" cy="651269"/>
              </a:xfrm>
              <a:prstGeom prst="rect">
                <a:avLst/>
              </a:prstGeom>
              <a:blipFill>
                <a:blip r:embed="rId8"/>
                <a:stretch>
                  <a:fillRect l="-1606" t="-3774" r="-80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8D0542E-9F8E-8B4B-914A-849AED00603D}"/>
              </a:ext>
            </a:extLst>
          </p:cNvPr>
          <p:cNvGrpSpPr/>
          <p:nvPr/>
        </p:nvGrpSpPr>
        <p:grpSpPr>
          <a:xfrm>
            <a:off x="1384366" y="3373797"/>
            <a:ext cx="3943157" cy="400110"/>
            <a:chOff x="2090216" y="3541598"/>
            <a:chExt cx="3943157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66DB55-9430-7D4D-BD1B-04C10D02FC86}"/>
                </a:ext>
              </a:extLst>
            </p:cNvPr>
            <p:cNvCxnSpPr>
              <a:cxnSpLocks/>
            </p:cNvCxnSpPr>
            <p:nvPr/>
          </p:nvCxnSpPr>
          <p:spPr>
            <a:xfrm>
              <a:off x="2090216" y="3887500"/>
              <a:ext cx="380065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/>
                <p:nvPr/>
              </p:nvSpPr>
              <p:spPr>
                <a:xfrm>
                  <a:off x="2235474" y="3541598"/>
                  <a:ext cx="3797899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query</a:t>
                  </a:r>
                  <a:r>
                    <a:rPr lang="en-US" sz="2000" b="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000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, and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474" y="3541598"/>
                  <a:ext cx="3797899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667" t="-6061" b="-242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/>
              <p:nvPr/>
            </p:nvSpPr>
            <p:spPr>
              <a:xfrm>
                <a:off x="4335994" y="3826063"/>
                <a:ext cx="4409156" cy="84420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sz="2000" dirty="0">
                    <a:latin typeface="+mn-lt"/>
                  </a:rPr>
                  <a:t>accept if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) ≟ 1    and</a:t>
                </a:r>
                <a:br>
                  <a:rPr lang="en-US" sz="20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)⋅(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994" y="3826063"/>
                <a:ext cx="4409156" cy="844205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/>
              <p:nvPr/>
            </p:nvSpPr>
            <p:spPr>
              <a:xfrm>
                <a:off x="5460269" y="2693072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69" y="2693072"/>
                <a:ext cx="1195392" cy="490199"/>
              </a:xfrm>
              <a:prstGeom prst="rect">
                <a:avLst/>
              </a:prstGeom>
              <a:blipFill>
                <a:blip r:embed="rId11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/>
              <p:nvPr/>
            </p:nvSpPr>
            <p:spPr>
              <a:xfrm>
                <a:off x="2438819" y="4249596"/>
                <a:ext cx="186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=0</m:t>
                    </m:r>
                  </m:oMath>
                </a14:m>
                <a:r>
                  <a:rPr lang="en-US" sz="2000" dirty="0">
                    <a:latin typeface="+mn-lt"/>
                  </a:rPr>
                  <a:t>     ⇐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19" y="4249596"/>
                <a:ext cx="1867627" cy="400110"/>
              </a:xfrm>
              <a:prstGeom prst="rect">
                <a:avLst/>
              </a:prstGeom>
              <a:blipFill>
                <a:blip r:embed="rId12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D20CCE-4800-9DAD-DA52-65EAE03A33C8}"/>
                  </a:ext>
                </a:extLst>
              </p:cNvPr>
              <p:cNvSpPr txBox="1"/>
              <p:nvPr/>
            </p:nvSpPr>
            <p:spPr>
              <a:xfrm>
                <a:off x="271542" y="4737804"/>
                <a:ext cx="820094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Complete and sound,  assuming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 is negligible.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D20CCE-4800-9DAD-DA52-65EAE03A3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2" y="4737804"/>
                <a:ext cx="8200945" cy="400110"/>
              </a:xfrm>
              <a:prstGeom prst="rect">
                <a:avLst/>
              </a:prstGeom>
              <a:blipFill>
                <a:blip r:embed="rId13"/>
                <a:stretch>
                  <a:fillRect l="-773" t="-112121" b="-17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4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6" grpId="0" animBg="1"/>
      <p:bldP spid="30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CEC853-7F25-52B1-580E-686BFC4EF140}"/>
              </a:ext>
            </a:extLst>
          </p:cNvPr>
          <p:cNvSpPr/>
          <p:nvPr/>
        </p:nvSpPr>
        <p:spPr>
          <a:xfrm>
            <a:off x="2819400" y="3776666"/>
            <a:ext cx="3962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D60DC9-8E7D-2E45-B06F-D4050FFEFD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Same works for rational functions: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D60DC9-8E7D-2E45-B06F-D4050FFEF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69" t="-105882" r="-1389" b="-1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0F0FE6-E6C9-CE1A-E889-65A7ACFC74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4509"/>
                <a:ext cx="8229600" cy="1371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Set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  to be the degree-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polynomial: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(1)/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000" i="0" dirty="0">
                    <a:latin typeface="+mj-lt"/>
                  </a:rPr>
                  <a:t>)     for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0F0FE6-E6C9-CE1A-E889-65A7ACFC7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4509"/>
                <a:ext cx="8229600" cy="1371599"/>
              </a:xfrm>
              <a:blipFill>
                <a:blip r:embed="rId3"/>
                <a:stretch>
                  <a:fillRect l="-772" b="-26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1035900"/>
                <a:ext cx="16213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035900"/>
                <a:ext cx="1621341" cy="400110"/>
              </a:xfrm>
              <a:prstGeom prst="rect">
                <a:avLst/>
              </a:prstGeom>
              <a:blipFill>
                <a:blip r:embed="rId4"/>
                <a:stretch>
                  <a:fillRect l="-3876" t="-9091" r="-1085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2359084-7F0F-A7FD-7359-109853B79998}"/>
              </a:ext>
            </a:extLst>
          </p:cNvPr>
          <p:cNvGrpSpPr/>
          <p:nvPr/>
        </p:nvGrpSpPr>
        <p:grpSpPr>
          <a:xfrm>
            <a:off x="6569631" y="1025928"/>
            <a:ext cx="2200346" cy="407521"/>
            <a:chOff x="6569631" y="925912"/>
            <a:chExt cx="2200346" cy="4075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C891AF-B323-4C3C-98E0-A2B640642117}"/>
                </a:ext>
              </a:extLst>
            </p:cNvPr>
            <p:cNvSpPr/>
            <p:nvPr/>
          </p:nvSpPr>
          <p:spPr>
            <a:xfrm>
              <a:off x="8291676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28DDE8-6E3F-1B4F-ABB7-55D4B6BFD870}"/>
                </a:ext>
              </a:extLst>
            </p:cNvPr>
            <p:cNvSpPr/>
            <p:nvPr/>
          </p:nvSpPr>
          <p:spPr>
            <a:xfrm>
              <a:off x="7834639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C22D4E-95E4-7B49-A42B-EB1692C6E0E5}"/>
                    </a:ext>
                  </a:extLst>
                </p:cNvPr>
                <p:cNvSpPr txBox="1"/>
                <p:nvPr/>
              </p:nvSpPr>
              <p:spPr>
                <a:xfrm>
                  <a:off x="6569631" y="925912"/>
                  <a:ext cx="22003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C22D4E-95E4-7B49-A42B-EB1692C6E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631" y="925912"/>
                  <a:ext cx="220034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874" t="-6061" r="-4598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692DE-CEAC-4EAA-A747-443C70FFA497}"/>
              </a:ext>
            </a:extLst>
          </p:cNvPr>
          <p:cNvSpPr/>
          <p:nvPr/>
        </p:nvSpPr>
        <p:spPr>
          <a:xfrm>
            <a:off x="647695" y="2259032"/>
            <a:ext cx="8051939" cy="490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6A8DF-0AF9-597C-79A9-115512316F6E}"/>
                  </a:ext>
                </a:extLst>
              </p:cNvPr>
              <p:cNvSpPr txBox="1"/>
              <p:nvPr/>
            </p:nvSpPr>
            <p:spPr>
              <a:xfrm>
                <a:off x="647695" y="3376616"/>
                <a:ext cx="7840095" cy="125027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  <a:tab pos="2222500" algn="l"/>
                  </a:tabLst>
                </a:pPr>
                <a:r>
                  <a:rPr lang="en-US" sz="2000" b="1" u="sng" dirty="0"/>
                  <a:t>Lemma</a:t>
                </a:r>
                <a:r>
                  <a:rPr lang="en-US" sz="2000" dirty="0"/>
                  <a:t>:	if	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   and</a:t>
                </a:r>
              </a:p>
              <a:p>
                <a:pPr>
                  <a:lnSpc>
                    <a:spcPct val="110000"/>
                  </a:lnSpc>
                  <a:buNone/>
                  <a:tabLst>
                    <a:tab pos="1189038" algn="l"/>
                    <a:tab pos="1655763" algn="l"/>
                    <a:tab pos="2222500" algn="l"/>
                  </a:tabLst>
                </a:pPr>
                <a:r>
                  <a:rPr lang="en-US" sz="2000" dirty="0"/>
                  <a:t>		(ii)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000" dirty="0"/>
                  <a:t>     for all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10000"/>
                  </a:lnSpc>
                  <a:spcBef>
                    <a:spcPts val="1200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sz="2000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6A8DF-0AF9-597C-79A9-11551231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5" y="3376616"/>
                <a:ext cx="7840095" cy="1250279"/>
              </a:xfrm>
              <a:prstGeom prst="rect">
                <a:avLst/>
              </a:prstGeom>
              <a:blipFill>
                <a:blip r:embed="rId6"/>
                <a:stretch>
                  <a:fillRect l="-646" t="-1000" r="-485" b="-56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257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71CF8D-61A3-C4F6-7A79-98BE1AE60170}"/>
              </a:ext>
            </a:extLst>
          </p:cNvPr>
          <p:cNvSpPr/>
          <p:nvPr/>
        </p:nvSpPr>
        <p:spPr>
          <a:xfrm>
            <a:off x="6997827" y="1253607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9AFC-01F8-52C6-46C1-341A37E004C7}"/>
              </a:ext>
            </a:extLst>
          </p:cNvPr>
          <p:cNvSpPr/>
          <p:nvPr/>
        </p:nvSpPr>
        <p:spPr>
          <a:xfrm>
            <a:off x="6388641" y="1252410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D76BA-98F7-9316-1539-A86B373CF44A}"/>
              </a:ext>
            </a:extLst>
          </p:cNvPr>
          <p:cNvSpPr/>
          <p:nvPr/>
        </p:nvSpPr>
        <p:spPr>
          <a:xfrm>
            <a:off x="199101" y="2013766"/>
            <a:ext cx="8817080" cy="15160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A935C-F0D8-A7D9-D092-C0981291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(4)  Another useful gadget: 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1394" y="1101830"/>
                <a:ext cx="8903107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polynomials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Verifier has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.</a:t>
                </a:r>
              </a:p>
              <a:p>
                <a:pPr marL="0" indent="0">
                  <a:spcBef>
                    <a:spcPts val="4176"/>
                  </a:spcBef>
                  <a:buNone/>
                  <a:tabLst>
                    <a:tab pos="3535363" algn="l"/>
                  </a:tabLst>
                </a:pPr>
                <a:r>
                  <a:rPr lang="en-US" dirty="0"/>
                  <a:t>Prover wants to prove that</a:t>
                </a:r>
                <a:r>
                  <a:rPr lang="en-US" sz="2800" i="0" dirty="0"/>
                  <a:t>	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308100" algn="l"/>
                    <a:tab pos="1422400" algn="l"/>
                    <a:tab pos="3535363" algn="l"/>
                  </a:tabLst>
                </a:pPr>
                <a:r>
                  <a:rPr lang="en-US" dirty="0"/>
                  <a:t>        is a permutation of	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5376"/>
                  </a:spcBef>
                  <a:buNone/>
                </a:pPr>
                <a:r>
                  <a:rPr lang="en-US" dirty="0"/>
                  <a:t>	⇒   Proves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permuted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394" y="1101830"/>
                <a:ext cx="8903107" cy="381843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0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95442-531A-51B9-789F-7A6779AC3299}"/>
                  </a:ext>
                </a:extLst>
              </p:cNvPr>
              <p:cNvSpPr txBox="1"/>
              <p:nvPr/>
            </p:nvSpPr>
            <p:spPr>
              <a:xfrm>
                <a:off x="298266" y="1505315"/>
                <a:ext cx="8547468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Let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</a:rPr>
                  <a:t>     and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95442-531A-51B9-789F-7A6779AC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6" y="1505315"/>
                <a:ext cx="8547468" cy="489173"/>
              </a:xfrm>
              <a:prstGeom prst="rect">
                <a:avLst/>
              </a:prstGeom>
              <a:blipFill>
                <a:blip r:embed="rId3"/>
                <a:stretch>
                  <a:fillRect l="-1187" t="-115385" b="-1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E0881-C039-A388-3542-CCADF8F6041F}"/>
                  </a:ext>
                </a:extLst>
              </p:cNvPr>
              <p:cNvSpPr txBox="1"/>
              <p:nvPr/>
            </p:nvSpPr>
            <p:spPr>
              <a:xfrm>
                <a:off x="319807" y="935884"/>
                <a:ext cx="1903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E0881-C039-A388-3542-CCADF8F60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7" y="935884"/>
                <a:ext cx="1903278" cy="461665"/>
              </a:xfrm>
              <a:prstGeom prst="rect">
                <a:avLst/>
              </a:prstGeom>
              <a:blipFill>
                <a:blip r:embed="rId4"/>
                <a:stretch>
                  <a:fillRect l="-4605" t="-5405" r="-328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3EA6D41-095A-2D13-9937-A961059CB587}"/>
              </a:ext>
            </a:extLst>
          </p:cNvPr>
          <p:cNvGrpSpPr/>
          <p:nvPr/>
        </p:nvGrpSpPr>
        <p:grpSpPr>
          <a:xfrm>
            <a:off x="6294327" y="896415"/>
            <a:ext cx="2661883" cy="461665"/>
            <a:chOff x="6313991" y="896415"/>
            <a:chExt cx="2661883" cy="4616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0553AC-1150-F5BC-CD7A-98F2CAE06E08}"/>
                </a:ext>
              </a:extLst>
            </p:cNvPr>
            <p:cNvSpPr/>
            <p:nvPr/>
          </p:nvSpPr>
          <p:spPr>
            <a:xfrm>
              <a:off x="8303440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6EB299-522C-E886-87FA-CC517B13FABF}"/>
                </a:ext>
              </a:extLst>
            </p:cNvPr>
            <p:cNvSpPr/>
            <p:nvPr/>
          </p:nvSpPr>
          <p:spPr>
            <a:xfrm>
              <a:off x="7734623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95B449B-A9DB-D177-B447-DCD47D00D351}"/>
                    </a:ext>
                  </a:extLst>
                </p:cNvPr>
                <p:cNvSpPr txBox="1"/>
                <p:nvPr/>
              </p:nvSpPr>
              <p:spPr>
                <a:xfrm>
                  <a:off x="6313991" y="896415"/>
                  <a:ext cx="26618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95B449B-A9DB-D177-B447-DCD47D00D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991" y="896415"/>
                  <a:ext cx="266188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318" t="-7895" r="-237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738A4-E721-61B7-5492-996A3EDCF0AF}"/>
                  </a:ext>
                </a:extLst>
              </p:cNvPr>
              <p:cNvSpPr txBox="1"/>
              <p:nvPr/>
            </p:nvSpPr>
            <p:spPr>
              <a:xfrm>
                <a:off x="663906" y="2144867"/>
                <a:ext cx="7515840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Then: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is a permutation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738A4-E721-61B7-5492-996A3EDCF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6" y="2144867"/>
                <a:ext cx="7515840" cy="482440"/>
              </a:xfrm>
              <a:prstGeom prst="rect">
                <a:avLst/>
              </a:prstGeom>
              <a:blipFill>
                <a:blip r:embed="rId6"/>
                <a:stretch>
                  <a:fillRect l="-1349" t="-1025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7060C23-0548-C59C-AA9A-43102B6E0594}"/>
              </a:ext>
            </a:extLst>
          </p:cNvPr>
          <p:cNvGrpSpPr/>
          <p:nvPr/>
        </p:nvGrpSpPr>
        <p:grpSpPr>
          <a:xfrm>
            <a:off x="1982865" y="2645154"/>
            <a:ext cx="4134943" cy="461665"/>
            <a:chOff x="2166416" y="3515815"/>
            <a:chExt cx="3603208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C1FCDA-FA71-016C-659D-3B8C443454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6416" y="3877668"/>
              <a:ext cx="360320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19BA76-2F03-EF62-7FB1-066C89770919}"/>
                    </a:ext>
                  </a:extLst>
                </p:cNvPr>
                <p:cNvSpPr txBox="1"/>
                <p:nvPr/>
              </p:nvSpPr>
              <p:spPr>
                <a:xfrm>
                  <a:off x="3178824" y="3515815"/>
                  <a:ext cx="141564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19BA76-2F03-EF62-7FB1-066C897709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824" y="3515815"/>
                  <a:ext cx="141564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8E077B-3738-F260-5EF2-CF241C45A034}"/>
                  </a:ext>
                </a:extLst>
              </p:cNvPr>
              <p:cNvSpPr txBox="1"/>
              <p:nvPr/>
            </p:nvSpPr>
            <p:spPr>
              <a:xfrm>
                <a:off x="95747" y="3199966"/>
                <a:ext cx="3188309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8E077B-3738-F260-5EF2-CF241C45A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7" y="3199966"/>
                <a:ext cx="3188309" cy="482440"/>
              </a:xfrm>
              <a:prstGeom prst="rect">
                <a:avLst/>
              </a:prstGeom>
              <a:blipFill>
                <a:blip r:embed="rId8"/>
                <a:stretch>
                  <a:fillRect l="-2778" t="-10526" r="-119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3A1AF-D855-BC4B-E282-047CA03AD761}"/>
              </a:ext>
            </a:extLst>
          </p:cNvPr>
          <p:cNvGrpSpPr/>
          <p:nvPr/>
        </p:nvGrpSpPr>
        <p:grpSpPr>
          <a:xfrm>
            <a:off x="1976284" y="3789829"/>
            <a:ext cx="4134943" cy="502564"/>
            <a:chOff x="2645192" y="3288386"/>
            <a:chExt cx="3603208" cy="5025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079765-69CE-EC5B-8A10-C0F6CA52A7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5192" y="3790950"/>
              <a:ext cx="360320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55D387-5125-E7B2-1D4D-A0209C1B1BB7}"/>
                </a:ext>
              </a:extLst>
            </p:cNvPr>
            <p:cNvSpPr txBox="1"/>
            <p:nvPr/>
          </p:nvSpPr>
          <p:spPr>
            <a:xfrm>
              <a:off x="2777470" y="3288386"/>
              <a:ext cx="1415645" cy="405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prod-check: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5BC3F0-1F88-1A63-E607-2E6ACAB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1000" y="3291729"/>
              <a:ext cx="1765300" cy="42302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1A1C3DA-935D-7A16-99B4-14949F902CE2}"/>
              </a:ext>
            </a:extLst>
          </p:cNvPr>
          <p:cNvSpPr txBox="1"/>
          <p:nvPr/>
        </p:nvSpPr>
        <p:spPr>
          <a:xfrm>
            <a:off x="6091977" y="4548587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accept or reject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7476A1-96D0-3E2F-F3F6-01D86684FD0D}"/>
              </a:ext>
            </a:extLst>
          </p:cNvPr>
          <p:cNvSpPr txBox="1"/>
          <p:nvPr/>
        </p:nvSpPr>
        <p:spPr>
          <a:xfrm>
            <a:off x="81130" y="4709523"/>
            <a:ext cx="2305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[Lipton’s trick, 1989]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D6BDE6-7801-C763-CA88-EAAD340A31A9}"/>
                  </a:ext>
                </a:extLst>
              </p:cNvPr>
              <p:cNvSpPr txBox="1"/>
              <p:nvPr/>
            </p:nvSpPr>
            <p:spPr>
              <a:xfrm>
                <a:off x="6096000" y="4137537"/>
                <a:ext cx="3124638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implies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w</a:t>
                </a:r>
                <a:r>
                  <a:rPr lang="en-US" sz="2000" dirty="0" err="1">
                    <a:latin typeface="+mn-lt"/>
                  </a:rPr>
                  <a:t>.h.p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D6BDE6-7801-C763-CA88-EAAD340A3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37537"/>
                <a:ext cx="3124638" cy="417487"/>
              </a:xfrm>
              <a:prstGeom prst="rect">
                <a:avLst/>
              </a:prstGeom>
              <a:blipFill>
                <a:blip r:embed="rId10"/>
                <a:stretch>
                  <a:fillRect l="-2024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1352E2A-3CCF-FE12-F9A5-4146188A9357}"/>
              </a:ext>
            </a:extLst>
          </p:cNvPr>
          <p:cNvGrpSpPr/>
          <p:nvPr/>
        </p:nvGrpSpPr>
        <p:grpSpPr>
          <a:xfrm>
            <a:off x="6180262" y="2704034"/>
            <a:ext cx="1195392" cy="490199"/>
            <a:chOff x="6180262" y="2704034"/>
            <a:chExt cx="1195392" cy="490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DF4F74-9D23-69B9-6C1D-DA56CE70384A}"/>
                    </a:ext>
                  </a:extLst>
                </p:cNvPr>
                <p:cNvSpPr txBox="1"/>
                <p:nvPr/>
              </p:nvSpPr>
              <p:spPr>
                <a:xfrm>
                  <a:off x="6180262" y="2704034"/>
                  <a:ext cx="1195392" cy="490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DF4F74-9D23-69B9-6C1D-DA56CE703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0262" y="2704034"/>
                  <a:ext cx="1195392" cy="4901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69B5947-60A3-41DB-8C3D-E855171F6796}"/>
                </a:ext>
              </a:extLst>
            </p:cNvPr>
            <p:cNvSpPr txBox="1"/>
            <p:nvPr/>
          </p:nvSpPr>
          <p:spPr>
            <a:xfrm>
              <a:off x="6591493" y="272456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5986EF-3C03-E25B-A584-F48D667C95B8}"/>
              </a:ext>
            </a:extLst>
          </p:cNvPr>
          <p:cNvSpPr txBox="1"/>
          <p:nvPr/>
        </p:nvSpPr>
        <p:spPr>
          <a:xfrm>
            <a:off x="8181474" y="387504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73A687-1791-BB2D-D87D-49D4E860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(4)  Another useful gadget:  permutation check</a:t>
            </a:r>
          </a:p>
        </p:txBody>
      </p:sp>
    </p:spTree>
    <p:extLst>
      <p:ext uri="{BB962C8B-B14F-4D97-AF65-F5344CB8AC3E}">
        <p14:creationId xmlns:p14="http://schemas.microsoft.com/office/powerpoint/2010/main" val="3636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910B-4F0B-495A-4002-6E22A5B9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(4’) Permutation check on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1ECB5-E9C6-23BF-F766-D0DF1426E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7572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be polynomials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1ECB5-E9C6-23BF-F766-D0DF1426E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757237"/>
              </a:xfrm>
              <a:blipFill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9C8272-7198-93AE-0A86-62F7CB45D47A}"/>
                  </a:ext>
                </a:extLst>
              </p:cNvPr>
              <p:cNvSpPr txBox="1"/>
              <p:nvPr/>
            </p:nvSpPr>
            <p:spPr>
              <a:xfrm>
                <a:off x="757750" y="2043112"/>
                <a:ext cx="7929050" cy="24622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4176"/>
                  </a:spcBef>
                  <a:buNone/>
                  <a:tabLst>
                    <a:tab pos="3535363" algn="l"/>
                  </a:tabLst>
                </a:pPr>
                <a:r>
                  <a:rPr lang="en-US" dirty="0">
                    <a:latin typeface="+mn-lt"/>
                  </a:rPr>
                  <a:t>Prover wants to prove that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+mn-lt"/>
                  </a:rPr>
                  <a:t> pair</a:t>
                </a:r>
                <a:r>
                  <a:rPr lang="en-US" sz="2800" i="0" dirty="0">
                    <a:latin typeface="+mn-lt"/>
                  </a:rPr>
                  <a:t>	</a:t>
                </a:r>
              </a:p>
              <a:p>
                <a:pPr>
                  <a:spcBef>
                    <a:spcPts val="1200"/>
                  </a:spcBef>
                  <a:buNone/>
                  <a:tabLst>
                    <a:tab pos="912813" algn="l"/>
                    <a:tab pos="3535363" algn="l"/>
                  </a:tabLst>
                </a:pPr>
                <a:r>
                  <a:rPr lang="en-US" sz="2800" dirty="0">
                    <a:latin typeface="+mn-lt"/>
                  </a:rPr>
                  <a:t>	</a:t>
                </a:r>
                <a:endParaRPr lang="en-US" b="0" dirty="0">
                  <a:latin typeface="+mn-lt"/>
                  <a:ea typeface="Cambria Math" panose="02040503050406030204" pitchFamily="18" charset="0"/>
                </a:endParaRPr>
              </a:p>
              <a:p>
                <a:pPr>
                  <a:spcBef>
                    <a:spcPts val="2400"/>
                  </a:spcBef>
                  <a:buNone/>
                  <a:tabLst>
                    <a:tab pos="912813" algn="l"/>
                    <a:tab pos="3535363" algn="l"/>
                  </a:tabLst>
                </a:pPr>
                <a:r>
                  <a:rPr lang="en-US" dirty="0">
                    <a:latin typeface="+mn-lt"/>
                  </a:rPr>
                  <a:t>are a permutation of</a:t>
                </a:r>
              </a:p>
              <a:p>
                <a:pPr>
                  <a:spcBef>
                    <a:spcPts val="2400"/>
                  </a:spcBef>
                  <a:buNone/>
                  <a:tabLst>
                    <a:tab pos="912813" algn="l"/>
                    <a:tab pos="3535363" algn="l"/>
                  </a:tabLst>
                </a:pP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9C8272-7198-93AE-0A86-62F7CB45D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50" y="2043112"/>
                <a:ext cx="7929050" cy="2462213"/>
              </a:xfrm>
              <a:prstGeom prst="rect">
                <a:avLst/>
              </a:prstGeom>
              <a:blipFill>
                <a:blip r:embed="rId3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69B59A5-1045-257B-85E6-FC6579538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065" y="2546480"/>
            <a:ext cx="6575991" cy="558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8BD68-6461-4C56-D65E-CF962749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065" y="3842613"/>
            <a:ext cx="6567535" cy="558578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95EF9BDA-A3A4-C406-1DB1-46092324AD56}"/>
              </a:ext>
            </a:extLst>
          </p:cNvPr>
          <p:cNvSpPr/>
          <p:nvPr/>
        </p:nvSpPr>
        <p:spPr>
          <a:xfrm rot="5400000" flipV="1">
            <a:off x="5411391" y="3310807"/>
            <a:ext cx="257175" cy="24931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FA910-C589-4203-1C2B-33A8DA7FF97B}"/>
              </a:ext>
            </a:extLst>
          </p:cNvPr>
          <p:cNvSpPr txBox="1"/>
          <p:nvPr/>
        </p:nvSpPr>
        <p:spPr>
          <a:xfrm>
            <a:off x="4943477" y="4643270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one pair</a:t>
            </a:r>
          </a:p>
        </p:txBody>
      </p:sp>
    </p:spTree>
    <p:extLst>
      <p:ext uri="{BB962C8B-B14F-4D97-AF65-F5344CB8AC3E}">
        <p14:creationId xmlns:p14="http://schemas.microsoft.com/office/powerpoint/2010/main" val="62657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99E8-0D8C-2D71-EBAD-FA96B3F0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special case:  Polynomial IOP (PIOP)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13F73-B3EC-9B73-D772-DCA8A2BBD553}"/>
              </a:ext>
            </a:extLst>
          </p:cNvPr>
          <p:cNvSpPr txBox="1"/>
          <p:nvPr/>
        </p:nvSpPr>
        <p:spPr>
          <a:xfrm>
            <a:off x="657229" y="3021204"/>
            <a:ext cx="326452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 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PIOP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D4647-E264-817E-3C0D-15CED7E6EB39}"/>
              </a:ext>
            </a:extLst>
          </p:cNvPr>
          <p:cNvSpPr txBox="1"/>
          <p:nvPr/>
        </p:nvSpPr>
        <p:spPr>
          <a:xfrm>
            <a:off x="657229" y="1335974"/>
            <a:ext cx="32645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univariate polynomial commitment scheme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PCS</a:t>
            </a:r>
            <a:r>
              <a:rPr lang="en-US" dirty="0">
                <a:latin typeface="+mn-lt"/>
              </a:rPr>
              <a:t>)</a:t>
            </a:r>
          </a:p>
        </p:txBody>
      </p:sp>
      <p:pic>
        <p:nvPicPr>
          <p:cNvPr id="6" name="Picture 4" descr="blender clipart - Clip Art Library">
            <a:extLst>
              <a:ext uri="{FF2B5EF4-FFF2-40B4-BE49-F238E27FC236}">
                <a16:creationId xmlns:a16="http://schemas.microsoft.com/office/drawing/2014/main" id="{E42E93A1-B8AE-884D-DC30-96319ACA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31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F4578-04D0-104E-9512-8B0E26B3FEC5}"/>
              </a:ext>
            </a:extLst>
          </p:cNvPr>
          <p:cNvSpPr txBox="1"/>
          <p:nvPr/>
        </p:nvSpPr>
        <p:spPr>
          <a:xfrm>
            <a:off x="6769947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E69D015-BB7B-EA00-9C1C-383FDB141381}"/>
              </a:ext>
            </a:extLst>
          </p:cNvPr>
          <p:cNvSpPr/>
          <p:nvPr/>
        </p:nvSpPr>
        <p:spPr>
          <a:xfrm>
            <a:off x="5659117" y="2662425"/>
            <a:ext cx="1012722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12F1F52-57DF-89F7-C840-65CFF1C4B056}"/>
              </a:ext>
            </a:extLst>
          </p:cNvPr>
          <p:cNvSpPr/>
          <p:nvPr/>
        </p:nvSpPr>
        <p:spPr>
          <a:xfrm rot="1496730">
            <a:off x="3884809" y="2044910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B10D602-D7CD-D294-B0F4-093EFCD5ED5C}"/>
              </a:ext>
            </a:extLst>
          </p:cNvPr>
          <p:cNvSpPr/>
          <p:nvPr/>
        </p:nvSpPr>
        <p:spPr>
          <a:xfrm rot="19612882">
            <a:off x="3825716" y="3223187"/>
            <a:ext cx="1167907" cy="3634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4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0D0CC-7F52-96AC-1401-B4DB8D474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E371-B1CA-AA3B-69B0-86690D05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(4’) Permutation check on pairs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BA7467-53BD-20AE-9507-0BB15777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Define: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39ACE3-F92C-997F-D462-5A77C3058E8B}"/>
                  </a:ext>
                </a:extLst>
              </p:cNvPr>
              <p:cNvSpPr txBox="1"/>
              <p:nvPr/>
            </p:nvSpPr>
            <p:spPr>
              <a:xfrm>
                <a:off x="1400340" y="1208856"/>
                <a:ext cx="7039619" cy="1123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</a:rPr>
                  <a:t>     and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39ACE3-F92C-997F-D462-5A77C3058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340" y="1208856"/>
                <a:ext cx="7039619" cy="1123962"/>
              </a:xfrm>
              <a:prstGeom prst="rect">
                <a:avLst/>
              </a:prstGeom>
              <a:blipFill>
                <a:blip r:embed="rId2"/>
                <a:stretch>
                  <a:fillRect t="-50562" b="-78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0D9043-0E01-CB6B-C89C-D8CC96FB2ED8}"/>
                  </a:ext>
                </a:extLst>
              </p:cNvPr>
              <p:cNvSpPr txBox="1"/>
              <p:nvPr/>
            </p:nvSpPr>
            <p:spPr>
              <a:xfrm>
                <a:off x="457200" y="2755755"/>
                <a:ext cx="8401665" cy="960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>
                    <a:latin typeface="+mn-lt"/>
                  </a:rPr>
                  <a:t>Lemma</a:t>
                </a:r>
                <a:r>
                  <a:rPr lang="en-US" sz="2000" dirty="0">
                    <a:latin typeface="+mn-lt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2000" dirty="0">
                    <a:latin typeface="+mn-lt"/>
                  </a:rPr>
                  <a:t>if and only if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i="1" dirty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 is a permutation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0D9043-0E01-CB6B-C89C-D8CC96FB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55755"/>
                <a:ext cx="8401665" cy="960456"/>
              </a:xfrm>
              <a:prstGeom prst="rect">
                <a:avLst/>
              </a:prstGeom>
              <a:blipFill>
                <a:blip r:embed="rId3"/>
                <a:stretch>
                  <a:fillRect l="-755" t="-1299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AA1153-F5C6-4EBF-411E-8AA16D48CB21}"/>
                  </a:ext>
                </a:extLst>
              </p:cNvPr>
              <p:cNvSpPr txBox="1"/>
              <p:nvPr/>
            </p:nvSpPr>
            <p:spPr>
              <a:xfrm>
                <a:off x="773947" y="3916787"/>
                <a:ext cx="7311873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To prove, 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is a unique factorization domain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AA1153-F5C6-4EBF-411E-8AA16D48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7" y="3916787"/>
                <a:ext cx="7311873" cy="423770"/>
              </a:xfrm>
              <a:prstGeom prst="rect">
                <a:avLst/>
              </a:prstGeom>
              <a:blipFill>
                <a:blip r:embed="rId4"/>
                <a:stretch>
                  <a:fillRect l="-867" t="-882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4022B-5419-538C-35E1-D8D081B62D16}"/>
                  </a:ext>
                </a:extLst>
              </p:cNvPr>
              <p:cNvSpPr txBox="1"/>
              <p:nvPr/>
            </p:nvSpPr>
            <p:spPr>
              <a:xfrm>
                <a:off x="321663" y="4642614"/>
                <a:ext cx="8778237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Now: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can be checked using a product check </a:t>
                </a:r>
                <a:r>
                  <a:rPr lang="en-US" sz="1800" dirty="0">
                    <a:latin typeface="+mn-lt"/>
                  </a:rPr>
                  <a:t>(using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⇽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4022B-5419-538C-35E1-D8D081B62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3" y="4642614"/>
                <a:ext cx="8778237" cy="423770"/>
              </a:xfrm>
              <a:prstGeom prst="rect">
                <a:avLst/>
              </a:prstGeom>
              <a:blipFill>
                <a:blip r:embed="rId5"/>
                <a:stretch>
                  <a:fillRect l="-723" t="-588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C0043B4-79CE-E643-206F-043CAC737119}"/>
              </a:ext>
            </a:extLst>
          </p:cNvPr>
          <p:cNvSpPr/>
          <p:nvPr/>
        </p:nvSpPr>
        <p:spPr>
          <a:xfrm>
            <a:off x="245806" y="2614732"/>
            <a:ext cx="8613059" cy="181961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D9F6-92A3-BE18-91A6-EE737946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C78F-537F-07DA-4C86-714C7EA2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4A2528-FC40-13DF-0A70-E185798E5A36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4679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4A2528-FC40-13DF-0A70-E185798E5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467920" cy="400110"/>
              </a:xfrm>
              <a:prstGeom prst="rect">
                <a:avLst/>
              </a:prstGeom>
              <a:blipFill>
                <a:blip r:embed="rId3"/>
                <a:stretch>
                  <a:fillRect l="-2551" t="-6061" r="-153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3DA4D0B-B011-6B2F-1567-ACDF49F0D426}"/>
              </a:ext>
            </a:extLst>
          </p:cNvPr>
          <p:cNvGrpSpPr/>
          <p:nvPr/>
        </p:nvGrpSpPr>
        <p:grpSpPr>
          <a:xfrm>
            <a:off x="1143000" y="1475736"/>
            <a:ext cx="4572000" cy="405624"/>
            <a:chOff x="2090216" y="3554195"/>
            <a:chExt cx="4572000" cy="40562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724864-E350-6C3B-B966-0A42F80203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45720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009F5CC-57E4-3D4B-5232-0DD84048F29F}"/>
                    </a:ext>
                  </a:extLst>
                </p:cNvPr>
                <p:cNvSpPr txBox="1"/>
                <p:nvPr/>
              </p:nvSpPr>
              <p:spPr>
                <a:xfrm>
                  <a:off x="3578877" y="3554195"/>
                  <a:ext cx="1415645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B0E7B4-14E6-9F5F-0AA4-400095CFB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877" y="3554195"/>
                  <a:ext cx="1415645" cy="40562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5264F72-4BFF-ABBD-9773-26986F0AD777}"/>
              </a:ext>
            </a:extLst>
          </p:cNvPr>
          <p:cNvSpPr txBox="1"/>
          <p:nvPr/>
        </p:nvSpPr>
        <p:spPr>
          <a:xfrm>
            <a:off x="6372627" y="3986158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51A2EA-9D36-A435-2E37-CF9429DC3544}"/>
                  </a:ext>
                </a:extLst>
              </p:cNvPr>
              <p:cNvSpPr txBox="1"/>
              <p:nvPr/>
            </p:nvSpPr>
            <p:spPr>
              <a:xfrm>
                <a:off x="340818" y="4571548"/>
                <a:ext cx="8345982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Complete and sound,  assuming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+mn-lt"/>
                  </a:rPr>
                  <a:t>  is negligible.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51A2EA-9D36-A435-2E37-CF9429DC3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8" y="4571548"/>
                <a:ext cx="8345982" cy="461665"/>
              </a:xfrm>
              <a:prstGeom prst="rect">
                <a:avLst/>
              </a:prstGeom>
              <a:blipFill>
                <a:blip r:embed="rId7"/>
                <a:stretch>
                  <a:fillRect l="-1062" t="-5263" b="-289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09E9B7-521B-DDDD-F24B-EE2A0884722A}"/>
                  </a:ext>
                </a:extLst>
              </p:cNvPr>
              <p:cNvSpPr txBox="1"/>
              <p:nvPr/>
            </p:nvSpPr>
            <p:spPr>
              <a:xfrm>
                <a:off x="5394500" y="3519834"/>
                <a:ext cx="3520900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implies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w</a:t>
                </a:r>
                <a:r>
                  <a:rPr lang="en-US" sz="2000" dirty="0" err="1">
                    <a:latin typeface="+mn-lt"/>
                  </a:rPr>
                  <a:t>.h.p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09E9B7-521B-DDDD-F24B-EE2A08847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500" y="3519834"/>
                <a:ext cx="3520900" cy="417487"/>
              </a:xfrm>
              <a:prstGeom prst="rect">
                <a:avLst/>
              </a:prstGeom>
              <a:blipFill>
                <a:blip r:embed="rId9"/>
                <a:stretch>
                  <a:fillRect l="-1792" t="-2857" r="-71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B4696A4-01CC-F6B3-E114-CC09C56D95C2}"/>
              </a:ext>
            </a:extLst>
          </p:cNvPr>
          <p:cNvSpPr/>
          <p:nvPr/>
        </p:nvSpPr>
        <p:spPr>
          <a:xfrm>
            <a:off x="7108592" y="2631988"/>
            <a:ext cx="1641173" cy="612648"/>
          </a:xfrm>
          <a:prstGeom prst="wedgeRoundRectCallout">
            <a:avLst>
              <a:gd name="adj1" fmla="val -43507"/>
              <a:gd name="adj2" fmla="val 111204"/>
              <a:gd name="adj3" fmla="val 16667"/>
            </a:avLst>
          </a:prstGeom>
          <a:solidFill>
            <a:srgbClr val="D2D2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by Schwartz-Zippel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F1EFBE-478D-1215-8A2E-88BC76E4A16A}"/>
                  </a:ext>
                </a:extLst>
              </p:cNvPr>
              <p:cNvSpPr txBox="1"/>
              <p:nvPr/>
            </p:nvSpPr>
            <p:spPr>
              <a:xfrm>
                <a:off x="47425" y="2139981"/>
                <a:ext cx="3200043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prove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F1EFBE-478D-1215-8A2E-88BC76E4A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" y="2139981"/>
                <a:ext cx="3200043" cy="417487"/>
              </a:xfrm>
              <a:prstGeom prst="rect">
                <a:avLst/>
              </a:prstGeom>
              <a:blipFill>
                <a:blip r:embed="rId10"/>
                <a:stretch>
                  <a:fillRect l="-1976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25DFD0-B56D-8E50-5BE3-21E05423F655}"/>
                  </a:ext>
                </a:extLst>
              </p:cNvPr>
              <p:cNvSpPr txBox="1"/>
              <p:nvPr/>
            </p:nvSpPr>
            <p:spPr>
              <a:xfrm>
                <a:off x="5715000" y="1515900"/>
                <a:ext cx="1442126" cy="494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25DFD0-B56D-8E50-5BE3-21E05423F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515900"/>
                <a:ext cx="1442126" cy="494751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7667192-7248-4A4E-EA17-05FB7ABDF1CE}"/>
              </a:ext>
            </a:extLst>
          </p:cNvPr>
          <p:cNvGrpSpPr/>
          <p:nvPr/>
        </p:nvGrpSpPr>
        <p:grpSpPr>
          <a:xfrm>
            <a:off x="5995376" y="916080"/>
            <a:ext cx="3091359" cy="400110"/>
            <a:chOff x="6260848" y="916080"/>
            <a:chExt cx="3091359" cy="40011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1B2028-6050-C588-D5F4-F408A07683B2}"/>
                </a:ext>
              </a:extLst>
            </p:cNvPr>
            <p:cNvSpPr/>
            <p:nvPr/>
          </p:nvSpPr>
          <p:spPr>
            <a:xfrm>
              <a:off x="8326231" y="948173"/>
              <a:ext cx="69563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FF2AADE-02AF-E8B6-CB9F-207A98308EA9}"/>
                </a:ext>
              </a:extLst>
            </p:cNvPr>
            <p:cNvGrpSpPr/>
            <p:nvPr/>
          </p:nvGrpSpPr>
          <p:grpSpPr>
            <a:xfrm>
              <a:off x="6260848" y="916080"/>
              <a:ext cx="3091359" cy="400110"/>
              <a:chOff x="6624943" y="916080"/>
              <a:chExt cx="3091359" cy="40011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FD963A-0000-4C18-2332-CD15D3C4A767}"/>
                  </a:ext>
                </a:extLst>
              </p:cNvPr>
              <p:cNvSpPr/>
              <p:nvPr/>
            </p:nvSpPr>
            <p:spPr>
              <a:xfrm>
                <a:off x="7830183" y="950327"/>
                <a:ext cx="586532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4B31EBC8-2B3B-995A-3117-93052B4B14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24943" y="916080"/>
                    <a:ext cx="309135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u="sng" dirty="0">
                        <a:solidFill>
                          <a:schemeClr val="tx1"/>
                        </a:solidFill>
                        <a:latin typeface="+mn-lt"/>
                      </a:rPr>
                      <a:t>Verifier V(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,  </m:t>
                        </m:r>
                        <m:sSub>
                          <m:sSubPr>
                            <m:ctrlP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0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sz="2000" b="0" i="0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2000" u="sng" dirty="0">
                        <a:solidFill>
                          <a:schemeClr val="tx1"/>
                        </a:solidFill>
                        <a:latin typeface="+mn-lt"/>
                      </a:rPr>
                      <a:t>   )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4B31EBC8-2B3B-995A-3117-93052B4B14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4943" y="916080"/>
                    <a:ext cx="3091359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33" t="-9375" r="-1224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6CA0DA6-1F39-D3AD-672B-7CBE7A5DA326}"/>
              </a:ext>
            </a:extLst>
          </p:cNvPr>
          <p:cNvGrpSpPr/>
          <p:nvPr/>
        </p:nvGrpSpPr>
        <p:grpSpPr>
          <a:xfrm>
            <a:off x="1143000" y="2682429"/>
            <a:ext cx="5105400" cy="720331"/>
            <a:chOff x="1143000" y="2682429"/>
            <a:chExt cx="5105400" cy="7203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74D479-AA3C-9CE7-852F-A71E01965F83}"/>
                </a:ext>
              </a:extLst>
            </p:cNvPr>
            <p:cNvGrpSpPr/>
            <p:nvPr/>
          </p:nvGrpSpPr>
          <p:grpSpPr>
            <a:xfrm>
              <a:off x="1143000" y="2793160"/>
              <a:ext cx="5105400" cy="609600"/>
              <a:chOff x="1767827" y="2800350"/>
              <a:chExt cx="5105400" cy="60960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CB868FE-0C40-D4C9-4759-8B0DCB502A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7827" y="3409950"/>
                <a:ext cx="5105400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7B67F6-7F65-61AB-6624-A3B6133BAD03}"/>
                  </a:ext>
                </a:extLst>
              </p:cNvPr>
              <p:cNvSpPr txBox="1"/>
              <p:nvPr/>
            </p:nvSpPr>
            <p:spPr>
              <a:xfrm>
                <a:off x="1981200" y="2800350"/>
                <a:ext cx="4083650" cy="4133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P</a:t>
                </a:r>
                <a:r>
                  <a:rPr lang="en-US" sz="2000" b="0" dirty="0" err="1">
                    <a:latin typeface="+mn-lt"/>
                  </a:rPr>
                  <a:t>rodCheck</a:t>
                </a:r>
                <a:r>
                  <a:rPr lang="en-US" sz="2000" b="0" dirty="0">
                    <a:latin typeface="+mn-lt"/>
                  </a:rPr>
                  <a:t>:</a:t>
                </a:r>
                <a:endParaRPr lang="en-US" sz="2000" dirty="0">
                  <a:latin typeface="+mn-lt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C2C408-FF87-E2F6-1F40-20CBAB578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07391" y="2682429"/>
              <a:ext cx="3319237" cy="658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4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 animBg="1"/>
      <p:bldP spid="20" grpId="0"/>
      <p:bldP spid="23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93AC6-3739-9126-4A03-6E8106D324F2}"/>
              </a:ext>
            </a:extLst>
          </p:cNvPr>
          <p:cNvSpPr/>
          <p:nvPr/>
        </p:nvSpPr>
        <p:spPr>
          <a:xfrm>
            <a:off x="7388030" y="2563962"/>
            <a:ext cx="33807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4BA74-34C3-D925-5B26-CEA4205EB623}"/>
              </a:ext>
            </a:extLst>
          </p:cNvPr>
          <p:cNvSpPr/>
          <p:nvPr/>
        </p:nvSpPr>
        <p:spPr>
          <a:xfrm>
            <a:off x="6794010" y="2563962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6FB70-5EE5-335E-F0F7-ACF1F729CF44}"/>
              </a:ext>
            </a:extLst>
          </p:cNvPr>
          <p:cNvSpPr/>
          <p:nvPr/>
        </p:nvSpPr>
        <p:spPr>
          <a:xfrm>
            <a:off x="6125832" y="2563962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D76BA-98F7-9316-1539-A86B373CF44A}"/>
              </a:ext>
            </a:extLst>
          </p:cNvPr>
          <p:cNvSpPr/>
          <p:nvPr/>
        </p:nvSpPr>
        <p:spPr>
          <a:xfrm>
            <a:off x="100444" y="3242320"/>
            <a:ext cx="8915736" cy="117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A935C-F0D8-A7D9-D092-C0981291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(5)  final gadget: 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264" y="1200151"/>
                <a:ext cx="8915736" cy="34505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is a </a:t>
                </a:r>
                <a:r>
                  <a:rPr lang="en-US" sz="2200" b="1" dirty="0"/>
                  <a:t>permutation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if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/>
                  <a:t>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/>
                  <a:t>   is a bijection</a:t>
                </a:r>
              </a:p>
              <a:p>
                <a:pPr marL="0" indent="0">
                  <a:spcBef>
                    <a:spcPts val="1224"/>
                  </a:spcBef>
                  <a:buNone/>
                  <a:tabLst>
                    <a:tab pos="682625" algn="l"/>
                  </a:tabLst>
                </a:pPr>
                <a:r>
                  <a:rPr lang="en-US" dirty="0"/>
                  <a:t>	example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/>
                  <a:t>: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sz="2200" dirty="0"/>
                  <a:t>Let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/>
                  <a:t>  polynomials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.     Verifier has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  ,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/>
                  <a:t>   ,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/>
                  <a:t>  .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b="1" u="sng" dirty="0"/>
                  <a:t>Goal</a:t>
                </a:r>
                <a:r>
                  <a:rPr lang="en-US" dirty="0"/>
                  <a:t>:   prover wants to prove that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    </m:t>
                    </m:r>
                  </m:oMath>
                </a14:m>
                <a:r>
                  <a:rPr lang="en-US" dirty="0"/>
                  <a:t> for all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200" dirty="0"/>
                  <a:t>⇒   Proves that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the same 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permuted by the prescribed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264" y="1200151"/>
                <a:ext cx="8915736" cy="3450507"/>
              </a:xfrm>
              <a:blipFill>
                <a:blip r:embed="rId2"/>
                <a:stretch>
                  <a:fillRect l="-996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1AF3CF-D0EE-0EB4-CB30-6DF13F6C4960}"/>
              </a:ext>
            </a:extLst>
          </p:cNvPr>
          <p:cNvCxnSpPr>
            <a:cxnSpLocks/>
          </p:cNvCxnSpPr>
          <p:nvPr/>
        </p:nvCxnSpPr>
        <p:spPr>
          <a:xfrm>
            <a:off x="228264" y="2316111"/>
            <a:ext cx="8763336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E676-2CBF-D420-46BE-114D9327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6827F-21EF-624A-1D94-3D4EE35F5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08142" cy="26791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How?    Use a </a:t>
                </a:r>
                <a:r>
                  <a:rPr lang="en-US" u="sng" dirty="0"/>
                  <a:t>zero-test</a:t>
                </a:r>
                <a:r>
                  <a:rPr lang="en-US" dirty="0"/>
                  <a:t> to prove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b="1" u="sng" dirty="0"/>
                  <a:t>The problem</a:t>
                </a:r>
                <a:r>
                  <a:rPr lang="en-US" dirty="0"/>
                  <a:t>:    the polynomial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has degree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prover would need to manipulate polynomials of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endParaRPr lang="en-US" baseline="30000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quadratic time prover !!     (goal:  linear time prover)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6827F-21EF-624A-1D94-3D4EE35F5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08142" cy="2679122"/>
              </a:xfrm>
              <a:blipFill>
                <a:blip r:embed="rId2"/>
                <a:stretch>
                  <a:fillRect l="-1180" t="-472" b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929A2F-6FDD-EF7D-386A-09650C253560}"/>
              </a:ext>
            </a:extLst>
          </p:cNvPr>
          <p:cNvSpPr/>
          <p:nvPr/>
        </p:nvSpPr>
        <p:spPr>
          <a:xfrm>
            <a:off x="4572000" y="1152239"/>
            <a:ext cx="3854245" cy="5598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F1A2CD-38AC-2DBF-7C19-C610217D3C6E}"/>
                  </a:ext>
                </a:extLst>
              </p:cNvPr>
              <p:cNvSpPr txBox="1"/>
              <p:nvPr/>
            </p:nvSpPr>
            <p:spPr>
              <a:xfrm>
                <a:off x="457200" y="4488873"/>
                <a:ext cx="82897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u="sng" dirty="0">
                    <a:latin typeface="+mn-lt"/>
                  </a:rPr>
                  <a:t>Goal</a:t>
                </a:r>
                <a:r>
                  <a:rPr lang="en-US" sz="2200" dirty="0">
                    <a:latin typeface="+mn-lt"/>
                  </a:rPr>
                  <a:t>:  reduce this to a perm. check on pairs for degree-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+mn-lt"/>
                  </a:rPr>
                  <a:t> poly  (not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r>
                  <a:rPr lang="en-US" sz="22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F1A2CD-38AC-2DBF-7C19-C610217D3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88873"/>
                <a:ext cx="8289705" cy="430887"/>
              </a:xfrm>
              <a:prstGeom prst="rect">
                <a:avLst/>
              </a:prstGeom>
              <a:blipFill>
                <a:blip r:embed="rId3"/>
                <a:stretch>
                  <a:fillRect l="-1072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3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0A9C-CCF4-3210-89E9-2F8136D1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39495-85C7-09A6-8C0B-A09080FF6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Observation:   </a:t>
                </a:r>
              </a:p>
              <a:p>
                <a:pPr marL="0" indent="0">
                  <a:buNone/>
                </a:pPr>
                <a:r>
                  <a:rPr lang="en-US" sz="2000" b="0" i="0" dirty="0">
                    <a:latin typeface="+mj-lt"/>
                  </a:rPr>
                  <a:t>	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is a permutation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000" dirty="0"/>
                  <a:t>then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sz="2000" dirty="0"/>
                  <a:t>Proof by example: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912813" algn="l"/>
                    <a:tab pos="2452688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Right tuple:	</a:t>
                </a:r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)</a:t>
                </a:r>
                <a:r>
                  <a:rPr lang="en-US" sz="2400" b="0" i="0" dirty="0">
                    <a:latin typeface="+mj-lt"/>
                    <a:ea typeface="Cambria Math" panose="02040503050406030204" pitchFamily="18" charset="0"/>
                  </a:rPr>
                  <a:t>)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  </a:t>
                </a:r>
                <a:r>
                  <a:rPr lang="en-US" sz="2400" b="0" i="0" dirty="0">
                    <a:latin typeface="+mj-lt"/>
                    <a:ea typeface="Cambria Math" panose="02040503050406030204" pitchFamily="18" charset="0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 </a:t>
                </a:r>
                <a:endParaRPr lang="en-US" sz="2000" dirty="0"/>
              </a:p>
              <a:p>
                <a:pPr marL="0" indent="0">
                  <a:spcBef>
                    <a:spcPts val="2100"/>
                  </a:spcBef>
                  <a:buNone/>
                  <a:tabLst>
                    <a:tab pos="912813" algn="l"/>
                    <a:tab pos="2452688" algn="l"/>
                  </a:tabLst>
                </a:pPr>
                <a:r>
                  <a:rPr lang="en-US" sz="2000" dirty="0"/>
                  <a:t>	Left tuple:	</a:t>
                </a:r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2000" i="0" dirty="0">
                    <a:latin typeface="+mj-lt"/>
                  </a:rPr>
                  <a:t>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 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39495-85C7-09A6-8C0B-A09080FF6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ACD9B3-A7F5-3027-3A57-37E8F3D5D6F2}"/>
              </a:ext>
            </a:extLst>
          </p:cNvPr>
          <p:cNvGrpSpPr/>
          <p:nvPr/>
        </p:nvGrpSpPr>
        <p:grpSpPr>
          <a:xfrm>
            <a:off x="3810000" y="3742828"/>
            <a:ext cx="2286000" cy="304800"/>
            <a:chOff x="3810000" y="3562350"/>
            <a:chExt cx="2286000" cy="304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20FE9E-DD6A-B3AD-D751-52836B8A6A1B}"/>
                </a:ext>
              </a:extLst>
            </p:cNvPr>
            <p:cNvCxnSpPr/>
            <p:nvPr/>
          </p:nvCxnSpPr>
          <p:spPr>
            <a:xfrm flipV="1">
              <a:off x="3886200" y="3562350"/>
              <a:ext cx="19812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A1CFD7-2F9B-0FC9-9396-A29458D4E184}"/>
                </a:ext>
              </a:extLst>
            </p:cNvPr>
            <p:cNvCxnSpPr/>
            <p:nvPr/>
          </p:nvCxnSpPr>
          <p:spPr>
            <a:xfrm>
              <a:off x="3810000" y="3562350"/>
              <a:ext cx="10668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A8F505-3A14-F33D-3701-AD129B542E6C}"/>
                </a:ext>
              </a:extLst>
            </p:cNvPr>
            <p:cNvCxnSpPr/>
            <p:nvPr/>
          </p:nvCxnSpPr>
          <p:spPr>
            <a:xfrm>
              <a:off x="5029200" y="3562350"/>
              <a:ext cx="10668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7261F8-EC6A-4BCF-8022-68CD867CB120}"/>
              </a:ext>
            </a:extLst>
          </p:cNvPr>
          <p:cNvSpPr/>
          <p:nvPr/>
        </p:nvSpPr>
        <p:spPr>
          <a:xfrm>
            <a:off x="381000" y="1233489"/>
            <a:ext cx="76962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B275B-2ED9-CFE9-F23C-EC91B472BD10}"/>
              </a:ext>
            </a:extLst>
          </p:cNvPr>
          <p:cNvSpPr txBox="1"/>
          <p:nvPr/>
        </p:nvSpPr>
        <p:spPr>
          <a:xfrm>
            <a:off x="339835" y="4590254"/>
            <a:ext cx="834696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So:  permutation check on pairs ⇒  prescribed permutation check </a:t>
            </a:r>
          </a:p>
        </p:txBody>
      </p:sp>
    </p:spTree>
    <p:extLst>
      <p:ext uri="{BB962C8B-B14F-4D97-AF65-F5344CB8AC3E}">
        <p14:creationId xmlns:p14="http://schemas.microsoft.com/office/powerpoint/2010/main" val="33293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3126-9471-8610-9A5F-425C8713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proof gadgets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B2B68-F019-D4B7-C985-8E5C6F781EF0}"/>
              </a:ext>
            </a:extLst>
          </p:cNvPr>
          <p:cNvSpPr txBox="1"/>
          <p:nvPr/>
        </p:nvSpPr>
        <p:spPr>
          <a:xfrm>
            <a:off x="2335161" y="1217412"/>
            <a:ext cx="48964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prescribed permutation check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EE45D-9A3B-33C8-0C98-742F00B015A0}"/>
              </a:ext>
            </a:extLst>
          </p:cNvPr>
          <p:cNvSpPr txBox="1"/>
          <p:nvPr/>
        </p:nvSpPr>
        <p:spPr>
          <a:xfrm>
            <a:off x="1946786" y="1946923"/>
            <a:ext cx="56732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permutation check on pairs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927BD-5469-98CE-1DA1-0CB4BE126742}"/>
              </a:ext>
            </a:extLst>
          </p:cNvPr>
          <p:cNvSpPr txBox="1"/>
          <p:nvPr/>
        </p:nvSpPr>
        <p:spPr>
          <a:xfrm>
            <a:off x="1418394" y="2676434"/>
            <a:ext cx="67299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 check,    sum check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5DA037-3FD7-2D64-04C9-F59D39328F66}"/>
                  </a:ext>
                </a:extLst>
              </p:cNvPr>
              <p:cNvSpPr txBox="1"/>
              <p:nvPr/>
            </p:nvSpPr>
            <p:spPr>
              <a:xfrm>
                <a:off x="1029838" y="3405945"/>
                <a:ext cx="7507111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zero test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5DA037-3FD7-2D64-04C9-F59D3932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38" y="3405945"/>
                <a:ext cx="7507111" cy="461665"/>
              </a:xfrm>
              <a:prstGeom prst="rect">
                <a:avLst/>
              </a:prstGeom>
              <a:blipFill>
                <a:blip r:embed="rId2"/>
                <a:stretch>
                  <a:fillRect t="-7692" b="-23077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07863CC-34C6-6966-CD8F-B8E043510D4F}"/>
              </a:ext>
            </a:extLst>
          </p:cNvPr>
          <p:cNvSpPr txBox="1"/>
          <p:nvPr/>
        </p:nvSpPr>
        <p:spPr>
          <a:xfrm>
            <a:off x="668594" y="4135458"/>
            <a:ext cx="82295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polynomial equality testing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D81687-F946-0BED-B3B8-6475900FE846}"/>
              </a:ext>
            </a:extLst>
          </p:cNvPr>
          <p:cNvCxnSpPr>
            <a:cxnSpLocks/>
          </p:cNvCxnSpPr>
          <p:nvPr/>
        </p:nvCxnSpPr>
        <p:spPr>
          <a:xfrm flipV="1">
            <a:off x="275303" y="1111045"/>
            <a:ext cx="0" cy="348607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48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4B1983-2E35-0915-9903-C793D653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3482"/>
            <a:ext cx="7772400" cy="695368"/>
          </a:xfrm>
        </p:spPr>
        <p:txBody>
          <a:bodyPr>
            <a:normAutofit fontScale="90000"/>
          </a:bodyPr>
          <a:lstStyle/>
          <a:p>
            <a:r>
              <a:rPr lang="en-US" u="none" dirty="0"/>
              <a:t>The PLONK Poly-IOP</a:t>
            </a:r>
            <a:br>
              <a:rPr lang="en-US" u="none" dirty="0"/>
            </a:br>
            <a:r>
              <a:rPr lang="en-US" u="none" dirty="0"/>
              <a:t>for general circuits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FC15A-EABC-DD81-FAEE-C13C7052B0F1}"/>
              </a:ext>
            </a:extLst>
          </p:cNvPr>
          <p:cNvSpPr txBox="1"/>
          <p:nvPr/>
        </p:nvSpPr>
        <p:spPr>
          <a:xfrm>
            <a:off x="3512099" y="3568465"/>
            <a:ext cx="22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eprint</a:t>
            </a:r>
            <a:r>
              <a:rPr lang="en-US" dirty="0">
                <a:latin typeface="+mn-lt"/>
              </a:rPr>
              <a:t>/2019/953</a:t>
            </a:r>
          </a:p>
        </p:txBody>
      </p:sp>
    </p:spTree>
    <p:extLst>
      <p:ext uri="{BB962C8B-B14F-4D97-AF65-F5344CB8AC3E}">
        <p14:creationId xmlns:p14="http://schemas.microsoft.com/office/powerpoint/2010/main" val="1114141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PLONK:  a poly-IOP for a general circuit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t="-11765" r="-9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81AB-1927-6448-A2DE-0ECFCBAF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36" y="1750530"/>
            <a:ext cx="5253432" cy="58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computation trace </a:t>
            </a:r>
            <a:r>
              <a:rPr lang="en-US" sz="2200" dirty="0"/>
              <a:t>(arithmetization)</a:t>
            </a:r>
            <a:r>
              <a:rPr lang="en-US" sz="2400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B6875-5580-A442-B6CF-367298779442}"/>
              </a:ext>
            </a:extLst>
          </p:cNvPr>
          <p:cNvGrpSpPr/>
          <p:nvPr/>
        </p:nvGrpSpPr>
        <p:grpSpPr>
          <a:xfrm>
            <a:off x="500066" y="2018739"/>
            <a:ext cx="2596055" cy="2674320"/>
            <a:chOff x="6390290" y="2347648"/>
            <a:chExt cx="2596055" cy="26743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A29A43-B0D9-CD48-BA81-2096DE10234C}"/>
                </a:ext>
              </a:extLst>
            </p:cNvPr>
            <p:cNvGrpSpPr/>
            <p:nvPr/>
          </p:nvGrpSpPr>
          <p:grpSpPr>
            <a:xfrm>
              <a:off x="6621516" y="2347648"/>
              <a:ext cx="2097941" cy="2305614"/>
              <a:chOff x="6621516" y="2347648"/>
              <a:chExt cx="2097941" cy="23056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3BF203F-BBE3-904E-A126-9C6DBD4CE6C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195028B6-EFD1-3A42-AAE7-6016E5681208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2C2C8CF-079A-D24A-9D9D-218A0F54412A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7F06A84F-CB5F-FF44-9245-04FB5126FBA5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496795-D65D-FC4C-8DD6-7D2F37E7A78A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709A6A6-51FA-BE4E-8FA0-11332B61ED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8AA005C-A92C-0841-BC84-69F1898FAD65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CAA71EF-8729-E749-877C-EA2FCEEEB4C9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76BCC1F-44BB-4742-8BF3-1AA927F58E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3AB4B53-8631-A94F-A526-1A78EF63E6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5ABE2D-25C9-D641-8785-78C0E414AC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081" y="2667592"/>
                <a:ext cx="9229" cy="327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/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8716C6-D5D3-1840-AB89-0DC0656830CD}"/>
                </a:ext>
              </a:extLst>
            </p:cNvPr>
            <p:cNvSpPr/>
            <p:nvPr/>
          </p:nvSpPr>
          <p:spPr>
            <a:xfrm>
              <a:off x="6390290" y="2347648"/>
              <a:ext cx="2596055" cy="2674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C8763C-066B-C248-92E2-426AAD3DED57}"/>
              </a:ext>
            </a:extLst>
          </p:cNvPr>
          <p:cNvSpPr txBox="1"/>
          <p:nvPr/>
        </p:nvSpPr>
        <p:spPr>
          <a:xfrm>
            <a:off x="1735910" y="239111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77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3C11B0D-6689-2249-A174-25F732FBA25E}"/>
              </a:ext>
            </a:extLst>
          </p:cNvPr>
          <p:cNvSpPr/>
          <p:nvPr/>
        </p:nvSpPr>
        <p:spPr>
          <a:xfrm>
            <a:off x="3528446" y="2857264"/>
            <a:ext cx="1891587" cy="3770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E31D42-580A-C641-B062-C194B3F6CE12}"/>
              </a:ext>
            </a:extLst>
          </p:cNvPr>
          <p:cNvSpPr txBox="1"/>
          <p:nvPr/>
        </p:nvSpPr>
        <p:spPr>
          <a:xfrm>
            <a:off x="5710632" y="2396304"/>
            <a:ext cx="2803973" cy="1638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25F0BF-9BE2-BA4B-80E4-D2ED74071B86}"/>
              </a:ext>
            </a:extLst>
          </p:cNvPr>
          <p:cNvGrpSpPr/>
          <p:nvPr/>
        </p:nvGrpSpPr>
        <p:grpSpPr>
          <a:xfrm>
            <a:off x="740025" y="4277641"/>
            <a:ext cx="4415054" cy="408532"/>
            <a:chOff x="425392" y="4442624"/>
            <a:chExt cx="4415054" cy="4085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58AC00-1224-2740-9099-969BBE48DBD5}"/>
                </a:ext>
              </a:extLst>
            </p:cNvPr>
            <p:cNvSpPr txBox="1"/>
            <p:nvPr/>
          </p:nvSpPr>
          <p:spPr>
            <a:xfrm>
              <a:off x="425392" y="444262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332FA8-F990-494C-BD0D-4D28A9DA81F2}"/>
                </a:ext>
              </a:extLst>
            </p:cNvPr>
            <p:cNvSpPr txBox="1"/>
            <p:nvPr/>
          </p:nvSpPr>
          <p:spPr>
            <a:xfrm>
              <a:off x="1153726" y="4449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F93E5C-6C16-8D45-84F0-699BAE56C342}"/>
                </a:ext>
              </a:extLst>
            </p:cNvPr>
            <p:cNvSpPr txBox="1"/>
            <p:nvPr/>
          </p:nvSpPr>
          <p:spPr>
            <a:xfrm>
              <a:off x="2087508" y="445104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264C49-14BC-7B48-B339-1C30896052E3}"/>
                </a:ext>
              </a:extLst>
            </p:cNvPr>
            <p:cNvSpPr txBox="1"/>
            <p:nvPr/>
          </p:nvSpPr>
          <p:spPr>
            <a:xfrm>
              <a:off x="3167103" y="4442624"/>
              <a:ext cx="16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example input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D4AF26-5521-BE4A-B7A8-DF2108EC0A4A}"/>
                </a:ext>
              </a:extLst>
            </p:cNvPr>
            <p:cNvCxnSpPr>
              <a:stCxn id="19" idx="1"/>
              <a:endCxn id="50" idx="3"/>
            </p:cNvCxnSpPr>
            <p:nvPr/>
          </p:nvCxnSpPr>
          <p:spPr>
            <a:xfrm flipH="1">
              <a:off x="2402018" y="4642679"/>
              <a:ext cx="765085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9A5581-06E1-8E45-847F-91BBD7EFF820}"/>
              </a:ext>
            </a:extLst>
          </p:cNvPr>
          <p:cNvGrpSpPr/>
          <p:nvPr/>
        </p:nvGrpSpPr>
        <p:grpSpPr>
          <a:xfrm>
            <a:off x="824498" y="3008351"/>
            <a:ext cx="916683" cy="996547"/>
            <a:chOff x="509865" y="3173334"/>
            <a:chExt cx="916683" cy="9965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D94152-1E27-8C4D-8B0E-F24E3ED010D1}"/>
                </a:ext>
              </a:extLst>
            </p:cNvPr>
            <p:cNvSpPr txBox="1"/>
            <p:nvPr/>
          </p:nvSpPr>
          <p:spPr>
            <a:xfrm>
              <a:off x="861412" y="317333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35486-7A9D-7948-AC3E-608994AEEA77}"/>
                </a:ext>
              </a:extLst>
            </p:cNvPr>
            <p:cNvSpPr txBox="1"/>
            <p:nvPr/>
          </p:nvSpPr>
          <p:spPr>
            <a:xfrm>
              <a:off x="509865" y="37882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0B9444-F942-184B-9354-B3033348ED34}"/>
                </a:ext>
              </a:extLst>
            </p:cNvPr>
            <p:cNvSpPr txBox="1"/>
            <p:nvPr/>
          </p:nvSpPr>
          <p:spPr>
            <a:xfrm>
              <a:off x="1137686" y="38313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E3C767-9E44-2A4E-811A-215DB89B5D00}"/>
              </a:ext>
            </a:extLst>
          </p:cNvPr>
          <p:cNvGrpSpPr/>
          <p:nvPr/>
        </p:nvGrpSpPr>
        <p:grpSpPr>
          <a:xfrm>
            <a:off x="1845943" y="2983383"/>
            <a:ext cx="745700" cy="1084576"/>
            <a:chOff x="1531310" y="3148366"/>
            <a:chExt cx="745700" cy="1084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FFF551-B32D-0A4A-8F90-4516E8A82D1E}"/>
                </a:ext>
              </a:extLst>
            </p:cNvPr>
            <p:cNvSpPr txBox="1"/>
            <p:nvPr/>
          </p:nvSpPr>
          <p:spPr>
            <a:xfrm>
              <a:off x="1713982" y="31483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575FD1-9A09-5A46-BFF6-410B8D575478}"/>
                </a:ext>
              </a:extLst>
            </p:cNvPr>
            <p:cNvSpPr txBox="1"/>
            <p:nvPr/>
          </p:nvSpPr>
          <p:spPr>
            <a:xfrm>
              <a:off x="1531310" y="38943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6079B9-1971-FF4C-998A-90FD691F49BF}"/>
                </a:ext>
              </a:extLst>
            </p:cNvPr>
            <p:cNvSpPr txBox="1"/>
            <p:nvPr/>
          </p:nvSpPr>
          <p:spPr>
            <a:xfrm>
              <a:off x="1988148" y="3782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F36F46-25B9-A54E-AA86-ED7B2FCFEB32}"/>
              </a:ext>
            </a:extLst>
          </p:cNvPr>
          <p:cNvCxnSpPr>
            <a:cxnSpLocks/>
          </p:cNvCxnSpPr>
          <p:nvPr/>
        </p:nvCxnSpPr>
        <p:spPr>
          <a:xfrm>
            <a:off x="5788673" y="2794434"/>
            <a:ext cx="2544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A93E145-7B83-B04F-A43B-2178569B1E67}"/>
              </a:ext>
            </a:extLst>
          </p:cNvPr>
          <p:cNvSpPr txBox="1"/>
          <p:nvPr/>
        </p:nvSpPr>
        <p:spPr>
          <a:xfrm>
            <a:off x="6504371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left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2FD2BF-16D7-6142-9059-B59AD443C7B7}"/>
              </a:ext>
            </a:extLst>
          </p:cNvPr>
          <p:cNvSpPr txBox="1"/>
          <p:nvPr/>
        </p:nvSpPr>
        <p:spPr>
          <a:xfrm>
            <a:off x="7286503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right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61C9DE-8F25-0F40-BE55-F47B38E44CC0}"/>
              </a:ext>
            </a:extLst>
          </p:cNvPr>
          <p:cNvSpPr txBox="1"/>
          <p:nvPr/>
        </p:nvSpPr>
        <p:spPr>
          <a:xfrm>
            <a:off x="8091350" y="4257356"/>
            <a:ext cx="8338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outputs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E1D5F1-6847-3149-8B5D-9952928B396C}"/>
              </a:ext>
            </a:extLst>
          </p:cNvPr>
          <p:cNvCxnSpPr>
            <a:cxnSpLocks/>
          </p:cNvCxnSpPr>
          <p:nvPr/>
        </p:nvCxnSpPr>
        <p:spPr>
          <a:xfrm flipV="1">
            <a:off x="7048900" y="3951233"/>
            <a:ext cx="1204" cy="339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62F34C-4314-EF47-85E8-2FEEBB5B82AC}"/>
              </a:ext>
            </a:extLst>
          </p:cNvPr>
          <p:cNvCxnSpPr>
            <a:cxnSpLocks/>
          </p:cNvCxnSpPr>
          <p:nvPr/>
        </p:nvCxnSpPr>
        <p:spPr>
          <a:xfrm flipV="1">
            <a:off x="7553378" y="3949915"/>
            <a:ext cx="0" cy="340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4839BE-BDBC-8448-8DE1-9E73D7BF39D0}"/>
              </a:ext>
            </a:extLst>
          </p:cNvPr>
          <p:cNvCxnSpPr>
            <a:cxnSpLocks/>
          </p:cNvCxnSpPr>
          <p:nvPr/>
        </p:nvCxnSpPr>
        <p:spPr>
          <a:xfrm flipV="1">
            <a:off x="8194876" y="3958340"/>
            <a:ext cx="0" cy="315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7D042AD-7023-0B42-98DE-6DF7BECF94C7}"/>
              </a:ext>
            </a:extLst>
          </p:cNvPr>
          <p:cNvSpPr/>
          <p:nvPr/>
        </p:nvSpPr>
        <p:spPr>
          <a:xfrm>
            <a:off x="7989556" y="3619124"/>
            <a:ext cx="363279" cy="340331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28F91DD-B190-FF41-A411-7C70BBF24AF9}"/>
              </a:ext>
            </a:extLst>
          </p:cNvPr>
          <p:cNvSpPr txBox="1">
            <a:spLocks/>
          </p:cNvSpPr>
          <p:nvPr/>
        </p:nvSpPr>
        <p:spPr bwMode="auto">
          <a:xfrm>
            <a:off x="203607" y="1055751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Step 1</a:t>
            </a:r>
            <a:r>
              <a:rPr lang="en-US" dirty="0"/>
              <a:t>:   compile circuit to a computation trace   (gate fan-in = 2)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54F34-FF5F-DB4A-ABF9-7B57F958F1D0}"/>
              </a:ext>
            </a:extLst>
          </p:cNvPr>
          <p:cNvSpPr txBox="1"/>
          <p:nvPr/>
        </p:nvSpPr>
        <p:spPr>
          <a:xfrm>
            <a:off x="531716" y="3351138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79BD8E-0419-1F47-8C16-BC090061EA94}"/>
              </a:ext>
            </a:extLst>
          </p:cNvPr>
          <p:cNvSpPr txBox="1"/>
          <p:nvPr/>
        </p:nvSpPr>
        <p:spPr>
          <a:xfrm>
            <a:off x="2265106" y="3308591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3B93CB-D980-D347-8A8A-3124E2AA9454}"/>
              </a:ext>
            </a:extLst>
          </p:cNvPr>
          <p:cNvSpPr txBox="1"/>
          <p:nvPr/>
        </p:nvSpPr>
        <p:spPr>
          <a:xfrm>
            <a:off x="1868448" y="2672977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2)</a:t>
            </a:r>
          </a:p>
        </p:txBody>
      </p:sp>
    </p:spTree>
    <p:extLst>
      <p:ext uri="{BB962C8B-B14F-4D97-AF65-F5344CB8AC3E}">
        <p14:creationId xmlns:p14="http://schemas.microsoft.com/office/powerpoint/2010/main" val="12993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31" grpId="0" animBg="1"/>
      <p:bldP spid="30" grpId="0" animBg="1"/>
      <p:bldP spid="52" grpId="0" animBg="1"/>
      <p:bldP spid="53" grpId="0" animBg="1"/>
      <p:bldP spid="54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≔ </a:t>
                </a:r>
                <a:r>
                  <a:rPr lang="en-US" sz="2400" dirty="0"/>
                  <a:t>total # of gates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,     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| </a:t>
                </a:r>
                <a:r>
                  <a:rPr lang="en-US" sz="2400" dirty="0">
                    <a:ea typeface="Cambria Math" panose="02040503050406030204" pitchFamily="18" charset="0"/>
                  </a:rPr>
                  <a:t>≔ </a:t>
                </a:r>
                <a:r>
                  <a:rPr lang="en-US" sz="2400" dirty="0"/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| +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|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inputs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1900" dirty="0"/>
                  <a:t>(in example,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900" dirty="0"/>
                  <a:t>) </a:t>
                </a:r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{ 1,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,…,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baseline="30000" dirty="0"/>
                  <a:t> </a:t>
                </a:r>
                <a:r>
                  <a:rPr lang="en-US" sz="2400" dirty="0"/>
                  <a:t>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  <a:blipFill>
                <a:blip r:embed="rId2"/>
                <a:stretch>
                  <a:fillRect l="-1007" t="-1325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14300" y="2343150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/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The plan:</a:t>
                </a:r>
                <a:r>
                  <a:rPr lang="en-US" dirty="0">
                    <a:latin typeface="+mn-lt"/>
                  </a:rPr>
                  <a:t> 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    prover interpolates a poly.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sz="2000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latin typeface="+mn-lt"/>
                  </a:rPr>
                  <a:t>    that encodes the entire trace.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blipFill>
                <a:blip r:embed="rId3"/>
                <a:stretch>
                  <a:fillRect l="-1507" t="-381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4FA62B7-B5BC-42CC-6F27-339C3F503BFA}"/>
              </a:ext>
            </a:extLst>
          </p:cNvPr>
          <p:cNvGrpSpPr/>
          <p:nvPr/>
        </p:nvGrpSpPr>
        <p:grpSpPr>
          <a:xfrm>
            <a:off x="6127756" y="2719066"/>
            <a:ext cx="2803973" cy="1601421"/>
            <a:chOff x="6127756" y="2719066"/>
            <a:chExt cx="2803973" cy="1601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C5B1E-30DA-6940-9450-6CC9DC151345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31FB6B-C508-604C-B92A-605A7FB27B11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D9B34-B093-4D46-872C-9F46CE930B17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C552D0E-AE56-BE43-BE72-5FE15FDF7CBA}"/>
              </a:ext>
            </a:extLst>
          </p:cNvPr>
          <p:cNvSpPr txBox="1"/>
          <p:nvPr/>
        </p:nvSpPr>
        <p:spPr>
          <a:xfrm>
            <a:off x="1083787" y="4222943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Let’s see how …</a:t>
            </a:r>
          </a:p>
        </p:txBody>
      </p:sp>
    </p:spTree>
    <p:extLst>
      <p:ext uri="{BB962C8B-B14F-4D97-AF65-F5344CB8AC3E}">
        <p14:creationId xmlns:p14="http://schemas.microsoft.com/office/powerpoint/2010/main" val="12325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plan</a:t>
                </a:r>
                <a:r>
                  <a:rPr lang="en-US" dirty="0"/>
                  <a:t>:   Prover interpolates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  such that </a:t>
                </a:r>
              </a:p>
              <a:p>
                <a:pPr marL="0" indent="0">
                  <a:buNone/>
                </a:pPr>
                <a:r>
                  <a:rPr lang="en-US" dirty="0"/>
                  <a:t>(1)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inputs</a:t>
                </a:r>
                <a:r>
                  <a:rPr lang="en-US" dirty="0"/>
                  <a:t>: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input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1,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(2)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wires</a:t>
                </a:r>
                <a:r>
                  <a:rPr lang="en-US" dirty="0"/>
                  <a:t>:    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):	left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+1</a:t>
                </a:r>
                <a:r>
                  <a:rPr lang="en-US" sz="2200" dirty="0"/>
                  <a:t>):	right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+2</a:t>
                </a:r>
                <a:r>
                  <a:rPr lang="en-US" sz="2200" dirty="0"/>
                  <a:t>):	output of gate #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0CED125-70DB-0090-746A-A89864C05215}"/>
              </a:ext>
            </a:extLst>
          </p:cNvPr>
          <p:cNvGrpSpPr/>
          <p:nvPr/>
        </p:nvGrpSpPr>
        <p:grpSpPr>
          <a:xfrm>
            <a:off x="6127756" y="3164058"/>
            <a:ext cx="2803973" cy="1601421"/>
            <a:chOff x="6127756" y="2719066"/>
            <a:chExt cx="2803973" cy="16014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028DAE-18FC-0687-891F-C783E1D3E618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64E7BA-B54C-910B-435E-EDF42514F7D6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EC0D22-4CAD-2F89-4BF3-F59FC95BE2DB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33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8989-2436-1506-5558-FD2E9D64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99B2-979D-AFC8-E34B-199ECCAE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IOPs    (PIOPs)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8C1D8-B5F4-305A-2C16-2FBA8DE7AAC2}"/>
                  </a:ext>
                </a:extLst>
              </p:cNvPr>
              <p:cNvSpPr txBox="1"/>
              <p:nvPr/>
            </p:nvSpPr>
            <p:spPr>
              <a:xfrm>
                <a:off x="339471" y="1864571"/>
                <a:ext cx="2242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8C1D8-B5F4-305A-2C16-2FBA8DE7A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864571"/>
                <a:ext cx="2242730" cy="461665"/>
              </a:xfrm>
              <a:prstGeom prst="rect">
                <a:avLst/>
              </a:prstGeom>
              <a:blipFill>
                <a:blip r:embed="rId3"/>
                <a:stretch>
                  <a:fillRect l="-3933" t="-5263" r="-337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A2817-1EDD-8E9F-DC97-319D11275478}"/>
                  </a:ext>
                </a:extLst>
              </p:cNvPr>
              <p:cNvSpPr txBox="1"/>
              <p:nvPr/>
            </p:nvSpPr>
            <p:spPr>
              <a:xfrm>
                <a:off x="5396340" y="1864571"/>
                <a:ext cx="2110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A2817-1EDD-8E9F-DC97-319D11275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1864571"/>
                <a:ext cx="2110706" cy="461665"/>
              </a:xfrm>
              <a:prstGeom prst="rect">
                <a:avLst/>
              </a:prstGeom>
              <a:blipFill>
                <a:blip r:embed="rId4"/>
                <a:stretch>
                  <a:fillRect l="-4192" t="-5263" r="-419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C49E8-2A86-6DF8-15E1-7B810DD392FB}"/>
                  </a:ext>
                </a:extLst>
              </p:cNvPr>
              <p:cNvSpPr txBox="1"/>
              <p:nvPr/>
            </p:nvSpPr>
            <p:spPr>
              <a:xfrm>
                <a:off x="5672791" y="2422388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C49E8-2A86-6DF8-15E1-7B810DD39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2422388"/>
                <a:ext cx="1302471" cy="490199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E24F44A-C841-FF57-83C4-8A5A1C4DEB73}"/>
              </a:ext>
            </a:extLst>
          </p:cNvPr>
          <p:cNvGrpSpPr/>
          <p:nvPr/>
        </p:nvGrpSpPr>
        <p:grpSpPr>
          <a:xfrm>
            <a:off x="2232887" y="2735227"/>
            <a:ext cx="3200400" cy="453137"/>
            <a:chOff x="2690474" y="3798634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6FE2CE0-C10B-06FA-79CF-960B43E6E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3493A70-C000-82C2-CF3E-171443D45F59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7"/>
                  <a:stretch>
                    <a:fillRect r="-5714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F9B767-250F-4356-1B2C-FABD26B7AF81}"/>
              </a:ext>
            </a:extLst>
          </p:cNvPr>
          <p:cNvSpPr txBox="1"/>
          <p:nvPr/>
        </p:nvSpPr>
        <p:spPr>
          <a:xfrm>
            <a:off x="4196044" y="2923604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234481-1A98-31BE-C6F1-F1AECC718688}"/>
                  </a:ext>
                </a:extLst>
              </p:cNvPr>
              <p:cNvSpPr txBox="1"/>
              <p:nvPr/>
            </p:nvSpPr>
            <p:spPr>
              <a:xfrm>
                <a:off x="5558487" y="3469530"/>
                <a:ext cx="156639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234481-1A98-31BE-C6F1-F1AECC718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87" y="3469530"/>
                <a:ext cx="1566391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4F54051-F0FF-F88D-CC80-2C41B172B367}"/>
              </a:ext>
            </a:extLst>
          </p:cNvPr>
          <p:cNvGrpSpPr/>
          <p:nvPr/>
        </p:nvGrpSpPr>
        <p:grpSpPr>
          <a:xfrm>
            <a:off x="2195940" y="3297760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498C8CB-DBCE-1301-9BF2-A98C50AC0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66F6AE8-4CEC-DB3D-8DBF-48E2FD49316B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2CA9A7-F8A0-CE79-6FB1-3ACFD889FF26}"/>
              </a:ext>
            </a:extLst>
          </p:cNvPr>
          <p:cNvGrpSpPr/>
          <p:nvPr/>
        </p:nvGrpSpPr>
        <p:grpSpPr>
          <a:xfrm>
            <a:off x="2185268" y="2071791"/>
            <a:ext cx="3248019" cy="592999"/>
            <a:chOff x="2185268" y="1143104"/>
            <a:chExt cx="3248019" cy="5929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351C07-6604-33C5-EF64-189B8417E8DD}"/>
                </a:ext>
              </a:extLst>
            </p:cNvPr>
            <p:cNvGrpSpPr/>
            <p:nvPr/>
          </p:nvGrpSpPr>
          <p:grpSpPr>
            <a:xfrm>
              <a:off x="2232887" y="1143104"/>
              <a:ext cx="3200400" cy="554374"/>
              <a:chOff x="2971800" y="3875080"/>
              <a:chExt cx="3200400" cy="554374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FD7D217-847B-B579-1008-B893A9929DC5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A587246-01F3-62C7-EADA-3BABBFAFB2C1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875080"/>
                    <a:ext cx="1710340" cy="49590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A587246-01F3-62C7-EADA-3BABBFAFB2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875080"/>
                    <a:ext cx="1710340" cy="49590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1905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91F029-B518-E6DC-7C9B-2219673C77A7}"/>
                </a:ext>
              </a:extLst>
            </p:cNvPr>
            <p:cNvSpPr txBox="1"/>
            <p:nvPr/>
          </p:nvSpPr>
          <p:spPr>
            <a:xfrm>
              <a:off x="2185268" y="1397549"/>
              <a:ext cx="694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oracle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8BE9A7-0421-DCAF-0067-992B75F59B91}"/>
              </a:ext>
            </a:extLst>
          </p:cNvPr>
          <p:cNvGrpSpPr/>
          <p:nvPr/>
        </p:nvGrpSpPr>
        <p:grpSpPr>
          <a:xfrm>
            <a:off x="2144416" y="3865671"/>
            <a:ext cx="3288871" cy="544274"/>
            <a:chOff x="2144416" y="4137143"/>
            <a:chExt cx="3288871" cy="5442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46A9B5-1AB5-0B5C-71DF-2D2E89C5B8B4}"/>
                </a:ext>
              </a:extLst>
            </p:cNvPr>
            <p:cNvGrpSpPr/>
            <p:nvPr/>
          </p:nvGrpSpPr>
          <p:grpSpPr>
            <a:xfrm>
              <a:off x="2232887" y="4137143"/>
              <a:ext cx="3200400" cy="542127"/>
              <a:chOff x="2971800" y="3968972"/>
              <a:chExt cx="3200400" cy="542127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0735F4A-980B-76F1-C257-0F2412EBC7C7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977AD4E-61A1-D4BB-39CF-8B566731F055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68972"/>
                    <a:ext cx="1682833" cy="49590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977AD4E-61A1-D4BB-39CF-8B566731F0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68972"/>
                    <a:ext cx="1682833" cy="49590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326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8180EC-3360-603B-8728-594F6FA3F177}"/>
                </a:ext>
              </a:extLst>
            </p:cNvPr>
            <p:cNvSpPr txBox="1"/>
            <p:nvPr/>
          </p:nvSpPr>
          <p:spPr>
            <a:xfrm>
              <a:off x="2144416" y="4342863"/>
              <a:ext cx="694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oracle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042233-2EFC-2620-74DC-B511A75B0CE1}"/>
              </a:ext>
            </a:extLst>
          </p:cNvPr>
          <p:cNvCxnSpPr/>
          <p:nvPr/>
        </p:nvCxnSpPr>
        <p:spPr>
          <a:xfrm>
            <a:off x="0" y="165734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76A1C8-B50F-4233-F48F-571174A23B73}"/>
                  </a:ext>
                </a:extLst>
              </p:cNvPr>
              <p:cNvSpPr txBox="1"/>
              <p:nvPr/>
            </p:nvSpPr>
            <p:spPr>
              <a:xfrm>
                <a:off x="204928" y="2781849"/>
                <a:ext cx="1900777" cy="16846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Verifier is</a:t>
                </a:r>
              </a:p>
              <a:p>
                <a:pPr algn="l"/>
                <a:r>
                  <a:rPr lang="en-US" dirty="0">
                    <a:latin typeface="+mn-lt"/>
                  </a:rPr>
                  <a:t>assured that</a:t>
                </a:r>
              </a:p>
              <a:p>
                <a:pPr algn="l"/>
                <a:r>
                  <a:rPr lang="en-US" dirty="0">
                    <a:latin typeface="+mn-lt"/>
                  </a:rPr>
                  <a:t>all oracles are</a:t>
                </a:r>
              </a:p>
              <a:p>
                <a:r>
                  <a:rPr lang="en-US" dirty="0">
                    <a:latin typeface="+mn-lt"/>
                  </a:rPr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76A1C8-B50F-4233-F48F-571174A23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8" y="2781849"/>
                <a:ext cx="1900777" cy="1684692"/>
              </a:xfrm>
              <a:prstGeom prst="rect">
                <a:avLst/>
              </a:prstGeom>
              <a:blipFill>
                <a:blip r:embed="rId15"/>
                <a:stretch>
                  <a:fillRect l="-3896" t="-1460" r="-2597" b="-365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6C88E-8CB9-80D7-B21F-689B5105AF38}"/>
              </a:ext>
            </a:extLst>
          </p:cNvPr>
          <p:cNvGrpSpPr/>
          <p:nvPr/>
        </p:nvGrpSpPr>
        <p:grpSpPr>
          <a:xfrm>
            <a:off x="227730" y="1031823"/>
            <a:ext cx="8916270" cy="495905"/>
            <a:chOff x="42586" y="1036076"/>
            <a:chExt cx="10042875" cy="495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078A4EA-5D68-A43C-B1AA-1B3E3C09741D}"/>
                    </a:ext>
                  </a:extLst>
                </p:cNvPr>
                <p:cNvSpPr txBox="1"/>
                <p:nvPr/>
              </p:nvSpPr>
              <p:spPr>
                <a:xfrm>
                  <a:off x="42586" y="1044504"/>
                  <a:ext cx="100428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Setup(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)  ⇾  public parameters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𝑝𝑝</m:t>
                      </m:r>
                    </m:oMath>
                  </a14:m>
                  <a:r>
                    <a:rPr lang="en-US" b="1" dirty="0">
                      <a:latin typeface="+mn-lt"/>
                    </a:rPr>
                    <a:t>  </a:t>
                  </a:r>
                  <a:r>
                    <a:rPr lang="en-US" dirty="0">
                      <a:latin typeface="+mn-lt"/>
                    </a:rPr>
                    <a:t>and </a:t>
                  </a:r>
                  <a:r>
                    <a:rPr lang="en-US" b="1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                                     )</m:t>
                      </m:r>
                    </m:oMath>
                  </a14:m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078A4EA-5D68-A43C-B1AA-1B3E3C097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6" y="1044504"/>
                  <a:ext cx="10042875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996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5F66A5-FCC7-4139-A4BE-94110FBC496C}"/>
                    </a:ext>
                  </a:extLst>
                </p:cNvPr>
                <p:cNvSpPr txBox="1"/>
                <p:nvPr/>
              </p:nvSpPr>
              <p:spPr>
                <a:xfrm>
                  <a:off x="6604655" y="1036076"/>
                  <a:ext cx="2837086" cy="49590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∊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5F66A5-FCC7-4139-A4BE-94110FBC4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655" y="1036076"/>
                  <a:ext cx="2837086" cy="495905"/>
                </a:xfrm>
                <a:prstGeom prst="rect">
                  <a:avLst/>
                </a:prstGeom>
                <a:blipFill>
                  <a:blip r:embed="rId17"/>
                  <a:stretch>
                    <a:fillRect l="-49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9F6B8-A514-AA83-DCC8-32DD647451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1338" y="4605333"/>
            <a:ext cx="5186868" cy="3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0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2B6233-8190-4A47-8910-AE7CD39BF2D5}"/>
              </a:ext>
            </a:extLst>
          </p:cNvPr>
          <p:cNvSpPr/>
          <p:nvPr/>
        </p:nvSpPr>
        <p:spPr>
          <a:xfrm>
            <a:off x="956187" y="1557797"/>
            <a:ext cx="5715000" cy="148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our example, Prover interpolates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such that: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inputs: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,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0: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sz="2000" dirty="0"/>
                  <a:t>,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	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1: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2: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  <a:blipFill>
                <a:blip r:embed="rId2"/>
                <a:stretch>
                  <a:fillRect l="-1079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/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degree(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+mn-lt"/>
                  </a:rPr>
                  <a:t>) = 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blipFill>
                <a:blip r:embed="rId3"/>
                <a:stretch>
                  <a:fillRect l="-352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CF4A485-A84C-3DF8-59F1-6325B531F2DE}"/>
              </a:ext>
            </a:extLst>
          </p:cNvPr>
          <p:cNvSpPr txBox="1"/>
          <p:nvPr/>
        </p:nvSpPr>
        <p:spPr>
          <a:xfrm>
            <a:off x="4114800" y="418623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/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dirty="0">
                    <a:latin typeface="+mn-lt"/>
                  </a:rPr>
                  <a:t>Prover can use FFT to compute the coefficients 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of </a:t>
                </a:r>
                <a:r>
                  <a:rPr lang="en-US" sz="2200" i="1" dirty="0">
                    <a:latin typeface="+mn-lt"/>
                  </a:rPr>
                  <a:t>T</a:t>
                </a:r>
                <a:r>
                  <a:rPr lang="en-US" sz="2200" dirty="0">
                    <a:latin typeface="+mn-lt"/>
                  </a:rPr>
                  <a:t> in time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+mn-lt"/>
                      </a:rPr>
                      <m:t>log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blipFill>
                <a:blip r:embed="rId4"/>
                <a:stretch>
                  <a:fillRect l="-1131" t="-4918" r="-45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8321D-DDFA-992E-C95B-E472F048CB46}"/>
              </a:ext>
            </a:extLst>
          </p:cNvPr>
          <p:cNvGrpSpPr/>
          <p:nvPr/>
        </p:nvGrpSpPr>
        <p:grpSpPr>
          <a:xfrm>
            <a:off x="6127756" y="3164058"/>
            <a:ext cx="2803973" cy="1601421"/>
            <a:chOff x="6127756" y="2719066"/>
            <a:chExt cx="2803973" cy="16014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A2DCBB-D82B-4099-7FAC-FE05C977176B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93020-9331-32EF-A002-DA4F8EE6C9DC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943396-CC95-22D0-7598-7BB13AC8EFF3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BB6ADD-22D8-9972-B78D-0589B83FC764}"/>
              </a:ext>
            </a:extLst>
          </p:cNvPr>
          <p:cNvCxnSpPr/>
          <p:nvPr/>
        </p:nvCxnSpPr>
        <p:spPr>
          <a:xfrm>
            <a:off x="956187" y="1927123"/>
            <a:ext cx="57150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1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A7C20A-002F-D94E-9D87-D5CB174029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Step 2:  proving validity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A7C20A-002F-D94E-9D87-D5CB17402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blipFill>
                <a:blip r:embed="rId3"/>
                <a:stretch>
                  <a:fillRect l="-3763" t="-8108" r="-322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blipFill>
                <a:blip r:embed="rId4"/>
                <a:stretch>
                  <a:fillRect l="-4790" t="-8108" r="-29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build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blipFill>
                <a:blip r:embed="rId5"/>
                <a:stretch>
                  <a:fillRect l="-3333" r="-8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56C38-A213-034B-9ED4-C343A49E43C6}"/>
              </a:ext>
            </a:extLst>
          </p:cNvPr>
          <p:cNvGrpSpPr/>
          <p:nvPr/>
        </p:nvGrpSpPr>
        <p:grpSpPr>
          <a:xfrm>
            <a:off x="3461656" y="1355849"/>
            <a:ext cx="2171700" cy="446469"/>
            <a:chOff x="3510643" y="2143799"/>
            <a:chExt cx="2171700" cy="44646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49185E-0AA9-2F4A-97E5-94352F708245}"/>
                </a:ext>
              </a:extLst>
            </p:cNvPr>
            <p:cNvCxnSpPr/>
            <p:nvPr/>
          </p:nvCxnSpPr>
          <p:spPr>
            <a:xfrm flipV="1">
              <a:off x="3510643" y="2571750"/>
              <a:ext cx="2171700" cy="1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/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22A588-83A8-D849-91CD-F921B74D4622}"/>
              </a:ext>
            </a:extLst>
          </p:cNvPr>
          <p:cNvGrpSpPr/>
          <p:nvPr/>
        </p:nvGrpSpPr>
        <p:grpSpPr>
          <a:xfrm>
            <a:off x="195058" y="2195493"/>
            <a:ext cx="8802415" cy="2252088"/>
            <a:chOff x="195058" y="2312608"/>
            <a:chExt cx="8802415" cy="22520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0A37D9-768B-C74F-AFE8-C6577C0F6134}"/>
                </a:ext>
              </a:extLst>
            </p:cNvPr>
            <p:cNvSpPr txBox="1"/>
            <p:nvPr/>
          </p:nvSpPr>
          <p:spPr>
            <a:xfrm>
              <a:off x="195058" y="2312608"/>
              <a:ext cx="880241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Prover needs to prove that T is a correct computation trace: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 encodes the correct inputs,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every gate is evaluated correctly,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wiring is implemented correctly, 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output of last gate is 0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E52AEDDF-9B40-F944-BDA8-456CCEAA2E40}"/>
                </a:ext>
              </a:extLst>
            </p:cNvPr>
            <p:cNvSpPr/>
            <p:nvPr/>
          </p:nvSpPr>
          <p:spPr>
            <a:xfrm>
              <a:off x="378544" y="2779593"/>
              <a:ext cx="398205" cy="1785103"/>
            </a:xfrm>
            <a:prstGeom prst="leftBrace">
              <a:avLst>
                <a:gd name="adj1" fmla="val 8333"/>
                <a:gd name="adj2" fmla="val 5055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/>
              <p:nvPr/>
            </p:nvSpPr>
            <p:spPr>
              <a:xfrm>
                <a:off x="289668" y="4533897"/>
                <a:ext cx="5690084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Proving (4) is easy:   prove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8" y="4533897"/>
                <a:ext cx="5690084" cy="484684"/>
              </a:xfrm>
              <a:prstGeom prst="rect">
                <a:avLst/>
              </a:prstGeom>
              <a:blipFill>
                <a:blip r:embed="rId7"/>
                <a:stretch>
                  <a:fillRect l="-1786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2641A9-7DAC-DA43-AB91-B37AA326D341}"/>
              </a:ext>
            </a:extLst>
          </p:cNvPr>
          <p:cNvCxnSpPr/>
          <p:nvPr/>
        </p:nvCxnSpPr>
        <p:spPr>
          <a:xfrm>
            <a:off x="0" y="2092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2679D0-E65B-3A4C-8C9A-3500577F9B83}"/>
              </a:ext>
            </a:extLst>
          </p:cNvPr>
          <p:cNvSpPr txBox="1"/>
          <p:nvPr/>
        </p:nvSpPr>
        <p:spPr>
          <a:xfrm>
            <a:off x="6187627" y="3282844"/>
            <a:ext cx="2662908" cy="1735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 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, 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</a:p>
          <a:p>
            <a:pPr>
              <a:spcBef>
                <a:spcPts val="600"/>
              </a:spcBef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77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06765D-D8C4-BF48-AB97-C6755D278967}"/>
              </a:ext>
            </a:extLst>
          </p:cNvPr>
          <p:cNvCxnSpPr>
            <a:cxnSpLocks/>
          </p:cNvCxnSpPr>
          <p:nvPr/>
        </p:nvCxnSpPr>
        <p:spPr>
          <a:xfrm>
            <a:off x="6184468" y="3681375"/>
            <a:ext cx="2666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F951280-8CAB-28D0-08E3-D8C04570DC18}"/>
              </a:ext>
            </a:extLst>
          </p:cNvPr>
          <p:cNvGrpSpPr/>
          <p:nvPr/>
        </p:nvGrpSpPr>
        <p:grpSpPr>
          <a:xfrm>
            <a:off x="6291336" y="2881882"/>
            <a:ext cx="2382896" cy="1373747"/>
            <a:chOff x="6291336" y="2370604"/>
            <a:chExt cx="2382896" cy="137374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B60A66-166D-5A4B-B53E-9DA7D40410DC}"/>
                </a:ext>
              </a:extLst>
            </p:cNvPr>
            <p:cNvCxnSpPr>
              <a:cxnSpLocks/>
            </p:cNvCxnSpPr>
            <p:nvPr/>
          </p:nvCxnSpPr>
          <p:spPr>
            <a:xfrm>
              <a:off x="8066604" y="3122772"/>
              <a:ext cx="0" cy="105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EADCEA-5A8A-CA48-82D9-13833AF621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0638" y="3537618"/>
              <a:ext cx="333955" cy="2067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CC8726-7246-2E1F-6F8F-7E16D9F2D05D}"/>
                </a:ext>
              </a:extLst>
            </p:cNvPr>
            <p:cNvSpPr txBox="1"/>
            <p:nvPr/>
          </p:nvSpPr>
          <p:spPr>
            <a:xfrm>
              <a:off x="6291336" y="2370604"/>
              <a:ext cx="23828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(wiring constraints)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3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A594D-299A-084A-85A2-4F5826C048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" y="124919"/>
                <a:ext cx="9052560" cy="62309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Proving (1):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encodes the correct inputs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A594D-299A-084A-85A2-4F5826C04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" y="124919"/>
                <a:ext cx="9052560" cy="623097"/>
              </a:xfrm>
              <a:blipFill>
                <a:blip r:embed="rId2"/>
                <a:stretch>
                  <a:fillRect l="-1261" t="-13725" r="-1261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Both </a:t>
                </a:r>
                <a:r>
                  <a:rPr lang="en-US" sz="2200" u="sng" dirty="0"/>
                  <a:t>prover</a:t>
                </a:r>
                <a:r>
                  <a:rPr lang="en-US" sz="2200" dirty="0"/>
                  <a:t> and </a:t>
                </a:r>
                <a:r>
                  <a:rPr lang="en-US" sz="2200" u="sng" dirty="0"/>
                  <a:t>verifier</a:t>
                </a:r>
                <a:r>
                  <a:rPr lang="en-US" sz="2200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[X]</a:t>
                </a:r>
                <a:r>
                  <a:rPr lang="en-US" sz="2200" dirty="0"/>
                  <a:t> </a:t>
                </a:r>
                <a:br>
                  <a:rPr lang="en-US" sz="2200" dirty="0"/>
                </a:br>
                <a:r>
                  <a:rPr lang="en-US" sz="2200" dirty="0"/>
                  <a:t>that encodes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for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65213" y="2930627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/>
              <p:nvPr/>
            </p:nvSpPr>
            <p:spPr>
              <a:xfrm>
                <a:off x="326571" y="3391496"/>
                <a:ext cx="88174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In our example: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 .    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 is linear)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000" dirty="0"/>
                  <a:t>constructing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takes time proportional to the size of input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000" dirty="0"/>
                  <a:t>					⇒   verifier has time do this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3391496"/>
                <a:ext cx="8817429" cy="1477328"/>
              </a:xfrm>
              <a:prstGeom prst="rect">
                <a:avLst/>
              </a:prstGeom>
              <a:blipFill>
                <a:blip r:embed="rId4"/>
                <a:stretch>
                  <a:fillRect l="-719" t="-1695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A594D-299A-084A-85A2-4F5826C048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Proving (1):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encodes the correct inputs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A594D-299A-084A-85A2-4F5826C04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481" t="-13725" r="-6481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Both </a:t>
                </a:r>
                <a:r>
                  <a:rPr lang="en-US" sz="2200" u="sng" dirty="0"/>
                  <a:t>prover</a:t>
                </a:r>
                <a:r>
                  <a:rPr lang="en-US" sz="2200" dirty="0"/>
                  <a:t> and </a:t>
                </a:r>
                <a:r>
                  <a:rPr lang="en-US" sz="2200" u="sng" dirty="0"/>
                  <a:t>verifier</a:t>
                </a:r>
                <a:r>
                  <a:rPr lang="en-US" sz="2200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[X]</a:t>
                </a:r>
                <a:r>
                  <a:rPr lang="en-US" sz="2200" dirty="0"/>
                  <a:t> </a:t>
                </a:r>
                <a:br>
                  <a:rPr lang="en-US" sz="2200" dirty="0"/>
                </a:br>
                <a:r>
                  <a:rPr lang="en-US" sz="2200" dirty="0"/>
                  <a:t>that encodes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for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65213" y="2930627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16EB6-B452-BBA3-2C5E-95AE66039507}"/>
                  </a:ext>
                </a:extLst>
              </p:cNvPr>
              <p:cNvSpPr txBox="1"/>
              <p:nvPr/>
            </p:nvSpPr>
            <p:spPr>
              <a:xfrm>
                <a:off x="404983" y="3195208"/>
                <a:ext cx="8112210" cy="162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376"/>
                  </a:spcBef>
                </a:pPr>
                <a:r>
                  <a:rPr lang="en-US" sz="2000" dirty="0"/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r>
                  <a:rPr lang="en-US" sz="2000" dirty="0"/>
                  <a:t> ≔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}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⊆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(points encoding the input)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000" dirty="0"/>
                  <a:t>Prover proves (1) by using a </a:t>
                </a:r>
                <a:r>
                  <a:rPr lang="en-US" sz="2000" dirty="0" err="1"/>
                  <a:t>ZeroTest</a:t>
                </a:r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to prove that     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(y)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(y)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      ∀ y 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16EB6-B452-BBA3-2C5E-95AE6603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83" y="3195208"/>
                <a:ext cx="8112210" cy="1626920"/>
              </a:xfrm>
              <a:prstGeom prst="rect">
                <a:avLst/>
              </a:prstGeom>
              <a:blipFill>
                <a:blip r:embed="rId4"/>
                <a:stretch>
                  <a:fillRect l="-781" t="-775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902032C-405E-AB5F-2278-352801335FE8}"/>
              </a:ext>
            </a:extLst>
          </p:cNvPr>
          <p:cNvSpPr/>
          <p:nvPr/>
        </p:nvSpPr>
        <p:spPr>
          <a:xfrm>
            <a:off x="1563329" y="4291245"/>
            <a:ext cx="3962400" cy="5327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0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1035771" y="1433856"/>
            <a:ext cx="6849248" cy="1372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Idea</a:t>
                </a:r>
                <a:r>
                  <a:rPr lang="en-US" sz="2200" dirty="0"/>
                  <a:t>:   encode gate types using a </a:t>
                </a:r>
                <a:r>
                  <a:rPr lang="en-US" sz="2200" i="1" u="sng" dirty="0"/>
                  <a:t>selector</a:t>
                </a:r>
                <a:r>
                  <a:rPr lang="en-US" sz="2200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sz="2200" dirty="0"/>
                  <a:t>	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[X]   such that   ∀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:   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1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0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 multiplication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  <a:blipFill>
                <a:blip r:embed="rId2"/>
                <a:stretch>
                  <a:fillRect l="-924" t="-230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D5C3C49-8646-154C-07A4-2101B9179674}"/>
              </a:ext>
            </a:extLst>
          </p:cNvPr>
          <p:cNvGrpSpPr/>
          <p:nvPr/>
        </p:nvGrpSpPr>
        <p:grpSpPr>
          <a:xfrm>
            <a:off x="156183" y="3135859"/>
            <a:ext cx="2421527" cy="1848161"/>
            <a:chOff x="6551728" y="3213636"/>
            <a:chExt cx="2421527" cy="18481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82C42E-8EE3-72ED-42CA-CF802085CFEE}"/>
                </a:ext>
              </a:extLst>
            </p:cNvPr>
            <p:cNvGrpSpPr/>
            <p:nvPr/>
          </p:nvGrpSpPr>
          <p:grpSpPr>
            <a:xfrm>
              <a:off x="6779171" y="3213636"/>
              <a:ext cx="2068781" cy="1848161"/>
              <a:chOff x="6621516" y="2805101"/>
              <a:chExt cx="2068781" cy="18481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49404E28-2997-F206-64A0-EB44628DA92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5E1B81E-018F-7710-4DBA-F010770BD6AA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C690839-9ED6-97D0-67B2-9B2CC4C007D6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AD1A8A3-E62E-F5B7-CB2A-2428C67711A0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8802435-31EE-41F7-5288-6F4603CC4ED8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84D1E294-5421-0FE6-C785-4AE2B7FCD6F0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25E2D43-7961-D480-9002-12BA482655AF}"/>
                  </a:ext>
                </a:extLst>
              </p:cNvPr>
              <p:cNvCxnSpPr>
                <a:endCxn id="12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FA25C22-292F-18E4-3C2E-9896340AC2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7317731-DF30-66A3-CC59-C5E9B966CDA2}"/>
                  </a:ext>
                </a:extLst>
              </p:cNvPr>
              <p:cNvCxnSpPr>
                <a:cxnSpLocks/>
                <a:stCxn id="10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294325C-A5C8-8020-0101-2C628B0076BF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0EBDA70-09F4-1564-0CC9-F60C22B413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0E6FBD0-6FB9-0B08-7C2F-7BCF4BAB4B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0B24380-6D1B-EA95-78D8-6F0544B96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081" y="2805101"/>
                <a:ext cx="0" cy="1903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2CF007-7121-360F-1F7D-BD23BFB7E73E}"/>
                </a:ext>
              </a:extLst>
            </p:cNvPr>
            <p:cNvSpPr txBox="1"/>
            <p:nvPr/>
          </p:nvSpPr>
          <p:spPr>
            <a:xfrm>
              <a:off x="6551728" y="4134979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0)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743E4-85C5-0B9A-E9F0-41777761AC9E}"/>
                </a:ext>
              </a:extLst>
            </p:cNvPr>
            <p:cNvSpPr txBox="1"/>
            <p:nvPr/>
          </p:nvSpPr>
          <p:spPr>
            <a:xfrm>
              <a:off x="8285118" y="4092432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1)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89C684-23C7-7B08-1FC6-C2D5C25D4552}"/>
                </a:ext>
              </a:extLst>
            </p:cNvPr>
            <p:cNvSpPr txBox="1"/>
            <p:nvPr/>
          </p:nvSpPr>
          <p:spPr>
            <a:xfrm>
              <a:off x="7888460" y="3456818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2)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7F981A-970B-0E6D-A187-6CBF736CB241}"/>
              </a:ext>
            </a:extLst>
          </p:cNvPr>
          <p:cNvGrpSpPr/>
          <p:nvPr/>
        </p:nvGrpSpPr>
        <p:grpSpPr>
          <a:xfrm>
            <a:off x="3898489" y="3115478"/>
            <a:ext cx="4537096" cy="1646605"/>
            <a:chOff x="4114800" y="2732019"/>
            <a:chExt cx="4537096" cy="1646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55B0984-F8CE-C73E-E8AA-6060CCB1967E}"/>
                    </a:ext>
                  </a:extLst>
                </p:cNvPr>
                <p:cNvSpPr txBox="1"/>
                <p:nvPr/>
              </p:nvSpPr>
              <p:spPr>
                <a:xfrm>
                  <a:off x="4114800" y="2732019"/>
                  <a:ext cx="4069847" cy="164660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>
                    <a:tabLst>
                      <a:tab pos="1481138" algn="l"/>
                      <a:tab pos="1990725" algn="l"/>
                      <a:tab pos="2509838" algn="l"/>
                      <a:tab pos="3194050" algn="l"/>
                    </a:tabLst>
                  </a:pPr>
                  <a:r>
                    <a:rPr lang="en-US" sz="2000" dirty="0">
                      <a:latin typeface="+mn-lt"/>
                    </a:rPr>
                    <a:t>inputs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latin typeface="+mn-lt"/>
                    </a:rPr>
                    <a:t>5 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rgbClr val="0070C0"/>
                      </a:solidFill>
                      <a:latin typeface="+mn-lt"/>
                    </a:rPr>
                    <a:t>1	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  <a:latin typeface="+mn-lt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0 (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latin typeface="+mn-lt"/>
                    </a:rPr>
                    <a:t>5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FF0000"/>
                      </a:solidFill>
                      <a:latin typeface="+mn-lt"/>
                    </a:rPr>
                    <a:t>11	1</a:t>
                  </a:r>
                </a:p>
                <a:p>
                  <a:pPr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1 (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1800" b="0" i="0" dirty="0">
                      <a:latin typeface="+mj-lt"/>
                      <a:ea typeface="Cambria Math" panose="02040503050406030204" pitchFamily="18" charset="0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0070C0"/>
                      </a:solidFill>
                      <a:latin typeface="+mn-lt"/>
                    </a:rPr>
                    <a:t>1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7	1</a:t>
                  </a:r>
                </a:p>
                <a:p>
                  <a:pPr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2 (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solidFill>
                        <a:srgbClr val="FF0000"/>
                      </a:solidFill>
                      <a:latin typeface="+mn-lt"/>
                    </a:rPr>
                    <a:t>11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7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</a:rPr>
                    <a:t>77	0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55B0984-F8CE-C73E-E8AA-6060CCB19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732019"/>
                  <a:ext cx="4069847" cy="1646605"/>
                </a:xfrm>
                <a:prstGeom prst="rect">
                  <a:avLst/>
                </a:prstGeom>
                <a:blipFill>
                  <a:blip r:embed="rId10"/>
                  <a:stretch>
                    <a:fillRect l="-1553" t="-1515" b="-6818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407DD0-ECED-687C-3716-A294CB80B0E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124400"/>
              <a:ext cx="39177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451A67-BE87-28D8-43FE-D5EE0E262E8F}"/>
                </a:ext>
              </a:extLst>
            </p:cNvPr>
            <p:cNvCxnSpPr>
              <a:cxnSpLocks/>
            </p:cNvCxnSpPr>
            <p:nvPr/>
          </p:nvCxnSpPr>
          <p:spPr>
            <a:xfrm>
              <a:off x="7241457" y="2859626"/>
              <a:ext cx="0" cy="149135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B1DD78-BC1F-D2F6-F13E-10478C5FB691}"/>
                </a:ext>
              </a:extLst>
            </p:cNvPr>
            <p:cNvSpPr txBox="1"/>
            <p:nvPr/>
          </p:nvSpPr>
          <p:spPr>
            <a:xfrm>
              <a:off x="8181896" y="318603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(+)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397A08-DCEB-D490-0F4F-0E54C8A8CE56}"/>
                </a:ext>
              </a:extLst>
            </p:cNvPr>
            <p:cNvSpPr txBox="1"/>
            <p:nvPr/>
          </p:nvSpPr>
          <p:spPr>
            <a:xfrm>
              <a:off x="8177886" y="354795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(+)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C66EE0-0509-868F-5BAB-0FE83B70889B}"/>
                </a:ext>
              </a:extLst>
            </p:cNvPr>
            <p:cNvSpPr txBox="1"/>
            <p:nvPr/>
          </p:nvSpPr>
          <p:spPr>
            <a:xfrm>
              <a:off x="8141939" y="395086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(×)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6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1035771" y="1433856"/>
            <a:ext cx="6849248" cy="1372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Idea</a:t>
                </a:r>
                <a:r>
                  <a:rPr lang="en-US" sz="2200" dirty="0"/>
                  <a:t>:   encode gate types using a </a:t>
                </a:r>
                <a:r>
                  <a:rPr lang="en-US" sz="2200" i="1" u="sng" dirty="0"/>
                  <a:t>selector</a:t>
                </a:r>
                <a:r>
                  <a:rPr lang="en-US" sz="2200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sz="2200" dirty="0"/>
                  <a:t>	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[X]   such that   ∀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:   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1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0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 multiplication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  <a:blipFill>
                <a:blip r:embed="rId2"/>
                <a:stretch>
                  <a:fillRect l="-924" t="-230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FDDAF39-02DD-77A6-48DE-384E0295490B}"/>
              </a:ext>
            </a:extLst>
          </p:cNvPr>
          <p:cNvGrpSpPr/>
          <p:nvPr/>
        </p:nvGrpSpPr>
        <p:grpSpPr>
          <a:xfrm>
            <a:off x="529261" y="3324407"/>
            <a:ext cx="8208069" cy="1586171"/>
            <a:chOff x="255181" y="3453555"/>
            <a:chExt cx="8208069" cy="15861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E24A0A-09A7-A375-AA3C-2F5256AD2BDE}"/>
                </a:ext>
              </a:extLst>
            </p:cNvPr>
            <p:cNvGrpSpPr/>
            <p:nvPr/>
          </p:nvGrpSpPr>
          <p:grpSpPr>
            <a:xfrm>
              <a:off x="255181" y="3453555"/>
              <a:ext cx="8208069" cy="1586171"/>
              <a:chOff x="255181" y="3453555"/>
              <a:chExt cx="8208069" cy="15861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4B05A43-E680-085D-9A69-8D7D334B8233}"/>
                      </a:ext>
                    </a:extLst>
                  </p:cNvPr>
                  <p:cNvSpPr txBox="1"/>
                  <p:nvPr/>
                </p:nvSpPr>
                <p:spPr>
                  <a:xfrm>
                    <a:off x="6945256" y="4078343"/>
                    <a:ext cx="99450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/>
                      <a:t>T(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sz="2400" baseline="30000" dirty="0"/>
                      <a:t>2</a:t>
                    </a:r>
                    <a:r>
                      <a:rPr lang="en-US" sz="2400" dirty="0"/>
                      <a:t>y)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99CA3AD-523C-624D-B5BE-3662403D4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5256" y="4078343"/>
                    <a:ext cx="99450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127" t="-5263" r="-8861" b="-26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CD6500B-BC1F-D370-4D69-D100744E89E7}"/>
                      </a:ext>
                    </a:extLst>
                  </p:cNvPr>
                  <p:cNvSpPr/>
                  <p:nvPr/>
                </p:nvSpPr>
                <p:spPr>
                  <a:xfrm>
                    <a:off x="255181" y="3453555"/>
                    <a:ext cx="8116157" cy="1052332"/>
                  </a:xfrm>
                  <a:prstGeom prst="rect">
                    <a:avLst/>
                  </a:prstGeom>
                  <a:noFill/>
                  <a:ln w="2857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365760" rIns="182880" rtlCol="0" anchor="ctr"/>
                  <a:lstStyle/>
                  <a:p>
                    <a:pPr>
                      <a:spcBef>
                        <a:spcPts val="2976"/>
                      </a:spcBef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Then   ∀ y ∈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a14:m>
                    <a:r>
                      <a:rPr lang="en-US" baseline="-25000" dirty="0" err="1">
                        <a:solidFill>
                          <a:schemeClr val="tx1"/>
                        </a:solidFill>
                      </a:rPr>
                      <a:t>gates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≔ { 1,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…,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oMath>
                    </a14:m>
                    <a:r>
                      <a:rPr lang="en-US" baseline="30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} :</a:t>
                    </a:r>
                  </a:p>
                  <a:p>
                    <a:pPr marL="0" indent="0">
                      <a:spcBef>
                        <a:spcPts val="1824"/>
                      </a:spcBef>
                      <a:buNone/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	</a:t>
                    </a:r>
                    <a:r>
                      <a:rPr lang="en-US" sz="2400" dirty="0">
                        <a:solidFill>
                          <a:schemeClr val="tx1"/>
                        </a:solidFill>
                      </a:rPr>
                      <a:t>S(y)⋅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[T(y) + T(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oMath>
                    </a14:m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)]    </a:t>
                    </a:r>
                    <a:r>
                      <a:rPr lang="en-US" sz="2400" dirty="0">
                        <a:solidFill>
                          <a:schemeClr val="tx1"/>
                        </a:solidFill>
                      </a:rPr>
                      <a:t>+    (1 – S(y))⋅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T(y)⋅T(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oMath>
                    </a14:m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)   </a:t>
                    </a:r>
                    <a14:m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CD6500B-BC1F-D370-4D69-D100744E89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181" y="3453555"/>
                    <a:ext cx="8116157" cy="1052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49" b="-11494"/>
                    </a:stretch>
                  </a:blipFill>
                  <a:ln w="28575"/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082E8FB1-1C50-511F-3353-03418EC898B2}"/>
                  </a:ext>
                </a:extLst>
              </p:cNvPr>
              <p:cNvSpPr/>
              <p:nvPr/>
            </p:nvSpPr>
            <p:spPr>
              <a:xfrm>
                <a:off x="813577" y="4702898"/>
                <a:ext cx="1175690" cy="336828"/>
              </a:xfrm>
              <a:prstGeom prst="wedgeRoundRectCallout">
                <a:avLst>
                  <a:gd name="adj1" fmla="val 33872"/>
                  <a:gd name="adj2" fmla="val -106774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left input</a:t>
                </a:r>
              </a:p>
            </p:txBody>
          </p:sp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24945E52-10A8-F9E3-AEFA-B2FE41811904}"/>
                  </a:ext>
                </a:extLst>
              </p:cNvPr>
              <p:cNvSpPr/>
              <p:nvPr/>
            </p:nvSpPr>
            <p:spPr>
              <a:xfrm>
                <a:off x="2297056" y="4702898"/>
                <a:ext cx="1327643" cy="336828"/>
              </a:xfrm>
              <a:prstGeom prst="wedgeRoundRectCallout">
                <a:avLst>
                  <a:gd name="adj1" fmla="val -20117"/>
                  <a:gd name="adj2" fmla="val -119849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right input</a:t>
                </a:r>
              </a:p>
            </p:txBody>
          </p:sp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id="{A846176D-9EE4-DDCB-0A0D-AF522808FABE}"/>
                  </a:ext>
                </a:extLst>
              </p:cNvPr>
              <p:cNvSpPr/>
              <p:nvPr/>
            </p:nvSpPr>
            <p:spPr>
              <a:xfrm>
                <a:off x="7506742" y="4678860"/>
                <a:ext cx="956508" cy="336828"/>
              </a:xfrm>
              <a:prstGeom prst="wedgeRoundRectCallout">
                <a:avLst>
                  <a:gd name="adj1" fmla="val -42778"/>
                  <a:gd name="adj2" fmla="val -11610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output</a:t>
                </a:r>
                <a:endParaRPr lang="en-US" dirty="0"/>
              </a:p>
            </p:txBody>
          </p:sp>
        </p:grp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C0214168-FAB8-2777-5DA0-18B6DE3D1185}"/>
                </a:ext>
              </a:extLst>
            </p:cNvPr>
            <p:cNvSpPr/>
            <p:nvPr/>
          </p:nvSpPr>
          <p:spPr>
            <a:xfrm>
              <a:off x="4402123" y="4702898"/>
              <a:ext cx="1175690" cy="336828"/>
            </a:xfrm>
            <a:prstGeom prst="wedgeRoundRectCallout">
              <a:avLst>
                <a:gd name="adj1" fmla="val 12516"/>
                <a:gd name="adj2" fmla="val -121308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left input</a:t>
              </a:r>
            </a:p>
          </p:txBody>
        </p:sp>
        <p:sp>
          <p:nvSpPr>
            <p:cNvPr id="22" name="Rounded Rectangular Callout 21">
              <a:extLst>
                <a:ext uri="{FF2B5EF4-FFF2-40B4-BE49-F238E27FC236}">
                  <a16:creationId xmlns:a16="http://schemas.microsoft.com/office/drawing/2014/main" id="{2B11B91C-D91D-2C52-D5C4-2DE89FA32E9A}"/>
                </a:ext>
              </a:extLst>
            </p:cNvPr>
            <p:cNvSpPr/>
            <p:nvPr/>
          </p:nvSpPr>
          <p:spPr>
            <a:xfrm>
              <a:off x="5691415" y="4702898"/>
              <a:ext cx="1327643" cy="336828"/>
            </a:xfrm>
            <a:prstGeom prst="wedgeRoundRectCallout">
              <a:avLst>
                <a:gd name="adj1" fmla="val -32005"/>
                <a:gd name="adj2" fmla="val -117298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right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307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64AFED-9BB1-444D-B5D7-6DCAC3D7642F}"/>
                  </a:ext>
                </a:extLst>
              </p:cNvPr>
              <p:cNvSpPr/>
              <p:nvPr/>
            </p:nvSpPr>
            <p:spPr>
              <a:xfrm>
                <a:off x="993057" y="4118760"/>
                <a:ext cx="7620000" cy="564468"/>
              </a:xfrm>
              <a:prstGeom prst="rect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ffectLst/>
                  </a:rPr>
                  <a:t>S(y)⋅[T(y) + 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)]  +  (1 – S(y))⋅T(y)⋅T(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)  −  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solidFill>
                      <a:schemeClr val="tx1"/>
                    </a:solidFill>
                    <a:effectLst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effectLst/>
                  </a:rPr>
                  <a:t>y)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64AFED-9BB1-444D-B5D7-6DCAC3D76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57" y="4118760"/>
                <a:ext cx="7620000" cy="564468"/>
              </a:xfrm>
              <a:prstGeom prst="rect">
                <a:avLst/>
              </a:prstGeom>
              <a:blipFill>
                <a:blip r:embed="rId3"/>
                <a:stretch>
                  <a:fillRect b="-10870"/>
                </a:stretch>
              </a:blipFill>
              <a:ln w="19050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/>
              <p:nvPr/>
            </p:nvSpPr>
            <p:spPr>
              <a:xfrm>
                <a:off x="747686" y="1962150"/>
                <a:ext cx="2418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1" i="1" u="sng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962150"/>
                <a:ext cx="2418547" cy="461665"/>
              </a:xfrm>
              <a:prstGeom prst="rect">
                <a:avLst/>
              </a:prstGeom>
              <a:blipFill>
                <a:blip r:embed="rId4"/>
                <a:stretch>
                  <a:fillRect l="-4188" t="-7895" r="-261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/>
              <p:nvPr/>
            </p:nvSpPr>
            <p:spPr>
              <a:xfrm>
                <a:off x="5804555" y="1962150"/>
                <a:ext cx="216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962150"/>
                <a:ext cx="2165657" cy="461665"/>
              </a:xfrm>
              <a:prstGeom prst="rect">
                <a:avLst/>
              </a:prstGeom>
              <a:blipFill>
                <a:blip r:embed="rId5"/>
                <a:stretch>
                  <a:fillRect l="-4070" t="-7895" r="-348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/>
              <p:nvPr/>
            </p:nvSpPr>
            <p:spPr>
              <a:xfrm>
                <a:off x="440235" y="2484759"/>
                <a:ext cx="3173818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build    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5" y="2484759"/>
                <a:ext cx="3173818" cy="583429"/>
              </a:xfrm>
              <a:prstGeom prst="rect">
                <a:avLst/>
              </a:prstGeom>
              <a:blipFill>
                <a:blip r:embed="rId6"/>
                <a:stretch>
                  <a:fillRect l="-2789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79F38-330B-BA4C-8984-F6178CBC0F68}"/>
              </a:ext>
            </a:extLst>
          </p:cNvPr>
          <p:cNvGrpSpPr/>
          <p:nvPr/>
        </p:nvGrpSpPr>
        <p:grpSpPr>
          <a:xfrm>
            <a:off x="3543300" y="2339135"/>
            <a:ext cx="2651023" cy="515293"/>
            <a:chOff x="3510643" y="2074975"/>
            <a:chExt cx="2651023" cy="51529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E27BD3-0E37-D243-91FE-0A93656A8724}"/>
                </a:ext>
              </a:extLst>
            </p:cNvPr>
            <p:cNvCxnSpPr>
              <a:cxnSpLocks/>
            </p:cNvCxnSpPr>
            <p:nvPr/>
          </p:nvCxnSpPr>
          <p:spPr>
            <a:xfrm>
              <a:off x="3510643" y="2590268"/>
              <a:ext cx="26510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2E207B-2A44-AA40-9F41-FF4B6C3DE51C}"/>
                    </a:ext>
                  </a:extLst>
                </p:cNvPr>
                <p:cNvSpPr txBox="1"/>
                <p:nvPr/>
              </p:nvSpPr>
              <p:spPr>
                <a:xfrm>
                  <a:off x="4638009" y="2074975"/>
                  <a:ext cx="420628" cy="45313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2E207B-2A44-AA40-9F41-FF4B6C3DE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009" y="2074975"/>
                  <a:ext cx="420628" cy="4531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E65798-7F97-71F9-6613-1948A0DC312C}"/>
              </a:ext>
            </a:extLst>
          </p:cNvPr>
          <p:cNvGrpSpPr/>
          <p:nvPr/>
        </p:nvGrpSpPr>
        <p:grpSpPr>
          <a:xfrm>
            <a:off x="1371600" y="1047750"/>
            <a:ext cx="6096000" cy="605717"/>
            <a:chOff x="1277679" y="928092"/>
            <a:chExt cx="6096000" cy="6057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A91767-F0E1-C2C4-E48B-4B625CBD445D}"/>
                </a:ext>
              </a:extLst>
            </p:cNvPr>
            <p:cNvSpPr txBox="1"/>
            <p:nvPr/>
          </p:nvSpPr>
          <p:spPr>
            <a:xfrm>
              <a:off x="6217575" y="1025527"/>
              <a:ext cx="391454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   </a:t>
              </a:r>
              <a:endParaRPr lang="en-US" baseline="-25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2A944731-770A-E574-5EA5-FA3E86091E4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277679" y="928092"/>
                  <a:ext cx="6096000" cy="60571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342900" indent="-3429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ＭＳ Ｐゴシック" pitchFamily="-112" charset="-128"/>
                    </a:defRPr>
                  </a:lvl1pPr>
                  <a:lvl2pPr marL="742950" indent="-28575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2pPr>
                  <a:lvl3pPr marL="11430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3pPr>
                  <a:lvl4pPr marL="16002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4pPr>
                  <a:lvl5pPr marL="20574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dirty="0"/>
                    <a:t>Setup(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/>
                    <a:t>)   ⇾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i="0" dirty="0"/>
                    <a:t>S</a:t>
                  </a:r>
                  <a:r>
                    <a:rPr lang="en-US" dirty="0"/>
                    <a:t>   and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𝑣𝑝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≔</a:t>
                  </a:r>
                  <a:r>
                    <a:rPr lang="en-US" dirty="0"/>
                    <a:t> </a:t>
                  </a:r>
                  <a:r>
                    <a:rPr lang="en-US" sz="2800" dirty="0"/>
                    <a:t>(   </a:t>
                  </a:r>
                  <a:r>
                    <a:rPr lang="en-US" i="0" dirty="0"/>
                    <a:t>S</a:t>
                  </a:r>
                  <a:r>
                    <a:rPr lang="en-US" dirty="0"/>
                    <a:t>   </a:t>
                  </a:r>
                  <a:r>
                    <a:rPr lang="en-US" sz="2800" dirty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2A944731-770A-E574-5EA5-FA3E86091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7679" y="928092"/>
                  <a:ext cx="6096000" cy="605717"/>
                </a:xfrm>
                <a:prstGeom prst="rect">
                  <a:avLst/>
                </a:prstGeom>
                <a:blipFill>
                  <a:blip r:embed="rId8"/>
                  <a:stretch>
                    <a:fillRect t="-2000" b="-18000"/>
                  </a:stretch>
                </a:blipFill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2F2F0-6F86-FC35-1A8D-9FA682782116}"/>
                  </a:ext>
                </a:extLst>
              </p:cNvPr>
              <p:cNvSpPr txBox="1"/>
              <p:nvPr/>
            </p:nvSpPr>
            <p:spPr>
              <a:xfrm>
                <a:off x="459657" y="3518108"/>
                <a:ext cx="7118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Prover uses </a:t>
                </a:r>
                <a:r>
                  <a:rPr lang="en-US" dirty="0" err="1">
                    <a:latin typeface="+mn-lt"/>
                  </a:rPr>
                  <a:t>ZeroTest</a:t>
                </a:r>
                <a:r>
                  <a:rPr lang="en-US" dirty="0">
                    <a:latin typeface="+mn-lt"/>
                  </a:rPr>
                  <a:t> to prove that for all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𝑔𝑎𝑡𝑒𝑠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: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2F2F0-6F86-FC35-1A8D-9FA682782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7" y="3518108"/>
                <a:ext cx="7118102" cy="461665"/>
              </a:xfrm>
              <a:prstGeom prst="rect">
                <a:avLst/>
              </a:prstGeom>
              <a:blipFill>
                <a:blip r:embed="rId9"/>
                <a:stretch>
                  <a:fillRect l="-1426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5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8A3458-BBDA-124F-93FB-03B979B971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Proving (3):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400" dirty="0"/>
                  <a:t> respects the wires of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8A3458-BBDA-124F-93FB-03B979B97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69" t="-13725" r="-617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Copy constraints: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3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baseline="30000" dirty="0"/>
                  <a:t>		</a:t>
                </a:r>
                <a:r>
                  <a:rPr lang="en-US" sz="2400" dirty="0"/>
                  <a:t>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6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4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1106128" y="1726603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7DFA86-1279-8218-5D11-602DF0296644}"/>
              </a:ext>
            </a:extLst>
          </p:cNvPr>
          <p:cNvGrpSpPr/>
          <p:nvPr/>
        </p:nvGrpSpPr>
        <p:grpSpPr>
          <a:xfrm>
            <a:off x="7105599" y="1921937"/>
            <a:ext cx="1329809" cy="1132306"/>
            <a:chOff x="7209311" y="1942900"/>
            <a:chExt cx="1329809" cy="1132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E6E10E-FCFE-5F92-06A8-8767131D8CCD}"/>
                </a:ext>
              </a:extLst>
            </p:cNvPr>
            <p:cNvSpPr/>
            <p:nvPr/>
          </p:nvSpPr>
          <p:spPr>
            <a:xfrm>
              <a:off x="7209311" y="2705875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75E131-F46C-B50B-FC7B-34CF8508BDE5}"/>
                </a:ext>
              </a:extLst>
            </p:cNvPr>
            <p:cNvSpPr/>
            <p:nvPr/>
          </p:nvSpPr>
          <p:spPr>
            <a:xfrm>
              <a:off x="8174918" y="1942900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4827641" y="1085848"/>
            <a:ext cx="4028768" cy="2015936"/>
            <a:chOff x="4902596" y="2400296"/>
            <a:chExt cx="3516793" cy="2015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>
                      <a:latin typeface="+mn-lt"/>
                      <a:ea typeface="Cambria Math" panose="02040503050406030204" pitchFamily="18" charset="0"/>
                    </a:rPr>
                    <a:t>example: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 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-2</a:t>
                  </a:r>
                  <a:r>
                    <a:rPr lang="en-US" sz="2000" dirty="0"/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-3</a:t>
                  </a:r>
                  <a:r>
                    <a:rPr lang="en-US" sz="2000" dirty="0"/>
                    <a:t>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0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2</a:t>
                  </a:r>
                  <a:r>
                    <a:rPr lang="en-US" sz="2000" dirty="0"/>
                    <a:t>	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4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5</a:t>
                  </a:r>
                  <a:r>
                    <a:rPr lang="en-US" sz="2000" dirty="0"/>
                    <a:t>	:  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7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8</a:t>
                  </a:r>
                  <a:r>
                    <a:rPr lang="en-US" sz="2000" dirty="0"/>
                    <a:t>	: 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  <a:r>
                    <a:rPr lang="en-US" sz="2000" b="1" dirty="0"/>
                    <a:t>,	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blipFill>
                  <a:blip r:embed="rId5"/>
                  <a:stretch>
                    <a:fillRect l="-1563" t="-617" b="-3704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219700" y="3238898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03DF57-0FE9-7601-9580-DB6B2C2E33A5}"/>
              </a:ext>
            </a:extLst>
          </p:cNvPr>
          <p:cNvGrpSpPr/>
          <p:nvPr/>
        </p:nvGrpSpPr>
        <p:grpSpPr>
          <a:xfrm>
            <a:off x="7299261" y="1874282"/>
            <a:ext cx="441747" cy="563343"/>
            <a:chOff x="7515572" y="1874282"/>
            <a:chExt cx="441747" cy="56334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2A2889-4104-9A48-883D-3D9FCA0B3535}"/>
                </a:ext>
              </a:extLst>
            </p:cNvPr>
            <p:cNvCxnSpPr>
              <a:cxnSpLocks/>
            </p:cNvCxnSpPr>
            <p:nvPr/>
          </p:nvCxnSpPr>
          <p:spPr>
            <a:xfrm>
              <a:off x="7957319" y="1874282"/>
              <a:ext cx="0" cy="1215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B6254E-B8F1-E747-9831-4FA7A9300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5572" y="2229073"/>
              <a:ext cx="343364" cy="20855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BCD397-4286-6087-05CD-38EC09C1C687}"/>
              </a:ext>
            </a:extLst>
          </p:cNvPr>
          <p:cNvSpPr txBox="1"/>
          <p:nvPr/>
        </p:nvSpPr>
        <p:spPr>
          <a:xfrm>
            <a:off x="4983110" y="196256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158E3-72E5-61ED-9BEC-A5AE41DD8643}"/>
              </a:ext>
            </a:extLst>
          </p:cNvPr>
          <p:cNvSpPr txBox="1"/>
          <p:nvPr/>
        </p:nvSpPr>
        <p:spPr>
          <a:xfrm>
            <a:off x="4963133" y="2341239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211D9-14DC-0DC3-5955-686420466D7E}"/>
              </a:ext>
            </a:extLst>
          </p:cNvPr>
          <p:cNvSpPr txBox="1"/>
          <p:nvPr/>
        </p:nvSpPr>
        <p:spPr>
          <a:xfrm>
            <a:off x="4963133" y="273581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/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Lemma</a:t>
                </a:r>
                <a:r>
                  <a:rPr lang="en-US" dirty="0">
                    <a:latin typeface="+mn-lt"/>
                  </a:rPr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: 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 = T(W(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))   ⇒   wire constraints are satisfied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blipFill>
                <a:blip r:embed="rId6"/>
                <a:stretch>
                  <a:fillRect l="-1176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/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Define a polynomial   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  that implements a rotation: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 </a:t>
                </a:r>
                <a:r>
                  <a:rPr lang="en-US" dirty="0">
                    <a:latin typeface="+mn-lt"/>
                  </a:rPr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) ,  …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blipFill>
                <a:blip r:embed="rId7"/>
                <a:stretch>
                  <a:fillRect l="-1077" t="-6061" r="-92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4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8A3458-BBDA-124F-93FB-03B979B971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Proving (3):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400" dirty="0"/>
                  <a:t> respects the wires of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8A3458-BBDA-124F-93FB-03B979B97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69" t="-13725" r="-617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Copy constraints: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3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baseline="30000" dirty="0"/>
                  <a:t>		</a:t>
                </a:r>
                <a:r>
                  <a:rPr lang="en-US" sz="2400" dirty="0"/>
                  <a:t>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6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4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1106128" y="1726603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7DFA86-1279-8218-5D11-602DF0296644}"/>
              </a:ext>
            </a:extLst>
          </p:cNvPr>
          <p:cNvGrpSpPr/>
          <p:nvPr/>
        </p:nvGrpSpPr>
        <p:grpSpPr>
          <a:xfrm>
            <a:off x="7105599" y="1921937"/>
            <a:ext cx="1329809" cy="1132306"/>
            <a:chOff x="7209311" y="1942900"/>
            <a:chExt cx="1329809" cy="1132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E6E10E-FCFE-5F92-06A8-8767131D8CCD}"/>
                </a:ext>
              </a:extLst>
            </p:cNvPr>
            <p:cNvSpPr/>
            <p:nvPr/>
          </p:nvSpPr>
          <p:spPr>
            <a:xfrm>
              <a:off x="7209311" y="2705875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75E131-F46C-B50B-FC7B-34CF8508BDE5}"/>
                </a:ext>
              </a:extLst>
            </p:cNvPr>
            <p:cNvSpPr/>
            <p:nvPr/>
          </p:nvSpPr>
          <p:spPr>
            <a:xfrm>
              <a:off x="8174918" y="1942900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4827641" y="1085848"/>
            <a:ext cx="4028768" cy="2015936"/>
            <a:chOff x="4902596" y="2400296"/>
            <a:chExt cx="3516793" cy="2015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>
                      <a:latin typeface="+mn-lt"/>
                      <a:ea typeface="Cambria Math" panose="02040503050406030204" pitchFamily="18" charset="0"/>
                    </a:rPr>
                    <a:t>example: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 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-2</a:t>
                  </a:r>
                  <a:r>
                    <a:rPr lang="en-US" sz="2000" dirty="0"/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-3</a:t>
                  </a:r>
                  <a:r>
                    <a:rPr lang="en-US" sz="2000" dirty="0"/>
                    <a:t>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0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2</a:t>
                  </a:r>
                  <a:r>
                    <a:rPr lang="en-US" sz="2000" dirty="0"/>
                    <a:t>	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4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5</a:t>
                  </a:r>
                  <a:r>
                    <a:rPr lang="en-US" sz="2000" dirty="0"/>
                    <a:t>	:  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7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8</a:t>
                  </a:r>
                  <a:r>
                    <a:rPr lang="en-US" sz="2000" dirty="0"/>
                    <a:t>	: 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  <a:r>
                    <a:rPr lang="en-US" sz="2000" b="1" dirty="0"/>
                    <a:t>,	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blipFill>
                  <a:blip r:embed="rId5"/>
                  <a:stretch>
                    <a:fillRect l="-1563" t="-617" b="-3704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219700" y="3238898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03DF57-0FE9-7601-9580-DB6B2C2E33A5}"/>
              </a:ext>
            </a:extLst>
          </p:cNvPr>
          <p:cNvGrpSpPr/>
          <p:nvPr/>
        </p:nvGrpSpPr>
        <p:grpSpPr>
          <a:xfrm>
            <a:off x="7299261" y="1874282"/>
            <a:ext cx="441747" cy="563343"/>
            <a:chOff x="7515572" y="1874282"/>
            <a:chExt cx="441747" cy="56334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2A2889-4104-9A48-883D-3D9FCA0B3535}"/>
                </a:ext>
              </a:extLst>
            </p:cNvPr>
            <p:cNvCxnSpPr>
              <a:cxnSpLocks/>
            </p:cNvCxnSpPr>
            <p:nvPr/>
          </p:nvCxnSpPr>
          <p:spPr>
            <a:xfrm>
              <a:off x="7957319" y="1874282"/>
              <a:ext cx="0" cy="1215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B6254E-B8F1-E747-9831-4FA7A9300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5572" y="2229073"/>
              <a:ext cx="343364" cy="20855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BCD397-4286-6087-05CD-38EC09C1C687}"/>
              </a:ext>
            </a:extLst>
          </p:cNvPr>
          <p:cNvSpPr txBox="1"/>
          <p:nvPr/>
        </p:nvSpPr>
        <p:spPr>
          <a:xfrm>
            <a:off x="4983110" y="196256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158E3-72E5-61ED-9BEC-A5AE41DD8643}"/>
              </a:ext>
            </a:extLst>
          </p:cNvPr>
          <p:cNvSpPr txBox="1"/>
          <p:nvPr/>
        </p:nvSpPr>
        <p:spPr>
          <a:xfrm>
            <a:off x="4963133" y="2341239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211D9-14DC-0DC3-5955-686420466D7E}"/>
              </a:ext>
            </a:extLst>
          </p:cNvPr>
          <p:cNvSpPr txBox="1"/>
          <p:nvPr/>
        </p:nvSpPr>
        <p:spPr>
          <a:xfrm>
            <a:off x="4963133" y="273581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/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Lemma</a:t>
                </a:r>
                <a:r>
                  <a:rPr lang="en-US" dirty="0">
                    <a:latin typeface="+mn-lt"/>
                  </a:rPr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: 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 = T(W(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))   ⇒   wire constraints are satisfied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blipFill>
                <a:blip r:embed="rId6"/>
                <a:stretch>
                  <a:fillRect l="-1176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/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Define a polynomial   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  that implements a rotation: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 </a:t>
                </a:r>
                <a:r>
                  <a:rPr lang="en-US" dirty="0">
                    <a:latin typeface="+mn-lt"/>
                  </a:rPr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) ,  …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blipFill>
                <a:blip r:embed="rId7"/>
                <a:stretch>
                  <a:fillRect l="-1077" t="-6061" r="-92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3A95853-71C5-F91D-F97C-4447A4E237FB}"/>
              </a:ext>
            </a:extLst>
          </p:cNvPr>
          <p:cNvSpPr/>
          <p:nvPr/>
        </p:nvSpPr>
        <p:spPr>
          <a:xfrm>
            <a:off x="915759" y="2828907"/>
            <a:ext cx="7155447" cy="707886"/>
          </a:xfrm>
          <a:prstGeom prst="wedgeRoundRectCallout">
            <a:avLst>
              <a:gd name="adj1" fmla="val -17419"/>
              <a:gd name="adj2" fmla="val 21426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Proved using a prescribed permutation check</a:t>
            </a:r>
          </a:p>
        </p:txBody>
      </p:sp>
    </p:spTree>
    <p:extLst>
      <p:ext uri="{BB962C8B-B14F-4D97-AF65-F5344CB8AC3E}">
        <p14:creationId xmlns:p14="http://schemas.microsoft.com/office/powerpoint/2010/main" val="2176238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C601BA0-F3E3-20F2-F085-4FD9A5894208}"/>
              </a:ext>
            </a:extLst>
          </p:cNvPr>
          <p:cNvSpPr txBox="1"/>
          <p:nvPr/>
        </p:nvSpPr>
        <p:spPr>
          <a:xfrm>
            <a:off x="6364109" y="1030940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8C240B-E858-C04C-26C1-A4BF38800128}"/>
              </a:ext>
            </a:extLst>
          </p:cNvPr>
          <p:cNvSpPr txBox="1"/>
          <p:nvPr/>
        </p:nvSpPr>
        <p:spPr>
          <a:xfrm>
            <a:off x="5406816" y="1044359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Plonk Poly-IOP   </a:t>
            </a:r>
            <a:r>
              <a:rPr lang="en-US" sz="2700" dirty="0"/>
              <a:t>(and SNARK)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noFill/>
              <a:ln w="19050">
                <a:solidFill>
                  <a:schemeClr val="accent1"/>
                </a:solidFill>
              </a:ln>
            </p:spPr>
            <p:txBody>
              <a:bodyPr tIns="91440" bIns="91440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Setup(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⇾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≔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)   and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(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)</a:t>
                </a:r>
                <a:r>
                  <a:rPr lang="en-US" dirty="0"/>
                  <a:t>          </a:t>
                </a:r>
                <a:r>
                  <a:rPr lang="en-US" sz="2000" dirty="0"/>
                  <a:t>(untrusted)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DA9ABBC-ADBD-2441-BC82-E936F142B526}"/>
              </a:ext>
            </a:extLst>
          </p:cNvPr>
          <p:cNvGrpSpPr/>
          <p:nvPr/>
        </p:nvGrpSpPr>
        <p:grpSpPr>
          <a:xfrm>
            <a:off x="474047" y="2467143"/>
            <a:ext cx="8534400" cy="2392610"/>
            <a:chOff x="769062" y="2791921"/>
            <a:chExt cx="8580365" cy="210665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863200-D1AE-7143-9A6B-156AF028DD9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657" y="4898573"/>
              <a:ext cx="7380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/>
                <p:nvPr/>
              </p:nvSpPr>
              <p:spPr>
                <a:xfrm>
                  <a:off x="769062" y="2791921"/>
                  <a:ext cx="8580365" cy="2035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Prover proves:  </a:t>
                  </a:r>
                </a:p>
                <a:p>
                  <a:pPr>
                    <a:spcBef>
                      <a:spcPts val="6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dirty="0">
                      <a:latin typeface="+mn-lt"/>
                    </a:rPr>
                    <a:t>	</a:t>
                  </a:r>
                  <a:r>
                    <a:rPr lang="en-US" sz="2000" dirty="0">
                      <a:latin typeface="+mn-lt"/>
                    </a:rPr>
                    <a:t>(1)  S(y)⋅[T(y) + 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)]  + (1 – S(y))⋅T(y)⋅T(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>
                      <a:latin typeface="+mn-lt"/>
                    </a:rPr>
                    <a:t>2</a:t>
                  </a:r>
                  <a:r>
                    <a:rPr lang="en-US" sz="2000" dirty="0">
                      <a:latin typeface="+mn-lt"/>
                    </a:rPr>
                    <a:t>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/>
                    <a:t>;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baseline="-25000" dirty="0" err="1"/>
                    <a:t>gates</a:t>
                  </a:r>
                  <a:r>
                    <a:rPr lang="en-US" sz="2000" dirty="0"/>
                    <a:t> </a:t>
                  </a:r>
                  <a:endParaRPr lang="en-US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77075" algn="l"/>
                    </a:tabLst>
                  </a:pPr>
                  <a:r>
                    <a:rPr lang="en-US" sz="2000" dirty="0">
                      <a:latin typeface="+mn-lt"/>
                    </a:rPr>
                    <a:t>	(2)  T(y)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inp</a:t>
                  </a:r>
                  <a:r>
                    <a:rPr lang="en-US" sz="2000" dirty="0">
                      <a:latin typeface="+mn-lt"/>
                    </a:rPr>
                    <a:t> </a:t>
                  </a: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sz="2000" dirty="0">
                      <a:latin typeface="+mn-lt"/>
                    </a:rPr>
                    <a:t>	(3)  T(y)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T(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(y))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(using prescribed perm. check)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endParaRPr lang="en-US" sz="2000" dirty="0">
                    <a:latin typeface="+mn-lt"/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sz="2000" dirty="0">
                      <a:latin typeface="+mn-lt"/>
                    </a:rPr>
                    <a:t>	(4)  T(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      (output of last gate = 0)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62" y="2791921"/>
                  <a:ext cx="8580365" cy="2035827"/>
                </a:xfrm>
                <a:prstGeom prst="rect">
                  <a:avLst/>
                </a:prstGeom>
                <a:blipFill>
                  <a:blip r:embed="rId3"/>
                  <a:stretch>
                    <a:fillRect l="-1189" t="-2186" b="-3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5F7D2-9709-3D40-841E-671FDC462AF5}"/>
              </a:ext>
            </a:extLst>
          </p:cNvPr>
          <p:cNvGrpSpPr/>
          <p:nvPr/>
        </p:nvGrpSpPr>
        <p:grpSpPr>
          <a:xfrm>
            <a:off x="442834" y="2921263"/>
            <a:ext cx="1040670" cy="1841386"/>
            <a:chOff x="26989" y="3105313"/>
            <a:chExt cx="1040670" cy="15590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FA3D3-AD31-3942-8C6B-EA3F4BDE9762}"/>
                </a:ext>
              </a:extLst>
            </p:cNvPr>
            <p:cNvSpPr txBox="1"/>
            <p:nvPr/>
          </p:nvSpPr>
          <p:spPr>
            <a:xfrm>
              <a:off x="55615" y="3105313"/>
              <a:ext cx="863057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gates: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34A39D-53AF-3E47-85D0-EB1DE5FA6210}"/>
                </a:ext>
              </a:extLst>
            </p:cNvPr>
            <p:cNvSpPr txBox="1"/>
            <p:nvPr/>
          </p:nvSpPr>
          <p:spPr>
            <a:xfrm>
              <a:off x="55615" y="3501139"/>
              <a:ext cx="971741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inputs: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6AB655-F13C-D748-AC7D-DDAB7AC2BF95}"/>
                </a:ext>
              </a:extLst>
            </p:cNvPr>
            <p:cNvSpPr txBox="1"/>
            <p:nvPr/>
          </p:nvSpPr>
          <p:spPr>
            <a:xfrm>
              <a:off x="55614" y="3885084"/>
              <a:ext cx="871842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wires: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7B83BA-DD22-674C-8E10-A1EF1FAFEDDA}"/>
                </a:ext>
              </a:extLst>
            </p:cNvPr>
            <p:cNvSpPr txBox="1"/>
            <p:nvPr/>
          </p:nvSpPr>
          <p:spPr>
            <a:xfrm>
              <a:off x="26989" y="4299541"/>
              <a:ext cx="1040670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output: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06335A-7E6C-57CE-5BD8-C820E4EA622E}"/>
              </a:ext>
            </a:extLst>
          </p:cNvPr>
          <p:cNvGrpSpPr/>
          <p:nvPr/>
        </p:nvGrpSpPr>
        <p:grpSpPr>
          <a:xfrm>
            <a:off x="747686" y="1545350"/>
            <a:ext cx="7869049" cy="840545"/>
            <a:chOff x="747686" y="1545350"/>
            <a:chExt cx="7869049" cy="840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/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Prover P(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sz="2000" b="1" i="1" u="sng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704" t="-6061" r="-185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/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740" t="-6061" r="-274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/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build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blipFill>
                  <a:blip r:embed="rId6"/>
                  <a:stretch>
                    <a:fillRect l="-179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/>
                <p:nvPr/>
              </p:nvSpPr>
              <p:spPr>
                <a:xfrm>
                  <a:off x="808371" y="1885950"/>
                  <a:ext cx="2729722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build  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[X]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71" y="1885950"/>
                  <a:ext cx="2729722" cy="499945"/>
                </a:xfrm>
                <a:prstGeom prst="rect">
                  <a:avLst/>
                </a:prstGeom>
                <a:blipFill>
                  <a:blip r:embed="rId7"/>
                  <a:stretch>
                    <a:fillRect l="-2315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C63060C-DF27-6D5E-4A74-BA2D4C6D5E8A}"/>
                </a:ext>
              </a:extLst>
            </p:cNvPr>
            <p:cNvGrpSpPr/>
            <p:nvPr/>
          </p:nvGrpSpPr>
          <p:grpSpPr>
            <a:xfrm>
              <a:off x="3510643" y="1822039"/>
              <a:ext cx="2225387" cy="436636"/>
              <a:chOff x="3510643" y="2232288"/>
              <a:chExt cx="2225387" cy="436636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3C5AB83-31C9-7F6E-90B5-81B6F45B5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43" y="2668924"/>
                <a:ext cx="22253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371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7EE2-BBD5-CEEF-36E8-9DB30FC2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Plonk poly-IOP    </a:t>
            </a:r>
            <a:r>
              <a:rPr lang="en-US" sz="2700" dirty="0"/>
              <a:t>(</a:t>
            </a:r>
            <a:r>
              <a:rPr lang="en-US" sz="2700" dirty="0" err="1"/>
              <a:t>eprint</a:t>
            </a:r>
            <a:r>
              <a:rPr lang="en-US" sz="2700" dirty="0"/>
              <a:t>/2019/953)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028-11CF-4057-BFCC-91E21083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219" y="964326"/>
            <a:ext cx="4213123" cy="4270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i="1" dirty="0" err="1"/>
              <a:t>Gabizon</a:t>
            </a:r>
            <a:r>
              <a:rPr lang="en-US" sz="2400" i="1" dirty="0"/>
              <a:t> – Williamson – </a:t>
            </a:r>
            <a:r>
              <a:rPr lang="en-US" sz="2400" i="1" dirty="0" err="1"/>
              <a:t>Ciobotaru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810F46-0F4F-9724-46ED-C17A32E315DD}"/>
              </a:ext>
            </a:extLst>
          </p:cNvPr>
          <p:cNvGrpSpPr/>
          <p:nvPr/>
        </p:nvGrpSpPr>
        <p:grpSpPr>
          <a:xfrm>
            <a:off x="557212" y="1748536"/>
            <a:ext cx="8129587" cy="1582993"/>
            <a:chOff x="340903" y="3156155"/>
            <a:chExt cx="8129587" cy="158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7BDA23-EEEC-78E1-2716-DA63C7319508}"/>
                </a:ext>
              </a:extLst>
            </p:cNvPr>
            <p:cNvSpPr txBox="1"/>
            <p:nvPr/>
          </p:nvSpPr>
          <p:spPr>
            <a:xfrm>
              <a:off x="472635" y="3372465"/>
              <a:ext cx="7852534" cy="1290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buNone/>
              </a:pPr>
              <a:r>
                <a:rPr lang="en-US" sz="2800" i="1" dirty="0">
                  <a:latin typeface="+mn-lt"/>
                </a:rPr>
                <a:t>Plonk </a:t>
              </a:r>
              <a:r>
                <a:rPr lang="en-US" sz="2800" dirty="0">
                  <a:latin typeface="+mn-lt"/>
                </a:rPr>
                <a:t>PIOP</a:t>
              </a:r>
              <a:r>
                <a:rPr lang="en-US" sz="2800" i="1" dirty="0">
                  <a:latin typeface="+mn-lt"/>
                </a:rPr>
                <a:t> </a:t>
              </a:r>
              <a:r>
                <a:rPr lang="en-US" sz="2800" dirty="0">
                  <a:latin typeface="+mn-lt"/>
                </a:rPr>
                <a:t> +  Polynomial Commitment    ⇒   SNARK</a:t>
              </a:r>
            </a:p>
            <a:p>
              <a:pPr marL="0" indent="0" algn="ctr">
                <a:spcBef>
                  <a:spcPts val="3072"/>
                </a:spcBef>
                <a:buNone/>
              </a:pPr>
              <a:r>
                <a:rPr lang="en-US" dirty="0">
                  <a:latin typeface="+mn-lt"/>
                </a:rPr>
                <a:t>(and also a </a:t>
              </a:r>
              <a:r>
                <a:rPr lang="en-US" dirty="0" err="1">
                  <a:latin typeface="+mn-lt"/>
                </a:rPr>
                <a:t>zk</a:t>
              </a:r>
              <a:r>
                <a:rPr lang="en-US" dirty="0">
                  <a:latin typeface="+mn-lt"/>
                </a:rPr>
                <a:t>-SNARK)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265C2E-DD83-646A-883C-A297B456482E}"/>
                </a:ext>
              </a:extLst>
            </p:cNvPr>
            <p:cNvSpPr/>
            <p:nvPr/>
          </p:nvSpPr>
          <p:spPr>
            <a:xfrm>
              <a:off x="340903" y="3156155"/>
              <a:ext cx="8129587" cy="1582993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712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C601BA0-F3E3-20F2-F085-4FD9A5894208}"/>
              </a:ext>
            </a:extLst>
          </p:cNvPr>
          <p:cNvSpPr txBox="1"/>
          <p:nvPr/>
        </p:nvSpPr>
        <p:spPr>
          <a:xfrm>
            <a:off x="6363676" y="1030940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8C240B-E858-C04C-26C1-A4BF38800128}"/>
              </a:ext>
            </a:extLst>
          </p:cNvPr>
          <p:cNvSpPr txBox="1"/>
          <p:nvPr/>
        </p:nvSpPr>
        <p:spPr>
          <a:xfrm>
            <a:off x="5405950" y="1044359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Plonk Poly-IOP   </a:t>
            </a:r>
            <a:r>
              <a:rPr lang="en-US" sz="2700" dirty="0"/>
              <a:t>(and SNARK)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noFill/>
              <a:ln w="19050">
                <a:solidFill>
                  <a:schemeClr val="accent1"/>
                </a:solidFill>
              </a:ln>
            </p:spPr>
            <p:txBody>
              <a:bodyPr tIns="91440" bIns="91440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Setup(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⇾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≔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)   and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(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)</a:t>
                </a:r>
                <a:r>
                  <a:rPr lang="en-US" dirty="0"/>
                  <a:t>          </a:t>
                </a:r>
                <a:r>
                  <a:rPr lang="en-US" sz="2000" dirty="0"/>
                  <a:t>(untrusted)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206335A-7E6C-57CE-5BD8-C820E4EA622E}"/>
              </a:ext>
            </a:extLst>
          </p:cNvPr>
          <p:cNvGrpSpPr/>
          <p:nvPr/>
        </p:nvGrpSpPr>
        <p:grpSpPr>
          <a:xfrm>
            <a:off x="747686" y="1545350"/>
            <a:ext cx="7869049" cy="840545"/>
            <a:chOff x="747686" y="1545350"/>
            <a:chExt cx="7869049" cy="840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/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Prover P(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sz="2000" b="1" i="1" u="sng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704" t="-6061" r="-185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/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740" t="-6061" r="-274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/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build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blipFill>
                  <a:blip r:embed="rId6"/>
                  <a:stretch>
                    <a:fillRect l="-179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/>
                <p:nvPr/>
              </p:nvSpPr>
              <p:spPr>
                <a:xfrm>
                  <a:off x="808371" y="1885950"/>
                  <a:ext cx="2729722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build  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[X]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71" y="1885950"/>
                  <a:ext cx="2729722" cy="499945"/>
                </a:xfrm>
                <a:prstGeom prst="rect">
                  <a:avLst/>
                </a:prstGeom>
                <a:blipFill>
                  <a:blip r:embed="rId7"/>
                  <a:stretch>
                    <a:fillRect l="-2315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C63060C-DF27-6D5E-4A74-BA2D4C6D5E8A}"/>
                </a:ext>
              </a:extLst>
            </p:cNvPr>
            <p:cNvGrpSpPr/>
            <p:nvPr/>
          </p:nvGrpSpPr>
          <p:grpSpPr>
            <a:xfrm>
              <a:off x="3510643" y="1822039"/>
              <a:ext cx="2225387" cy="436636"/>
              <a:chOff x="3510643" y="2232288"/>
              <a:chExt cx="2225387" cy="436636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3C5AB83-31C9-7F6E-90B5-81B6F45B5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43" y="2668924"/>
                <a:ext cx="22253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F1B6B14-6470-DF09-5EC3-C6B6B10F4E82}"/>
              </a:ext>
            </a:extLst>
          </p:cNvPr>
          <p:cNvSpPr/>
          <p:nvPr/>
        </p:nvSpPr>
        <p:spPr>
          <a:xfrm>
            <a:off x="457200" y="3376691"/>
            <a:ext cx="8229600" cy="7952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554329-C92E-2BFF-03F9-1C14940CF765}"/>
                  </a:ext>
                </a:extLst>
              </p:cNvPr>
              <p:cNvSpPr txBox="1"/>
              <p:nvPr/>
            </p:nvSpPr>
            <p:spPr>
              <a:xfrm>
                <a:off x="808371" y="3228985"/>
                <a:ext cx="7678512" cy="8835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10000"/>
                  </a:lnSpc>
                  <a:tabLst>
                    <a:tab pos="682625" algn="l"/>
                  </a:tabLst>
                </a:pPr>
                <a:r>
                  <a:rPr lang="en-US" b="1" u="sng" dirty="0" err="1">
                    <a:latin typeface="+mn-lt"/>
                  </a:rPr>
                  <a:t>Thm</a:t>
                </a:r>
                <a:r>
                  <a:rPr lang="en-US" dirty="0">
                    <a:latin typeface="+mn-lt"/>
                  </a:rPr>
                  <a:t>:	The Plonk Poly-IOP is complete and knowledge sound,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	assuming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is negligible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554329-C92E-2BFF-03F9-1C14940CF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71" y="3228985"/>
                <a:ext cx="7678512" cy="883575"/>
              </a:xfrm>
              <a:prstGeom prst="rect">
                <a:avLst/>
              </a:prstGeom>
              <a:blipFill>
                <a:blip r:embed="rId9"/>
                <a:stretch>
                  <a:fillRect l="-1155" t="-2857" r="-330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7AEDA00-73C9-B00B-CA84-F33BC2EC13B1}"/>
              </a:ext>
            </a:extLst>
          </p:cNvPr>
          <p:cNvSpPr txBox="1"/>
          <p:nvPr/>
        </p:nvSpPr>
        <p:spPr>
          <a:xfrm>
            <a:off x="6856080" y="4464683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eprint</a:t>
            </a:r>
            <a:r>
              <a:rPr lang="en-US" sz="2000" dirty="0">
                <a:latin typeface="+mn-lt"/>
              </a:rPr>
              <a:t>/2019/953)</a:t>
            </a:r>
          </a:p>
        </p:txBody>
      </p:sp>
    </p:spTree>
    <p:extLst>
      <p:ext uri="{BB962C8B-B14F-4D97-AF65-F5344CB8AC3E}">
        <p14:creationId xmlns:p14="http://schemas.microsoft.com/office/powerpoint/2010/main" val="3647955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EEA-EA99-504D-BF08-E4EF4ADB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extensions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9F28A-29A2-2449-BC12-4A1630FCE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Plonk proof:   a short proof  (O(1) commitments),    fast verifier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400" dirty="0"/>
                  <a:t>The SNARK can be made into a </a:t>
                </a:r>
                <a:r>
                  <a:rPr lang="en-US" sz="2400" dirty="0" err="1"/>
                  <a:t>zk</a:t>
                </a:r>
                <a:r>
                  <a:rPr lang="en-US" sz="2400" dirty="0"/>
                  <a:t>-SNARK</a:t>
                </a:r>
              </a:p>
              <a:p>
                <a:pPr marL="0" indent="0">
                  <a:spcBef>
                    <a:spcPts val="3300"/>
                  </a:spcBef>
                  <a:buNone/>
                </a:pPr>
                <a:r>
                  <a:rPr lang="en-US" sz="2400" dirty="0"/>
                  <a:t>Main challenge:   reduce prover time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 b="1" dirty="0" err="1"/>
                  <a:t>Hyperplonk</a:t>
                </a:r>
                <a:r>
                  <a:rPr lang="en-US" sz="2400" dirty="0"/>
                  <a:t>:  </a:t>
                </a:r>
                <a:r>
                  <a:rPr lang="en-US" sz="2400" dirty="0">
                    <a:solidFill>
                      <a:srgbClr val="333399"/>
                    </a:solidFill>
                  </a:rPr>
                  <a:t>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>
                    <a:solidFill>
                      <a:srgbClr val="333399"/>
                    </a:solidFill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33399"/>
                    </a:solidFill>
                  </a:rPr>
                  <a:t>     </a:t>
                </a:r>
                <a:r>
                  <a:rPr lang="en-US" sz="2000" dirty="0">
                    <a:solidFill>
                      <a:srgbClr val="333399"/>
                    </a:solidFill>
                  </a:rPr>
                  <a:t>( where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 )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sz="2200" dirty="0"/>
                  <a:t>The polynomial T  is now a multilinear polynomial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variables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sz="2200" dirty="0" err="1"/>
                  <a:t>ZeroTest</a:t>
                </a:r>
                <a:r>
                  <a:rPr lang="en-US" sz="2200" dirty="0"/>
                  <a:t> is replaced by a multilinear </a:t>
                </a:r>
                <a:r>
                  <a:rPr lang="en-US" sz="2200" dirty="0" err="1"/>
                  <a:t>SumCheck</a:t>
                </a:r>
                <a:r>
                  <a:rPr lang="en-US" sz="2200" dirty="0"/>
                  <a:t>  (linear time)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9F28A-29A2-2449-BC12-4A1630FCE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32AF-D257-C2D9-2AD7-AAB93A8B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generalization:  </a:t>
            </a:r>
            <a:r>
              <a:rPr lang="en-US" sz="3600" dirty="0" err="1"/>
              <a:t>plonkish</a:t>
            </a:r>
            <a:r>
              <a:rPr lang="en-US" sz="3600" dirty="0"/>
              <a:t> arithmetization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0CA06-D6D1-B537-3642-DDA0E7A9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0489"/>
            <a:ext cx="8229600" cy="122319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Plonk for circuits with gates other than  +  and  ×  on rows:</a:t>
            </a:r>
          </a:p>
          <a:p>
            <a:pPr marL="0" indent="0">
              <a:spcBef>
                <a:spcPts val="2100"/>
              </a:spcBef>
              <a:buNone/>
            </a:pPr>
            <a:r>
              <a:rPr lang="en-US" sz="2400" dirty="0" err="1"/>
              <a:t>Plonkish</a:t>
            </a:r>
            <a:r>
              <a:rPr lang="en-US" sz="2400" dirty="0"/>
              <a:t> computation trace: </a:t>
            </a:r>
            <a:r>
              <a:rPr lang="en-US" sz="2000" dirty="0"/>
              <a:t>(also used in AIR)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F5A480-5520-5EEB-4067-157E1154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10323"/>
              </p:ext>
            </p:extLst>
          </p:nvPr>
        </p:nvGraphicFramePr>
        <p:xfrm>
          <a:off x="6324600" y="1504950"/>
          <a:ext cx="2095500" cy="24384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147031163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25853452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53333428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81823254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448769862"/>
                    </a:ext>
                  </a:extLst>
                </a:gridCol>
              </a:tblGrid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4553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121936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850344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750830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248906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4122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47153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3852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AD5A34C-9EC0-7915-0E1C-8A1159D687B4}"/>
              </a:ext>
            </a:extLst>
          </p:cNvPr>
          <p:cNvSpPr/>
          <p:nvPr/>
        </p:nvSpPr>
        <p:spPr>
          <a:xfrm>
            <a:off x="7959214" y="3615088"/>
            <a:ext cx="457200" cy="357137"/>
          </a:xfrm>
          <a:prstGeom prst="ellipse">
            <a:avLst/>
          </a:prstGeom>
          <a:solidFill>
            <a:srgbClr val="D2D2F0">
              <a:alpha val="6073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DF81D-C92C-D295-704A-78CA70499429}"/>
              </a:ext>
            </a:extLst>
          </p:cNvPr>
          <p:cNvSpPr txBox="1"/>
          <p:nvPr/>
        </p:nvSpPr>
        <p:spPr>
          <a:xfrm>
            <a:off x="6587614" y="3927508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output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8A37EBE-6F59-770B-B6D3-C23730646A78}"/>
              </a:ext>
            </a:extLst>
          </p:cNvPr>
          <p:cNvSpPr/>
          <p:nvPr/>
        </p:nvSpPr>
        <p:spPr>
          <a:xfrm>
            <a:off x="7466163" y="3972225"/>
            <a:ext cx="645451" cy="199725"/>
          </a:xfrm>
          <a:custGeom>
            <a:avLst/>
            <a:gdLst>
              <a:gd name="connsiteX0" fmla="*/ 0 w 645451"/>
              <a:gd name="connsiteY0" fmla="*/ 125128 h 125128"/>
              <a:gd name="connsiteX1" fmla="*/ 336884 w 645451"/>
              <a:gd name="connsiteY1" fmla="*/ 115503 h 125128"/>
              <a:gd name="connsiteX2" fmla="*/ 596766 w 645451"/>
              <a:gd name="connsiteY2" fmla="*/ 96252 h 125128"/>
              <a:gd name="connsiteX3" fmla="*/ 644893 w 645451"/>
              <a:gd name="connsiteY3" fmla="*/ 0 h 1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451" h="125128">
                <a:moveTo>
                  <a:pt x="0" y="125128"/>
                </a:moveTo>
                <a:lnTo>
                  <a:pt x="336884" y="115503"/>
                </a:lnTo>
                <a:cubicBezTo>
                  <a:pt x="436345" y="110690"/>
                  <a:pt x="545431" y="115502"/>
                  <a:pt x="596766" y="96252"/>
                </a:cubicBezTo>
                <a:cubicBezTo>
                  <a:pt x="648101" y="77001"/>
                  <a:pt x="646497" y="38500"/>
                  <a:pt x="644893" y="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6B53BE-F23A-54AE-6458-961830FB4903}"/>
              </a:ext>
            </a:extLst>
          </p:cNvPr>
          <p:cNvGrpSpPr/>
          <p:nvPr/>
        </p:nvGrpSpPr>
        <p:grpSpPr>
          <a:xfrm>
            <a:off x="6751320" y="2114550"/>
            <a:ext cx="1249680" cy="609600"/>
            <a:chOff x="6751320" y="2114550"/>
            <a:chExt cx="1249680" cy="609600"/>
          </a:xfrm>
          <a:solidFill>
            <a:srgbClr val="FF0000">
              <a:alpha val="69962"/>
            </a:srgb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F57014-9E9E-E5DC-DBA8-A945B321C5F6}"/>
                </a:ext>
              </a:extLst>
            </p:cNvPr>
            <p:cNvSpPr/>
            <p:nvPr/>
          </p:nvSpPr>
          <p:spPr>
            <a:xfrm>
              <a:off x="7167196" y="2114550"/>
              <a:ext cx="411480" cy="3048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E55E1C-AD88-C735-6CA6-4ADB33435064}"/>
                </a:ext>
              </a:extLst>
            </p:cNvPr>
            <p:cNvSpPr/>
            <p:nvPr/>
          </p:nvSpPr>
          <p:spPr>
            <a:xfrm>
              <a:off x="7580728" y="2114550"/>
              <a:ext cx="411480" cy="3048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437985-EBC3-2D7E-0CEB-877573A2EA12}"/>
                </a:ext>
              </a:extLst>
            </p:cNvPr>
            <p:cNvSpPr/>
            <p:nvPr/>
          </p:nvSpPr>
          <p:spPr>
            <a:xfrm>
              <a:off x="7589520" y="2419350"/>
              <a:ext cx="411480" cy="3048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23EF9C-0765-191D-70D1-376165857592}"/>
                </a:ext>
              </a:extLst>
            </p:cNvPr>
            <p:cNvSpPr/>
            <p:nvPr/>
          </p:nvSpPr>
          <p:spPr>
            <a:xfrm>
              <a:off x="6751320" y="2419350"/>
              <a:ext cx="411480" cy="3048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8C4464-FE65-9AC8-C746-5223CD7D212A}"/>
              </a:ext>
            </a:extLst>
          </p:cNvPr>
          <p:cNvGrpSpPr/>
          <p:nvPr/>
        </p:nvGrpSpPr>
        <p:grpSpPr>
          <a:xfrm>
            <a:off x="193485" y="2467667"/>
            <a:ext cx="5985036" cy="1425588"/>
            <a:chOff x="380999" y="2216562"/>
            <a:chExt cx="5985036" cy="1425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BE6D15-3971-227D-DE43-0A8D01BBFA6C}"/>
                    </a:ext>
                  </a:extLst>
                </p:cNvPr>
                <p:cNvSpPr txBox="1"/>
                <p:nvPr/>
              </p:nvSpPr>
              <p:spPr>
                <a:xfrm>
                  <a:off x="609600" y="2724150"/>
                  <a:ext cx="4981044" cy="4001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:  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BE6D15-3971-227D-DE43-0A8D01BBF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724150"/>
                  <a:ext cx="4981044" cy="400110"/>
                </a:xfrm>
                <a:prstGeom prst="rect">
                  <a:avLst/>
                </a:prstGeom>
                <a:blipFill>
                  <a:blip r:embed="rId2"/>
                  <a:stretch>
                    <a:fillRect t="-5882" b="-235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04C0B4-71C1-A30A-2930-9F49C81FAE42}"/>
                </a:ext>
              </a:extLst>
            </p:cNvPr>
            <p:cNvSpPr txBox="1"/>
            <p:nvPr/>
          </p:nvSpPr>
          <p:spPr>
            <a:xfrm>
              <a:off x="381000" y="2216562"/>
              <a:ext cx="30631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An example custom gate: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F1E44-08D1-8396-8F0E-26955A772FD3}"/>
                </a:ext>
              </a:extLst>
            </p:cNvPr>
            <p:cNvSpPr txBox="1"/>
            <p:nvPr/>
          </p:nvSpPr>
          <p:spPr>
            <a:xfrm>
              <a:off x="380999" y="3211263"/>
              <a:ext cx="59850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All such gate checks are included in the gate check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1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D7E514-5C77-E864-9933-3CE3105C1C33}"/>
              </a:ext>
            </a:extLst>
          </p:cNvPr>
          <p:cNvSpPr/>
          <p:nvPr/>
        </p:nvSpPr>
        <p:spPr>
          <a:xfrm>
            <a:off x="1490079" y="3422430"/>
            <a:ext cx="628650" cy="4768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D32AF-D257-C2D9-2AD7-AAB93A8B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generalization:  </a:t>
            </a:r>
            <a:r>
              <a:rPr lang="en-US" sz="3600" dirty="0" err="1"/>
              <a:t>plonkish</a:t>
            </a:r>
            <a:r>
              <a:rPr lang="en-US" sz="3600" dirty="0"/>
              <a:t> arithmetization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0CA06-D6D1-B537-3642-DDA0E7A9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0489"/>
            <a:ext cx="8229600" cy="122319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Plonk for circuits with gates other than  +  and  ×  on rows:</a:t>
            </a:r>
          </a:p>
          <a:p>
            <a:pPr marL="0" indent="0">
              <a:spcBef>
                <a:spcPts val="2100"/>
              </a:spcBef>
              <a:buNone/>
            </a:pPr>
            <a:r>
              <a:rPr lang="en-US" sz="2400" dirty="0" err="1"/>
              <a:t>Plonkish</a:t>
            </a:r>
            <a:r>
              <a:rPr lang="en-US" sz="2400" dirty="0"/>
              <a:t> computation trace: </a:t>
            </a:r>
            <a:r>
              <a:rPr lang="en-US" sz="2000" dirty="0"/>
              <a:t>(also used in AIR)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F5A480-5520-5EEB-4067-157E1154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60013"/>
              </p:ext>
            </p:extLst>
          </p:nvPr>
        </p:nvGraphicFramePr>
        <p:xfrm>
          <a:off x="6324600" y="1504950"/>
          <a:ext cx="2514600" cy="24384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147031163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25853452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53333428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81823254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44876986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444096905"/>
                    </a:ext>
                  </a:extLst>
                </a:gridCol>
              </a:tblGrid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914553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9121936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2850344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7750830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69248906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0794122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2047153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r>
                        <a:rPr lang="en-US" sz="1400" dirty="0"/>
                        <a:t>u8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673852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96B53BE-F23A-54AE-6458-961830FB4903}"/>
              </a:ext>
            </a:extLst>
          </p:cNvPr>
          <p:cNvGrpSpPr/>
          <p:nvPr/>
        </p:nvGrpSpPr>
        <p:grpSpPr>
          <a:xfrm>
            <a:off x="6751320" y="2114550"/>
            <a:ext cx="1249680" cy="609600"/>
            <a:chOff x="6751320" y="2114550"/>
            <a:chExt cx="1249680" cy="609600"/>
          </a:xfrm>
          <a:solidFill>
            <a:srgbClr val="FF0000">
              <a:alpha val="69962"/>
            </a:srgb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F57014-9E9E-E5DC-DBA8-A945B321C5F6}"/>
                </a:ext>
              </a:extLst>
            </p:cNvPr>
            <p:cNvSpPr/>
            <p:nvPr/>
          </p:nvSpPr>
          <p:spPr>
            <a:xfrm>
              <a:off x="7167196" y="2114550"/>
              <a:ext cx="411480" cy="3048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E55E1C-AD88-C735-6CA6-4ADB33435064}"/>
                </a:ext>
              </a:extLst>
            </p:cNvPr>
            <p:cNvSpPr/>
            <p:nvPr/>
          </p:nvSpPr>
          <p:spPr>
            <a:xfrm>
              <a:off x="7580728" y="2114550"/>
              <a:ext cx="411480" cy="3048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437985-EBC3-2D7E-0CEB-877573A2EA12}"/>
                </a:ext>
              </a:extLst>
            </p:cNvPr>
            <p:cNvSpPr/>
            <p:nvPr/>
          </p:nvSpPr>
          <p:spPr>
            <a:xfrm>
              <a:off x="7589520" y="2419350"/>
              <a:ext cx="411480" cy="3048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23EF9C-0765-191D-70D1-376165857592}"/>
                </a:ext>
              </a:extLst>
            </p:cNvPr>
            <p:cNvSpPr/>
            <p:nvPr/>
          </p:nvSpPr>
          <p:spPr>
            <a:xfrm>
              <a:off x="6751320" y="2419350"/>
              <a:ext cx="411480" cy="3048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8C4464-FE65-9AC8-C746-5223CD7D212A}"/>
              </a:ext>
            </a:extLst>
          </p:cNvPr>
          <p:cNvGrpSpPr/>
          <p:nvPr/>
        </p:nvGrpSpPr>
        <p:grpSpPr>
          <a:xfrm>
            <a:off x="211953" y="2962967"/>
            <a:ext cx="5905785" cy="1644015"/>
            <a:chOff x="381000" y="2216562"/>
            <a:chExt cx="5905785" cy="1644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BE6D15-3971-227D-DE43-0A8D01BBFA6C}"/>
                    </a:ext>
                  </a:extLst>
                </p:cNvPr>
                <p:cNvSpPr txBox="1"/>
                <p:nvPr/>
              </p:nvSpPr>
              <p:spPr>
                <a:xfrm>
                  <a:off x="560441" y="2724150"/>
                  <a:ext cx="5726344" cy="4001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: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BE6D15-3971-227D-DE43-0A8D01BBF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41" y="2724150"/>
                  <a:ext cx="5726344" cy="400110"/>
                </a:xfrm>
                <a:prstGeom prst="rect">
                  <a:avLst/>
                </a:prstGeom>
                <a:blipFill>
                  <a:blip r:embed="rId2"/>
                  <a:stretch>
                    <a:fillRect t="-5882" b="-2058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04C0B4-71C1-A30A-2930-9F49C81FAE42}"/>
                </a:ext>
              </a:extLst>
            </p:cNvPr>
            <p:cNvSpPr txBox="1"/>
            <p:nvPr/>
          </p:nvSpPr>
          <p:spPr>
            <a:xfrm>
              <a:off x="381000" y="2216562"/>
              <a:ext cx="30631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An example custom gate: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AF1E44-08D1-8396-8F0E-26955A772FD3}"/>
                    </a:ext>
                  </a:extLst>
                </p:cNvPr>
                <p:cNvSpPr txBox="1"/>
                <p:nvPr/>
              </p:nvSpPr>
              <p:spPr>
                <a:xfrm>
                  <a:off x="381000" y="3429690"/>
                  <a:ext cx="590578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200" dirty="0">
                      <a:latin typeface="+mn-lt"/>
                    </a:rPr>
                    <a:t>Selector poly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latin typeface="+mn-lt"/>
                    </a:rPr>
                    <a:t> can choose when to apply gate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AF1E44-08D1-8396-8F0E-26955A772F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429690"/>
                  <a:ext cx="5905784" cy="430887"/>
                </a:xfrm>
                <a:prstGeom prst="rect">
                  <a:avLst/>
                </a:prstGeom>
                <a:blipFill>
                  <a:blip r:embed="rId3"/>
                  <a:stretch>
                    <a:fillRect l="-1288" t="-8571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0FF9DDFB-E11D-700C-405C-A3EE28CE56D0}"/>
              </a:ext>
            </a:extLst>
          </p:cNvPr>
          <p:cNvSpPr/>
          <p:nvPr/>
        </p:nvSpPr>
        <p:spPr>
          <a:xfrm>
            <a:off x="7959214" y="3615088"/>
            <a:ext cx="457200" cy="357137"/>
          </a:xfrm>
          <a:prstGeom prst="ellipse">
            <a:avLst/>
          </a:prstGeom>
          <a:solidFill>
            <a:srgbClr val="D2D2F0">
              <a:alpha val="6073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6AF87C-F1B5-B7F2-B7DD-EF897BF94DD6}"/>
              </a:ext>
            </a:extLst>
          </p:cNvPr>
          <p:cNvSpPr txBox="1"/>
          <p:nvPr/>
        </p:nvSpPr>
        <p:spPr>
          <a:xfrm>
            <a:off x="6587614" y="3927508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output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9821B2-F2E7-2776-232D-0AF6C2D44104}"/>
              </a:ext>
            </a:extLst>
          </p:cNvPr>
          <p:cNvSpPr/>
          <p:nvPr/>
        </p:nvSpPr>
        <p:spPr>
          <a:xfrm>
            <a:off x="7466163" y="3972225"/>
            <a:ext cx="645451" cy="199725"/>
          </a:xfrm>
          <a:custGeom>
            <a:avLst/>
            <a:gdLst>
              <a:gd name="connsiteX0" fmla="*/ 0 w 645451"/>
              <a:gd name="connsiteY0" fmla="*/ 125128 h 125128"/>
              <a:gd name="connsiteX1" fmla="*/ 336884 w 645451"/>
              <a:gd name="connsiteY1" fmla="*/ 115503 h 125128"/>
              <a:gd name="connsiteX2" fmla="*/ 596766 w 645451"/>
              <a:gd name="connsiteY2" fmla="*/ 96252 h 125128"/>
              <a:gd name="connsiteX3" fmla="*/ 644893 w 645451"/>
              <a:gd name="connsiteY3" fmla="*/ 0 h 1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451" h="125128">
                <a:moveTo>
                  <a:pt x="0" y="125128"/>
                </a:moveTo>
                <a:lnTo>
                  <a:pt x="336884" y="115503"/>
                </a:lnTo>
                <a:cubicBezTo>
                  <a:pt x="436345" y="110690"/>
                  <a:pt x="545431" y="115502"/>
                  <a:pt x="596766" y="96252"/>
                </a:cubicBezTo>
                <a:cubicBezTo>
                  <a:pt x="648101" y="77001"/>
                  <a:pt x="646497" y="38500"/>
                  <a:pt x="644893" y="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CBD5EB-B9F6-08E7-9473-A829D9E9CBDB}"/>
              </a:ext>
            </a:extLst>
          </p:cNvPr>
          <p:cNvCxnSpPr/>
          <p:nvPr/>
        </p:nvCxnSpPr>
        <p:spPr>
          <a:xfrm>
            <a:off x="8416414" y="1415845"/>
            <a:ext cx="0" cy="2674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82BA1A-31A9-8411-4588-4CF113EA1F9D}"/>
              </a:ext>
            </a:extLst>
          </p:cNvPr>
          <p:cNvSpPr txBox="1"/>
          <p:nvPr/>
        </p:nvSpPr>
        <p:spPr>
          <a:xfrm>
            <a:off x="8348133" y="1128977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S(X)</a:t>
            </a:r>
          </a:p>
        </p:txBody>
      </p:sp>
    </p:spTree>
    <p:extLst>
      <p:ext uri="{BB962C8B-B14F-4D97-AF65-F5344CB8AC3E}">
        <p14:creationId xmlns:p14="http://schemas.microsoft.com/office/powerpoint/2010/main" val="3201902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7AF5969-779D-52F0-1EBA-365B707F0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9F3871-4461-B08C-E8C4-736FF16EB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52379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3A85-2A0F-572A-0C8D-2D5A906D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Plonk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B4FD-33EF-DEFE-A0D4-30648582DA9A}"/>
              </a:ext>
            </a:extLst>
          </p:cNvPr>
          <p:cNvSpPr txBox="1"/>
          <p:nvPr/>
        </p:nvSpPr>
        <p:spPr>
          <a:xfrm>
            <a:off x="185738" y="2586043"/>
            <a:ext cx="16546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The Plonk</a:t>
            </a:r>
          </a:p>
          <a:p>
            <a:pPr algn="ctr"/>
            <a:r>
              <a:rPr lang="en-US" sz="2800" b="1" dirty="0">
                <a:latin typeface="+mn-lt"/>
              </a:rPr>
              <a:t>PIOP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3264E4-33C4-5445-8692-F51B8513361C}"/>
              </a:ext>
            </a:extLst>
          </p:cNvPr>
          <p:cNvGrpSpPr/>
          <p:nvPr/>
        </p:nvGrpSpPr>
        <p:grpSpPr>
          <a:xfrm>
            <a:off x="1543050" y="1309990"/>
            <a:ext cx="7223065" cy="1276053"/>
            <a:chOff x="1543050" y="1181398"/>
            <a:chExt cx="7223065" cy="12760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4E9D0-50B0-08C2-15D7-8AB6EDDCE3BB}"/>
                </a:ext>
              </a:extLst>
            </p:cNvPr>
            <p:cNvSpPr txBox="1"/>
            <p:nvPr/>
          </p:nvSpPr>
          <p:spPr>
            <a:xfrm>
              <a:off x="3676970" y="1429050"/>
              <a:ext cx="1067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KZG’10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51F8D8-A68A-AE23-76F6-AFE320867364}"/>
                </a:ext>
              </a:extLst>
            </p:cNvPr>
            <p:cNvSpPr txBox="1"/>
            <p:nvPr/>
          </p:nvSpPr>
          <p:spPr>
            <a:xfrm>
              <a:off x="6657974" y="1414460"/>
              <a:ext cx="2108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Aztec,  </a:t>
              </a:r>
              <a:r>
                <a:rPr lang="en-US" dirty="0" err="1">
                  <a:latin typeface="+mn-lt"/>
                </a:rPr>
                <a:t>JellyFish</a:t>
              </a:r>
              <a:endParaRPr lang="en-US" dirty="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0323ABA-BA80-F8B3-5B47-132C3A27E8F9}"/>
                </a:ext>
              </a:extLst>
            </p:cNvPr>
            <p:cNvSpPr/>
            <p:nvPr/>
          </p:nvSpPr>
          <p:spPr>
            <a:xfrm>
              <a:off x="1543050" y="1643063"/>
              <a:ext cx="2100263" cy="814388"/>
            </a:xfrm>
            <a:custGeom>
              <a:avLst/>
              <a:gdLst>
                <a:gd name="connsiteX0" fmla="*/ 0 w 2100263"/>
                <a:gd name="connsiteY0" fmla="*/ 857250 h 857250"/>
                <a:gd name="connsiteX1" fmla="*/ 442913 w 2100263"/>
                <a:gd name="connsiteY1" fmla="*/ 157162 h 857250"/>
                <a:gd name="connsiteX2" fmla="*/ 2100263 w 2100263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263" h="857250">
                  <a:moveTo>
                    <a:pt x="0" y="857250"/>
                  </a:moveTo>
                  <a:cubicBezTo>
                    <a:pt x="46434" y="578643"/>
                    <a:pt x="92869" y="300037"/>
                    <a:pt x="442913" y="157162"/>
                  </a:cubicBezTo>
                  <a:cubicBezTo>
                    <a:pt x="792957" y="14287"/>
                    <a:pt x="1446610" y="7143"/>
                    <a:pt x="2100263" y="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4524DC-EEF9-978D-EC30-3ADFFA5D15BC}"/>
                </a:ext>
              </a:extLst>
            </p:cNvPr>
            <p:cNvSpPr txBox="1"/>
            <p:nvPr/>
          </p:nvSpPr>
          <p:spPr>
            <a:xfrm>
              <a:off x="2008726" y="1181398"/>
              <a:ext cx="11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pairings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8B55A7C-E2FD-5469-EF4C-22CA793D1872}"/>
                </a:ext>
              </a:extLst>
            </p:cNvPr>
            <p:cNvCxnSpPr/>
            <p:nvPr/>
          </p:nvCxnSpPr>
          <p:spPr>
            <a:xfrm flipV="1">
              <a:off x="5000625" y="1643063"/>
              <a:ext cx="1557338" cy="168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792146-0DA9-6A44-4AAE-69DAF4AE83B0}"/>
              </a:ext>
            </a:extLst>
          </p:cNvPr>
          <p:cNvGrpSpPr/>
          <p:nvPr/>
        </p:nvGrpSpPr>
        <p:grpSpPr>
          <a:xfrm>
            <a:off x="1840358" y="2714241"/>
            <a:ext cx="6924086" cy="1017359"/>
            <a:chOff x="1840358" y="2585649"/>
            <a:chExt cx="6924086" cy="10173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98EAEF-26D4-9582-A0BE-AEE4F0704A71}"/>
                </a:ext>
              </a:extLst>
            </p:cNvPr>
            <p:cNvSpPr txBox="1"/>
            <p:nvPr/>
          </p:nvSpPr>
          <p:spPr>
            <a:xfrm>
              <a:off x="6859179" y="2772011"/>
              <a:ext cx="190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Halo2</a:t>
              </a:r>
            </a:p>
            <a:p>
              <a:pPr algn="l"/>
              <a:r>
                <a:rPr lang="en-US" dirty="0">
                  <a:latin typeface="+mn-lt"/>
                </a:rPr>
                <a:t>(slow verifier)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33E03F-0B47-9272-783A-5B37243A193A}"/>
                </a:ext>
              </a:extLst>
            </p:cNvPr>
            <p:cNvSpPr txBox="1"/>
            <p:nvPr/>
          </p:nvSpPr>
          <p:spPr>
            <a:xfrm>
              <a:off x="3470014" y="2622993"/>
              <a:ext cx="16089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DLOG-PCS</a:t>
              </a:r>
            </a:p>
            <a:p>
              <a:pPr algn="ctr"/>
              <a:r>
                <a:rPr lang="en-US" sz="2000" dirty="0">
                  <a:latin typeface="+mn-lt"/>
                </a:rPr>
                <a:t>(bulletproofs)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34115BD-B381-FC10-B1A7-1BA9BC8F2443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840358" y="2994435"/>
              <a:ext cx="1629656" cy="132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DFC2BE-4B4E-49C6-38C8-F1DA4168EC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1233" y="3007714"/>
              <a:ext cx="1506741" cy="35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1B7299-2A91-8E8D-A80E-12248F3E96FE}"/>
                </a:ext>
              </a:extLst>
            </p:cNvPr>
            <p:cNvSpPr txBox="1"/>
            <p:nvPr/>
          </p:nvSpPr>
          <p:spPr>
            <a:xfrm>
              <a:off x="2161840" y="2585649"/>
              <a:ext cx="9171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DLOG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group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FC323B-87DB-2F68-3308-98DE5ECAC7CB}"/>
              </a:ext>
            </a:extLst>
          </p:cNvPr>
          <p:cNvGrpSpPr/>
          <p:nvPr/>
        </p:nvGrpSpPr>
        <p:grpSpPr>
          <a:xfrm>
            <a:off x="1644199" y="3552205"/>
            <a:ext cx="7426963" cy="1333203"/>
            <a:chOff x="1644199" y="3423613"/>
            <a:chExt cx="7426963" cy="13332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E6DF84-F720-C330-8B1D-AFEDC8D3BF83}"/>
                </a:ext>
              </a:extLst>
            </p:cNvPr>
            <p:cNvSpPr txBox="1"/>
            <p:nvPr/>
          </p:nvSpPr>
          <p:spPr>
            <a:xfrm>
              <a:off x="6765723" y="4064318"/>
              <a:ext cx="2305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Plonky2, Plonky3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BA2099-E985-8434-46AA-D753E6EF1102}"/>
                </a:ext>
              </a:extLst>
            </p:cNvPr>
            <p:cNvSpPr txBox="1"/>
            <p:nvPr/>
          </p:nvSpPr>
          <p:spPr>
            <a:xfrm>
              <a:off x="3920803" y="4080282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FRI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1D0B16-B447-67CA-7DAF-ADCFA87C2F83}"/>
                </a:ext>
              </a:extLst>
            </p:cNvPr>
            <p:cNvSpPr/>
            <p:nvPr/>
          </p:nvSpPr>
          <p:spPr>
            <a:xfrm flipV="1">
              <a:off x="1644199" y="3423613"/>
              <a:ext cx="2100263" cy="857250"/>
            </a:xfrm>
            <a:custGeom>
              <a:avLst/>
              <a:gdLst>
                <a:gd name="connsiteX0" fmla="*/ 0 w 2100263"/>
                <a:gd name="connsiteY0" fmla="*/ 857250 h 857250"/>
                <a:gd name="connsiteX1" fmla="*/ 442913 w 2100263"/>
                <a:gd name="connsiteY1" fmla="*/ 157162 h 857250"/>
                <a:gd name="connsiteX2" fmla="*/ 2100263 w 2100263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263" h="857250">
                  <a:moveTo>
                    <a:pt x="0" y="857250"/>
                  </a:moveTo>
                  <a:cubicBezTo>
                    <a:pt x="46434" y="578643"/>
                    <a:pt x="92869" y="300037"/>
                    <a:pt x="442913" y="157162"/>
                  </a:cubicBezTo>
                  <a:cubicBezTo>
                    <a:pt x="792957" y="14287"/>
                    <a:pt x="1446610" y="7143"/>
                    <a:pt x="2100263" y="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E16F65-37EE-D10B-41A7-36EB8EFC2246}"/>
                </a:ext>
              </a:extLst>
            </p:cNvPr>
            <p:cNvSpPr txBox="1"/>
            <p:nvPr/>
          </p:nvSpPr>
          <p:spPr>
            <a:xfrm>
              <a:off x="2239558" y="4295151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CRH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7CD78D-0CE0-E88F-8041-4E269B4D6B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4506" y="4311114"/>
              <a:ext cx="1913468" cy="84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69921E-27CB-FDBC-8B8C-D9751D2EB87C}"/>
              </a:ext>
            </a:extLst>
          </p:cNvPr>
          <p:cNvGrpSpPr/>
          <p:nvPr/>
        </p:nvGrpSpPr>
        <p:grpSpPr>
          <a:xfrm>
            <a:off x="6629649" y="2740117"/>
            <a:ext cx="2393502" cy="2478369"/>
            <a:chOff x="6629649" y="2611525"/>
            <a:chExt cx="2393502" cy="247836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1DAA64-E93F-203F-C38F-B942EB712281}"/>
                </a:ext>
              </a:extLst>
            </p:cNvPr>
            <p:cNvSpPr/>
            <p:nvPr/>
          </p:nvSpPr>
          <p:spPr>
            <a:xfrm>
              <a:off x="6765722" y="2611525"/>
              <a:ext cx="2257429" cy="20319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F32475-3CEF-8059-4AA8-FA8054745140}"/>
                </a:ext>
              </a:extLst>
            </p:cNvPr>
            <p:cNvSpPr txBox="1"/>
            <p:nvPr/>
          </p:nvSpPr>
          <p:spPr>
            <a:xfrm>
              <a:off x="6629649" y="4628229"/>
              <a:ext cx="2285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No trusted setup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EAB1D5-DD44-68D6-F3F2-7D87DC1D041D}"/>
              </a:ext>
            </a:extLst>
          </p:cNvPr>
          <p:cNvSpPr txBox="1"/>
          <p:nvPr/>
        </p:nvSpPr>
        <p:spPr>
          <a:xfrm>
            <a:off x="3744462" y="885614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u="sng" dirty="0">
                <a:latin typeface="+mn-lt"/>
              </a:rPr>
              <a:t>PCS</a:t>
            </a:r>
          </a:p>
        </p:txBody>
      </p:sp>
    </p:spTree>
    <p:extLst>
      <p:ext uri="{BB962C8B-B14F-4D97-AF65-F5344CB8AC3E}">
        <p14:creationId xmlns:p14="http://schemas.microsoft.com/office/powerpoint/2010/main" val="39835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88DF-419E-1343-A73B-286B2136C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u="none" dirty="0">
                <a:latin typeface="Calibri" panose="020F0502020204030204" pitchFamily="34" charset="0"/>
                <a:cs typeface="Calibri" panose="020F0502020204030204" pitchFamily="34" charset="0"/>
              </a:rPr>
              <a:t>PLONK PIOP</a:t>
            </a:r>
            <a:endParaRPr lang="en-US" sz="3600" u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CEC82-E390-A235-19A7-F7F5079574A4}"/>
              </a:ext>
            </a:extLst>
          </p:cNvPr>
          <p:cNvSpPr txBox="1"/>
          <p:nvPr/>
        </p:nvSpPr>
        <p:spPr>
          <a:xfrm>
            <a:off x="7082987" y="4676508"/>
            <a:ext cx="192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eprint</a:t>
            </a:r>
            <a:r>
              <a:rPr lang="en-US" sz="2000" dirty="0">
                <a:latin typeface="+mn-lt"/>
              </a:rPr>
              <a:t>/2019/953</a:t>
            </a:r>
          </a:p>
        </p:txBody>
      </p:sp>
    </p:spTree>
    <p:extLst>
      <p:ext uri="{BB962C8B-B14F-4D97-AF65-F5344CB8AC3E}">
        <p14:creationId xmlns:p14="http://schemas.microsoft.com/office/powerpoint/2010/main" val="207357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0033F-EB5D-1AA9-2E2C-69F0BD10E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9C8D26-4B52-3D7D-CDF3-D1F0EB9A80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PLONK:  a poly-IOP for a general circuit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t="-11765" r="-9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9CAAD-C9CA-7276-B0EE-B1036822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36" y="1750530"/>
            <a:ext cx="5253432" cy="58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computation trace </a:t>
            </a:r>
            <a:r>
              <a:rPr lang="en-US" sz="2200" dirty="0"/>
              <a:t>(arithmetization)</a:t>
            </a:r>
            <a:r>
              <a:rPr lang="en-US" sz="2400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360BDC-5711-491D-0CD6-6E5AF4878C9B}"/>
              </a:ext>
            </a:extLst>
          </p:cNvPr>
          <p:cNvGrpSpPr/>
          <p:nvPr/>
        </p:nvGrpSpPr>
        <p:grpSpPr>
          <a:xfrm>
            <a:off x="500066" y="2018739"/>
            <a:ext cx="2596055" cy="2674320"/>
            <a:chOff x="6390290" y="2347648"/>
            <a:chExt cx="2596055" cy="26743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DD8099-F31C-7370-55E7-4D0C63AB96C7}"/>
                </a:ext>
              </a:extLst>
            </p:cNvPr>
            <p:cNvGrpSpPr/>
            <p:nvPr/>
          </p:nvGrpSpPr>
          <p:grpSpPr>
            <a:xfrm>
              <a:off x="6621516" y="2347648"/>
              <a:ext cx="2097941" cy="2305614"/>
              <a:chOff x="6621516" y="2347648"/>
              <a:chExt cx="2097941" cy="23056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51FFB22B-046F-CC84-5866-63E7F6383049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423215FC-9229-E38E-A8AA-8648D33E25F9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C460E8A-F83F-55DF-23F5-B2A7C19DC6D2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86708D4-5D3F-A080-9B4D-7A9C21EB0ED8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7718BF3-4C2E-B8E5-77B5-4898B0B6EBDF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2434D50-16A0-E8CF-C8B2-275EECB4A5BE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D3199B1-4FBD-A741-8B3E-A75A16CF4134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FEB5D27-F89B-2246-8649-ECB368B15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0D78555-939E-A322-A12C-9577EEFE778C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7861C33-B96A-BBD6-C5BA-0859386BDAD2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8051E52-BB78-2BD4-2F97-3DBAA934EF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5646A70-BEE9-67B2-1F80-F4BBD7539F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C8F6128-DC0C-E5B9-1548-C7944EB122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081" y="2667592"/>
                <a:ext cx="9229" cy="327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D40B6F-4006-4928-82B3-A2508589DAB8}"/>
                      </a:ext>
                    </a:extLst>
                  </p:cNvPr>
                  <p:cNvSpPr txBox="1"/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1F5081-3F1E-5FCC-6AD7-AE4783804704}"/>
                </a:ext>
              </a:extLst>
            </p:cNvPr>
            <p:cNvSpPr/>
            <p:nvPr/>
          </p:nvSpPr>
          <p:spPr>
            <a:xfrm>
              <a:off x="6390290" y="2347648"/>
              <a:ext cx="2596055" cy="2674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4B5D592-5395-4EEB-CEEF-97BB5317DC04}"/>
              </a:ext>
            </a:extLst>
          </p:cNvPr>
          <p:cNvSpPr txBox="1"/>
          <p:nvPr/>
        </p:nvSpPr>
        <p:spPr>
          <a:xfrm>
            <a:off x="1735910" y="239111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77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C940DEAF-9B31-75E5-3770-D687F9ACF15F}"/>
              </a:ext>
            </a:extLst>
          </p:cNvPr>
          <p:cNvSpPr/>
          <p:nvPr/>
        </p:nvSpPr>
        <p:spPr>
          <a:xfrm>
            <a:off x="3528446" y="2857264"/>
            <a:ext cx="1891587" cy="3770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818313-4B65-C4E2-ED34-29BF00C7FB1A}"/>
              </a:ext>
            </a:extLst>
          </p:cNvPr>
          <p:cNvSpPr txBox="1"/>
          <p:nvPr/>
        </p:nvSpPr>
        <p:spPr>
          <a:xfrm>
            <a:off x="5710632" y="2396304"/>
            <a:ext cx="2803973" cy="1638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AE2352-7CE0-7B95-B3C9-8D081331557F}"/>
              </a:ext>
            </a:extLst>
          </p:cNvPr>
          <p:cNvGrpSpPr/>
          <p:nvPr/>
        </p:nvGrpSpPr>
        <p:grpSpPr>
          <a:xfrm>
            <a:off x="740025" y="4277641"/>
            <a:ext cx="4415054" cy="408532"/>
            <a:chOff x="425392" y="4442624"/>
            <a:chExt cx="4415054" cy="4085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C8942D-A929-70F1-1DAE-92EC7E09B276}"/>
                </a:ext>
              </a:extLst>
            </p:cNvPr>
            <p:cNvSpPr txBox="1"/>
            <p:nvPr/>
          </p:nvSpPr>
          <p:spPr>
            <a:xfrm>
              <a:off x="425392" y="444262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3EAD02-151D-D5F4-E559-6903A076D37F}"/>
                </a:ext>
              </a:extLst>
            </p:cNvPr>
            <p:cNvSpPr txBox="1"/>
            <p:nvPr/>
          </p:nvSpPr>
          <p:spPr>
            <a:xfrm>
              <a:off x="1153726" y="4449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80789F-3205-DAC5-6030-FD98BE87FCE3}"/>
                </a:ext>
              </a:extLst>
            </p:cNvPr>
            <p:cNvSpPr txBox="1"/>
            <p:nvPr/>
          </p:nvSpPr>
          <p:spPr>
            <a:xfrm>
              <a:off x="2087508" y="445104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6EAABE-4C33-37CB-5997-CE87230A5AD7}"/>
                </a:ext>
              </a:extLst>
            </p:cNvPr>
            <p:cNvSpPr txBox="1"/>
            <p:nvPr/>
          </p:nvSpPr>
          <p:spPr>
            <a:xfrm>
              <a:off x="3167103" y="4442624"/>
              <a:ext cx="16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example input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4DB959F-C14B-3FAE-FDD1-E64A9DCCB454}"/>
                </a:ext>
              </a:extLst>
            </p:cNvPr>
            <p:cNvCxnSpPr>
              <a:stCxn id="19" idx="1"/>
              <a:endCxn id="50" idx="3"/>
            </p:cNvCxnSpPr>
            <p:nvPr/>
          </p:nvCxnSpPr>
          <p:spPr>
            <a:xfrm flipH="1">
              <a:off x="2402018" y="4642679"/>
              <a:ext cx="765085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F5F72-A610-69A0-E296-991C4EE82583}"/>
              </a:ext>
            </a:extLst>
          </p:cNvPr>
          <p:cNvGrpSpPr/>
          <p:nvPr/>
        </p:nvGrpSpPr>
        <p:grpSpPr>
          <a:xfrm>
            <a:off x="824498" y="3008351"/>
            <a:ext cx="916683" cy="996547"/>
            <a:chOff x="509865" y="3173334"/>
            <a:chExt cx="916683" cy="9965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77D5C5-6438-8A8A-7C3F-61B04649A42D}"/>
                </a:ext>
              </a:extLst>
            </p:cNvPr>
            <p:cNvSpPr txBox="1"/>
            <p:nvPr/>
          </p:nvSpPr>
          <p:spPr>
            <a:xfrm>
              <a:off x="861412" y="317333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501A3D-9723-8533-B9F9-8B7818211CD6}"/>
                </a:ext>
              </a:extLst>
            </p:cNvPr>
            <p:cNvSpPr txBox="1"/>
            <p:nvPr/>
          </p:nvSpPr>
          <p:spPr>
            <a:xfrm>
              <a:off x="509865" y="37882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6E1A03-C90C-A049-E5CC-47E6E76C053F}"/>
                </a:ext>
              </a:extLst>
            </p:cNvPr>
            <p:cNvSpPr txBox="1"/>
            <p:nvPr/>
          </p:nvSpPr>
          <p:spPr>
            <a:xfrm>
              <a:off x="1137686" y="38313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E2D608-CF61-F359-02C3-12ECC6977D7A}"/>
              </a:ext>
            </a:extLst>
          </p:cNvPr>
          <p:cNvGrpSpPr/>
          <p:nvPr/>
        </p:nvGrpSpPr>
        <p:grpSpPr>
          <a:xfrm>
            <a:off x="1845943" y="2983383"/>
            <a:ext cx="745700" cy="1084576"/>
            <a:chOff x="1531310" y="3148366"/>
            <a:chExt cx="745700" cy="1084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02D027-47AA-6BBD-A3B9-AADD4C53A8AF}"/>
                </a:ext>
              </a:extLst>
            </p:cNvPr>
            <p:cNvSpPr txBox="1"/>
            <p:nvPr/>
          </p:nvSpPr>
          <p:spPr>
            <a:xfrm>
              <a:off x="1713982" y="31483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D65E1FA-ED6F-9C7E-769B-66563F66FB6C}"/>
                </a:ext>
              </a:extLst>
            </p:cNvPr>
            <p:cNvSpPr txBox="1"/>
            <p:nvPr/>
          </p:nvSpPr>
          <p:spPr>
            <a:xfrm>
              <a:off x="1531310" y="38943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A85AC1-4FF2-7CFA-D1FD-4352FA876E43}"/>
                </a:ext>
              </a:extLst>
            </p:cNvPr>
            <p:cNvSpPr txBox="1"/>
            <p:nvPr/>
          </p:nvSpPr>
          <p:spPr>
            <a:xfrm>
              <a:off x="1988148" y="3782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EF3CDFF-62F0-4AE8-DFD1-EB39711D5AA7}"/>
              </a:ext>
            </a:extLst>
          </p:cNvPr>
          <p:cNvCxnSpPr>
            <a:cxnSpLocks/>
          </p:cNvCxnSpPr>
          <p:nvPr/>
        </p:nvCxnSpPr>
        <p:spPr>
          <a:xfrm>
            <a:off x="5788673" y="2794434"/>
            <a:ext cx="2544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333DDAC-2DBB-B973-4FD7-3DF2A891BE6C}"/>
              </a:ext>
            </a:extLst>
          </p:cNvPr>
          <p:cNvSpPr txBox="1"/>
          <p:nvPr/>
        </p:nvSpPr>
        <p:spPr>
          <a:xfrm>
            <a:off x="6504371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left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8FE79A-651A-45C2-99AF-5370B834FA03}"/>
              </a:ext>
            </a:extLst>
          </p:cNvPr>
          <p:cNvSpPr txBox="1"/>
          <p:nvPr/>
        </p:nvSpPr>
        <p:spPr>
          <a:xfrm>
            <a:off x="7286503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right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25C7F2-0851-E8D4-F964-22CB15C7F0E2}"/>
              </a:ext>
            </a:extLst>
          </p:cNvPr>
          <p:cNvSpPr txBox="1"/>
          <p:nvPr/>
        </p:nvSpPr>
        <p:spPr>
          <a:xfrm>
            <a:off x="8091350" y="4257356"/>
            <a:ext cx="8338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outputs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55FF28-383F-DACE-A6EF-10751EEAA8B3}"/>
              </a:ext>
            </a:extLst>
          </p:cNvPr>
          <p:cNvCxnSpPr>
            <a:cxnSpLocks/>
          </p:cNvCxnSpPr>
          <p:nvPr/>
        </p:nvCxnSpPr>
        <p:spPr>
          <a:xfrm flipV="1">
            <a:off x="7048900" y="3951233"/>
            <a:ext cx="1204" cy="339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A326575-DCED-82F9-8FC7-3E36E7C3544B}"/>
              </a:ext>
            </a:extLst>
          </p:cNvPr>
          <p:cNvCxnSpPr>
            <a:cxnSpLocks/>
          </p:cNvCxnSpPr>
          <p:nvPr/>
        </p:nvCxnSpPr>
        <p:spPr>
          <a:xfrm flipV="1">
            <a:off x="7553378" y="3949915"/>
            <a:ext cx="0" cy="340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793AE50-C20C-408C-A331-679B3BA9EAEA}"/>
              </a:ext>
            </a:extLst>
          </p:cNvPr>
          <p:cNvCxnSpPr>
            <a:cxnSpLocks/>
          </p:cNvCxnSpPr>
          <p:nvPr/>
        </p:nvCxnSpPr>
        <p:spPr>
          <a:xfrm flipV="1">
            <a:off x="8194876" y="3958340"/>
            <a:ext cx="0" cy="315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224545A-FB53-00A0-AE6B-B1D4457AB577}"/>
              </a:ext>
            </a:extLst>
          </p:cNvPr>
          <p:cNvSpPr/>
          <p:nvPr/>
        </p:nvSpPr>
        <p:spPr>
          <a:xfrm>
            <a:off x="7989556" y="3619124"/>
            <a:ext cx="363279" cy="340331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C413AC10-C216-56E3-D587-A5A87A6F0650}"/>
              </a:ext>
            </a:extLst>
          </p:cNvPr>
          <p:cNvSpPr txBox="1">
            <a:spLocks/>
          </p:cNvSpPr>
          <p:nvPr/>
        </p:nvSpPr>
        <p:spPr bwMode="auto">
          <a:xfrm>
            <a:off x="203607" y="1055751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Step 1</a:t>
            </a:r>
            <a:r>
              <a:rPr lang="en-US" dirty="0"/>
              <a:t>:   compile circuit to a computation trace   (gate fan-in = 2)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CC71D6-2985-F446-CBCF-26FDF6C68ADA}"/>
              </a:ext>
            </a:extLst>
          </p:cNvPr>
          <p:cNvSpPr txBox="1"/>
          <p:nvPr/>
        </p:nvSpPr>
        <p:spPr>
          <a:xfrm>
            <a:off x="531716" y="3351138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FE4020-8642-11E2-DE13-C8B0870C6E71}"/>
              </a:ext>
            </a:extLst>
          </p:cNvPr>
          <p:cNvSpPr txBox="1"/>
          <p:nvPr/>
        </p:nvSpPr>
        <p:spPr>
          <a:xfrm>
            <a:off x="2265106" y="3308591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8E0810-D3EA-DE9A-B919-8C639405C421}"/>
              </a:ext>
            </a:extLst>
          </p:cNvPr>
          <p:cNvSpPr txBox="1"/>
          <p:nvPr/>
        </p:nvSpPr>
        <p:spPr>
          <a:xfrm>
            <a:off x="1868448" y="2672977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2)</a:t>
            </a:r>
          </a:p>
        </p:txBody>
      </p:sp>
    </p:spTree>
    <p:extLst>
      <p:ext uri="{BB962C8B-B14F-4D97-AF65-F5344CB8AC3E}">
        <p14:creationId xmlns:p14="http://schemas.microsoft.com/office/powerpoint/2010/main" val="22838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31" grpId="0" animBg="1"/>
      <p:bldP spid="30" grpId="0" animBg="1"/>
      <p:bldP spid="52" grpId="0" animBg="1"/>
      <p:bldP spid="53" grpId="0" animBg="1"/>
      <p:bldP spid="54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464D1-FA7C-4810-7A28-C9F58974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BCFA-1EAF-7188-4736-4923B403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15B10-1637-6A8D-9287-79E1AC6EF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≔ </a:t>
                </a:r>
                <a:r>
                  <a:rPr lang="en-US" sz="2400" dirty="0"/>
                  <a:t>total # of gates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,     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| </a:t>
                </a:r>
                <a:r>
                  <a:rPr lang="en-US" sz="2400" dirty="0">
                    <a:ea typeface="Cambria Math" panose="02040503050406030204" pitchFamily="18" charset="0"/>
                  </a:rPr>
                  <a:t>≔ </a:t>
                </a:r>
                <a:r>
                  <a:rPr lang="en-US" sz="2400" dirty="0"/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| +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|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inputs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1900" dirty="0"/>
                  <a:t>(in example,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900" dirty="0"/>
                  <a:t>) </a:t>
                </a:r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{ 1,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,…,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baseline="30000" dirty="0"/>
                  <a:t> </a:t>
                </a:r>
                <a:r>
                  <a:rPr lang="en-US" sz="2400" dirty="0"/>
                  <a:t>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  <a:blipFill>
                <a:blip r:embed="rId2"/>
                <a:stretch>
                  <a:fillRect l="-1007" t="-1325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A6F9F4-5BC4-CACE-2655-956A6806DDB0}"/>
              </a:ext>
            </a:extLst>
          </p:cNvPr>
          <p:cNvCxnSpPr/>
          <p:nvPr/>
        </p:nvCxnSpPr>
        <p:spPr>
          <a:xfrm>
            <a:off x="114300" y="2343150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E7993-8811-9BAA-94E0-FF12B05A0644}"/>
                  </a:ext>
                </a:extLst>
              </p:cNvPr>
              <p:cNvSpPr txBox="1"/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The plan:</a:t>
                </a:r>
                <a:r>
                  <a:rPr lang="en-US" dirty="0">
                    <a:latin typeface="+mn-lt"/>
                  </a:rPr>
                  <a:t> 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    prover interpolates a poly.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sz="2000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latin typeface="+mn-lt"/>
                  </a:rPr>
                  <a:t>    that encodes the entire trace.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blipFill>
                <a:blip r:embed="rId3"/>
                <a:stretch>
                  <a:fillRect l="-1507" t="-381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816B9-AA7E-BC5A-4098-557B88DA721D}"/>
              </a:ext>
            </a:extLst>
          </p:cNvPr>
          <p:cNvGrpSpPr/>
          <p:nvPr/>
        </p:nvGrpSpPr>
        <p:grpSpPr>
          <a:xfrm>
            <a:off x="6127756" y="2719066"/>
            <a:ext cx="2803973" cy="1601421"/>
            <a:chOff x="6127756" y="2719066"/>
            <a:chExt cx="2803973" cy="1601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A2F69-AB5E-A541-255E-1B9632DF07D8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DF9851-6DC6-4D46-76F0-516179A0BC83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EFFEAA-2FA2-8814-98EA-E722171DF7DF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DDA43D-0D3F-9BB0-25B0-C4FD474F7B4A}"/>
              </a:ext>
            </a:extLst>
          </p:cNvPr>
          <p:cNvSpPr txBox="1"/>
          <p:nvPr/>
        </p:nvSpPr>
        <p:spPr>
          <a:xfrm>
            <a:off x="1083787" y="4222943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Let’s see how …</a:t>
            </a:r>
          </a:p>
        </p:txBody>
      </p:sp>
    </p:spTree>
    <p:extLst>
      <p:ext uri="{BB962C8B-B14F-4D97-AF65-F5344CB8AC3E}">
        <p14:creationId xmlns:p14="http://schemas.microsoft.com/office/powerpoint/2010/main" val="14363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96504</TotalTime>
  <Words>5674</Words>
  <Application>Microsoft Macintosh PowerPoint</Application>
  <PresentationFormat>On-screen Show (16:9)</PresentationFormat>
  <Paragraphs>695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</vt:lpstr>
      <vt:lpstr>Cambria Math</vt:lpstr>
      <vt:lpstr>Source Sans Pro Web</vt:lpstr>
      <vt:lpstr>Office Theme</vt:lpstr>
      <vt:lpstr>The PLONK  Polynomial Interactive Oracle Proof (PIOP)</vt:lpstr>
      <vt:lpstr>Review: a General Paradigm for a Modern SNARK</vt:lpstr>
      <vt:lpstr>A special case:  Polynomial IOP (PIOP)</vt:lpstr>
      <vt:lpstr>Polynomial IOPs    (PIOPs)</vt:lpstr>
      <vt:lpstr>The Plonk poly-IOP    (eprint/2019/953)</vt:lpstr>
      <vt:lpstr>Plonk Systems</vt:lpstr>
      <vt:lpstr>The PLONK PIOP</vt:lpstr>
      <vt:lpstr>PLONK:  a poly-IOP for a general circuit  C(x,w)</vt:lpstr>
      <vt:lpstr>Encoding the trace as a polynomial</vt:lpstr>
      <vt:lpstr>Encoding the trace as a polynomial</vt:lpstr>
      <vt:lpstr>Encoding the trace as a polynomial</vt:lpstr>
      <vt:lpstr>Step 2:  proving validity of T</vt:lpstr>
      <vt:lpstr>Proving properties of  committed univariate polynomials </vt:lpstr>
      <vt:lpstr>Proving properties of committed polynomials </vt:lpstr>
      <vt:lpstr>An example: polynomial equality testing</vt:lpstr>
      <vt:lpstr>Why is this sound?</vt:lpstr>
      <vt:lpstr>Why is this sound?</vt:lpstr>
      <vt:lpstr>The polynomial equality testing protocol</vt:lpstr>
      <vt:lpstr>The compiled proof system</vt:lpstr>
      <vt:lpstr>Important proof gadgets for univariates</vt:lpstr>
      <vt:lpstr>The vanishing polynomial</vt:lpstr>
      <vt:lpstr>(1)  ZeroTest on Ω      (Ω = { 1, ω, ω2, …, ωk-1 } )</vt:lpstr>
      <vt:lpstr>(1)  ZeroTest on Ω      (Ω = { 1, ω, ω2, …, ωk-1 } )</vt:lpstr>
      <vt:lpstr>(3) Product check on Ω :     ∏_(a∈Ω)▒〖f(a)〗=1</vt:lpstr>
      <vt:lpstr>(3) Product check on Ω     (unoptimized)</vt:lpstr>
      <vt:lpstr>Same works for rational functions:   ∏_(a∈Ω)▒〖(f/g)(a)〗=1</vt:lpstr>
      <vt:lpstr>(4)  Another useful gadget:  permutation check</vt:lpstr>
      <vt:lpstr>(4)  Another useful gadget:  permutation check</vt:lpstr>
      <vt:lpstr>(4’) Permutation check on pairs</vt:lpstr>
      <vt:lpstr>(4’) Permutation check on pairs</vt:lpstr>
      <vt:lpstr>The protocol</vt:lpstr>
      <vt:lpstr>(5)  final gadget: prescribed permutation check</vt:lpstr>
      <vt:lpstr>Prescribed permutation check</vt:lpstr>
      <vt:lpstr>Prescribed permutation check</vt:lpstr>
      <vt:lpstr>Summary of proof gadgets</vt:lpstr>
      <vt:lpstr>The PLONK Poly-IOP for general circuits</vt:lpstr>
      <vt:lpstr>PLONK:  a poly-IOP for a general circuit  C(x,w)</vt:lpstr>
      <vt:lpstr>Encoding the trace as a polynomial</vt:lpstr>
      <vt:lpstr>Encoding the trace as a polynomial</vt:lpstr>
      <vt:lpstr>Encoding the trace as a polynomial</vt:lpstr>
      <vt:lpstr>Step 2:  proving validity of T</vt:lpstr>
      <vt:lpstr>Proving (1):  T encodes the correct inputs</vt:lpstr>
      <vt:lpstr>Proving (1):  T encodes the correct inputs</vt:lpstr>
      <vt:lpstr>Proving (2):  every gate is evaluated correctly</vt:lpstr>
      <vt:lpstr>Proving (2):  every gate is evaluated correctly</vt:lpstr>
      <vt:lpstr>Proving (2):  every gate is evaluated correctly</vt:lpstr>
      <vt:lpstr>Proving (3):  T respects the wires of  C</vt:lpstr>
      <vt:lpstr>Proving (3):  T respects the wires of  C</vt:lpstr>
      <vt:lpstr>The complete Plonk Poly-IOP   (and SNARK)</vt:lpstr>
      <vt:lpstr>The complete Plonk Poly-IOP   (and SNARK)</vt:lpstr>
      <vt:lpstr>Many extensions …</vt:lpstr>
      <vt:lpstr>A generalization:  plonkish arithmetization</vt:lpstr>
      <vt:lpstr>A generalization:  plonkish arithmetization</vt:lpstr>
      <vt:lpstr>THE  END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Monica Lam</dc:creator>
  <cp:keywords/>
  <dc:description/>
  <cp:lastModifiedBy>Dan Boneh</cp:lastModifiedBy>
  <cp:revision>1649</cp:revision>
  <cp:lastPrinted>2020-11-09T06:39:36Z</cp:lastPrinted>
  <dcterms:created xsi:type="dcterms:W3CDTF">2010-10-17T19:58:05Z</dcterms:created>
  <dcterms:modified xsi:type="dcterms:W3CDTF">2025-05-11T01:20:20Z</dcterms:modified>
  <cp:category/>
</cp:coreProperties>
</file>