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0"/>
  </p:notesMasterIdLst>
  <p:handoutMasterIdLst>
    <p:handoutMasterId r:id="rId51"/>
  </p:handoutMasterIdLst>
  <p:sldIdLst>
    <p:sldId id="1352" r:id="rId2"/>
    <p:sldId id="1642" r:id="rId3"/>
    <p:sldId id="1646" r:id="rId4"/>
    <p:sldId id="1664" r:id="rId5"/>
    <p:sldId id="1651" r:id="rId6"/>
    <p:sldId id="1698" r:id="rId7"/>
    <p:sldId id="1687" r:id="rId8"/>
    <p:sldId id="1657" r:id="rId9"/>
    <p:sldId id="1678" r:id="rId10"/>
    <p:sldId id="1658" r:id="rId11"/>
    <p:sldId id="1697" r:id="rId12"/>
    <p:sldId id="1689" r:id="rId13"/>
    <p:sldId id="1660" r:id="rId14"/>
    <p:sldId id="1677" r:id="rId15"/>
    <p:sldId id="1690" r:id="rId16"/>
    <p:sldId id="1691" r:id="rId17"/>
    <p:sldId id="1693" r:id="rId18"/>
    <p:sldId id="1692" r:id="rId19"/>
    <p:sldId id="1681" r:id="rId20"/>
    <p:sldId id="1682" r:id="rId21"/>
    <p:sldId id="1683" r:id="rId22"/>
    <p:sldId id="1684" r:id="rId23"/>
    <p:sldId id="1665" r:id="rId24"/>
    <p:sldId id="1669" r:id="rId25"/>
    <p:sldId id="259" r:id="rId26"/>
    <p:sldId id="260" r:id="rId27"/>
    <p:sldId id="261" r:id="rId28"/>
    <p:sldId id="262" r:id="rId29"/>
    <p:sldId id="1685" r:id="rId30"/>
    <p:sldId id="264" r:id="rId31"/>
    <p:sldId id="265" r:id="rId32"/>
    <p:sldId id="266" r:id="rId33"/>
    <p:sldId id="268" r:id="rId34"/>
    <p:sldId id="1699" r:id="rId35"/>
    <p:sldId id="1700" r:id="rId36"/>
    <p:sldId id="270" r:id="rId37"/>
    <p:sldId id="271" r:id="rId38"/>
    <p:sldId id="272" r:id="rId39"/>
    <p:sldId id="273" r:id="rId40"/>
    <p:sldId id="274" r:id="rId41"/>
    <p:sldId id="275" r:id="rId42"/>
    <p:sldId id="1666" r:id="rId43"/>
    <p:sldId id="1695" r:id="rId44"/>
    <p:sldId id="1696" r:id="rId45"/>
    <p:sldId id="1670" r:id="rId46"/>
    <p:sldId id="1694" r:id="rId47"/>
    <p:sldId id="1671" r:id="rId48"/>
    <p:sldId id="1633" r:id="rId49"/>
  </p:sldIdLst>
  <p:sldSz cx="9144000" cy="5143500" type="screen16x9"/>
  <p:notesSz cx="9144000" cy="6858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clrMru>
    <a:srgbClr val="9A0000"/>
    <a:srgbClr val="3025FF"/>
    <a:srgbClr val="AD0000"/>
    <a:srgbClr val="96060B"/>
    <a:srgbClr val="CAC9CA"/>
    <a:srgbClr val="848384"/>
    <a:srgbClr val="353535"/>
    <a:srgbClr val="181818"/>
    <a:srgbClr val="E2FDBE"/>
    <a:srgbClr val="FEF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201" autoAdjust="0"/>
    <p:restoredTop sz="90735" autoAdjust="0"/>
  </p:normalViewPr>
  <p:slideViewPr>
    <p:cSldViewPr snapToGrid="0">
      <p:cViewPr varScale="1">
        <p:scale>
          <a:sx n="89" d="100"/>
          <a:sy n="89" d="100"/>
        </p:scale>
        <p:origin x="168" y="92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352" y="387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125" d="100"/>
          <a:sy n="125" d="100"/>
        </p:scale>
        <p:origin x="-3960" y="-11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69C4B-EC5A-BA4C-B83C-9270746811F3}" type="datetimeFigureOut">
              <a:rPr lang="en-US" smtClean="0"/>
              <a:pPr/>
              <a:t>10/17/25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ECE5B-4CC4-F446-93E7-1DC269D82A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3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8D36DFA-3B2C-F743-90CA-9BD1CAE78F1A}" type="datetime1">
              <a:rPr lang="en-US"/>
              <a:pPr>
                <a:defRPr/>
              </a:pPr>
              <a:t>10/17/25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17EB13C-F963-D44E-AB67-20FAD2F50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18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441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44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26344-3E25-25BE-6062-495685E91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41E7D7-0DFB-CB26-EF98-635087B237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69EF35-7342-B55C-7E78-700F48BF79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MLOAD/MSTORE: 3 Gas.     TLOAD/STORE: 100 Gas.</a:t>
            </a:r>
          </a:p>
          <a:p>
            <a:r>
              <a:rPr lang="en-US" dirty="0"/>
              <a:t>Transient memory  (EIP 1153):    shared across all execution frames of a contract within a single transaction.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90A6E4-7900-2435-9FCA-C564B24D27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57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ycharts.com</a:t>
            </a:r>
            <a:r>
              <a:rPr lang="en-US" dirty="0"/>
              <a:t>/indicators/</a:t>
            </a:r>
            <a:r>
              <a:rPr lang="en-US" dirty="0" err="1"/>
              <a:t>ethereum_average_gas_price</a:t>
            </a:r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ycharts.com</a:t>
            </a:r>
            <a:r>
              <a:rPr lang="en-US" dirty="0"/>
              <a:t>/indicators/</a:t>
            </a:r>
            <a:r>
              <a:rPr lang="en-US" dirty="0" err="1"/>
              <a:t>ethereum_average_transaction_fee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534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gas for each instruction defined by a hard coded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34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gas for each instruction defined by a hard coded table.</a:t>
            </a:r>
          </a:p>
          <a:p>
            <a:r>
              <a:rPr lang="en-US" dirty="0"/>
              <a:t>BURN:  deflates the currency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712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gas for each instruction defined by a hard coded table.</a:t>
            </a:r>
          </a:p>
          <a:p>
            <a:r>
              <a:rPr lang="en-US" dirty="0"/>
              <a:t>BURN:  deflates the currency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712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etherscan.io</a:t>
            </a:r>
            <a:r>
              <a:rPr lang="en-US" dirty="0"/>
              <a:t>/blocks</a:t>
            </a:r>
          </a:p>
          <a:p>
            <a:r>
              <a:rPr lang="en-US" dirty="0"/>
              <a:t>When previous block is light (&lt;15M gas), </a:t>
            </a:r>
            <a:r>
              <a:rPr lang="en-US" dirty="0" err="1"/>
              <a:t>baseFee</a:t>
            </a:r>
            <a:r>
              <a:rPr lang="en-US" dirty="0"/>
              <a:t> goes down.    When previous block is heavy (&gt;15M gas), </a:t>
            </a:r>
            <a:r>
              <a:rPr lang="en-US" dirty="0" err="1"/>
              <a:t>baseFee</a:t>
            </a:r>
            <a:r>
              <a:rPr lang="en-US" dirty="0"/>
              <a:t> goes up.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9273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ycharts.com</a:t>
            </a:r>
            <a:r>
              <a:rPr lang="en-US" dirty="0"/>
              <a:t>/indicators/</a:t>
            </a:r>
            <a:r>
              <a:rPr lang="en-US" dirty="0" err="1"/>
              <a:t>ethereum_supply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08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 second price auction were used:  proposers would be incentivized to create fake transactions.</a:t>
            </a:r>
          </a:p>
          <a:p>
            <a:r>
              <a:rPr lang="en-US" dirty="0"/>
              <a:t>See  https://</a:t>
            </a:r>
            <a:r>
              <a:rPr lang="en-US" dirty="0" err="1"/>
              <a:t>arxiv.org</a:t>
            </a:r>
            <a:r>
              <a:rPr lang="en-US" dirty="0"/>
              <a:t>/pdf/2106.01340.pdf  for an analysis.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831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267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Code tab shows code.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3734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4974218e1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44974218e1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send():  returns false on failure.    transfer() raises exception on failure.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498678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44974218e1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44974218e1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2061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4974218e1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4974218e1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block.coinbase</a:t>
            </a:r>
            <a:r>
              <a:rPr lang="en-US" dirty="0"/>
              <a:t>:  fee recipient address.      </a:t>
            </a:r>
            <a:r>
              <a:rPr lang="en-US" dirty="0" err="1"/>
              <a:t>block.gaslimit</a:t>
            </a:r>
            <a:r>
              <a:rPr lang="en-US" dirty="0"/>
              <a:t>:  block gas limit.       </a:t>
            </a:r>
            <a:r>
              <a:rPr lang="en-US" sz="1800" b="0" dirty="0" err="1">
                <a:effectLst/>
              </a:rPr>
              <a:t>gasleft</a:t>
            </a:r>
            <a:r>
              <a:rPr lang="en-US" sz="1800" b="0" dirty="0">
                <a:effectLst/>
              </a:rPr>
              <a:t>() returns (uint256): Remaining gas.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require:  for checking inputs.    assert: for validating internal state (failure means a bug).   Either way, triggers reversion.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Require(</a:t>
            </a:r>
            <a:r>
              <a:rPr lang="en-US" dirty="0" err="1"/>
              <a:t>cond</a:t>
            </a:r>
            <a:r>
              <a:rPr lang="en-US" dirty="0"/>
              <a:t>,…) is mostly the same as if (!</a:t>
            </a:r>
            <a:r>
              <a:rPr lang="en-US" dirty="0" err="1"/>
              <a:t>cond</a:t>
            </a:r>
            <a:r>
              <a:rPr lang="en-US" dirty="0"/>
              <a:t> ) revert(…)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829103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4974218e1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4974218e1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1184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44974218e1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44974218e1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SafeMath</a:t>
            </a:r>
            <a:r>
              <a:rPr lang="en-US" dirty="0"/>
              <a:t> can be declared as a library:    Library </a:t>
            </a:r>
            <a:r>
              <a:rPr lang="en-US" dirty="0" err="1"/>
              <a:t>SafeMath</a:t>
            </a:r>
            <a:r>
              <a:rPr lang="en-US" dirty="0"/>
              <a:t> { }     (instead of a contract)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Libraries are called using DELEGATECALL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468578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44974218e1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44974218e1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10611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4cc33c9a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4cc33c9a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transfer:  transfer from Tx sender.    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transferFrom</a:t>
            </a:r>
            <a:r>
              <a:rPr lang="en-US" dirty="0"/>
              <a:t>:  transfer from some other account.   Function will check permissions.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approve:  allow _spender to spend _value from Tx sender’s account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totalSupply</a:t>
            </a:r>
            <a:r>
              <a:rPr lang="en-US" dirty="0"/>
              <a:t>:  total coins in all accounts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allowance:  how much can _spender spend from _owner’s </a:t>
            </a:r>
            <a:r>
              <a:rPr lang="en-US" dirty="0" err="1"/>
              <a:t>acccount</a:t>
            </a:r>
            <a:r>
              <a:rPr lang="en-US" dirty="0"/>
              <a:t>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74483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4974218e1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44974218e1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All coins initially belong to creator, set by constructor.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Admin can call the mint() function to add tokens to someone’s account.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No need to check for overflow:  </a:t>
            </a:r>
            <a:r>
              <a:rPr lang="en-US" dirty="0" err="1"/>
              <a:t>solc</a:t>
            </a:r>
            <a:r>
              <a:rPr lang="en-US" dirty="0"/>
              <a:t> performs </a:t>
            </a:r>
            <a:r>
              <a:rPr lang="en-US" dirty="0" err="1"/>
              <a:t>safemath</a:t>
            </a:r>
            <a:r>
              <a:rPr lang="en-US" dirty="0"/>
              <a:t> from v0.8.0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37416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601df82bc266eab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601df82bc266eab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20282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>
          <a:extLst>
            <a:ext uri="{FF2B5EF4-FFF2-40B4-BE49-F238E27FC236}">
              <a16:creationId xmlns:a16="http://schemas.microsoft.com/office/drawing/2014/main" id="{E5B1B49D-7E45-99AB-B7CC-8DB3673D2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44974218e1_0_29:notes">
            <a:extLst>
              <a:ext uri="{FF2B5EF4-FFF2-40B4-BE49-F238E27FC236}">
                <a16:creationId xmlns:a16="http://schemas.microsoft.com/office/drawing/2014/main" id="{C278BDCF-169E-FA82-4A03-9FFDAC133B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44974218e1_0_29:notes">
            <a:extLst>
              <a:ext uri="{FF2B5EF4-FFF2-40B4-BE49-F238E27FC236}">
                <a16:creationId xmlns:a16="http://schemas.microsoft.com/office/drawing/2014/main" id="{E5EBD736-DE24-02E1-0899-F3371E05B0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fallback and receive are activated if no function in the contract matches the 4-byte function selector in the </a:t>
            </a:r>
            <a:r>
              <a:rPr lang="en-US" dirty="0" err="1"/>
              <a:t>calldata</a:t>
            </a:r>
            <a:r>
              <a:rPr lang="en-US" dirty="0"/>
              <a:t>.  These functions are declared *without* the function keyword.  They are both keywords themselves.  There can be only *one* of each per contract.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38262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44974218e1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44974218e1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03726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44974218e1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44974218e1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5610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44974218e1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44974218e1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84292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44974218e1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44974218e1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34835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44974218e1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44974218e1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82896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44974218e1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44974218e1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98621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revert() causes the transaction to fail and returns all funds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0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DFC8-652C-2A41-ABFD-B1F021817DFC}" type="datetime1">
              <a:rPr lang="en-US"/>
              <a:pPr>
                <a:defRPr/>
              </a:pPr>
              <a:t>10/17/25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E5B5C-DED7-1642-8D38-762AABC53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459348"/>
            <a:ext cx="9144000" cy="1321876"/>
          </a:xfrm>
          <a:prstGeom prst="rect">
            <a:avLst/>
          </a:prstGeom>
          <a:solidFill>
            <a:srgbClr val="5A159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b="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08610"/>
            <a:ext cx="7772400" cy="6953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365125" y="1"/>
            <a:ext cx="8350251" cy="810599"/>
          </a:xfrm>
          <a:prstGeom prst="roundRect">
            <a:avLst/>
          </a:prstGeom>
          <a:noFill/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kern="0" dirty="0">
              <a:solidFill>
                <a:schemeClr val="bg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4763"/>
            <a:ext cx="9144000" cy="838200"/>
          </a:xfrm>
          <a:prstGeom prst="rect">
            <a:avLst/>
          </a:prstGeom>
          <a:solidFill>
            <a:srgbClr val="99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919"/>
            <a:ext cx="8229600" cy="623097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184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F94FB-DBAC-5A49-BBDE-DEB602A733FE}" type="datetime1">
              <a:rPr lang="en-US"/>
              <a:pPr>
                <a:defRPr/>
              </a:pPr>
              <a:t>10/17/25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F64E-2EE5-7440-95DF-06B2C2E4B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0762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793E1D0-547A-D244-A03A-F935803C2C43}" type="datetime1">
              <a:rPr lang="en-US"/>
              <a:pPr>
                <a:defRPr/>
              </a:pPr>
              <a:t>10/17/25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64D269-B643-834D-96C1-658E4275C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095" r:id="rId3"/>
    <p:sldLayoutId id="2147484102" r:id="rId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ethereum/EIPs/blob/master/EIPS/eip-20.md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570" y="1765005"/>
            <a:ext cx="8502354" cy="999460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spcBef>
                <a:spcPts val="0"/>
              </a:spcBef>
            </a:pPr>
            <a:r>
              <a:rPr lang="en-US" sz="4800" dirty="0"/>
              <a:t>Solidity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1F1188-11C7-D44B-B40B-6A3A04244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399" y="84621"/>
            <a:ext cx="1223505" cy="12235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EC6456-65FF-AE4F-BF1C-E2E0C33D64E8}"/>
              </a:ext>
            </a:extLst>
          </p:cNvPr>
          <p:cNvSpPr txBox="1"/>
          <p:nvPr/>
        </p:nvSpPr>
        <p:spPr>
          <a:xfrm>
            <a:off x="3444768" y="234708"/>
            <a:ext cx="248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CS251 Fall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182417-0D84-1647-8BC9-3591C6CAE862}"/>
              </a:ext>
            </a:extLst>
          </p:cNvPr>
          <p:cNvSpPr txBox="1"/>
          <p:nvPr/>
        </p:nvSpPr>
        <p:spPr>
          <a:xfrm>
            <a:off x="3306539" y="719965"/>
            <a:ext cx="2756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(cs251.stanford.edu)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95BE49-D5B5-6345-A235-211F5413DB85}"/>
              </a:ext>
            </a:extLst>
          </p:cNvPr>
          <p:cNvSpPr txBox="1"/>
          <p:nvPr/>
        </p:nvSpPr>
        <p:spPr>
          <a:xfrm>
            <a:off x="3677364" y="3086230"/>
            <a:ext cx="1789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Dan Boneh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DBFE32-14E6-3239-D635-BF4408628259}"/>
              </a:ext>
            </a:extLst>
          </p:cNvPr>
          <p:cNvSpPr txBox="1"/>
          <p:nvPr/>
        </p:nvSpPr>
        <p:spPr>
          <a:xfrm>
            <a:off x="2150952" y="4423535"/>
            <a:ext cx="5067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https://</a:t>
            </a:r>
            <a:r>
              <a:rPr lang="en-US" dirty="0" err="1">
                <a:latin typeface="+mn-lt"/>
              </a:rPr>
              <a:t>docs.soliditylang.org</a:t>
            </a:r>
            <a:r>
              <a:rPr lang="en-US" dirty="0">
                <a:latin typeface="+mn-lt"/>
              </a:rPr>
              <a:t>/</a:t>
            </a:r>
            <a:r>
              <a:rPr lang="en-US" dirty="0" err="1">
                <a:latin typeface="+mn-lt"/>
              </a:rPr>
              <a:t>en</a:t>
            </a:r>
            <a:r>
              <a:rPr lang="en-US" dirty="0">
                <a:latin typeface="+mn-lt"/>
              </a:rPr>
              <a:t>/latest/</a:t>
            </a:r>
          </a:p>
        </p:txBody>
      </p:sp>
    </p:spTree>
    <p:extLst>
      <p:ext uri="{BB962C8B-B14F-4D97-AF65-F5344CB8AC3E}">
        <p14:creationId xmlns:p14="http://schemas.microsoft.com/office/powerpoint/2010/main" val="156626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E3C2E-05E9-9641-96EE-E358CBE10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4EC07-1D35-5C4D-B2D2-589BCDF66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686800" cy="3943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World state:   set of accounts identified by 20-byte address.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Two types of accounts:</a:t>
            </a:r>
          </a:p>
          <a:p>
            <a:pPr marL="857250" lvl="1" indent="-457200">
              <a:spcBef>
                <a:spcPts val="2376"/>
              </a:spcBef>
              <a:buAutoNum type="arabicParenBoth"/>
            </a:pPr>
            <a:r>
              <a:rPr lang="en-US" sz="2400" b="1" dirty="0"/>
              <a:t>owned accounts (EOA)</a:t>
            </a:r>
            <a:r>
              <a:rPr lang="en-US" sz="2400" dirty="0"/>
              <a:t>:    address = H(pk)</a:t>
            </a:r>
          </a:p>
          <a:p>
            <a:pPr marL="400050" lvl="1" indent="0">
              <a:spcBef>
                <a:spcPts val="2376"/>
              </a:spcBef>
              <a:buNone/>
            </a:pPr>
            <a:r>
              <a:rPr lang="en-US" sz="2400" b="1" dirty="0"/>
              <a:t>(2) contracts</a:t>
            </a:r>
            <a:r>
              <a:rPr lang="en-US" sz="2400" dirty="0"/>
              <a:t>:  		address = H(</a:t>
            </a:r>
            <a:r>
              <a:rPr lang="en-US" sz="2400" dirty="0" err="1"/>
              <a:t>CreatorAddr</a:t>
            </a:r>
            <a:r>
              <a:rPr lang="en-US" sz="2400" dirty="0"/>
              <a:t>, CreatorNonce)</a:t>
            </a:r>
          </a:p>
          <a:p>
            <a:pPr marL="400050" lvl="1" indent="0">
              <a:spcBef>
                <a:spcPts val="1176"/>
              </a:spcBef>
              <a:buNone/>
            </a:pPr>
            <a:r>
              <a:rPr lang="en-US" sz="2400" dirty="0"/>
              <a:t>		</a:t>
            </a:r>
            <a:r>
              <a:rPr lang="en-US" sz="2000" dirty="0"/>
              <a:t>every contract has its own storage array   </a:t>
            </a:r>
            <a:r>
              <a:rPr lang="en-US" sz="2000" b="1" dirty="0"/>
              <a:t>S[bytes32] ⇾ bytes32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515521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1776D-2771-CE4D-A503-E8EBFE74B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Recap:  Transactions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8E4349-A885-384B-B8A1-85AD21B12C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8586" y="1071562"/>
                <a:ext cx="9015413" cy="4071937"/>
              </a:xfrm>
            </p:spPr>
            <p:txBody>
              <a:bodyPr>
                <a:normAutofit/>
              </a:bodyPr>
              <a:lstStyle/>
              <a:p>
                <a:pPr>
                  <a:spcBef>
                    <a:spcPts val="1176"/>
                  </a:spcBef>
                </a:pPr>
                <a:r>
                  <a:rPr lang="en-US" sz="2400" b="1" dirty="0"/>
                  <a:t>To:</a:t>
                </a:r>
                <a:r>
                  <a:rPr lang="en-US" sz="2400" dirty="0"/>
                  <a:t>  20-byte address   (0 ⇾ create new account)</a:t>
                </a:r>
              </a:p>
              <a:p>
                <a:pPr>
                  <a:spcBef>
                    <a:spcPts val="1176"/>
                  </a:spcBef>
                </a:pPr>
                <a:r>
                  <a:rPr lang="en-US" sz="2400" b="1" dirty="0"/>
                  <a:t>From</a:t>
                </a:r>
                <a:r>
                  <a:rPr lang="en-US" sz="2400" dirty="0"/>
                  <a:t>:   20-byte address</a:t>
                </a:r>
              </a:p>
              <a:p>
                <a:pPr>
                  <a:spcBef>
                    <a:spcPts val="1176"/>
                  </a:spcBef>
                </a:pPr>
                <a:r>
                  <a:rPr lang="en-US" sz="2400" b="1" dirty="0"/>
                  <a:t>Value</a:t>
                </a:r>
                <a:r>
                  <a:rPr lang="en-US" sz="2400" dirty="0"/>
                  <a:t>:  # Wei being sent with Tx     </a:t>
                </a:r>
                <a:r>
                  <a:rPr lang="en-US" sz="1800" dirty="0"/>
                  <a:t>(1 Wei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−18</m:t>
                        </m:r>
                      </m:sup>
                    </m:sSup>
                  </m:oMath>
                </a14:m>
                <a:r>
                  <a:rPr lang="en-US" sz="1800" dirty="0"/>
                  <a:t> ETH,    1 </a:t>
                </a:r>
                <a:r>
                  <a:rPr lang="en-US" sz="1800" dirty="0" err="1"/>
                  <a:t>GWei</a:t>
                </a:r>
                <a:r>
                  <a:rPr lang="en-US" sz="1800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</m:oMath>
                </a14:m>
                <a:r>
                  <a:rPr lang="en-US" sz="1800" dirty="0"/>
                  <a:t> ETH)</a:t>
                </a:r>
              </a:p>
              <a:p>
                <a:pPr>
                  <a:spcBef>
                    <a:spcPts val="1176"/>
                  </a:spcBef>
                </a:pPr>
                <a:r>
                  <a:rPr lang="en-US" sz="2400" dirty="0"/>
                  <a:t>Tx fees </a:t>
                </a:r>
                <a:r>
                  <a:rPr lang="en-US" sz="1600" dirty="0"/>
                  <a:t>(EIP 1559)</a:t>
                </a:r>
                <a:r>
                  <a:rPr lang="en-US" sz="2400" b="1" dirty="0"/>
                  <a:t>:  </a:t>
                </a:r>
                <a:r>
                  <a:rPr lang="en-US" sz="2400" b="1" dirty="0" err="1"/>
                  <a:t>gasLimit</a:t>
                </a:r>
                <a:r>
                  <a:rPr lang="en-US" sz="2400" b="1" dirty="0"/>
                  <a:t>,  </a:t>
                </a:r>
                <a:r>
                  <a:rPr lang="en-US" sz="2400" b="1" dirty="0" err="1"/>
                  <a:t>maxFee</a:t>
                </a:r>
                <a:r>
                  <a:rPr lang="en-US" sz="2400" b="1" dirty="0"/>
                  <a:t>,  </a:t>
                </a:r>
                <a:r>
                  <a:rPr lang="en-US" sz="2400" b="1" dirty="0" err="1"/>
                  <a:t>maxPriorityFee</a:t>
                </a:r>
                <a:endParaRPr lang="en-US" sz="2400" dirty="0"/>
              </a:p>
              <a:p>
                <a:pPr>
                  <a:spcBef>
                    <a:spcPts val="1176"/>
                  </a:spcBef>
                </a:pPr>
                <a:r>
                  <a:rPr lang="en-US" sz="2400" b="1" dirty="0" err="1"/>
                  <a:t>calldata</a:t>
                </a:r>
                <a:r>
                  <a:rPr lang="en-US" sz="2400" b="1" dirty="0"/>
                  <a:t>:  </a:t>
                </a:r>
                <a:r>
                  <a:rPr lang="en-US" sz="2400" dirty="0"/>
                  <a:t> what contract function to call &amp; arguments</a:t>
                </a:r>
              </a:p>
              <a:p>
                <a:pPr marL="0" indent="0">
                  <a:spcBef>
                    <a:spcPts val="1176"/>
                  </a:spcBef>
                  <a:buNone/>
                </a:pPr>
                <a:r>
                  <a:rPr lang="en-US" sz="2400" dirty="0"/>
                  <a:t>			if  To = 0:   create new contract   </a:t>
                </a:r>
                <a:r>
                  <a:rPr lang="en-US" sz="2400" b="1" dirty="0"/>
                  <a:t>code = (</a:t>
                </a:r>
                <a:r>
                  <a:rPr lang="en-US" sz="2400" b="1" dirty="0" err="1"/>
                  <a:t>init</a:t>
                </a:r>
                <a:r>
                  <a:rPr lang="en-US" sz="2400" b="1" dirty="0"/>
                  <a:t>, body)</a:t>
                </a:r>
              </a:p>
              <a:p>
                <a:pPr>
                  <a:spcBef>
                    <a:spcPts val="1176"/>
                  </a:spcBef>
                </a:pPr>
                <a:r>
                  <a:rPr lang="en-US" sz="2400" b="1" dirty="0"/>
                  <a:t>[signature]:</a:t>
                </a:r>
                <a:r>
                  <a:rPr lang="en-US" sz="2400" dirty="0"/>
                  <a:t>  if Tx initiated by an owned account (EOA)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8E4349-A885-384B-B8A1-85AD21B12C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8586" y="1071562"/>
                <a:ext cx="9015413" cy="4071937"/>
              </a:xfrm>
              <a:blipFill>
                <a:blip r:embed="rId3"/>
                <a:stretch>
                  <a:fillRect l="-986" t="-12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4410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D5A3A-026D-9C43-BE8B-2E6A761F1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Recap:  Blocks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4654B-7FB5-314E-94B3-80168B108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474149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Validators collect Tx from users: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⇒  run Tx </a:t>
            </a:r>
            <a:r>
              <a:rPr lang="en-US" sz="2400" u="sng" dirty="0"/>
              <a:t>sequentially</a:t>
            </a:r>
            <a:r>
              <a:rPr lang="en-US" sz="2400" dirty="0"/>
              <a:t> on current world state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⇒  new block contains </a:t>
            </a:r>
            <a:r>
              <a:rPr lang="en-US" sz="2400" b="1" dirty="0"/>
              <a:t>updated world state</a:t>
            </a:r>
            <a:r>
              <a:rPr lang="en-US" sz="2400" dirty="0"/>
              <a:t>,  Tx list,  log </a:t>
            </a:r>
            <a:r>
              <a:rPr lang="en-US" sz="2400" dirty="0" err="1"/>
              <a:t>msgs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81392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C307E-8A75-744D-AAB3-27B13B6BD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Ethereum blockchain: abstractly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F6B3101-4F91-784D-AB9F-63A9F3BE1131}"/>
              </a:ext>
            </a:extLst>
          </p:cNvPr>
          <p:cNvGrpSpPr/>
          <p:nvPr/>
        </p:nvGrpSpPr>
        <p:grpSpPr>
          <a:xfrm>
            <a:off x="8024042" y="1326037"/>
            <a:ext cx="986194" cy="1025778"/>
            <a:chOff x="8109105" y="1326037"/>
            <a:chExt cx="986194" cy="1025778"/>
          </a:xfrm>
        </p:grpSpPr>
        <p:sp>
          <p:nvSpPr>
            <p:cNvPr id="83" name="Right Brace 82">
              <a:extLst>
                <a:ext uri="{FF2B5EF4-FFF2-40B4-BE49-F238E27FC236}">
                  <a16:creationId xmlns:a16="http://schemas.microsoft.com/office/drawing/2014/main" id="{ECF43AA3-213C-7A44-AA18-0A3D83EF7CDE}"/>
                </a:ext>
              </a:extLst>
            </p:cNvPr>
            <p:cNvSpPr/>
            <p:nvPr/>
          </p:nvSpPr>
          <p:spPr>
            <a:xfrm>
              <a:off x="8109105" y="1326037"/>
              <a:ext cx="308956" cy="1025778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BCCCDAEA-1CE4-9044-9AF8-27909FEFDFC8}"/>
                </a:ext>
              </a:extLst>
            </p:cNvPr>
            <p:cNvCxnSpPr/>
            <p:nvPr/>
          </p:nvCxnSpPr>
          <p:spPr>
            <a:xfrm>
              <a:off x="8420984" y="1837472"/>
              <a:ext cx="34024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F3DB399-D7BD-E646-AC4D-2A8A3A8B1DCD}"/>
                </a:ext>
              </a:extLst>
            </p:cNvPr>
            <p:cNvSpPr txBox="1"/>
            <p:nvPr/>
          </p:nvSpPr>
          <p:spPr>
            <a:xfrm>
              <a:off x="8697433" y="1522702"/>
              <a:ext cx="397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…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85EF8DA-7336-4449-A23C-9FE441F19B81}"/>
              </a:ext>
            </a:extLst>
          </p:cNvPr>
          <p:cNvGrpSpPr/>
          <p:nvPr/>
        </p:nvGrpSpPr>
        <p:grpSpPr>
          <a:xfrm>
            <a:off x="3451426" y="1284578"/>
            <a:ext cx="4877516" cy="3733323"/>
            <a:chOff x="3451426" y="1284578"/>
            <a:chExt cx="4877516" cy="3733323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B6F8468-3136-5E4A-B633-165616FF3FFE}"/>
                </a:ext>
              </a:extLst>
            </p:cNvPr>
            <p:cNvGrpSpPr/>
            <p:nvPr/>
          </p:nvGrpSpPr>
          <p:grpSpPr>
            <a:xfrm>
              <a:off x="4816550" y="1284578"/>
              <a:ext cx="3512392" cy="3733323"/>
              <a:chOff x="425303" y="1360967"/>
              <a:chExt cx="3512392" cy="3733323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FD0BDC0-2305-E14E-97F2-1653301D86EC}"/>
                  </a:ext>
                </a:extLst>
              </p:cNvPr>
              <p:cNvSpPr/>
              <p:nvPr/>
            </p:nvSpPr>
            <p:spPr>
              <a:xfrm>
                <a:off x="1307805" y="1360967"/>
                <a:ext cx="1329069" cy="2870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err="1">
                    <a:solidFill>
                      <a:schemeClr val="tx1"/>
                    </a:solidFill>
                  </a:rPr>
                  <a:t>prev</a:t>
                </a:r>
                <a:r>
                  <a:rPr lang="en-US" sz="2000" dirty="0">
                    <a:solidFill>
                      <a:schemeClr val="tx1"/>
                    </a:solidFill>
                  </a:rPr>
                  <a:t> hash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1DF84C8-1B7A-1144-A317-B3F08F608159}"/>
                  </a:ext>
                </a:extLst>
              </p:cNvPr>
              <p:cNvSpPr/>
              <p:nvPr/>
            </p:nvSpPr>
            <p:spPr>
              <a:xfrm>
                <a:off x="1307805" y="1648047"/>
                <a:ext cx="1329069" cy="2870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105E54BF-3028-5441-AC13-89D794884A56}"/>
                  </a:ext>
                </a:extLst>
              </p:cNvPr>
              <p:cNvSpPr/>
              <p:nvPr/>
            </p:nvSpPr>
            <p:spPr>
              <a:xfrm>
                <a:off x="1307805" y="1940444"/>
                <a:ext cx="1329069" cy="2870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AFC3025D-FBD6-BC4B-86FB-E225D2CF83E6}"/>
                  </a:ext>
                </a:extLst>
              </p:cNvPr>
              <p:cNvSpPr/>
              <p:nvPr/>
            </p:nvSpPr>
            <p:spPr>
              <a:xfrm>
                <a:off x="1307804" y="2216892"/>
                <a:ext cx="1329069" cy="2870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Triangle 60">
                <a:extLst>
                  <a:ext uri="{FF2B5EF4-FFF2-40B4-BE49-F238E27FC236}">
                    <a16:creationId xmlns:a16="http://schemas.microsoft.com/office/drawing/2014/main" id="{6FF42BEE-FCF9-184A-8878-4E42F6DD9E0D}"/>
                  </a:ext>
                </a:extLst>
              </p:cNvPr>
              <p:cNvSpPr/>
              <p:nvPr/>
            </p:nvSpPr>
            <p:spPr>
              <a:xfrm>
                <a:off x="457200" y="3009014"/>
                <a:ext cx="946298" cy="1212112"/>
              </a:xfrm>
              <a:prstGeom prst="triangl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riangle 61">
                <a:extLst>
                  <a:ext uri="{FF2B5EF4-FFF2-40B4-BE49-F238E27FC236}">
                    <a16:creationId xmlns:a16="http://schemas.microsoft.com/office/drawing/2014/main" id="{C380D326-24A6-EE44-9312-A95229FD94E0}"/>
                  </a:ext>
                </a:extLst>
              </p:cNvPr>
              <p:cNvSpPr/>
              <p:nvPr/>
            </p:nvSpPr>
            <p:spPr>
              <a:xfrm>
                <a:off x="1640959" y="3007430"/>
                <a:ext cx="946298" cy="1212112"/>
              </a:xfrm>
              <a:prstGeom prst="triangle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B7463B7-9B01-AB4A-814F-51E0B3716515}"/>
                  </a:ext>
                </a:extLst>
              </p:cNvPr>
              <p:cNvSpPr txBox="1"/>
              <p:nvPr/>
            </p:nvSpPr>
            <p:spPr>
              <a:xfrm>
                <a:off x="425303" y="4257138"/>
                <a:ext cx="1056378" cy="837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000" dirty="0">
                    <a:latin typeface="+mn-lt"/>
                  </a:rPr>
                  <a:t>updated</a:t>
                </a:r>
                <a:br>
                  <a:rPr lang="en-US" sz="2000" dirty="0">
                    <a:latin typeface="+mn-lt"/>
                  </a:rPr>
                </a:br>
                <a:r>
                  <a:rPr lang="en-US" sz="2000" dirty="0">
                    <a:latin typeface="+mn-lt"/>
                  </a:rPr>
                  <a:t>world</a:t>
                </a:r>
                <a:br>
                  <a:rPr lang="en-US" sz="2000" dirty="0">
                    <a:latin typeface="+mn-lt"/>
                  </a:rPr>
                </a:br>
                <a:r>
                  <a:rPr lang="en-US" sz="2000" dirty="0">
                    <a:latin typeface="+mn-lt"/>
                  </a:rPr>
                  <a:t>state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9A03C466-74F7-3049-80C6-A17854BAF5E1}"/>
                  </a:ext>
                </a:extLst>
              </p:cNvPr>
              <p:cNvSpPr txBox="1"/>
              <p:nvPr/>
            </p:nvSpPr>
            <p:spPr>
              <a:xfrm>
                <a:off x="1964637" y="4251661"/>
                <a:ext cx="409023" cy="344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000" dirty="0">
                    <a:latin typeface="+mn-lt"/>
                  </a:rPr>
                  <a:t>Tx</a:t>
                </a:r>
              </a:p>
            </p:txBody>
          </p:sp>
          <p:sp>
            <p:nvSpPr>
              <p:cNvPr id="65" name="Triangle 64">
                <a:extLst>
                  <a:ext uri="{FF2B5EF4-FFF2-40B4-BE49-F238E27FC236}">
                    <a16:creationId xmlns:a16="http://schemas.microsoft.com/office/drawing/2014/main" id="{A82C0E26-3117-9645-A77E-55B616CE99D7}"/>
                  </a:ext>
                </a:extLst>
              </p:cNvPr>
              <p:cNvSpPr/>
              <p:nvPr/>
            </p:nvSpPr>
            <p:spPr>
              <a:xfrm>
                <a:off x="2814084" y="3009014"/>
                <a:ext cx="946298" cy="1212112"/>
              </a:xfrm>
              <a:prstGeom prst="triangl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B62EEC81-24E6-4F4D-951C-CAFF27150223}"/>
                  </a:ext>
                </a:extLst>
              </p:cNvPr>
              <p:cNvSpPr txBox="1"/>
              <p:nvPr/>
            </p:nvSpPr>
            <p:spPr>
              <a:xfrm>
                <a:off x="2746856" y="4253245"/>
                <a:ext cx="1190839" cy="590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000" dirty="0">
                    <a:latin typeface="+mn-lt"/>
                  </a:rPr>
                  <a:t>log</a:t>
                </a:r>
                <a:br>
                  <a:rPr lang="en-US" sz="2000" dirty="0">
                    <a:latin typeface="+mn-lt"/>
                  </a:rPr>
                </a:br>
                <a:r>
                  <a:rPr lang="en-US" sz="2000" dirty="0">
                    <a:latin typeface="+mn-lt"/>
                  </a:rPr>
                  <a:t>messages</a:t>
                </a: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B035A5DF-AAA3-AD42-B3E8-FDF63A5F2096}"/>
                  </a:ext>
                </a:extLst>
              </p:cNvPr>
              <p:cNvSpPr/>
              <p:nvPr/>
            </p:nvSpPr>
            <p:spPr>
              <a:xfrm>
                <a:off x="1805149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6AA6F78C-E928-AA4E-92BE-FCD9818AFD78}"/>
                  </a:ext>
                </a:extLst>
              </p:cNvPr>
              <p:cNvSpPr/>
              <p:nvPr/>
            </p:nvSpPr>
            <p:spPr>
              <a:xfrm>
                <a:off x="2037295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506D14B0-7C94-124F-881E-13764A1B377C}"/>
                  </a:ext>
                </a:extLst>
              </p:cNvPr>
              <p:cNvSpPr/>
              <p:nvPr/>
            </p:nvSpPr>
            <p:spPr>
              <a:xfrm>
                <a:off x="2269440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B29CCFEC-3811-9647-AD81-977FA040B9EE}"/>
                  </a:ext>
                </a:extLst>
              </p:cNvPr>
              <p:cNvSpPr/>
              <p:nvPr/>
            </p:nvSpPr>
            <p:spPr>
              <a:xfrm>
                <a:off x="2987135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D79435DB-27E2-E340-BF5E-11DB8BE39BB3}"/>
                  </a:ext>
                </a:extLst>
              </p:cNvPr>
              <p:cNvSpPr/>
              <p:nvPr/>
            </p:nvSpPr>
            <p:spPr>
              <a:xfrm>
                <a:off x="3219281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2EB1CFA0-6349-184C-8F02-C217F037D707}"/>
                  </a:ext>
                </a:extLst>
              </p:cNvPr>
              <p:cNvSpPr/>
              <p:nvPr/>
            </p:nvSpPr>
            <p:spPr>
              <a:xfrm>
                <a:off x="3451426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C73D50E-8885-6D48-993F-FAF5E7C1A186}"/>
                  </a:ext>
                </a:extLst>
              </p:cNvPr>
              <p:cNvSpPr/>
              <p:nvPr/>
            </p:nvSpPr>
            <p:spPr>
              <a:xfrm>
                <a:off x="628479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6D68C1A6-235C-7C4B-A762-0917CEDB2038}"/>
                  </a:ext>
                </a:extLst>
              </p:cNvPr>
              <p:cNvSpPr/>
              <p:nvPr/>
            </p:nvSpPr>
            <p:spPr>
              <a:xfrm>
                <a:off x="860625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90BEDCD7-E7FE-A24E-8F92-22CBB810F7E9}"/>
                  </a:ext>
                </a:extLst>
              </p:cNvPr>
              <p:cNvSpPr/>
              <p:nvPr/>
            </p:nvSpPr>
            <p:spPr>
              <a:xfrm>
                <a:off x="1092770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8229237D-E913-8A45-B373-81B44EE6B46E}"/>
                  </a:ext>
                </a:extLst>
              </p:cNvPr>
              <p:cNvSpPr txBox="1"/>
              <p:nvPr/>
            </p:nvSpPr>
            <p:spPr>
              <a:xfrm>
                <a:off x="564603" y="3613486"/>
                <a:ext cx="7777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>
                    <a:latin typeface="+mn-lt"/>
                  </a:rPr>
                  <a:t>accts.</a:t>
                </a:r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997442E9-8B5C-A045-9038-39AF4963C1B4}"/>
                  </a:ext>
                </a:extLst>
              </p:cNvPr>
              <p:cNvSpPr/>
              <p:nvPr/>
            </p:nvSpPr>
            <p:spPr>
              <a:xfrm>
                <a:off x="880417" y="1807535"/>
                <a:ext cx="384857" cy="1169581"/>
              </a:xfrm>
              <a:custGeom>
                <a:avLst/>
                <a:gdLst>
                  <a:gd name="connsiteX0" fmla="*/ 55248 w 384857"/>
                  <a:gd name="connsiteY0" fmla="*/ 1169581 h 1169581"/>
                  <a:gd name="connsiteX1" fmla="*/ 2085 w 384857"/>
                  <a:gd name="connsiteY1" fmla="*/ 329609 h 1169581"/>
                  <a:gd name="connsiteX2" fmla="*/ 119043 w 384857"/>
                  <a:gd name="connsiteY2" fmla="*/ 74428 h 1169581"/>
                  <a:gd name="connsiteX3" fmla="*/ 384857 w 384857"/>
                  <a:gd name="connsiteY3" fmla="*/ 0 h 1169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4857" h="1169581">
                    <a:moveTo>
                      <a:pt x="55248" y="1169581"/>
                    </a:moveTo>
                    <a:cubicBezTo>
                      <a:pt x="23350" y="840857"/>
                      <a:pt x="-8547" y="512134"/>
                      <a:pt x="2085" y="329609"/>
                    </a:cubicBezTo>
                    <a:cubicBezTo>
                      <a:pt x="12717" y="147084"/>
                      <a:pt x="55248" y="129363"/>
                      <a:pt x="119043" y="74428"/>
                    </a:cubicBezTo>
                    <a:cubicBezTo>
                      <a:pt x="182838" y="19493"/>
                      <a:pt x="283847" y="9746"/>
                      <a:pt x="384857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91C0A4FE-4D59-554D-9AB7-9521BDC0D2A0}"/>
                  </a:ext>
                </a:extLst>
              </p:cNvPr>
              <p:cNvSpPr/>
              <p:nvPr/>
            </p:nvSpPr>
            <p:spPr>
              <a:xfrm flipH="1">
                <a:off x="2668772" y="2402958"/>
                <a:ext cx="705402" cy="623097"/>
              </a:xfrm>
              <a:custGeom>
                <a:avLst/>
                <a:gdLst>
                  <a:gd name="connsiteX0" fmla="*/ 55248 w 384857"/>
                  <a:gd name="connsiteY0" fmla="*/ 1169581 h 1169581"/>
                  <a:gd name="connsiteX1" fmla="*/ 2085 w 384857"/>
                  <a:gd name="connsiteY1" fmla="*/ 329609 h 1169581"/>
                  <a:gd name="connsiteX2" fmla="*/ 119043 w 384857"/>
                  <a:gd name="connsiteY2" fmla="*/ 74428 h 1169581"/>
                  <a:gd name="connsiteX3" fmla="*/ 384857 w 384857"/>
                  <a:gd name="connsiteY3" fmla="*/ 0 h 1169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4857" h="1169581">
                    <a:moveTo>
                      <a:pt x="55248" y="1169581"/>
                    </a:moveTo>
                    <a:cubicBezTo>
                      <a:pt x="23350" y="840857"/>
                      <a:pt x="-8547" y="512134"/>
                      <a:pt x="2085" y="329609"/>
                    </a:cubicBezTo>
                    <a:cubicBezTo>
                      <a:pt x="12717" y="147084"/>
                      <a:pt x="55248" y="129363"/>
                      <a:pt x="119043" y="74428"/>
                    </a:cubicBezTo>
                    <a:cubicBezTo>
                      <a:pt x="182838" y="19493"/>
                      <a:pt x="283847" y="9746"/>
                      <a:pt x="384857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98489F3A-AE96-D249-B76E-271ECFBB7CA6}"/>
                  </a:ext>
                </a:extLst>
              </p:cNvPr>
              <p:cNvSpPr/>
              <p:nvPr/>
            </p:nvSpPr>
            <p:spPr>
              <a:xfrm>
                <a:off x="1025855" y="2051556"/>
                <a:ext cx="1090024" cy="957458"/>
              </a:xfrm>
              <a:custGeom>
                <a:avLst/>
                <a:gdLst>
                  <a:gd name="connsiteX0" fmla="*/ 1090024 w 1090024"/>
                  <a:gd name="connsiteY0" fmla="*/ 957458 h 957458"/>
                  <a:gd name="connsiteX1" fmla="*/ 377643 w 1090024"/>
                  <a:gd name="connsiteY1" fmla="*/ 819235 h 957458"/>
                  <a:gd name="connsiteX2" fmla="*/ 37401 w 1090024"/>
                  <a:gd name="connsiteY2" fmla="*/ 468360 h 957458"/>
                  <a:gd name="connsiteX3" fmla="*/ 37401 w 1090024"/>
                  <a:gd name="connsiteY3" fmla="*/ 74956 h 957458"/>
                  <a:gd name="connsiteX4" fmla="*/ 292582 w 1090024"/>
                  <a:gd name="connsiteY4" fmla="*/ 528 h 957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024" h="957458">
                    <a:moveTo>
                      <a:pt x="1090024" y="957458"/>
                    </a:moveTo>
                    <a:cubicBezTo>
                      <a:pt x="821552" y="929104"/>
                      <a:pt x="553080" y="900751"/>
                      <a:pt x="377643" y="819235"/>
                    </a:cubicBezTo>
                    <a:cubicBezTo>
                      <a:pt x="202206" y="737719"/>
                      <a:pt x="94108" y="592406"/>
                      <a:pt x="37401" y="468360"/>
                    </a:cubicBezTo>
                    <a:cubicBezTo>
                      <a:pt x="-19306" y="344314"/>
                      <a:pt x="-5129" y="152928"/>
                      <a:pt x="37401" y="74956"/>
                    </a:cubicBezTo>
                    <a:cubicBezTo>
                      <a:pt x="79931" y="-3016"/>
                      <a:pt x="186256" y="-1244"/>
                      <a:pt x="292582" y="52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8A339DF-D210-C349-A1B6-D48C7D0B8E00}"/>
                </a:ext>
              </a:extLst>
            </p:cNvPr>
            <p:cNvGrpSpPr/>
            <p:nvPr/>
          </p:nvGrpSpPr>
          <p:grpSpPr>
            <a:xfrm>
              <a:off x="3451426" y="1428118"/>
              <a:ext cx="2247626" cy="1025778"/>
              <a:chOff x="3451426" y="1428118"/>
              <a:chExt cx="2247626" cy="1025778"/>
            </a:xfrm>
          </p:grpSpPr>
          <p:sp>
            <p:nvSpPr>
              <p:cNvPr id="81" name="Right Brace 80">
                <a:extLst>
                  <a:ext uri="{FF2B5EF4-FFF2-40B4-BE49-F238E27FC236}">
                    <a16:creationId xmlns:a16="http://schemas.microsoft.com/office/drawing/2014/main" id="{5FD43360-994E-5C44-9FAB-C792CB565F34}"/>
                  </a:ext>
                </a:extLst>
              </p:cNvPr>
              <p:cNvSpPr/>
              <p:nvPr/>
            </p:nvSpPr>
            <p:spPr>
              <a:xfrm>
                <a:off x="3451426" y="1428118"/>
                <a:ext cx="308956" cy="1025778"/>
              </a:xfrm>
              <a:prstGeom prst="righ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9" name="Elbow Connector 88">
                <a:extLst>
                  <a:ext uri="{FF2B5EF4-FFF2-40B4-BE49-F238E27FC236}">
                    <a16:creationId xmlns:a16="http://schemas.microsoft.com/office/drawing/2014/main" id="{0E412BEC-C6A3-8A44-8726-BCA55EC534E3}"/>
                  </a:ext>
                </a:extLst>
              </p:cNvPr>
              <p:cNvCxnSpPr>
                <a:endCxn id="57" idx="1"/>
              </p:cNvCxnSpPr>
              <p:nvPr/>
            </p:nvCxnSpPr>
            <p:spPr>
              <a:xfrm flipV="1">
                <a:off x="3760382" y="1428118"/>
                <a:ext cx="1938670" cy="507009"/>
              </a:xfrm>
              <a:prstGeom prst="bentConnector3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3449D4CA-94E0-F740-8D23-3DBA84065EEE}"/>
              </a:ext>
            </a:extLst>
          </p:cNvPr>
          <p:cNvGrpSpPr/>
          <p:nvPr/>
        </p:nvGrpSpPr>
        <p:grpSpPr>
          <a:xfrm>
            <a:off x="-15410" y="1360967"/>
            <a:ext cx="3953105" cy="3733323"/>
            <a:chOff x="-15410" y="1360967"/>
            <a:chExt cx="3953105" cy="3733323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AEB7BF8-74B4-F54C-A86C-159EE6B0BAF2}"/>
                </a:ext>
              </a:extLst>
            </p:cNvPr>
            <p:cNvGrpSpPr/>
            <p:nvPr/>
          </p:nvGrpSpPr>
          <p:grpSpPr>
            <a:xfrm>
              <a:off x="425303" y="1360967"/>
              <a:ext cx="3512392" cy="3733323"/>
              <a:chOff x="425303" y="1360967"/>
              <a:chExt cx="3512392" cy="3733323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E4BABF2-6249-0E48-BA33-9208DBCEFF8C}"/>
                  </a:ext>
                </a:extLst>
              </p:cNvPr>
              <p:cNvSpPr/>
              <p:nvPr/>
            </p:nvSpPr>
            <p:spPr>
              <a:xfrm>
                <a:off x="1307805" y="1360967"/>
                <a:ext cx="1329069" cy="2870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err="1">
                    <a:solidFill>
                      <a:schemeClr val="tx1"/>
                    </a:solidFill>
                  </a:rPr>
                  <a:t>prev</a:t>
                </a:r>
                <a:r>
                  <a:rPr lang="en-US" sz="2000" dirty="0">
                    <a:solidFill>
                      <a:schemeClr val="tx1"/>
                    </a:solidFill>
                  </a:rPr>
                  <a:t> hash</a:t>
                </a: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BE18BC1-9957-C349-AEC8-BCBC6972DBD2}"/>
                  </a:ext>
                </a:extLst>
              </p:cNvPr>
              <p:cNvSpPr/>
              <p:nvPr/>
            </p:nvSpPr>
            <p:spPr>
              <a:xfrm>
                <a:off x="1307805" y="1648047"/>
                <a:ext cx="1329069" cy="2870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2AB156F-0C94-934A-B2A7-7BEBD5767E4D}"/>
                  </a:ext>
                </a:extLst>
              </p:cNvPr>
              <p:cNvSpPr/>
              <p:nvPr/>
            </p:nvSpPr>
            <p:spPr>
              <a:xfrm>
                <a:off x="1307805" y="1940444"/>
                <a:ext cx="1329069" cy="2870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A66902E-B5E9-6D42-9B18-601A0F9DF095}"/>
                  </a:ext>
                </a:extLst>
              </p:cNvPr>
              <p:cNvSpPr/>
              <p:nvPr/>
            </p:nvSpPr>
            <p:spPr>
              <a:xfrm>
                <a:off x="1307804" y="2216892"/>
                <a:ext cx="1329069" cy="2870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riangle 7">
                <a:extLst>
                  <a:ext uri="{FF2B5EF4-FFF2-40B4-BE49-F238E27FC236}">
                    <a16:creationId xmlns:a16="http://schemas.microsoft.com/office/drawing/2014/main" id="{1DF7208F-DC57-8346-994A-021BAABDE068}"/>
                  </a:ext>
                </a:extLst>
              </p:cNvPr>
              <p:cNvSpPr/>
              <p:nvPr/>
            </p:nvSpPr>
            <p:spPr>
              <a:xfrm>
                <a:off x="457200" y="3009014"/>
                <a:ext cx="946298" cy="1212112"/>
              </a:xfrm>
              <a:prstGeom prst="triangl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Triangle 8">
                <a:extLst>
                  <a:ext uri="{FF2B5EF4-FFF2-40B4-BE49-F238E27FC236}">
                    <a16:creationId xmlns:a16="http://schemas.microsoft.com/office/drawing/2014/main" id="{D1E6992F-5D31-1645-B007-902F2AFCE328}"/>
                  </a:ext>
                </a:extLst>
              </p:cNvPr>
              <p:cNvSpPr/>
              <p:nvPr/>
            </p:nvSpPr>
            <p:spPr>
              <a:xfrm>
                <a:off x="1640959" y="3007430"/>
                <a:ext cx="946298" cy="1212112"/>
              </a:xfrm>
              <a:prstGeom prst="triangle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DAA9FF5-AE82-D147-85C6-07ECBEB45743}"/>
                  </a:ext>
                </a:extLst>
              </p:cNvPr>
              <p:cNvSpPr txBox="1"/>
              <p:nvPr/>
            </p:nvSpPr>
            <p:spPr>
              <a:xfrm>
                <a:off x="425303" y="4257138"/>
                <a:ext cx="1056378" cy="837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000" dirty="0">
                    <a:latin typeface="+mn-lt"/>
                  </a:rPr>
                  <a:t>updated</a:t>
                </a:r>
                <a:br>
                  <a:rPr lang="en-US" sz="2000" dirty="0">
                    <a:latin typeface="+mn-lt"/>
                  </a:rPr>
                </a:br>
                <a:r>
                  <a:rPr lang="en-US" sz="2000" dirty="0">
                    <a:latin typeface="+mn-lt"/>
                  </a:rPr>
                  <a:t>world</a:t>
                </a:r>
                <a:br>
                  <a:rPr lang="en-US" sz="2000" dirty="0">
                    <a:latin typeface="+mn-lt"/>
                  </a:rPr>
                </a:br>
                <a:r>
                  <a:rPr lang="en-US" sz="2000" dirty="0">
                    <a:latin typeface="+mn-lt"/>
                  </a:rPr>
                  <a:t>state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8A052A7-7006-6C42-9AC3-93B2EF3BFCF9}"/>
                  </a:ext>
                </a:extLst>
              </p:cNvPr>
              <p:cNvSpPr txBox="1"/>
              <p:nvPr/>
            </p:nvSpPr>
            <p:spPr>
              <a:xfrm>
                <a:off x="1964637" y="4251661"/>
                <a:ext cx="409023" cy="344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000" dirty="0">
                    <a:latin typeface="+mn-lt"/>
                  </a:rPr>
                  <a:t>Tx</a:t>
                </a:r>
              </a:p>
            </p:txBody>
          </p:sp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45065C1C-1F8D-2249-89A1-8410739E0B7C}"/>
                  </a:ext>
                </a:extLst>
              </p:cNvPr>
              <p:cNvSpPr/>
              <p:nvPr/>
            </p:nvSpPr>
            <p:spPr>
              <a:xfrm>
                <a:off x="2814084" y="3009014"/>
                <a:ext cx="946298" cy="1212112"/>
              </a:xfrm>
              <a:prstGeom prst="triangl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9FD29B8-E06B-A84F-A750-EF470760A6B3}"/>
                  </a:ext>
                </a:extLst>
              </p:cNvPr>
              <p:cNvSpPr txBox="1"/>
              <p:nvPr/>
            </p:nvSpPr>
            <p:spPr>
              <a:xfrm>
                <a:off x="2746856" y="4253245"/>
                <a:ext cx="1190839" cy="590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000" dirty="0">
                    <a:latin typeface="+mn-lt"/>
                  </a:rPr>
                  <a:t>log</a:t>
                </a:r>
                <a:br>
                  <a:rPr lang="en-US" sz="2000" dirty="0">
                    <a:latin typeface="+mn-lt"/>
                  </a:rPr>
                </a:br>
                <a:r>
                  <a:rPr lang="en-US" sz="2000" dirty="0">
                    <a:latin typeface="+mn-lt"/>
                  </a:rPr>
                  <a:t>messages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0B44CEF-AFD4-E241-9D27-995DFC255A75}"/>
                  </a:ext>
                </a:extLst>
              </p:cNvPr>
              <p:cNvSpPr/>
              <p:nvPr/>
            </p:nvSpPr>
            <p:spPr>
              <a:xfrm>
                <a:off x="1805149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AEA02F3-0B32-0041-81DC-478146C20AAE}"/>
                  </a:ext>
                </a:extLst>
              </p:cNvPr>
              <p:cNvSpPr/>
              <p:nvPr/>
            </p:nvSpPr>
            <p:spPr>
              <a:xfrm>
                <a:off x="2037295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08A7A52-F822-C041-9BEE-BCEA5CA8E31C}"/>
                  </a:ext>
                </a:extLst>
              </p:cNvPr>
              <p:cNvSpPr/>
              <p:nvPr/>
            </p:nvSpPr>
            <p:spPr>
              <a:xfrm>
                <a:off x="2269440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153240E-1582-1148-91F4-BFA4F3E94F89}"/>
                  </a:ext>
                </a:extLst>
              </p:cNvPr>
              <p:cNvSpPr/>
              <p:nvPr/>
            </p:nvSpPr>
            <p:spPr>
              <a:xfrm>
                <a:off x="2987135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2FA1077-AF06-EB4D-80E7-D876F3E9E92C}"/>
                  </a:ext>
                </a:extLst>
              </p:cNvPr>
              <p:cNvSpPr/>
              <p:nvPr/>
            </p:nvSpPr>
            <p:spPr>
              <a:xfrm>
                <a:off x="3219281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94A1E71-B4DD-2C4D-8004-09F79A269688}"/>
                  </a:ext>
                </a:extLst>
              </p:cNvPr>
              <p:cNvSpPr/>
              <p:nvPr/>
            </p:nvSpPr>
            <p:spPr>
              <a:xfrm>
                <a:off x="3451426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3427870-D755-9C4F-B12A-B8A436148B97}"/>
                  </a:ext>
                </a:extLst>
              </p:cNvPr>
              <p:cNvSpPr/>
              <p:nvPr/>
            </p:nvSpPr>
            <p:spPr>
              <a:xfrm>
                <a:off x="628479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746524C-1B87-E74E-84D1-B8873530BA2B}"/>
                  </a:ext>
                </a:extLst>
              </p:cNvPr>
              <p:cNvSpPr/>
              <p:nvPr/>
            </p:nvSpPr>
            <p:spPr>
              <a:xfrm>
                <a:off x="860625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2AE4F14-E94A-3C48-9EDD-0F39C45C7A52}"/>
                  </a:ext>
                </a:extLst>
              </p:cNvPr>
              <p:cNvSpPr/>
              <p:nvPr/>
            </p:nvSpPr>
            <p:spPr>
              <a:xfrm>
                <a:off x="1092770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D232827-A5AA-EA4A-B5B7-A7590DCDCD1B}"/>
                  </a:ext>
                </a:extLst>
              </p:cNvPr>
              <p:cNvSpPr txBox="1"/>
              <p:nvPr/>
            </p:nvSpPr>
            <p:spPr>
              <a:xfrm>
                <a:off x="564603" y="3613486"/>
                <a:ext cx="7777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>
                    <a:latin typeface="+mn-lt"/>
                  </a:rPr>
                  <a:t>accts.</a:t>
                </a:r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EAB45184-1EAB-504D-A0B9-811ED58D329F}"/>
                  </a:ext>
                </a:extLst>
              </p:cNvPr>
              <p:cNvSpPr/>
              <p:nvPr/>
            </p:nvSpPr>
            <p:spPr>
              <a:xfrm>
                <a:off x="880417" y="1807535"/>
                <a:ext cx="384857" cy="1169581"/>
              </a:xfrm>
              <a:custGeom>
                <a:avLst/>
                <a:gdLst>
                  <a:gd name="connsiteX0" fmla="*/ 55248 w 384857"/>
                  <a:gd name="connsiteY0" fmla="*/ 1169581 h 1169581"/>
                  <a:gd name="connsiteX1" fmla="*/ 2085 w 384857"/>
                  <a:gd name="connsiteY1" fmla="*/ 329609 h 1169581"/>
                  <a:gd name="connsiteX2" fmla="*/ 119043 w 384857"/>
                  <a:gd name="connsiteY2" fmla="*/ 74428 h 1169581"/>
                  <a:gd name="connsiteX3" fmla="*/ 384857 w 384857"/>
                  <a:gd name="connsiteY3" fmla="*/ 0 h 1169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4857" h="1169581">
                    <a:moveTo>
                      <a:pt x="55248" y="1169581"/>
                    </a:moveTo>
                    <a:cubicBezTo>
                      <a:pt x="23350" y="840857"/>
                      <a:pt x="-8547" y="512134"/>
                      <a:pt x="2085" y="329609"/>
                    </a:cubicBezTo>
                    <a:cubicBezTo>
                      <a:pt x="12717" y="147084"/>
                      <a:pt x="55248" y="129363"/>
                      <a:pt x="119043" y="74428"/>
                    </a:cubicBezTo>
                    <a:cubicBezTo>
                      <a:pt x="182838" y="19493"/>
                      <a:pt x="283847" y="9746"/>
                      <a:pt x="384857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DF6602F5-D393-FF41-BE17-D8C35C3A76DF}"/>
                  </a:ext>
                </a:extLst>
              </p:cNvPr>
              <p:cNvSpPr/>
              <p:nvPr/>
            </p:nvSpPr>
            <p:spPr>
              <a:xfrm flipH="1">
                <a:off x="2668772" y="2402958"/>
                <a:ext cx="705402" cy="623097"/>
              </a:xfrm>
              <a:custGeom>
                <a:avLst/>
                <a:gdLst>
                  <a:gd name="connsiteX0" fmla="*/ 55248 w 384857"/>
                  <a:gd name="connsiteY0" fmla="*/ 1169581 h 1169581"/>
                  <a:gd name="connsiteX1" fmla="*/ 2085 w 384857"/>
                  <a:gd name="connsiteY1" fmla="*/ 329609 h 1169581"/>
                  <a:gd name="connsiteX2" fmla="*/ 119043 w 384857"/>
                  <a:gd name="connsiteY2" fmla="*/ 74428 h 1169581"/>
                  <a:gd name="connsiteX3" fmla="*/ 384857 w 384857"/>
                  <a:gd name="connsiteY3" fmla="*/ 0 h 1169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4857" h="1169581">
                    <a:moveTo>
                      <a:pt x="55248" y="1169581"/>
                    </a:moveTo>
                    <a:cubicBezTo>
                      <a:pt x="23350" y="840857"/>
                      <a:pt x="-8547" y="512134"/>
                      <a:pt x="2085" y="329609"/>
                    </a:cubicBezTo>
                    <a:cubicBezTo>
                      <a:pt x="12717" y="147084"/>
                      <a:pt x="55248" y="129363"/>
                      <a:pt x="119043" y="74428"/>
                    </a:cubicBezTo>
                    <a:cubicBezTo>
                      <a:pt x="182838" y="19493"/>
                      <a:pt x="283847" y="9746"/>
                      <a:pt x="384857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3DB885C2-A3EF-7B47-9755-40668F7DE31C}"/>
                  </a:ext>
                </a:extLst>
              </p:cNvPr>
              <p:cNvSpPr/>
              <p:nvPr/>
            </p:nvSpPr>
            <p:spPr>
              <a:xfrm>
                <a:off x="1025855" y="2051556"/>
                <a:ext cx="1090024" cy="957458"/>
              </a:xfrm>
              <a:custGeom>
                <a:avLst/>
                <a:gdLst>
                  <a:gd name="connsiteX0" fmla="*/ 1090024 w 1090024"/>
                  <a:gd name="connsiteY0" fmla="*/ 957458 h 957458"/>
                  <a:gd name="connsiteX1" fmla="*/ 377643 w 1090024"/>
                  <a:gd name="connsiteY1" fmla="*/ 819235 h 957458"/>
                  <a:gd name="connsiteX2" fmla="*/ 37401 w 1090024"/>
                  <a:gd name="connsiteY2" fmla="*/ 468360 h 957458"/>
                  <a:gd name="connsiteX3" fmla="*/ 37401 w 1090024"/>
                  <a:gd name="connsiteY3" fmla="*/ 74956 h 957458"/>
                  <a:gd name="connsiteX4" fmla="*/ 292582 w 1090024"/>
                  <a:gd name="connsiteY4" fmla="*/ 528 h 957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024" h="957458">
                    <a:moveTo>
                      <a:pt x="1090024" y="957458"/>
                    </a:moveTo>
                    <a:cubicBezTo>
                      <a:pt x="821552" y="929104"/>
                      <a:pt x="553080" y="900751"/>
                      <a:pt x="377643" y="819235"/>
                    </a:cubicBezTo>
                    <a:cubicBezTo>
                      <a:pt x="202206" y="737719"/>
                      <a:pt x="94108" y="592406"/>
                      <a:pt x="37401" y="468360"/>
                    </a:cubicBezTo>
                    <a:cubicBezTo>
                      <a:pt x="-19306" y="344314"/>
                      <a:pt x="-5129" y="152928"/>
                      <a:pt x="37401" y="74956"/>
                    </a:cubicBezTo>
                    <a:cubicBezTo>
                      <a:pt x="79931" y="-3016"/>
                      <a:pt x="186256" y="-1244"/>
                      <a:pt x="292582" y="52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90" name="Elbow Connector 89">
              <a:extLst>
                <a:ext uri="{FF2B5EF4-FFF2-40B4-BE49-F238E27FC236}">
                  <a16:creationId xmlns:a16="http://schemas.microsoft.com/office/drawing/2014/main" id="{D0B83382-92C4-EF45-B83D-C1741ACAB5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9916" y="1484481"/>
              <a:ext cx="995607" cy="507366"/>
            </a:xfrm>
            <a:prstGeom prst="bentConnector3">
              <a:avLst>
                <a:gd name="adj1" fmla="val 33981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EF0EC5B-38CA-EC4A-BD11-52C59C66C0BC}"/>
                </a:ext>
              </a:extLst>
            </p:cNvPr>
            <p:cNvSpPr txBox="1"/>
            <p:nvPr/>
          </p:nvSpPr>
          <p:spPr>
            <a:xfrm>
              <a:off x="-15410" y="1678838"/>
              <a:ext cx="397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75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E4202-1A1D-FB41-BFD1-292EF872A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EVM mechanics:  execution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20A53-8A80-884A-B0A5-3CF9CE5EE9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598310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Write code in Solidity (or another front-end language)</a:t>
            </a:r>
          </a:p>
          <a:p>
            <a:pPr marL="0" indent="0">
              <a:spcBef>
                <a:spcPts val="2376"/>
              </a:spcBef>
              <a:buNone/>
            </a:pPr>
            <a:r>
              <a:rPr lang="en-US" sz="2400" dirty="0"/>
              <a:t>⇒   compile to EVM bytecode, e.g., using </a:t>
            </a:r>
            <a:r>
              <a:rPr lang="en-US" sz="2400" b="1" dirty="0" err="1"/>
              <a:t>solc</a:t>
            </a:r>
            <a:r>
              <a:rPr lang="en-US" sz="2400" dirty="0"/>
              <a:t> compiler</a:t>
            </a:r>
          </a:p>
          <a:p>
            <a:pPr marL="0" indent="0">
              <a:buNone/>
            </a:pPr>
            <a:r>
              <a:rPr lang="en-US" sz="2400" dirty="0"/>
              <a:t>			</a:t>
            </a:r>
          </a:p>
          <a:p>
            <a:pPr marL="0" indent="0">
              <a:buNone/>
            </a:pPr>
            <a:r>
              <a:rPr lang="en-US" sz="2400" dirty="0"/>
              <a:t>⇒   validators run the contract’s EVM bytecode in response to a Tx</a:t>
            </a:r>
          </a:p>
        </p:txBody>
      </p:sp>
    </p:spTree>
    <p:extLst>
      <p:ext uri="{BB962C8B-B14F-4D97-AF65-F5344CB8AC3E}">
        <p14:creationId xmlns:p14="http://schemas.microsoft.com/office/powerpoint/2010/main" val="3474735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CC2B0E12-0119-A322-BAB2-A3FC3098C6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E5194F1-3445-FCE7-EBF5-678032B0EA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EVM</a:t>
            </a:r>
          </a:p>
        </p:txBody>
      </p:sp>
    </p:spTree>
    <p:extLst>
      <p:ext uri="{BB962C8B-B14F-4D97-AF65-F5344CB8AC3E}">
        <p14:creationId xmlns:p14="http://schemas.microsoft.com/office/powerpoint/2010/main" val="33926058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8AA47-94FD-B54E-9D42-24B6FEF26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The EVM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93CE0-1664-2245-A2F9-59A1FBF4A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559209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Stack machine (like Bitcoin) but with JUMP</a:t>
            </a:r>
          </a:p>
          <a:p>
            <a:r>
              <a:rPr lang="en-US" sz="2400" dirty="0"/>
              <a:t>max stack depth = 1024    </a:t>
            </a:r>
          </a:p>
          <a:p>
            <a:r>
              <a:rPr lang="en-US" sz="2400" dirty="0"/>
              <a:t>program aborts if stack size exceeded;  block proposer keeps gas</a:t>
            </a:r>
          </a:p>
          <a:p>
            <a:pPr marL="0" indent="0">
              <a:spcBef>
                <a:spcPts val="1176"/>
              </a:spcBef>
              <a:buNone/>
            </a:pPr>
            <a:endParaRPr lang="en-US" sz="2400" dirty="0"/>
          </a:p>
          <a:p>
            <a:pPr marL="0" indent="0">
              <a:spcBef>
                <a:spcPts val="1176"/>
              </a:spcBef>
              <a:buNone/>
            </a:pPr>
            <a:r>
              <a:rPr lang="en-US" sz="2400" dirty="0"/>
              <a:t>A contract can </a:t>
            </a:r>
            <a:r>
              <a:rPr lang="en-US" sz="2400" u="sng" dirty="0"/>
              <a:t>create</a:t>
            </a:r>
            <a:r>
              <a:rPr lang="en-US" sz="2400" dirty="0"/>
              <a:t> or </a:t>
            </a:r>
            <a:r>
              <a:rPr lang="en-US" sz="2400" u="sng" dirty="0"/>
              <a:t>call</a:t>
            </a:r>
            <a:r>
              <a:rPr lang="en-US" sz="2400" dirty="0"/>
              <a:t> another contract</a:t>
            </a:r>
          </a:p>
          <a:p>
            <a:r>
              <a:rPr lang="en-US" sz="2400" dirty="0"/>
              <a:t>There are several ways to call another contract</a:t>
            </a:r>
            <a:endParaRPr lang="en-US" sz="2000" dirty="0"/>
          </a:p>
          <a:p>
            <a:r>
              <a:rPr lang="en-US" sz="2400" dirty="0"/>
              <a:t>Using the CALL instruction to call another contract </a:t>
            </a:r>
            <a:br>
              <a:rPr lang="en-US" sz="2400" dirty="0"/>
            </a:br>
            <a:r>
              <a:rPr lang="en-US" sz="2400" dirty="0"/>
              <a:t>creates a new execution frame that is deleted on return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FC1F0D-B640-92FD-F7BC-323EA3B6BBE6}"/>
              </a:ext>
            </a:extLst>
          </p:cNvPr>
          <p:cNvSpPr txBox="1"/>
          <p:nvPr/>
        </p:nvSpPr>
        <p:spPr>
          <a:xfrm>
            <a:off x="5169854" y="205634"/>
            <a:ext cx="3698898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see https://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www.evm.codes</a:t>
            </a:r>
            <a:endParaRPr lang="en-US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8858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7E5E1-A652-D8B0-94F2-0E544A52F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A5F42-31B2-6AF0-C3D6-03AD13C61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The EVM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D2DBB-65C3-AF6E-C922-E2B81849A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559209" cy="381843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/>
              <a:t>The EVM maintains three types of zero initialized memory per contract.</a:t>
            </a:r>
          </a:p>
          <a:p>
            <a:pPr marL="0" indent="0">
              <a:buNone/>
            </a:pPr>
            <a:r>
              <a:rPr lang="en-US" sz="2400" dirty="0"/>
              <a:t>All three are private to the contract that owns them </a:t>
            </a:r>
            <a:r>
              <a:rPr lang="en-US" sz="2000" dirty="0"/>
              <a:t>(e.g., </a:t>
            </a:r>
            <a:r>
              <a:rPr lang="en-US" sz="2000" dirty="0" err="1"/>
              <a:t>nameCoin</a:t>
            </a:r>
            <a:r>
              <a:rPr lang="en-US" sz="2000" dirty="0"/>
              <a:t>)</a:t>
            </a:r>
            <a:endParaRPr lang="en-US" sz="2400" dirty="0"/>
          </a:p>
          <a:p>
            <a:pPr>
              <a:spcBef>
                <a:spcPts val="1200"/>
              </a:spcBef>
            </a:pPr>
            <a:r>
              <a:rPr lang="en-US" sz="2400" b="1" dirty="0"/>
              <a:t>Persistent storage </a:t>
            </a:r>
            <a:r>
              <a:rPr lang="en-US" sz="2400" dirty="0"/>
              <a:t>(on blockchain):  SLOAD,  SSTORE   (expensive)</a:t>
            </a:r>
          </a:p>
          <a:p>
            <a:r>
              <a:rPr lang="en-US" sz="2400" b="1" dirty="0"/>
              <a:t>Volatile memory  </a:t>
            </a:r>
            <a:r>
              <a:rPr lang="en-US" sz="2400" dirty="0"/>
              <a:t>(lives for a single Tx, one per execution frame):</a:t>
            </a:r>
            <a:br>
              <a:rPr lang="en-US" sz="2400" dirty="0"/>
            </a:br>
            <a:r>
              <a:rPr lang="en-US" sz="2400" dirty="0"/>
              <a:t>		MLOAD,  MSTORE      (very cheap,  3 Gas)</a:t>
            </a:r>
          </a:p>
          <a:p>
            <a:r>
              <a:rPr lang="en-US" sz="2400" b="1" dirty="0"/>
              <a:t>Transient memory  </a:t>
            </a:r>
            <a:r>
              <a:rPr lang="en-US" sz="2400" dirty="0"/>
              <a:t>(lives for a single Tx, one per contract):   </a:t>
            </a:r>
            <a:br>
              <a:rPr lang="en-US" sz="2400" dirty="0"/>
            </a:br>
            <a:r>
              <a:rPr lang="en-US" sz="2400" dirty="0"/>
              <a:t>		TLOAD,  TSTORE   (cheap, 100 Gas)</a:t>
            </a:r>
          </a:p>
          <a:p>
            <a:pPr>
              <a:spcBef>
                <a:spcPts val="1824"/>
              </a:spcBef>
            </a:pPr>
            <a:r>
              <a:rPr lang="en-US" sz="2400" dirty="0"/>
              <a:t>LOG0(data):  write data to log  (easily read by a block explorer)</a:t>
            </a:r>
          </a:p>
          <a:p>
            <a:pPr>
              <a:spcBef>
                <a:spcPts val="1824"/>
              </a:spcBef>
            </a:pPr>
            <a:r>
              <a:rPr lang="en-US" sz="2400" dirty="0"/>
              <a:t>Tx </a:t>
            </a:r>
            <a:r>
              <a:rPr lang="en-US" sz="2400" dirty="0" err="1"/>
              <a:t>calldata</a:t>
            </a:r>
            <a:r>
              <a:rPr lang="en-US" sz="2400" dirty="0"/>
              <a:t> </a:t>
            </a:r>
            <a:r>
              <a:rPr lang="en-US" sz="1800" dirty="0"/>
              <a:t>(16 gas/byte)</a:t>
            </a:r>
            <a:r>
              <a:rPr lang="en-US" sz="2400" dirty="0"/>
              <a:t>:  read-only, readable by EVM only in current Tx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166655-D265-0E97-D7BB-3414B86D7082}"/>
              </a:ext>
            </a:extLst>
          </p:cNvPr>
          <p:cNvSpPr txBox="1"/>
          <p:nvPr/>
        </p:nvSpPr>
        <p:spPr>
          <a:xfrm>
            <a:off x="5169854" y="205634"/>
            <a:ext cx="3698898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n-lt"/>
              </a:rPr>
              <a:t>see https://</a:t>
            </a:r>
            <a:r>
              <a:rPr lang="en-US" dirty="0" err="1">
                <a:solidFill>
                  <a:schemeClr val="bg1"/>
                </a:solidFill>
                <a:latin typeface="+mn-lt"/>
              </a:rPr>
              <a:t>www.evm.codes</a:t>
            </a:r>
            <a:endParaRPr lang="en-US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4674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6BA1D-6948-3646-B238-038C165F8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Every instruction costs gas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13FCE-CBC0-8F49-8C3A-923EAE11F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0" y="1075232"/>
            <a:ext cx="8927689" cy="327062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Why charge gas?</a:t>
            </a:r>
          </a:p>
          <a:p>
            <a:r>
              <a:rPr lang="en-US" sz="2400" dirty="0"/>
              <a:t>Tx fees (gas) prevents submitting Tx that runs for many steps.</a:t>
            </a:r>
          </a:p>
          <a:p>
            <a:pPr>
              <a:tabLst>
                <a:tab pos="2568575" algn="l"/>
              </a:tabLst>
            </a:pPr>
            <a:r>
              <a:rPr lang="en-US" sz="2400" dirty="0"/>
              <a:t>During high load:	block proposer chooses Tx from </a:t>
            </a:r>
            <a:r>
              <a:rPr lang="en-US" sz="2400" dirty="0" err="1"/>
              <a:t>mempool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	that maximize its income.</a:t>
            </a:r>
          </a:p>
          <a:p>
            <a:pPr>
              <a:tabLst>
                <a:tab pos="2568575" algn="l"/>
              </a:tabLst>
            </a:pPr>
            <a:endParaRPr lang="en-US" sz="2400" dirty="0"/>
          </a:p>
          <a:p>
            <a:pPr marL="0" indent="0">
              <a:buNone/>
              <a:tabLst>
                <a:tab pos="2568575" algn="l"/>
              </a:tabLst>
            </a:pPr>
            <a:endParaRPr lang="en-US" sz="2400" dirty="0"/>
          </a:p>
          <a:p>
            <a:pPr marL="0" indent="0">
              <a:buNone/>
              <a:tabLst>
                <a:tab pos="2568575" algn="l"/>
              </a:tabLst>
            </a:pPr>
            <a:r>
              <a:rPr lang="en-US" sz="2400" dirty="0"/>
              <a:t>if  </a:t>
            </a:r>
            <a:r>
              <a:rPr lang="en-US" sz="2400" b="1" dirty="0" err="1"/>
              <a:t>gasUsed</a:t>
            </a:r>
            <a:r>
              <a:rPr lang="en-US" sz="2400" b="1" dirty="0"/>
              <a:t> ≥ </a:t>
            </a:r>
            <a:r>
              <a:rPr lang="en-US" sz="2400" b="1" dirty="0" err="1"/>
              <a:t>gasLimit</a:t>
            </a:r>
            <a:r>
              <a:rPr lang="en-US" sz="2400" dirty="0"/>
              <a:t>:  block proposer keeps gas fees </a:t>
            </a:r>
            <a:r>
              <a:rPr lang="en-US" sz="2000" dirty="0"/>
              <a:t>(from Tx originator)</a:t>
            </a:r>
            <a:endParaRPr lang="en-US" sz="2400" dirty="0"/>
          </a:p>
        </p:txBody>
      </p:sp>
      <p:sp>
        <p:nvSpPr>
          <p:cNvPr id="4" name="Rounded Rectangular Callout 3">
            <a:extLst>
              <a:ext uri="{FF2B5EF4-FFF2-40B4-BE49-F238E27FC236}">
                <a16:creationId xmlns:a16="http://schemas.microsoft.com/office/drawing/2014/main" id="{22374FD3-F61D-B68E-4E76-BAD23B3C3329}"/>
              </a:ext>
            </a:extLst>
          </p:cNvPr>
          <p:cNvSpPr/>
          <p:nvPr/>
        </p:nvSpPr>
        <p:spPr>
          <a:xfrm>
            <a:off x="2989006" y="4430808"/>
            <a:ext cx="2104104" cy="484532"/>
          </a:xfrm>
          <a:prstGeom prst="wedgeRoundRectCallout">
            <a:avLst>
              <a:gd name="adj1" fmla="val -59151"/>
              <a:gd name="adj2" fmla="val -124581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specified in Tx</a:t>
            </a:r>
          </a:p>
        </p:txBody>
      </p:sp>
      <p:sp>
        <p:nvSpPr>
          <p:cNvPr id="5" name="Rounded Rectangular Callout 4">
            <a:extLst>
              <a:ext uri="{FF2B5EF4-FFF2-40B4-BE49-F238E27FC236}">
                <a16:creationId xmlns:a16="http://schemas.microsoft.com/office/drawing/2014/main" id="{32196417-8024-125C-B29D-199D6EDC110B}"/>
              </a:ext>
            </a:extLst>
          </p:cNvPr>
          <p:cNvSpPr/>
          <p:nvPr/>
        </p:nvSpPr>
        <p:spPr>
          <a:xfrm>
            <a:off x="319548" y="4430808"/>
            <a:ext cx="2561304" cy="484532"/>
          </a:xfrm>
          <a:prstGeom prst="wedgeRoundRectCallout">
            <a:avLst>
              <a:gd name="adj1" fmla="val -13854"/>
              <a:gd name="adj2" fmla="val -130669"/>
              <a:gd name="adj3" fmla="val 1666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calculated by EVM</a:t>
            </a:r>
          </a:p>
        </p:txBody>
      </p:sp>
    </p:spTree>
    <p:extLst>
      <p:ext uri="{BB962C8B-B14F-4D97-AF65-F5344CB8AC3E}">
        <p14:creationId xmlns:p14="http://schemas.microsoft.com/office/powerpoint/2010/main" val="406325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2E84737-7322-A843-D4D1-2D4C854C53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147"/>
          <a:stretch>
            <a:fillRect/>
          </a:stretch>
        </p:blipFill>
        <p:spPr>
          <a:xfrm>
            <a:off x="1059883" y="1499685"/>
            <a:ext cx="6483917" cy="15203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87DA30-4872-4343-9248-E34D281EB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Gas prices spike during congestion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BFAC3E-3EA8-C347-8B75-5AD983618677}"/>
              </a:ext>
            </a:extLst>
          </p:cNvPr>
          <p:cNvSpPr/>
          <p:nvPr/>
        </p:nvSpPr>
        <p:spPr>
          <a:xfrm>
            <a:off x="350874" y="946296"/>
            <a:ext cx="4912242" cy="2977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66FC66-E680-D443-9610-63EB889BD8EC}"/>
              </a:ext>
            </a:extLst>
          </p:cNvPr>
          <p:cNvSpPr txBox="1"/>
          <p:nvPr/>
        </p:nvSpPr>
        <p:spPr>
          <a:xfrm>
            <a:off x="489349" y="990675"/>
            <a:ext cx="6365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GasPrice</a:t>
            </a:r>
            <a:r>
              <a:rPr lang="en-US" dirty="0">
                <a:latin typeface="+mn-lt"/>
              </a:rPr>
              <a:t> in </a:t>
            </a:r>
            <a:r>
              <a:rPr lang="en-US" dirty="0" err="1">
                <a:latin typeface="+mn-lt"/>
              </a:rPr>
              <a:t>Gwei</a:t>
            </a:r>
            <a:r>
              <a:rPr lang="en-US" dirty="0">
                <a:latin typeface="+mn-lt"/>
              </a:rPr>
              <a:t>:    1.672 </a:t>
            </a:r>
            <a:r>
              <a:rPr lang="en-US" dirty="0" err="1">
                <a:latin typeface="+mn-lt"/>
              </a:rPr>
              <a:t>Gwei</a:t>
            </a:r>
            <a:r>
              <a:rPr lang="en-US" dirty="0">
                <a:latin typeface="+mn-lt"/>
              </a:rPr>
              <a:t> = 1.672×10</a:t>
            </a:r>
            <a:r>
              <a:rPr lang="en-US" baseline="30000" dirty="0">
                <a:latin typeface="+mn-lt"/>
              </a:rPr>
              <a:t>-9</a:t>
            </a:r>
            <a:r>
              <a:rPr lang="en-US" dirty="0">
                <a:latin typeface="+mn-lt"/>
              </a:rPr>
              <a:t> ETH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AB6372F-BB9A-B1E6-B214-26ED763A2DB3}"/>
              </a:ext>
            </a:extLst>
          </p:cNvPr>
          <p:cNvGrpSpPr/>
          <p:nvPr/>
        </p:nvGrpSpPr>
        <p:grpSpPr>
          <a:xfrm>
            <a:off x="457200" y="3151833"/>
            <a:ext cx="7086599" cy="1925901"/>
            <a:chOff x="457200" y="3151833"/>
            <a:chExt cx="7086599" cy="192590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F38CFDF-BF62-5A79-E4E1-6825C24E7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4147"/>
            <a:stretch>
              <a:fillRect/>
            </a:stretch>
          </p:blipFill>
          <p:spPr>
            <a:xfrm>
              <a:off x="1059882" y="3557339"/>
              <a:ext cx="6483917" cy="152039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FB43C5E-8D5A-DA48-AEEE-41C8F1653ED0}"/>
                </a:ext>
              </a:extLst>
            </p:cNvPr>
            <p:cNvSpPr txBox="1"/>
            <p:nvPr/>
          </p:nvSpPr>
          <p:spPr>
            <a:xfrm>
              <a:off x="457200" y="3151833"/>
              <a:ext cx="29735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Average Tx fee in USD: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3667384-F529-D2FF-94B1-3BACD730E02D}"/>
              </a:ext>
            </a:extLst>
          </p:cNvPr>
          <p:cNvGrpSpPr/>
          <p:nvPr/>
        </p:nvGrpSpPr>
        <p:grpSpPr>
          <a:xfrm>
            <a:off x="4782084" y="1970057"/>
            <a:ext cx="2223463" cy="601391"/>
            <a:chOff x="6679710" y="1769670"/>
            <a:chExt cx="2223463" cy="60139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71C037C-4A6D-7128-15E4-F73586858F5A}"/>
                </a:ext>
              </a:extLst>
            </p:cNvPr>
            <p:cNvSpPr txBox="1"/>
            <p:nvPr/>
          </p:nvSpPr>
          <p:spPr>
            <a:xfrm>
              <a:off x="6679710" y="1769670"/>
              <a:ext cx="15450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congestion</a:t>
              </a:r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D35C7D0-E9EC-DE35-E1B6-6ECA34C3B03A}"/>
                </a:ext>
              </a:extLst>
            </p:cNvPr>
            <p:cNvSpPr/>
            <p:nvPr/>
          </p:nvSpPr>
          <p:spPr>
            <a:xfrm rot="18860143" flipV="1">
              <a:off x="8347651" y="1815539"/>
              <a:ext cx="403122" cy="707922"/>
            </a:xfrm>
            <a:custGeom>
              <a:avLst/>
              <a:gdLst>
                <a:gd name="connsiteX0" fmla="*/ 0 w 403122"/>
                <a:gd name="connsiteY0" fmla="*/ 707922 h 707922"/>
                <a:gd name="connsiteX1" fmla="*/ 294967 w 403122"/>
                <a:gd name="connsiteY1" fmla="*/ 383458 h 707922"/>
                <a:gd name="connsiteX2" fmla="*/ 403122 w 403122"/>
                <a:gd name="connsiteY2" fmla="*/ 0 h 707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03122" h="707922">
                  <a:moveTo>
                    <a:pt x="0" y="707922"/>
                  </a:moveTo>
                  <a:cubicBezTo>
                    <a:pt x="113890" y="604683"/>
                    <a:pt x="227780" y="501445"/>
                    <a:pt x="294967" y="383458"/>
                  </a:cubicBezTo>
                  <a:cubicBezTo>
                    <a:pt x="362154" y="265471"/>
                    <a:pt x="382638" y="132735"/>
                    <a:pt x="403122" y="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07163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6BA1D-6948-3646-B238-038C165F8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Gas calculation:  EIP1559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13FCE-CBC0-8F49-8C3A-923EAE11F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13" y="1200150"/>
            <a:ext cx="8612372" cy="394334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/>
              <a:t>Every block has a “</a:t>
            </a:r>
            <a:r>
              <a:rPr lang="en-US" sz="2400" dirty="0" err="1"/>
              <a:t>baseFee</a:t>
            </a:r>
            <a:r>
              <a:rPr lang="en-US" sz="2400" dirty="0"/>
              <a:t>”:   the </a:t>
            </a:r>
            <a:r>
              <a:rPr lang="en-US" sz="2400" b="1" dirty="0"/>
              <a:t>minimum</a:t>
            </a:r>
            <a:r>
              <a:rPr lang="en-US" sz="2400" dirty="0"/>
              <a:t> </a:t>
            </a:r>
            <a:r>
              <a:rPr lang="en-US" sz="2400" dirty="0" err="1"/>
              <a:t>gasPrice</a:t>
            </a:r>
            <a:r>
              <a:rPr lang="en-US" sz="2400" dirty="0"/>
              <a:t> for Tx in the block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 err="1"/>
              <a:t>baseFee</a:t>
            </a:r>
            <a:r>
              <a:rPr lang="en-US" sz="2400" dirty="0"/>
              <a:t> is computed from </a:t>
            </a:r>
            <a:r>
              <a:rPr lang="en-US" sz="2400" u="sng" dirty="0"/>
              <a:t>total gas</a:t>
            </a:r>
            <a:r>
              <a:rPr lang="en-US" sz="2400" dirty="0"/>
              <a:t> in earlier blocks:</a:t>
            </a:r>
          </a:p>
          <a:p>
            <a:pPr>
              <a:spcBef>
                <a:spcPts val="2376"/>
              </a:spcBef>
            </a:pPr>
            <a:r>
              <a:rPr lang="en-US" sz="2400" dirty="0"/>
              <a:t>	earlier blocks at gas limit (45M gas) ⟹ base fee goes up 12.5% </a:t>
            </a:r>
          </a:p>
          <a:p>
            <a:pPr>
              <a:spcBef>
                <a:spcPts val="2376"/>
              </a:spcBef>
            </a:pPr>
            <a:r>
              <a:rPr lang="en-US" sz="2400" dirty="0"/>
              <a:t>	earlier blocks empty ⟹  base fee decreases by 12.5%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If earlier blocks at “target size</a:t>
            </a:r>
            <a:r>
              <a:rPr lang="en-US" sz="2400"/>
              <a:t>” (22.5M </a:t>
            </a:r>
            <a:r>
              <a:rPr lang="en-US" sz="2400" dirty="0"/>
              <a:t>gas)  ⟹  </a:t>
            </a:r>
            <a:r>
              <a:rPr lang="en-US" sz="2400" dirty="0" err="1"/>
              <a:t>baseFee</a:t>
            </a:r>
            <a:r>
              <a:rPr lang="en-US" sz="2400" dirty="0"/>
              <a:t> does not change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D7E4EC1-DCE1-DD47-889A-5A815D4F867F}"/>
              </a:ext>
            </a:extLst>
          </p:cNvPr>
          <p:cNvGrpSpPr/>
          <p:nvPr/>
        </p:nvGrpSpPr>
        <p:grpSpPr>
          <a:xfrm>
            <a:off x="7814934" y="2625827"/>
            <a:ext cx="1318433" cy="1036864"/>
            <a:chOff x="7644809" y="1881963"/>
            <a:chExt cx="1318433" cy="70341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2A83513-128D-9C48-8463-606FDC185BE4}"/>
                </a:ext>
              </a:extLst>
            </p:cNvPr>
            <p:cNvSpPr txBox="1"/>
            <p:nvPr/>
          </p:nvSpPr>
          <p:spPr>
            <a:xfrm>
              <a:off x="7810555" y="2000606"/>
              <a:ext cx="11526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+mn-lt"/>
                </a:rPr>
                <a:t>interpolate </a:t>
              </a:r>
            </a:p>
            <a:p>
              <a:pPr algn="ctr"/>
              <a:r>
                <a:rPr lang="en-US" sz="1600" dirty="0">
                  <a:latin typeface="+mn-lt"/>
                </a:rPr>
                <a:t>in between</a:t>
              </a:r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6CD59185-7ED4-8C43-A39B-1E814A885EAB}"/>
                </a:ext>
              </a:extLst>
            </p:cNvPr>
            <p:cNvSpPr/>
            <p:nvPr/>
          </p:nvSpPr>
          <p:spPr>
            <a:xfrm>
              <a:off x="7644809" y="1881963"/>
              <a:ext cx="212651" cy="689787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9A968B3-3DF9-0C4C-98CF-88E6427D2A70}"/>
              </a:ext>
            </a:extLst>
          </p:cNvPr>
          <p:cNvSpPr/>
          <p:nvPr/>
        </p:nvSpPr>
        <p:spPr>
          <a:xfrm>
            <a:off x="127591" y="1936039"/>
            <a:ext cx="8920716" cy="189259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355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650FB0-6481-3B4C-B283-8BBC32F17C1A}"/>
              </a:ext>
            </a:extLst>
          </p:cNvPr>
          <p:cNvSpPr/>
          <p:nvPr/>
        </p:nvSpPr>
        <p:spPr>
          <a:xfrm>
            <a:off x="760228" y="3106222"/>
            <a:ext cx="7623544" cy="12546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Computed </a:t>
            </a:r>
            <a:r>
              <a:rPr lang="en-US" b="1" dirty="0" err="1">
                <a:solidFill>
                  <a:schemeClr val="tx1"/>
                </a:solidFill>
              </a:rPr>
              <a:t>gasPrice</a:t>
            </a:r>
            <a:r>
              <a:rPr lang="en-US" dirty="0">
                <a:solidFill>
                  <a:schemeClr val="tx1"/>
                </a:solidFill>
              </a:rPr>
              <a:t> bid  </a:t>
            </a:r>
            <a:r>
              <a:rPr lang="en-US" sz="1800" dirty="0">
                <a:solidFill>
                  <a:schemeClr val="tx1"/>
                </a:solidFill>
              </a:rPr>
              <a:t>(in Wei = 10</a:t>
            </a:r>
            <a:r>
              <a:rPr lang="en-US" sz="1800" baseline="30000" dirty="0">
                <a:solidFill>
                  <a:schemeClr val="tx1"/>
                </a:solidFill>
              </a:rPr>
              <a:t>-18</a:t>
            </a:r>
            <a:r>
              <a:rPr lang="en-US" sz="1800" dirty="0">
                <a:solidFill>
                  <a:schemeClr val="tx1"/>
                </a:solidFill>
              </a:rPr>
              <a:t> ETH)</a:t>
            </a:r>
            <a:r>
              <a:rPr lang="en-US" dirty="0">
                <a:solidFill>
                  <a:schemeClr val="tx1"/>
                </a:solidFill>
              </a:rPr>
              <a:t>: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b="1" dirty="0" err="1">
                <a:solidFill>
                  <a:schemeClr val="tx1"/>
                </a:solidFill>
              </a:rPr>
              <a:t>gasPrice</a:t>
            </a:r>
            <a:r>
              <a:rPr lang="en-US" dirty="0">
                <a:solidFill>
                  <a:schemeClr val="tx1"/>
                </a:solidFill>
              </a:rPr>
              <a:t> ⇽ min(</a:t>
            </a:r>
            <a:r>
              <a:rPr lang="en-US" b="1" dirty="0" err="1">
                <a:solidFill>
                  <a:schemeClr val="tx1"/>
                </a:solidFill>
              </a:rPr>
              <a:t>maxFee</a:t>
            </a:r>
            <a:r>
              <a:rPr lang="en-US" dirty="0">
                <a:solidFill>
                  <a:schemeClr val="tx1"/>
                </a:solidFill>
              </a:rPr>
              <a:t>,   </a:t>
            </a:r>
            <a:r>
              <a:rPr lang="en-US" b="1" dirty="0" err="1">
                <a:solidFill>
                  <a:schemeClr val="tx1"/>
                </a:solidFill>
              </a:rPr>
              <a:t>baseFee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+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maxPriorityFee</a:t>
            </a:r>
            <a:r>
              <a:rPr lang="en-US" b="1" dirty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26BA1D-6948-3646-B238-038C165F8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Gas calculation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13FCE-CBC0-8F49-8C3A-923EAE11F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30028"/>
            <a:ext cx="8580474" cy="1862026"/>
          </a:xfrm>
        </p:spPr>
        <p:txBody>
          <a:bodyPr>
            <a:normAutofit/>
          </a:bodyPr>
          <a:lstStyle/>
          <a:p>
            <a:pPr marL="0" indent="0">
              <a:spcBef>
                <a:spcPts val="2376"/>
              </a:spcBef>
              <a:buNone/>
            </a:pPr>
            <a:r>
              <a:rPr lang="en-US" sz="2400" dirty="0"/>
              <a:t>A transaction specifies three parameters:</a:t>
            </a:r>
          </a:p>
          <a:p>
            <a:r>
              <a:rPr lang="en-US" sz="2400" b="1" dirty="0" err="1"/>
              <a:t>gasLimit</a:t>
            </a:r>
            <a:r>
              <a:rPr lang="en-US" sz="2400" dirty="0"/>
              <a:t>:  max total gas allowed for Tx</a:t>
            </a:r>
          </a:p>
          <a:p>
            <a:pPr>
              <a:spcBef>
                <a:spcPts val="1176"/>
              </a:spcBef>
            </a:pPr>
            <a:r>
              <a:rPr lang="en-US" sz="2400" b="1" dirty="0" err="1"/>
              <a:t>maxFee</a:t>
            </a:r>
            <a:r>
              <a:rPr lang="en-US" sz="2400" b="1" dirty="0"/>
              <a:t>:   </a:t>
            </a:r>
            <a:r>
              <a:rPr lang="en-US" sz="2400" dirty="0"/>
              <a:t>maximum allowed gas price</a:t>
            </a:r>
            <a:endParaRPr lang="en-US" sz="2400" b="1" dirty="0"/>
          </a:p>
          <a:p>
            <a:r>
              <a:rPr lang="en-US" sz="2400" b="1" dirty="0" err="1"/>
              <a:t>maxPriorityFee</a:t>
            </a:r>
            <a:r>
              <a:rPr lang="en-US" sz="2400" dirty="0"/>
              <a:t>:  additional “tip” to be paid to block proposer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F12880-876E-3642-8455-A6AEB8071F03}"/>
              </a:ext>
            </a:extLst>
          </p:cNvPr>
          <p:cNvSpPr txBox="1"/>
          <p:nvPr/>
        </p:nvSpPr>
        <p:spPr>
          <a:xfrm>
            <a:off x="2009552" y="4579700"/>
            <a:ext cx="4365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Max Tx fee:   </a:t>
            </a:r>
            <a:r>
              <a:rPr lang="en-US" b="1" dirty="0" err="1">
                <a:latin typeface="+mn-lt"/>
              </a:rPr>
              <a:t>gasLimit</a:t>
            </a:r>
            <a:r>
              <a:rPr lang="en-US" b="1" dirty="0">
                <a:latin typeface="+mn-lt"/>
              </a:rPr>
              <a:t> × </a:t>
            </a:r>
            <a:r>
              <a:rPr lang="en-US" b="1" dirty="0" err="1">
                <a:latin typeface="+mn-lt"/>
              </a:rPr>
              <a:t>gasPrice</a:t>
            </a:r>
            <a:endParaRPr lang="en-US" b="1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109726-F8A6-A4C0-EA38-8E8963AB6EBC}"/>
              </a:ext>
            </a:extLst>
          </p:cNvPr>
          <p:cNvSpPr txBox="1"/>
          <p:nvPr/>
        </p:nvSpPr>
        <p:spPr>
          <a:xfrm rot="16200000">
            <a:off x="-19342" y="2159805"/>
            <a:ext cx="579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bid</a:t>
            </a:r>
          </a:p>
        </p:txBody>
      </p:sp>
      <p:sp>
        <p:nvSpPr>
          <p:cNvPr id="7" name="Left Bracket 6">
            <a:extLst>
              <a:ext uri="{FF2B5EF4-FFF2-40B4-BE49-F238E27FC236}">
                <a16:creationId xmlns:a16="http://schemas.microsoft.com/office/drawing/2014/main" id="{5DE6525F-6EC8-8826-433E-F29F7CA55C28}"/>
              </a:ext>
            </a:extLst>
          </p:cNvPr>
          <p:cNvSpPr/>
          <p:nvPr/>
        </p:nvSpPr>
        <p:spPr>
          <a:xfrm>
            <a:off x="457200" y="2000369"/>
            <a:ext cx="73742" cy="860817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18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6BA1D-6948-3646-B238-038C165F8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Gas calculation (informal)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13FCE-CBC0-8F49-8C3A-923EAE11F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78" y="1094014"/>
            <a:ext cx="8888822" cy="2081805"/>
          </a:xfrm>
        </p:spPr>
        <p:txBody>
          <a:bodyPr>
            <a:normAutofit/>
          </a:bodyPr>
          <a:lstStyle/>
          <a:p>
            <a:pPr marL="9525" indent="0">
              <a:spcBef>
                <a:spcPts val="1776"/>
              </a:spcBef>
              <a:buNone/>
            </a:pPr>
            <a:r>
              <a:rPr lang="en-US" sz="2400" b="1" dirty="0" err="1"/>
              <a:t>gasUsed</a:t>
            </a:r>
            <a:r>
              <a:rPr lang="en-US" sz="2400" dirty="0"/>
              <a:t> ⇽ gas used by Tx</a:t>
            </a:r>
            <a:endParaRPr lang="en-US" sz="2400" b="1" dirty="0"/>
          </a:p>
          <a:p>
            <a:pPr marL="9525" indent="0">
              <a:spcBef>
                <a:spcPts val="2976"/>
              </a:spcBef>
              <a:buNone/>
            </a:pPr>
            <a:r>
              <a:rPr lang="en-US" sz="2400" b="1" dirty="0"/>
              <a:t>		</a:t>
            </a:r>
            <a:r>
              <a:rPr lang="en-US" sz="2400" dirty="0"/>
              <a:t>Send  </a:t>
            </a:r>
            <a:r>
              <a:rPr lang="en-US" sz="2400" b="1" dirty="0" err="1"/>
              <a:t>gasUsed</a:t>
            </a:r>
            <a:r>
              <a:rPr lang="en-US" sz="2400" b="1" dirty="0"/>
              <a:t>×</a:t>
            </a:r>
            <a:r>
              <a:rPr lang="en-US" sz="2400" dirty="0"/>
              <a:t>(</a:t>
            </a:r>
            <a:r>
              <a:rPr lang="en-US" sz="2400" b="1" dirty="0" err="1"/>
              <a:t>gasPrice</a:t>
            </a:r>
            <a:r>
              <a:rPr lang="en-US" sz="2400" b="1" dirty="0"/>
              <a:t> – </a:t>
            </a:r>
            <a:r>
              <a:rPr lang="en-US" sz="2400" b="1" dirty="0" err="1"/>
              <a:t>baseFee</a:t>
            </a:r>
            <a:r>
              <a:rPr lang="en-US" sz="2400" dirty="0"/>
              <a:t>)  to block proposer</a:t>
            </a:r>
          </a:p>
          <a:p>
            <a:pPr marL="9525" indent="0">
              <a:spcBef>
                <a:spcPts val="1776"/>
              </a:spcBef>
              <a:buNone/>
            </a:pPr>
            <a:r>
              <a:rPr lang="en-US" sz="2400" dirty="0"/>
              <a:t>		BURN  </a:t>
            </a:r>
            <a:r>
              <a:rPr lang="en-US" sz="2400" b="1" dirty="0" err="1"/>
              <a:t>gasUsed</a:t>
            </a:r>
            <a:r>
              <a:rPr lang="en-US" sz="2400" b="1" dirty="0"/>
              <a:t>× </a:t>
            </a:r>
            <a:r>
              <a:rPr lang="en-US" sz="2400" b="1" dirty="0" err="1"/>
              <a:t>baseFee</a:t>
            </a:r>
            <a:endParaRPr lang="en-US" sz="2400" b="1" dirty="0"/>
          </a:p>
        </p:txBody>
      </p:sp>
      <p:pic>
        <p:nvPicPr>
          <p:cNvPr id="1026" name="Picture 2" descr="Burning Fire, Flame Clipart, Burn It, Orange PNG Transparent Clipart Image  and PSD File for Free Download | Transparent background, Abstract artwork,  Clipart images">
            <a:extLst>
              <a:ext uri="{FF2B5EF4-FFF2-40B4-BE49-F238E27FC236}">
                <a16:creationId xmlns:a16="http://schemas.microsoft.com/office/drawing/2014/main" id="{9DD32BC9-5FA3-754A-A810-ADE4CC592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402724"/>
            <a:ext cx="763952" cy="53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0A7C3A8-4AF3-4856-0BD1-057D98EA901F}"/>
              </a:ext>
            </a:extLst>
          </p:cNvPr>
          <p:cNvSpPr/>
          <p:nvPr/>
        </p:nvSpPr>
        <p:spPr>
          <a:xfrm>
            <a:off x="914400" y="1785939"/>
            <a:ext cx="7772400" cy="121065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FF327E-9933-EE13-3087-F53A5EEF9113}"/>
              </a:ext>
            </a:extLst>
          </p:cNvPr>
          <p:cNvSpPr txBox="1"/>
          <p:nvPr/>
        </p:nvSpPr>
        <p:spPr>
          <a:xfrm>
            <a:off x="2011252" y="4192361"/>
            <a:ext cx="470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⇒   total supply of ETH can decrease</a:t>
            </a:r>
          </a:p>
        </p:txBody>
      </p:sp>
    </p:spTree>
    <p:extLst>
      <p:ext uri="{BB962C8B-B14F-4D97-AF65-F5344CB8AC3E}">
        <p14:creationId xmlns:p14="http://schemas.microsoft.com/office/powerpoint/2010/main" val="381811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6BA1D-6948-3646-B238-038C165F8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Gas calculation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13FCE-CBC0-8F49-8C3A-923EAE11F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78" y="1094014"/>
            <a:ext cx="8888822" cy="4049485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AutoNum type="arabicParenBoth"/>
            </a:pPr>
            <a:r>
              <a:rPr lang="en-US" sz="2400" dirty="0"/>
              <a:t>if  </a:t>
            </a:r>
            <a:r>
              <a:rPr lang="en-US" sz="2400" b="1" dirty="0" err="1"/>
              <a:t>gasPrice</a:t>
            </a:r>
            <a:r>
              <a:rPr lang="en-US" sz="2400" dirty="0"/>
              <a:t> &lt; </a:t>
            </a:r>
            <a:r>
              <a:rPr lang="en-US" sz="2400" b="1" dirty="0" err="1"/>
              <a:t>baseFee</a:t>
            </a:r>
            <a:r>
              <a:rPr lang="en-US" sz="2400" dirty="0"/>
              <a:t>:  abort</a:t>
            </a:r>
          </a:p>
          <a:p>
            <a:pPr marL="457200" indent="-457200">
              <a:buAutoNum type="arabicParenBoth"/>
            </a:pPr>
            <a:r>
              <a:rPr lang="en-US" sz="2400" dirty="0"/>
              <a:t>If </a:t>
            </a:r>
            <a:r>
              <a:rPr lang="en-US" sz="2400" b="1" dirty="0" err="1"/>
              <a:t>gasLimit×gasPrice</a:t>
            </a:r>
            <a:r>
              <a:rPr lang="en-US" sz="2400" b="1" dirty="0"/>
              <a:t> </a:t>
            </a:r>
            <a:r>
              <a:rPr lang="en-US" sz="2400" dirty="0"/>
              <a:t>&gt; </a:t>
            </a:r>
            <a:r>
              <a:rPr lang="en-US" sz="2400" dirty="0" err="1"/>
              <a:t>msg.sender.balance</a:t>
            </a:r>
            <a:r>
              <a:rPr lang="en-US" sz="2400" dirty="0"/>
              <a:t>:  abort</a:t>
            </a:r>
          </a:p>
          <a:p>
            <a:pPr marL="457200" indent="-457200">
              <a:buAutoNum type="arabicParenBoth"/>
            </a:pPr>
            <a:r>
              <a:rPr lang="en-US" sz="2400" dirty="0"/>
              <a:t>deduct </a:t>
            </a:r>
            <a:r>
              <a:rPr lang="en-US" sz="2400" b="1" dirty="0" err="1"/>
              <a:t>gasLimit×gasPrice</a:t>
            </a:r>
            <a:r>
              <a:rPr lang="en-US" sz="2400" b="1" dirty="0"/>
              <a:t> </a:t>
            </a:r>
            <a:r>
              <a:rPr lang="en-US" sz="2400" dirty="0"/>
              <a:t>from </a:t>
            </a:r>
            <a:r>
              <a:rPr lang="en-US" sz="2400" dirty="0" err="1"/>
              <a:t>msg.sender.balance</a:t>
            </a:r>
            <a:endParaRPr lang="en-US" sz="2400" dirty="0"/>
          </a:p>
          <a:p>
            <a:pPr marL="457200" indent="-457200">
              <a:spcBef>
                <a:spcPts val="1776"/>
              </a:spcBef>
              <a:buAutoNum type="arabicParenBoth"/>
            </a:pPr>
            <a:r>
              <a:rPr lang="en-US" sz="2400" dirty="0"/>
              <a:t>set </a:t>
            </a:r>
            <a:r>
              <a:rPr lang="en-US" sz="2400" b="1" dirty="0"/>
              <a:t>Gas</a:t>
            </a:r>
            <a:r>
              <a:rPr lang="en-US" sz="2400" dirty="0"/>
              <a:t> ⇽ </a:t>
            </a:r>
            <a:r>
              <a:rPr lang="en-US" sz="2400" b="1" dirty="0" err="1"/>
              <a:t>gasLimit</a:t>
            </a:r>
            <a:endParaRPr lang="en-US" sz="2400" b="1" dirty="0"/>
          </a:p>
          <a:p>
            <a:pPr marL="457200" indent="-457200">
              <a:buAutoNum type="arabicParenBoth"/>
            </a:pPr>
            <a:r>
              <a:rPr lang="en-US" sz="2400" dirty="0"/>
              <a:t>execute Tx:  deduct gas from </a:t>
            </a:r>
            <a:r>
              <a:rPr lang="en-US" sz="2400" b="1" dirty="0"/>
              <a:t>Gas</a:t>
            </a:r>
            <a:r>
              <a:rPr lang="en-US" sz="2400" dirty="0"/>
              <a:t> for each instruction</a:t>
            </a:r>
          </a:p>
          <a:p>
            <a:pPr marL="114300" indent="0">
              <a:buNone/>
            </a:pPr>
            <a:r>
              <a:rPr lang="en-US" sz="2400" dirty="0"/>
              <a:t>	  if at end (</a:t>
            </a:r>
            <a:r>
              <a:rPr lang="en-US" sz="2400" b="1" dirty="0"/>
              <a:t>Gas</a:t>
            </a:r>
            <a:r>
              <a:rPr lang="en-US" sz="2400" dirty="0"/>
              <a:t> &lt; 0):  abort, Tx is invalid </a:t>
            </a:r>
            <a:r>
              <a:rPr lang="en-US" sz="2200" dirty="0"/>
              <a:t>(proposer keeps </a:t>
            </a:r>
            <a:r>
              <a:rPr lang="en-US" sz="2200" b="1" dirty="0" err="1"/>
              <a:t>gasLimit×gasPrice</a:t>
            </a:r>
            <a:r>
              <a:rPr lang="en-US" sz="2200" b="1" dirty="0"/>
              <a:t>)</a:t>
            </a:r>
            <a:r>
              <a:rPr lang="en-US" sz="2200" dirty="0"/>
              <a:t>  </a:t>
            </a:r>
            <a:endParaRPr lang="en-US" sz="2200" b="1" dirty="0"/>
          </a:p>
          <a:p>
            <a:pPr marL="9525" indent="0">
              <a:spcBef>
                <a:spcPts val="1176"/>
              </a:spcBef>
              <a:buNone/>
            </a:pPr>
            <a:r>
              <a:rPr lang="en-US" sz="2400" dirty="0"/>
              <a:t>(6)  Refund </a:t>
            </a:r>
            <a:r>
              <a:rPr lang="en-US" sz="2400" b="1" dirty="0" err="1"/>
              <a:t>Gas</a:t>
            </a:r>
            <a:r>
              <a:rPr lang="en-US" sz="2400" dirty="0" err="1"/>
              <a:t>×</a:t>
            </a:r>
            <a:r>
              <a:rPr lang="en-US" sz="2400" b="1" dirty="0" err="1"/>
              <a:t>gasPrice</a:t>
            </a:r>
            <a:r>
              <a:rPr lang="en-US" sz="2400" dirty="0"/>
              <a:t> to </a:t>
            </a:r>
            <a:r>
              <a:rPr lang="en-US" sz="2400" dirty="0" err="1"/>
              <a:t>msg.sender.balance</a:t>
            </a:r>
            <a:r>
              <a:rPr lang="en-US" sz="2400" dirty="0"/>
              <a:t>    </a:t>
            </a:r>
            <a:r>
              <a:rPr lang="en-US" sz="2200" dirty="0"/>
              <a:t>(leftover change)</a:t>
            </a:r>
          </a:p>
          <a:p>
            <a:pPr marL="9525" indent="0">
              <a:spcBef>
                <a:spcPts val="1776"/>
              </a:spcBef>
              <a:buNone/>
            </a:pPr>
            <a:r>
              <a:rPr lang="en-US" sz="2400" dirty="0"/>
              <a:t>(7) </a:t>
            </a:r>
            <a:r>
              <a:rPr lang="en-US" sz="2400" b="1" dirty="0" err="1"/>
              <a:t>gasUsed</a:t>
            </a:r>
            <a:r>
              <a:rPr lang="en-US" sz="2400" dirty="0"/>
              <a:t> ⇽ </a:t>
            </a:r>
            <a:r>
              <a:rPr lang="en-US" sz="2400" b="1" dirty="0" err="1"/>
              <a:t>gasLimit</a:t>
            </a:r>
            <a:r>
              <a:rPr lang="en-US" sz="2400" b="1" dirty="0"/>
              <a:t> – Gas </a:t>
            </a:r>
          </a:p>
          <a:p>
            <a:pPr marL="9525" indent="0">
              <a:spcBef>
                <a:spcPts val="576"/>
              </a:spcBef>
              <a:buNone/>
            </a:pPr>
            <a:r>
              <a:rPr lang="en-US" sz="2400" b="1" dirty="0"/>
              <a:t>		</a:t>
            </a:r>
            <a:r>
              <a:rPr lang="en-US" sz="2400" dirty="0"/>
              <a:t>(7a)  BURN  </a:t>
            </a:r>
            <a:r>
              <a:rPr lang="en-US" sz="2400" b="1" dirty="0" err="1"/>
              <a:t>gasUsed</a:t>
            </a:r>
            <a:r>
              <a:rPr lang="en-US" sz="2400" b="1" dirty="0"/>
              <a:t>× </a:t>
            </a:r>
            <a:r>
              <a:rPr lang="en-US" sz="2400" b="1" dirty="0" err="1"/>
              <a:t>baseFee</a:t>
            </a:r>
            <a:endParaRPr lang="en-US" sz="2400" b="1" dirty="0"/>
          </a:p>
          <a:p>
            <a:pPr marL="9525" indent="0">
              <a:buNone/>
            </a:pPr>
            <a:r>
              <a:rPr lang="en-US" sz="2400" dirty="0"/>
              <a:t>		(7b)  Send  </a:t>
            </a:r>
            <a:r>
              <a:rPr lang="en-US" sz="2400" b="1" dirty="0" err="1"/>
              <a:t>gasUsed</a:t>
            </a:r>
            <a:r>
              <a:rPr lang="en-US" sz="2400" b="1" dirty="0"/>
              <a:t>×</a:t>
            </a:r>
            <a:r>
              <a:rPr lang="en-US" sz="2400" dirty="0"/>
              <a:t>(</a:t>
            </a:r>
            <a:r>
              <a:rPr lang="en-US" sz="2400" b="1" dirty="0" err="1"/>
              <a:t>gasPrice</a:t>
            </a:r>
            <a:r>
              <a:rPr lang="en-US" sz="2400" b="1" dirty="0"/>
              <a:t> – </a:t>
            </a:r>
            <a:r>
              <a:rPr lang="en-US" sz="2400" b="1" dirty="0" err="1"/>
              <a:t>baseFee</a:t>
            </a:r>
            <a:r>
              <a:rPr lang="en-US" sz="2400" dirty="0"/>
              <a:t>)  to block producer</a:t>
            </a:r>
          </a:p>
        </p:txBody>
      </p:sp>
      <p:pic>
        <p:nvPicPr>
          <p:cNvPr id="1026" name="Picture 2" descr="Burning Fire, Flame Clipart, Burn It, Orange PNG Transparent Clipart Image  and PSD File for Free Download | Transparent background, Abstract artwork,  Clipart images">
            <a:extLst>
              <a:ext uri="{FF2B5EF4-FFF2-40B4-BE49-F238E27FC236}">
                <a16:creationId xmlns:a16="http://schemas.microsoft.com/office/drawing/2014/main" id="{9DD32BC9-5FA3-754A-A810-ADE4CC592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026" y="3932528"/>
            <a:ext cx="767896" cy="54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F7FD16-37A1-1147-897E-063A7B9CAEB9}"/>
              </a:ext>
            </a:extLst>
          </p:cNvPr>
          <p:cNvCxnSpPr/>
          <p:nvPr/>
        </p:nvCxnSpPr>
        <p:spPr>
          <a:xfrm>
            <a:off x="170121" y="2169042"/>
            <a:ext cx="851667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880FBF-75C5-CD44-B418-6A19EA2DD1D6}"/>
              </a:ext>
            </a:extLst>
          </p:cNvPr>
          <p:cNvCxnSpPr/>
          <p:nvPr/>
        </p:nvCxnSpPr>
        <p:spPr>
          <a:xfrm>
            <a:off x="170121" y="3767470"/>
            <a:ext cx="851667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3340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D27B8-F74D-D9C5-3EB7-28DB62838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</a:t>
            </a:r>
            <a:r>
              <a:rPr lang="en-US" dirty="0" err="1"/>
              <a:t>baseFee</a:t>
            </a:r>
            <a:r>
              <a:rPr lang="en-US" dirty="0"/>
              <a:t> and effect of burn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B43FB10-8835-CD96-C683-6113C1771FD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030832"/>
              </p:ext>
            </p:extLst>
          </p:nvPr>
        </p:nvGraphicFramePr>
        <p:xfrm>
          <a:off x="597736" y="1047578"/>
          <a:ext cx="6268064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9663">
                  <a:extLst>
                    <a:ext uri="{9D8B030D-6E8A-4147-A177-3AD203B41FA5}">
                      <a16:colId xmlns:a16="http://schemas.microsoft.com/office/drawing/2014/main" val="677212393"/>
                    </a:ext>
                  </a:extLst>
                </a:gridCol>
                <a:gridCol w="2050067">
                  <a:extLst>
                    <a:ext uri="{9D8B030D-6E8A-4147-A177-3AD203B41FA5}">
                      <a16:colId xmlns:a16="http://schemas.microsoft.com/office/drawing/2014/main" val="426049832"/>
                    </a:ext>
                  </a:extLst>
                </a:gridCol>
                <a:gridCol w="1651819">
                  <a:extLst>
                    <a:ext uri="{9D8B030D-6E8A-4147-A177-3AD203B41FA5}">
                      <a16:colId xmlns:a16="http://schemas.microsoft.com/office/drawing/2014/main" val="3792570273"/>
                    </a:ext>
                  </a:extLst>
                </a:gridCol>
                <a:gridCol w="1376515">
                  <a:extLst>
                    <a:ext uri="{9D8B030D-6E8A-4147-A177-3AD203B41FA5}">
                      <a16:colId xmlns:a16="http://schemas.microsoft.com/office/drawing/2014/main" val="1291355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block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gasUsed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baseFee</a:t>
                      </a:r>
                      <a:r>
                        <a:rPr lang="en-US" dirty="0"/>
                        <a:t> </a:t>
                      </a:r>
                      <a:r>
                        <a:rPr lang="en-US" sz="1600" dirty="0"/>
                        <a:t>(</a:t>
                      </a:r>
                      <a:r>
                        <a:rPr lang="en-US" sz="1600" dirty="0" err="1"/>
                        <a:t>Gwei</a:t>
                      </a:r>
                      <a:r>
                        <a:rPr lang="en-US" sz="1600" dirty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ETH burned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4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23573600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10,243,205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0.12574     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0.001288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268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23573599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19,388,322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0.12794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0.002481 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98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23573598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26,354,665 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0.12525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0.003301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120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23573597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23,873,377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0.12429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0.002967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668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23573596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21,155,077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0.12523  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0.002649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294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23573595</a:t>
                      </a:r>
                      <a:endParaRPr 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solidFill>
                            <a:srgbClr val="212529"/>
                          </a:solidFill>
                          <a:effectLst/>
                        </a:rPr>
                        <a:t>44,988,950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0.005008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513665"/>
                  </a:ext>
                </a:extLst>
              </a:tr>
            </a:tbl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D010A520-EF73-0011-471E-85732FE066A8}"/>
              </a:ext>
            </a:extLst>
          </p:cNvPr>
          <p:cNvGrpSpPr/>
          <p:nvPr/>
        </p:nvGrpSpPr>
        <p:grpSpPr>
          <a:xfrm>
            <a:off x="6202123" y="3643458"/>
            <a:ext cx="2547195" cy="487319"/>
            <a:chOff x="6341805" y="4050891"/>
            <a:chExt cx="2547195" cy="48731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B54CAA5-9B79-A15B-432B-6F19EB397580}"/>
                </a:ext>
              </a:extLst>
            </p:cNvPr>
            <p:cNvSpPr txBox="1"/>
            <p:nvPr/>
          </p:nvSpPr>
          <p:spPr>
            <a:xfrm>
              <a:off x="6754761" y="4168878"/>
              <a:ext cx="2134239" cy="36933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≈ </a:t>
              </a:r>
              <a:r>
                <a:rPr lang="en-US" sz="1800" dirty="0" err="1">
                  <a:latin typeface="+mn-lt"/>
                </a:rPr>
                <a:t>gasUsed×baseFee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465396F9-FCE1-D244-D18F-2BA89FB54DDE}"/>
                </a:ext>
              </a:extLst>
            </p:cNvPr>
            <p:cNvSpPr/>
            <p:nvPr/>
          </p:nvSpPr>
          <p:spPr>
            <a:xfrm>
              <a:off x="6341805" y="4050891"/>
              <a:ext cx="412955" cy="345541"/>
            </a:xfrm>
            <a:custGeom>
              <a:avLst/>
              <a:gdLst>
                <a:gd name="connsiteX0" fmla="*/ 412955 w 412955"/>
                <a:gd name="connsiteY0" fmla="*/ 334297 h 345541"/>
                <a:gd name="connsiteX1" fmla="*/ 196646 w 412955"/>
                <a:gd name="connsiteY1" fmla="*/ 334297 h 345541"/>
                <a:gd name="connsiteX2" fmla="*/ 137652 w 412955"/>
                <a:gd name="connsiteY2" fmla="*/ 314633 h 345541"/>
                <a:gd name="connsiteX3" fmla="*/ 49162 w 412955"/>
                <a:gd name="connsiteY3" fmla="*/ 245807 h 345541"/>
                <a:gd name="connsiteX4" fmla="*/ 29497 w 412955"/>
                <a:gd name="connsiteY4" fmla="*/ 176981 h 345541"/>
                <a:gd name="connsiteX5" fmla="*/ 19665 w 412955"/>
                <a:gd name="connsiteY5" fmla="*/ 98323 h 345541"/>
                <a:gd name="connsiteX6" fmla="*/ 0 w 412955"/>
                <a:gd name="connsiteY6" fmla="*/ 0 h 345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12955" h="345541">
                  <a:moveTo>
                    <a:pt x="412955" y="334297"/>
                  </a:moveTo>
                  <a:cubicBezTo>
                    <a:pt x="315568" y="346470"/>
                    <a:pt x="313794" y="351869"/>
                    <a:pt x="196646" y="334297"/>
                  </a:cubicBezTo>
                  <a:cubicBezTo>
                    <a:pt x="176147" y="331222"/>
                    <a:pt x="137652" y="314633"/>
                    <a:pt x="137652" y="314633"/>
                  </a:cubicBezTo>
                  <a:cubicBezTo>
                    <a:pt x="67088" y="267591"/>
                    <a:pt x="95369" y="292016"/>
                    <a:pt x="49162" y="245807"/>
                  </a:cubicBezTo>
                  <a:cubicBezTo>
                    <a:pt x="41367" y="222425"/>
                    <a:pt x="33613" y="201678"/>
                    <a:pt x="29497" y="176981"/>
                  </a:cubicBezTo>
                  <a:cubicBezTo>
                    <a:pt x="25153" y="150917"/>
                    <a:pt x="24009" y="124387"/>
                    <a:pt x="19665" y="98323"/>
                  </a:cubicBezTo>
                  <a:cubicBezTo>
                    <a:pt x="14170" y="65354"/>
                    <a:pt x="0" y="0"/>
                    <a:pt x="0" y="0"/>
                  </a:cubicBezTo>
                </a:path>
              </a:pathLst>
            </a:custGeom>
            <a:noFill/>
            <a:ln w="3810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B5A5E97C-AAF0-C0F3-F93A-8683F081E7B9}"/>
              </a:ext>
            </a:extLst>
          </p:cNvPr>
          <p:cNvSpPr txBox="1"/>
          <p:nvPr/>
        </p:nvSpPr>
        <p:spPr>
          <a:xfrm>
            <a:off x="1568245" y="4251567"/>
            <a:ext cx="4894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new issuance &gt; burn   ⇒   ETH inflates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359F79-DD8B-269D-B828-1A9D369BF011}"/>
              </a:ext>
            </a:extLst>
          </p:cNvPr>
          <p:cNvSpPr txBox="1"/>
          <p:nvPr/>
        </p:nvSpPr>
        <p:spPr>
          <a:xfrm>
            <a:off x="1568244" y="4646086"/>
            <a:ext cx="49768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new issuance &lt; burn   ⇒   ETH deflates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A6D7060-D124-2407-CCB3-6E21A80A7B90}"/>
              </a:ext>
            </a:extLst>
          </p:cNvPr>
          <p:cNvGrpSpPr/>
          <p:nvPr/>
        </p:nvGrpSpPr>
        <p:grpSpPr>
          <a:xfrm>
            <a:off x="3064100" y="2542077"/>
            <a:ext cx="2450206" cy="696154"/>
            <a:chOff x="3064100" y="2542077"/>
            <a:chExt cx="2450206" cy="69615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E5D8183-5200-E176-58FF-CCFCB4182FDE}"/>
                </a:ext>
              </a:extLst>
            </p:cNvPr>
            <p:cNvSpPr txBox="1"/>
            <p:nvPr/>
          </p:nvSpPr>
          <p:spPr>
            <a:xfrm>
              <a:off x="3064100" y="2930454"/>
              <a:ext cx="8563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dirty="0">
                  <a:latin typeface="+mn-lt"/>
                </a:rPr>
                <a:t>(&lt;22.5M)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09CB6D1-E743-7E5B-C2CF-C3A17F54857C}"/>
                </a:ext>
              </a:extLst>
            </p:cNvPr>
            <p:cNvSpPr txBox="1"/>
            <p:nvPr/>
          </p:nvSpPr>
          <p:spPr>
            <a:xfrm>
              <a:off x="5097204" y="2542077"/>
              <a:ext cx="4171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↓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D709087-E138-E678-C5C0-6E615C1DB9BB}"/>
              </a:ext>
            </a:extLst>
          </p:cNvPr>
          <p:cNvGrpSpPr/>
          <p:nvPr/>
        </p:nvGrpSpPr>
        <p:grpSpPr>
          <a:xfrm>
            <a:off x="3059185" y="2910790"/>
            <a:ext cx="2440375" cy="686319"/>
            <a:chOff x="3059185" y="2910790"/>
            <a:chExt cx="2440375" cy="6863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79B8FC0-E6A5-6FD8-D43C-86F663D34D94}"/>
                </a:ext>
              </a:extLst>
            </p:cNvPr>
            <p:cNvSpPr txBox="1"/>
            <p:nvPr/>
          </p:nvSpPr>
          <p:spPr>
            <a:xfrm>
              <a:off x="3059185" y="3289332"/>
              <a:ext cx="8563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dirty="0">
                  <a:latin typeface="+mn-lt"/>
                </a:rPr>
                <a:t>(&gt;22.5M)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3B17966-92F2-1CF1-EDA3-3B73D02E4E4B}"/>
                </a:ext>
              </a:extLst>
            </p:cNvPr>
            <p:cNvSpPr txBox="1"/>
            <p:nvPr/>
          </p:nvSpPr>
          <p:spPr>
            <a:xfrm rot="10800000">
              <a:off x="5082458" y="2910790"/>
              <a:ext cx="4171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↓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ACBE10E-59DF-AEFF-6474-C095E1E82644}"/>
              </a:ext>
            </a:extLst>
          </p:cNvPr>
          <p:cNvGrpSpPr/>
          <p:nvPr/>
        </p:nvGrpSpPr>
        <p:grpSpPr>
          <a:xfrm>
            <a:off x="3054270" y="1409465"/>
            <a:ext cx="2415792" cy="707887"/>
            <a:chOff x="3054270" y="1409465"/>
            <a:chExt cx="2415792" cy="70788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E332565-F708-23A4-205C-607EB80F2C82}"/>
                </a:ext>
              </a:extLst>
            </p:cNvPr>
            <p:cNvSpPr txBox="1"/>
            <p:nvPr/>
          </p:nvSpPr>
          <p:spPr>
            <a:xfrm>
              <a:off x="3054270" y="1809575"/>
              <a:ext cx="8563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dirty="0">
                  <a:latin typeface="+mn-lt"/>
                </a:rPr>
                <a:t>(&lt;22.5M)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3CD1006-DE6D-B444-973D-D39AB4582DF4}"/>
                </a:ext>
              </a:extLst>
            </p:cNvPr>
            <p:cNvSpPr txBox="1"/>
            <p:nvPr/>
          </p:nvSpPr>
          <p:spPr>
            <a:xfrm>
              <a:off x="5052960" y="1409465"/>
              <a:ext cx="4171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↓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91300B0-E9FC-3AB0-A934-DF215743B838}"/>
              </a:ext>
            </a:extLst>
          </p:cNvPr>
          <p:cNvGrpSpPr/>
          <p:nvPr/>
        </p:nvGrpSpPr>
        <p:grpSpPr>
          <a:xfrm>
            <a:off x="3039520" y="2144763"/>
            <a:ext cx="2460040" cy="722299"/>
            <a:chOff x="3039520" y="2144763"/>
            <a:chExt cx="2460040" cy="722299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81699D7-7E4C-D8CD-F93F-533337D27B59}"/>
                </a:ext>
              </a:extLst>
            </p:cNvPr>
            <p:cNvSpPr txBox="1"/>
            <p:nvPr/>
          </p:nvSpPr>
          <p:spPr>
            <a:xfrm>
              <a:off x="3039520" y="2559285"/>
              <a:ext cx="8563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dirty="0">
                  <a:latin typeface="+mn-lt"/>
                </a:rPr>
                <a:t>(&gt;22.5M)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AAC5D91-895E-D4DA-246D-6819A39991DF}"/>
                </a:ext>
              </a:extLst>
            </p:cNvPr>
            <p:cNvSpPr txBox="1"/>
            <p:nvPr/>
          </p:nvSpPr>
          <p:spPr>
            <a:xfrm rot="10800000">
              <a:off x="5082458" y="2144763"/>
              <a:ext cx="4171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↓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399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2F419-A1E5-D757-9C20-E828E5C54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Eth total supply  (last 5 years)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C47FFD-8CC5-08E4-DEDB-DC89F1F1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634981"/>
            <a:ext cx="7772400" cy="187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0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6AAE8-70FB-A945-973E-B19AA0A7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burn ETH ???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10320-7899-504F-843C-E584FDE5E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/>
              <a:t>EIP1559 goals</a:t>
            </a:r>
            <a:r>
              <a:rPr lang="en-US" sz="2400" dirty="0"/>
              <a:t> (informal):    </a:t>
            </a:r>
          </a:p>
          <a:p>
            <a:r>
              <a:rPr lang="en-US" sz="2400" dirty="0"/>
              <a:t>users incentivized to bid their true utility for posting Tx,</a:t>
            </a:r>
          </a:p>
          <a:p>
            <a:r>
              <a:rPr lang="en-US" sz="2400" dirty="0"/>
              <a:t>block proposer incentivized to not create fake Tx, and</a:t>
            </a:r>
          </a:p>
          <a:p>
            <a:r>
              <a:rPr lang="en-US" sz="2400" dirty="0"/>
              <a:t>disincentivize off chain agreements.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Suppose no burn  (i.e., </a:t>
            </a:r>
            <a:r>
              <a:rPr lang="en-US" sz="2400" dirty="0" err="1"/>
              <a:t>baseFee</a:t>
            </a:r>
            <a:r>
              <a:rPr lang="en-US" sz="2400" dirty="0"/>
              <a:t> given to block producer):</a:t>
            </a:r>
          </a:p>
          <a:p>
            <a:pPr marL="581025" indent="-581025">
              <a:buNone/>
            </a:pPr>
            <a:r>
              <a:rPr lang="en-US" sz="2400" dirty="0"/>
              <a:t>⟹	in periods of low Tx volume proposer would try to increase volume by offering to refund the </a:t>
            </a:r>
            <a:r>
              <a:rPr lang="en-US" sz="2400" dirty="0" err="1"/>
              <a:t>baseFee</a:t>
            </a:r>
            <a:r>
              <a:rPr lang="en-US" sz="2400" dirty="0"/>
              <a:t> to users.</a:t>
            </a:r>
          </a:p>
        </p:txBody>
      </p:sp>
    </p:spTree>
    <p:extLst>
      <p:ext uri="{BB962C8B-B14F-4D97-AF65-F5344CB8AC3E}">
        <p14:creationId xmlns:p14="http://schemas.microsoft.com/office/powerpoint/2010/main" val="2407365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00A29-F738-FB4D-B3CB-30440530D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look at the Ethereum blockchain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190B5D-F2BA-8E42-9CD2-D41EF5DAA347}"/>
              </a:ext>
            </a:extLst>
          </p:cNvPr>
          <p:cNvSpPr txBox="1"/>
          <p:nvPr/>
        </p:nvSpPr>
        <p:spPr>
          <a:xfrm>
            <a:off x="244819" y="1071903"/>
            <a:ext cx="18054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etherscan.io</a:t>
            </a:r>
            <a:r>
              <a:rPr lang="en-US" dirty="0">
                <a:latin typeface="+mn-lt"/>
              </a:rPr>
              <a:t>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649EAE-5FD0-934F-8E8D-B20A44A62D3C}"/>
              </a:ext>
            </a:extLst>
          </p:cNvPr>
          <p:cNvSpPr/>
          <p:nvPr/>
        </p:nvSpPr>
        <p:spPr>
          <a:xfrm>
            <a:off x="244819" y="1743152"/>
            <a:ext cx="3696451" cy="252619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0C45DF-140A-084F-D897-CCEA0A5FCE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2043"/>
          <a:stretch/>
        </p:blipFill>
        <p:spPr>
          <a:xfrm>
            <a:off x="244820" y="1770221"/>
            <a:ext cx="1100926" cy="23986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26E2066-6416-BAFD-09A2-8BD57FC508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390" t="14753"/>
          <a:stretch/>
        </p:blipFill>
        <p:spPr>
          <a:xfrm>
            <a:off x="1350797" y="2116879"/>
            <a:ext cx="2327260" cy="206183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A2AB91E-DBAC-D34D-16DE-7D07239CA09E}"/>
              </a:ext>
            </a:extLst>
          </p:cNvPr>
          <p:cNvGrpSpPr/>
          <p:nvPr/>
        </p:nvGrpSpPr>
        <p:grpSpPr>
          <a:xfrm>
            <a:off x="3951514" y="1259569"/>
            <a:ext cx="5125552" cy="3319533"/>
            <a:chOff x="3951514" y="1259569"/>
            <a:chExt cx="5125552" cy="3319533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44A08467-F6FD-E545-AFA6-788C0F03AC36}"/>
                </a:ext>
              </a:extLst>
            </p:cNvPr>
            <p:cNvGrpSpPr/>
            <p:nvPr/>
          </p:nvGrpSpPr>
          <p:grpSpPr>
            <a:xfrm>
              <a:off x="3951514" y="1259569"/>
              <a:ext cx="5061970" cy="3214108"/>
              <a:chOff x="3951514" y="1259569"/>
              <a:chExt cx="5061970" cy="3214108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5FD6364E-529B-E845-897D-7136E882885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951514" y="1770221"/>
                <a:ext cx="643859" cy="38997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3A42D170-022E-954A-89EC-CFCA9803B4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51514" y="2644877"/>
                <a:ext cx="633615" cy="182880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E40C66E-AD90-6045-BDC2-6D5D36492164}"/>
                  </a:ext>
                </a:extLst>
              </p:cNvPr>
              <p:cNvSpPr txBox="1"/>
              <p:nvPr/>
            </p:nvSpPr>
            <p:spPr>
              <a:xfrm>
                <a:off x="7820913" y="1259569"/>
                <a:ext cx="11925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Tx value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4628729-F9A9-E94E-8409-B33C56043E68}"/>
                  </a:ext>
                </a:extLst>
              </p:cNvPr>
              <p:cNvSpPr txBox="1"/>
              <p:nvPr/>
            </p:nvSpPr>
            <p:spPr>
              <a:xfrm>
                <a:off x="4866018" y="1281677"/>
                <a:ext cx="225337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From/to address</a:t>
                </a: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AB862A0-8F17-6047-3686-ACF6F31B3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95373" y="1715578"/>
              <a:ext cx="4481693" cy="286352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9229A6A5-DB40-2DDC-60DB-D96447B678C8}"/>
              </a:ext>
            </a:extLst>
          </p:cNvPr>
          <p:cNvSpPr/>
          <p:nvPr/>
        </p:nvSpPr>
        <p:spPr>
          <a:xfrm>
            <a:off x="4595373" y="3529781"/>
            <a:ext cx="4481693" cy="3048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3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00A29-F738-FB4D-B3CB-30440530D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look at a transaction 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FEA441-FA9A-5D42-B562-27FA1E09DEFE}"/>
              </a:ext>
            </a:extLst>
          </p:cNvPr>
          <p:cNvSpPr txBox="1"/>
          <p:nvPr/>
        </p:nvSpPr>
        <p:spPr>
          <a:xfrm>
            <a:off x="457200" y="996043"/>
            <a:ext cx="6523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Transaction ID:   </a:t>
            </a:r>
            <a:r>
              <a:rPr lang="en-US" sz="2000" b="0" i="0" dirty="0">
                <a:solidFill>
                  <a:srgbClr val="1E2022"/>
                </a:solidFill>
                <a:effectLst/>
                <a:latin typeface="Helvetica" pitchFamily="2" charset="0"/>
              </a:rPr>
              <a:t>0x14b1a03534ce3c460b022185b4 …</a:t>
            </a:r>
            <a:endParaRPr lang="en-US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4DBACB7-EC0D-DC47-B4BA-E370A29B9057}"/>
              </a:ext>
            </a:extLst>
          </p:cNvPr>
          <p:cNvSpPr txBox="1"/>
          <p:nvPr/>
        </p:nvSpPr>
        <p:spPr>
          <a:xfrm>
            <a:off x="506187" y="1530707"/>
            <a:ext cx="8500161" cy="240065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From:	</a:t>
            </a:r>
            <a:r>
              <a:rPr lang="en-US" sz="2000" b="0" i="0" u="none" strike="noStrike" dirty="0">
                <a:solidFill>
                  <a:srgbClr val="3498DB"/>
                </a:solidFill>
                <a:effectLst/>
                <a:latin typeface="+mn-lt"/>
              </a:rPr>
              <a:t>0x1deaf9880c1180b02307e940c1e8ef936e504b6a</a:t>
            </a:r>
            <a:endParaRPr lang="en-US" dirty="0">
              <a:latin typeface="+mn-lt"/>
            </a:endParaRPr>
          </a:p>
          <a:p>
            <a:pPr>
              <a:spcBef>
                <a:spcPts val="1200"/>
              </a:spcBef>
            </a:pPr>
            <a:r>
              <a:rPr lang="en-US" dirty="0">
                <a:latin typeface="+mn-lt"/>
              </a:rPr>
              <a:t>To: 		</a:t>
            </a:r>
            <a:r>
              <a:rPr lang="en-US" b="0" i="0" dirty="0">
                <a:solidFill>
                  <a:srgbClr val="1E2022"/>
                </a:solidFill>
                <a:effectLst/>
                <a:latin typeface="+mn-lt"/>
              </a:rPr>
              <a:t>Contract </a:t>
            </a:r>
            <a:r>
              <a:rPr lang="en-US" sz="2000" b="0" i="0" u="none" strike="noStrike" dirty="0">
                <a:solidFill>
                  <a:srgbClr val="3498DB"/>
                </a:solidFill>
                <a:effectLst/>
                <a:latin typeface="+mn-lt"/>
              </a:rPr>
              <a:t>0x68b3465833fb72a70ecdf485e0e4c7bd8665fc45</a:t>
            </a:r>
            <a:r>
              <a:rPr lang="en-US" sz="2000" b="0" i="0" dirty="0">
                <a:solidFill>
                  <a:srgbClr val="1E2022"/>
                </a:solidFill>
                <a:effectLst/>
                <a:latin typeface="+mn-lt"/>
              </a:rPr>
              <a:t> </a:t>
            </a:r>
            <a:br>
              <a:rPr lang="en-US" sz="2000" b="0" i="0" dirty="0">
                <a:solidFill>
                  <a:srgbClr val="1E2022"/>
                </a:solidFill>
                <a:effectLst/>
                <a:latin typeface="+mn-lt"/>
              </a:rPr>
            </a:br>
            <a:r>
              <a:rPr lang="en-US" b="0" i="0" dirty="0">
                <a:solidFill>
                  <a:srgbClr val="1E2022"/>
                </a:solidFill>
                <a:effectLst/>
                <a:latin typeface="+mn-lt"/>
              </a:rPr>
              <a:t>		(</a:t>
            </a:r>
            <a:r>
              <a:rPr lang="en-US" b="0" i="0" dirty="0" err="1">
                <a:solidFill>
                  <a:srgbClr val="1E2022"/>
                </a:solidFill>
                <a:effectLst/>
                <a:latin typeface="+mn-lt"/>
              </a:rPr>
              <a:t>Uniswap</a:t>
            </a:r>
            <a:r>
              <a:rPr lang="en-US" b="0" i="0" dirty="0">
                <a:solidFill>
                  <a:srgbClr val="1E2022"/>
                </a:solidFill>
                <a:effectLst/>
                <a:latin typeface="+mn-lt"/>
              </a:rPr>
              <a:t> V3: Router 2)</a:t>
            </a:r>
            <a:endParaRPr lang="en-US" dirty="0">
              <a:latin typeface="+mn-lt"/>
            </a:endParaRPr>
          </a:p>
          <a:p>
            <a:pPr>
              <a:spcBef>
                <a:spcPts val="1200"/>
              </a:spcBef>
            </a:pPr>
            <a:r>
              <a:rPr lang="en-US" b="1" dirty="0">
                <a:latin typeface="+mn-lt"/>
              </a:rPr>
              <a:t>Value:	0.14 Ether   ($182)</a:t>
            </a:r>
          </a:p>
          <a:p>
            <a:pPr>
              <a:spcBef>
                <a:spcPts val="1200"/>
              </a:spcBef>
            </a:pPr>
            <a:r>
              <a:rPr lang="en-US" b="1" dirty="0">
                <a:latin typeface="+mn-lt"/>
              </a:rPr>
              <a:t>Data</a:t>
            </a:r>
            <a:r>
              <a:rPr lang="en-US" dirty="0">
                <a:latin typeface="+mn-lt"/>
              </a:rPr>
              <a:t>:	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Function: </a:t>
            </a:r>
            <a:r>
              <a:rPr lang="en-US" dirty="0" err="1">
                <a:solidFill>
                  <a:srgbClr val="FF0000"/>
                </a:solidFill>
                <a:latin typeface="+mn-lt"/>
              </a:rPr>
              <a:t>multicall</a:t>
            </a:r>
            <a:r>
              <a:rPr lang="en-US" dirty="0">
                <a:solidFill>
                  <a:srgbClr val="FF0000"/>
                </a:solidFill>
                <a:latin typeface="+mn-lt"/>
              </a:rPr>
              <a:t>()     </a:t>
            </a:r>
            <a:r>
              <a:rPr lang="en-US" sz="2000" dirty="0">
                <a:latin typeface="+mn-lt"/>
              </a:rPr>
              <a:t>[calls multiple methods in a single call]</a:t>
            </a:r>
            <a:endParaRPr lang="en-US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C97B98-E0B4-F542-B0F2-9BC1B07AF30C}"/>
              </a:ext>
            </a:extLst>
          </p:cNvPr>
          <p:cNvSpPr txBox="1"/>
          <p:nvPr/>
        </p:nvSpPr>
        <p:spPr>
          <a:xfrm>
            <a:off x="457200" y="4573750"/>
            <a:ext cx="8369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Contract generated a call to Contract </a:t>
            </a:r>
            <a:r>
              <a:rPr lang="en-US" sz="2000" dirty="0">
                <a:latin typeface="+mn-lt"/>
              </a:rPr>
              <a:t>0xC02aaA39b22 …</a:t>
            </a:r>
            <a:r>
              <a:rPr lang="en-US" dirty="0">
                <a:latin typeface="+mn-lt"/>
              </a:rPr>
              <a:t>   (value:0.14)</a:t>
            </a:r>
          </a:p>
        </p:txBody>
      </p:sp>
    </p:spTree>
    <p:extLst>
      <p:ext uri="{BB962C8B-B14F-4D97-AF65-F5344CB8AC3E}">
        <p14:creationId xmlns:p14="http://schemas.microsoft.com/office/powerpoint/2010/main" val="196946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00A29-F738-FB4D-B3CB-30440530D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look at the To contract …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FEA441-FA9A-5D42-B562-27FA1E09DEFE}"/>
              </a:ext>
            </a:extLst>
          </p:cNvPr>
          <p:cNvSpPr txBox="1"/>
          <p:nvPr/>
        </p:nvSpPr>
        <p:spPr>
          <a:xfrm>
            <a:off x="457200" y="978203"/>
            <a:ext cx="7924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Contract 0xC02aaA39b223FE8D0A0e5C4F27eAD9083C756Cc2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192770-964B-974D-87A5-B28E6585415A}"/>
              </a:ext>
            </a:extLst>
          </p:cNvPr>
          <p:cNvSpPr/>
          <p:nvPr/>
        </p:nvSpPr>
        <p:spPr>
          <a:xfrm>
            <a:off x="452815" y="1474490"/>
            <a:ext cx="65416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b="0" i="0" dirty="0">
                <a:solidFill>
                  <a:srgbClr val="1E2022"/>
                </a:solidFill>
                <a:effectLst/>
                <a:latin typeface="+mn-lt"/>
              </a:rPr>
              <a:t>(Wrapped ETH:   called </a:t>
            </a:r>
            <a:r>
              <a:rPr lang="en-US" dirty="0">
                <a:solidFill>
                  <a:srgbClr val="1E2022"/>
                </a:solidFill>
                <a:latin typeface="+mn-lt"/>
              </a:rPr>
              <a:t>from </a:t>
            </a:r>
            <a:r>
              <a:rPr lang="en-US" b="0" i="0" dirty="0" err="1">
                <a:solidFill>
                  <a:srgbClr val="1E2022"/>
                </a:solidFill>
                <a:effectLst/>
                <a:latin typeface="+mn-lt"/>
              </a:rPr>
              <a:t>Uniswap</a:t>
            </a:r>
            <a:r>
              <a:rPr lang="en-US" b="0" i="0" dirty="0">
                <a:solidFill>
                  <a:srgbClr val="1E2022"/>
                </a:solidFill>
                <a:effectLst/>
                <a:latin typeface="+mn-lt"/>
              </a:rPr>
              <a:t> V3: Router 2)</a:t>
            </a:r>
            <a:endParaRPr lang="en-US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8F987E-3AFE-B247-AC5E-EACD53A12284}"/>
              </a:ext>
            </a:extLst>
          </p:cNvPr>
          <p:cNvSpPr txBox="1"/>
          <p:nvPr/>
        </p:nvSpPr>
        <p:spPr>
          <a:xfrm>
            <a:off x="452815" y="2183858"/>
            <a:ext cx="3818674" cy="98488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dirty="0">
                <a:latin typeface="+mn-lt"/>
              </a:rPr>
              <a:t>Balance:	</a:t>
            </a:r>
            <a:r>
              <a:rPr lang="en-US" b="0" i="0" dirty="0">
                <a:solidFill>
                  <a:srgbClr val="1E2022"/>
                </a:solidFill>
                <a:effectLst/>
                <a:latin typeface="Helvetica" pitchFamily="2" charset="0"/>
              </a:rPr>
              <a:t> </a:t>
            </a:r>
            <a:r>
              <a:rPr lang="en-US" b="1" i="0" dirty="0">
                <a:solidFill>
                  <a:srgbClr val="1E2022"/>
                </a:solidFill>
                <a:effectLst/>
                <a:latin typeface="+mn-lt"/>
              </a:rPr>
              <a:t>4,133,236</a:t>
            </a:r>
            <a:r>
              <a:rPr lang="en-US" b="0" i="0" dirty="0">
                <a:solidFill>
                  <a:srgbClr val="1E2022"/>
                </a:solidFill>
                <a:effectLst/>
                <a:latin typeface="Helvetica" pitchFamily="2" charset="0"/>
              </a:rPr>
              <a:t> </a:t>
            </a:r>
            <a:r>
              <a:rPr lang="en-US" dirty="0">
                <a:latin typeface="+mn-lt"/>
              </a:rPr>
              <a:t>Ether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+mn-lt"/>
              </a:rPr>
              <a:t>Code:		81 lines of solidity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A60ABF5-F338-AD41-B10B-87C8C1C3FECA}"/>
                  </a:ext>
                </a:extLst>
              </p:cNvPr>
              <p:cNvSpPr txBox="1"/>
              <p:nvPr/>
            </p:nvSpPr>
            <p:spPr>
              <a:xfrm>
                <a:off x="452815" y="3366462"/>
                <a:ext cx="5210144" cy="1754326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800" dirty="0">
                    <a:latin typeface="+mn-lt"/>
                  </a:rPr>
                  <a:t>function </a:t>
                </a:r>
                <a:r>
                  <a:rPr lang="en-US" sz="1800" b="1" dirty="0">
                    <a:latin typeface="+mn-lt"/>
                  </a:rPr>
                  <a:t>withdraw</a:t>
                </a:r>
                <a:r>
                  <a:rPr lang="en-US" sz="1800" dirty="0">
                    <a:latin typeface="+mn-lt"/>
                  </a:rPr>
                  <a:t>(</a:t>
                </a:r>
                <a:r>
                  <a:rPr lang="en-US" sz="1800" dirty="0" err="1">
                    <a:latin typeface="+mn-lt"/>
                  </a:rPr>
                  <a:t>uint</a:t>
                </a:r>
                <a:r>
                  <a:rPr lang="en-US" sz="1800" dirty="0">
                    <a:latin typeface="+mn-lt"/>
                  </a:rPr>
                  <a:t> </a:t>
                </a:r>
                <a:r>
                  <a:rPr lang="en-US" sz="1800" b="1" dirty="0">
                    <a:latin typeface="+mn-lt"/>
                  </a:rPr>
                  <a:t>wad</a:t>
                </a:r>
                <a:r>
                  <a:rPr lang="en-US" sz="1800" dirty="0">
                    <a:latin typeface="+mn-lt"/>
                  </a:rPr>
                  <a:t>) public {</a:t>
                </a:r>
              </a:p>
              <a:p>
                <a:r>
                  <a:rPr lang="en-US" sz="1800" dirty="0">
                    <a:latin typeface="+mn-lt"/>
                  </a:rPr>
                  <a:t>        require(</a:t>
                </a:r>
                <a:r>
                  <a:rPr lang="en-US" sz="1800" dirty="0" err="1">
                    <a:latin typeface="+mn-lt"/>
                  </a:rPr>
                  <a:t>balanceOf</a:t>
                </a:r>
                <a:r>
                  <a:rPr lang="en-US" sz="1800" dirty="0">
                    <a:latin typeface="+mn-lt"/>
                  </a:rPr>
                  <a:t>[</a:t>
                </a:r>
                <a:r>
                  <a:rPr lang="en-US" sz="1800" dirty="0" err="1">
                    <a:latin typeface="+mn-lt"/>
                  </a:rPr>
                  <a:t>msg.sender</a:t>
                </a:r>
                <a:r>
                  <a:rPr lang="en-US" sz="1800" dirty="0">
                    <a:latin typeface="+mn-lt"/>
                  </a:rPr>
                  <a:t>] &gt;= wad);</a:t>
                </a:r>
              </a:p>
              <a:p>
                <a:r>
                  <a:rPr lang="en-US" sz="1800" dirty="0">
                    <a:latin typeface="+mn-lt"/>
                  </a:rPr>
                  <a:t>        </a:t>
                </a:r>
                <a:r>
                  <a:rPr lang="en-US" sz="1800" dirty="0" err="1">
                    <a:latin typeface="+mn-lt"/>
                  </a:rPr>
                  <a:t>balanceOf</a:t>
                </a:r>
                <a:r>
                  <a:rPr lang="en-US" sz="1800" dirty="0">
                    <a:latin typeface="+mn-lt"/>
                  </a:rPr>
                  <a:t>[</a:t>
                </a:r>
                <a:r>
                  <a:rPr lang="en-US" sz="1800" dirty="0" err="1">
                    <a:latin typeface="+mn-lt"/>
                  </a:rPr>
                  <a:t>msg.sender</a:t>
                </a:r>
                <a:r>
                  <a:rPr lang="en-US" sz="1800" dirty="0">
                    <a:latin typeface="+mn-lt"/>
                  </a:rPr>
                  <a:t>] 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1800" dirty="0">
                    <a:latin typeface="+mn-lt"/>
                  </a:rPr>
                  <a:t>= wad;</a:t>
                </a:r>
              </a:p>
              <a:p>
                <a:r>
                  <a:rPr lang="en-US" sz="1800" dirty="0">
                    <a:latin typeface="+mn-lt"/>
                  </a:rPr>
                  <a:t>        </a:t>
                </a:r>
                <a:r>
                  <a:rPr lang="en-US" sz="1800" dirty="0" err="1">
                    <a:latin typeface="+mn-lt"/>
                  </a:rPr>
                  <a:t>msg.sender.transfer</a:t>
                </a:r>
                <a:r>
                  <a:rPr lang="en-US" sz="1800" dirty="0">
                    <a:latin typeface="+mn-lt"/>
                  </a:rPr>
                  <a:t>(wad);</a:t>
                </a:r>
              </a:p>
              <a:p>
                <a:r>
                  <a:rPr lang="en-US" sz="1800" dirty="0">
                    <a:latin typeface="+mn-lt"/>
                  </a:rPr>
                  <a:t>        Withdrawal(</a:t>
                </a:r>
                <a:r>
                  <a:rPr lang="en-US" sz="1800" dirty="0" err="1">
                    <a:latin typeface="+mn-lt"/>
                  </a:rPr>
                  <a:t>msg.sender</a:t>
                </a:r>
                <a:r>
                  <a:rPr lang="en-US" sz="1800" dirty="0">
                    <a:latin typeface="+mn-lt"/>
                  </a:rPr>
                  <a:t>, wad);   // emit log event</a:t>
                </a:r>
              </a:p>
              <a:p>
                <a:r>
                  <a:rPr lang="en-US" sz="1800" dirty="0">
                    <a:latin typeface="+mn-lt"/>
                  </a:rPr>
                  <a:t>}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A60ABF5-F338-AD41-B10B-87C8C1C3FE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815" y="3366462"/>
                <a:ext cx="5210144" cy="1754326"/>
              </a:xfrm>
              <a:prstGeom prst="rect">
                <a:avLst/>
              </a:prstGeom>
              <a:blipFill>
                <a:blip r:embed="rId3"/>
                <a:stretch>
                  <a:fillRect l="-971" t="-714" b="-4286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ight Brace 9">
            <a:extLst>
              <a:ext uri="{FF2B5EF4-FFF2-40B4-BE49-F238E27FC236}">
                <a16:creationId xmlns:a16="http://schemas.microsoft.com/office/drawing/2014/main" id="{39FC153B-CC7A-5B47-AA48-2ACBAD1F6ECA}"/>
              </a:ext>
            </a:extLst>
          </p:cNvPr>
          <p:cNvSpPr/>
          <p:nvPr/>
        </p:nvSpPr>
        <p:spPr>
          <a:xfrm>
            <a:off x="6320512" y="2199603"/>
            <a:ext cx="144083" cy="92660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76157A-08EF-C549-A122-048502190B84}"/>
              </a:ext>
            </a:extLst>
          </p:cNvPr>
          <p:cNvSpPr txBox="1"/>
          <p:nvPr/>
        </p:nvSpPr>
        <p:spPr>
          <a:xfrm>
            <a:off x="6464595" y="2420537"/>
            <a:ext cx="231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anyone can read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6622CC-FA58-D549-B64A-DBED2D4EDA7B}"/>
              </a:ext>
            </a:extLst>
          </p:cNvPr>
          <p:cNvSpPr txBox="1"/>
          <p:nvPr/>
        </p:nvSpPr>
        <p:spPr>
          <a:xfrm>
            <a:off x="6464595" y="4022952"/>
            <a:ext cx="17898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code snippet</a:t>
            </a:r>
          </a:p>
        </p:txBody>
      </p:sp>
    </p:spTree>
    <p:extLst>
      <p:ext uri="{BB962C8B-B14F-4D97-AF65-F5344CB8AC3E}">
        <p14:creationId xmlns:p14="http://schemas.microsoft.com/office/powerpoint/2010/main" val="422993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88C25FE-0138-EDB1-F297-F0D4FFEE4EF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7538"/>
          <a:stretch/>
        </p:blipFill>
        <p:spPr>
          <a:xfrm>
            <a:off x="5814249" y="1761414"/>
            <a:ext cx="3182735" cy="194221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E51797-11C3-1448-A87C-7FA0E127A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Remember: contracts cannot keep secrets!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B37D84-A036-CC46-AB1F-194A9153A4F3}"/>
              </a:ext>
            </a:extLst>
          </p:cNvPr>
          <p:cNvSpPr txBox="1"/>
          <p:nvPr/>
        </p:nvSpPr>
        <p:spPr>
          <a:xfrm>
            <a:off x="6409439" y="1456293"/>
            <a:ext cx="14704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 err="1">
                <a:latin typeface="+mn-lt"/>
              </a:rPr>
              <a:t>etherscan.io</a:t>
            </a:r>
            <a:endParaRPr lang="en-US" sz="2000" dirty="0">
              <a:latin typeface="+mn-l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1775242-C46B-9540-A7AF-06F552C87E4E}"/>
              </a:ext>
            </a:extLst>
          </p:cNvPr>
          <p:cNvGrpSpPr/>
          <p:nvPr/>
        </p:nvGrpSpPr>
        <p:grpSpPr>
          <a:xfrm>
            <a:off x="395265" y="2325049"/>
            <a:ext cx="4034695" cy="1935979"/>
            <a:chOff x="395265" y="2423370"/>
            <a:chExt cx="4034695" cy="193597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750A34-C797-5349-A753-F5A526146961}"/>
                </a:ext>
              </a:extLst>
            </p:cNvPr>
            <p:cNvSpPr/>
            <p:nvPr/>
          </p:nvSpPr>
          <p:spPr>
            <a:xfrm>
              <a:off x="395265" y="2423370"/>
              <a:ext cx="4034695" cy="1935979"/>
            </a:xfrm>
            <a:prstGeom prst="rect">
              <a:avLst/>
            </a:prstGeom>
            <a:solidFill>
              <a:srgbClr val="C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D049BAD-8D0C-1F48-B4B1-272F86E9F53C}"/>
                </a:ext>
              </a:extLst>
            </p:cNvPr>
            <p:cNvSpPr txBox="1"/>
            <p:nvPr/>
          </p:nvSpPr>
          <p:spPr>
            <a:xfrm>
              <a:off x="704804" y="3379062"/>
              <a:ext cx="301409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solidFill>
                    <a:schemeClr val="bg1"/>
                  </a:solidFill>
                  <a:latin typeface="+mn-lt"/>
                </a:rPr>
                <a:t>⟹	never store secrets</a:t>
              </a:r>
              <a:br>
                <a:rPr lang="en-US" dirty="0">
                  <a:solidFill>
                    <a:schemeClr val="bg1"/>
                  </a:solidFill>
                  <a:latin typeface="+mn-lt"/>
                </a:rPr>
              </a:br>
              <a:r>
                <a:rPr lang="en-US" dirty="0">
                  <a:solidFill>
                    <a:schemeClr val="bg1"/>
                  </a:solidFill>
                  <a:latin typeface="+mn-lt"/>
                </a:rPr>
                <a:t>	in contract!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E361106-7A9F-E846-8FBC-8F6D551C2235}"/>
                </a:ext>
              </a:extLst>
            </p:cNvPr>
            <p:cNvSpPr txBox="1"/>
            <p:nvPr/>
          </p:nvSpPr>
          <p:spPr>
            <a:xfrm>
              <a:off x="582001" y="2576090"/>
              <a:ext cx="344318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solidFill>
                    <a:schemeClr val="bg1"/>
                  </a:solidFill>
                  <a:latin typeface="+mn-lt"/>
                </a:rPr>
                <a:t>Anyone can read contract </a:t>
              </a:r>
            </a:p>
            <a:p>
              <a:pPr algn="l"/>
              <a:r>
                <a:rPr lang="en-US" dirty="0">
                  <a:solidFill>
                    <a:schemeClr val="bg1"/>
                  </a:solidFill>
                  <a:latin typeface="+mn-lt"/>
                </a:rPr>
                <a:t>state in storage array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11F86AE-63D9-2846-AD83-902E3343A5B3}"/>
              </a:ext>
            </a:extLst>
          </p:cNvPr>
          <p:cNvSpPr txBox="1"/>
          <p:nvPr/>
        </p:nvSpPr>
        <p:spPr>
          <a:xfrm>
            <a:off x="4486625" y="4679167"/>
            <a:ext cx="455951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Solidity variables stored in S[] array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81C1B3-2587-0229-466B-EB34E21C95A0}"/>
              </a:ext>
            </a:extLst>
          </p:cNvPr>
          <p:cNvSpPr txBox="1"/>
          <p:nvPr/>
        </p:nvSpPr>
        <p:spPr>
          <a:xfrm>
            <a:off x="457200" y="978203"/>
            <a:ext cx="79244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Contract 0xC02aaA39b223FE8D0A0e5C4F27eAD9083C756Cc2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DB0262-36CF-ECD7-6B99-F630EA155328}"/>
              </a:ext>
            </a:extLst>
          </p:cNvPr>
          <p:cNvSpPr/>
          <p:nvPr/>
        </p:nvSpPr>
        <p:spPr>
          <a:xfrm>
            <a:off x="452815" y="1474490"/>
            <a:ext cx="20865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200"/>
              </a:spcBef>
            </a:pPr>
            <a:r>
              <a:rPr lang="en-US" b="0" i="0" dirty="0">
                <a:solidFill>
                  <a:srgbClr val="1E2022"/>
                </a:solidFill>
                <a:effectLst/>
                <a:latin typeface="+mn-lt"/>
              </a:rPr>
              <a:t>(Wrapped ETH)</a:t>
            </a:r>
            <a:endParaRPr lang="en-US" dirty="0"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3FEFBA-4607-C048-8414-2CE2275AC4BD}"/>
              </a:ext>
            </a:extLst>
          </p:cNvPr>
          <p:cNvSpPr txBox="1"/>
          <p:nvPr/>
        </p:nvSpPr>
        <p:spPr>
          <a:xfrm>
            <a:off x="7864340" y="2145375"/>
            <a:ext cx="9172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(see API)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1C71FC-8A40-804F-90DA-47211F4B0999}"/>
              </a:ext>
            </a:extLst>
          </p:cNvPr>
          <p:cNvSpPr txBox="1"/>
          <p:nvPr/>
        </p:nvSpPr>
        <p:spPr>
          <a:xfrm>
            <a:off x="6676005" y="2143809"/>
            <a:ext cx="9262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(storage)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C1E5CDA-7A07-F050-9DB1-E028720F85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2558"/>
          <a:stretch/>
        </p:blipFill>
        <p:spPr>
          <a:xfrm>
            <a:off x="5814248" y="3703633"/>
            <a:ext cx="3182735" cy="85329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50125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9222C63-088A-7746-87D4-8A3DD46156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Solidity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D4820B-0038-F145-903F-061B41F5214D}"/>
              </a:ext>
            </a:extLst>
          </p:cNvPr>
          <p:cNvSpPr txBox="1"/>
          <p:nvPr/>
        </p:nvSpPr>
        <p:spPr>
          <a:xfrm>
            <a:off x="1789908" y="3198739"/>
            <a:ext cx="5930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docs:   https://</a:t>
            </a:r>
            <a:r>
              <a:rPr lang="en-US" dirty="0" err="1">
                <a:latin typeface="+mn-lt"/>
              </a:rPr>
              <a:t>docs.soliditylang.org</a:t>
            </a:r>
            <a:r>
              <a:rPr lang="en-US" dirty="0">
                <a:latin typeface="+mn-lt"/>
              </a:rPr>
              <a:t>/</a:t>
            </a:r>
            <a:r>
              <a:rPr lang="en-US" dirty="0" err="1">
                <a:latin typeface="+mn-lt"/>
              </a:rPr>
              <a:t>en</a:t>
            </a:r>
            <a:r>
              <a:rPr lang="en-US" dirty="0">
                <a:latin typeface="+mn-lt"/>
              </a:rPr>
              <a:t>/latest/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CA9782-6F53-6042-9827-0785C7F79D69}"/>
              </a:ext>
            </a:extLst>
          </p:cNvPr>
          <p:cNvSpPr txBox="1"/>
          <p:nvPr/>
        </p:nvSpPr>
        <p:spPr>
          <a:xfrm>
            <a:off x="3111856" y="4124332"/>
            <a:ext cx="2920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Several IDE’s available</a:t>
            </a:r>
          </a:p>
        </p:txBody>
      </p:sp>
    </p:spTree>
    <p:extLst>
      <p:ext uri="{BB962C8B-B14F-4D97-AF65-F5344CB8AC3E}">
        <p14:creationId xmlns:p14="http://schemas.microsoft.com/office/powerpoint/2010/main" val="2880463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43CF9-04EC-FE4E-867D-8B6E811FD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Contract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BF941D-CAED-C943-A2EB-56B6CF2C8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9433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/>
              <a:t>interface </a:t>
            </a:r>
            <a:r>
              <a:rPr lang="en-US" sz="2000" b="1" dirty="0"/>
              <a:t>IERC20</a:t>
            </a:r>
            <a:r>
              <a:rPr lang="en-US" sz="2000" dirty="0"/>
              <a:t> {</a:t>
            </a:r>
            <a:br>
              <a:rPr lang="en-US" sz="2000" dirty="0"/>
            </a:br>
            <a:r>
              <a:rPr lang="en-US" sz="2000" dirty="0"/>
              <a:t>	function </a:t>
            </a:r>
            <a:r>
              <a:rPr lang="en-US" sz="2000" b="1" dirty="0"/>
              <a:t>transfer</a:t>
            </a:r>
            <a:r>
              <a:rPr lang="en-US" sz="2000" dirty="0"/>
              <a:t>(address _to,   uint256 _value)   external   returns (bool);</a:t>
            </a:r>
          </a:p>
          <a:p>
            <a:pPr marL="0" indent="0">
              <a:buNone/>
            </a:pPr>
            <a:r>
              <a:rPr lang="en-US" sz="2000" dirty="0"/>
              <a:t>	function </a:t>
            </a:r>
            <a:r>
              <a:rPr lang="en-US" sz="2000" b="1" dirty="0" err="1"/>
              <a:t>totalSupply</a:t>
            </a:r>
            <a:r>
              <a:rPr lang="en-US" sz="2000" dirty="0"/>
              <a:t>()  external  view  returns (uint256);</a:t>
            </a:r>
          </a:p>
          <a:p>
            <a:pPr marL="0" indent="0">
              <a:buNone/>
            </a:pPr>
            <a:r>
              <a:rPr lang="en-US" sz="2000" dirty="0"/>
              <a:t>	…</a:t>
            </a:r>
          </a:p>
          <a:p>
            <a:pPr marL="0" indent="0">
              <a:buNone/>
            </a:pPr>
            <a:r>
              <a:rPr lang="en-US" sz="2000" dirty="0"/>
              <a:t>}</a:t>
            </a:r>
          </a:p>
          <a:p>
            <a:pPr marL="0" indent="0">
              <a:spcBef>
                <a:spcPts val="1680"/>
              </a:spcBef>
              <a:buNone/>
            </a:pPr>
            <a:r>
              <a:rPr lang="en-US" sz="2000" dirty="0"/>
              <a:t>contract </a:t>
            </a:r>
            <a:r>
              <a:rPr lang="en-US" sz="2000" b="1" dirty="0"/>
              <a:t>ERC20</a:t>
            </a:r>
            <a:r>
              <a:rPr lang="en-US" sz="2000" dirty="0"/>
              <a:t> is </a:t>
            </a:r>
            <a:r>
              <a:rPr lang="en-US" sz="2000" b="1" dirty="0"/>
              <a:t>IERC20</a:t>
            </a:r>
            <a:r>
              <a:rPr lang="en-US" sz="2000" dirty="0"/>
              <a:t>  {           // inheritance</a:t>
            </a:r>
          </a:p>
          <a:p>
            <a:pPr marL="0" indent="0">
              <a:buNone/>
            </a:pPr>
            <a:r>
              <a:rPr lang="en-US" sz="2000" dirty="0"/>
              <a:t>	address owner; </a:t>
            </a:r>
          </a:p>
          <a:p>
            <a:pPr marL="0" indent="0">
              <a:buNone/>
            </a:pPr>
            <a:r>
              <a:rPr lang="en-US" sz="2000" dirty="0"/>
              <a:t>	constructor() public { owner = </a:t>
            </a:r>
            <a:r>
              <a:rPr lang="en-US" sz="2000" dirty="0" err="1"/>
              <a:t>msg.sender</a:t>
            </a:r>
            <a:r>
              <a:rPr lang="en-US" sz="2000" dirty="0"/>
              <a:t>; }</a:t>
            </a:r>
          </a:p>
          <a:p>
            <a:pPr marL="0" indent="0">
              <a:buNone/>
            </a:pPr>
            <a:r>
              <a:rPr lang="en-US" sz="2000" dirty="0"/>
              <a:t>	function </a:t>
            </a:r>
            <a:r>
              <a:rPr lang="en-US" sz="2000" b="1" dirty="0"/>
              <a:t>transfer</a:t>
            </a:r>
            <a:r>
              <a:rPr lang="en-US" sz="2000" dirty="0"/>
              <a:t>(address _to, uint256 _value)  external returns (bool)  {</a:t>
            </a:r>
          </a:p>
          <a:p>
            <a:pPr marL="0" indent="0">
              <a:buNone/>
            </a:pPr>
            <a:r>
              <a:rPr lang="en-US" sz="2000" dirty="0"/>
              <a:t>            …  implementation …</a:t>
            </a:r>
          </a:p>
          <a:p>
            <a:pPr marL="0" indent="0">
              <a:buNone/>
            </a:pPr>
            <a:r>
              <a:rPr lang="en-US" sz="2000" dirty="0"/>
              <a:t>}	}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269989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457200" y="56095"/>
            <a:ext cx="8229600" cy="62309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ea typeface="Roboto Mono"/>
                <a:cs typeface="Roboto Mono"/>
                <a:sym typeface="Roboto Mono"/>
              </a:rPr>
              <a:t>Value types</a:t>
            </a:r>
            <a:endParaRPr dirty="0">
              <a:ea typeface="Roboto Mono"/>
              <a:cs typeface="Roboto Mono"/>
              <a:sym typeface="Roboto Mono"/>
            </a:endParaRPr>
          </a:p>
        </p:txBody>
      </p:sp>
      <p:sp>
        <p:nvSpPr>
          <p:cNvPr id="73" name="Google Shape;73;p16"/>
          <p:cNvSpPr txBox="1">
            <a:spLocks noGrp="1"/>
          </p:cNvSpPr>
          <p:nvPr>
            <p:ph idx="1"/>
          </p:nvPr>
        </p:nvSpPr>
        <p:spPr>
          <a:xfrm>
            <a:off x="457200" y="993672"/>
            <a:ext cx="8686800" cy="41498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>
                <a:ea typeface="Roboto Mono"/>
                <a:cs typeface="Roboto Mono"/>
                <a:sym typeface="Roboto Mono"/>
              </a:rPr>
              <a:t>uint256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>
                <a:ea typeface="Roboto Mono"/>
                <a:cs typeface="Roboto Mono"/>
                <a:sym typeface="Roboto Mono"/>
              </a:rPr>
              <a:t>address (bytes20)     // address is a 20-byte value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○"/>
            </a:pPr>
            <a:r>
              <a:rPr lang="en" sz="2000" dirty="0">
                <a:ea typeface="Roboto Mono"/>
                <a:cs typeface="Roboto Mono"/>
                <a:sym typeface="Roboto Mono"/>
              </a:rPr>
              <a:t>_</a:t>
            </a:r>
            <a:r>
              <a:rPr lang="en" sz="2000" dirty="0" err="1">
                <a:ea typeface="Roboto Mono"/>
                <a:cs typeface="Roboto Mono"/>
                <a:sym typeface="Roboto Mono"/>
              </a:rPr>
              <a:t>address.</a:t>
            </a:r>
            <a:r>
              <a:rPr lang="en" sz="2000" b="1" dirty="0" err="1">
                <a:ea typeface="Roboto Mono"/>
                <a:cs typeface="Roboto Mono"/>
                <a:sym typeface="Roboto Mono"/>
              </a:rPr>
              <a:t>balance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,    _</a:t>
            </a:r>
            <a:r>
              <a:rPr lang="en" sz="2000" dirty="0" err="1">
                <a:ea typeface="Roboto Mono"/>
                <a:cs typeface="Roboto Mono"/>
                <a:sym typeface="Roboto Mono"/>
              </a:rPr>
              <a:t>address.</a:t>
            </a:r>
            <a:r>
              <a:rPr lang="en" sz="2000" b="1" dirty="0" err="1">
                <a:ea typeface="Roboto Mono"/>
                <a:cs typeface="Roboto Mono"/>
                <a:sym typeface="Roboto Mono"/>
              </a:rPr>
              <a:t>send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(value),    _</a:t>
            </a:r>
            <a:r>
              <a:rPr lang="en" sz="2000" dirty="0" err="1">
                <a:ea typeface="Roboto Mono"/>
                <a:cs typeface="Roboto Mono"/>
                <a:sym typeface="Roboto Mono"/>
              </a:rPr>
              <a:t>address.</a:t>
            </a:r>
            <a:r>
              <a:rPr lang="en" sz="2000" b="1" dirty="0" err="1">
                <a:ea typeface="Roboto Mono"/>
                <a:cs typeface="Roboto Mono"/>
                <a:sym typeface="Roboto Mono"/>
              </a:rPr>
              <a:t>transfer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(value) </a:t>
            </a: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○"/>
            </a:pPr>
            <a:r>
              <a:rPr lang="en-US" sz="2000" dirty="0">
                <a:ea typeface="Roboto Mono"/>
                <a:cs typeface="Roboto Mono"/>
                <a:sym typeface="Roboto Mono"/>
              </a:rPr>
              <a:t>c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all: send </a:t>
            </a:r>
            <a:r>
              <a:rPr lang="en" sz="2000" dirty="0">
                <a:ea typeface="Roboto" panose="02000000000000000000" pitchFamily="2" charset="0"/>
                <a:cs typeface="Roboto Mono"/>
                <a:sym typeface="Roboto Mono"/>
              </a:rPr>
              <a:t>Tx to another contract</a:t>
            </a:r>
          </a:p>
          <a:p>
            <a:pPr marL="596900" lvl="1" indent="0">
              <a:spcBef>
                <a:spcPts val="0"/>
              </a:spcBef>
              <a:buNone/>
            </a:pPr>
            <a:r>
              <a:rPr lang="en" dirty="0">
                <a:ea typeface="Roboto" panose="02000000000000000000" pitchFamily="2" charset="0"/>
                <a:cs typeface="Roboto Mono"/>
                <a:sym typeface="Roboto Mono"/>
              </a:rPr>
              <a:t>		</a:t>
            </a:r>
            <a:r>
              <a:rPr lang="en" sz="2000" dirty="0">
                <a:ea typeface="Roboto" panose="02000000000000000000" pitchFamily="2" charset="0"/>
                <a:cs typeface="Roboto Mono"/>
                <a:sym typeface="Roboto Mono"/>
              </a:rPr>
              <a:t>(</a:t>
            </a:r>
            <a:r>
              <a:rPr lang="en-US" sz="2000" dirty="0">
                <a:ea typeface="Roboto" panose="02000000000000000000" pitchFamily="2" charset="0"/>
              </a:rPr>
              <a:t>bool success,) = _</a:t>
            </a:r>
            <a:r>
              <a:rPr lang="en-US" sz="2000" dirty="0" err="1">
                <a:ea typeface="Roboto" panose="02000000000000000000" pitchFamily="2" charset="0"/>
              </a:rPr>
              <a:t>address.</a:t>
            </a:r>
            <a:r>
              <a:rPr lang="en-US" sz="2000" b="1" dirty="0" err="1">
                <a:ea typeface="Roboto" panose="02000000000000000000" pitchFamily="2" charset="0"/>
              </a:rPr>
              <a:t>call</a:t>
            </a:r>
            <a:r>
              <a:rPr lang="en-US" sz="2000" dirty="0">
                <a:solidFill>
                  <a:srgbClr val="FF0000"/>
                </a:solidFill>
                <a:ea typeface="Roboto" panose="02000000000000000000" pitchFamily="2" charset="0"/>
              </a:rPr>
              <a:t>{value: </a:t>
            </a:r>
            <a:r>
              <a:rPr lang="en-US" sz="2000" dirty="0" err="1">
                <a:solidFill>
                  <a:srgbClr val="FF0000"/>
                </a:solidFill>
                <a:ea typeface="Roboto" panose="02000000000000000000" pitchFamily="2" charset="0"/>
              </a:rPr>
              <a:t>msg.value</a:t>
            </a:r>
            <a:r>
              <a:rPr lang="en-US" sz="2000" dirty="0">
                <a:solidFill>
                  <a:srgbClr val="FF0000"/>
                </a:solidFill>
                <a:ea typeface="Roboto" panose="02000000000000000000" pitchFamily="2" charset="0"/>
              </a:rPr>
              <a:t>/2,  gas: 1000}</a:t>
            </a:r>
            <a:r>
              <a:rPr lang="en-US" sz="2000" dirty="0">
                <a:ea typeface="Roboto" panose="02000000000000000000" pitchFamily="2" charset="0"/>
              </a:rPr>
              <a:t>(</a:t>
            </a:r>
            <a:r>
              <a:rPr lang="en-US" sz="2000" dirty="0" err="1">
                <a:ea typeface="Roboto" panose="02000000000000000000" pitchFamily="2" charset="0"/>
              </a:rPr>
              <a:t>args</a:t>
            </a:r>
            <a:r>
              <a:rPr lang="en-US" sz="2000" dirty="0">
                <a:ea typeface="Roboto" panose="02000000000000000000" pitchFamily="2" charset="0"/>
              </a:rPr>
              <a:t>);</a:t>
            </a:r>
            <a:endParaRPr lang="en" dirty="0">
              <a:ea typeface="Roboto" panose="02000000000000000000" pitchFamily="2" charset="0"/>
              <a:cs typeface="Roboto Mono"/>
              <a:sym typeface="Roboto Mono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○"/>
            </a:pPr>
            <a:r>
              <a:rPr lang="en-US" sz="2000" dirty="0" err="1">
                <a:ea typeface="Roboto Mono"/>
                <a:cs typeface="Roboto Mono"/>
                <a:sym typeface="Roboto Mono"/>
              </a:rPr>
              <a:t>delegatecall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: load code from another contract into current context  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>
                <a:ea typeface="Roboto Mono"/>
                <a:cs typeface="Roboto Mono"/>
                <a:sym typeface="Roboto Mono"/>
              </a:rPr>
              <a:t>bytes32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>
                <a:ea typeface="Roboto Mono"/>
                <a:cs typeface="Roboto Mono"/>
                <a:sym typeface="Roboto Mono"/>
              </a:rPr>
              <a:t>bool</a:t>
            </a:r>
            <a:endParaRPr sz="2000" dirty="0"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17753270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ea typeface="Roboto Mono"/>
                <a:cs typeface="Roboto Mono"/>
                <a:sym typeface="Roboto Mono"/>
              </a:rPr>
              <a:t>Reference types</a:t>
            </a:r>
            <a:endParaRPr dirty="0">
              <a:ea typeface="Roboto Mono"/>
              <a:cs typeface="Roboto Mono"/>
              <a:sym typeface="Roboto Mono"/>
            </a:endParaRPr>
          </a:p>
        </p:txBody>
      </p:sp>
      <p:sp>
        <p:nvSpPr>
          <p:cNvPr id="79" name="Google Shape;79;p17"/>
          <p:cNvSpPr txBox="1">
            <a:spLocks noGrp="1"/>
          </p:cNvSpPr>
          <p:nvPr>
            <p:ph idx="1"/>
          </p:nvPr>
        </p:nvSpPr>
        <p:spPr>
          <a:xfrm>
            <a:off x="457200" y="1200151"/>
            <a:ext cx="8686800" cy="38184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400" dirty="0">
                <a:ea typeface="Roboto Mono"/>
                <a:cs typeface="Roboto Mono"/>
                <a:sym typeface="Roboto Mono"/>
              </a:rPr>
              <a:t>structs</a:t>
            </a:r>
            <a:endParaRPr sz="24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400" dirty="0">
                <a:ea typeface="Roboto Mono"/>
                <a:cs typeface="Roboto Mono"/>
                <a:sym typeface="Roboto Mono"/>
              </a:rPr>
              <a:t>arrays</a:t>
            </a:r>
            <a:endParaRPr sz="24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400" dirty="0">
                <a:ea typeface="Roboto Mono"/>
                <a:cs typeface="Roboto Mono"/>
                <a:sym typeface="Roboto Mono"/>
              </a:rPr>
              <a:t>bytes</a:t>
            </a:r>
            <a:endParaRPr sz="24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400" dirty="0">
                <a:ea typeface="Roboto Mono"/>
                <a:cs typeface="Roboto Mono"/>
                <a:sym typeface="Roboto Mono"/>
              </a:rPr>
              <a:t>strings</a:t>
            </a:r>
            <a:endParaRPr sz="24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-US" sz="2400" dirty="0">
                <a:ea typeface="Roboto Mono"/>
                <a:cs typeface="Roboto Mono"/>
                <a:sym typeface="Roboto Mono"/>
              </a:rPr>
              <a:t>m</a:t>
            </a:r>
            <a:r>
              <a:rPr lang="en" sz="2400" dirty="0" err="1">
                <a:ea typeface="Roboto Mono"/>
                <a:cs typeface="Roboto Mono"/>
                <a:sym typeface="Roboto Mono"/>
              </a:rPr>
              <a:t>appings</a:t>
            </a:r>
            <a:r>
              <a:rPr lang="en" sz="2400" dirty="0">
                <a:ea typeface="Roboto Mono"/>
                <a:cs typeface="Roboto Mono"/>
                <a:sym typeface="Roboto Mono"/>
              </a:rPr>
              <a:t>:</a:t>
            </a:r>
          </a:p>
          <a:p>
            <a:pPr marL="857250" lvl="1" indent="-3175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-US" sz="2400" dirty="0">
                <a:ea typeface="Roboto Mono"/>
                <a:cs typeface="Roboto Mono"/>
                <a:sym typeface="Roboto Mono"/>
              </a:rPr>
              <a:t>Declaration:		m</a:t>
            </a:r>
            <a:r>
              <a:rPr lang="en" sz="2400" dirty="0" err="1">
                <a:ea typeface="Roboto Mono"/>
                <a:cs typeface="Roboto Mono"/>
                <a:sym typeface="Roboto Mono"/>
              </a:rPr>
              <a:t>apping</a:t>
            </a:r>
            <a:r>
              <a:rPr lang="en" sz="2400" dirty="0">
                <a:ea typeface="Roboto Mono"/>
                <a:cs typeface="Roboto Mono"/>
                <a:sym typeface="Roboto Mono"/>
              </a:rPr>
              <a:t> (address =&gt; uint256)  </a:t>
            </a:r>
            <a:r>
              <a:rPr lang="en" sz="2400" b="1" dirty="0">
                <a:ea typeface="Roboto Mono"/>
                <a:cs typeface="Roboto Mono"/>
                <a:sym typeface="Roboto Mono"/>
              </a:rPr>
              <a:t>balances</a:t>
            </a:r>
            <a:r>
              <a:rPr lang="en" sz="2400" dirty="0">
                <a:ea typeface="Roboto Mono"/>
                <a:cs typeface="Roboto Mono"/>
                <a:sym typeface="Roboto Mono"/>
              </a:rPr>
              <a:t>;</a:t>
            </a:r>
          </a:p>
          <a:p>
            <a:pPr marL="857250" lvl="1" indent="-3175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-US" sz="2400" dirty="0">
                <a:ea typeface="Roboto Mono"/>
                <a:cs typeface="Roboto Mono"/>
                <a:sym typeface="Roboto Mono"/>
              </a:rPr>
              <a:t>Assignment:		b</a:t>
            </a:r>
            <a:r>
              <a:rPr lang="en" sz="2400" dirty="0" err="1">
                <a:ea typeface="Roboto Mono"/>
                <a:cs typeface="Roboto Mono"/>
                <a:sym typeface="Roboto Mono"/>
              </a:rPr>
              <a:t>alances</a:t>
            </a:r>
            <a:r>
              <a:rPr lang="en" sz="2400" dirty="0">
                <a:ea typeface="Roboto Mono"/>
                <a:cs typeface="Roboto Mono"/>
                <a:sym typeface="Roboto Mono"/>
              </a:rPr>
              <a:t>[</a:t>
            </a:r>
            <a:r>
              <a:rPr lang="en" sz="2400" dirty="0" err="1">
                <a:ea typeface="Roboto Mono"/>
                <a:cs typeface="Roboto Mono"/>
                <a:sym typeface="Roboto Mono"/>
              </a:rPr>
              <a:t>addr</a:t>
            </a:r>
            <a:r>
              <a:rPr lang="en" sz="2400" dirty="0">
                <a:ea typeface="Roboto Mono"/>
                <a:cs typeface="Roboto Mono"/>
                <a:sym typeface="Roboto Mono"/>
              </a:rPr>
              <a:t>] = value;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BAE680-9723-BE40-873D-CD54C7B0CCAA}"/>
              </a:ext>
            </a:extLst>
          </p:cNvPr>
          <p:cNvSpPr txBox="1"/>
          <p:nvPr/>
        </p:nvSpPr>
        <p:spPr>
          <a:xfrm>
            <a:off x="5925607" y="971666"/>
            <a:ext cx="2906693" cy="19389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 struct Person {</a:t>
            </a:r>
          </a:p>
          <a:p>
            <a:r>
              <a:rPr lang="en-US" sz="2000" dirty="0">
                <a:latin typeface="+mn-lt"/>
              </a:rPr>
              <a:t>        uint128 age;</a:t>
            </a:r>
          </a:p>
          <a:p>
            <a:r>
              <a:rPr lang="en-US" sz="2000" dirty="0">
                <a:latin typeface="+mn-lt"/>
              </a:rPr>
              <a:t>        uint128 balance;</a:t>
            </a:r>
          </a:p>
          <a:p>
            <a:r>
              <a:rPr lang="en-US" sz="2000" dirty="0">
                <a:latin typeface="+mn-lt"/>
              </a:rPr>
              <a:t>        address </a:t>
            </a:r>
            <a:r>
              <a:rPr lang="en-US" sz="2000" dirty="0" err="1">
                <a:latin typeface="+mn-lt"/>
              </a:rPr>
              <a:t>addr</a:t>
            </a:r>
            <a:r>
              <a:rPr lang="en-US" sz="2000" dirty="0">
                <a:latin typeface="+mn-lt"/>
              </a:rPr>
              <a:t>;</a:t>
            </a:r>
          </a:p>
          <a:p>
            <a:r>
              <a:rPr lang="en-US" sz="2000" dirty="0">
                <a:latin typeface="+mn-lt"/>
              </a:rPr>
              <a:t>    }</a:t>
            </a:r>
          </a:p>
          <a:p>
            <a:r>
              <a:rPr lang="en-US" sz="2000" dirty="0">
                <a:latin typeface="+mn-lt"/>
              </a:rPr>
              <a:t> Person[10] public people;</a:t>
            </a:r>
          </a:p>
        </p:txBody>
      </p:sp>
    </p:spTree>
    <p:extLst>
      <p:ext uri="{BB962C8B-B14F-4D97-AF65-F5344CB8AC3E}">
        <p14:creationId xmlns:p14="http://schemas.microsoft.com/office/powerpoint/2010/main" val="11244280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ea typeface="Roboto Mono"/>
                <a:cs typeface="Roboto Mono"/>
                <a:sym typeface="Roboto Mono"/>
              </a:rPr>
              <a:t>Globally available variables</a:t>
            </a:r>
            <a:endParaRPr dirty="0">
              <a:ea typeface="Roboto Mono"/>
              <a:cs typeface="Roboto Mono"/>
              <a:sym typeface="Roboto Mono"/>
            </a:endParaRPr>
          </a:p>
        </p:txBody>
      </p:sp>
      <p:sp>
        <p:nvSpPr>
          <p:cNvPr id="85" name="Google Shape;85;p18"/>
          <p:cNvSpPr txBox="1">
            <a:spLocks noGrp="1"/>
          </p:cNvSpPr>
          <p:nvPr>
            <p:ph idx="1"/>
          </p:nvPr>
        </p:nvSpPr>
        <p:spPr>
          <a:xfrm>
            <a:off x="457200" y="1200151"/>
            <a:ext cx="8686800" cy="38184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b="1" dirty="0">
                <a:ea typeface="Roboto Mono"/>
                <a:cs typeface="Roboto Mono"/>
                <a:sym typeface="Roboto Mono"/>
              </a:rPr>
              <a:t>block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:    .</a:t>
            </a:r>
            <a:r>
              <a:rPr lang="en" sz="2000" dirty="0" err="1">
                <a:ea typeface="Roboto Mono"/>
                <a:cs typeface="Roboto Mono"/>
                <a:sym typeface="Roboto Mono"/>
              </a:rPr>
              <a:t>blockhash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,  .</a:t>
            </a:r>
            <a:r>
              <a:rPr lang="en" sz="2000" dirty="0" err="1">
                <a:ea typeface="Roboto Mono"/>
                <a:cs typeface="Roboto Mono"/>
                <a:sym typeface="Roboto Mono"/>
              </a:rPr>
              <a:t>coinbase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,  .</a:t>
            </a:r>
            <a:r>
              <a:rPr lang="en" sz="2000" dirty="0" err="1">
                <a:ea typeface="Roboto Mono"/>
                <a:cs typeface="Roboto Mono"/>
                <a:sym typeface="Roboto Mono"/>
              </a:rPr>
              <a:t>gaslimit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,  .number,  .timestamp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 err="1">
                <a:ea typeface="Roboto Mono"/>
                <a:cs typeface="Roboto Mono"/>
                <a:sym typeface="Roboto Mono"/>
              </a:rPr>
              <a:t>gasLeft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()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b="1" dirty="0">
                <a:ea typeface="Roboto Mono"/>
                <a:cs typeface="Roboto Mono"/>
                <a:sym typeface="Roboto Mono"/>
              </a:rPr>
              <a:t>msg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:   .data,  .sender,  .sig,  .value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b="1" dirty="0" err="1">
                <a:ea typeface="Roboto Mono"/>
                <a:cs typeface="Roboto Mono"/>
                <a:sym typeface="Roboto Mono"/>
              </a:rPr>
              <a:t>tx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:  .</a:t>
            </a:r>
            <a:r>
              <a:rPr lang="en" sz="2000" dirty="0" err="1">
                <a:ea typeface="Roboto Mono"/>
                <a:cs typeface="Roboto Mono"/>
                <a:sym typeface="Roboto Mono"/>
              </a:rPr>
              <a:t>gasprice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,  .origin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 err="1">
                <a:solidFill>
                  <a:schemeClr val="bg1">
                    <a:lumMod val="65000"/>
                  </a:schemeClr>
                </a:solidFill>
                <a:ea typeface="Roboto Mono"/>
                <a:cs typeface="Roboto Mono"/>
                <a:sym typeface="Roboto Mono"/>
              </a:rPr>
              <a:t>abi</a:t>
            </a:r>
            <a:r>
              <a:rPr lang="en" sz="2000" dirty="0">
                <a:solidFill>
                  <a:schemeClr val="bg1">
                    <a:lumMod val="65000"/>
                  </a:schemeClr>
                </a:solidFill>
                <a:ea typeface="Roboto Mono"/>
                <a:cs typeface="Roboto Mono"/>
                <a:sym typeface="Roboto Mono"/>
              </a:rPr>
              <a:t>:  encode, </a:t>
            </a:r>
            <a:r>
              <a:rPr lang="en" sz="2000" dirty="0" err="1">
                <a:solidFill>
                  <a:schemeClr val="bg1">
                    <a:lumMod val="65000"/>
                  </a:schemeClr>
                </a:solidFill>
                <a:ea typeface="Roboto Mono"/>
                <a:cs typeface="Roboto Mono"/>
                <a:sym typeface="Roboto Mono"/>
              </a:rPr>
              <a:t>encodePacked</a:t>
            </a:r>
            <a:r>
              <a:rPr lang="en" sz="2000" dirty="0">
                <a:solidFill>
                  <a:schemeClr val="bg1">
                    <a:lumMod val="65000"/>
                  </a:schemeClr>
                </a:solidFill>
                <a:ea typeface="Roboto Mono"/>
                <a:cs typeface="Roboto Mono"/>
                <a:sym typeface="Roboto Mono"/>
              </a:rPr>
              <a:t>, </a:t>
            </a:r>
            <a:r>
              <a:rPr lang="en" sz="2000" dirty="0" err="1">
                <a:solidFill>
                  <a:schemeClr val="bg1">
                    <a:lumMod val="65000"/>
                  </a:schemeClr>
                </a:solidFill>
                <a:ea typeface="Roboto Mono"/>
                <a:cs typeface="Roboto Mono"/>
                <a:sym typeface="Roboto Mono"/>
              </a:rPr>
              <a:t>encodeWithSelector</a:t>
            </a:r>
            <a:r>
              <a:rPr lang="en" sz="2000" dirty="0">
                <a:solidFill>
                  <a:schemeClr val="bg1">
                    <a:lumMod val="65000"/>
                  </a:schemeClr>
                </a:solidFill>
                <a:ea typeface="Roboto Mono"/>
                <a:cs typeface="Roboto Mono"/>
                <a:sym typeface="Roboto Mono"/>
              </a:rPr>
              <a:t>, </a:t>
            </a:r>
            <a:r>
              <a:rPr lang="en" sz="2000" dirty="0" err="1">
                <a:solidFill>
                  <a:schemeClr val="bg1">
                    <a:lumMod val="65000"/>
                  </a:schemeClr>
                </a:solidFill>
                <a:ea typeface="Roboto Mono"/>
                <a:cs typeface="Roboto Mono"/>
                <a:sym typeface="Roboto Mono"/>
              </a:rPr>
              <a:t>encodeWithSignature</a:t>
            </a:r>
            <a:endParaRPr sz="2000" dirty="0">
              <a:solidFill>
                <a:schemeClr val="bg1">
                  <a:lumMod val="65000"/>
                </a:schemeClr>
              </a:solidFill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-US" sz="2000" dirty="0">
                <a:ea typeface="Roboto Mono"/>
                <a:cs typeface="Roboto Mono"/>
                <a:sym typeface="Roboto Mono"/>
              </a:rPr>
              <a:t>K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eccak256(bytes),  sha256(bytes)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b="1" dirty="0">
                <a:ea typeface="Roboto Mono"/>
                <a:cs typeface="Roboto Mono"/>
                <a:sym typeface="Roboto Mono"/>
              </a:rPr>
              <a:t>require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,   </a:t>
            </a:r>
            <a:r>
              <a:rPr lang="en" sz="2000" b="1" dirty="0">
                <a:ea typeface="Roboto Mono"/>
                <a:cs typeface="Roboto Mono"/>
                <a:sym typeface="Roboto Mono"/>
              </a:rPr>
              <a:t>assert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      e.g.:    require(</a:t>
            </a:r>
            <a:r>
              <a:rPr lang="en" sz="2000" dirty="0" err="1">
                <a:ea typeface="Roboto Mono"/>
                <a:cs typeface="Roboto Mono"/>
                <a:sym typeface="Roboto Mono"/>
              </a:rPr>
              <a:t>msg.value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 &gt; 100,  “insufficient funds sent”)</a:t>
            </a:r>
            <a:endParaRPr sz="2000" dirty="0">
              <a:ea typeface="Roboto Mono"/>
              <a:cs typeface="Roboto Mono"/>
              <a:sym typeface="Roboto Mono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45A74B-17C7-B74B-8CA6-C25C5D92C763}"/>
              </a:ext>
            </a:extLst>
          </p:cNvPr>
          <p:cNvSpPr/>
          <p:nvPr/>
        </p:nvSpPr>
        <p:spPr>
          <a:xfrm>
            <a:off x="3541671" y="4552335"/>
            <a:ext cx="5474510" cy="46624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CB3E6C-EEEC-F34E-9CC3-6E61129ECDAF}"/>
              </a:ext>
            </a:extLst>
          </p:cNvPr>
          <p:cNvSpPr txBox="1"/>
          <p:nvPr/>
        </p:nvSpPr>
        <p:spPr>
          <a:xfrm>
            <a:off x="5152456" y="2368412"/>
            <a:ext cx="2823209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A ⇾ B ⇾ C ⇾ D:</a:t>
            </a:r>
          </a:p>
          <a:p>
            <a:pPr algn="l"/>
            <a:r>
              <a:rPr lang="en-US" sz="2000" dirty="0">
                <a:latin typeface="+mn-lt"/>
              </a:rPr>
              <a:t>at D:	</a:t>
            </a:r>
            <a:r>
              <a:rPr lang="en-US" sz="2000" dirty="0" err="1">
                <a:latin typeface="+mn-lt"/>
              </a:rPr>
              <a:t>msg.sender</a:t>
            </a:r>
            <a:r>
              <a:rPr lang="en-US" sz="2000" dirty="0">
                <a:latin typeface="+mn-lt"/>
              </a:rPr>
              <a:t> == C</a:t>
            </a:r>
          </a:p>
          <a:p>
            <a:pPr algn="l"/>
            <a:r>
              <a:rPr lang="en-US" sz="2000" dirty="0">
                <a:latin typeface="+mn-lt"/>
              </a:rPr>
              <a:t>		</a:t>
            </a:r>
            <a:r>
              <a:rPr lang="en-US" sz="2000" dirty="0" err="1">
                <a:latin typeface="+mn-lt"/>
              </a:rPr>
              <a:t>tx.origin</a:t>
            </a:r>
            <a:r>
              <a:rPr lang="en-US" sz="2000" dirty="0">
                <a:latin typeface="+mn-lt"/>
              </a:rPr>
              <a:t> == A</a:t>
            </a:r>
          </a:p>
        </p:txBody>
      </p:sp>
    </p:spTree>
    <p:extLst>
      <p:ext uri="{BB962C8B-B14F-4D97-AF65-F5344CB8AC3E}">
        <p14:creationId xmlns:p14="http://schemas.microsoft.com/office/powerpoint/2010/main" val="4064770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ea typeface="Roboto Mono"/>
                <a:cs typeface="Roboto Mono"/>
                <a:sym typeface="Roboto Mono"/>
              </a:rPr>
              <a:t>Function visibilities</a:t>
            </a:r>
            <a:endParaRPr dirty="0">
              <a:ea typeface="Roboto Mono"/>
              <a:cs typeface="Roboto Mono"/>
              <a:sym typeface="Roboto Mono"/>
            </a:endParaRPr>
          </a:p>
        </p:txBody>
      </p:sp>
      <p:sp>
        <p:nvSpPr>
          <p:cNvPr id="91" name="Google Shape;91;p19"/>
          <p:cNvSpPr txBox="1">
            <a:spLocks noGrp="1"/>
          </p:cNvSpPr>
          <p:nvPr>
            <p:ph idx="1"/>
          </p:nvPr>
        </p:nvSpPr>
        <p:spPr>
          <a:xfrm>
            <a:off x="339212" y="874894"/>
            <a:ext cx="8804788" cy="38184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175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"/>
              <a:buChar char="●"/>
            </a:pPr>
            <a:r>
              <a:rPr lang="en-US" sz="2000" b="1" dirty="0">
                <a:ea typeface="Roboto Mono"/>
                <a:cs typeface="Roboto Mono"/>
                <a:sym typeface="Roboto Mono"/>
              </a:rPr>
              <a:t>external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: function can only be called from outside contract.</a:t>
            </a:r>
            <a:br>
              <a:rPr lang="en" sz="2000" dirty="0">
                <a:ea typeface="Roboto Mono"/>
                <a:cs typeface="Roboto Mono"/>
                <a:sym typeface="Roboto Mono"/>
              </a:rPr>
            </a:br>
            <a:r>
              <a:rPr lang="en" sz="2000" dirty="0">
                <a:ea typeface="Roboto Mono"/>
                <a:cs typeface="Roboto Mono"/>
                <a:sym typeface="Roboto Mono"/>
              </a:rPr>
              <a:t>	Arguments read from </a:t>
            </a:r>
            <a:r>
              <a:rPr lang="en" sz="2000" dirty="0" err="1">
                <a:ea typeface="Roboto Mono"/>
                <a:cs typeface="Roboto Mono"/>
                <a:sym typeface="Roboto Mono"/>
              </a:rPr>
              <a:t>calldata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marR="0" lvl="0" indent="-3175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-US" sz="2000" b="1" dirty="0">
                <a:ea typeface="Roboto Mono"/>
                <a:cs typeface="Roboto Mono"/>
                <a:sym typeface="Roboto Mono"/>
              </a:rPr>
              <a:t>public</a:t>
            </a:r>
            <a:r>
              <a:rPr lang="en-US" sz="2000" dirty="0">
                <a:ea typeface="Roboto Mono"/>
                <a:cs typeface="Roboto Mono"/>
                <a:sym typeface="Roboto Mono"/>
              </a:rPr>
              <a:t>:  function can be called externally and internally. </a:t>
            </a:r>
          </a:p>
          <a:p>
            <a:pPr marL="139700" lvl="0" indent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 dirty="0">
                <a:ea typeface="Roboto Mono"/>
                <a:cs typeface="Roboto Mono"/>
                <a:sym typeface="Roboto Mono"/>
              </a:rPr>
              <a:t>		function foo(bytes memory data) public {}   // </a:t>
            </a:r>
            <a:r>
              <a:rPr lang="en-US" sz="1600" dirty="0"/>
              <a:t>data is always copied from </a:t>
            </a:r>
            <a:r>
              <a:rPr lang="en-US" sz="1600" dirty="0" err="1"/>
              <a:t>calldata</a:t>
            </a:r>
            <a:r>
              <a:rPr lang="en-US" sz="1600" dirty="0"/>
              <a:t> to memory</a:t>
            </a:r>
          </a:p>
          <a:p>
            <a:pPr marL="139700" indent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600" dirty="0"/>
              <a:t>		</a:t>
            </a:r>
            <a:r>
              <a:rPr lang="en-US" sz="1600" dirty="0">
                <a:ea typeface="Roboto Mono"/>
                <a:cs typeface="Roboto Mono"/>
                <a:sym typeface="Roboto Mono"/>
              </a:rPr>
              <a:t>function foo(bytes data) public {}   //</a:t>
            </a:r>
            <a:r>
              <a:rPr lang="en-US" sz="1600" dirty="0"/>
              <a:t> data is not copied to memory, therefore read-only</a:t>
            </a:r>
            <a:endParaRPr lang="en-US" sz="1600" dirty="0">
              <a:ea typeface="Roboto Mono"/>
              <a:cs typeface="Roboto Mono"/>
              <a:sym typeface="Roboto Mono"/>
            </a:endParaRPr>
          </a:p>
          <a:p>
            <a:pPr marL="457200" marR="0" lvl="0" indent="-3175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-US" sz="2000" b="1" dirty="0">
                <a:ea typeface="Roboto Mono"/>
                <a:cs typeface="Roboto Mono"/>
                <a:sym typeface="Roboto Mono"/>
              </a:rPr>
              <a:t>private</a:t>
            </a:r>
            <a:r>
              <a:rPr lang="en-US" sz="2000" dirty="0">
                <a:ea typeface="Roboto Mono"/>
                <a:cs typeface="Roboto Mono"/>
                <a:sym typeface="Roboto Mono"/>
              </a:rPr>
              <a:t>:  only visible inside contract</a:t>
            </a:r>
          </a:p>
          <a:p>
            <a:pPr marL="457200" marR="0" lvl="0" indent="-3175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b="1" dirty="0">
                <a:ea typeface="Roboto" panose="02000000000000000000" pitchFamily="2" charset="0"/>
                <a:cs typeface="Roboto Mono"/>
                <a:sym typeface="Roboto Mono"/>
              </a:rPr>
              <a:t>internal</a:t>
            </a:r>
            <a:r>
              <a:rPr lang="en" sz="2000" dirty="0">
                <a:ea typeface="Roboto" panose="02000000000000000000" pitchFamily="2" charset="0"/>
                <a:cs typeface="Roboto Mono"/>
                <a:sym typeface="Roboto Mono"/>
              </a:rPr>
              <a:t>: </a:t>
            </a:r>
            <a:r>
              <a:rPr lang="en-US" sz="2000" dirty="0">
                <a:ea typeface="Roboto Mono"/>
                <a:cs typeface="Roboto Mono"/>
                <a:sym typeface="Roboto Mono"/>
              </a:rPr>
              <a:t>only visible in </a:t>
            </a:r>
            <a:r>
              <a:rPr lang="en-US" sz="2000" dirty="0">
                <a:ea typeface="Roboto" panose="02000000000000000000" pitchFamily="2" charset="0"/>
              </a:rPr>
              <a:t>this contract and contracts deriving from it</a:t>
            </a:r>
            <a:endParaRPr lang="en-US" sz="2000" dirty="0">
              <a:ea typeface="Roboto" panose="02000000000000000000" pitchFamily="2" charset="0"/>
              <a:sym typeface="Roboto Mono"/>
            </a:endParaRPr>
          </a:p>
          <a:p>
            <a:pPr marL="457200" marR="0" lvl="0" indent="-3175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-US" sz="2000" b="1" dirty="0">
                <a:ea typeface="Roboto Mono"/>
                <a:cs typeface="Roboto Mono"/>
                <a:sym typeface="Roboto Mono"/>
              </a:rPr>
              <a:t>view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:  only read storage  (no writes to storage) </a:t>
            </a:r>
          </a:p>
          <a:p>
            <a:pPr marL="457200" marR="0" lvl="0" indent="-3175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-US" sz="2000" b="1" dirty="0">
                <a:ea typeface="Roboto Mono"/>
                <a:cs typeface="Roboto Mono"/>
                <a:sym typeface="Roboto Mono"/>
              </a:rPr>
              <a:t>pure</a:t>
            </a:r>
            <a:r>
              <a:rPr lang="en-US" sz="2000" dirty="0">
                <a:ea typeface="Roboto Mono"/>
                <a:cs typeface="Roboto Mono"/>
                <a:sym typeface="Roboto Mono"/>
              </a:rPr>
              <a:t>:  does not touch storage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949837-EC66-D940-B7E0-99AB72FD2DDA}"/>
              </a:ext>
            </a:extLst>
          </p:cNvPr>
          <p:cNvSpPr txBox="1"/>
          <p:nvPr/>
        </p:nvSpPr>
        <p:spPr>
          <a:xfrm>
            <a:off x="1838289" y="4588902"/>
            <a:ext cx="6582956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function f(</a:t>
            </a:r>
            <a:r>
              <a:rPr lang="en-US" sz="2000" dirty="0" err="1">
                <a:latin typeface="+mn-lt"/>
              </a:rPr>
              <a:t>uint</a:t>
            </a:r>
            <a:r>
              <a:rPr lang="en-US" sz="2000" dirty="0">
                <a:latin typeface="+mn-lt"/>
              </a:rPr>
              <a:t> a) private pure returns (</a:t>
            </a:r>
            <a:r>
              <a:rPr lang="en-US" sz="2000" dirty="0" err="1">
                <a:latin typeface="+mn-lt"/>
              </a:rPr>
              <a:t>uint</a:t>
            </a:r>
            <a:r>
              <a:rPr lang="en-US" sz="2000" dirty="0">
                <a:latin typeface="+mn-lt"/>
              </a:rPr>
              <a:t> b) { return a + 1; } </a:t>
            </a:r>
          </a:p>
        </p:txBody>
      </p:sp>
    </p:spTree>
    <p:extLst>
      <p:ext uri="{BB962C8B-B14F-4D97-AF65-F5344CB8AC3E}">
        <p14:creationId xmlns:p14="http://schemas.microsoft.com/office/powerpoint/2010/main" val="49013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311700" y="53791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ea typeface="Roboto Mono"/>
                <a:cs typeface="Roboto Mono"/>
                <a:sym typeface="Roboto Mono"/>
              </a:rPr>
              <a:t>Inheritance</a:t>
            </a:r>
            <a:endParaRPr dirty="0">
              <a:ea typeface="Roboto Mono"/>
              <a:cs typeface="Roboto Mono"/>
              <a:sym typeface="Roboto Mono"/>
            </a:endParaRPr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147" y="985273"/>
            <a:ext cx="9121267" cy="40107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400" u="sng" dirty="0">
                <a:ea typeface="Roboto Mono"/>
                <a:cs typeface="Roboto Mono"/>
                <a:sym typeface="Roboto Mono"/>
              </a:rPr>
              <a:t>Inheritance</a:t>
            </a:r>
            <a:endParaRPr sz="2400" u="sng" dirty="0">
              <a:ea typeface="Roboto Mono"/>
              <a:cs typeface="Roboto Mono"/>
              <a:sym typeface="Roboto Mono"/>
            </a:endParaRPr>
          </a:p>
          <a:p>
            <a:pPr marL="5969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000" dirty="0">
                <a:ea typeface="Roboto Mono"/>
                <a:cs typeface="Roboto Mono"/>
                <a:sym typeface="Roboto Mono"/>
              </a:rPr>
              <a:t>    contract </a:t>
            </a:r>
            <a:r>
              <a:rPr lang="en" sz="2000" dirty="0" err="1">
                <a:ea typeface="Roboto Mono"/>
                <a:cs typeface="Roboto Mono"/>
                <a:sym typeface="Roboto Mono"/>
              </a:rPr>
              <a:t>Destructable</a:t>
            </a:r>
            <a:r>
              <a:rPr lang="en" sz="2000" b="1" dirty="0">
                <a:ea typeface="Roboto Mono"/>
                <a:cs typeface="Roboto Mono"/>
                <a:sym typeface="Roboto Mono"/>
              </a:rPr>
              <a:t> </a:t>
            </a:r>
            <a:r>
              <a:rPr lang="en" sz="2000" b="1" u="sng" dirty="0">
                <a:ea typeface="Roboto Mono"/>
                <a:cs typeface="Roboto Mono"/>
                <a:sym typeface="Roboto Mono"/>
              </a:rPr>
              <a:t>is owned 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{</a:t>
            </a:r>
          </a:p>
          <a:p>
            <a:pPr marL="5969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000" dirty="0">
                <a:solidFill>
                  <a:srgbClr val="902000"/>
                </a:solidFill>
                <a:effectLst/>
                <a:sym typeface="Roboto Mono"/>
              </a:rPr>
              <a:t>	    </a:t>
            </a:r>
            <a:r>
              <a:rPr lang="en-US" sz="2000" dirty="0">
                <a:solidFill>
                  <a:srgbClr val="902000"/>
                </a:solidFill>
                <a:effectLst/>
              </a:rPr>
              <a:t>function</a:t>
            </a:r>
            <a:r>
              <a:rPr lang="en-US" sz="2000" dirty="0">
                <a:solidFill>
                  <a:srgbClr val="BBBBBB"/>
                </a:solidFill>
                <a:effectLst/>
              </a:rPr>
              <a:t>  </a:t>
            </a:r>
            <a:r>
              <a:rPr lang="en-US" sz="2000" dirty="0">
                <a:solidFill>
                  <a:srgbClr val="BB60D5"/>
                </a:solidFill>
                <a:effectLst/>
              </a:rPr>
              <a:t>destroy</a:t>
            </a:r>
            <a:r>
              <a:rPr lang="en-US" sz="2000" dirty="0">
                <a:effectLst/>
              </a:rPr>
              <a:t>()</a:t>
            </a:r>
            <a:r>
              <a:rPr lang="en-US" sz="2000" dirty="0">
                <a:solidFill>
                  <a:srgbClr val="BBBBBB"/>
                </a:solidFill>
                <a:effectLst/>
              </a:rPr>
              <a:t>  </a:t>
            </a:r>
            <a:r>
              <a:rPr lang="en-US" sz="2000" dirty="0">
                <a:solidFill>
                  <a:srgbClr val="902000"/>
                </a:solidFill>
                <a:effectLst/>
              </a:rPr>
              <a:t>public</a:t>
            </a:r>
            <a:r>
              <a:rPr lang="en-US" sz="2000" dirty="0">
                <a:solidFill>
                  <a:srgbClr val="BBBBBB"/>
                </a:solidFill>
                <a:effectLst/>
              </a:rPr>
              <a:t> </a:t>
            </a:r>
            <a:r>
              <a:rPr lang="en-US" sz="2000" b="1" u="sng" dirty="0" err="1"/>
              <a:t>onlyOwner</a:t>
            </a:r>
            <a:r>
              <a:rPr lang="en-US" sz="2000" dirty="0">
                <a:solidFill>
                  <a:srgbClr val="BBBBBB"/>
                </a:solidFill>
                <a:effectLst/>
              </a:rPr>
              <a:t>  </a:t>
            </a:r>
            <a:r>
              <a:rPr lang="en-US" sz="2000" dirty="0">
                <a:effectLst/>
              </a:rPr>
              <a:t>{</a:t>
            </a:r>
            <a:r>
              <a:rPr lang="en-US" sz="2000" dirty="0"/>
              <a:t> </a:t>
            </a:r>
            <a:r>
              <a:rPr lang="en-US" sz="2000" dirty="0" err="1"/>
              <a:t>selfdestruct</a:t>
            </a:r>
            <a:r>
              <a:rPr lang="en-US" sz="2000" dirty="0">
                <a:effectLst/>
              </a:rPr>
              <a:t>(</a:t>
            </a:r>
            <a:r>
              <a:rPr lang="en-US" sz="2000" dirty="0"/>
              <a:t>owner</a:t>
            </a:r>
            <a:r>
              <a:rPr lang="en-US" sz="2000" dirty="0">
                <a:effectLst/>
              </a:rPr>
              <a:t>) };</a:t>
            </a:r>
            <a:r>
              <a:rPr lang="en-US" sz="2000" dirty="0"/>
              <a:t> </a:t>
            </a:r>
          </a:p>
          <a:p>
            <a:pPr marL="5969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000" dirty="0">
                <a:effectLst/>
              </a:rPr>
              <a:t>    }</a:t>
            </a:r>
          </a:p>
          <a:p>
            <a:pPr marL="5969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 dirty="0">
                <a:ea typeface="Roboto Mono"/>
                <a:cs typeface="Roboto Mono"/>
                <a:sym typeface="Roboto Mono"/>
              </a:rPr>
              <a:t>code of contract “owned” is compiled into contract </a:t>
            </a:r>
            <a:r>
              <a:rPr lang="en-US" sz="2400" dirty="0" err="1">
                <a:ea typeface="Roboto Mono"/>
                <a:cs typeface="Roboto Mono"/>
                <a:sym typeface="Roboto Mono"/>
              </a:rPr>
              <a:t>Destructable</a:t>
            </a:r>
            <a:endParaRPr sz="2400" dirty="0">
              <a:ea typeface="Roboto Mono"/>
              <a:cs typeface="Roboto Mono"/>
              <a:sym typeface="Roboto Mono"/>
            </a:endParaRPr>
          </a:p>
          <a:p>
            <a:pPr marL="482600">
              <a:lnSpc>
                <a:spcPct val="150000"/>
              </a:lnSpc>
              <a:spcBef>
                <a:spcPts val="3000"/>
              </a:spcBef>
              <a:buSzPts val="1400"/>
            </a:pPr>
            <a:r>
              <a:rPr lang="en" sz="2400" u="sng" dirty="0">
                <a:ea typeface="Roboto Mono"/>
                <a:cs typeface="Roboto Mono"/>
                <a:sym typeface="Roboto Mono"/>
              </a:rPr>
              <a:t>Libraries</a:t>
            </a:r>
            <a:r>
              <a:rPr lang="en" sz="2400" dirty="0">
                <a:ea typeface="Roboto Mono"/>
                <a:cs typeface="Roboto Mono"/>
                <a:sym typeface="Roboto Mono"/>
              </a:rPr>
              <a:t>: library code is executed in the context of calling contract</a:t>
            </a:r>
            <a:endParaRPr sz="2400" dirty="0">
              <a:ea typeface="Roboto Mono"/>
              <a:cs typeface="Roboto Mono"/>
              <a:sym typeface="Roboto Mono"/>
            </a:endParaRPr>
          </a:p>
          <a:p>
            <a:pPr marL="914400" marR="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○"/>
            </a:pPr>
            <a:r>
              <a:rPr lang="en" sz="2400" dirty="0">
                <a:ea typeface="Roboto Mono"/>
                <a:cs typeface="Roboto Mono"/>
                <a:sym typeface="Roboto Mono"/>
              </a:rPr>
              <a:t>library </a:t>
            </a:r>
            <a:r>
              <a:rPr lang="en" sz="2400" b="1" dirty="0">
                <a:ea typeface="Roboto Mono"/>
                <a:cs typeface="Roboto Mono"/>
                <a:sym typeface="Roboto Mono"/>
              </a:rPr>
              <a:t>Search</a:t>
            </a:r>
            <a:r>
              <a:rPr lang="en" sz="2400" dirty="0">
                <a:ea typeface="Roboto Mono"/>
                <a:cs typeface="Roboto Mono"/>
                <a:sym typeface="Roboto Mono"/>
              </a:rPr>
              <a:t> {  function </a:t>
            </a:r>
            <a:r>
              <a:rPr lang="en" sz="2400" b="1" dirty="0" err="1">
                <a:ea typeface="Roboto Mono"/>
                <a:cs typeface="Roboto Mono"/>
                <a:sym typeface="Roboto Mono"/>
              </a:rPr>
              <a:t>IndexOf</a:t>
            </a:r>
            <a:r>
              <a:rPr lang="en" sz="2400" dirty="0">
                <a:ea typeface="Roboto Mono"/>
                <a:cs typeface="Roboto Mono"/>
                <a:sym typeface="Roboto Mono"/>
              </a:rPr>
              <a:t>();  } 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Roboto Mono"/>
              <a:buChar char="○"/>
            </a:pPr>
            <a:r>
              <a:rPr lang="en-US" sz="2400" dirty="0">
                <a:ea typeface="Roboto Mono"/>
                <a:cs typeface="Roboto Mono"/>
                <a:sym typeface="Roboto Mono"/>
              </a:rPr>
              <a:t>contract A { function B { </a:t>
            </a:r>
            <a:r>
              <a:rPr lang="en-US" sz="2400" b="1" dirty="0" err="1">
                <a:ea typeface="Roboto Mono"/>
                <a:cs typeface="Roboto Mono"/>
                <a:sym typeface="Roboto Mono"/>
              </a:rPr>
              <a:t>Search.IndexOf</a:t>
            </a:r>
            <a:r>
              <a:rPr lang="en-US" sz="2400" dirty="0">
                <a:ea typeface="Roboto Mono"/>
                <a:cs typeface="Roboto Mono"/>
                <a:sym typeface="Roboto Mono"/>
              </a:rPr>
              <a:t>(); }  }</a:t>
            </a:r>
          </a:p>
          <a:p>
            <a:pPr marL="59690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" sz="2400" dirty="0">
              <a:ea typeface="Roboto Mono"/>
              <a:cs typeface="Roboto Mono"/>
              <a:sym typeface="Roboto Mon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DD73E9-6469-4845-9754-AF1624642895}"/>
              </a:ext>
            </a:extLst>
          </p:cNvPr>
          <p:cNvSpPr txBox="1"/>
          <p:nvPr/>
        </p:nvSpPr>
        <p:spPr>
          <a:xfrm>
            <a:off x="4680157" y="31963"/>
            <a:ext cx="4415889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007020"/>
                </a:solidFill>
                <a:effectLst/>
                <a:latin typeface="+mn-lt"/>
              </a:rPr>
              <a:t>contract</a:t>
            </a:r>
            <a:r>
              <a:rPr lang="en-US" sz="1800" dirty="0">
                <a:solidFill>
                  <a:srgbClr val="BBBBBB"/>
                </a:solidFill>
                <a:effectLst/>
                <a:latin typeface="+mn-lt"/>
              </a:rPr>
              <a:t> </a:t>
            </a:r>
            <a:r>
              <a:rPr lang="en-US" sz="1800" b="1" dirty="0">
                <a:solidFill>
                  <a:srgbClr val="D55537"/>
                </a:solidFill>
                <a:effectLst/>
                <a:latin typeface="+mn-lt"/>
              </a:rPr>
              <a:t>owned</a:t>
            </a:r>
            <a:r>
              <a:rPr lang="en-US" sz="1800" dirty="0">
                <a:solidFill>
                  <a:srgbClr val="BBBBBB"/>
                </a:solidFill>
                <a:effectLst/>
                <a:latin typeface="+mn-lt"/>
              </a:rPr>
              <a:t> </a:t>
            </a:r>
            <a:r>
              <a:rPr lang="en-US" sz="1800" dirty="0">
                <a:effectLst/>
                <a:latin typeface="+mn-lt"/>
              </a:rPr>
              <a:t>{</a:t>
            </a:r>
            <a:r>
              <a:rPr lang="en-US" sz="1800" dirty="0">
                <a:latin typeface="+mn-lt"/>
              </a:rPr>
              <a:t> </a:t>
            </a:r>
          </a:p>
          <a:p>
            <a:r>
              <a:rPr lang="en-US" sz="1800" dirty="0">
                <a:solidFill>
                  <a:srgbClr val="902000"/>
                </a:solidFill>
                <a:effectLst/>
                <a:latin typeface="+mn-lt"/>
              </a:rPr>
              <a:t>     address</a:t>
            </a:r>
            <a:r>
              <a:rPr lang="en-US" sz="1800" dirty="0">
                <a:solidFill>
                  <a:srgbClr val="BBBBBB"/>
                </a:solidFill>
                <a:effectLst/>
                <a:latin typeface="+mn-lt"/>
              </a:rPr>
              <a:t>  </a:t>
            </a:r>
            <a:r>
              <a:rPr lang="en-US" sz="1800" dirty="0">
                <a:latin typeface="+mn-lt"/>
              </a:rPr>
              <a:t>owner</a:t>
            </a:r>
            <a:r>
              <a:rPr lang="en-US" sz="1800" dirty="0">
                <a:effectLst/>
                <a:latin typeface="+mn-lt"/>
              </a:rPr>
              <a:t>;</a:t>
            </a:r>
            <a:endParaRPr lang="en-US" sz="1800" dirty="0">
              <a:latin typeface="+mn-lt"/>
            </a:endParaRPr>
          </a:p>
          <a:p>
            <a:r>
              <a:rPr lang="en-US" sz="1800" dirty="0">
                <a:solidFill>
                  <a:srgbClr val="902000"/>
                </a:solidFill>
                <a:effectLst/>
                <a:latin typeface="+mn-lt"/>
              </a:rPr>
              <a:t>     constructor</a:t>
            </a:r>
            <a:r>
              <a:rPr lang="en-US" sz="1800" dirty="0">
                <a:effectLst/>
                <a:latin typeface="+mn-lt"/>
              </a:rPr>
              <a:t>()</a:t>
            </a:r>
            <a:r>
              <a:rPr lang="en-US" sz="1800" dirty="0">
                <a:solidFill>
                  <a:srgbClr val="BBBBBB"/>
                </a:solidFill>
                <a:effectLst/>
                <a:latin typeface="+mn-lt"/>
              </a:rPr>
              <a:t> </a:t>
            </a:r>
            <a:r>
              <a:rPr lang="en-US" sz="1800" dirty="0">
                <a:effectLst/>
                <a:latin typeface="+mn-lt"/>
              </a:rPr>
              <a:t>{</a:t>
            </a:r>
            <a:r>
              <a:rPr lang="en-US" sz="1800" dirty="0">
                <a:solidFill>
                  <a:srgbClr val="BBBBBB"/>
                </a:solidFill>
                <a:effectLst/>
                <a:latin typeface="+mn-lt"/>
              </a:rPr>
              <a:t> </a:t>
            </a:r>
            <a:r>
              <a:rPr lang="en-US" sz="1800" dirty="0">
                <a:latin typeface="+mn-lt"/>
              </a:rPr>
              <a:t>owner</a:t>
            </a:r>
            <a:r>
              <a:rPr lang="en-US" sz="1800" dirty="0">
                <a:solidFill>
                  <a:srgbClr val="BBBBBB"/>
                </a:solidFill>
                <a:effectLst/>
                <a:latin typeface="+mn-lt"/>
              </a:rPr>
              <a:t> </a:t>
            </a:r>
            <a:r>
              <a:rPr lang="en-US" sz="1800" dirty="0">
                <a:solidFill>
                  <a:srgbClr val="666666"/>
                </a:solidFill>
                <a:effectLst/>
                <a:latin typeface="+mn-lt"/>
              </a:rPr>
              <a:t>=</a:t>
            </a:r>
            <a:r>
              <a:rPr lang="en-US" sz="1800" dirty="0">
                <a:solidFill>
                  <a:srgbClr val="BBBBBB"/>
                </a:solidFill>
                <a:effectLst/>
                <a:latin typeface="+mn-lt"/>
              </a:rPr>
              <a:t> </a:t>
            </a:r>
            <a:r>
              <a:rPr lang="en-US" sz="1800" b="1" dirty="0" err="1">
                <a:solidFill>
                  <a:srgbClr val="007020"/>
                </a:solidFill>
                <a:effectLst/>
                <a:latin typeface="+mn-lt"/>
              </a:rPr>
              <a:t>msg.sender</a:t>
            </a:r>
            <a:r>
              <a:rPr lang="en-US" sz="1800" dirty="0">
                <a:effectLst/>
                <a:latin typeface="+mn-lt"/>
              </a:rPr>
              <a:t>;</a:t>
            </a:r>
            <a:r>
              <a:rPr lang="en-US" sz="1800" dirty="0">
                <a:solidFill>
                  <a:srgbClr val="BBBBBB"/>
                </a:solidFill>
                <a:effectLst/>
                <a:latin typeface="+mn-lt"/>
              </a:rPr>
              <a:t> </a:t>
            </a:r>
            <a:r>
              <a:rPr lang="en-US" sz="1800" dirty="0">
                <a:effectLst/>
                <a:latin typeface="+mn-lt"/>
              </a:rPr>
              <a:t>}</a:t>
            </a:r>
            <a:r>
              <a:rPr lang="en-US" sz="1800" dirty="0">
                <a:latin typeface="+mn-lt"/>
              </a:rPr>
              <a:t> </a:t>
            </a:r>
          </a:p>
          <a:p>
            <a:r>
              <a:rPr lang="en-US" sz="1800" dirty="0">
                <a:solidFill>
                  <a:srgbClr val="902000"/>
                </a:solidFill>
                <a:effectLst/>
                <a:latin typeface="+mn-lt"/>
              </a:rPr>
              <a:t>     modifier</a:t>
            </a:r>
            <a:r>
              <a:rPr lang="en-US" sz="1800" dirty="0">
                <a:solidFill>
                  <a:srgbClr val="BBBBBB"/>
                </a:solidFill>
                <a:effectLst/>
                <a:latin typeface="+mn-lt"/>
              </a:rPr>
              <a:t> </a:t>
            </a:r>
            <a:r>
              <a:rPr lang="en-US" sz="1800" b="1" dirty="0" err="1">
                <a:latin typeface="+mn-lt"/>
              </a:rPr>
              <a:t>onlyOwner</a:t>
            </a:r>
            <a:r>
              <a:rPr lang="en-US" sz="1800" dirty="0">
                <a:solidFill>
                  <a:srgbClr val="BBBBBB"/>
                </a:solidFill>
                <a:effectLst/>
                <a:latin typeface="+mn-lt"/>
              </a:rPr>
              <a:t> </a:t>
            </a:r>
            <a:r>
              <a:rPr lang="en-US" sz="1800" dirty="0">
                <a:effectLst/>
                <a:latin typeface="+mn-lt"/>
              </a:rPr>
              <a:t>{</a:t>
            </a:r>
            <a:r>
              <a:rPr lang="en-US" sz="1800" dirty="0">
                <a:latin typeface="+mn-lt"/>
              </a:rPr>
              <a:t> </a:t>
            </a:r>
          </a:p>
          <a:p>
            <a:r>
              <a:rPr lang="en-US" sz="1800" dirty="0">
                <a:solidFill>
                  <a:srgbClr val="902000"/>
                </a:solidFill>
                <a:effectLst/>
                <a:latin typeface="+mn-lt"/>
              </a:rPr>
              <a:t>          require</a:t>
            </a:r>
            <a:r>
              <a:rPr lang="en-US" sz="1800" dirty="0">
                <a:effectLst/>
                <a:latin typeface="+mn-lt"/>
              </a:rPr>
              <a:t>(</a:t>
            </a:r>
            <a:r>
              <a:rPr lang="en-US" sz="1800" b="1" dirty="0" err="1">
                <a:solidFill>
                  <a:srgbClr val="007020"/>
                </a:solidFill>
                <a:effectLst/>
                <a:latin typeface="+mn-lt"/>
              </a:rPr>
              <a:t>msg.sender</a:t>
            </a:r>
            <a:r>
              <a:rPr lang="en-US" sz="1800" dirty="0">
                <a:solidFill>
                  <a:srgbClr val="BBBBBB"/>
                </a:solidFill>
                <a:effectLst/>
                <a:latin typeface="+mn-lt"/>
              </a:rPr>
              <a:t> </a:t>
            </a:r>
            <a:r>
              <a:rPr lang="en-US" sz="1800" dirty="0">
                <a:solidFill>
                  <a:srgbClr val="666666"/>
                </a:solidFill>
                <a:effectLst/>
                <a:latin typeface="+mn-lt"/>
              </a:rPr>
              <a:t>==</a:t>
            </a:r>
            <a:r>
              <a:rPr lang="en-US" sz="1800" dirty="0">
                <a:solidFill>
                  <a:srgbClr val="BBBBBB"/>
                </a:solidFill>
                <a:effectLst/>
                <a:latin typeface="+mn-lt"/>
              </a:rPr>
              <a:t> </a:t>
            </a:r>
            <a:r>
              <a:rPr lang="en-US" sz="1800" dirty="0">
                <a:latin typeface="+mn-lt"/>
              </a:rPr>
              <a:t>owner); _; }     }</a:t>
            </a:r>
            <a:endParaRPr lang="en-US" dirty="0">
              <a:latin typeface="+mn-lt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1E464A9-FE63-1C8A-3F6D-809CBFE47EB7}"/>
              </a:ext>
            </a:extLst>
          </p:cNvPr>
          <p:cNvCxnSpPr/>
          <p:nvPr/>
        </p:nvCxnSpPr>
        <p:spPr>
          <a:xfrm>
            <a:off x="0" y="3258892"/>
            <a:ext cx="9144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703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ea typeface="Roboto Mono"/>
                <a:cs typeface="Roboto Mono"/>
                <a:sym typeface="Roboto Mono"/>
              </a:rPr>
              <a:t>ERC20 tokens</a:t>
            </a:r>
            <a:endParaRPr dirty="0">
              <a:ea typeface="Roboto Mono"/>
              <a:cs typeface="Roboto Mono"/>
              <a:sym typeface="Roboto Mono"/>
            </a:endParaRPr>
          </a:p>
        </p:txBody>
      </p:sp>
      <p:sp>
        <p:nvSpPr>
          <p:cNvPr id="103" name="Google Shape;103;p21"/>
          <p:cNvSpPr txBox="1">
            <a:spLocks noGrp="1"/>
          </p:cNvSpPr>
          <p:nvPr>
            <p:ph idx="1"/>
          </p:nvPr>
        </p:nvSpPr>
        <p:spPr>
          <a:xfrm>
            <a:off x="164690" y="1013338"/>
            <a:ext cx="8814619" cy="38184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u="sng" dirty="0">
                <a:solidFill>
                  <a:schemeClr val="hlink"/>
                </a:solidFill>
                <a:ea typeface="Roboto Mono"/>
                <a:cs typeface="Roboto Mono"/>
                <a:sym typeface="Roboto Mono"/>
                <a:hlinkClick r:id="rId3"/>
              </a:rPr>
              <a:t>https://github.com/ethereum/EIPs/blob/master/EIPS/eip-20.md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>
                <a:ea typeface="Roboto Mono"/>
                <a:cs typeface="Roboto Mono"/>
                <a:sym typeface="Roboto Mono"/>
              </a:rPr>
              <a:t>A standard API for </a:t>
            </a:r>
            <a:r>
              <a:rPr lang="en" sz="2000" u="sng" dirty="0">
                <a:ea typeface="Roboto Mono"/>
                <a:cs typeface="Roboto Mono"/>
                <a:sym typeface="Roboto Mono"/>
              </a:rPr>
              <a:t>fungible tokens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 that provides basic functionality to transfer tokens or allow the tokens to be spent by a third party.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>
                <a:ea typeface="Roboto Mono"/>
                <a:cs typeface="Roboto Mono"/>
                <a:sym typeface="Roboto Mono"/>
              </a:rPr>
              <a:t>An ERC20 token is itself a smart contract that maintains all user balances:</a:t>
            </a:r>
            <a:br>
              <a:rPr lang="en" sz="2000" dirty="0">
                <a:ea typeface="Roboto Mono"/>
                <a:cs typeface="Roboto Mono"/>
                <a:sym typeface="Roboto Mono"/>
              </a:rPr>
            </a:br>
            <a:r>
              <a:rPr lang="en" sz="2000" dirty="0">
                <a:ea typeface="Roboto Mono"/>
                <a:cs typeface="Roboto Mono"/>
                <a:sym typeface="Roboto Mono"/>
              </a:rPr>
              <a:t>		</a:t>
            </a:r>
            <a:r>
              <a:rPr lang="en-US" sz="2000" dirty="0"/>
              <a:t>mapping(address =&gt; uint256)  internal </a:t>
            </a:r>
            <a:r>
              <a:rPr lang="en-US" sz="2000" b="1" dirty="0"/>
              <a:t>balances</a:t>
            </a:r>
            <a:r>
              <a:rPr lang="en-US" sz="2000" dirty="0"/>
              <a:t>;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>
                <a:ea typeface="Roboto Mono"/>
                <a:cs typeface="Roboto Mono"/>
                <a:sym typeface="Roboto Mono"/>
              </a:rPr>
              <a:t>A standard interface allows other contracts to interact with every ERC20 token.   No need for special logic for each token.</a:t>
            </a:r>
            <a:endParaRPr sz="2000" dirty="0"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30965369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ea typeface="Roboto Mono"/>
                <a:cs typeface="Roboto Mono"/>
                <a:sym typeface="Roboto Mono"/>
              </a:rPr>
              <a:t>ERC20 token interface</a:t>
            </a:r>
            <a:endParaRPr dirty="0">
              <a:ea typeface="Roboto Mono"/>
              <a:cs typeface="Roboto Mono"/>
              <a:sym typeface="Roboto Mono"/>
            </a:endParaRPr>
          </a:p>
        </p:txBody>
      </p:sp>
      <p:sp>
        <p:nvSpPr>
          <p:cNvPr id="109" name="Google Shape;109;p22"/>
          <p:cNvSpPr txBox="1">
            <a:spLocks noGrp="1"/>
          </p:cNvSpPr>
          <p:nvPr>
            <p:ph idx="1"/>
          </p:nvPr>
        </p:nvSpPr>
        <p:spPr>
          <a:xfrm>
            <a:off x="0" y="1200151"/>
            <a:ext cx="9281651" cy="38184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0838" lvl="0" indent="-234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Mono"/>
              <a:buChar char="●"/>
            </a:pPr>
            <a:r>
              <a:rPr lang="en" sz="1800" dirty="0">
                <a:ea typeface="Roboto Mono"/>
                <a:cs typeface="Roboto Mono"/>
                <a:sym typeface="Roboto Mono"/>
              </a:rPr>
              <a:t>function </a:t>
            </a:r>
            <a:r>
              <a:rPr lang="en" sz="1800" b="1" dirty="0">
                <a:ea typeface="Roboto Mono"/>
                <a:cs typeface="Roboto Mono"/>
                <a:sym typeface="Roboto Mono"/>
              </a:rPr>
              <a:t>transfer</a:t>
            </a:r>
            <a:r>
              <a:rPr lang="en" sz="1800" dirty="0">
                <a:ea typeface="Roboto Mono"/>
                <a:cs typeface="Roboto Mono"/>
                <a:sym typeface="Roboto Mono"/>
              </a:rPr>
              <a:t>(address _to,   uint256 _value) external returns (bool);</a:t>
            </a:r>
            <a:endParaRPr sz="1800" dirty="0">
              <a:ea typeface="Roboto Mono"/>
              <a:cs typeface="Roboto Mono"/>
              <a:sym typeface="Roboto Mono"/>
            </a:endParaRPr>
          </a:p>
          <a:p>
            <a:pPr marL="350838" lvl="0" indent="-2349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Roboto Mono"/>
              <a:buChar char="●"/>
            </a:pPr>
            <a:r>
              <a:rPr lang="en" sz="1800" dirty="0">
                <a:ea typeface="Roboto Mono"/>
                <a:cs typeface="Roboto Mono"/>
                <a:sym typeface="Roboto Mono"/>
              </a:rPr>
              <a:t>function </a:t>
            </a:r>
            <a:r>
              <a:rPr lang="en" sz="1800" b="1" dirty="0" err="1">
                <a:ea typeface="Roboto Mono"/>
                <a:cs typeface="Roboto Mono"/>
                <a:sym typeface="Roboto Mono"/>
              </a:rPr>
              <a:t>transferFrom</a:t>
            </a:r>
            <a:r>
              <a:rPr lang="en" sz="1800" dirty="0">
                <a:ea typeface="Roboto Mono"/>
                <a:cs typeface="Roboto Mono"/>
                <a:sym typeface="Roboto Mono"/>
              </a:rPr>
              <a:t>(address _from,   address _to,   uint256 _value) external returns (bool);</a:t>
            </a:r>
            <a:endParaRPr sz="1800" dirty="0">
              <a:ea typeface="Roboto Mono"/>
              <a:cs typeface="Roboto Mono"/>
              <a:sym typeface="Roboto Mono"/>
            </a:endParaRPr>
          </a:p>
          <a:p>
            <a:pPr marL="350838" lvl="0" indent="-2349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Roboto Mono"/>
              <a:buChar char="●"/>
            </a:pPr>
            <a:r>
              <a:rPr lang="en" sz="1800" dirty="0">
                <a:ea typeface="Roboto Mono"/>
                <a:cs typeface="Roboto Mono"/>
                <a:sym typeface="Roboto Mono"/>
              </a:rPr>
              <a:t>function </a:t>
            </a:r>
            <a:r>
              <a:rPr lang="en" sz="1800" b="1" dirty="0">
                <a:ea typeface="Roboto Mono"/>
                <a:cs typeface="Roboto Mono"/>
                <a:sym typeface="Roboto Mono"/>
              </a:rPr>
              <a:t>approve</a:t>
            </a:r>
            <a:r>
              <a:rPr lang="en" sz="1800" dirty="0">
                <a:ea typeface="Roboto Mono"/>
                <a:cs typeface="Roboto Mono"/>
                <a:sym typeface="Roboto Mono"/>
              </a:rPr>
              <a:t>(address _spender,  uint256 _value) external returns (bool);</a:t>
            </a:r>
            <a:endParaRPr sz="1800" dirty="0">
              <a:ea typeface="Roboto Mono"/>
              <a:cs typeface="Roboto Mono"/>
              <a:sym typeface="Roboto Mono"/>
            </a:endParaRPr>
          </a:p>
          <a:p>
            <a:pPr marL="350838" lvl="0" indent="-234950" algn="l" rtl="0">
              <a:lnSpc>
                <a:spcPct val="150000"/>
              </a:lnSpc>
              <a:spcBef>
                <a:spcPts val="3600"/>
              </a:spcBef>
              <a:spcAft>
                <a:spcPts val="0"/>
              </a:spcAft>
              <a:buSzPts val="1200"/>
              <a:buFont typeface="Roboto Mono"/>
              <a:buChar char="●"/>
            </a:pPr>
            <a:r>
              <a:rPr lang="en" sz="1800" dirty="0">
                <a:ea typeface="Roboto Mono"/>
                <a:cs typeface="Roboto Mono"/>
                <a:sym typeface="Roboto Mono"/>
              </a:rPr>
              <a:t>function </a:t>
            </a:r>
            <a:r>
              <a:rPr lang="en" sz="1800" b="1" dirty="0" err="1">
                <a:ea typeface="Roboto Mono"/>
                <a:cs typeface="Roboto Mono"/>
                <a:sym typeface="Roboto Mono"/>
              </a:rPr>
              <a:t>totalSupply</a:t>
            </a:r>
            <a:r>
              <a:rPr lang="en" sz="1800" dirty="0">
                <a:ea typeface="Roboto Mono"/>
                <a:cs typeface="Roboto Mono"/>
                <a:sym typeface="Roboto Mono"/>
              </a:rPr>
              <a:t>() external view returns (uint256);</a:t>
            </a:r>
            <a:endParaRPr sz="1800" dirty="0">
              <a:ea typeface="Roboto Mono"/>
              <a:cs typeface="Roboto Mono"/>
              <a:sym typeface="Roboto Mono"/>
            </a:endParaRPr>
          </a:p>
          <a:p>
            <a:pPr marL="350838" lvl="0" indent="-2349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Roboto Mono"/>
              <a:buChar char="●"/>
            </a:pPr>
            <a:r>
              <a:rPr lang="en" sz="1800" dirty="0">
                <a:ea typeface="Roboto Mono"/>
                <a:cs typeface="Roboto Mono"/>
                <a:sym typeface="Roboto Mono"/>
              </a:rPr>
              <a:t>function </a:t>
            </a:r>
            <a:r>
              <a:rPr lang="en" sz="1800" b="1" dirty="0" err="1">
                <a:ea typeface="Roboto Mono"/>
                <a:cs typeface="Roboto Mono"/>
                <a:sym typeface="Roboto Mono"/>
              </a:rPr>
              <a:t>balanceOf</a:t>
            </a:r>
            <a:r>
              <a:rPr lang="en" sz="1800" dirty="0">
                <a:ea typeface="Roboto Mono"/>
                <a:cs typeface="Roboto Mono"/>
                <a:sym typeface="Roboto Mono"/>
              </a:rPr>
              <a:t>(address _owner) external view returns (uint256);</a:t>
            </a:r>
            <a:endParaRPr sz="1800" dirty="0">
              <a:ea typeface="Roboto Mono"/>
              <a:cs typeface="Roboto Mono"/>
              <a:sym typeface="Roboto Mono"/>
            </a:endParaRPr>
          </a:p>
          <a:p>
            <a:pPr marL="350838" lvl="0" indent="-23495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Roboto Mono"/>
              <a:buChar char="●"/>
            </a:pPr>
            <a:r>
              <a:rPr lang="en" sz="1800" dirty="0">
                <a:ea typeface="Roboto Mono"/>
                <a:cs typeface="Roboto Mono"/>
                <a:sym typeface="Roboto Mono"/>
              </a:rPr>
              <a:t>function </a:t>
            </a:r>
            <a:r>
              <a:rPr lang="en" sz="1800" b="1" dirty="0">
                <a:ea typeface="Roboto Mono"/>
                <a:cs typeface="Roboto Mono"/>
                <a:sym typeface="Roboto Mono"/>
              </a:rPr>
              <a:t>allowance</a:t>
            </a:r>
            <a:r>
              <a:rPr lang="en" sz="1800" dirty="0">
                <a:ea typeface="Roboto Mono"/>
                <a:cs typeface="Roboto Mono"/>
                <a:sym typeface="Roboto Mono"/>
              </a:rPr>
              <a:t>(address _owner, address _spender) external view returns (uint256);</a:t>
            </a:r>
            <a:endParaRPr sz="1800" dirty="0"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24042367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dirty="0">
                <a:ea typeface="Roboto Mono"/>
                <a:cs typeface="Roboto Mono"/>
                <a:sym typeface="Roboto Mono"/>
              </a:rPr>
              <a:t>How are ERC20 tokens transferred?</a:t>
            </a:r>
            <a:endParaRPr sz="4000" dirty="0">
              <a:ea typeface="Roboto Mono"/>
              <a:cs typeface="Roboto Mono"/>
              <a:sym typeface="Roboto Mono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BDB4D5-F23D-9A4B-AC39-35DD5D738A4C}"/>
              </a:ext>
            </a:extLst>
          </p:cNvPr>
          <p:cNvSpPr txBox="1"/>
          <p:nvPr/>
        </p:nvSpPr>
        <p:spPr>
          <a:xfrm>
            <a:off x="249470" y="1003494"/>
            <a:ext cx="8685404" cy="32470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contract </a:t>
            </a:r>
            <a:r>
              <a:rPr lang="en-US" sz="2000" b="1" dirty="0">
                <a:latin typeface="+mn-lt"/>
              </a:rPr>
              <a:t>ERC20</a:t>
            </a:r>
            <a:r>
              <a:rPr lang="en-US" sz="2000" dirty="0">
                <a:latin typeface="+mn-lt"/>
              </a:rPr>
              <a:t> is IERC20  {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+mn-lt"/>
              </a:rPr>
              <a:t>    mapping (address =&gt; uint256) internal </a:t>
            </a:r>
            <a:r>
              <a:rPr lang="en-US" sz="2000" b="1" dirty="0">
                <a:latin typeface="+mn-lt"/>
              </a:rPr>
              <a:t>balances</a:t>
            </a:r>
            <a:r>
              <a:rPr lang="en-US" sz="2000" dirty="0">
                <a:latin typeface="+mn-lt"/>
              </a:rPr>
              <a:t>;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+mn-lt"/>
              </a:rPr>
              <a:t>    function </a:t>
            </a:r>
            <a:r>
              <a:rPr lang="en-US" sz="2000" b="1" dirty="0">
                <a:latin typeface="+mn-lt"/>
              </a:rPr>
              <a:t>transfer</a:t>
            </a:r>
            <a:r>
              <a:rPr lang="en-US" sz="2000" dirty="0">
                <a:latin typeface="+mn-lt"/>
              </a:rPr>
              <a:t>(address  </a:t>
            </a:r>
            <a:r>
              <a:rPr lang="en-US" sz="2000" b="1" dirty="0">
                <a:latin typeface="+mn-lt"/>
              </a:rPr>
              <a:t>_to</a:t>
            </a:r>
            <a:r>
              <a:rPr lang="en-US" sz="2000" dirty="0">
                <a:latin typeface="+mn-lt"/>
              </a:rPr>
              <a:t>,   uint256  </a:t>
            </a:r>
            <a:r>
              <a:rPr lang="en-US" sz="2000" b="1" dirty="0">
                <a:latin typeface="+mn-lt"/>
              </a:rPr>
              <a:t>_value</a:t>
            </a:r>
            <a:r>
              <a:rPr lang="en-US" sz="2000" dirty="0">
                <a:latin typeface="+mn-lt"/>
              </a:rPr>
              <a:t>)   external returns (bool)  {</a:t>
            </a:r>
          </a:p>
          <a:p>
            <a:r>
              <a:rPr lang="en-US" sz="2000" dirty="0">
                <a:latin typeface="+mn-lt"/>
              </a:rPr>
              <a:t>        require(</a:t>
            </a:r>
            <a:r>
              <a:rPr lang="en-US" sz="2000" b="1" dirty="0">
                <a:latin typeface="+mn-lt"/>
              </a:rPr>
              <a:t>balances[</a:t>
            </a:r>
            <a:r>
              <a:rPr lang="en-US" sz="2000" b="1" dirty="0" err="1">
                <a:latin typeface="+mn-lt"/>
              </a:rPr>
              <a:t>msg.sender</a:t>
            </a:r>
            <a:r>
              <a:rPr lang="en-US" sz="2000" b="1" dirty="0">
                <a:latin typeface="+mn-lt"/>
              </a:rPr>
              <a:t>] &gt;= _value</a:t>
            </a:r>
            <a:r>
              <a:rPr lang="en-US" sz="2000" dirty="0">
                <a:latin typeface="+mn-lt"/>
              </a:rPr>
              <a:t>,  "ERC20_INSUFFICIENT_BALANCE");</a:t>
            </a:r>
          </a:p>
          <a:p>
            <a:r>
              <a:rPr lang="en-US" sz="2000" dirty="0">
                <a:latin typeface="+mn-lt"/>
              </a:rPr>
              <a:t>	balances[</a:t>
            </a:r>
            <a:r>
              <a:rPr lang="en-US" sz="2000" dirty="0" err="1">
                <a:latin typeface="+mn-lt"/>
              </a:rPr>
              <a:t>msg.sender</a:t>
            </a:r>
            <a:r>
              <a:rPr lang="en-US" sz="2000" dirty="0">
                <a:latin typeface="+mn-lt"/>
              </a:rPr>
              <a:t>]  −=  _value;</a:t>
            </a:r>
          </a:p>
          <a:p>
            <a:r>
              <a:rPr lang="en-US" sz="2000" dirty="0">
                <a:latin typeface="+mn-lt"/>
              </a:rPr>
              <a:t>        balances[_to]  +=  _value;</a:t>
            </a:r>
          </a:p>
          <a:p>
            <a:pPr>
              <a:spcBef>
                <a:spcPts val="600"/>
              </a:spcBef>
            </a:pPr>
            <a:r>
              <a:rPr lang="en-US" sz="2000" dirty="0">
                <a:latin typeface="+mn-lt"/>
              </a:rPr>
              <a:t>        emit Transfer(</a:t>
            </a:r>
            <a:r>
              <a:rPr lang="en-US" sz="2000" dirty="0" err="1">
                <a:latin typeface="+mn-lt"/>
              </a:rPr>
              <a:t>msg.sender</a:t>
            </a:r>
            <a:r>
              <a:rPr lang="en-US" sz="2000" dirty="0">
                <a:latin typeface="+mn-lt"/>
              </a:rPr>
              <a:t>, _to, _value);      //  write log message</a:t>
            </a:r>
          </a:p>
          <a:p>
            <a:r>
              <a:rPr lang="en-US" sz="2000" dirty="0">
                <a:latin typeface="+mn-lt"/>
              </a:rPr>
              <a:t>        return true;</a:t>
            </a:r>
          </a:p>
          <a:p>
            <a:r>
              <a:rPr lang="en-US" sz="2000" dirty="0">
                <a:latin typeface="+mn-lt"/>
              </a:rPr>
              <a:t>    }}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FE63EF-E611-D243-BB37-0C2CDEB8A7A5}"/>
              </a:ext>
            </a:extLst>
          </p:cNvPr>
          <p:cNvSpPr txBox="1"/>
          <p:nvPr/>
        </p:nvSpPr>
        <p:spPr>
          <a:xfrm>
            <a:off x="249470" y="4555825"/>
            <a:ext cx="8447569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Tokens can be minted by a special function   </a:t>
            </a:r>
            <a:r>
              <a:rPr lang="en-US" sz="2000" b="1" dirty="0">
                <a:latin typeface="+mn-lt"/>
              </a:rPr>
              <a:t>mint(address _to,  uint256 _value)</a:t>
            </a:r>
          </a:p>
        </p:txBody>
      </p:sp>
    </p:spTree>
    <p:extLst>
      <p:ext uri="{BB962C8B-B14F-4D97-AF65-F5344CB8AC3E}">
        <p14:creationId xmlns:p14="http://schemas.microsoft.com/office/powerpoint/2010/main" val="224699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ea typeface="Roboto Mono"/>
                <a:cs typeface="Roboto Mono"/>
                <a:sym typeface="Roboto Mono"/>
              </a:rPr>
              <a:t>Calling other contracts</a:t>
            </a:r>
            <a:endParaRPr dirty="0">
              <a:ea typeface="Roboto Mono"/>
              <a:cs typeface="Roboto Mono"/>
              <a:sym typeface="Roboto Mono"/>
            </a:endParaRPr>
          </a:p>
        </p:txBody>
      </p:sp>
      <p:sp>
        <p:nvSpPr>
          <p:cNvPr id="127" name="Google Shape;127;p25"/>
          <p:cNvSpPr txBox="1">
            <a:spLocks noGrp="1"/>
          </p:cNvSpPr>
          <p:nvPr>
            <p:ph idx="1"/>
          </p:nvPr>
        </p:nvSpPr>
        <p:spPr>
          <a:xfrm>
            <a:off x="272844" y="1062498"/>
            <a:ext cx="8871155" cy="40810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>
                <a:ea typeface="Roboto Mono"/>
                <a:cs typeface="Roboto Mono"/>
                <a:sym typeface="Roboto Mono"/>
              </a:rPr>
              <a:t>Addresses can be cast to contract types:</a:t>
            </a:r>
            <a:endParaRPr lang="en-US" sz="2000" dirty="0">
              <a:ea typeface="Roboto Mono"/>
              <a:cs typeface="Roboto Mono"/>
              <a:sym typeface="Roboto Mono"/>
            </a:endParaRPr>
          </a:p>
          <a:p>
            <a:pPr marL="917575" lvl="3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>
                <a:ea typeface="Roboto Mono"/>
                <a:cs typeface="Roboto Mono"/>
                <a:sym typeface="Roboto Mono"/>
              </a:rPr>
              <a:t>address  _token = </a:t>
            </a:r>
            <a:r>
              <a:rPr lang="en-US" sz="1800" dirty="0">
                <a:ea typeface="Roboto Mono"/>
                <a:cs typeface="Roboto Mono"/>
                <a:sym typeface="Roboto Mono"/>
              </a:rPr>
              <a:t>0x2b34aced3456781243651234de348791</a:t>
            </a:r>
            <a:r>
              <a:rPr lang="en-US" sz="2000" dirty="0">
                <a:ea typeface="Roboto Mono"/>
                <a:cs typeface="Roboto Mono"/>
                <a:sym typeface="Roboto Mono"/>
              </a:rPr>
              <a:t>;</a:t>
            </a:r>
          </a:p>
          <a:p>
            <a:pPr marL="917575" lvl="3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" sz="2000" dirty="0">
                <a:ea typeface="Roboto Mono"/>
                <a:cs typeface="Roboto Mono"/>
                <a:sym typeface="Roboto Mono"/>
              </a:rPr>
              <a:t>ERC20Token  </a:t>
            </a:r>
            <a:r>
              <a:rPr lang="en" sz="2000" b="1" dirty="0" err="1">
                <a:ea typeface="Roboto Mono"/>
                <a:cs typeface="Roboto Mono"/>
                <a:sym typeface="Roboto Mono"/>
              </a:rPr>
              <a:t>tokenContract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 = ERC20Token(_token);     // type cast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>
                <a:ea typeface="Roboto Mono"/>
                <a:cs typeface="Roboto Mono"/>
                <a:sym typeface="Roboto Mono"/>
              </a:rPr>
              <a:t>When calling a function on an external contract, Solidity will automatically handle ABI encoding, copying to memory, and copying return values.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917575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000" dirty="0">
                <a:ea typeface="Roboto Mono"/>
                <a:cs typeface="Roboto Mono"/>
                <a:sym typeface="Roboto Mono"/>
              </a:rPr>
              <a:t>// call the `transfer` function at address </a:t>
            </a:r>
            <a:r>
              <a:rPr lang="en" sz="2000" dirty="0" err="1">
                <a:ea typeface="Roboto Mono"/>
                <a:cs typeface="Roboto Mono"/>
                <a:sym typeface="Roboto Mono"/>
              </a:rPr>
              <a:t>tokenContract</a:t>
            </a:r>
            <a:endParaRPr lang="en" sz="2000" dirty="0">
              <a:ea typeface="Roboto Mono"/>
              <a:cs typeface="Roboto Mono"/>
              <a:sym typeface="Roboto Mono"/>
            </a:endParaRPr>
          </a:p>
          <a:p>
            <a:pPr marL="596900" lvl="1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000" b="1" dirty="0">
                <a:ea typeface="Roboto Mono"/>
                <a:cs typeface="Roboto Mono"/>
                <a:sym typeface="Roboto Mono"/>
              </a:rPr>
              <a:t>	</a:t>
            </a:r>
            <a:r>
              <a:rPr lang="en-US" sz="2000" dirty="0"/>
              <a:t>(bool success,) = </a:t>
            </a:r>
            <a:r>
              <a:rPr lang="en" sz="2000" b="1" dirty="0" err="1">
                <a:ea typeface="Roboto Mono"/>
                <a:cs typeface="Roboto Mono"/>
                <a:sym typeface="Roboto Mono"/>
              </a:rPr>
              <a:t>tokenContract</a:t>
            </a:r>
            <a:r>
              <a:rPr lang="en" sz="2000" dirty="0" err="1">
                <a:ea typeface="Roboto Mono"/>
                <a:cs typeface="Roboto Mono"/>
                <a:sym typeface="Roboto Mono"/>
              </a:rPr>
              <a:t>.transfer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(_to,  _value); </a:t>
            </a:r>
          </a:p>
          <a:p>
            <a:pPr marL="458788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000" dirty="0">
                <a:ea typeface="Roboto Mono"/>
                <a:cs typeface="Roboto Mono"/>
                <a:sym typeface="Roboto Mono"/>
              </a:rPr>
              <a:t>this causes the EVM to send a message from origin contract to </a:t>
            </a:r>
            <a:r>
              <a:rPr lang="en" sz="2000" dirty="0" err="1">
                <a:ea typeface="Roboto Mono"/>
                <a:cs typeface="Roboto Mono"/>
                <a:sym typeface="Roboto Mono"/>
              </a:rPr>
              <a:t>tokenContract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.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91440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0" algn="l" rt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2000" dirty="0"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2027781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>
          <a:extLst>
            <a:ext uri="{FF2B5EF4-FFF2-40B4-BE49-F238E27FC236}">
              <a16:creationId xmlns:a16="http://schemas.microsoft.com/office/drawing/2014/main" id="{7A213067-A857-C4E4-5409-F4CDFBF69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>
            <a:extLst>
              <a:ext uri="{FF2B5EF4-FFF2-40B4-BE49-F238E27FC236}">
                <a16:creationId xmlns:a16="http://schemas.microsoft.com/office/drawing/2014/main" id="{DAA06D9B-4AEB-0E8F-0F7E-C815EB2849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ea typeface="Roboto Mono"/>
                <a:cs typeface="Roboto Mono"/>
                <a:sym typeface="Roboto Mono"/>
              </a:rPr>
              <a:t>ABI encoding and decoding</a:t>
            </a:r>
            <a:endParaRPr dirty="0">
              <a:ea typeface="Roboto Mono"/>
              <a:cs typeface="Roboto Mono"/>
              <a:sym typeface="Roboto Mono"/>
            </a:endParaRPr>
          </a:p>
        </p:txBody>
      </p:sp>
      <p:sp>
        <p:nvSpPr>
          <p:cNvPr id="121" name="Google Shape;121;p24">
            <a:extLst>
              <a:ext uri="{FF2B5EF4-FFF2-40B4-BE49-F238E27FC236}">
                <a16:creationId xmlns:a16="http://schemas.microsoft.com/office/drawing/2014/main" id="{56D11B50-2776-4D50-7101-4A65888201A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4580" y="888420"/>
            <a:ext cx="9119420" cy="422558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 algn="l" rtl="0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</a:pPr>
            <a:r>
              <a:rPr lang="en" sz="1800" dirty="0">
                <a:ea typeface="Roboto Mono"/>
                <a:cs typeface="Roboto Mono"/>
                <a:sym typeface="Roboto Mono"/>
              </a:rPr>
              <a:t>When calling a contract, the </a:t>
            </a:r>
            <a:r>
              <a:rPr lang="en" sz="1800" b="1" dirty="0" err="1">
                <a:ea typeface="Roboto Mono"/>
                <a:cs typeface="Roboto Mono"/>
                <a:sym typeface="Roboto Mono"/>
              </a:rPr>
              <a:t>calldata</a:t>
            </a:r>
            <a:r>
              <a:rPr lang="en" sz="1800" dirty="0">
                <a:ea typeface="Roboto Mono"/>
                <a:cs typeface="Roboto Mono"/>
                <a:sym typeface="Roboto Mono"/>
              </a:rPr>
              <a:t> in the transaction is an ABI encoding of:</a:t>
            </a:r>
          </a:p>
          <a:p>
            <a:pPr marL="139700" lv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800" dirty="0">
                <a:ea typeface="Roboto Mono"/>
                <a:cs typeface="Roboto Mono"/>
                <a:sym typeface="Roboto Mono"/>
              </a:rPr>
              <a:t>(1)  First 4 bytes of </a:t>
            </a:r>
            <a:r>
              <a:rPr lang="en" sz="1800" dirty="0" err="1">
                <a:ea typeface="Roboto Mono"/>
                <a:cs typeface="Roboto Mono"/>
                <a:sym typeface="Roboto Mono"/>
              </a:rPr>
              <a:t>calldata</a:t>
            </a:r>
            <a:r>
              <a:rPr lang="en" sz="1800" dirty="0">
                <a:ea typeface="Roboto Mono"/>
                <a:cs typeface="Roboto Mono"/>
                <a:sym typeface="Roboto Mono"/>
              </a:rPr>
              <a:t>: a </a:t>
            </a:r>
            <a:r>
              <a:rPr lang="en" sz="1800" b="1" dirty="0">
                <a:ea typeface="Roboto Mono"/>
                <a:cs typeface="Roboto Mono"/>
                <a:sym typeface="Roboto Mono"/>
              </a:rPr>
              <a:t>function selector </a:t>
            </a:r>
            <a:r>
              <a:rPr lang="en" sz="1800" dirty="0">
                <a:ea typeface="Roboto Mono"/>
                <a:cs typeface="Roboto Mono"/>
                <a:sym typeface="Roboto Mono"/>
              </a:rPr>
              <a:t>indicating what function in the contract to run</a:t>
            </a:r>
          </a:p>
          <a:p>
            <a:pPr marL="857250" lvl="1" indent="-31750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1800" dirty="0">
                <a:ea typeface="Roboto Mono"/>
                <a:cs typeface="Roboto Mono"/>
                <a:sym typeface="Roboto Mono"/>
              </a:rPr>
              <a:t>The function selector is the </a:t>
            </a:r>
            <a:r>
              <a:rPr lang="en-US" sz="1800" dirty="0">
                <a:ea typeface="Roboto Mono"/>
                <a:cs typeface="Roboto Mono"/>
                <a:sym typeface="Roboto Mono"/>
              </a:rPr>
              <a:t>first 4 bytes of the hash of the function signature:</a:t>
            </a:r>
          </a:p>
          <a:p>
            <a:pPr marL="539750" lvl="1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 dirty="0">
                <a:ea typeface="Roboto Mono"/>
                <a:cs typeface="Roboto Mono"/>
                <a:sym typeface="Roboto Mono"/>
              </a:rPr>
              <a:t>		for `transfer`, this looks like  </a:t>
            </a:r>
            <a:r>
              <a:rPr lang="en-US" sz="1800" b="1" dirty="0">
                <a:ea typeface="Roboto Mono"/>
                <a:cs typeface="Roboto Mono"/>
                <a:sym typeface="Roboto Mono"/>
              </a:rPr>
              <a:t>bytes4(keccak256(“transfer(address,uint256)”);</a:t>
            </a:r>
          </a:p>
          <a:p>
            <a:pPr marL="13970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800" dirty="0">
                <a:ea typeface="Roboto Mono"/>
                <a:cs typeface="Roboto Mono"/>
                <a:sym typeface="Roboto Mono"/>
              </a:rPr>
              <a:t>(2)  The rest of </a:t>
            </a:r>
            <a:r>
              <a:rPr lang="en-US" sz="1800" dirty="0" err="1">
                <a:ea typeface="Roboto Mono"/>
                <a:cs typeface="Roboto Mono"/>
                <a:sym typeface="Roboto Mono"/>
              </a:rPr>
              <a:t>calldata</a:t>
            </a:r>
            <a:r>
              <a:rPr lang="en-US" sz="1800" dirty="0">
                <a:ea typeface="Roboto Mono"/>
                <a:cs typeface="Roboto Mono"/>
                <a:sym typeface="Roboto Mono"/>
              </a:rPr>
              <a:t> is an ABI encoding of the function arguments</a:t>
            </a:r>
            <a:endParaRPr lang="en" sz="1800" dirty="0">
              <a:ea typeface="Roboto Mono"/>
              <a:cs typeface="Roboto Mono"/>
              <a:sym typeface="Roboto Mono"/>
            </a:endParaRPr>
          </a:p>
          <a:p>
            <a:pPr marL="139700" lvl="0" indent="0" algn="l" rtl="0">
              <a:lnSpc>
                <a:spcPct val="120000"/>
              </a:lnSpc>
              <a:spcBef>
                <a:spcPts val="3000"/>
              </a:spcBef>
              <a:spcAft>
                <a:spcPts val="0"/>
              </a:spcAft>
              <a:buSzPts val="1400"/>
              <a:buNone/>
            </a:pPr>
            <a:r>
              <a:rPr lang="en" sz="1800" dirty="0">
                <a:ea typeface="Roboto Mono"/>
                <a:cs typeface="Roboto Mono"/>
                <a:sym typeface="Roboto Mono"/>
              </a:rPr>
              <a:t>Contracts can also have two special ``last resort’’ functions:  </a:t>
            </a:r>
            <a:r>
              <a:rPr lang="en" sz="1800" b="1" dirty="0">
                <a:ea typeface="Roboto Mono"/>
                <a:cs typeface="Roboto Mono"/>
                <a:sym typeface="Roboto Mono"/>
              </a:rPr>
              <a:t>receive</a:t>
            </a:r>
            <a:r>
              <a:rPr lang="en" sz="1800" dirty="0">
                <a:ea typeface="Roboto Mono"/>
                <a:cs typeface="Roboto Mono"/>
                <a:sym typeface="Roboto Mono"/>
              </a:rPr>
              <a:t> and </a:t>
            </a:r>
            <a:r>
              <a:rPr lang="en" sz="1800" b="1" dirty="0">
                <a:ea typeface="Roboto Mono"/>
                <a:cs typeface="Roboto Mono"/>
                <a:sym typeface="Roboto Mono"/>
              </a:rPr>
              <a:t>fallback</a:t>
            </a:r>
          </a:p>
          <a:p>
            <a:pPr marL="457200" indent="-31750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1800" dirty="0">
                <a:ea typeface="Roboto Mono"/>
                <a:cs typeface="Roboto Mono"/>
                <a:sym typeface="Roboto Mono"/>
              </a:rPr>
              <a:t>These functions are called if no function in the contract matches the selector in </a:t>
            </a:r>
            <a:r>
              <a:rPr lang="en" sz="1800" dirty="0" err="1">
                <a:ea typeface="Roboto Mono"/>
                <a:cs typeface="Roboto Mono"/>
                <a:sym typeface="Roboto Mono"/>
              </a:rPr>
              <a:t>calldata</a:t>
            </a:r>
            <a:endParaRPr lang="en" sz="1800" dirty="0"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800" dirty="0"/>
              <a:t>	   receive() external payable { code }	// called if </a:t>
            </a:r>
            <a:r>
              <a:rPr lang="en-US" sz="1800" dirty="0" err="1"/>
              <a:t>calldata</a:t>
            </a:r>
            <a:r>
              <a:rPr lang="en-US" sz="1800" dirty="0"/>
              <a:t> is empty (i.e., pure ETH transfer)</a:t>
            </a:r>
            <a:endParaRPr lang="en-US" sz="1800" dirty="0">
              <a:ea typeface="Roboto Mono"/>
              <a:cs typeface="Roboto Mono"/>
              <a:sym typeface="Roboto Mono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800" dirty="0"/>
              <a:t>	   fallback() external payable { code }	// called if </a:t>
            </a:r>
            <a:r>
              <a:rPr lang="en-US" sz="1800" dirty="0" err="1"/>
              <a:t>calldata</a:t>
            </a:r>
            <a:r>
              <a:rPr lang="en-US" sz="1800" dirty="0"/>
              <a:t> is not empty</a:t>
            </a:r>
          </a:p>
        </p:txBody>
      </p:sp>
    </p:spTree>
    <p:extLst>
      <p:ext uri="{BB962C8B-B14F-4D97-AF65-F5344CB8AC3E}">
        <p14:creationId xmlns:p14="http://schemas.microsoft.com/office/powerpoint/2010/main" val="305762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A7ABF-4C98-1BC8-BE59-0097DD88D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example ABI encoding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8F60E-AC5E-B4FD-E06A-E25D55115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568813" cy="34431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ea typeface="Roboto Mono"/>
                <a:cs typeface="Roboto Mono"/>
                <a:sym typeface="Roboto Mono"/>
              </a:rPr>
              <a:t>ERC20Token  </a:t>
            </a:r>
            <a:r>
              <a:rPr lang="en-US" sz="1800" b="1" dirty="0" err="1">
                <a:ea typeface="Roboto Mono"/>
                <a:cs typeface="Roboto Mono"/>
                <a:sym typeface="Roboto Mono"/>
              </a:rPr>
              <a:t>tokenContract</a:t>
            </a:r>
            <a:r>
              <a:rPr lang="en-US" sz="1800" dirty="0">
                <a:ea typeface="Roboto Mono"/>
                <a:cs typeface="Roboto Mono"/>
                <a:sym typeface="Roboto Mono"/>
              </a:rPr>
              <a:t> = ERC20Token(_token);</a:t>
            </a:r>
          </a:p>
          <a:p>
            <a:pPr marL="0" indent="0">
              <a:buNone/>
            </a:pPr>
            <a:r>
              <a:rPr lang="en-US" sz="1800" dirty="0">
                <a:ea typeface="Roboto Mono"/>
                <a:cs typeface="Roboto Mono"/>
                <a:sym typeface="Roboto Mono"/>
              </a:rPr>
              <a:t>address _to;</a:t>
            </a:r>
          </a:p>
          <a:p>
            <a:pPr marL="0" indent="0">
              <a:buNone/>
            </a:pPr>
            <a:endParaRPr lang="en-US" sz="1800" dirty="0">
              <a:ea typeface="Roboto Mono"/>
              <a:cs typeface="Roboto Mono"/>
              <a:sym typeface="Roboto Mono"/>
            </a:endParaRPr>
          </a:p>
          <a:p>
            <a:pPr marL="0" indent="0">
              <a:buNone/>
            </a:pPr>
            <a:r>
              <a:rPr lang="en-US" sz="1800" dirty="0">
                <a:ea typeface="Roboto Mono"/>
                <a:cs typeface="Roboto Mono"/>
                <a:sym typeface="Roboto Mono"/>
              </a:rPr>
              <a:t>The easy way to call the transfer function:</a:t>
            </a:r>
          </a:p>
          <a:p>
            <a:pPr marL="0" indent="0">
              <a:buNone/>
            </a:pPr>
            <a:r>
              <a:rPr lang="en-US" sz="1800" dirty="0"/>
              <a:t>	// Solidity compiler creates the ABI encoding</a:t>
            </a:r>
          </a:p>
          <a:p>
            <a:pPr marL="0" indent="0">
              <a:buNone/>
            </a:pPr>
            <a:r>
              <a:rPr lang="en-US" sz="1800" dirty="0">
                <a:ea typeface="Roboto Mono"/>
                <a:cs typeface="Roboto Mono"/>
                <a:sym typeface="Roboto Mono"/>
              </a:rPr>
              <a:t>	</a:t>
            </a:r>
            <a:r>
              <a:rPr lang="en" sz="1800" b="1" dirty="0">
                <a:ea typeface="Roboto Mono"/>
                <a:cs typeface="Roboto Mono"/>
                <a:sym typeface="Roboto Mono"/>
              </a:rPr>
              <a:t> </a:t>
            </a:r>
            <a:r>
              <a:rPr lang="en-US" sz="1800" dirty="0"/>
              <a:t>(bool success,) = </a:t>
            </a:r>
            <a:r>
              <a:rPr lang="en" sz="1800" b="1" dirty="0" err="1">
                <a:ea typeface="Roboto Mono"/>
                <a:cs typeface="Roboto Mono"/>
                <a:sym typeface="Roboto Mono"/>
              </a:rPr>
              <a:t>tokenContract</a:t>
            </a:r>
            <a:r>
              <a:rPr lang="en" sz="1800" dirty="0" err="1">
                <a:ea typeface="Roboto Mono"/>
                <a:cs typeface="Roboto Mono"/>
                <a:sym typeface="Roboto Mono"/>
              </a:rPr>
              <a:t>.transfer</a:t>
            </a:r>
            <a:r>
              <a:rPr lang="en" sz="1800" dirty="0">
                <a:ea typeface="Roboto Mono"/>
                <a:cs typeface="Roboto Mono"/>
                <a:sym typeface="Roboto Mono"/>
              </a:rPr>
              <a:t>( _to,   1 ether); </a:t>
            </a:r>
            <a:endParaRPr lang="en-US" sz="1800" dirty="0">
              <a:ea typeface="Roboto Mono"/>
              <a:cs typeface="Roboto Mono"/>
              <a:sym typeface="Roboto Mono"/>
            </a:endParaRP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Or you can do the ABI encoding yourself:</a:t>
            </a:r>
          </a:p>
          <a:p>
            <a:pPr marL="0" indent="0">
              <a:buNone/>
            </a:pPr>
            <a:r>
              <a:rPr lang="en-US" sz="1800" dirty="0"/>
              <a:t>	action = </a:t>
            </a:r>
            <a:r>
              <a:rPr lang="en-US" sz="1800" b="1" dirty="0" err="1"/>
              <a:t>abi.encodeWithSelector</a:t>
            </a:r>
            <a:r>
              <a:rPr lang="en-US" sz="1800" dirty="0"/>
              <a:t>( </a:t>
            </a:r>
            <a:r>
              <a:rPr lang="en" sz="1800" b="1" dirty="0" err="1">
                <a:ea typeface="Roboto Mono"/>
                <a:cs typeface="Roboto Mono"/>
                <a:sym typeface="Roboto Mono"/>
              </a:rPr>
              <a:t>tokenContract</a:t>
            </a:r>
            <a:r>
              <a:rPr lang="en-US" sz="1800" dirty="0"/>
              <a:t>.</a:t>
            </a:r>
            <a:r>
              <a:rPr lang="en-US" sz="1800" dirty="0" err="1"/>
              <a:t>transfer.selector</a:t>
            </a:r>
            <a:r>
              <a:rPr lang="en-US" sz="1800" dirty="0"/>
              <a:t>,  _to,  1 ether);</a:t>
            </a:r>
          </a:p>
          <a:p>
            <a:pPr marL="0" indent="0">
              <a:buNone/>
            </a:pPr>
            <a:r>
              <a:rPr lang="en-US" sz="1800" dirty="0"/>
              <a:t>	(bool success,) = </a:t>
            </a:r>
            <a:r>
              <a:rPr lang="en" sz="1800" b="1" dirty="0" err="1">
                <a:ea typeface="Roboto Mono"/>
                <a:cs typeface="Roboto Mono"/>
                <a:sym typeface="Roboto Mono"/>
              </a:rPr>
              <a:t>tokenContract</a:t>
            </a:r>
            <a:r>
              <a:rPr lang="en-US" sz="1800" dirty="0"/>
              <a:t>.call(action);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0FBB87B-8574-E7B2-7807-39AB8BB05B19}"/>
              </a:ext>
            </a:extLst>
          </p:cNvPr>
          <p:cNvGrpSpPr/>
          <p:nvPr/>
        </p:nvGrpSpPr>
        <p:grpSpPr>
          <a:xfrm>
            <a:off x="6508955" y="2175412"/>
            <a:ext cx="2559192" cy="1698498"/>
            <a:chOff x="6508955" y="2175412"/>
            <a:chExt cx="2559192" cy="169849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D1FBF5C-911F-A865-CE96-9D947B233B12}"/>
                </a:ext>
              </a:extLst>
            </p:cNvPr>
            <p:cNvSpPr txBox="1"/>
            <p:nvPr/>
          </p:nvSpPr>
          <p:spPr>
            <a:xfrm>
              <a:off x="6690851" y="2175412"/>
              <a:ext cx="2377296" cy="70788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the function selector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for `transfer`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87CA6F9A-22C4-3664-4BD7-C6F29FA6CA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508955" y="2883298"/>
              <a:ext cx="698090" cy="990612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BBFA9728-5C85-B577-D641-A8805DCA60E9}"/>
              </a:ext>
            </a:extLst>
          </p:cNvPr>
          <p:cNvSpPr/>
          <p:nvPr/>
        </p:nvSpPr>
        <p:spPr>
          <a:xfrm>
            <a:off x="275303" y="2113935"/>
            <a:ext cx="6233652" cy="117987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17C0D3F-26EF-9FAA-9819-D122B37935CD}"/>
              </a:ext>
            </a:extLst>
          </p:cNvPr>
          <p:cNvSpPr/>
          <p:nvPr/>
        </p:nvSpPr>
        <p:spPr>
          <a:xfrm>
            <a:off x="275302" y="3503573"/>
            <a:ext cx="8568813" cy="11397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01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ea typeface="Roboto Mono"/>
                <a:cs typeface="Roboto Mono"/>
                <a:sym typeface="Roboto Mono"/>
              </a:rPr>
              <a:t>Stack variables</a:t>
            </a:r>
            <a:endParaRPr dirty="0">
              <a:ea typeface="Roboto Mono"/>
              <a:cs typeface="Roboto Mono"/>
              <a:sym typeface="Roboto Mono"/>
            </a:endParaRPr>
          </a:p>
        </p:txBody>
      </p:sp>
      <p:sp>
        <p:nvSpPr>
          <p:cNvPr id="139" name="Google Shape;139;p27"/>
          <p:cNvSpPr txBox="1">
            <a:spLocks noGrp="1"/>
          </p:cNvSpPr>
          <p:nvPr>
            <p:ph idx="1"/>
          </p:nvPr>
        </p:nvSpPr>
        <p:spPr>
          <a:xfrm>
            <a:off x="457200" y="1200151"/>
            <a:ext cx="8686800" cy="38184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"/>
              <a:buChar char="●"/>
            </a:pPr>
            <a:r>
              <a:rPr lang="en" sz="2400" dirty="0">
                <a:ea typeface="Roboto Mono"/>
                <a:cs typeface="Roboto Mono"/>
                <a:sym typeface="Roboto Mono"/>
              </a:rPr>
              <a:t>Stack variables generally cost the least gas </a:t>
            </a:r>
          </a:p>
          <a:p>
            <a:pPr marL="857250" lvl="1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 Mono"/>
              <a:buChar char="●"/>
            </a:pPr>
            <a:r>
              <a:rPr lang="en" sz="2400" dirty="0">
                <a:ea typeface="Roboto Mono"/>
                <a:cs typeface="Roboto Mono"/>
                <a:sym typeface="Roboto Mono"/>
              </a:rPr>
              <a:t>can be used for any simple types 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(anything that is &lt;= 32 bytes).</a:t>
            </a:r>
            <a:endParaRPr sz="2400" dirty="0">
              <a:ea typeface="Roboto Mono"/>
              <a:cs typeface="Roboto Mono"/>
              <a:sym typeface="Roboto Mono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○"/>
            </a:pPr>
            <a:r>
              <a:rPr lang="en" sz="2400" dirty="0">
                <a:ea typeface="Roboto Mono"/>
                <a:cs typeface="Roboto Mono"/>
                <a:sym typeface="Roboto Mono"/>
              </a:rPr>
              <a:t>uint256 a = 123;</a:t>
            </a:r>
            <a:endParaRPr sz="2400" dirty="0">
              <a:ea typeface="Roboto Mono"/>
              <a:cs typeface="Roboto Mono"/>
              <a:sym typeface="Roboto Mono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400" dirty="0">
                <a:ea typeface="Roboto Mono"/>
                <a:cs typeface="Roboto Mono"/>
                <a:sym typeface="Roboto Mono"/>
              </a:rPr>
              <a:t>All simple types are represented as bytes32 at the EVM level.</a:t>
            </a:r>
            <a:endParaRPr sz="2400" dirty="0">
              <a:ea typeface="Roboto Mono"/>
              <a:cs typeface="Roboto Mono"/>
              <a:sym typeface="Roboto Mono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400" dirty="0">
                <a:ea typeface="Roboto Mono"/>
                <a:cs typeface="Roboto Mono"/>
                <a:sym typeface="Roboto Mono"/>
              </a:rPr>
              <a:t>Only 16 stack variables can exist within a single scope.</a:t>
            </a:r>
            <a:endParaRPr sz="2400" dirty="0"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234623650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>
                <a:latin typeface="+mn-lt"/>
                <a:ea typeface="Roboto Mono"/>
                <a:cs typeface="Roboto Mono"/>
                <a:sym typeface="Roboto Mono"/>
              </a:rPr>
              <a:t>Calldata</a:t>
            </a:r>
            <a:endParaRPr dirty="0">
              <a:latin typeface="+mn-lt"/>
              <a:ea typeface="Roboto Mono"/>
              <a:cs typeface="Roboto Mono"/>
              <a:sym typeface="Roboto Mono"/>
            </a:endParaRPr>
          </a:p>
        </p:txBody>
      </p:sp>
      <p:sp>
        <p:nvSpPr>
          <p:cNvPr id="145" name="Google Shape;145;p2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 err="1">
                <a:ea typeface="Roboto Mono"/>
                <a:cs typeface="Roboto Mono"/>
                <a:sym typeface="Roboto Mono"/>
              </a:rPr>
              <a:t>Calldata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 is a read-only byte array.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>
                <a:ea typeface="Roboto Mono"/>
                <a:cs typeface="Roboto Mono"/>
                <a:sym typeface="Roboto Mono"/>
              </a:rPr>
              <a:t>Every byte of a transaction’s </a:t>
            </a:r>
            <a:r>
              <a:rPr lang="en" sz="2000" dirty="0" err="1">
                <a:ea typeface="Roboto Mono"/>
                <a:cs typeface="Roboto Mono"/>
                <a:sym typeface="Roboto Mono"/>
              </a:rPr>
              <a:t>calldata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 costs gas </a:t>
            </a:r>
            <a:br>
              <a:rPr lang="en" sz="2000" dirty="0">
                <a:ea typeface="Roboto Mono"/>
                <a:cs typeface="Roboto Mono"/>
                <a:sym typeface="Roboto Mono"/>
              </a:rPr>
            </a:br>
            <a:r>
              <a:rPr lang="en" sz="2000" dirty="0">
                <a:ea typeface="Roboto Mono"/>
                <a:cs typeface="Roboto Mono"/>
                <a:sym typeface="Roboto Mono"/>
              </a:rPr>
              <a:t>			(16 gas per non-zero byte, 4 gas per zero byte).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>
                <a:ea typeface="Roboto Mono"/>
                <a:cs typeface="Roboto Mono"/>
                <a:sym typeface="Roboto Mono"/>
              </a:rPr>
              <a:t>It is cheaper to load variables directly from </a:t>
            </a:r>
            <a:r>
              <a:rPr lang="en" sz="2000" dirty="0" err="1">
                <a:ea typeface="Roboto Mono"/>
                <a:cs typeface="Roboto Mono"/>
                <a:sym typeface="Roboto Mono"/>
              </a:rPr>
              <a:t>calldata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, rather than copying them to memory.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914400" lvl="1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○"/>
            </a:pPr>
            <a:r>
              <a:rPr lang="en" sz="2000" dirty="0">
                <a:ea typeface="Roboto Mono"/>
                <a:cs typeface="Roboto Mono"/>
                <a:sym typeface="Roboto Mono"/>
              </a:rPr>
              <a:t>This can be done by marking a function as `external` or `public`</a:t>
            </a:r>
            <a:br>
              <a:rPr lang="en" sz="2000" dirty="0">
                <a:ea typeface="Roboto Mono"/>
                <a:cs typeface="Roboto Mono"/>
                <a:sym typeface="Roboto Mono"/>
              </a:rPr>
            </a:br>
            <a:r>
              <a:rPr lang="en" sz="2000" dirty="0">
                <a:ea typeface="Roboto Mono"/>
                <a:cs typeface="Roboto Mono"/>
                <a:sym typeface="Roboto Mono"/>
              </a:rPr>
              <a:t>without marking the argument as `memory`</a:t>
            </a:r>
          </a:p>
        </p:txBody>
      </p:sp>
    </p:spTree>
    <p:extLst>
      <p:ext uri="{BB962C8B-B14F-4D97-AF65-F5344CB8AC3E}">
        <p14:creationId xmlns:p14="http://schemas.microsoft.com/office/powerpoint/2010/main" val="28188702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+mn-lt"/>
                <a:ea typeface="Roboto Mono"/>
                <a:cs typeface="Roboto Mono"/>
                <a:sym typeface="Roboto Mono"/>
              </a:rPr>
              <a:t>Memory  </a:t>
            </a:r>
            <a:r>
              <a:rPr lang="en" sz="2800" dirty="0">
                <a:ea typeface="Roboto Mono"/>
                <a:cs typeface="Roboto Mono"/>
                <a:sym typeface="Roboto Mono"/>
              </a:rPr>
              <a:t>(compiled to MSTORE, MLOAD)</a:t>
            </a:r>
            <a:endParaRPr dirty="0">
              <a:latin typeface="+mn-lt"/>
              <a:ea typeface="Roboto Mono"/>
              <a:cs typeface="Roboto Mono"/>
              <a:sym typeface="Roboto Mono"/>
            </a:endParaRPr>
          </a:p>
        </p:txBody>
      </p:sp>
      <p:sp>
        <p:nvSpPr>
          <p:cNvPr id="151" name="Google Shape;151;p29"/>
          <p:cNvSpPr txBox="1">
            <a:spLocks noGrp="1"/>
          </p:cNvSpPr>
          <p:nvPr>
            <p:ph idx="1"/>
          </p:nvPr>
        </p:nvSpPr>
        <p:spPr>
          <a:xfrm>
            <a:off x="194187" y="1200151"/>
            <a:ext cx="8755626" cy="38184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400" dirty="0">
                <a:ea typeface="Roboto Mono"/>
                <a:cs typeface="Roboto Mono"/>
                <a:sym typeface="Roboto Mono"/>
              </a:rPr>
              <a:t>Memory is a byte array.</a:t>
            </a:r>
            <a:endParaRPr sz="2400" dirty="0">
              <a:ea typeface="Roboto Mono"/>
              <a:cs typeface="Roboto Mono"/>
              <a:sym typeface="Roboto Mono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400" dirty="0">
                <a:ea typeface="Roboto Mono"/>
                <a:cs typeface="Roboto Mono"/>
                <a:sym typeface="Roboto Mono"/>
              </a:rPr>
              <a:t>Complex types </a:t>
            </a:r>
            <a:r>
              <a:rPr lang="en" sz="2000" dirty="0">
                <a:ea typeface="Roboto Mono"/>
                <a:cs typeface="Roboto Mono"/>
                <a:sym typeface="Roboto Mono"/>
              </a:rPr>
              <a:t>(anything &gt; 32 bytes such as structs, arrays, and strings) </a:t>
            </a:r>
            <a:r>
              <a:rPr lang="en" sz="2400" dirty="0">
                <a:ea typeface="Roboto Mono"/>
                <a:cs typeface="Roboto Mono"/>
                <a:sym typeface="Roboto Mono"/>
              </a:rPr>
              <a:t>must be stored in memory or in storage.</a:t>
            </a:r>
            <a:endParaRPr sz="2400" dirty="0">
              <a:ea typeface="Roboto Mono"/>
              <a:cs typeface="Roboto Mono"/>
              <a:sym typeface="Roboto Mono"/>
            </a:endParaRPr>
          </a:p>
          <a:p>
            <a:pPr marL="596900" marR="0" lvl="1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400" dirty="0">
                <a:ea typeface="Roboto Mono"/>
                <a:cs typeface="Roboto Mono"/>
                <a:sym typeface="Roboto Mono"/>
              </a:rPr>
              <a:t>			string </a:t>
            </a:r>
            <a:r>
              <a:rPr lang="en" sz="2400" u="sng" dirty="0">
                <a:ea typeface="Roboto Mono"/>
                <a:cs typeface="Roboto Mono"/>
                <a:sym typeface="Roboto Mono"/>
              </a:rPr>
              <a:t>memory</a:t>
            </a:r>
            <a:r>
              <a:rPr lang="en" sz="2400" dirty="0">
                <a:ea typeface="Roboto Mono"/>
                <a:cs typeface="Roboto Mono"/>
                <a:sym typeface="Roboto Mono"/>
              </a:rPr>
              <a:t> </a:t>
            </a:r>
            <a:r>
              <a:rPr lang="en" sz="2400" b="1" dirty="0">
                <a:ea typeface="Roboto Mono"/>
                <a:cs typeface="Roboto Mono"/>
                <a:sym typeface="Roboto Mono"/>
              </a:rPr>
              <a:t>name</a:t>
            </a:r>
            <a:r>
              <a:rPr lang="en" sz="2400" dirty="0">
                <a:ea typeface="Roboto Mono"/>
                <a:cs typeface="Roboto Mono"/>
                <a:sym typeface="Roboto Mono"/>
              </a:rPr>
              <a:t> = “Alice”;</a:t>
            </a:r>
            <a:endParaRPr sz="2400" dirty="0">
              <a:ea typeface="Roboto Mono"/>
              <a:cs typeface="Roboto Mono"/>
              <a:sym typeface="Roboto Mono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endParaRPr lang="en" sz="2400" dirty="0">
              <a:ea typeface="Roboto Mono"/>
              <a:cs typeface="Roboto Mono"/>
              <a:sym typeface="Roboto Mono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400" dirty="0">
                <a:ea typeface="Roboto Mono"/>
                <a:cs typeface="Roboto Mono"/>
                <a:sym typeface="Roboto Mono"/>
              </a:rPr>
              <a:t>Memory is cheap, but the cost of memory grows quadratically. </a:t>
            </a:r>
            <a:endParaRPr sz="2400" dirty="0"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22777212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ea typeface="Roboto Mono"/>
                <a:cs typeface="Roboto Mono"/>
                <a:sym typeface="Roboto Mono"/>
              </a:rPr>
              <a:t>Storage array  </a:t>
            </a:r>
            <a:r>
              <a:rPr lang="en" sz="2800" dirty="0">
                <a:ea typeface="Roboto Mono"/>
                <a:cs typeface="Roboto Mono"/>
                <a:sym typeface="Roboto Mono"/>
              </a:rPr>
              <a:t>(compiled to SSTORE, SLOAD)</a:t>
            </a:r>
            <a:endParaRPr dirty="0">
              <a:ea typeface="Roboto Mono"/>
              <a:cs typeface="Roboto Mono"/>
              <a:sym typeface="Roboto Mono"/>
            </a:endParaRPr>
          </a:p>
        </p:txBody>
      </p:sp>
      <p:sp>
        <p:nvSpPr>
          <p:cNvPr id="157" name="Google Shape;157;p30"/>
          <p:cNvSpPr txBox="1">
            <a:spLocks noGrp="1"/>
          </p:cNvSpPr>
          <p:nvPr>
            <p:ph idx="1"/>
          </p:nvPr>
        </p:nvSpPr>
        <p:spPr>
          <a:xfrm>
            <a:off x="457199" y="1200151"/>
            <a:ext cx="8578645" cy="38184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>
                <a:ea typeface="Roboto Mono"/>
                <a:cs typeface="Roboto Mono"/>
                <a:sym typeface="Roboto Mono"/>
              </a:rPr>
              <a:t>Using storage is very expensive and should be used sparingly.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>
                <a:ea typeface="Roboto Mono"/>
                <a:cs typeface="Roboto Mono"/>
                <a:sym typeface="Roboto Mono"/>
              </a:rPr>
              <a:t>Writing to storage is most expensive.  </a:t>
            </a:r>
            <a:br>
              <a:rPr lang="en" sz="2000" dirty="0">
                <a:ea typeface="Roboto Mono"/>
                <a:cs typeface="Roboto Mono"/>
                <a:sym typeface="Roboto Mono"/>
              </a:rPr>
            </a:br>
            <a:r>
              <a:rPr lang="en" sz="2000" dirty="0">
                <a:ea typeface="Roboto Mono"/>
                <a:cs typeface="Roboto Mono"/>
                <a:sym typeface="Roboto Mono"/>
              </a:rPr>
              <a:t>Reading from storage is cheaper, but still relatively expensive.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>
                <a:ea typeface="Roboto Mono"/>
                <a:cs typeface="Roboto Mono"/>
                <a:sym typeface="Roboto Mono"/>
              </a:rPr>
              <a:t>mappings and state variables are always in storage.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>
                <a:ea typeface="Roboto Mono"/>
                <a:cs typeface="Roboto Mono"/>
                <a:sym typeface="Roboto Mono"/>
              </a:rPr>
              <a:t>Some gas is refunded when storage is deleted or set to 0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000" dirty="0">
                <a:ea typeface="Roboto Mono"/>
                <a:cs typeface="Roboto Mono"/>
                <a:sym typeface="Roboto Mono"/>
              </a:rPr>
              <a:t>Trick for saving gas:  variables &lt; 32 bytes can be packed into 32 byte slots.</a:t>
            </a:r>
            <a:endParaRPr sz="2000" dirty="0">
              <a:ea typeface="Roboto Mono"/>
              <a:cs typeface="Roboto Mono"/>
              <a:sym typeface="Roboto Mono"/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2000" dirty="0"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31895083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ea typeface="Roboto Mono"/>
                <a:cs typeface="Roboto Mono"/>
                <a:sym typeface="Roboto Mono"/>
              </a:rPr>
              <a:t>Event logs</a:t>
            </a:r>
            <a:endParaRPr dirty="0">
              <a:ea typeface="Roboto Mono"/>
              <a:cs typeface="Roboto Mono"/>
              <a:sym typeface="Roboto Mono"/>
            </a:endParaRPr>
          </a:p>
        </p:txBody>
      </p:sp>
      <p:sp>
        <p:nvSpPr>
          <p:cNvPr id="163" name="Google Shape;163;p31"/>
          <p:cNvSpPr txBox="1">
            <a:spLocks noGrp="1"/>
          </p:cNvSpPr>
          <p:nvPr>
            <p:ph idx="1"/>
          </p:nvPr>
        </p:nvSpPr>
        <p:spPr>
          <a:xfrm>
            <a:off x="457200" y="1200151"/>
            <a:ext cx="8686800" cy="38184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400" dirty="0">
                <a:ea typeface="Roboto Mono"/>
                <a:cs typeface="Roboto Mono"/>
                <a:sym typeface="Roboto Mono"/>
              </a:rPr>
              <a:t>Event logs are a cheap way of storing data that </a:t>
            </a:r>
            <a:br>
              <a:rPr lang="en" sz="2400" dirty="0">
                <a:ea typeface="Roboto Mono"/>
                <a:cs typeface="Roboto Mono"/>
                <a:sym typeface="Roboto Mono"/>
              </a:rPr>
            </a:br>
            <a:r>
              <a:rPr lang="en" sz="2400" dirty="0">
                <a:ea typeface="Roboto Mono"/>
                <a:cs typeface="Roboto Mono"/>
                <a:sym typeface="Roboto Mono"/>
              </a:rPr>
              <a:t>does not need to be accessed by any contracts.</a:t>
            </a:r>
            <a:endParaRPr sz="2400" dirty="0">
              <a:ea typeface="Roboto Mono"/>
              <a:cs typeface="Roboto Mono"/>
              <a:sym typeface="Roboto Mono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endParaRPr lang="en" sz="2400" dirty="0">
              <a:ea typeface="Roboto Mono"/>
              <a:cs typeface="Roboto Mono"/>
              <a:sym typeface="Roboto Mono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400" dirty="0">
                <a:ea typeface="Roboto Mono"/>
                <a:cs typeface="Roboto Mono"/>
                <a:sym typeface="Roboto Mono"/>
              </a:rPr>
              <a:t>Events are stored in transaction receipts, rather than in storage.</a:t>
            </a:r>
            <a:endParaRPr sz="2400" dirty="0"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21491942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ea typeface="Roboto Mono"/>
                <a:cs typeface="Roboto Mono"/>
                <a:sym typeface="Roboto Mono"/>
              </a:rPr>
              <a:t>Security considerations</a:t>
            </a:r>
            <a:endParaRPr dirty="0">
              <a:ea typeface="Roboto Mono"/>
              <a:cs typeface="Roboto Mono"/>
              <a:sym typeface="Roboto Mono"/>
            </a:endParaRPr>
          </a:p>
        </p:txBody>
      </p:sp>
      <p:sp>
        <p:nvSpPr>
          <p:cNvPr id="169" name="Google Shape;169;p32"/>
          <p:cNvSpPr txBox="1">
            <a:spLocks noGrp="1"/>
          </p:cNvSpPr>
          <p:nvPr>
            <p:ph idx="1"/>
          </p:nvPr>
        </p:nvSpPr>
        <p:spPr>
          <a:xfrm>
            <a:off x="231057" y="974009"/>
            <a:ext cx="8814619" cy="404457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400" dirty="0">
                <a:ea typeface="Roboto Mono"/>
                <a:cs typeface="Roboto Mono"/>
                <a:sym typeface="Roboto Mono"/>
              </a:rPr>
              <a:t>Are we checking math calculations for overflows and underflows?</a:t>
            </a:r>
          </a:p>
          <a:p>
            <a:pPr marL="1257300" lvl="2" indent="-3175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400" dirty="0">
                <a:ea typeface="Roboto Mono"/>
                <a:cs typeface="Roboto Mono"/>
                <a:sym typeface="Roboto Mono"/>
              </a:rPr>
              <a:t>done by the compiler since Solidity 0.8.</a:t>
            </a:r>
            <a:endParaRPr sz="24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400" dirty="0">
                <a:ea typeface="Roboto Mono"/>
                <a:cs typeface="Roboto Mono"/>
                <a:sym typeface="Roboto Mono"/>
              </a:rPr>
              <a:t>What assertions should be made about function inputs, </a:t>
            </a:r>
            <a:br>
              <a:rPr lang="en" sz="2400" dirty="0">
                <a:ea typeface="Roboto Mono"/>
                <a:cs typeface="Roboto Mono"/>
                <a:sym typeface="Roboto Mono"/>
              </a:rPr>
            </a:br>
            <a:r>
              <a:rPr lang="en" sz="2400" dirty="0">
                <a:ea typeface="Roboto Mono"/>
                <a:cs typeface="Roboto Mono"/>
                <a:sym typeface="Roboto Mono"/>
              </a:rPr>
              <a:t>return values, and contract state?</a:t>
            </a:r>
            <a:endParaRPr sz="2400" dirty="0">
              <a:ea typeface="Roboto Mono"/>
              <a:cs typeface="Roboto Mono"/>
              <a:sym typeface="Roboto Mono"/>
            </a:endParaRPr>
          </a:p>
          <a:p>
            <a:pPr marL="45720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400" dirty="0">
                <a:ea typeface="Roboto Mono"/>
                <a:cs typeface="Roboto Mono"/>
                <a:sym typeface="Roboto Mono"/>
              </a:rPr>
              <a:t>Who is allowed to call each function?</a:t>
            </a:r>
            <a:endParaRPr sz="2400" dirty="0">
              <a:ea typeface="Roboto Mono"/>
              <a:cs typeface="Roboto Mono"/>
              <a:sym typeface="Roboto Mono"/>
            </a:endParaRPr>
          </a:p>
          <a:p>
            <a:pPr marL="457200" marR="0" lvl="0" indent="-317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 Mono"/>
              <a:buChar char="●"/>
            </a:pPr>
            <a:r>
              <a:rPr lang="en" sz="2400" dirty="0">
                <a:ea typeface="Roboto Mono"/>
                <a:cs typeface="Roboto Mono"/>
                <a:sym typeface="Roboto Mono"/>
              </a:rPr>
              <a:t>Are we making any assumptions about the functionality of external contracts that are being called?</a:t>
            </a:r>
            <a:endParaRPr sz="2400" dirty="0">
              <a:ea typeface="Roboto Mono"/>
              <a:cs typeface="Roboto Mono"/>
              <a:sym typeface="Roboto Mono"/>
            </a:endParaRPr>
          </a:p>
        </p:txBody>
      </p:sp>
    </p:spTree>
    <p:extLst>
      <p:ext uri="{BB962C8B-B14F-4D97-AF65-F5344CB8AC3E}">
        <p14:creationId xmlns:p14="http://schemas.microsoft.com/office/powerpoint/2010/main" val="10629649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0C4C4B77-0311-B043-BBF9-B1586CF6DC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8730EE4-F67B-BA4C-932E-83A2F9B13F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Reentrency</a:t>
            </a:r>
            <a:r>
              <a:rPr lang="en-US" dirty="0"/>
              <a:t> bugs</a:t>
            </a:r>
          </a:p>
        </p:txBody>
      </p:sp>
    </p:spTree>
    <p:extLst>
      <p:ext uri="{BB962C8B-B14F-4D97-AF65-F5344CB8AC3E}">
        <p14:creationId xmlns:p14="http://schemas.microsoft.com/office/powerpoint/2010/main" val="22545744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82311-C041-F866-C604-5BE59138228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47368" y="276940"/>
            <a:ext cx="8229600" cy="4678516"/>
          </a:xfr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tIns="91440" bIns="0">
            <a:normAutofit lnSpcReduction="10000"/>
          </a:bodyPr>
          <a:lstStyle/>
          <a:p>
            <a:pPr marL="0" indent="0">
              <a:spcBef>
                <a:spcPts val="1032"/>
              </a:spcBef>
              <a:buNone/>
            </a:pPr>
            <a:r>
              <a:rPr lang="en-US" sz="1800" b="1" dirty="0"/>
              <a:t>contract Bank </a:t>
            </a:r>
            <a:r>
              <a:rPr lang="en-US" sz="1800" dirty="0"/>
              <a:t>{ </a:t>
            </a:r>
          </a:p>
          <a:p>
            <a:pPr marL="0" indent="0">
              <a:buNone/>
            </a:pPr>
            <a:r>
              <a:rPr lang="en-US" sz="1800" dirty="0"/>
              <a:t>	mapping(address =&gt; uint256) public </a:t>
            </a:r>
            <a:r>
              <a:rPr lang="en-US" sz="1800" b="1" dirty="0" err="1"/>
              <a:t>userBalances</a:t>
            </a:r>
            <a:r>
              <a:rPr lang="en-US" sz="1800" dirty="0"/>
              <a:t>;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1800" b="1" dirty="0"/>
              <a:t>	function </a:t>
            </a:r>
            <a:r>
              <a:rPr lang="en-US" sz="1800" b="1" dirty="0" err="1"/>
              <a:t>getUserBalance</a:t>
            </a:r>
            <a:r>
              <a:rPr lang="en-US" sz="1800" dirty="0"/>
              <a:t>(address user) constant public returns(uint256) {</a:t>
            </a:r>
            <a:br>
              <a:rPr lang="en-US" sz="1800" dirty="0"/>
            </a:br>
            <a:r>
              <a:rPr lang="en-US" sz="1800" dirty="0"/>
              <a:t>		return </a:t>
            </a:r>
            <a:r>
              <a:rPr lang="en-US" sz="1800" dirty="0" err="1"/>
              <a:t>userBalances</a:t>
            </a:r>
            <a:r>
              <a:rPr lang="en-US" sz="1800" dirty="0"/>
              <a:t>[user];      }	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1800" b="1" dirty="0"/>
              <a:t>	function</a:t>
            </a:r>
            <a:r>
              <a:rPr lang="en-US" sz="1800" dirty="0"/>
              <a:t> </a:t>
            </a:r>
            <a:r>
              <a:rPr lang="en-US" sz="1800" b="1" dirty="0" err="1"/>
              <a:t>addToBalance</a:t>
            </a:r>
            <a:r>
              <a:rPr lang="en-US" sz="1800" dirty="0"/>
              <a:t>() public payable {     // customer deposits funds</a:t>
            </a:r>
          </a:p>
          <a:p>
            <a:pPr marL="0" indent="0">
              <a:buNone/>
            </a:pPr>
            <a:r>
              <a:rPr lang="en-US" sz="1800" dirty="0"/>
              <a:t>		</a:t>
            </a:r>
            <a:r>
              <a:rPr lang="en-US" sz="1800" dirty="0" err="1"/>
              <a:t>userBalances</a:t>
            </a:r>
            <a:r>
              <a:rPr lang="en-US" sz="1800" dirty="0"/>
              <a:t>[</a:t>
            </a:r>
            <a:r>
              <a:rPr lang="en-US" sz="1800" dirty="0" err="1"/>
              <a:t>msg.sender</a:t>
            </a:r>
            <a:r>
              <a:rPr lang="en-US" sz="1800" dirty="0"/>
              <a:t>] = </a:t>
            </a:r>
            <a:r>
              <a:rPr lang="en-US" sz="1800" dirty="0" err="1"/>
              <a:t>userBalances</a:t>
            </a:r>
            <a:r>
              <a:rPr lang="en-US" sz="1800" dirty="0"/>
              <a:t>[</a:t>
            </a:r>
            <a:r>
              <a:rPr lang="en-US" sz="1800" dirty="0" err="1"/>
              <a:t>msg.sender</a:t>
            </a:r>
            <a:r>
              <a:rPr lang="en-US" sz="1800" dirty="0"/>
              <a:t>] + </a:t>
            </a:r>
            <a:r>
              <a:rPr lang="en-US" sz="1800" dirty="0" err="1"/>
              <a:t>msg.value</a:t>
            </a:r>
            <a:r>
              <a:rPr lang="en-US" sz="1800" dirty="0"/>
              <a:t>;   }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1800" dirty="0"/>
              <a:t>	</a:t>
            </a:r>
            <a:r>
              <a:rPr lang="en-US" sz="1800" b="1" dirty="0"/>
              <a:t>function</a:t>
            </a:r>
            <a:r>
              <a:rPr lang="en-US" sz="1800" dirty="0"/>
              <a:t> </a:t>
            </a:r>
            <a:r>
              <a:rPr lang="en-US" sz="1800" b="1" dirty="0" err="1"/>
              <a:t>withdrawBalance</a:t>
            </a:r>
            <a:r>
              <a:rPr lang="en-US" sz="1800" dirty="0"/>
              <a:t>() public { 	 // customer withdraws its entire balance</a:t>
            </a:r>
          </a:p>
          <a:p>
            <a:pPr marL="0" indent="0">
              <a:buNone/>
            </a:pPr>
            <a:r>
              <a:rPr lang="en-US" sz="1800" dirty="0"/>
              <a:t>		uint256 </a:t>
            </a:r>
            <a:r>
              <a:rPr lang="en-US" sz="1800" b="1" dirty="0" err="1"/>
              <a:t>amountToWithdraw</a:t>
            </a:r>
            <a:r>
              <a:rPr lang="en-US" sz="1800" dirty="0"/>
              <a:t> = </a:t>
            </a:r>
            <a:r>
              <a:rPr lang="en-US" sz="1800" dirty="0" err="1"/>
              <a:t>userBalances</a:t>
            </a:r>
            <a:r>
              <a:rPr lang="en-US" sz="1800" dirty="0"/>
              <a:t>[</a:t>
            </a:r>
            <a:r>
              <a:rPr lang="en-US" sz="1800" dirty="0" err="1"/>
              <a:t>msg.sender</a:t>
            </a:r>
            <a:r>
              <a:rPr lang="en-US" sz="1800" dirty="0"/>
              <a:t>]; 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en-US" sz="1800" dirty="0"/>
              <a:t>		// send ETH from Bank contract to caller ... vulnerable! </a:t>
            </a:r>
          </a:p>
          <a:p>
            <a:pPr marL="0" indent="0">
              <a:buNone/>
            </a:pPr>
            <a:r>
              <a:rPr lang="en-US" sz="1800" dirty="0"/>
              <a:t>		(bool </a:t>
            </a:r>
            <a:r>
              <a:rPr lang="en-US" sz="1800" dirty="0" err="1"/>
              <a:t>succ</a:t>
            </a:r>
            <a:r>
              <a:rPr lang="en-US" sz="1800" dirty="0"/>
              <a:t>,) = </a:t>
            </a:r>
            <a:r>
              <a:rPr lang="en-US" sz="1800" b="1" dirty="0" err="1"/>
              <a:t>msg.sender.call</a:t>
            </a:r>
            <a:r>
              <a:rPr lang="en-US" sz="1800" dirty="0"/>
              <a:t>{value: </a:t>
            </a:r>
            <a:r>
              <a:rPr lang="en-US" sz="1800" b="1" dirty="0" err="1"/>
              <a:t>amountToWithdraw</a:t>
            </a:r>
            <a:r>
              <a:rPr lang="en-US" sz="1800" dirty="0"/>
              <a:t>}(""); </a:t>
            </a:r>
          </a:p>
          <a:p>
            <a:pPr marL="0" indent="0">
              <a:buNone/>
            </a:pPr>
            <a:r>
              <a:rPr lang="en-US" sz="1800" dirty="0"/>
              <a:t>		require(</a:t>
            </a:r>
            <a:r>
              <a:rPr lang="en-US" sz="1800" dirty="0" err="1"/>
              <a:t>succ</a:t>
            </a:r>
            <a:r>
              <a:rPr lang="en-US" sz="1800" dirty="0"/>
              <a:t>, "Withdraw failed"); </a:t>
            </a:r>
          </a:p>
          <a:p>
            <a:pPr marL="0" indent="0">
              <a:buNone/>
            </a:pPr>
            <a:r>
              <a:rPr lang="en-US" sz="1800" dirty="0"/>
              <a:t>		</a:t>
            </a:r>
            <a:r>
              <a:rPr lang="en-US" sz="1800" dirty="0" err="1"/>
              <a:t>userBalances</a:t>
            </a:r>
            <a:r>
              <a:rPr lang="en-US" sz="1800" dirty="0"/>
              <a:t>[</a:t>
            </a:r>
            <a:r>
              <a:rPr lang="en-US" sz="1800" dirty="0" err="1"/>
              <a:t>msg.sender</a:t>
            </a:r>
            <a:r>
              <a:rPr lang="en-US" sz="1800" dirty="0"/>
              <a:t>] = 0;     // if success, clear user’s balance</a:t>
            </a:r>
          </a:p>
          <a:p>
            <a:pPr marL="0" indent="0">
              <a:buNone/>
            </a:pPr>
            <a:r>
              <a:rPr lang="en-US" sz="1800" dirty="0"/>
              <a:t>}}</a:t>
            </a:r>
          </a:p>
        </p:txBody>
      </p:sp>
    </p:spTree>
    <p:extLst>
      <p:ext uri="{BB962C8B-B14F-4D97-AF65-F5344CB8AC3E}">
        <p14:creationId xmlns:p14="http://schemas.microsoft.com/office/powerpoint/2010/main" val="533704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8A2063-0342-EE4D-D23C-18FAED237578}"/>
              </a:ext>
            </a:extLst>
          </p:cNvPr>
          <p:cNvSpPr txBox="1"/>
          <p:nvPr/>
        </p:nvSpPr>
        <p:spPr>
          <a:xfrm>
            <a:off x="442451" y="217259"/>
            <a:ext cx="8416413" cy="47089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n-lt"/>
              </a:rPr>
              <a:t>contract Attacker </a:t>
            </a:r>
            <a:r>
              <a:rPr lang="en-US" sz="2000" dirty="0">
                <a:latin typeface="+mn-lt"/>
              </a:rPr>
              <a:t>{ </a:t>
            </a:r>
          </a:p>
          <a:p>
            <a:r>
              <a:rPr lang="en-US" sz="2000" dirty="0">
                <a:latin typeface="+mn-lt"/>
              </a:rPr>
              <a:t>	Bank bank; </a:t>
            </a:r>
          </a:p>
          <a:p>
            <a:pPr>
              <a:spcBef>
                <a:spcPts val="1600"/>
              </a:spcBef>
            </a:pPr>
            <a:r>
              <a:rPr lang="en-US" sz="2000" dirty="0">
                <a:latin typeface="+mn-lt"/>
              </a:rPr>
              <a:t>	</a:t>
            </a:r>
            <a:r>
              <a:rPr lang="en-US" sz="2000" b="1" dirty="0">
                <a:latin typeface="+mn-lt"/>
              </a:rPr>
              <a:t>constructor</a:t>
            </a:r>
            <a:r>
              <a:rPr lang="en-US" sz="2000" dirty="0">
                <a:latin typeface="+mn-lt"/>
              </a:rPr>
              <a:t>(address </a:t>
            </a:r>
            <a:r>
              <a:rPr lang="en-US" sz="2000" dirty="0" err="1">
                <a:latin typeface="+mn-lt"/>
              </a:rPr>
              <a:t>bankAddress</a:t>
            </a:r>
            <a:r>
              <a:rPr lang="en-US" sz="2000" dirty="0">
                <a:latin typeface="+mn-lt"/>
              </a:rPr>
              <a:t>) payable { </a:t>
            </a:r>
          </a:p>
          <a:p>
            <a:r>
              <a:rPr lang="en-US" sz="2000" dirty="0">
                <a:latin typeface="+mn-lt"/>
              </a:rPr>
              <a:t>		bank = Bank(</a:t>
            </a:r>
            <a:r>
              <a:rPr lang="en-US" sz="2000" dirty="0" err="1">
                <a:latin typeface="+mn-lt"/>
              </a:rPr>
              <a:t>bankAddress</a:t>
            </a:r>
            <a:r>
              <a:rPr lang="en-US" sz="2000" dirty="0">
                <a:latin typeface="+mn-lt"/>
              </a:rPr>
              <a:t>); </a:t>
            </a:r>
          </a:p>
          <a:p>
            <a:r>
              <a:rPr lang="en-US" sz="2000" dirty="0">
                <a:latin typeface="+mn-lt"/>
              </a:rPr>
              <a:t>		</a:t>
            </a:r>
            <a:r>
              <a:rPr lang="en-US" sz="2000" dirty="0" err="1">
                <a:latin typeface="+mn-lt"/>
              </a:rPr>
              <a:t>bank.addToBalance</a:t>
            </a:r>
            <a:r>
              <a:rPr lang="en-US" sz="2000" dirty="0">
                <a:latin typeface="+mn-lt"/>
              </a:rPr>
              <a:t>{value: 75}();	// Deposit 75 Wei </a:t>
            </a:r>
          </a:p>
          <a:p>
            <a:r>
              <a:rPr lang="en-US" sz="2000" dirty="0">
                <a:latin typeface="+mn-lt"/>
              </a:rPr>
              <a:t>	} </a:t>
            </a:r>
          </a:p>
          <a:p>
            <a:pPr>
              <a:spcBef>
                <a:spcPts val="1600"/>
              </a:spcBef>
            </a:pPr>
            <a:r>
              <a:rPr lang="en-US" sz="2000" dirty="0">
                <a:latin typeface="+mn-lt"/>
              </a:rPr>
              <a:t>	</a:t>
            </a:r>
            <a:r>
              <a:rPr lang="en-US" sz="2000" b="1" dirty="0">
                <a:latin typeface="+mn-lt"/>
              </a:rPr>
              <a:t>function </a:t>
            </a:r>
            <a:r>
              <a:rPr lang="en-US" sz="2000" b="1" dirty="0" err="1">
                <a:latin typeface="+mn-lt"/>
              </a:rPr>
              <a:t>triggerAttack</a:t>
            </a:r>
            <a:r>
              <a:rPr lang="en-US" sz="2000" dirty="0">
                <a:latin typeface="+mn-lt"/>
              </a:rPr>
              <a:t>() public {  </a:t>
            </a:r>
            <a:r>
              <a:rPr lang="en-US" sz="2000" b="1" dirty="0" err="1">
                <a:latin typeface="+mn-lt"/>
              </a:rPr>
              <a:t>bank.withdrawBalance</a:t>
            </a:r>
            <a:r>
              <a:rPr lang="en-US" sz="2000" dirty="0">
                <a:latin typeface="+mn-lt"/>
              </a:rPr>
              <a:t>();  } </a:t>
            </a:r>
          </a:p>
          <a:p>
            <a:pPr>
              <a:spcBef>
                <a:spcPts val="1600"/>
              </a:spcBef>
            </a:pPr>
            <a:r>
              <a:rPr lang="en-US" sz="2000" dirty="0">
                <a:latin typeface="+mn-lt"/>
              </a:rPr>
              <a:t>	receive() external payable { </a:t>
            </a:r>
          </a:p>
          <a:p>
            <a:r>
              <a:rPr lang="en-US" sz="2000" dirty="0">
                <a:latin typeface="+mn-lt"/>
              </a:rPr>
              <a:t>		//  repeat as long as we have enough gas and the bank still has funds</a:t>
            </a:r>
          </a:p>
          <a:p>
            <a:r>
              <a:rPr lang="en-US" sz="2000" dirty="0">
                <a:latin typeface="+mn-lt"/>
              </a:rPr>
              <a:t>		if (</a:t>
            </a:r>
            <a:r>
              <a:rPr lang="en-US" sz="2000" b="1" dirty="0" err="1">
                <a:latin typeface="+mn-lt"/>
              </a:rPr>
              <a:t>gasleft</a:t>
            </a:r>
            <a:r>
              <a:rPr lang="en-US" sz="2000" b="1" dirty="0">
                <a:latin typeface="+mn-lt"/>
              </a:rPr>
              <a:t>() &gt; 10000  </a:t>
            </a:r>
            <a:r>
              <a:rPr lang="en-US" sz="2000" dirty="0">
                <a:latin typeface="+mn-lt"/>
              </a:rPr>
              <a:t>&amp;&amp;  </a:t>
            </a:r>
            <a:r>
              <a:rPr lang="en-US" sz="2000" b="1" dirty="0">
                <a:latin typeface="+mn-lt"/>
              </a:rPr>
              <a:t>address(bank).balance &gt;= 75</a:t>
            </a:r>
            <a:r>
              <a:rPr lang="en-US" sz="2000" dirty="0">
                <a:latin typeface="+mn-lt"/>
              </a:rPr>
              <a:t>) { </a:t>
            </a:r>
          </a:p>
          <a:p>
            <a:r>
              <a:rPr lang="en-US" sz="2000" dirty="0">
                <a:latin typeface="+mn-lt"/>
              </a:rPr>
              <a:t>			</a:t>
            </a:r>
            <a:r>
              <a:rPr lang="en-US" sz="2000" dirty="0" err="1">
                <a:latin typeface="+mn-lt"/>
              </a:rPr>
              <a:t>bank.withdrawBalance</a:t>
            </a:r>
            <a:r>
              <a:rPr lang="en-US" sz="2000" dirty="0">
                <a:latin typeface="+mn-lt"/>
              </a:rPr>
              <a:t>(); </a:t>
            </a:r>
          </a:p>
          <a:p>
            <a:r>
              <a:rPr lang="en-US" sz="2000" dirty="0">
                <a:latin typeface="+mn-lt"/>
              </a:rPr>
              <a:t>		}</a:t>
            </a:r>
          </a:p>
          <a:p>
            <a:r>
              <a:rPr lang="en-US" sz="2000" dirty="0">
                <a:latin typeface="+mn-lt"/>
              </a:rPr>
              <a:t>} }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BB2F59F-07CF-4BDF-E648-C9FDB4CD4E2D}"/>
              </a:ext>
            </a:extLst>
          </p:cNvPr>
          <p:cNvGrpSpPr/>
          <p:nvPr/>
        </p:nvGrpSpPr>
        <p:grpSpPr>
          <a:xfrm>
            <a:off x="5309419" y="3923071"/>
            <a:ext cx="3230243" cy="783568"/>
            <a:chOff x="5309419" y="3923071"/>
            <a:chExt cx="3230243" cy="783568"/>
          </a:xfrm>
          <a:solidFill>
            <a:schemeClr val="bg1">
              <a:lumMod val="85000"/>
            </a:schemeClr>
          </a:solidFill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0638E2A-1F48-2AC3-2D24-990B1798174E}"/>
                </a:ext>
              </a:extLst>
            </p:cNvPr>
            <p:cNvSpPr txBox="1"/>
            <p:nvPr/>
          </p:nvSpPr>
          <p:spPr>
            <a:xfrm>
              <a:off x="5309419" y="4306529"/>
              <a:ext cx="3230243" cy="40011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solidFill>
                    <a:srgbClr val="FF0000"/>
                  </a:solidFill>
                  <a:latin typeface="+mn-lt"/>
                </a:rPr>
                <a:t>ETH balance of Bank contract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30261AF5-65C0-2EC1-2888-698283DDB702}"/>
                </a:ext>
              </a:extLst>
            </p:cNvPr>
            <p:cNvCxnSpPr/>
            <p:nvPr/>
          </p:nvCxnSpPr>
          <p:spPr>
            <a:xfrm flipH="1" flipV="1">
              <a:off x="5683045" y="3923071"/>
              <a:ext cx="137652" cy="383458"/>
            </a:xfrm>
            <a:prstGeom prst="straightConnector1">
              <a:avLst/>
            </a:prstGeom>
            <a:grpFill/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60824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98158-93F4-AE4A-9A56-8678AE383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is this an attack?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99A93-FC47-4B4A-B031-D05ABB0AE6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step 1:  Attacker ⇾ </a:t>
            </a:r>
            <a:r>
              <a:rPr lang="en-US" sz="2400" dirty="0" err="1"/>
              <a:t>Bank.addToBalance</a:t>
            </a:r>
            <a:r>
              <a:rPr lang="en-US" sz="2400" dirty="0"/>
              <a:t>(75)</a:t>
            </a:r>
          </a:p>
          <a:p>
            <a:pPr marL="457200" indent="-457200">
              <a:buAutoNum type="arabicParenBoth"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step 2:  Attacker ⇾ </a:t>
            </a:r>
            <a:r>
              <a:rPr lang="en-US" sz="2400" dirty="0" err="1"/>
              <a:t>Bank.withdrawBalance</a:t>
            </a:r>
            <a:r>
              <a:rPr lang="en-US" sz="2400" dirty="0"/>
              <a:t> ⇾</a:t>
            </a:r>
          </a:p>
          <a:p>
            <a:pPr marL="0" indent="0">
              <a:buNone/>
            </a:pPr>
            <a:r>
              <a:rPr lang="en-US" sz="2400" dirty="0"/>
              <a:t>				</a:t>
            </a:r>
            <a:r>
              <a:rPr lang="en-US" sz="2400" dirty="0" err="1"/>
              <a:t>Attacker.receive</a:t>
            </a:r>
            <a:r>
              <a:rPr lang="en-US" sz="2400" dirty="0"/>
              <a:t> ⇾ </a:t>
            </a:r>
            <a:r>
              <a:rPr lang="en-US" sz="2400" dirty="0" err="1"/>
              <a:t>Bank.withdrawBalance</a:t>
            </a:r>
            <a:r>
              <a:rPr lang="en-US" sz="2400" dirty="0"/>
              <a:t> ⇾</a:t>
            </a:r>
          </a:p>
          <a:p>
            <a:pPr marL="0" indent="0">
              <a:buNone/>
            </a:pPr>
            <a:r>
              <a:rPr lang="en-US" sz="2400" dirty="0"/>
              <a:t>				</a:t>
            </a:r>
            <a:r>
              <a:rPr lang="en-US" sz="2400" dirty="0" err="1"/>
              <a:t>Attacker.receive</a:t>
            </a:r>
            <a:r>
              <a:rPr lang="en-US" sz="2400" dirty="0"/>
              <a:t> ⇾ </a:t>
            </a:r>
            <a:r>
              <a:rPr lang="en-US" sz="2400" dirty="0" err="1"/>
              <a:t>Bank.withdrawBalance</a:t>
            </a:r>
            <a:r>
              <a:rPr lang="en-US" sz="2400" dirty="0"/>
              <a:t> ⇾  …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Withdraw 75 Wei from Bank contract at each recursive step !!</a:t>
            </a:r>
          </a:p>
          <a:p>
            <a:r>
              <a:rPr lang="en-US" sz="2400" dirty="0"/>
              <a:t>Need to ensure overall transaction does not fail;  ensured by if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486326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8080B-9D67-B8D8-C354-192FEB2D1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fix:  method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04E5E-DDB5-1B21-94D8-5E578FB5A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85851"/>
            <a:ext cx="8229600" cy="381843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b="1" dirty="0"/>
              <a:t>function </a:t>
            </a:r>
            <a:r>
              <a:rPr lang="en-US" sz="2000" b="1" dirty="0" err="1"/>
              <a:t>withdrawBalance</a:t>
            </a:r>
            <a:r>
              <a:rPr lang="en-US" sz="2000" dirty="0"/>
              <a:t>() public {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err="1"/>
              <a:t>uint</a:t>
            </a:r>
            <a:r>
              <a:rPr lang="en-US" sz="2000" dirty="0"/>
              <a:t> </a:t>
            </a:r>
            <a:r>
              <a:rPr lang="en-US" sz="2000" b="1" dirty="0" err="1"/>
              <a:t>amountToWithdraw</a:t>
            </a:r>
            <a:r>
              <a:rPr lang="en-US" sz="2000" dirty="0"/>
              <a:t> = </a:t>
            </a:r>
            <a:r>
              <a:rPr lang="en-US" sz="2000" dirty="0" err="1"/>
              <a:t>userBalances</a:t>
            </a:r>
            <a:r>
              <a:rPr lang="en-US" sz="2000" dirty="0"/>
              <a:t>[</a:t>
            </a:r>
            <a:r>
              <a:rPr lang="en-US" sz="2000" dirty="0" err="1"/>
              <a:t>msg.sender</a:t>
            </a:r>
            <a:r>
              <a:rPr lang="en-US" sz="2000" dirty="0"/>
              <a:t>];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	// checks </a:t>
            </a:r>
          </a:p>
          <a:p>
            <a:pPr marL="0" indent="0">
              <a:buNone/>
            </a:pPr>
            <a:r>
              <a:rPr lang="en-US" sz="2000" dirty="0"/>
              <a:t>	require(</a:t>
            </a:r>
            <a:r>
              <a:rPr lang="en-US" sz="2000" b="1" dirty="0" err="1"/>
              <a:t>amountToWithdraw</a:t>
            </a:r>
            <a:r>
              <a:rPr lang="en-US" sz="2000" dirty="0"/>
              <a:t> &gt; 0, "No balance to withdraw");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	// effects 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err="1"/>
              <a:t>userBalances</a:t>
            </a:r>
            <a:r>
              <a:rPr lang="en-US" sz="2000" dirty="0"/>
              <a:t>[</a:t>
            </a:r>
            <a:r>
              <a:rPr lang="en-US" sz="2000" dirty="0" err="1"/>
              <a:t>msg.sender</a:t>
            </a:r>
            <a:r>
              <a:rPr lang="en-US" sz="2000" dirty="0"/>
              <a:t>] = 0;      // clear user’s balance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	// interactions </a:t>
            </a:r>
          </a:p>
          <a:p>
            <a:pPr marL="0" indent="0">
              <a:buNone/>
            </a:pPr>
            <a:r>
              <a:rPr lang="en-US" sz="2000" dirty="0"/>
              <a:t>	(bool success, ) = </a:t>
            </a:r>
            <a:r>
              <a:rPr lang="en-US" sz="2000" b="1" dirty="0" err="1"/>
              <a:t>msg.sender.call</a:t>
            </a:r>
            <a:r>
              <a:rPr lang="en-US" sz="2000" dirty="0"/>
              <a:t>{</a:t>
            </a:r>
            <a:r>
              <a:rPr lang="en-US" sz="2000" dirty="0" err="1"/>
              <a:t>value:</a:t>
            </a:r>
            <a:r>
              <a:rPr lang="en-US" sz="2000" b="1" dirty="0" err="1"/>
              <a:t>amountToWithdraw</a:t>
            </a:r>
            <a:r>
              <a:rPr lang="en-US" sz="2000" dirty="0"/>
              <a:t>}("");</a:t>
            </a:r>
          </a:p>
          <a:p>
            <a:pPr marL="0" indent="0">
              <a:buNone/>
            </a:pPr>
            <a:r>
              <a:rPr lang="en-US" sz="2000" dirty="0"/>
              <a:t>	require(success); 		//  revert transaction on failure</a:t>
            </a:r>
          </a:p>
          <a:p>
            <a:pPr marL="0" indent="0">
              <a:buNone/>
            </a:pPr>
            <a:r>
              <a:rPr lang="en-US" sz="20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41186322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58AA1-D800-5644-A380-59EE8B72E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fix:  method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E3EE1D-2B90-2145-8770-AE4312B2B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48" y="3804143"/>
            <a:ext cx="8229600" cy="1214438"/>
          </a:xfrm>
        </p:spPr>
        <p:txBody>
          <a:bodyPr>
            <a:noAutofit/>
          </a:bodyPr>
          <a:lstStyle/>
          <a:p>
            <a:pPr marL="0" indent="0">
              <a:spcBef>
                <a:spcPts val="336"/>
              </a:spcBef>
              <a:buNone/>
            </a:pPr>
            <a:r>
              <a:rPr lang="en-US" sz="2000" b="1" dirty="0"/>
              <a:t>function </a:t>
            </a:r>
            <a:r>
              <a:rPr lang="en-US" sz="2000" b="1" dirty="0" err="1"/>
              <a:t>withdrawBalance</a:t>
            </a:r>
            <a:r>
              <a:rPr lang="en-US" sz="2000" dirty="0"/>
              <a:t>() public </a:t>
            </a:r>
            <a:r>
              <a:rPr lang="en-US" sz="2000" b="1" u="sng" dirty="0" err="1"/>
              <a:t>nonReentrant</a:t>
            </a:r>
            <a:r>
              <a:rPr lang="en-US" sz="2000" dirty="0"/>
              <a:t>  {     // a protected function</a:t>
            </a:r>
          </a:p>
          <a:p>
            <a:pPr marL="0" indent="0">
              <a:buNone/>
            </a:pPr>
            <a:r>
              <a:rPr lang="en-US" sz="2000" dirty="0"/>
              <a:t>      …</a:t>
            </a:r>
          </a:p>
          <a:p>
            <a:pPr marL="0" indent="0">
              <a:buNone/>
            </a:pPr>
            <a:r>
              <a:rPr lang="en-US" sz="2000" dirty="0"/>
              <a:t>   }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A039A9-E27B-1018-E9C1-F3D04D25E1E2}"/>
              </a:ext>
            </a:extLst>
          </p:cNvPr>
          <p:cNvSpPr txBox="1"/>
          <p:nvPr/>
        </p:nvSpPr>
        <p:spPr>
          <a:xfrm>
            <a:off x="971548" y="1714495"/>
            <a:ext cx="7543801" cy="19389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modifier </a:t>
            </a:r>
            <a:r>
              <a:rPr lang="en-US" sz="2000" dirty="0" err="1">
                <a:latin typeface="+mn-lt"/>
              </a:rPr>
              <a:t>nonReentrant</a:t>
            </a:r>
            <a:r>
              <a:rPr lang="en-US" sz="2000" dirty="0">
                <a:latin typeface="+mn-lt"/>
              </a:rPr>
              <a:t> {</a:t>
            </a:r>
          </a:p>
          <a:p>
            <a:r>
              <a:rPr lang="en-US" sz="2000" dirty="0">
                <a:latin typeface="+mn-lt"/>
              </a:rPr>
              <a:t>        require(!locked, "Reentrancy attempt");		// function prologue</a:t>
            </a:r>
          </a:p>
          <a:p>
            <a:r>
              <a:rPr lang="en-US" sz="2000" dirty="0">
                <a:latin typeface="+mn-lt"/>
              </a:rPr>
              <a:t>        locked = true;</a:t>
            </a:r>
          </a:p>
          <a:p>
            <a:r>
              <a:rPr lang="en-US" sz="2000" dirty="0">
                <a:latin typeface="+mn-lt"/>
              </a:rPr>
              <a:t>        _;</a:t>
            </a:r>
          </a:p>
          <a:p>
            <a:r>
              <a:rPr lang="en-US" sz="2000" dirty="0">
                <a:latin typeface="+mn-lt"/>
              </a:rPr>
              <a:t>	locked = false;     // reset guard	 in function epilogue</a:t>
            </a:r>
          </a:p>
          <a:p>
            <a:r>
              <a:rPr lang="en-US" sz="2000" dirty="0">
                <a:latin typeface="+mn-lt"/>
              </a:rPr>
              <a:t>    }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B6BF50-BE89-5F85-5C41-F73677EBD1CB}"/>
              </a:ext>
            </a:extLst>
          </p:cNvPr>
          <p:cNvSpPr txBox="1"/>
          <p:nvPr/>
        </p:nvSpPr>
        <p:spPr>
          <a:xfrm>
            <a:off x="971548" y="1039002"/>
            <a:ext cx="74442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bool transient locked;		// a flag in the contract’s transient memory</a:t>
            </a:r>
          </a:p>
        </p:txBody>
      </p:sp>
    </p:spTree>
    <p:extLst>
      <p:ext uri="{BB962C8B-B14F-4D97-AF65-F5344CB8AC3E}">
        <p14:creationId xmlns:p14="http://schemas.microsoft.com/office/powerpoint/2010/main" val="106025957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172AE5B-21CD-D548-AD72-3757124A6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7051" y="3333498"/>
            <a:ext cx="7150395" cy="13144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Next lecture:   </a:t>
            </a:r>
            <a:r>
              <a:rPr lang="en-US" dirty="0" err="1">
                <a:solidFill>
                  <a:schemeClr val="tx1"/>
                </a:solidFill>
              </a:rPr>
              <a:t>DeFi</a:t>
            </a:r>
            <a:r>
              <a:rPr lang="en-US" dirty="0">
                <a:solidFill>
                  <a:schemeClr val="tx1"/>
                </a:solidFill>
              </a:rPr>
              <a:t> contracts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66383B-610F-F040-85AB-9E762F54A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 OF  LECTURE</a:t>
            </a:r>
          </a:p>
        </p:txBody>
      </p:sp>
    </p:spTree>
    <p:extLst>
      <p:ext uri="{BB962C8B-B14F-4D97-AF65-F5344CB8AC3E}">
        <p14:creationId xmlns:p14="http://schemas.microsoft.com/office/powerpoint/2010/main" val="3254778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94287</TotalTime>
  <Words>3786</Words>
  <Application>Microsoft Macintosh PowerPoint</Application>
  <PresentationFormat>On-screen Show (16:9)</PresentationFormat>
  <Paragraphs>461</Paragraphs>
  <Slides>48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5" baseType="lpstr">
      <vt:lpstr>Arial</vt:lpstr>
      <vt:lpstr>Calibri</vt:lpstr>
      <vt:lpstr>Cambria Math</vt:lpstr>
      <vt:lpstr>Helvetica</vt:lpstr>
      <vt:lpstr>Roboto</vt:lpstr>
      <vt:lpstr>Roboto Mono</vt:lpstr>
      <vt:lpstr>Office Theme</vt:lpstr>
      <vt:lpstr>Solidity</vt:lpstr>
      <vt:lpstr>Recap</vt:lpstr>
      <vt:lpstr>Recap:  Transactions</vt:lpstr>
      <vt:lpstr>Recap:  Blocks</vt:lpstr>
      <vt:lpstr>The Ethereum blockchain: abstractly</vt:lpstr>
      <vt:lpstr>EVM mechanics:  execution environment</vt:lpstr>
      <vt:lpstr>The EVM</vt:lpstr>
      <vt:lpstr>The EVM</vt:lpstr>
      <vt:lpstr>The EVM</vt:lpstr>
      <vt:lpstr>Every instruction costs gas</vt:lpstr>
      <vt:lpstr>Gas prices spike during congestion</vt:lpstr>
      <vt:lpstr>Gas calculation:  EIP1559</vt:lpstr>
      <vt:lpstr>Gas calculation</vt:lpstr>
      <vt:lpstr>Gas calculation (informal)</vt:lpstr>
      <vt:lpstr>Gas calculation</vt:lpstr>
      <vt:lpstr>Example baseFee and effect of burn</vt:lpstr>
      <vt:lpstr>Eth total supply  (last 5 years)</vt:lpstr>
      <vt:lpstr>Why burn ETH ???</vt:lpstr>
      <vt:lpstr>Let’s look at the Ethereum blockchain</vt:lpstr>
      <vt:lpstr>Let’s look at a transaction …</vt:lpstr>
      <vt:lpstr>Let’s look at the To contract …</vt:lpstr>
      <vt:lpstr>Remember: contracts cannot keep secrets! </vt:lpstr>
      <vt:lpstr>Solidity</vt:lpstr>
      <vt:lpstr>Contract structure</vt:lpstr>
      <vt:lpstr>Value types</vt:lpstr>
      <vt:lpstr>Reference types</vt:lpstr>
      <vt:lpstr>Globally available variables</vt:lpstr>
      <vt:lpstr>Function visibilities</vt:lpstr>
      <vt:lpstr>Inheritance</vt:lpstr>
      <vt:lpstr>ERC20 tokens</vt:lpstr>
      <vt:lpstr>ERC20 token interface</vt:lpstr>
      <vt:lpstr>How are ERC20 tokens transferred?</vt:lpstr>
      <vt:lpstr>Calling other contracts</vt:lpstr>
      <vt:lpstr>ABI encoding and decoding</vt:lpstr>
      <vt:lpstr>An example ABI encoding</vt:lpstr>
      <vt:lpstr>Stack variables</vt:lpstr>
      <vt:lpstr>Calldata</vt:lpstr>
      <vt:lpstr>Memory  (compiled to MSTORE, MLOAD)</vt:lpstr>
      <vt:lpstr>Storage array  (compiled to SSTORE, SLOAD)</vt:lpstr>
      <vt:lpstr>Event logs</vt:lpstr>
      <vt:lpstr>Security considerations</vt:lpstr>
      <vt:lpstr>Reentrency bugs</vt:lpstr>
      <vt:lpstr>PowerPoint Presentation</vt:lpstr>
      <vt:lpstr>PowerPoint Presentation</vt:lpstr>
      <vt:lpstr>Why is this an attack?</vt:lpstr>
      <vt:lpstr>How to fix:  method 1</vt:lpstr>
      <vt:lpstr>How to fix:  method 2</vt:lpstr>
      <vt:lpstr>END  OF  LECTURE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Monica Lam</dc:creator>
  <cp:lastModifiedBy>Dan Boneh</cp:lastModifiedBy>
  <cp:revision>1504</cp:revision>
  <cp:lastPrinted>2015-09-20T23:02:57Z</cp:lastPrinted>
  <dcterms:created xsi:type="dcterms:W3CDTF">2010-10-17T19:58:05Z</dcterms:created>
  <dcterms:modified xsi:type="dcterms:W3CDTF">2025-10-17T23:16:35Z</dcterms:modified>
</cp:coreProperties>
</file>