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46"/>
  </p:notesMasterIdLst>
  <p:handoutMasterIdLst>
    <p:handoutMasterId r:id="rId47"/>
  </p:handoutMasterIdLst>
  <p:sldIdLst>
    <p:sldId id="1352" r:id="rId2"/>
    <p:sldId id="1669" r:id="rId3"/>
    <p:sldId id="1634" r:id="rId4"/>
    <p:sldId id="1635" r:id="rId5"/>
    <p:sldId id="1636" r:id="rId6"/>
    <p:sldId id="1637" r:id="rId7"/>
    <p:sldId id="1638" r:id="rId8"/>
    <p:sldId id="1639" r:id="rId9"/>
    <p:sldId id="1640" r:id="rId10"/>
    <p:sldId id="1536" r:id="rId11"/>
    <p:sldId id="1670" r:id="rId12"/>
    <p:sldId id="1672" r:id="rId13"/>
    <p:sldId id="1675" r:id="rId14"/>
    <p:sldId id="1673" r:id="rId15"/>
    <p:sldId id="1674" r:id="rId16"/>
    <p:sldId id="1642" r:id="rId17"/>
    <p:sldId id="1644" r:id="rId18"/>
    <p:sldId id="1645" r:id="rId19"/>
    <p:sldId id="1646" r:id="rId20"/>
    <p:sldId id="1647" r:id="rId21"/>
    <p:sldId id="1661" r:id="rId22"/>
    <p:sldId id="1648" r:id="rId23"/>
    <p:sldId id="1643" r:id="rId24"/>
    <p:sldId id="1649" r:id="rId25"/>
    <p:sldId id="1650" r:id="rId26"/>
    <p:sldId id="1651" r:id="rId27"/>
    <p:sldId id="1664" r:id="rId28"/>
    <p:sldId id="1652" r:id="rId29"/>
    <p:sldId id="1653" r:id="rId30"/>
    <p:sldId id="1654" r:id="rId31"/>
    <p:sldId id="1655" r:id="rId32"/>
    <p:sldId id="1656" r:id="rId33"/>
    <p:sldId id="1657" r:id="rId34"/>
    <p:sldId id="1678" r:id="rId35"/>
    <p:sldId id="1659" r:id="rId36"/>
    <p:sldId id="1658" r:id="rId37"/>
    <p:sldId id="1662" r:id="rId38"/>
    <p:sldId id="1676" r:id="rId39"/>
    <p:sldId id="1665" r:id="rId40"/>
    <p:sldId id="1660" r:id="rId41"/>
    <p:sldId id="1677" r:id="rId42"/>
    <p:sldId id="1666" r:id="rId43"/>
    <p:sldId id="1668" r:id="rId44"/>
    <p:sldId id="1633" r:id="rId45"/>
  </p:sldIdLst>
  <p:sldSz cx="9144000" cy="5143500" type="screen16x9"/>
  <p:notesSz cx="9144000" cy="6858000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1pPr>
    <a:lvl2pPr marL="4572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2pPr>
    <a:lvl3pPr marL="9144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3pPr>
    <a:lvl4pPr marL="13716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4pPr>
    <a:lvl5pPr marL="1828800" algn="l" defTabSz="457200" rtl="0" fontAlgn="base">
      <a:spcBef>
        <a:spcPct val="0"/>
      </a:spcBef>
      <a:spcAft>
        <a:spcPct val="0"/>
      </a:spcAft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5pPr>
    <a:lvl6pPr marL="22860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6pPr>
    <a:lvl7pPr marL="27432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7pPr>
    <a:lvl8pPr marL="32004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8pPr>
    <a:lvl9pPr marL="3657600" algn="l" defTabSz="457200" rtl="0" eaLnBrk="1" latinLnBrk="0" hangingPunct="1">
      <a:defRPr sz="2400" kern="1200">
        <a:solidFill>
          <a:schemeClr val="tx1"/>
        </a:solidFill>
        <a:latin typeface="Arial" pitchFamily="-106" charset="0"/>
        <a:ea typeface="ＭＳ Ｐゴシック" pitchFamily="-106" charset="-128"/>
        <a:cs typeface="ＭＳ Ｐゴシック" pitchFamily="-106" charset="-128"/>
      </a:defRPr>
    </a:lvl9pPr>
  </p:defaultTextStyle>
  <p:extLst>
    <p:ext uri="{EFAFB233-063F-42B5-8137-9DF3F51BA10A}">
      <p15:sldGuideLst xmlns:p15="http://schemas.microsoft.com/office/powerpoint/2012/main">
        <p15:guide id="1" orient="horz" pos="162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clrMode="gray"/>
  <p:clrMru>
    <a:srgbClr val="848384"/>
    <a:srgbClr val="9A0000"/>
    <a:srgbClr val="3025FF"/>
    <a:srgbClr val="AD0000"/>
    <a:srgbClr val="96060B"/>
    <a:srgbClr val="CAC9CA"/>
    <a:srgbClr val="353535"/>
    <a:srgbClr val="181818"/>
    <a:srgbClr val="E2FDBE"/>
    <a:srgbClr val="FEFA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75DCB02-9BB8-47FD-8907-85C794F793BA}" styleName="Themed Style 1 - Accent 4">
    <a:tblBg>
      <a:fillRef idx="2">
        <a:schemeClr val="accent4"/>
      </a:fillRef>
      <a:effectRef idx="1">
        <a:schemeClr val="accent4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Ref idx="1">
              <a:schemeClr val="accent4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</a:tcBdr>
        <a:fill>
          <a:solidFill>
            <a:schemeClr val="accent4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4"/>
            </a:lnRef>
          </a:left>
          <a:right>
            <a:lnRef idx="2">
              <a:schemeClr val="accent4"/>
            </a:lnRef>
          </a:right>
          <a:top>
            <a:lnRef idx="1">
              <a:schemeClr val="accent4"/>
            </a:lnRef>
          </a:top>
          <a:bottom>
            <a:lnRef idx="1">
              <a:schemeClr val="accent4"/>
            </a:lnRef>
          </a:bottom>
          <a:insideH>
            <a:lnRef idx="1">
              <a:schemeClr val="accent4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2">
              <a:schemeClr val="accent4"/>
            </a:lnRef>
          </a:top>
          <a:bottom>
            <a:lnRef idx="2">
              <a:schemeClr val="accent4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4"/>
            </a:lnRef>
          </a:left>
          <a:right>
            <a:lnRef idx="1">
              <a:schemeClr val="accent4"/>
            </a:lnRef>
          </a:right>
          <a:top>
            <a:lnRef idx="1">
              <a:schemeClr val="accent4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firstRow>
  </a:tblStyle>
  <a:tblStyle styleId="{E269D01E-BC32-4049-B463-5C60D7B0CCD2}" styleName="Themed Style 2 - Accent 4">
    <a:tblBg>
      <a:fillRef idx="3">
        <a:schemeClr val="accent4"/>
      </a:fillRef>
      <a:effectRef idx="3">
        <a:schemeClr val="accent4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4">
                <a:tint val="50000"/>
              </a:schemeClr>
            </a:lnRef>
          </a:left>
          <a:right>
            <a:lnRef idx="1">
              <a:schemeClr val="accent4">
                <a:tint val="50000"/>
              </a:schemeClr>
            </a:lnRef>
          </a:right>
          <a:top>
            <a:lnRef idx="1">
              <a:schemeClr val="accent4">
                <a:tint val="50000"/>
              </a:schemeClr>
            </a:lnRef>
          </a:top>
          <a:bottom>
            <a:lnRef idx="1">
              <a:schemeClr val="accent4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E171933-4619-4E11-9A3F-F7608DF75F80}" styleName="Medium Style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85BE263C-DBD7-4A20-BB59-AAB30ACAA65A}" styleName="Medium Style 3 - 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 autoAdjust="0"/>
    <p:restoredTop sz="90735" autoAdjust="0"/>
  </p:normalViewPr>
  <p:slideViewPr>
    <p:cSldViewPr snapToGrid="0">
      <p:cViewPr varScale="1">
        <p:scale>
          <a:sx n="130" d="100"/>
          <a:sy n="130" d="100"/>
        </p:scale>
        <p:origin x="208" y="280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352" y="38776"/>
    </p:cViewPr>
  </p:outlineViewPr>
  <p:notesTextViewPr>
    <p:cViewPr>
      <p:scale>
        <a:sx n="100" d="100"/>
        <a:sy n="100" d="100"/>
      </p:scale>
      <p:origin x="0" y="-168"/>
    </p:cViewPr>
  </p:notesTextViewPr>
  <p:sorterViewPr>
    <p:cViewPr>
      <p:scale>
        <a:sx n="1" d="1"/>
        <a:sy n="1" d="1"/>
      </p:scale>
      <p:origin x="0" y="0"/>
    </p:cViewPr>
  </p:sorterViewPr>
  <p:notesViewPr>
    <p:cSldViewPr snapToObjects="1">
      <p:cViewPr varScale="1">
        <p:scale>
          <a:sx n="125" d="100"/>
          <a:sy n="125" d="100"/>
        </p:scale>
        <p:origin x="-3960" y="-112"/>
      </p:cViewPr>
      <p:guideLst>
        <p:guide orient="horz" pos="2160"/>
        <p:guide pos="288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B69C4B-EC5A-BA4C-B83C-9270746811F3}" type="datetimeFigureOut">
              <a:rPr lang="en-US" smtClean="0"/>
              <a:pPr/>
              <a:t>10/26/25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BECE5B-4CC4-F446-93E7-1DC269D82AF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93141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79484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38D36DFA-3B2C-F743-90CA-9BD1CAE78F1A}" type="datetime1">
              <a:rPr lang="en-US"/>
              <a:pPr>
                <a:defRPr/>
              </a:pPr>
              <a:t>10/26/25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86000" y="514350"/>
            <a:ext cx="4572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7550"/>
            <a:ext cx="7315200" cy="30861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79484" y="651391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617EB13C-F963-D44E-AB67-20FAD2F50C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1718832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ＭＳ Ｐゴシック" pitchFamily="-112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ＭＳ Ｐゴシック" pitchFamily="-112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GST:  global stabilization time.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8563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UTXO being spent cannot tell how many of my other UTXOs were spent during that day.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519934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Script:  top line checks that owner properly signed Tx; bottom line pushes data onto stack and ensures that top of stack ends in &lt;1&gt; to make script succeed.</a:t>
            </a:r>
            <a:br>
              <a:rPr lang="en-US" dirty="0"/>
            </a:br>
            <a:r>
              <a:rPr lang="en-US" dirty="0"/>
              <a:t>Here &lt;NAMECOIN&gt; pushes the word NAMECOIN onto the stack so everyone can tell that this UTXO is a </a:t>
            </a:r>
            <a:r>
              <a:rPr lang="en-US" dirty="0" err="1"/>
              <a:t>NameCoin</a:t>
            </a:r>
            <a:r>
              <a:rPr lang="en-US" dirty="0"/>
              <a:t> UTXO.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5325033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CryptoPunks</a:t>
            </a:r>
            <a:r>
              <a:rPr lang="en-US" dirty="0"/>
              <a:t>,  NBA </a:t>
            </a:r>
            <a:r>
              <a:rPr lang="en-US" dirty="0" err="1"/>
              <a:t>TopShots</a:t>
            </a:r>
            <a:r>
              <a:rPr lang="en-US" dirty="0"/>
              <a:t>,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1681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etherscan.io</a:t>
            </a:r>
            <a:r>
              <a:rPr lang="en-US" dirty="0"/>
              <a:t>/blocks</a:t>
            </a:r>
          </a:p>
          <a:p>
            <a:r>
              <a:rPr lang="en-US" dirty="0"/>
              <a:t>If ≥ 2/3 validators vote for a checkpoint (first block of an epoch), then Checkpoint becomes JUSTIFIED.</a:t>
            </a:r>
          </a:p>
          <a:p>
            <a:r>
              <a:rPr lang="en-US" dirty="0"/>
              <a:t>If next epoch's checkpoint is also justified, then previous checkpoint becomes FINALIZED.</a:t>
            </a:r>
          </a:p>
          <a:p>
            <a:r>
              <a:rPr lang="en-US" dirty="0"/>
              <a:t>See:    https://</a:t>
            </a:r>
            <a:r>
              <a:rPr lang="en-US" dirty="0" err="1"/>
              <a:t>beaconcha.in</a:t>
            </a:r>
            <a:r>
              <a:rPr lang="en-US" dirty="0"/>
              <a:t>/charts/</a:t>
            </a:r>
            <a:r>
              <a:rPr lang="en-US" dirty="0" err="1"/>
              <a:t>slotviz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06464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Since </a:t>
            </a:r>
            <a:r>
              <a:rPr lang="en-US" dirty="0" err="1"/>
              <a:t>Pectra</a:t>
            </a:r>
            <a:r>
              <a:rPr lang="en-US" dirty="0"/>
              <a:t> (May 2025):  a validator can stake up to 2048 ETH.     So #Validators should drop over time. </a:t>
            </a:r>
          </a:p>
          <a:p>
            <a:r>
              <a:rPr lang="en-US" dirty="0"/>
              <a:t>https://</a:t>
            </a:r>
            <a:r>
              <a:rPr lang="en-US" dirty="0" err="1"/>
              <a:t>beaconcha.in</a:t>
            </a:r>
            <a:r>
              <a:rPr lang="en-US" dirty="0"/>
              <a:t>/charts/validators</a:t>
            </a:r>
          </a:p>
          <a:p>
            <a:r>
              <a:rPr lang="en-US" dirty="0"/>
              <a:t>https://</a:t>
            </a:r>
            <a:r>
              <a:rPr lang="en-US" dirty="0" err="1"/>
              <a:t>beaconcha.in</a:t>
            </a:r>
            <a:r>
              <a:rPr lang="en-US" dirty="0"/>
              <a:t>/charts/</a:t>
            </a:r>
            <a:r>
              <a:rPr lang="en-US" dirty="0" err="1"/>
              <a:t>staked_ether</a:t>
            </a:r>
            <a:endParaRPr lang="en-US" dirty="0"/>
          </a:p>
          <a:p>
            <a:r>
              <a:rPr lang="en-US" dirty="0"/>
              <a:t>Correct behavior:  don’t sign two different blocks for same slot and other mischief.  </a:t>
            </a:r>
          </a:p>
          <a:p>
            <a:r>
              <a:rPr lang="en-US" dirty="0"/>
              <a:t>https://</a:t>
            </a:r>
            <a:r>
              <a:rPr lang="en-US" dirty="0" err="1"/>
              <a:t>explorer.rated.network</a:t>
            </a:r>
            <a:r>
              <a:rPr lang="en-US" dirty="0"/>
              <a:t>/</a:t>
            </a:r>
            <a:r>
              <a:rPr lang="en-US" dirty="0" err="1"/>
              <a:t>network?network</a:t>
            </a:r>
            <a:r>
              <a:rPr lang="en-US" dirty="0"/>
              <a:t>=</a:t>
            </a:r>
            <a:r>
              <a:rPr lang="en-US" dirty="0" err="1"/>
              <a:t>mainnet&amp;timeWindow</a:t>
            </a:r>
            <a:r>
              <a:rPr lang="en-US" dirty="0"/>
              <a:t>=1d&amp;rewardsMetric=</a:t>
            </a:r>
            <a:r>
              <a:rPr lang="en-US" dirty="0" err="1"/>
              <a:t>average&amp;geoDistType</a:t>
            </a:r>
            <a:r>
              <a:rPr lang="en-US" dirty="0"/>
              <a:t>=</a:t>
            </a:r>
            <a:r>
              <a:rPr lang="en-US" dirty="0" err="1"/>
              <a:t>all&amp;hostDistType</a:t>
            </a:r>
            <a:r>
              <a:rPr lang="en-US" dirty="0"/>
              <a:t>=</a:t>
            </a:r>
            <a:r>
              <a:rPr lang="en-US" dirty="0" err="1"/>
              <a:t>all&amp;soloProDist</a:t>
            </a:r>
            <a:r>
              <a:rPr lang="en-US"/>
              <a:t>=stake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914527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ultrasound.money</a:t>
            </a:r>
            <a:r>
              <a:rPr lang="en-US" dirty="0"/>
              <a:t>/#monetary-premium   (see validator rewards section)</a:t>
            </a:r>
          </a:p>
          <a:p>
            <a:r>
              <a:rPr lang="en-US" dirty="0"/>
              <a:t>Also see:   https://</a:t>
            </a:r>
            <a:r>
              <a:rPr lang="en-US" dirty="0" err="1"/>
              <a:t>www.coinbase.com</a:t>
            </a:r>
            <a:r>
              <a:rPr lang="en-US" dirty="0"/>
              <a:t>/earn/staking/</a:t>
            </a:r>
            <a:r>
              <a:rPr lang="en-US" dirty="0" err="1"/>
              <a:t>ethereum</a:t>
            </a:r>
            <a:endParaRPr lang="en-US" dirty="0"/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https://</a:t>
            </a:r>
            <a:r>
              <a:rPr lang="en-US" dirty="0" err="1"/>
              <a:t>dune.com</a:t>
            </a:r>
            <a:r>
              <a:rPr lang="en-US" dirty="0"/>
              <a:t>/</a:t>
            </a:r>
            <a:r>
              <a:rPr lang="en-US" dirty="0" err="1"/>
              <a:t>LidoAnalytical</a:t>
            </a:r>
            <a:r>
              <a:rPr lang="en-US" dirty="0"/>
              <a:t>/Lido-Finance-Extended </a:t>
            </a:r>
          </a:p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slashing statistics:   https://</a:t>
            </a:r>
            <a:r>
              <a:rPr lang="en-US" dirty="0" err="1"/>
              <a:t>explorer.rated.network</a:t>
            </a:r>
            <a:r>
              <a:rPr lang="en-US" dirty="0"/>
              <a:t>/</a:t>
            </a:r>
            <a:r>
              <a:rPr lang="en-US" dirty="0" err="1"/>
              <a:t>slashings?network</a:t>
            </a:r>
            <a:r>
              <a:rPr lang="en-US" dirty="0"/>
              <a:t>=</a:t>
            </a:r>
            <a:r>
              <a:rPr lang="en-US" dirty="0" err="1"/>
              <a:t>mainnet&amp;timesSlashedPage</a:t>
            </a:r>
            <a:r>
              <a:rPr lang="en-US"/>
              <a:t>=1&amp;slashesReportedPage=1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5527878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4572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+mn-lt"/>
              </a:rPr>
              <a:t>32 slots make an epoch (a slot may or may not contain a block).    Then validators vote on slots to finalize them. </a:t>
            </a:r>
          </a:p>
          <a:p>
            <a:r>
              <a:rPr lang="en-US" dirty="0"/>
              <a:t>Finality after two epochs (12.8 minutes).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528895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ERC 7702:  EOAs can have code.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</a:rPr>
              <a:t>  A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new transaction type: “set code transaction”.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49141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computed address for a contract created with CREATE is </a:t>
            </a:r>
            <a:r>
              <a:rPr lang="en-US" sz="1200" dirty="0"/>
              <a:t>H(</a:t>
            </a:r>
            <a:r>
              <a:rPr lang="en-US" sz="1200" dirty="0" err="1"/>
              <a:t>CreatorAddr</a:t>
            </a:r>
            <a:r>
              <a:rPr lang="en-US" sz="1200" dirty="0"/>
              <a:t>, </a:t>
            </a:r>
            <a:r>
              <a:rPr lang="en-US" sz="1200" dirty="0" err="1"/>
              <a:t>CreatorNonce</a:t>
            </a:r>
            <a:r>
              <a:rPr lang="en-US" sz="1200" dirty="0"/>
              <a:t>) as shown in the table above.   Same when contract is created by an owned account.  However, the </a:t>
            </a:r>
            <a:r>
              <a:rPr lang="en-US" dirty="0"/>
              <a:t>computed address for a contract created with CREATE2 is </a:t>
            </a:r>
            <a:r>
              <a:rPr lang="en-US" sz="1200" dirty="0"/>
              <a:t>H(</a:t>
            </a:r>
            <a:r>
              <a:rPr lang="en-US" sz="1200" dirty="0" err="1"/>
              <a:t>CreatorAddr</a:t>
            </a:r>
            <a:r>
              <a:rPr lang="en-US" sz="1200" dirty="0"/>
              <a:t>, </a:t>
            </a:r>
            <a:r>
              <a:rPr lang="en-US" sz="1200" dirty="0" err="1"/>
              <a:t>InitCodeOfNewContract</a:t>
            </a:r>
            <a:r>
              <a:rPr lang="en-US" sz="1200" dirty="0"/>
              <a:t>, Salt).    This means that CREATE2 can be used to overwrite the code of a previous contract that resided in that address.  This is only possible if the earlier contract did a SELFDESTRUCT.   Either way, the nonce of a newly created contract is initialized to zero.  </a:t>
            </a:r>
          </a:p>
          <a:p>
            <a:r>
              <a:rPr lang="en-US" sz="1200" dirty="0"/>
              <a:t>ERC 7702:  </a:t>
            </a:r>
            <a:r>
              <a:rPr lang="en-US" sz="1200" b="0" i="0" kern="1200" dirty="0">
                <a:solidFill>
                  <a:schemeClr val="tx1"/>
                </a:solidFill>
                <a:effectLst/>
                <a:latin typeface="+mn-lt"/>
                <a:ea typeface="ＭＳ Ｐゴシック" pitchFamily="-112" charset="-128"/>
                <a:cs typeface="ＭＳ Ｐゴシック" pitchFamily="-112" charset="-128"/>
              </a:rPr>
              <a:t>set-code-transaction transaction type writes (or clears) a delegation address to the EOA’s code.  The code at that address can control the EOA.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65162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Store suffix in nodes.    Ethereum’s Merkle Patricia Tree has a branching factor of 16.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881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nonce must match current nonce of sender in sender’s account data.   When Tx processed successfully, nonce in sender’s account data is incremented by 1.</a:t>
            </a:r>
          </a:p>
          <a:p>
            <a:r>
              <a:rPr lang="en-US" dirty="0" err="1"/>
              <a:t>chain_id</a:t>
            </a:r>
            <a:r>
              <a:rPr lang="en-US" dirty="0"/>
              <a:t>:  ensures that a Tx signed for the </a:t>
            </a:r>
            <a:r>
              <a:rPr lang="en-US" dirty="0" err="1"/>
              <a:t>testnet</a:t>
            </a:r>
            <a:r>
              <a:rPr lang="en-US" dirty="0"/>
              <a:t> cannot be submitting on the </a:t>
            </a:r>
            <a:r>
              <a:rPr lang="en-US" dirty="0" err="1"/>
              <a:t>mainnet</a:t>
            </a:r>
            <a:r>
              <a:rPr lang="en-US" dirty="0"/>
              <a:t> (same with L1/L2 confusion).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544196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Some Tx go to contracts, others go to owned addresses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19267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Other blockchains allow for non-interfering parallel execution:  Flow, Avalanche.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2434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Max 45M gas per block.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371027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etherscan.io</a:t>
            </a:r>
            <a:r>
              <a:rPr lang="en-US" dirty="0"/>
              <a:t>/</a:t>
            </a:r>
            <a:r>
              <a:rPr lang="en-US" dirty="0" err="1"/>
              <a:t>chartsync</a:t>
            </a:r>
            <a:r>
              <a:rPr lang="en-US" dirty="0"/>
              <a:t>/</a:t>
            </a:r>
            <a:r>
              <a:rPr lang="en-US" dirty="0" err="1"/>
              <a:t>chaindefault</a:t>
            </a:r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etherscan.io</a:t>
            </a:r>
            <a:r>
              <a:rPr lang="en-US" dirty="0"/>
              <a:t>/</a:t>
            </a:r>
            <a:r>
              <a:rPr lang="en-US" dirty="0" err="1"/>
              <a:t>chartsync</a:t>
            </a:r>
            <a:r>
              <a:rPr lang="en-US" dirty="0"/>
              <a:t>/</a:t>
            </a:r>
            <a:r>
              <a:rPr lang="en-US" dirty="0" err="1"/>
              <a:t>chainarchive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819510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684465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026344-3E25-25BE-6062-495685E91D2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C41E7D7-0DFB-CB26-EF98-635087B2371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369EF35-7342-B55C-7E78-700F48BF79F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MLOAD/MSTORE: 3 Gas.     TLOAD/STORE: 100 Gas.</a:t>
            </a:r>
          </a:p>
          <a:p>
            <a:r>
              <a:rPr lang="en-US" dirty="0"/>
              <a:t>Transient memory  (EIP 1153):    shared across all execution frames of a contract within a single transaction. 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90A6E4-7900-2435-9FCA-C564B24D278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995742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Selfdestruct</a:t>
            </a:r>
            <a:r>
              <a:rPr lang="en-US" dirty="0"/>
              <a:t> </a:t>
            </a:r>
            <a:r>
              <a:rPr lang="en-US" dirty="0" err="1"/>
              <a:t>addr</a:t>
            </a:r>
            <a:r>
              <a:rPr lang="en-US" dirty="0"/>
              <a:t>:  sends all account funds to specified address.   If address is empty and a positive amount is sent to it, then the address must be created, so this costs 25K gas. </a:t>
            </a:r>
          </a:p>
          <a:p>
            <a:r>
              <a:rPr lang="en-US" dirty="0"/>
              <a:t>CREATE:  create a new contract</a:t>
            </a:r>
          </a:p>
          <a:p>
            <a:r>
              <a:rPr lang="en-US" dirty="0"/>
              <a:t>CALL:  contract at address </a:t>
            </a:r>
            <a:r>
              <a:rPr lang="en-US" dirty="0" err="1"/>
              <a:t>addr</a:t>
            </a:r>
            <a:r>
              <a:rPr lang="en-US" dirty="0"/>
              <a:t>,  with max gas,  and value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49575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https://</a:t>
            </a:r>
            <a:r>
              <a:rPr lang="en-US" dirty="0" err="1"/>
              <a:t>ycharts.com</a:t>
            </a:r>
            <a:r>
              <a:rPr lang="en-US" dirty="0"/>
              <a:t>/indicators/</a:t>
            </a:r>
            <a:r>
              <a:rPr lang="en-US" dirty="0" err="1"/>
              <a:t>ethereum_average_gas_price</a:t>
            </a:r>
            <a:endParaRPr lang="en-US" dirty="0"/>
          </a:p>
          <a:p>
            <a:r>
              <a:rPr lang="en-US" dirty="0"/>
              <a:t>https://</a:t>
            </a:r>
            <a:r>
              <a:rPr lang="en-US" dirty="0" err="1"/>
              <a:t>ycharts.com</a:t>
            </a:r>
            <a:r>
              <a:rPr lang="en-US" dirty="0"/>
              <a:t>/indicators/</a:t>
            </a:r>
            <a:r>
              <a:rPr lang="en-US" dirty="0" err="1"/>
              <a:t>ethereum_average_transaction_fee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53477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 second price auction were used:  proposers would be incentivized to create fake transactions.</a:t>
            </a:r>
          </a:p>
          <a:p>
            <a:r>
              <a:rPr lang="en-US" dirty="0"/>
              <a:t>See  https://</a:t>
            </a:r>
            <a:r>
              <a:rPr lang="en-US" dirty="0" err="1"/>
              <a:t>arxiv.org</a:t>
            </a:r>
            <a:r>
              <a:rPr lang="en-US" dirty="0"/>
              <a:t>/pdf/2106.01340.pdf  for an analysis.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8313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gas for each instruction defined by a hard coded table.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663413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gas for each instruction defined by a hard coded table.</a:t>
            </a:r>
          </a:p>
          <a:p>
            <a:r>
              <a:rPr lang="en-US" dirty="0"/>
              <a:t>BURN:  deflates the currency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71265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gas for each instruction defined by a hard coded table.</a:t>
            </a:r>
          </a:p>
          <a:p>
            <a:r>
              <a:rPr lang="en-US" dirty="0"/>
              <a:t>BURN:  deflates the currency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0871265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If a second price auction were used:  proposers would be incentivized to create fake transactions.</a:t>
            </a:r>
          </a:p>
          <a:p>
            <a:r>
              <a:rPr lang="en-US" dirty="0"/>
              <a:t>See  https://</a:t>
            </a:r>
            <a:r>
              <a:rPr lang="en-US" dirty="0" err="1"/>
              <a:t>arxiv.org</a:t>
            </a:r>
            <a:r>
              <a:rPr lang="en-US" dirty="0"/>
              <a:t>/pdf/2106.01340.pdf  for an analysis.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17EB13C-F963-D44E-AB67-20FAD2F50C92}" type="slidenum">
              <a:rPr lang="en-US" smtClean="0"/>
              <a:pPr>
                <a:defRPr/>
              </a:pPr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68313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75DFC8-652C-2A41-ABFD-B1F021817DFC}" type="datetime1">
              <a:rPr lang="en-US"/>
              <a:pPr>
                <a:defRPr/>
              </a:pPr>
              <a:t>10/26/25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6E5B5C-DED7-1642-8D38-762AABC53A4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0" y="1459348"/>
            <a:ext cx="9144000" cy="1321876"/>
          </a:xfrm>
          <a:prstGeom prst="rect">
            <a:avLst/>
          </a:prstGeom>
          <a:solidFill>
            <a:srgbClr val="5A1591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b="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808610"/>
            <a:ext cx="7772400" cy="695368"/>
          </a:xfrm>
          <a:prstGeom prst="rect">
            <a:avLst/>
          </a:prstGeo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>
          <a:xfrm>
            <a:off x="365125" y="1"/>
            <a:ext cx="8350251" cy="810599"/>
          </a:xfrm>
          <a:prstGeom prst="roundRect">
            <a:avLst/>
          </a:prstGeom>
          <a:noFill/>
          <a:ln w="9525" cap="flat" cmpd="sng" algn="ctr">
            <a:solidFill>
              <a:srgbClr val="8064A2">
                <a:shade val="95000"/>
                <a:satMod val="105000"/>
              </a:srgbClr>
            </a:solidFill>
            <a:prstDash val="solid"/>
          </a:ln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3200" kern="0" dirty="0">
              <a:solidFill>
                <a:schemeClr val="bg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-4763"/>
            <a:ext cx="9144000" cy="838200"/>
          </a:xfrm>
          <a:prstGeom prst="rect">
            <a:avLst/>
          </a:prstGeom>
          <a:solidFill>
            <a:srgbClr val="99000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none" anchor="ctr">
            <a:normAutofit/>
          </a:bodyPr>
          <a:lstStyle/>
          <a:p>
            <a:pPr algn="ctr">
              <a:defRPr/>
            </a:pPr>
            <a:endParaRPr lang="en-US" sz="2400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24919"/>
            <a:ext cx="8229600" cy="623097"/>
          </a:xfrm>
          <a:prstGeom prst="rect">
            <a:avLst/>
          </a:prstGeom>
        </p:spPr>
        <p:txBody>
          <a:bodyPr wrap="none">
            <a:normAutofit/>
          </a:bodyPr>
          <a:lstStyle>
            <a:lvl1pPr>
              <a:defRPr b="1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00151"/>
            <a:ext cx="8229600" cy="3818430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AF94FB-DBAC-5A49-BBDE-DEB602A733FE}" type="datetime1">
              <a:rPr lang="en-US"/>
              <a:pPr>
                <a:defRPr/>
              </a:pPr>
              <a:t>10/26/25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74F64E-2EE5-7440-95DF-06B2C2E4B04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200151"/>
            <a:ext cx="8229600" cy="33944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0793E1D0-547A-D244-A03A-F935803C2C43}" type="datetime1">
              <a:rPr lang="en-US"/>
              <a:pPr>
                <a:defRPr/>
              </a:pPr>
              <a:t>10/26/25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pPr>
              <a:defRPr/>
            </a:pPr>
            <a:fld id="{9A64D269-B643-834D-96C1-658E4275C08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100" r:id="rId1"/>
    <p:sldLayoutId id="2147484101" r:id="rId2"/>
    <p:sldLayoutId id="2147484095" r:id="rId3"/>
  </p:sldLayoutIdLst>
  <p:txStyles>
    <p:titleStyle>
      <a:lvl1pPr algn="ctr" defTabSz="457200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ＭＳ Ｐゴシック" pitchFamily="-112" charset="-128"/>
          <a:cs typeface="ＭＳ Ｐゴシック" pitchFamily="-112" charset="-128"/>
        </a:defRPr>
      </a:lvl1pPr>
      <a:lvl2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2pPr>
      <a:lvl3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3pPr>
      <a:lvl4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4pPr>
      <a:lvl5pPr algn="ctr" defTabSz="457200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-112" charset="0"/>
          <a:ea typeface="ＭＳ Ｐゴシック" pitchFamily="-112" charset="-128"/>
          <a:cs typeface="ＭＳ Ｐゴシック" pitchFamily="-112" charset="-128"/>
        </a:defRPr>
      </a:lvl9pPr>
    </p:titleStyle>
    <p:bodyStyle>
      <a:lvl1pPr marL="342900" indent="-3429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ＭＳ Ｐゴシック" pitchFamily="-112" charset="-128"/>
        </a:defRPr>
      </a:lvl1pPr>
      <a:lvl2pPr marL="742950" indent="-28575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2pPr>
      <a:lvl3pPr marL="11430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3pPr>
      <a:lvl4pPr marL="16002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4pPr>
      <a:lvl5pPr marL="2057400" indent="-228600" algn="l" defTabSz="457200" rtl="0" eaLnBrk="0" fontAlgn="base" hangingPunct="0">
        <a:spcBef>
          <a:spcPct val="20000"/>
        </a:spcBef>
        <a:spcAft>
          <a:spcPct val="0"/>
        </a:spcAft>
        <a:buFont typeface="Arial"/>
        <a:buChar char="•"/>
        <a:defRPr sz="2800" kern="1200">
          <a:solidFill>
            <a:schemeClr val="tx1"/>
          </a:solidFill>
          <a:latin typeface="+mn-lt"/>
          <a:ea typeface="ＭＳ Ｐゴシック" pitchFamily="-112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tif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tiff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tiff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570" y="1765005"/>
            <a:ext cx="8502354" cy="999460"/>
          </a:xfrm>
        </p:spPr>
        <p:txBody>
          <a:bodyPr>
            <a:noAutofit/>
          </a:bodyPr>
          <a:lstStyle/>
          <a:p>
            <a:pPr>
              <a:lnSpc>
                <a:spcPts val="5040"/>
              </a:lnSpc>
              <a:spcBef>
                <a:spcPts val="0"/>
              </a:spcBef>
            </a:pPr>
            <a:r>
              <a:rPr lang="en-US" sz="4800" dirty="0"/>
              <a:t>Ethereum: mechanics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41F1188-11C7-D44B-B40B-6A3A04244C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72399" y="84621"/>
            <a:ext cx="1223505" cy="122350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56EC6456-65FF-AE4F-BF1C-E2E0C33D64E8}"/>
              </a:ext>
            </a:extLst>
          </p:cNvPr>
          <p:cNvSpPr txBox="1"/>
          <p:nvPr/>
        </p:nvSpPr>
        <p:spPr>
          <a:xfrm>
            <a:off x="3444768" y="234708"/>
            <a:ext cx="24801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CS251 Fall 2025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182417-0D84-1647-8BC9-3591C6CAE862}"/>
              </a:ext>
            </a:extLst>
          </p:cNvPr>
          <p:cNvSpPr txBox="1"/>
          <p:nvPr/>
        </p:nvSpPr>
        <p:spPr>
          <a:xfrm>
            <a:off x="3306539" y="719965"/>
            <a:ext cx="275697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(cs251.stanford.edu)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E95BE49-D5B5-6345-A235-211F5413DB85}"/>
              </a:ext>
            </a:extLst>
          </p:cNvPr>
          <p:cNvSpPr txBox="1"/>
          <p:nvPr/>
        </p:nvSpPr>
        <p:spPr>
          <a:xfrm>
            <a:off x="3677364" y="3086230"/>
            <a:ext cx="178927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800" dirty="0">
                <a:latin typeface="+mn-lt"/>
              </a:rPr>
              <a:t>Dan Boneh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142C2A2-5ED6-F549-AD5B-9F1DF59C459A}"/>
              </a:ext>
            </a:extLst>
          </p:cNvPr>
          <p:cNvSpPr txBox="1"/>
          <p:nvPr/>
        </p:nvSpPr>
        <p:spPr>
          <a:xfrm>
            <a:off x="2467324" y="4423535"/>
            <a:ext cx="382470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Note:  HW#2 posted.   Due Oct. 21.</a:t>
            </a:r>
          </a:p>
        </p:txBody>
      </p:sp>
    </p:spTree>
    <p:extLst>
      <p:ext uri="{BB962C8B-B14F-4D97-AF65-F5344CB8AC3E}">
        <p14:creationId xmlns:p14="http://schemas.microsoft.com/office/powerpoint/2010/main" val="15662613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AD83C0-0EDC-590A-FD02-7F36A51E35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Consensus </a:t>
            </a:r>
            <a:r>
              <a:rPr lang="en-US" sz="3600" dirty="0"/>
              <a:t>(SMR)</a:t>
            </a:r>
            <a:r>
              <a:rPr lang="en-US" dirty="0"/>
              <a:t>:  quick summary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0E6670-A8F4-E134-8723-EEB073ECB0BC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299883" y="1200150"/>
                <a:ext cx="8844117" cy="3943349"/>
              </a:xfrm>
            </p:spPr>
            <p:txBody>
              <a:bodyPr>
                <a:normAutofit lnSpcReduction="10000"/>
              </a:bodyPr>
              <a:lstStyle/>
              <a:p>
                <a:pPr marL="0" indent="0">
                  <a:buNone/>
                </a:pPr>
                <a:r>
                  <a:rPr lang="en-US" sz="2400" b="1" dirty="0"/>
                  <a:t>Goals</a:t>
                </a:r>
                <a:r>
                  <a:rPr lang="en-US" sz="2400" dirty="0"/>
                  <a:t>:  </a:t>
                </a:r>
                <a:r>
                  <a:rPr lang="en-US" sz="2400" b="1" u="sng" dirty="0"/>
                  <a:t>Safety</a:t>
                </a:r>
                <a:r>
                  <a:rPr lang="en-US" sz="2400" dirty="0"/>
                  <a:t>  </a:t>
                </a:r>
                <a:r>
                  <a:rPr lang="en-US" sz="1800" dirty="0"/>
                  <a:t>(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bSup>
                  </m:oMath>
                </a14:m>
                <a:r>
                  <a:rPr lang="en-US" sz="1800" dirty="0"/>
                  <a:t> or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𝑠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𝑗</m:t>
                        </m:r>
                      </m:sup>
                    </m:sSubSup>
                    <m:r>
                      <a:rPr lang="en-US" sz="18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≼</m:t>
                    </m:r>
                    <m:sSubSup>
                      <m:sSubSupPr>
                        <m:ctrlPr>
                          <a:rPr lang="en-US" sz="1800" i="1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1800" i="1">
                            <a:latin typeface="Cambria Math" panose="02040503050406030204" pitchFamily="18" charset="0"/>
                          </a:rPr>
                          <m:t>𝐿𝑂𝐺</m:t>
                        </m:r>
                      </m:e>
                      <m:sub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  <m:sup>
                        <m:r>
                          <a:rPr lang="en-US" sz="1800" b="0" i="1" smtClean="0">
                            <a:latin typeface="Cambria Math" panose="02040503050406030204" pitchFamily="18" charset="0"/>
                          </a:rPr>
                          <m:t>𝑖</m:t>
                        </m:r>
                      </m:sup>
                    </m:sSubSup>
                  </m:oMath>
                </a14:m>
                <a:r>
                  <a:rPr lang="en-US" sz="1800" dirty="0"/>
                  <a:t>)</a:t>
                </a:r>
                <a:r>
                  <a:rPr lang="en-US" sz="2400" dirty="0"/>
                  <a:t>   and   </a:t>
                </a:r>
                <a:r>
                  <a:rPr lang="en-US" sz="2400" b="1" u="sng" dirty="0"/>
                  <a:t>Liveness</a:t>
                </a:r>
                <a:r>
                  <a:rPr lang="en-US" sz="2400" dirty="0"/>
                  <a:t> </a:t>
                </a:r>
                <a:r>
                  <a:rPr lang="en-US" sz="2000" dirty="0"/>
                  <a:t>(no censorship)</a:t>
                </a:r>
                <a:endParaRPr lang="en-US" sz="2400" b="1" u="sng" dirty="0"/>
              </a:p>
              <a:p>
                <a:pPr marL="0" indent="0">
                  <a:spcBef>
                    <a:spcPts val="1776"/>
                  </a:spcBef>
                  <a:buNone/>
                </a:pPr>
                <a:r>
                  <a:rPr lang="en-US" sz="2400" b="1" dirty="0"/>
                  <a:t>Network models</a:t>
                </a:r>
                <a:r>
                  <a:rPr lang="en-US" sz="2400" dirty="0"/>
                  <a:t>:  synchronous vs. asynchronous</a:t>
                </a:r>
              </a:p>
              <a:p>
                <a:pPr marL="0" indent="0">
                  <a:spcBef>
                    <a:spcPts val="1776"/>
                  </a:spcBef>
                  <a:buNone/>
                </a:pPr>
                <a:r>
                  <a:rPr lang="en-US" sz="2400" b="1" u="sng" dirty="0"/>
                  <a:t>Settings</a:t>
                </a:r>
                <a:r>
                  <a:rPr lang="en-US" sz="2400" b="1" dirty="0"/>
                  <a:t>: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Open participation:  need sybil resistance  (PoW or </a:t>
                </a:r>
                <a:r>
                  <a:rPr lang="en-US" sz="2000" dirty="0" err="1"/>
                  <a:t>PoS</a:t>
                </a:r>
                <a:r>
                  <a:rPr lang="en-US" sz="2000" dirty="0"/>
                  <a:t>)</a:t>
                </a:r>
              </a:p>
              <a:p>
                <a:pPr>
                  <a:spcBef>
                    <a:spcPts val="600"/>
                  </a:spcBef>
                </a:pPr>
                <a:r>
                  <a:rPr lang="en-US" sz="2000" dirty="0"/>
                  <a:t>We saw two types of consensus protocols:</a:t>
                </a:r>
              </a:p>
              <a:p>
                <a:pPr lvl="1">
                  <a:spcBef>
                    <a:spcPts val="600"/>
                  </a:spcBef>
                </a:pPr>
                <a:r>
                  <a:rPr lang="en-US" sz="2000" b="1" dirty="0"/>
                  <a:t>Nakamoto-style consensus</a:t>
                </a:r>
                <a:r>
                  <a:rPr lang="en-US" sz="2000" dirty="0"/>
                  <a:t>:   longest (heaviest) chain fork choice rule</a:t>
                </a:r>
              </a:p>
              <a:p>
                <a:pPr lvl="3">
                  <a:spcBef>
                    <a:spcPts val="600"/>
                  </a:spcBef>
                </a:pPr>
                <a:r>
                  <a:rPr lang="en-US" sz="2000" dirty="0"/>
                  <a:t>dynamic availability,  but no finality (no safety when asynchronous)</a:t>
                </a:r>
              </a:p>
              <a:p>
                <a:pPr lvl="1">
                  <a:spcBef>
                    <a:spcPts val="600"/>
                  </a:spcBef>
                </a:pPr>
                <a:r>
                  <a:rPr lang="en-US" sz="2000" b="1" dirty="0"/>
                  <a:t>PBFT-style</a:t>
                </a:r>
                <a:r>
                  <a:rPr lang="en-US" sz="2000" dirty="0"/>
                  <a:t> (block finalized when ≥t votes):   finality and accountable safety</a:t>
                </a:r>
              </a:p>
              <a:p>
                <a:pPr>
                  <a:spcBef>
                    <a:spcPts val="1200"/>
                  </a:spcBef>
                </a:pPr>
                <a:r>
                  <a:rPr lang="en-US" sz="2000" dirty="0"/>
                  <a:t>Ethereum proof-of-stake:  a finality chain that is a prefix of an available chain </a:t>
                </a:r>
              </a:p>
            </p:txBody>
          </p:sp>
        </mc:Choice>
        <mc:Fallback xmlns="">
          <p:sp>
            <p:nvSpPr>
              <p:cNvPr id="3" name="Content Placeholder 2">
                <a:extLst>
                  <a:ext uri="{FF2B5EF4-FFF2-40B4-BE49-F238E27FC236}">
                    <a16:creationId xmlns:a16="http://schemas.microsoft.com/office/drawing/2014/main" id="{1F0E6670-A8F4-E134-8723-EEB073ECB0BC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299883" y="1200150"/>
                <a:ext cx="8844117" cy="3943349"/>
              </a:xfrm>
              <a:blipFill>
                <a:blip r:embed="rId3"/>
                <a:stretch>
                  <a:fillRect l="-1148" t="-19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258134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8AF309-0DB3-334A-883F-F8BB6CC368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New topic:   limitations of Bitcoin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C93215B-37FD-464E-A44E-B24A6D2C3C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686800" cy="394334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dirty="0"/>
              <a:t>Recall:  UTXO contains (hash of) </a:t>
            </a:r>
            <a:r>
              <a:rPr lang="en-US" sz="2400" dirty="0" err="1"/>
              <a:t>ScriptPK</a:t>
            </a:r>
            <a:endParaRPr lang="en-US" sz="2400" dirty="0"/>
          </a:p>
          <a:p>
            <a:r>
              <a:rPr lang="en-US" sz="2400" dirty="0"/>
              <a:t>simple script: indicates conditions when UTXO can be spent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Limitations:</a:t>
            </a:r>
          </a:p>
          <a:p>
            <a:r>
              <a:rPr lang="en-US" sz="2400" dirty="0"/>
              <a:t>Difficult to maintain state in multi-stage contracts</a:t>
            </a:r>
          </a:p>
          <a:p>
            <a:r>
              <a:rPr lang="en-US" sz="2400" dirty="0"/>
              <a:t>Difficult to enforce global rules on assets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A simple example: rate limiting.    My wallet manages 100 UTXOs.  </a:t>
            </a:r>
          </a:p>
          <a:p>
            <a:r>
              <a:rPr lang="en-US" sz="2400" dirty="0"/>
              <a:t>Desired policy:  can only transfer 2BTC per day out of my wallet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BD3976A3-3677-8CA7-3B56-6B61F91E3B15}"/>
              </a:ext>
            </a:extLst>
          </p:cNvPr>
          <p:cNvSpPr/>
          <p:nvPr/>
        </p:nvSpPr>
        <p:spPr>
          <a:xfrm>
            <a:off x="328613" y="2286000"/>
            <a:ext cx="8072437" cy="1428750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04050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AC932-00AD-4E4C-975E-7785EDAC19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example:   DNS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CFCF834-03DE-C74D-B11D-C1CC9ACBC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580474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Domain name system on the blockchain:   [</a:t>
            </a:r>
            <a:r>
              <a:rPr lang="en-US" sz="2400" dirty="0" err="1"/>
              <a:t>google.com</a:t>
            </a:r>
            <a:r>
              <a:rPr lang="en-US" sz="2400" dirty="0"/>
              <a:t> ⇾ IP </a:t>
            </a:r>
            <a:r>
              <a:rPr lang="en-US" sz="2400" dirty="0" err="1"/>
              <a:t>addr</a:t>
            </a:r>
            <a:r>
              <a:rPr lang="en-US" sz="2400" dirty="0"/>
              <a:t>]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Need support for three operations:</a:t>
            </a:r>
          </a:p>
          <a:p>
            <a:r>
              <a:rPr lang="en-US" sz="2400" b="1" dirty="0" err="1"/>
              <a:t>Name.new</a:t>
            </a:r>
            <a:r>
              <a:rPr lang="en-US" sz="2400" dirty="0"/>
              <a:t>(</a:t>
            </a:r>
            <a:r>
              <a:rPr lang="en-US" sz="2400" dirty="0" err="1"/>
              <a:t>OwnerAddr</a:t>
            </a:r>
            <a:r>
              <a:rPr lang="en-US" sz="2400" dirty="0"/>
              <a:t>, DomainName):  intent to register</a:t>
            </a:r>
          </a:p>
          <a:p>
            <a:r>
              <a:rPr lang="en-US" sz="2400" b="1" dirty="0" err="1"/>
              <a:t>Name.update</a:t>
            </a:r>
            <a:r>
              <a:rPr lang="en-US" sz="2400" dirty="0"/>
              <a:t>(DomainName, </a:t>
            </a:r>
            <a:r>
              <a:rPr lang="en-US" sz="2400" dirty="0" err="1"/>
              <a:t>newVal</a:t>
            </a:r>
            <a:r>
              <a:rPr lang="en-US" sz="2400" dirty="0"/>
              <a:t>, </a:t>
            </a:r>
            <a:r>
              <a:rPr lang="en-US" sz="2400" dirty="0" err="1"/>
              <a:t>newOwner</a:t>
            </a:r>
            <a:r>
              <a:rPr lang="en-US" sz="2400" dirty="0"/>
              <a:t>, </a:t>
            </a:r>
            <a:r>
              <a:rPr lang="en-US" sz="2400" dirty="0" err="1"/>
              <a:t>OwnerSig</a:t>
            </a:r>
            <a:r>
              <a:rPr lang="en-US" sz="2400" dirty="0"/>
              <a:t>)</a:t>
            </a:r>
          </a:p>
          <a:p>
            <a:r>
              <a:rPr lang="en-US" sz="2400" b="1" dirty="0" err="1"/>
              <a:t>Name.lookup</a:t>
            </a:r>
            <a:r>
              <a:rPr lang="en-US" sz="2400" dirty="0"/>
              <a:t>(DomainName)</a:t>
            </a:r>
          </a:p>
          <a:p>
            <a:endParaRPr lang="en-US" sz="2400" dirty="0"/>
          </a:p>
          <a:p>
            <a:pPr marL="0" indent="0">
              <a:buNone/>
            </a:pPr>
            <a:r>
              <a:rPr lang="en-US" sz="2400" dirty="0"/>
              <a:t>Note:  also need to ensure no front-running on </a:t>
            </a:r>
            <a:r>
              <a:rPr lang="en-US" sz="2400" b="1" dirty="0" err="1"/>
              <a:t>Name.new</a:t>
            </a:r>
            <a:r>
              <a:rPr lang="en-US" sz="2400" dirty="0"/>
              <a:t>()</a:t>
            </a:r>
          </a:p>
        </p:txBody>
      </p:sp>
    </p:spTree>
    <p:extLst>
      <p:ext uri="{BB962C8B-B14F-4D97-AF65-F5344CB8AC3E}">
        <p14:creationId xmlns:p14="http://schemas.microsoft.com/office/powerpoint/2010/main" val="23767015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2627C3B0-D28E-8944-9693-000F5208560D}"/>
              </a:ext>
            </a:extLst>
          </p:cNvPr>
          <p:cNvSpPr/>
          <p:nvPr/>
        </p:nvSpPr>
        <p:spPr>
          <a:xfrm>
            <a:off x="1031358" y="3616396"/>
            <a:ext cx="5326912" cy="8705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6B25F85-7F50-2344-BF0F-5D5340D8158D}"/>
              </a:ext>
            </a:extLst>
          </p:cNvPr>
          <p:cNvSpPr/>
          <p:nvPr/>
        </p:nvSpPr>
        <p:spPr>
          <a:xfrm>
            <a:off x="835936" y="1701206"/>
            <a:ext cx="7957189" cy="870543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DA81B2A-4DCA-5C48-B48F-ED360D7E08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 broken implementation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AFB0209-3710-134D-873A-2C057E7685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0"/>
            <a:ext cx="8516679" cy="3943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Name.new</a:t>
            </a:r>
            <a:r>
              <a:rPr lang="en-US" sz="2400" dirty="0"/>
              <a:t>()  and  </a:t>
            </a:r>
            <a:r>
              <a:rPr lang="en-US" sz="2400" dirty="0" err="1"/>
              <a:t>Name.upate</a:t>
            </a:r>
            <a:r>
              <a:rPr lang="en-US" sz="2400" dirty="0"/>
              <a:t>()  create a UTXO with </a:t>
            </a:r>
            <a:r>
              <a:rPr lang="en-US" sz="2400" dirty="0" err="1"/>
              <a:t>ScriptPK</a:t>
            </a:r>
            <a:r>
              <a:rPr lang="en-US" sz="2400" dirty="0"/>
              <a:t>:</a:t>
            </a:r>
          </a:p>
          <a:p>
            <a:pPr marL="0" indent="0">
              <a:spcBef>
                <a:spcPts val="1176"/>
              </a:spcBef>
              <a:buNone/>
            </a:pPr>
            <a:r>
              <a:rPr lang="en-US" sz="2400" dirty="0"/>
              <a:t>	</a:t>
            </a:r>
            <a:r>
              <a:rPr lang="en-US" sz="2400" b="1" dirty="0"/>
              <a:t>DUP  HASH256  </a:t>
            </a:r>
            <a:r>
              <a:rPr lang="en-US" sz="2400" dirty="0"/>
              <a:t>&lt;</a:t>
            </a:r>
            <a:r>
              <a:rPr lang="en-US" sz="2400" dirty="0" err="1"/>
              <a:t>OwnerAddr</a:t>
            </a:r>
            <a:r>
              <a:rPr lang="en-US" sz="2400" dirty="0"/>
              <a:t>&gt;  </a:t>
            </a:r>
            <a:r>
              <a:rPr lang="en-US" sz="2400" b="1" dirty="0"/>
              <a:t>EQVERIFY  CHECKSIG  VERIFY</a:t>
            </a:r>
            <a:br>
              <a:rPr lang="en-US" sz="2400" b="1" dirty="0"/>
            </a:br>
            <a:r>
              <a:rPr lang="en-US" sz="2400" b="1" dirty="0"/>
              <a:t>	</a:t>
            </a:r>
            <a:r>
              <a:rPr lang="en-US" sz="2400" dirty="0"/>
              <a:t>&lt;DNS&gt;  &lt;DomainName&gt;  &lt;</a:t>
            </a:r>
            <a:r>
              <a:rPr lang="en-US" sz="2400" dirty="0" err="1"/>
              <a:t>IPaddr</a:t>
            </a:r>
            <a:r>
              <a:rPr lang="en-US" sz="2400" dirty="0"/>
              <a:t>&gt;  &lt;1&gt;</a:t>
            </a:r>
          </a:p>
          <a:p>
            <a:pPr marL="0" indent="0">
              <a:spcBef>
                <a:spcPts val="1176"/>
              </a:spcBef>
              <a:buNone/>
            </a:pPr>
            <a:r>
              <a:rPr lang="en-US" sz="2400" dirty="0"/>
              <a:t>only owner can “spend” this UTXO to update domain data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sz="2400" b="1" dirty="0"/>
              <a:t>Contract</a:t>
            </a:r>
            <a:r>
              <a:rPr lang="en-US" sz="2400" dirty="0"/>
              <a:t>:  (should be enforced by miners)</a:t>
            </a:r>
          </a:p>
          <a:p>
            <a:pPr marL="0" indent="0">
              <a:buNone/>
            </a:pPr>
            <a:r>
              <a:rPr lang="en-US" sz="2400" dirty="0"/>
              <a:t>		if domain </a:t>
            </a:r>
            <a:r>
              <a:rPr lang="en-US" sz="2400" dirty="0" err="1"/>
              <a:t>google.com</a:t>
            </a:r>
            <a:r>
              <a:rPr lang="en-US" sz="2400" dirty="0"/>
              <a:t> is registered, </a:t>
            </a:r>
            <a:br>
              <a:rPr lang="en-US" sz="2400" dirty="0"/>
            </a:br>
            <a:r>
              <a:rPr lang="en-US" sz="2400" dirty="0"/>
              <a:t>		no one else can register that domain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sz="2400" dirty="0"/>
              <a:t>Problem:  this contract cannot be enforced using Bitcoin script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1C7C6201-2256-F04C-AB96-1F86533F9170}"/>
              </a:ext>
            </a:extLst>
          </p:cNvPr>
          <p:cNvGrpSpPr/>
          <p:nvPr/>
        </p:nvGrpSpPr>
        <p:grpSpPr>
          <a:xfrm>
            <a:off x="7775613" y="2158409"/>
            <a:ext cx="1123834" cy="1659746"/>
            <a:chOff x="7775613" y="2158409"/>
            <a:chExt cx="1123834" cy="1659746"/>
          </a:xfrm>
        </p:grpSpPr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5E3A56D4-450B-AF46-9A94-28345B56FF3C}"/>
                </a:ext>
              </a:extLst>
            </p:cNvPr>
            <p:cNvSpPr txBox="1"/>
            <p:nvPr/>
          </p:nvSpPr>
          <p:spPr>
            <a:xfrm>
              <a:off x="7775613" y="3171824"/>
              <a:ext cx="1123834" cy="64633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verify</a:t>
              </a:r>
              <a:br>
                <a:rPr lang="en-US" sz="1800" dirty="0">
                  <a:latin typeface="+mn-lt"/>
                </a:rPr>
              </a:br>
              <a:r>
                <a:rPr lang="en-US" sz="1800" dirty="0">
                  <a:latin typeface="+mn-lt"/>
                </a:rPr>
                <a:t>sig is valid</a:t>
              </a: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D1E8E037-208B-5E47-95B7-30E10B8C62BE}"/>
                </a:ext>
              </a:extLst>
            </p:cNvPr>
            <p:cNvSpPr/>
            <p:nvPr/>
          </p:nvSpPr>
          <p:spPr>
            <a:xfrm>
              <a:off x="8176437" y="2158409"/>
              <a:ext cx="238840" cy="999461"/>
            </a:xfrm>
            <a:custGeom>
              <a:avLst/>
              <a:gdLst>
                <a:gd name="connsiteX0" fmla="*/ 202019 w 238840"/>
                <a:gd name="connsiteY0" fmla="*/ 999461 h 999461"/>
                <a:gd name="connsiteX1" fmla="*/ 223284 w 238840"/>
                <a:gd name="connsiteY1" fmla="*/ 563526 h 999461"/>
                <a:gd name="connsiteX2" fmla="*/ 0 w 238840"/>
                <a:gd name="connsiteY2" fmla="*/ 0 h 9994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238840" h="999461">
                  <a:moveTo>
                    <a:pt x="202019" y="999461"/>
                  </a:moveTo>
                  <a:cubicBezTo>
                    <a:pt x="229486" y="864782"/>
                    <a:pt x="256954" y="730103"/>
                    <a:pt x="223284" y="563526"/>
                  </a:cubicBezTo>
                  <a:cubicBezTo>
                    <a:pt x="189614" y="396949"/>
                    <a:pt x="94807" y="198474"/>
                    <a:pt x="0" y="0"/>
                  </a:cubicBezTo>
                </a:path>
              </a:pathLst>
            </a:custGeom>
            <a:noFill/>
            <a:ln w="3810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5C58445B-C5DF-E841-A2D2-6F0A723044A2}"/>
              </a:ext>
            </a:extLst>
          </p:cNvPr>
          <p:cNvGrpSpPr/>
          <p:nvPr/>
        </p:nvGrpSpPr>
        <p:grpSpPr>
          <a:xfrm>
            <a:off x="6889898" y="2307265"/>
            <a:ext cx="2155037" cy="2224196"/>
            <a:chOff x="6889898" y="2307265"/>
            <a:chExt cx="2155037" cy="2224196"/>
          </a:xfrm>
        </p:grpSpPr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5D49A1B6-0CB6-BB47-88DF-4D02F01FF641}"/>
                </a:ext>
              </a:extLst>
            </p:cNvPr>
            <p:cNvSpPr txBox="1"/>
            <p:nvPr/>
          </p:nvSpPr>
          <p:spPr>
            <a:xfrm>
              <a:off x="7775613" y="3885130"/>
              <a:ext cx="1269322" cy="646331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ensure top</a:t>
              </a:r>
              <a:br>
                <a:rPr lang="en-US" sz="1800" dirty="0">
                  <a:latin typeface="+mn-lt"/>
                </a:rPr>
              </a:br>
              <a:r>
                <a:rPr lang="en-US" sz="1800" dirty="0">
                  <a:latin typeface="+mn-lt"/>
                </a:rPr>
                <a:t>of stack is 1</a:t>
              </a:r>
            </a:p>
          </p:txBody>
        </p:sp>
        <p:sp>
          <p:nvSpPr>
            <p:cNvPr id="11" name="Freeform 10">
              <a:extLst>
                <a:ext uri="{FF2B5EF4-FFF2-40B4-BE49-F238E27FC236}">
                  <a16:creationId xmlns:a16="http://schemas.microsoft.com/office/drawing/2014/main" id="{32D487F8-A81C-604D-945C-27EFC996D7F4}"/>
                </a:ext>
              </a:extLst>
            </p:cNvPr>
            <p:cNvSpPr/>
            <p:nvPr/>
          </p:nvSpPr>
          <p:spPr>
            <a:xfrm>
              <a:off x="6889898" y="2307265"/>
              <a:ext cx="2151286" cy="1562986"/>
            </a:xfrm>
            <a:custGeom>
              <a:avLst/>
              <a:gdLst>
                <a:gd name="connsiteX0" fmla="*/ 2105246 w 2151286"/>
                <a:gd name="connsiteY0" fmla="*/ 1562986 h 1562986"/>
                <a:gd name="connsiteX1" fmla="*/ 2105246 w 2151286"/>
                <a:gd name="connsiteY1" fmla="*/ 765544 h 1562986"/>
                <a:gd name="connsiteX2" fmla="*/ 1626781 w 2151286"/>
                <a:gd name="connsiteY2" fmla="*/ 180754 h 1562986"/>
                <a:gd name="connsiteX3" fmla="*/ 0 w 2151286"/>
                <a:gd name="connsiteY3" fmla="*/ 0 h 15629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2151286" h="1562986">
                  <a:moveTo>
                    <a:pt x="2105246" y="1562986"/>
                  </a:moveTo>
                  <a:cubicBezTo>
                    <a:pt x="2145118" y="1279451"/>
                    <a:pt x="2184990" y="995916"/>
                    <a:pt x="2105246" y="765544"/>
                  </a:cubicBezTo>
                  <a:cubicBezTo>
                    <a:pt x="2025502" y="535172"/>
                    <a:pt x="1977655" y="308345"/>
                    <a:pt x="1626781" y="180754"/>
                  </a:cubicBezTo>
                  <a:cubicBezTo>
                    <a:pt x="1275907" y="53163"/>
                    <a:pt x="637953" y="26581"/>
                    <a:pt x="0" y="0"/>
                  </a:cubicBezTo>
                </a:path>
              </a:pathLst>
            </a:custGeom>
            <a:noFill/>
            <a:ln w="38100">
              <a:headEnd type="none" w="med" len="med"/>
              <a:tailEnd type="triangle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526186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2B5573A-C248-D146-8944-9FB5A1FD53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to do?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649E255-059A-E74F-B6C5-E10564DDCD5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 err="1"/>
              <a:t>NameCoin</a:t>
            </a:r>
            <a:r>
              <a:rPr lang="en-US" sz="2400" dirty="0"/>
              <a:t>:   a fork of Bitcoin that implements this contract</a:t>
            </a:r>
          </a:p>
          <a:p>
            <a:pPr marL="0" indent="0">
              <a:buNone/>
            </a:pPr>
            <a:r>
              <a:rPr lang="en-US" sz="2400" dirty="0"/>
              <a:t>	(see also the Ethereum Name Service -- ENS)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Can we build a blockchain that natively supports generic 	contracts like this?</a:t>
            </a:r>
            <a:br>
              <a:rPr lang="en-US" sz="2400" dirty="0"/>
            </a:br>
            <a:endParaRPr lang="en-US" sz="2400" dirty="0"/>
          </a:p>
          <a:p>
            <a:pPr marL="0" indent="0">
              <a:buNone/>
            </a:pPr>
            <a:r>
              <a:rPr lang="en-US" sz="2400" dirty="0"/>
              <a:t>		⇒  Ethereum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7C15777-4962-794E-85A9-04B78BF56A2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4186" y="3526759"/>
            <a:ext cx="549349" cy="833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169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F5B692-C626-2A4B-8D69-C815921509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Ethereum:  enables a world of applications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0D0BE776-2A44-5946-855C-E06CF87358BB}"/>
              </a:ext>
            </a:extLst>
          </p:cNvPr>
          <p:cNvSpPr txBox="1">
            <a:spLocks/>
          </p:cNvSpPr>
          <p:nvPr/>
        </p:nvSpPr>
        <p:spPr bwMode="auto">
          <a:xfrm>
            <a:off x="1868134" y="4575617"/>
            <a:ext cx="5486391" cy="468465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 fontScale="92500"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dirty="0" err="1"/>
              <a:t>dappradar.com</a:t>
            </a:r>
            <a:r>
              <a:rPr lang="en-US" sz="2400" dirty="0"/>
              <a:t>/rankings/protocol/</a:t>
            </a:r>
            <a:r>
              <a:rPr lang="en-US" sz="2400" dirty="0" err="1"/>
              <a:t>ethereum</a:t>
            </a:r>
            <a:endParaRPr lang="en-US" sz="2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45F236-201E-144D-B807-969960D49D8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27114"/>
            <a:ext cx="8229600" cy="356685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A world of Ethereum Decentralized apps (DAPPs)</a:t>
            </a:r>
          </a:p>
          <a:p>
            <a:pPr>
              <a:spcBef>
                <a:spcPts val="1200"/>
              </a:spcBef>
            </a:pPr>
            <a:r>
              <a:rPr lang="en-US" sz="2400" dirty="0"/>
              <a:t>New coins:    ERC-20 standard interface</a:t>
            </a:r>
          </a:p>
          <a:p>
            <a:pPr>
              <a:spcBef>
                <a:spcPts val="1200"/>
              </a:spcBef>
            </a:pPr>
            <a:r>
              <a:rPr lang="en-US" sz="2400" b="1" dirty="0" err="1"/>
              <a:t>DeFi</a:t>
            </a:r>
            <a:r>
              <a:rPr lang="en-US" sz="2400" dirty="0"/>
              <a:t>:   exchanges,  lending,  </a:t>
            </a:r>
            <a:r>
              <a:rPr lang="en-US" sz="2400" dirty="0" err="1"/>
              <a:t>stablecoins</a:t>
            </a:r>
            <a:r>
              <a:rPr lang="en-US" sz="2400" dirty="0"/>
              <a:t>,  derivatives, etc.</a:t>
            </a:r>
          </a:p>
          <a:p>
            <a:pPr>
              <a:spcBef>
                <a:spcPts val="1200"/>
              </a:spcBef>
            </a:pPr>
            <a:r>
              <a:rPr lang="en-US" sz="2400" b="1" dirty="0"/>
              <a:t>Insurance</a:t>
            </a:r>
          </a:p>
          <a:p>
            <a:pPr>
              <a:spcBef>
                <a:spcPts val="1200"/>
              </a:spcBef>
            </a:pPr>
            <a:r>
              <a:rPr lang="en-US" sz="2400" b="1" dirty="0"/>
              <a:t>DAOs</a:t>
            </a:r>
            <a:r>
              <a:rPr lang="en-US" sz="2400" dirty="0"/>
              <a:t>:  decentralized organizations</a:t>
            </a:r>
          </a:p>
          <a:p>
            <a:pPr>
              <a:spcBef>
                <a:spcPts val="1200"/>
              </a:spcBef>
            </a:pPr>
            <a:r>
              <a:rPr lang="en-US" sz="2400" b="1" dirty="0"/>
              <a:t>NFTs</a:t>
            </a:r>
            <a:r>
              <a:rPr lang="en-US" sz="2400" dirty="0"/>
              <a:t>:  Managing asset ownership  (ERC-721 interface)</a:t>
            </a:r>
          </a:p>
        </p:txBody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DB60652B-DD67-2460-56CA-CDA48184F928}"/>
              </a:ext>
            </a:extLst>
          </p:cNvPr>
          <p:cNvCxnSpPr>
            <a:cxnSpLocks/>
          </p:cNvCxnSpPr>
          <p:nvPr/>
        </p:nvCxnSpPr>
        <p:spPr>
          <a:xfrm>
            <a:off x="1091381" y="4119716"/>
            <a:ext cx="0" cy="540774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5" name="Picture 14">
            <a:extLst>
              <a:ext uri="{FF2B5EF4-FFF2-40B4-BE49-F238E27FC236}">
                <a16:creationId xmlns:a16="http://schemas.microsoft.com/office/drawing/2014/main" id="{81FA5214-B848-9FB0-9FA2-8534F83C192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46126" y="2645642"/>
            <a:ext cx="1209544" cy="623098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6D482DB5-0EE8-F793-AE22-D3E101B22FA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9183" y="2645642"/>
            <a:ext cx="1124446" cy="750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159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576CD4-5912-7746-A17F-5178758FB1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Bitcoin as a state transition system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6DB6255-E806-F945-913D-EC429C94550A}"/>
              </a:ext>
            </a:extLst>
          </p:cNvPr>
          <p:cNvSpPr/>
          <p:nvPr/>
        </p:nvSpPr>
        <p:spPr>
          <a:xfrm>
            <a:off x="1562986" y="1562983"/>
            <a:ext cx="1456662" cy="113733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>
                <a:solidFill>
                  <a:schemeClr val="tx1"/>
                </a:solidFill>
              </a:rPr>
              <a:t>UTXO</a:t>
            </a:r>
            <a:r>
              <a:rPr lang="en-US" sz="2000" baseline="-25000" dirty="0">
                <a:solidFill>
                  <a:schemeClr val="tx1"/>
                </a:solidFill>
              </a:rPr>
              <a:t>1</a:t>
            </a:r>
            <a:endParaRPr lang="en-US" sz="2000" dirty="0">
              <a:solidFill>
                <a:schemeClr val="tx1"/>
              </a:solidFill>
            </a:endParaRPr>
          </a:p>
          <a:p>
            <a:pPr algn="ctr"/>
            <a:r>
              <a:rPr lang="en-US" sz="2000" dirty="0">
                <a:solidFill>
                  <a:schemeClr val="tx1"/>
                </a:solidFill>
              </a:rPr>
              <a:t>UTXO</a:t>
            </a:r>
            <a:r>
              <a:rPr lang="en-US" sz="2000" baseline="-25000" dirty="0">
                <a:solidFill>
                  <a:schemeClr val="tx1"/>
                </a:solidFill>
              </a:rPr>
              <a:t>2</a:t>
            </a:r>
            <a:endParaRPr lang="en-US" sz="2000" dirty="0">
              <a:solidFill>
                <a:schemeClr val="tx1"/>
              </a:solidFill>
            </a:endParaRPr>
          </a:p>
          <a:p>
            <a:pPr algn="ctr"/>
            <a:r>
              <a:rPr lang="en-US" sz="2800" b="1" baseline="-25000" dirty="0">
                <a:solidFill>
                  <a:schemeClr val="tx1"/>
                </a:solidFill>
              </a:rPr>
              <a:t>⋮</a:t>
            </a:r>
            <a:endParaRPr lang="en-US" sz="2000" b="1" baseline="-25000" dirty="0">
              <a:solidFill>
                <a:schemeClr val="tx1"/>
              </a:solidFill>
            </a:endParaRPr>
          </a:p>
          <a:p>
            <a:pPr algn="ctr"/>
            <a:endParaRPr lang="en-US" sz="2000" baseline="-25000" dirty="0">
              <a:solidFill>
                <a:schemeClr val="tx1"/>
              </a:solidFill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06C6FCD-E9DD-124C-B434-27B1DB761A5B}"/>
              </a:ext>
            </a:extLst>
          </p:cNvPr>
          <p:cNvSpPr txBox="1"/>
          <p:nvPr/>
        </p:nvSpPr>
        <p:spPr>
          <a:xfrm>
            <a:off x="1434278" y="1101317"/>
            <a:ext cx="15853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world state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7993EB66-B9CD-B943-9BC8-B8E87EE9A3F9}"/>
              </a:ext>
            </a:extLst>
          </p:cNvPr>
          <p:cNvCxnSpPr>
            <a:cxnSpLocks/>
            <a:endCxn id="6" idx="1"/>
          </p:cNvCxnSpPr>
          <p:nvPr/>
        </p:nvCxnSpPr>
        <p:spPr>
          <a:xfrm>
            <a:off x="616688" y="2130960"/>
            <a:ext cx="946298" cy="69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CD3C1AAA-9EF1-3041-9BC2-14209164F659}"/>
              </a:ext>
            </a:extLst>
          </p:cNvPr>
          <p:cNvSpPr txBox="1"/>
          <p:nvPr/>
        </p:nvSpPr>
        <p:spPr>
          <a:xfrm>
            <a:off x="112499" y="1831875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…</a:t>
            </a:r>
          </a:p>
        </p:txBody>
      </p:sp>
      <p:grpSp>
        <p:nvGrpSpPr>
          <p:cNvPr id="22" name="Group 21">
            <a:extLst>
              <a:ext uri="{FF2B5EF4-FFF2-40B4-BE49-F238E27FC236}">
                <a16:creationId xmlns:a16="http://schemas.microsoft.com/office/drawing/2014/main" id="{80583BD0-6D0C-E94B-B283-6DC63AEA9167}"/>
              </a:ext>
            </a:extLst>
          </p:cNvPr>
          <p:cNvGrpSpPr/>
          <p:nvPr/>
        </p:nvGrpSpPr>
        <p:grpSpPr>
          <a:xfrm>
            <a:off x="4774529" y="1101317"/>
            <a:ext cx="3470467" cy="1599001"/>
            <a:chOff x="4774529" y="1218278"/>
            <a:chExt cx="3470467" cy="1599001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0BEB33DC-D2F9-F745-86BA-5EF0CF6FFB29}"/>
                </a:ext>
              </a:extLst>
            </p:cNvPr>
            <p:cNvSpPr/>
            <p:nvPr/>
          </p:nvSpPr>
          <p:spPr>
            <a:xfrm>
              <a:off x="5374198" y="1666221"/>
              <a:ext cx="1456663" cy="115105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UTXO</a:t>
              </a:r>
              <a:r>
                <a:rPr lang="en-US" sz="2000" baseline="-25000" dirty="0">
                  <a:solidFill>
                    <a:schemeClr val="tx1"/>
                  </a:solidFill>
                </a:rPr>
                <a:t>1</a:t>
              </a:r>
              <a:endParaRPr lang="en-US" sz="2000" dirty="0">
                <a:solidFill>
                  <a:schemeClr val="tx1"/>
                </a:solidFill>
              </a:endParaRPr>
            </a:p>
            <a:p>
              <a:pPr algn="ctr"/>
              <a:r>
                <a:rPr lang="en-US" sz="2000" dirty="0">
                  <a:solidFill>
                    <a:schemeClr val="tx1"/>
                  </a:solidFill>
                </a:rPr>
                <a:t>UTXO</a:t>
              </a:r>
              <a:r>
                <a:rPr lang="en-US" sz="2000" baseline="-25000" dirty="0">
                  <a:solidFill>
                    <a:schemeClr val="tx1"/>
                  </a:solidFill>
                </a:rPr>
                <a:t>3</a:t>
              </a:r>
            </a:p>
            <a:p>
              <a:pPr algn="ctr"/>
              <a:r>
                <a:rPr lang="en-US" sz="2800" b="1" baseline="-25000" dirty="0">
                  <a:solidFill>
                    <a:schemeClr val="tx1"/>
                  </a:solidFill>
                </a:rPr>
                <a:t>⋮</a:t>
              </a:r>
              <a:endParaRPr lang="en-US" sz="2000" b="1" baseline="-25000" dirty="0">
                <a:solidFill>
                  <a:schemeClr val="tx1"/>
                </a:solidFill>
              </a:endParaRPr>
            </a:p>
            <a:p>
              <a:pPr algn="ctr"/>
              <a:endParaRPr lang="en-US" sz="20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F47F6C0B-85FB-0D4F-9D63-3FB1A9DA3948}"/>
                </a:ext>
              </a:extLst>
            </p:cNvPr>
            <p:cNvSpPr txBox="1"/>
            <p:nvPr/>
          </p:nvSpPr>
          <p:spPr>
            <a:xfrm>
              <a:off x="4774529" y="1218278"/>
              <a:ext cx="269965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updated world state</a:t>
              </a:r>
            </a:p>
          </p:txBody>
        </p:sp>
        <p:cxnSp>
          <p:nvCxnSpPr>
            <p:cNvPr id="17" name="Straight Arrow Connector 16">
              <a:extLst>
                <a:ext uri="{FF2B5EF4-FFF2-40B4-BE49-F238E27FC236}">
                  <a16:creationId xmlns:a16="http://schemas.microsoft.com/office/drawing/2014/main" id="{E3FD37DD-7B4C-6342-B16F-9FFCE0EC17D1}"/>
                </a:ext>
              </a:extLst>
            </p:cNvPr>
            <p:cNvCxnSpPr>
              <a:cxnSpLocks/>
            </p:cNvCxnSpPr>
            <p:nvPr/>
          </p:nvCxnSpPr>
          <p:spPr>
            <a:xfrm>
              <a:off x="6830861" y="2247921"/>
              <a:ext cx="946298" cy="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673AF611-6B5B-F641-B902-75C865EA6C69}"/>
                </a:ext>
              </a:extLst>
            </p:cNvPr>
            <p:cNvSpPr txBox="1"/>
            <p:nvPr/>
          </p:nvSpPr>
          <p:spPr>
            <a:xfrm>
              <a:off x="7847130" y="1959468"/>
              <a:ext cx="397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…</a:t>
              </a: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61679319-3B22-8840-B836-291BA6473199}"/>
              </a:ext>
            </a:extLst>
          </p:cNvPr>
          <p:cNvGrpSpPr/>
          <p:nvPr/>
        </p:nvGrpSpPr>
        <p:grpSpPr>
          <a:xfrm>
            <a:off x="3105824" y="1718005"/>
            <a:ext cx="2225417" cy="933112"/>
            <a:chOff x="3105824" y="1834966"/>
            <a:chExt cx="2225417" cy="933112"/>
          </a:xfrm>
        </p:grpSpPr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7110875-4E26-E747-ACC8-1C8C82E5364B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48356" y="2282910"/>
              <a:ext cx="2125391" cy="1372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E574BB03-3653-534F-AAE8-FD33B8C016B4}"/>
                </a:ext>
              </a:extLst>
            </p:cNvPr>
            <p:cNvSpPr txBox="1"/>
            <p:nvPr/>
          </p:nvSpPr>
          <p:spPr>
            <a:xfrm>
              <a:off x="3728507" y="1834966"/>
              <a:ext cx="8435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input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20042102-20F2-314A-B503-2A5CA65AA0BD}"/>
                </a:ext>
              </a:extLst>
            </p:cNvPr>
            <p:cNvSpPr txBox="1"/>
            <p:nvPr/>
          </p:nvSpPr>
          <p:spPr>
            <a:xfrm>
              <a:off x="3105824" y="2367968"/>
              <a:ext cx="2225417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Tx: UTXO</a:t>
              </a:r>
              <a:r>
                <a:rPr lang="en-US" sz="2000" baseline="-25000" dirty="0">
                  <a:latin typeface="+mn-lt"/>
                </a:rPr>
                <a:t>2</a:t>
              </a:r>
              <a:r>
                <a:rPr lang="en-US" sz="2000" dirty="0">
                  <a:latin typeface="+mn-lt"/>
                </a:rPr>
                <a:t> ⇾ UTXO</a:t>
              </a:r>
              <a:r>
                <a:rPr lang="en-US" sz="2000" baseline="-25000" dirty="0">
                  <a:latin typeface="+mn-lt"/>
                </a:rPr>
                <a:t>3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38A89668-19A1-3148-85D7-E3C5DF4AC362}"/>
              </a:ext>
            </a:extLst>
          </p:cNvPr>
          <p:cNvGrpSpPr/>
          <p:nvPr/>
        </p:nvGrpSpPr>
        <p:grpSpPr>
          <a:xfrm>
            <a:off x="616688" y="3322676"/>
            <a:ext cx="7263142" cy="1516923"/>
            <a:chOff x="616688" y="3322676"/>
            <a:chExt cx="7263142" cy="1516923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B150509-B574-414F-A6F1-4A0137C07FBE}"/>
                </a:ext>
              </a:extLst>
            </p:cNvPr>
            <p:cNvSpPr txBox="1"/>
            <p:nvPr/>
          </p:nvSpPr>
          <p:spPr>
            <a:xfrm>
              <a:off x="2746360" y="3335966"/>
              <a:ext cx="2812565" cy="461665"/>
            </a:xfrm>
            <a:prstGeom prst="rect">
              <a:avLst/>
            </a:prstGeom>
            <a:noFill/>
            <a:ln w="38100"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   </a:t>
              </a:r>
              <a:r>
                <a:rPr lang="en-US" dirty="0" err="1">
                  <a:latin typeface="+mn-lt"/>
                </a:rPr>
                <a:t>F</a:t>
              </a:r>
              <a:r>
                <a:rPr lang="en-US" baseline="-25000" dirty="0" err="1">
                  <a:latin typeface="+mn-lt"/>
                </a:rPr>
                <a:t>bitcoin</a:t>
              </a:r>
              <a:r>
                <a:rPr lang="en-US" dirty="0">
                  <a:latin typeface="+mn-lt"/>
                </a:rPr>
                <a:t> :  S × I ⇾ S   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E5E4279-2ACF-2345-91D3-6CFE4B5C3B37}"/>
                </a:ext>
              </a:extLst>
            </p:cNvPr>
            <p:cNvSpPr txBox="1"/>
            <p:nvPr/>
          </p:nvSpPr>
          <p:spPr>
            <a:xfrm>
              <a:off x="616688" y="4008602"/>
              <a:ext cx="726314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S:  set of all possible world states,       s</a:t>
              </a:r>
              <a:r>
                <a:rPr lang="en-US" baseline="-25000" dirty="0">
                  <a:latin typeface="+mn-lt"/>
                </a:rPr>
                <a:t>0</a:t>
              </a:r>
              <a:r>
                <a:rPr lang="en-US" dirty="0">
                  <a:latin typeface="+mn-lt"/>
                </a:rPr>
                <a:t> ∈ S genesis state</a:t>
              </a:r>
            </a:p>
            <a:p>
              <a:pPr algn="l"/>
              <a:r>
                <a:rPr lang="en-US" dirty="0">
                  <a:latin typeface="+mn-lt"/>
                </a:rPr>
                <a:t>I:   set of all possible inputs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DDAE3AEE-2815-9C45-8338-82804A9B4098}"/>
                </a:ext>
              </a:extLst>
            </p:cNvPr>
            <p:cNvSpPr txBox="1"/>
            <p:nvPr/>
          </p:nvSpPr>
          <p:spPr>
            <a:xfrm>
              <a:off x="616688" y="3322676"/>
              <a:ext cx="1806970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Bitcoin rules: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81734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9A550A-6EB1-E14B-B7F6-6D9F1C62FB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Ethereum as a state transition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A67F7D-23A5-1A47-9C19-B7F0D9FB8FF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2"/>
            <a:ext cx="8229600" cy="1230948"/>
          </a:xfrm>
          <a:ln>
            <a:solidFill>
              <a:schemeClr val="tx1"/>
            </a:solidFill>
          </a:ln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2400" dirty="0"/>
              <a:t>Much richer state transition functions</a:t>
            </a:r>
          </a:p>
          <a:p>
            <a:pPr marL="0" indent="0">
              <a:spcBef>
                <a:spcPts val="1824"/>
              </a:spcBef>
              <a:buNone/>
            </a:pPr>
            <a:r>
              <a:rPr lang="en-US" sz="2400" dirty="0"/>
              <a:t>		⇒   one transition executes an entire program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C7191AA0-24BE-E11C-2429-0BFC4D8B7D92}"/>
              </a:ext>
            </a:extLst>
          </p:cNvPr>
          <p:cNvSpPr/>
          <p:nvPr/>
        </p:nvSpPr>
        <p:spPr>
          <a:xfrm>
            <a:off x="1562986" y="3620400"/>
            <a:ext cx="1456662" cy="1137334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 baseline="-25000" dirty="0">
              <a:solidFill>
                <a:schemeClr val="tx1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78470CC-EB9C-A930-3DA9-42F79B3A7BE9}"/>
              </a:ext>
            </a:extLst>
          </p:cNvPr>
          <p:cNvSpPr txBox="1"/>
          <p:nvPr/>
        </p:nvSpPr>
        <p:spPr>
          <a:xfrm>
            <a:off x="1485023" y="2801105"/>
            <a:ext cx="1585370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>
                <a:latin typeface="+mn-lt"/>
              </a:rPr>
              <a:t>Ethereum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world state</a:t>
            </a:r>
          </a:p>
        </p:txBody>
      </p:sp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ADB6A4B2-7495-6DE0-006B-97E932C99087}"/>
              </a:ext>
            </a:extLst>
          </p:cNvPr>
          <p:cNvCxnSpPr>
            <a:cxnSpLocks/>
            <a:endCxn id="4" idx="1"/>
          </p:cNvCxnSpPr>
          <p:nvPr/>
        </p:nvCxnSpPr>
        <p:spPr>
          <a:xfrm>
            <a:off x="616688" y="4188377"/>
            <a:ext cx="946298" cy="690"/>
          </a:xfrm>
          <a:prstGeom prst="straightConnector1">
            <a:avLst/>
          </a:prstGeom>
          <a:ln w="38100"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Box 6">
            <a:extLst>
              <a:ext uri="{FF2B5EF4-FFF2-40B4-BE49-F238E27FC236}">
                <a16:creationId xmlns:a16="http://schemas.microsoft.com/office/drawing/2014/main" id="{F8CF2ED2-416C-8BF5-35EF-AF76648D0DB4}"/>
              </a:ext>
            </a:extLst>
          </p:cNvPr>
          <p:cNvSpPr txBox="1"/>
          <p:nvPr/>
        </p:nvSpPr>
        <p:spPr>
          <a:xfrm>
            <a:off x="112499" y="3889292"/>
            <a:ext cx="39786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…</a:t>
            </a:r>
          </a:p>
        </p:txBody>
      </p:sp>
      <p:grpSp>
        <p:nvGrpSpPr>
          <p:cNvPr id="8" name="Group 7">
            <a:extLst>
              <a:ext uri="{FF2B5EF4-FFF2-40B4-BE49-F238E27FC236}">
                <a16:creationId xmlns:a16="http://schemas.microsoft.com/office/drawing/2014/main" id="{7B9532E3-A18A-1CF0-F171-BF8739380C8F}"/>
              </a:ext>
            </a:extLst>
          </p:cNvPr>
          <p:cNvGrpSpPr/>
          <p:nvPr/>
        </p:nvGrpSpPr>
        <p:grpSpPr>
          <a:xfrm>
            <a:off x="4774529" y="2830116"/>
            <a:ext cx="3470467" cy="1927619"/>
            <a:chOff x="4774529" y="889660"/>
            <a:chExt cx="3470467" cy="1927619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96AD1BF4-A06E-5D93-4C9C-E5FEFE4775F0}"/>
                </a:ext>
              </a:extLst>
            </p:cNvPr>
            <p:cNvSpPr/>
            <p:nvPr/>
          </p:nvSpPr>
          <p:spPr>
            <a:xfrm>
              <a:off x="5374198" y="1666221"/>
              <a:ext cx="1456663" cy="1151058"/>
            </a:xfrm>
            <a:prstGeom prst="rect">
              <a:avLst/>
            </a:prstGeom>
            <a:solidFill>
              <a:schemeClr val="accent3">
                <a:lumMod val="60000"/>
                <a:lumOff val="40000"/>
              </a:schemeClr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000" baseline="-25000" dirty="0">
                <a:solidFill>
                  <a:schemeClr val="tx1"/>
                </a:solidFill>
              </a:endParaRPr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5CFE440-EB2A-BD9E-FF8A-22638429DA8F}"/>
                </a:ext>
              </a:extLst>
            </p:cNvPr>
            <p:cNvSpPr txBox="1"/>
            <p:nvPr/>
          </p:nvSpPr>
          <p:spPr>
            <a:xfrm>
              <a:off x="4774529" y="889660"/>
              <a:ext cx="2597762" cy="83099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updated Ethereum </a:t>
              </a:r>
              <a:br>
                <a:rPr lang="en-US" dirty="0">
                  <a:latin typeface="+mn-lt"/>
                </a:rPr>
              </a:br>
              <a:r>
                <a:rPr lang="en-US" dirty="0">
                  <a:latin typeface="+mn-lt"/>
                </a:rPr>
                <a:t>world state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0DC1AF33-D3A2-FACB-71C4-C431F5594030}"/>
                </a:ext>
              </a:extLst>
            </p:cNvPr>
            <p:cNvCxnSpPr>
              <a:cxnSpLocks/>
            </p:cNvCxnSpPr>
            <p:nvPr/>
          </p:nvCxnSpPr>
          <p:spPr>
            <a:xfrm>
              <a:off x="6830861" y="2247921"/>
              <a:ext cx="946298" cy="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F90931FB-AF56-72E3-88AE-0096F514BDA6}"/>
                </a:ext>
              </a:extLst>
            </p:cNvPr>
            <p:cNvSpPr txBox="1"/>
            <p:nvPr/>
          </p:nvSpPr>
          <p:spPr>
            <a:xfrm>
              <a:off x="7847130" y="1959468"/>
              <a:ext cx="397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…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89EE2350-C088-20C8-F69A-6BAEFAF43943}"/>
              </a:ext>
            </a:extLst>
          </p:cNvPr>
          <p:cNvGrpSpPr/>
          <p:nvPr/>
        </p:nvGrpSpPr>
        <p:grpSpPr>
          <a:xfrm>
            <a:off x="3119780" y="3775422"/>
            <a:ext cx="2125391" cy="933112"/>
            <a:chOff x="3148356" y="1834966"/>
            <a:chExt cx="2125391" cy="933112"/>
          </a:xfrm>
        </p:grpSpPr>
        <p:cxnSp>
          <p:nvCxnSpPr>
            <p:cNvPr id="14" name="Straight Arrow Connector 13">
              <a:extLst>
                <a:ext uri="{FF2B5EF4-FFF2-40B4-BE49-F238E27FC236}">
                  <a16:creationId xmlns:a16="http://schemas.microsoft.com/office/drawing/2014/main" id="{0C467430-DE83-B889-43FB-BC0216D8AF9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148356" y="2282910"/>
              <a:ext cx="2125391" cy="13721"/>
            </a:xfrm>
            <a:prstGeom prst="straightConnector1">
              <a:avLst/>
            </a:prstGeom>
            <a:ln w="3810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BEAA0CEA-199C-99AF-B729-FEEDBB213809}"/>
                </a:ext>
              </a:extLst>
            </p:cNvPr>
            <p:cNvSpPr txBox="1"/>
            <p:nvPr/>
          </p:nvSpPr>
          <p:spPr>
            <a:xfrm>
              <a:off x="3728507" y="1834966"/>
              <a:ext cx="84350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input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03BAD09-91CF-F050-A715-C604AE23BE44}"/>
                </a:ext>
              </a:extLst>
            </p:cNvPr>
            <p:cNvSpPr txBox="1"/>
            <p:nvPr/>
          </p:nvSpPr>
          <p:spPr>
            <a:xfrm>
              <a:off x="3905928" y="2367968"/>
              <a:ext cx="409023" cy="40011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Tx</a:t>
              </a:r>
              <a:endParaRPr lang="en-US" sz="2000" baseline="-25000" dirty="0">
                <a:latin typeface="+mn-lt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7942298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460FE699-8574-4840-A8A4-E3D8A2739097}"/>
              </a:ext>
            </a:extLst>
          </p:cNvPr>
          <p:cNvCxnSpPr>
            <a:cxnSpLocks/>
            <a:stCxn id="12" idx="0"/>
          </p:cNvCxnSpPr>
          <p:nvPr/>
        </p:nvCxnSpPr>
        <p:spPr>
          <a:xfrm flipV="1">
            <a:off x="1961516" y="1714983"/>
            <a:ext cx="6376" cy="1007765"/>
          </a:xfrm>
          <a:prstGeom prst="straightConnector1">
            <a:avLst/>
          </a:prstGeom>
          <a:ln w="57150">
            <a:solidFill>
              <a:srgbClr val="9A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>
            <a:extLst>
              <a:ext uri="{FF2B5EF4-FFF2-40B4-BE49-F238E27FC236}">
                <a16:creationId xmlns:a16="http://schemas.microsoft.com/office/drawing/2014/main" id="{3577A921-3FF2-D244-9020-A78004085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200" dirty="0">
                <a:latin typeface="Calibri" panose="020F0502020204030204" pitchFamily="34" charset="0"/>
                <a:cs typeface="Calibri" panose="020F0502020204030204" pitchFamily="34" charset="0"/>
              </a:rPr>
              <a:t>Running a program on a blockchain (DAPP)</a:t>
            </a:r>
            <a:endParaRPr lang="en-US" sz="32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2D9E4EE-7940-A24A-BE50-CFAEC34834C6}"/>
              </a:ext>
            </a:extLst>
          </p:cNvPr>
          <p:cNvSpPr/>
          <p:nvPr/>
        </p:nvSpPr>
        <p:spPr>
          <a:xfrm>
            <a:off x="2257063" y="4520870"/>
            <a:ext cx="6227179" cy="497711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consensus layer  (beacon chain)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6251C03-F2DF-0646-9674-F238A7406BCE}"/>
              </a:ext>
            </a:extLst>
          </p:cNvPr>
          <p:cNvSpPr/>
          <p:nvPr/>
        </p:nvSpPr>
        <p:spPr>
          <a:xfrm>
            <a:off x="2257062" y="3897766"/>
            <a:ext cx="6227179" cy="497711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compute layer (execution chain):  The EVM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0D518C4-C1E4-6541-83E1-8EB6999ADDD6}"/>
              </a:ext>
            </a:extLst>
          </p:cNvPr>
          <p:cNvSpPr txBox="1"/>
          <p:nvPr/>
        </p:nvSpPr>
        <p:spPr>
          <a:xfrm>
            <a:off x="1424079" y="2125147"/>
            <a:ext cx="1087627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state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</a:rPr>
              <a:t>0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B22C6002-0F14-5844-80E5-ACD998E19835}"/>
              </a:ext>
            </a:extLst>
          </p:cNvPr>
          <p:cNvSpPr txBox="1"/>
          <p:nvPr/>
        </p:nvSpPr>
        <p:spPr>
          <a:xfrm>
            <a:off x="1214556" y="2722748"/>
            <a:ext cx="1493919" cy="830997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program code</a:t>
            </a:r>
            <a:endParaRPr lang="en-US" baseline="-25000" dirty="0">
              <a:solidFill>
                <a:schemeClr val="bg1">
                  <a:lumMod val="85000"/>
                </a:schemeClr>
              </a:solidFill>
            </a:endParaRPr>
          </a:p>
        </p:txBody>
      </p: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6666B35-B601-7B4A-A21F-6A304C71E43F}"/>
              </a:ext>
            </a:extLst>
          </p:cNvPr>
          <p:cNvGrpSpPr/>
          <p:nvPr/>
        </p:nvGrpSpPr>
        <p:grpSpPr>
          <a:xfrm>
            <a:off x="457200" y="1169043"/>
            <a:ext cx="8038616" cy="545940"/>
            <a:chOff x="457200" y="1169043"/>
            <a:chExt cx="8038616" cy="545940"/>
          </a:xfrm>
        </p:grpSpPr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0932D497-9BE6-5046-8314-3E5D3AEB4E9F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169043"/>
              <a:ext cx="8038616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>
              <a:extLst>
                <a:ext uri="{FF2B5EF4-FFF2-40B4-BE49-F238E27FC236}">
                  <a16:creationId xmlns:a16="http://schemas.microsoft.com/office/drawing/2014/main" id="{ED249205-A096-314B-AD88-32006F708412}"/>
                </a:ext>
              </a:extLst>
            </p:cNvPr>
            <p:cNvCxnSpPr>
              <a:cxnSpLocks/>
            </p:cNvCxnSpPr>
            <p:nvPr/>
          </p:nvCxnSpPr>
          <p:spPr>
            <a:xfrm>
              <a:off x="457200" y="1714983"/>
              <a:ext cx="8038616" cy="0"/>
            </a:xfrm>
            <a:prstGeom prst="lin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1B360ED-F649-FA42-8F7B-83F5868DABCD}"/>
                </a:ext>
              </a:extLst>
            </p:cNvPr>
            <p:cNvSpPr/>
            <p:nvPr/>
          </p:nvSpPr>
          <p:spPr>
            <a:xfrm>
              <a:off x="937549" y="1169043"/>
              <a:ext cx="7118431" cy="522790"/>
            </a:xfrm>
            <a:prstGeom prst="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dirty="0">
                  <a:solidFill>
                    <a:schemeClr val="tx1">
                      <a:lumMod val="50000"/>
                      <a:lumOff val="50000"/>
                    </a:schemeClr>
                  </a:solidFill>
                </a:rPr>
                <a:t>… blockchain …</a:t>
              </a:r>
            </a:p>
          </p:txBody>
        </p:sp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A0C16669-C81E-0243-827A-0FB9E34CE898}"/>
              </a:ext>
            </a:extLst>
          </p:cNvPr>
          <p:cNvSpPr txBox="1"/>
          <p:nvPr/>
        </p:nvSpPr>
        <p:spPr>
          <a:xfrm>
            <a:off x="1606575" y="1328130"/>
            <a:ext cx="361317" cy="223388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US" baseline="-25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3826988-5C4C-BA4A-81F2-A27920EAB32D}"/>
              </a:ext>
            </a:extLst>
          </p:cNvPr>
          <p:cNvSpPr txBox="1"/>
          <p:nvPr/>
        </p:nvSpPr>
        <p:spPr>
          <a:xfrm>
            <a:off x="2048342" y="1330058"/>
            <a:ext cx="361317" cy="22338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endParaRPr lang="en-US" baseline="-25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CBAC2D4A-AFFB-974E-827D-3EFFD6C64974}"/>
              </a:ext>
            </a:extLst>
          </p:cNvPr>
          <p:cNvSpPr txBox="1"/>
          <p:nvPr/>
        </p:nvSpPr>
        <p:spPr>
          <a:xfrm>
            <a:off x="3932694" y="2109727"/>
            <a:ext cx="1087627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state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</a:rPr>
              <a:t>1</a:t>
            </a: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9A79878F-AA90-2045-BDBB-7484EFE7590D}"/>
              </a:ext>
            </a:extLst>
          </p:cNvPr>
          <p:cNvGrpSpPr/>
          <p:nvPr/>
        </p:nvGrpSpPr>
        <p:grpSpPr>
          <a:xfrm>
            <a:off x="2510652" y="1755780"/>
            <a:ext cx="1411254" cy="830997"/>
            <a:chOff x="2510652" y="1755780"/>
            <a:chExt cx="1411254" cy="830997"/>
          </a:xfrm>
        </p:grpSpPr>
        <p:sp>
          <p:nvSpPr>
            <p:cNvPr id="21" name="Arc 20">
              <a:extLst>
                <a:ext uri="{FF2B5EF4-FFF2-40B4-BE49-F238E27FC236}">
                  <a16:creationId xmlns:a16="http://schemas.microsoft.com/office/drawing/2014/main" id="{E252BC2B-8A78-6341-AF8A-96CAD4A715B1}"/>
                </a:ext>
              </a:extLst>
            </p:cNvPr>
            <p:cNvSpPr/>
            <p:nvPr/>
          </p:nvSpPr>
          <p:spPr>
            <a:xfrm>
              <a:off x="2510652" y="2137584"/>
              <a:ext cx="1411254" cy="366729"/>
            </a:xfrm>
            <a:prstGeom prst="arc">
              <a:avLst>
                <a:gd name="adj1" fmla="val 10948845"/>
                <a:gd name="adj2" fmla="val 0"/>
              </a:avLst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7D0C64B1-6EB2-1546-B5DB-F304F101E83D}"/>
                </a:ext>
              </a:extLst>
            </p:cNvPr>
            <p:cNvSpPr txBox="1"/>
            <p:nvPr/>
          </p:nvSpPr>
          <p:spPr>
            <a:xfrm>
              <a:off x="2627542" y="1755780"/>
              <a:ext cx="11785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/>
            </a:p>
            <a:p>
              <a:pPr algn="ctr"/>
              <a:r>
                <a:rPr lang="en-US" dirty="0"/>
                <a:t>Tx1</a:t>
              </a:r>
            </a:p>
          </p:txBody>
        </p:sp>
      </p:grp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30636431-41E4-4E48-97F7-2ECC388ACC7A}"/>
              </a:ext>
            </a:extLst>
          </p:cNvPr>
          <p:cNvCxnSpPr>
            <a:cxnSpLocks/>
          </p:cNvCxnSpPr>
          <p:nvPr/>
        </p:nvCxnSpPr>
        <p:spPr>
          <a:xfrm flipV="1">
            <a:off x="4435996" y="1661728"/>
            <a:ext cx="0" cy="463419"/>
          </a:xfrm>
          <a:prstGeom prst="straightConnector1">
            <a:avLst/>
          </a:prstGeom>
          <a:ln w="57150">
            <a:solidFill>
              <a:srgbClr val="9A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5" name="Group 34">
            <a:extLst>
              <a:ext uri="{FF2B5EF4-FFF2-40B4-BE49-F238E27FC236}">
                <a16:creationId xmlns:a16="http://schemas.microsoft.com/office/drawing/2014/main" id="{9E7F3832-1D97-5B4B-A3E0-06D6E068D9AC}"/>
              </a:ext>
            </a:extLst>
          </p:cNvPr>
          <p:cNvGrpSpPr/>
          <p:nvPr/>
        </p:nvGrpSpPr>
        <p:grpSpPr>
          <a:xfrm>
            <a:off x="5031109" y="1751822"/>
            <a:ext cx="1411254" cy="830997"/>
            <a:chOff x="5031109" y="1751822"/>
            <a:chExt cx="1411254" cy="830997"/>
          </a:xfrm>
        </p:grpSpPr>
        <p:sp>
          <p:nvSpPr>
            <p:cNvPr id="30" name="Arc 29">
              <a:extLst>
                <a:ext uri="{FF2B5EF4-FFF2-40B4-BE49-F238E27FC236}">
                  <a16:creationId xmlns:a16="http://schemas.microsoft.com/office/drawing/2014/main" id="{855E5568-73BF-B845-8189-769DE1B6E4AC}"/>
                </a:ext>
              </a:extLst>
            </p:cNvPr>
            <p:cNvSpPr/>
            <p:nvPr/>
          </p:nvSpPr>
          <p:spPr>
            <a:xfrm>
              <a:off x="5031109" y="2154956"/>
              <a:ext cx="1411254" cy="366729"/>
            </a:xfrm>
            <a:prstGeom prst="arc">
              <a:avLst>
                <a:gd name="adj1" fmla="val 10948845"/>
                <a:gd name="adj2" fmla="val 0"/>
              </a:avLst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714733F-7C33-1F41-867F-8772C7894CA5}"/>
                </a:ext>
              </a:extLst>
            </p:cNvPr>
            <p:cNvSpPr txBox="1"/>
            <p:nvPr/>
          </p:nvSpPr>
          <p:spPr>
            <a:xfrm>
              <a:off x="5156136" y="1751822"/>
              <a:ext cx="1178528" cy="8309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endParaRPr lang="en-US" dirty="0"/>
            </a:p>
            <a:p>
              <a:pPr algn="ctr"/>
              <a:r>
                <a:rPr lang="en-US" dirty="0"/>
                <a:t>Tx2</a:t>
              </a:r>
            </a:p>
          </p:txBody>
        </p:sp>
      </p:grpSp>
      <p:sp>
        <p:nvSpPr>
          <p:cNvPr id="32" name="TextBox 31">
            <a:extLst>
              <a:ext uri="{FF2B5EF4-FFF2-40B4-BE49-F238E27FC236}">
                <a16:creationId xmlns:a16="http://schemas.microsoft.com/office/drawing/2014/main" id="{64B1F3D4-4A40-6640-9EAB-B3F4E7010DB5}"/>
              </a:ext>
            </a:extLst>
          </p:cNvPr>
          <p:cNvSpPr txBox="1"/>
          <p:nvPr/>
        </p:nvSpPr>
        <p:spPr>
          <a:xfrm>
            <a:off x="6470479" y="2075597"/>
            <a:ext cx="1087627" cy="461665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solidFill>
                  <a:schemeClr val="bg1">
                    <a:lumMod val="85000"/>
                  </a:schemeClr>
                </a:solidFill>
              </a:rPr>
              <a:t>state</a:t>
            </a:r>
            <a:r>
              <a:rPr lang="en-US" baseline="-25000" dirty="0">
                <a:solidFill>
                  <a:schemeClr val="bg1">
                    <a:lumMod val="85000"/>
                  </a:schemeClr>
                </a:solidFill>
              </a:rPr>
              <a:t>2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97BEF1D8-2249-D54E-B7CB-651C7BC924F1}"/>
              </a:ext>
            </a:extLst>
          </p:cNvPr>
          <p:cNvCxnSpPr>
            <a:cxnSpLocks/>
          </p:cNvCxnSpPr>
          <p:nvPr/>
        </p:nvCxnSpPr>
        <p:spPr>
          <a:xfrm flipV="1">
            <a:off x="7002717" y="1619653"/>
            <a:ext cx="0" cy="463419"/>
          </a:xfrm>
          <a:prstGeom prst="straightConnector1">
            <a:avLst/>
          </a:prstGeom>
          <a:ln w="57150">
            <a:solidFill>
              <a:srgbClr val="9A0000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41" name="Group 40">
            <a:extLst>
              <a:ext uri="{FF2B5EF4-FFF2-40B4-BE49-F238E27FC236}">
                <a16:creationId xmlns:a16="http://schemas.microsoft.com/office/drawing/2014/main" id="{9C7545DA-17EA-464F-BD5A-C1C6202ABE91}"/>
              </a:ext>
            </a:extLst>
          </p:cNvPr>
          <p:cNvGrpSpPr/>
          <p:nvPr/>
        </p:nvGrpSpPr>
        <p:grpSpPr>
          <a:xfrm>
            <a:off x="2708475" y="3138246"/>
            <a:ext cx="2979105" cy="461665"/>
            <a:chOff x="2708475" y="3138246"/>
            <a:chExt cx="2979105" cy="461665"/>
          </a:xfrm>
        </p:grpSpPr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A3190D9-20EA-7545-9052-FEB817253F7F}"/>
                </a:ext>
              </a:extLst>
            </p:cNvPr>
            <p:cNvSpPr txBox="1"/>
            <p:nvPr/>
          </p:nvSpPr>
          <p:spPr>
            <a:xfrm>
              <a:off x="3467100" y="3138246"/>
              <a:ext cx="2220480" cy="461665"/>
            </a:xfrm>
            <a:prstGeom prst="rect">
              <a:avLst/>
            </a:prstGeom>
            <a:noFill/>
            <a:ln>
              <a:solidFill>
                <a:srgbClr val="9A0000"/>
              </a:solidFill>
            </a:ln>
          </p:spPr>
          <p:txBody>
            <a:bodyPr wrap="none" rtlCol="0">
              <a:spAutoFit/>
            </a:bodyPr>
            <a:lstStyle/>
            <a:p>
              <a:r>
                <a:rPr lang="en-US" dirty="0"/>
                <a:t>create a DAPP</a:t>
              </a:r>
            </a:p>
          </p:txBody>
        </p:sp>
        <p:cxnSp>
          <p:nvCxnSpPr>
            <p:cNvPr id="40" name="Straight Arrow Connector 39">
              <a:extLst>
                <a:ext uri="{FF2B5EF4-FFF2-40B4-BE49-F238E27FC236}">
                  <a16:creationId xmlns:a16="http://schemas.microsoft.com/office/drawing/2014/main" id="{581F3E8D-BE1F-B14E-A72B-D41425006539}"/>
                </a:ext>
              </a:extLst>
            </p:cNvPr>
            <p:cNvCxnSpPr>
              <a:stCxn id="38" idx="1"/>
              <a:endCxn id="12" idx="3"/>
            </p:cNvCxnSpPr>
            <p:nvPr/>
          </p:nvCxnSpPr>
          <p:spPr>
            <a:xfrm flipH="1" flipV="1">
              <a:off x="2708475" y="3138247"/>
              <a:ext cx="758625" cy="230832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3" name="Group 42">
            <a:extLst>
              <a:ext uri="{FF2B5EF4-FFF2-40B4-BE49-F238E27FC236}">
                <a16:creationId xmlns:a16="http://schemas.microsoft.com/office/drawing/2014/main" id="{D1F29EF8-3B1F-F743-8F9D-E24387CD0DEB}"/>
              </a:ext>
            </a:extLst>
          </p:cNvPr>
          <p:cNvGrpSpPr/>
          <p:nvPr/>
        </p:nvGrpSpPr>
        <p:grpSpPr>
          <a:xfrm>
            <a:off x="7558106" y="1973219"/>
            <a:ext cx="1411254" cy="517607"/>
            <a:chOff x="7558106" y="1973219"/>
            <a:chExt cx="1411254" cy="517607"/>
          </a:xfrm>
        </p:grpSpPr>
        <p:sp>
          <p:nvSpPr>
            <p:cNvPr id="33" name="Arc 32">
              <a:extLst>
                <a:ext uri="{FF2B5EF4-FFF2-40B4-BE49-F238E27FC236}">
                  <a16:creationId xmlns:a16="http://schemas.microsoft.com/office/drawing/2014/main" id="{0E09BFAF-CDF3-544F-8FFD-1D343F02F906}"/>
                </a:ext>
              </a:extLst>
            </p:cNvPr>
            <p:cNvSpPr/>
            <p:nvPr/>
          </p:nvSpPr>
          <p:spPr>
            <a:xfrm>
              <a:off x="7558106" y="2124097"/>
              <a:ext cx="1411254" cy="366729"/>
            </a:xfrm>
            <a:prstGeom prst="arc">
              <a:avLst>
                <a:gd name="adj1" fmla="val 10948845"/>
                <a:gd name="adj2" fmla="val 0"/>
              </a:avLst>
            </a:prstGeom>
            <a:ln>
              <a:headEnd type="none" w="med" len="med"/>
              <a:tailEnd type="triangl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DC62BAFF-AF61-844B-B3E6-481480D23A87}"/>
                </a:ext>
              </a:extLst>
            </p:cNvPr>
            <p:cNvSpPr txBox="1"/>
            <p:nvPr/>
          </p:nvSpPr>
          <p:spPr>
            <a:xfrm>
              <a:off x="8036930" y="1973219"/>
              <a:ext cx="49244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b="1" dirty="0"/>
                <a:t>…</a:t>
              </a: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9DAAF15B-2C81-FB45-A0D2-D15F4596A679}"/>
              </a:ext>
            </a:extLst>
          </p:cNvPr>
          <p:cNvSpPr txBox="1"/>
          <p:nvPr/>
        </p:nvSpPr>
        <p:spPr>
          <a:xfrm>
            <a:off x="4254042" y="1353208"/>
            <a:ext cx="361317" cy="22338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endParaRPr lang="en-US" baseline="-25000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8EDC7ECC-C9EC-584D-8807-5DB6C59D2F34}"/>
              </a:ext>
            </a:extLst>
          </p:cNvPr>
          <p:cNvSpPr txBox="1"/>
          <p:nvPr/>
        </p:nvSpPr>
        <p:spPr>
          <a:xfrm>
            <a:off x="6825792" y="1322583"/>
            <a:ext cx="361317" cy="223388"/>
          </a:xfrm>
          <a:prstGeom prst="rect">
            <a:avLst/>
          </a:prstGeom>
          <a:solidFill>
            <a:srgbClr val="002060"/>
          </a:solidFill>
        </p:spPr>
        <p:txBody>
          <a:bodyPr wrap="square" rtlCol="0">
            <a:spAutoFit/>
          </a:bodyPr>
          <a:lstStyle/>
          <a:p>
            <a:pPr algn="ctr"/>
            <a:endParaRPr lang="en-US" baseline="-25000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858144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500"/>
                            </p:stCondLst>
                            <p:childTnLst>
                              <p:par>
                                <p:cTn id="2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"/>
                            </p:stCondLst>
                            <p:childTnLst>
                              <p:par>
                                <p:cTn id="3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000"/>
                            </p:stCondLst>
                            <p:childTnLst>
                              <p:par>
                                <p:cTn id="34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500"/>
                            </p:stCondLst>
                            <p:childTnLst>
                              <p:par>
                                <p:cTn id="4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1000"/>
                            </p:stCondLst>
                            <p:childTnLst>
                              <p:par>
                                <p:cTn id="4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18" grpId="0" animBg="1"/>
      <p:bldP spid="19" grpId="0" animBg="1"/>
      <p:bldP spid="20" grpId="0" animBg="1"/>
      <p:bldP spid="32" grpId="0" animBg="1"/>
      <p:bldP spid="44" grpId="0" animBg="1"/>
      <p:bldP spid="4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48E6775-A96A-DC91-5413-C9A29D4E80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Ethereum system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DB4D43-C189-1F77-6EB3-03C3205244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911446"/>
            <a:ext cx="3967316" cy="623097"/>
          </a:xfrm>
        </p:spPr>
        <p:txBody>
          <a:bodyPr/>
          <a:lstStyle/>
          <a:p>
            <a:pPr marL="0" indent="0">
              <a:buNone/>
            </a:pPr>
            <a:r>
              <a:rPr lang="en-US" sz="2400" b="1" dirty="0"/>
              <a:t>Proof-of-Stake consensus</a:t>
            </a:r>
            <a:endParaRPr lang="en-US" b="1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9BC123F-B886-F37F-3E85-AA3340B687D5}"/>
              </a:ext>
            </a:extLst>
          </p:cNvPr>
          <p:cNvSpPr txBox="1"/>
          <p:nvPr/>
        </p:nvSpPr>
        <p:spPr>
          <a:xfrm>
            <a:off x="5350246" y="1121853"/>
            <a:ext cx="3726426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One slot every 12 seconds.</a:t>
            </a:r>
          </a:p>
          <a:p>
            <a:pPr algn="ctr">
              <a:spcBef>
                <a:spcPts val="600"/>
              </a:spcBef>
            </a:pPr>
            <a:r>
              <a:rPr lang="en-US" sz="2000" dirty="0">
                <a:latin typeface="+mn-lt"/>
              </a:rPr>
              <a:t>(about 200 Tx per block)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61A4575-F219-DF88-567A-5926ABA75F2B}"/>
              </a:ext>
            </a:extLst>
          </p:cNvPr>
          <p:cNvSpPr txBox="1"/>
          <p:nvPr/>
        </p:nvSpPr>
        <p:spPr>
          <a:xfrm>
            <a:off x="5404323" y="2264260"/>
            <a:ext cx="3618271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+mn-lt"/>
              </a:rPr>
              <a:t>One block proposer chosen for each slot </a:t>
            </a:r>
            <a:r>
              <a:rPr lang="en-US" sz="1800" dirty="0">
                <a:latin typeface="+mn-lt"/>
              </a:rPr>
              <a:t>(from validator set)</a:t>
            </a:r>
            <a:endParaRPr lang="en-US" dirty="0">
              <a:latin typeface="+mn-lt"/>
            </a:endParaRPr>
          </a:p>
          <a:p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If it sends a valid block, receives Tx fees for block</a:t>
            </a:r>
          </a:p>
          <a:p>
            <a:r>
              <a:rPr lang="en-US" dirty="0">
                <a:latin typeface="+mn-lt"/>
              </a:rPr>
              <a:t>(along with other rewards)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8632D14-75F0-F611-7E99-803B30EAF5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6248"/>
          <a:stretch>
            <a:fillRect/>
          </a:stretch>
        </p:blipFill>
        <p:spPr>
          <a:xfrm>
            <a:off x="67327" y="1347996"/>
            <a:ext cx="5104442" cy="3210532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A6AC26D0-E894-1DBA-6557-555D0D184530}"/>
              </a:ext>
            </a:extLst>
          </p:cNvPr>
          <p:cNvSpPr txBox="1"/>
          <p:nvPr/>
        </p:nvSpPr>
        <p:spPr>
          <a:xfrm>
            <a:off x="968477" y="4673959"/>
            <a:ext cx="2406043" cy="40011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sz="2000" dirty="0">
                <a:latin typeface="+mn-lt"/>
              </a:rPr>
              <a:t>source:   </a:t>
            </a:r>
            <a:r>
              <a:rPr lang="en-US" sz="2000" dirty="0" err="1">
                <a:latin typeface="+mn-lt"/>
              </a:rPr>
              <a:t>etherscan.io</a:t>
            </a: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63642194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CCA6C0-A889-D75B-D2B9-6321929595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A bit about the beacon chain  </a:t>
            </a:r>
            <a:r>
              <a:rPr lang="en-US" sz="2400" dirty="0"/>
              <a:t>(Eth2 consensus layer)</a:t>
            </a:r>
            <a:endParaRPr lang="en-US" sz="3600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E1381C80-F317-07E2-0A8E-F2A7CBD889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98207" y="953731"/>
            <a:ext cx="8512277" cy="2320413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/>
              <a:t>To become a validator:  stake (lock up) 32 ETH   … or use Lido.</a:t>
            </a:r>
          </a:p>
          <a:p>
            <a:pPr marL="0" indent="0">
              <a:spcBef>
                <a:spcPts val="1728"/>
              </a:spcBef>
              <a:buNone/>
              <a:tabLst>
                <a:tab pos="1308100" algn="l"/>
              </a:tabLst>
            </a:pPr>
            <a:r>
              <a:rPr lang="en-US" sz="2400" dirty="0"/>
              <a:t>Validators:	- sign blocks to express correctness  </a:t>
            </a:r>
            <a:r>
              <a:rPr lang="en-US" sz="1900" dirty="0"/>
              <a:t>(finalized once enough sigs)</a:t>
            </a:r>
            <a:endParaRPr lang="en-US" sz="2600" dirty="0"/>
          </a:p>
          <a:p>
            <a:pPr marL="0" indent="0">
              <a:buNone/>
              <a:tabLst>
                <a:tab pos="1308100" algn="l"/>
              </a:tabLst>
            </a:pPr>
            <a:r>
              <a:rPr lang="en-US" sz="2400" dirty="0"/>
              <a:t>	- occasionally act as </a:t>
            </a:r>
            <a:r>
              <a:rPr lang="en-US" sz="2400" b="1" i="1" dirty="0"/>
              <a:t>block proposer</a:t>
            </a:r>
            <a:r>
              <a:rPr lang="en-US" sz="2400" dirty="0"/>
              <a:t>   </a:t>
            </a:r>
            <a:r>
              <a:rPr lang="en-US" sz="1900" dirty="0"/>
              <a:t>(chosen at random)</a:t>
            </a:r>
            <a:endParaRPr lang="en-US" sz="1900" b="1" i="1" dirty="0"/>
          </a:p>
          <a:p>
            <a:pPr marL="0" indent="0">
              <a:buNone/>
              <a:tabLst>
                <a:tab pos="1308100" algn="l"/>
              </a:tabLst>
            </a:pPr>
            <a:r>
              <a:rPr lang="en-US" sz="2400" b="1" i="1" dirty="0"/>
              <a:t>	</a:t>
            </a:r>
            <a:r>
              <a:rPr lang="en-US" sz="2400" dirty="0"/>
              <a:t>- correct behavior  ⇒  issued </a:t>
            </a:r>
            <a:r>
              <a:rPr lang="en-US" sz="2400" b="1" u="sng" dirty="0"/>
              <a:t>new ETH</a:t>
            </a:r>
            <a:r>
              <a:rPr lang="en-US" sz="2400" b="1" dirty="0"/>
              <a:t> </a:t>
            </a:r>
            <a:r>
              <a:rPr lang="en-US" sz="2400" dirty="0"/>
              <a:t>every epoch  </a:t>
            </a:r>
            <a:r>
              <a:rPr lang="en-US" sz="2200" dirty="0"/>
              <a:t>(32 blocks)</a:t>
            </a:r>
          </a:p>
          <a:p>
            <a:pPr marL="0" indent="0">
              <a:buNone/>
              <a:tabLst>
                <a:tab pos="1308100" algn="l"/>
              </a:tabLst>
            </a:pPr>
            <a:r>
              <a:rPr lang="en-US" sz="2400" b="1" i="1" dirty="0"/>
              <a:t>	</a:t>
            </a:r>
            <a:r>
              <a:rPr lang="en-US" sz="2400" dirty="0"/>
              <a:t>- incorrect behavior  ⇒  slashed</a:t>
            </a:r>
            <a:endParaRPr lang="en-US" sz="2400" b="1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5D737C8-713B-CB5C-386B-D2693BF011C7}"/>
              </a:ext>
            </a:extLst>
          </p:cNvPr>
          <p:cNvSpPr txBox="1"/>
          <p:nvPr/>
        </p:nvSpPr>
        <p:spPr>
          <a:xfrm>
            <a:off x="5417313" y="2766901"/>
            <a:ext cx="142500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600" dirty="0">
                <a:latin typeface="+mn-lt"/>
              </a:rPr>
              <a:t>(lots of details)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11812F68-9616-ABF9-EB78-F60B0FEF21B0}"/>
              </a:ext>
            </a:extLst>
          </p:cNvPr>
          <p:cNvGrpSpPr/>
          <p:nvPr/>
        </p:nvGrpSpPr>
        <p:grpSpPr>
          <a:xfrm>
            <a:off x="128683" y="3488909"/>
            <a:ext cx="8886634" cy="1606700"/>
            <a:chOff x="128683" y="3488909"/>
            <a:chExt cx="8886634" cy="1606700"/>
          </a:xfrm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2A11811F-B5CA-36B1-03D6-66C99ED71992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5011033" y="3932903"/>
              <a:ext cx="4004284" cy="1105255"/>
            </a:xfrm>
            <a:prstGeom prst="rect">
              <a:avLst/>
            </a:prstGeom>
          </p:spPr>
        </p:pic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F6F2076B-5816-3FB1-D670-A707E15DF7A2}"/>
                </a:ext>
              </a:extLst>
            </p:cNvPr>
            <p:cNvSpPr txBox="1"/>
            <p:nvPr/>
          </p:nvSpPr>
          <p:spPr>
            <a:xfrm>
              <a:off x="5120388" y="3488909"/>
              <a:ext cx="2622834" cy="67710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Staked ETH</a:t>
              </a:r>
            </a:p>
            <a:p>
              <a:r>
                <a:rPr lang="en-US" sz="1800" dirty="0">
                  <a:latin typeface="+mn-lt"/>
                </a:rPr>
                <a:t>(35.7M ≈ 29.4% of all </a:t>
              </a:r>
              <a:r>
                <a:rPr lang="en-US" sz="1600" dirty="0">
                  <a:latin typeface="+mn-lt"/>
                </a:rPr>
                <a:t>ETH</a:t>
              </a:r>
              <a:r>
                <a:rPr lang="en-US" sz="1800" dirty="0">
                  <a:latin typeface="+mn-lt"/>
                </a:rPr>
                <a:t>)</a:t>
              </a:r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E1A233AF-DE22-5246-5CC0-AE7C968E8F3C}"/>
                </a:ext>
              </a:extLst>
            </p:cNvPr>
            <p:cNvSpPr/>
            <p:nvPr/>
          </p:nvSpPr>
          <p:spPr>
            <a:xfrm>
              <a:off x="4930216" y="3500284"/>
              <a:ext cx="4085101" cy="1587030"/>
            </a:xfrm>
            <a:prstGeom prst="rect">
              <a:avLst/>
            </a:prstGeom>
            <a:noFill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5A62757E-69F3-939C-EBE7-3F795922C596}"/>
                </a:ext>
              </a:extLst>
            </p:cNvPr>
            <p:cNvGrpSpPr/>
            <p:nvPr/>
          </p:nvGrpSpPr>
          <p:grpSpPr>
            <a:xfrm>
              <a:off x="128683" y="3508578"/>
              <a:ext cx="4579079" cy="1587031"/>
              <a:chOff x="389076" y="3285519"/>
              <a:chExt cx="4579079" cy="1587031"/>
            </a:xfrm>
          </p:grpSpPr>
          <p:pic>
            <p:nvPicPr>
              <p:cNvPr id="3" name="Picture 2">
                <a:extLst>
                  <a:ext uri="{FF2B5EF4-FFF2-40B4-BE49-F238E27FC236}">
                    <a16:creationId xmlns:a16="http://schemas.microsoft.com/office/drawing/2014/main" id="{723D8F6E-2DCC-459D-3C27-4383D0E758A6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r="94675"/>
              <a:stretch>
                <a:fillRect/>
              </a:stretch>
            </p:blipFill>
            <p:spPr>
              <a:xfrm>
                <a:off x="389076" y="3285519"/>
                <a:ext cx="323708" cy="158703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pic>
            <p:nvPicPr>
              <p:cNvPr id="5" name="Picture 4">
                <a:extLst>
                  <a:ext uri="{FF2B5EF4-FFF2-40B4-BE49-F238E27FC236}">
                    <a16:creationId xmlns:a16="http://schemas.microsoft.com/office/drawing/2014/main" id="{4F892120-3BE3-A095-A49A-09EED67113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rcRect l="30181"/>
              <a:stretch>
                <a:fillRect/>
              </a:stretch>
            </p:blipFill>
            <p:spPr>
              <a:xfrm>
                <a:off x="723816" y="3285519"/>
                <a:ext cx="4244339" cy="1587031"/>
              </a:xfrm>
              <a:prstGeom prst="rect">
                <a:avLst/>
              </a:prstGeom>
              <a:ln>
                <a:solidFill>
                  <a:schemeClr val="accent1"/>
                </a:solidFill>
              </a:ln>
            </p:spPr>
          </p:pic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30B1C094-6ED1-F675-ADDC-36F4542EDB04}"/>
                  </a:ext>
                </a:extLst>
              </p:cNvPr>
              <p:cNvSpPr txBox="1"/>
              <p:nvPr/>
            </p:nvSpPr>
            <p:spPr>
              <a:xfrm>
                <a:off x="793601" y="3371148"/>
                <a:ext cx="1405065" cy="707886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>
                    <a:latin typeface="+mn-lt"/>
                  </a:rPr>
                  <a:t># Validators</a:t>
                </a:r>
              </a:p>
              <a:p>
                <a:pPr algn="l"/>
                <a:r>
                  <a:rPr lang="en-US" sz="2000" dirty="0">
                    <a:latin typeface="+mn-lt"/>
                  </a:rPr>
                  <a:t>(≈1M)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915044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04E89-4BE0-9201-3D27-C0B543FA9C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economics of staking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58F747-E637-2B7A-FFDF-A4FDDB56B96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0"/>
            <a:ext cx="8470490" cy="26835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Validator locks up 32 ETH.       Oct 2025:   35.7M ETH staked (total)</a:t>
            </a:r>
            <a:endParaRPr lang="en-US" sz="2400" u="sng" dirty="0"/>
          </a:p>
          <a:p>
            <a:pPr marL="0" indent="0">
              <a:spcBef>
                <a:spcPts val="4000"/>
              </a:spcBef>
              <a:buNone/>
            </a:pPr>
            <a:r>
              <a:rPr lang="en-US" sz="2400" u="sng" dirty="0"/>
              <a:t>Annual</a:t>
            </a:r>
            <a:r>
              <a:rPr lang="en-US" sz="2400" dirty="0"/>
              <a:t> validator income (an example):</a:t>
            </a:r>
          </a:p>
          <a:p>
            <a:pPr>
              <a:spcBef>
                <a:spcPts val="1776"/>
              </a:spcBef>
              <a:tabLst>
                <a:tab pos="1708150" algn="l"/>
              </a:tabLst>
            </a:pPr>
            <a:r>
              <a:rPr lang="en-US" sz="2400" dirty="0"/>
              <a:t>Sources:  issuance,  Tx fees (tips),   MEV		</a:t>
            </a:r>
          </a:p>
          <a:p>
            <a:pPr>
              <a:spcBef>
                <a:spcPts val="1776"/>
              </a:spcBef>
              <a:tabLst>
                <a:tab pos="1708150" algn="l"/>
              </a:tabLst>
            </a:pPr>
            <a:r>
              <a:rPr lang="en-US" sz="2400" dirty="0"/>
              <a:t>Total:  0.93 ETH/year    (2.93% on 32 ETH staked)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FF8AD0A-3D5F-1082-FE09-7F0E698F901E}"/>
              </a:ext>
            </a:extLst>
          </p:cNvPr>
          <p:cNvSpPr txBox="1"/>
          <p:nvPr/>
        </p:nvSpPr>
        <p:spPr>
          <a:xfrm>
            <a:off x="457200" y="4520854"/>
            <a:ext cx="83545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>
                <a:latin typeface="+mn-lt"/>
              </a:rPr>
              <a:t>In practice:  staking provider (e.g., Lido) takes a cut of the returns</a:t>
            </a:r>
          </a:p>
        </p:txBody>
      </p:sp>
    </p:spTree>
    <p:extLst>
      <p:ext uri="{BB962C8B-B14F-4D97-AF65-F5344CB8AC3E}">
        <p14:creationId xmlns:p14="http://schemas.microsoft.com/office/powerpoint/2010/main" val="12927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666D26-4B58-D24A-C33C-48F3249FD9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Ethereum node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DDEF47E-DE13-CB28-CA95-F1FACCC51E80}"/>
              </a:ext>
            </a:extLst>
          </p:cNvPr>
          <p:cNvSpPr/>
          <p:nvPr/>
        </p:nvSpPr>
        <p:spPr>
          <a:xfrm>
            <a:off x="1514168" y="3533618"/>
            <a:ext cx="7020232" cy="668593"/>
          </a:xfrm>
          <a:prstGeom prst="rect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BAEAD3A-0088-69E6-4C4D-CD0E027F6E1C}"/>
              </a:ext>
            </a:extLst>
          </p:cNvPr>
          <p:cNvSpPr txBox="1"/>
          <p:nvPr/>
        </p:nvSpPr>
        <p:spPr>
          <a:xfrm>
            <a:off x="3977767" y="4223556"/>
            <a:ext cx="406213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consensus layer (beacon chain)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F98476D0-1F41-8B7D-BD47-CE72AA453C1B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705" y="3454962"/>
            <a:ext cx="221604" cy="327816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FA035C8-8333-D244-AE73-FAB1F1712C98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705" y="3924764"/>
            <a:ext cx="171178" cy="295135"/>
          </a:xfrm>
          <a:prstGeom prst="rect">
            <a:avLst/>
          </a:prstGeom>
        </p:spPr>
      </p:pic>
      <p:grpSp>
        <p:nvGrpSpPr>
          <p:cNvPr id="82" name="Group 81">
            <a:extLst>
              <a:ext uri="{FF2B5EF4-FFF2-40B4-BE49-F238E27FC236}">
                <a16:creationId xmlns:a16="http://schemas.microsoft.com/office/drawing/2014/main" id="{C30E0FF4-15EF-5F39-5F3F-E82E37F560EF}"/>
              </a:ext>
            </a:extLst>
          </p:cNvPr>
          <p:cNvGrpSpPr/>
          <p:nvPr/>
        </p:nvGrpSpPr>
        <p:grpSpPr>
          <a:xfrm>
            <a:off x="457200" y="3536023"/>
            <a:ext cx="1044892" cy="654380"/>
            <a:chOff x="457200" y="3994302"/>
            <a:chExt cx="1044892" cy="654380"/>
          </a:xfrm>
        </p:grpSpPr>
        <p:sp>
          <p:nvSpPr>
            <p:cNvPr id="9" name="Rectangle 8">
              <a:extLst>
                <a:ext uri="{FF2B5EF4-FFF2-40B4-BE49-F238E27FC236}">
                  <a16:creationId xmlns:a16="http://schemas.microsoft.com/office/drawing/2014/main" id="{E3250498-D054-BBC5-52C9-CF4A0BBB619B}"/>
                </a:ext>
              </a:extLst>
            </p:cNvPr>
            <p:cNvSpPr/>
            <p:nvPr/>
          </p:nvSpPr>
          <p:spPr>
            <a:xfrm>
              <a:off x="457200" y="3994302"/>
              <a:ext cx="347241" cy="228654"/>
            </a:xfrm>
            <a:prstGeom prst="rect">
              <a:avLst/>
            </a:prstGeom>
            <a:solidFill>
              <a:srgbClr val="00B050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8C9C2E93-1001-73E5-33CE-71FBE16E0F7C}"/>
                </a:ext>
              </a:extLst>
            </p:cNvPr>
            <p:cNvSpPr/>
            <p:nvPr/>
          </p:nvSpPr>
          <p:spPr>
            <a:xfrm>
              <a:off x="469276" y="4420028"/>
              <a:ext cx="347241" cy="228654"/>
            </a:xfrm>
            <a:prstGeom prst="rect">
              <a:avLst/>
            </a:prstGeom>
            <a:solidFill>
              <a:srgbClr val="848384"/>
            </a:solidFill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Arrow Connector 12">
              <a:extLst>
                <a:ext uri="{FF2B5EF4-FFF2-40B4-BE49-F238E27FC236}">
                  <a16:creationId xmlns:a16="http://schemas.microsoft.com/office/drawing/2014/main" id="{E90964B8-E94F-E2C8-C906-FE49330B0323}"/>
                </a:ext>
              </a:extLst>
            </p:cNvPr>
            <p:cNvCxnSpPr>
              <a:cxnSpLocks/>
            </p:cNvCxnSpPr>
            <p:nvPr/>
          </p:nvCxnSpPr>
          <p:spPr>
            <a:xfrm>
              <a:off x="816517" y="4108629"/>
              <a:ext cx="6855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>
              <a:extLst>
                <a:ext uri="{FF2B5EF4-FFF2-40B4-BE49-F238E27FC236}">
                  <a16:creationId xmlns:a16="http://schemas.microsoft.com/office/drawing/2014/main" id="{1BAD2EDE-6A15-4E42-B5CA-A35EDBD4D521}"/>
                </a:ext>
              </a:extLst>
            </p:cNvPr>
            <p:cNvCxnSpPr>
              <a:cxnSpLocks/>
            </p:cNvCxnSpPr>
            <p:nvPr/>
          </p:nvCxnSpPr>
          <p:spPr>
            <a:xfrm>
              <a:off x="816516" y="4534271"/>
              <a:ext cx="685575" cy="0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83" name="Group 82">
            <a:extLst>
              <a:ext uri="{FF2B5EF4-FFF2-40B4-BE49-F238E27FC236}">
                <a16:creationId xmlns:a16="http://schemas.microsoft.com/office/drawing/2014/main" id="{F4EF41D0-DC24-E42D-F489-0E33C80FFF46}"/>
              </a:ext>
            </a:extLst>
          </p:cNvPr>
          <p:cNvGrpSpPr/>
          <p:nvPr/>
        </p:nvGrpSpPr>
        <p:grpSpPr>
          <a:xfrm>
            <a:off x="1693485" y="3573508"/>
            <a:ext cx="1185204" cy="555422"/>
            <a:chOff x="1693485" y="4032980"/>
            <a:chExt cx="1185204" cy="555422"/>
          </a:xfrm>
        </p:grpSpPr>
        <p:grpSp>
          <p:nvGrpSpPr>
            <p:cNvPr id="28" name="Group 27">
              <a:extLst>
                <a:ext uri="{FF2B5EF4-FFF2-40B4-BE49-F238E27FC236}">
                  <a16:creationId xmlns:a16="http://schemas.microsoft.com/office/drawing/2014/main" id="{ECE88EB4-D306-F583-7804-49906296A9E2}"/>
                </a:ext>
              </a:extLst>
            </p:cNvPr>
            <p:cNvGrpSpPr/>
            <p:nvPr/>
          </p:nvGrpSpPr>
          <p:grpSpPr>
            <a:xfrm>
              <a:off x="1693485" y="4036140"/>
              <a:ext cx="344438" cy="552262"/>
              <a:chOff x="1693485" y="4036140"/>
              <a:chExt cx="344438" cy="552262"/>
            </a:xfrm>
          </p:grpSpPr>
          <p:sp>
            <p:nvSpPr>
              <p:cNvPr id="27" name="Rectangle 26">
                <a:extLst>
                  <a:ext uri="{FF2B5EF4-FFF2-40B4-BE49-F238E27FC236}">
                    <a16:creationId xmlns:a16="http://schemas.microsoft.com/office/drawing/2014/main" id="{9A187117-D2E4-EB35-A770-5D9852E7D0CF}"/>
                  </a:ext>
                </a:extLst>
              </p:cNvPr>
              <p:cNvSpPr/>
              <p:nvPr/>
            </p:nvSpPr>
            <p:spPr>
              <a:xfrm>
                <a:off x="1693485" y="4036140"/>
                <a:ext cx="344438" cy="552262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37741565-F6C9-CA52-45C8-944278D6048B}"/>
                  </a:ext>
                </a:extLst>
              </p:cNvPr>
              <p:cNvSpPr/>
              <p:nvPr/>
            </p:nvSpPr>
            <p:spPr>
              <a:xfrm>
                <a:off x="1754679" y="4077149"/>
                <a:ext cx="224047" cy="171177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6FD40FB4-A9F6-36F6-2003-6032A9C31767}"/>
                  </a:ext>
                </a:extLst>
              </p:cNvPr>
              <p:cNvSpPr/>
              <p:nvPr/>
            </p:nvSpPr>
            <p:spPr>
              <a:xfrm>
                <a:off x="1769430" y="4367201"/>
                <a:ext cx="224047" cy="171177"/>
              </a:xfrm>
              <a:prstGeom prst="rect">
                <a:avLst/>
              </a:prstGeom>
              <a:solidFill>
                <a:srgbClr val="848384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DF2C2CC7-87FE-F1E2-9DD7-AEE5F0333025}"/>
                </a:ext>
              </a:extLst>
            </p:cNvPr>
            <p:cNvGrpSpPr/>
            <p:nvPr/>
          </p:nvGrpSpPr>
          <p:grpSpPr>
            <a:xfrm>
              <a:off x="2113868" y="4032980"/>
              <a:ext cx="344438" cy="552262"/>
              <a:chOff x="1693485" y="4036140"/>
              <a:chExt cx="344438" cy="552262"/>
            </a:xfrm>
          </p:grpSpPr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2F9910F4-6A2E-54D7-00FE-2DEDB8B33A4D}"/>
                  </a:ext>
                </a:extLst>
              </p:cNvPr>
              <p:cNvSpPr/>
              <p:nvPr/>
            </p:nvSpPr>
            <p:spPr>
              <a:xfrm>
                <a:off x="1693485" y="4036140"/>
                <a:ext cx="344438" cy="552262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1" name="Rectangle 30">
                <a:extLst>
                  <a:ext uri="{FF2B5EF4-FFF2-40B4-BE49-F238E27FC236}">
                    <a16:creationId xmlns:a16="http://schemas.microsoft.com/office/drawing/2014/main" id="{75F95EA4-B2C0-635B-E6C1-54712C574B1E}"/>
                  </a:ext>
                </a:extLst>
              </p:cNvPr>
              <p:cNvSpPr/>
              <p:nvPr/>
            </p:nvSpPr>
            <p:spPr>
              <a:xfrm>
                <a:off x="1754679" y="4077149"/>
                <a:ext cx="224047" cy="171177"/>
              </a:xfrm>
              <a:prstGeom prst="rect">
                <a:avLst/>
              </a:prstGeom>
              <a:solidFill>
                <a:srgbClr val="848384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2" name="Rectangle 31">
                <a:extLst>
                  <a:ext uri="{FF2B5EF4-FFF2-40B4-BE49-F238E27FC236}">
                    <a16:creationId xmlns:a16="http://schemas.microsoft.com/office/drawing/2014/main" id="{3AD7BB1D-038C-F8D4-3946-F4183017E9F4}"/>
                  </a:ext>
                </a:extLst>
              </p:cNvPr>
              <p:cNvSpPr/>
              <p:nvPr/>
            </p:nvSpPr>
            <p:spPr>
              <a:xfrm>
                <a:off x="1769430" y="4367201"/>
                <a:ext cx="224047" cy="171177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33" name="Group 32">
              <a:extLst>
                <a:ext uri="{FF2B5EF4-FFF2-40B4-BE49-F238E27FC236}">
                  <a16:creationId xmlns:a16="http://schemas.microsoft.com/office/drawing/2014/main" id="{4A4CD4CF-3D1D-959A-C027-714ECA3C03E2}"/>
                </a:ext>
              </a:extLst>
            </p:cNvPr>
            <p:cNvGrpSpPr/>
            <p:nvPr/>
          </p:nvGrpSpPr>
          <p:grpSpPr>
            <a:xfrm>
              <a:off x="2534251" y="4034173"/>
              <a:ext cx="344438" cy="552262"/>
              <a:chOff x="1693485" y="4036140"/>
              <a:chExt cx="344438" cy="552262"/>
            </a:xfrm>
          </p:grpSpPr>
          <p:sp>
            <p:nvSpPr>
              <p:cNvPr id="34" name="Rectangle 33">
                <a:extLst>
                  <a:ext uri="{FF2B5EF4-FFF2-40B4-BE49-F238E27FC236}">
                    <a16:creationId xmlns:a16="http://schemas.microsoft.com/office/drawing/2014/main" id="{0A71D246-CDB7-E445-722D-94D8D9CE8069}"/>
                  </a:ext>
                </a:extLst>
              </p:cNvPr>
              <p:cNvSpPr/>
              <p:nvPr/>
            </p:nvSpPr>
            <p:spPr>
              <a:xfrm>
                <a:off x="1693485" y="4036140"/>
                <a:ext cx="344438" cy="552262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5" name="Rectangle 34">
                <a:extLst>
                  <a:ext uri="{FF2B5EF4-FFF2-40B4-BE49-F238E27FC236}">
                    <a16:creationId xmlns:a16="http://schemas.microsoft.com/office/drawing/2014/main" id="{C4560800-C764-2C44-DFB2-DCDC477413BC}"/>
                  </a:ext>
                </a:extLst>
              </p:cNvPr>
              <p:cNvSpPr/>
              <p:nvPr/>
            </p:nvSpPr>
            <p:spPr>
              <a:xfrm>
                <a:off x="1754679" y="4077149"/>
                <a:ext cx="224047" cy="171177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6" name="Rectangle 35">
                <a:extLst>
                  <a:ext uri="{FF2B5EF4-FFF2-40B4-BE49-F238E27FC236}">
                    <a16:creationId xmlns:a16="http://schemas.microsoft.com/office/drawing/2014/main" id="{73BF7261-FC7D-9C1D-0EB0-32F55D7CDEFF}"/>
                  </a:ext>
                </a:extLst>
              </p:cNvPr>
              <p:cNvSpPr/>
              <p:nvPr/>
            </p:nvSpPr>
            <p:spPr>
              <a:xfrm>
                <a:off x="1769430" y="4367201"/>
                <a:ext cx="224047" cy="171177"/>
              </a:xfrm>
              <a:prstGeom prst="rect">
                <a:avLst/>
              </a:prstGeom>
              <a:solidFill>
                <a:srgbClr val="848384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</p:grpSp>
      <p:grpSp>
        <p:nvGrpSpPr>
          <p:cNvPr id="63" name="Group 62">
            <a:extLst>
              <a:ext uri="{FF2B5EF4-FFF2-40B4-BE49-F238E27FC236}">
                <a16:creationId xmlns:a16="http://schemas.microsoft.com/office/drawing/2014/main" id="{22C3A723-2238-CC5E-CA4E-7B7B076B8612}"/>
              </a:ext>
            </a:extLst>
          </p:cNvPr>
          <p:cNvGrpSpPr/>
          <p:nvPr/>
        </p:nvGrpSpPr>
        <p:grpSpPr>
          <a:xfrm>
            <a:off x="3310950" y="3573508"/>
            <a:ext cx="1185204" cy="555422"/>
            <a:chOff x="3082417" y="4031787"/>
            <a:chExt cx="1185204" cy="555422"/>
          </a:xfrm>
        </p:grpSpPr>
        <p:grpSp>
          <p:nvGrpSpPr>
            <p:cNvPr id="38" name="Group 37">
              <a:extLst>
                <a:ext uri="{FF2B5EF4-FFF2-40B4-BE49-F238E27FC236}">
                  <a16:creationId xmlns:a16="http://schemas.microsoft.com/office/drawing/2014/main" id="{C4075E48-7023-0A17-8A24-65DE79A4366C}"/>
                </a:ext>
              </a:extLst>
            </p:cNvPr>
            <p:cNvGrpSpPr/>
            <p:nvPr/>
          </p:nvGrpSpPr>
          <p:grpSpPr>
            <a:xfrm>
              <a:off x="3082417" y="4034947"/>
              <a:ext cx="344438" cy="552262"/>
              <a:chOff x="1693485" y="4036140"/>
              <a:chExt cx="344438" cy="552262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BE86693C-E69C-A997-7283-5AD16036B313}"/>
                  </a:ext>
                </a:extLst>
              </p:cNvPr>
              <p:cNvSpPr/>
              <p:nvPr/>
            </p:nvSpPr>
            <p:spPr>
              <a:xfrm>
                <a:off x="1693485" y="4036140"/>
                <a:ext cx="344438" cy="552262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D965DBBF-4D06-D6FF-4735-5AAF20345ED4}"/>
                  </a:ext>
                </a:extLst>
              </p:cNvPr>
              <p:cNvSpPr/>
              <p:nvPr/>
            </p:nvSpPr>
            <p:spPr>
              <a:xfrm>
                <a:off x="1754679" y="4077149"/>
                <a:ext cx="224047" cy="171177"/>
              </a:xfrm>
              <a:prstGeom prst="rect">
                <a:avLst/>
              </a:prstGeom>
              <a:solidFill>
                <a:srgbClr val="848384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41" name="Rectangle 40">
                <a:extLst>
                  <a:ext uri="{FF2B5EF4-FFF2-40B4-BE49-F238E27FC236}">
                    <a16:creationId xmlns:a16="http://schemas.microsoft.com/office/drawing/2014/main" id="{8B8AA0EF-BEF5-9316-B26C-1EB67362BD29}"/>
                  </a:ext>
                </a:extLst>
              </p:cNvPr>
              <p:cNvSpPr/>
              <p:nvPr/>
            </p:nvSpPr>
            <p:spPr>
              <a:xfrm>
                <a:off x="1769430" y="4367201"/>
                <a:ext cx="224047" cy="171177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42" name="Group 41">
              <a:extLst>
                <a:ext uri="{FF2B5EF4-FFF2-40B4-BE49-F238E27FC236}">
                  <a16:creationId xmlns:a16="http://schemas.microsoft.com/office/drawing/2014/main" id="{A5DEF8EF-EBD7-60BF-1351-51AEC28709AA}"/>
                </a:ext>
              </a:extLst>
            </p:cNvPr>
            <p:cNvGrpSpPr/>
            <p:nvPr/>
          </p:nvGrpSpPr>
          <p:grpSpPr>
            <a:xfrm>
              <a:off x="3502800" y="4031787"/>
              <a:ext cx="344438" cy="552262"/>
              <a:chOff x="1693485" y="4036140"/>
              <a:chExt cx="344438" cy="552262"/>
            </a:xfrm>
          </p:grpSpPr>
          <p:sp>
            <p:nvSpPr>
              <p:cNvPr id="43" name="Rectangle 42">
                <a:extLst>
                  <a:ext uri="{FF2B5EF4-FFF2-40B4-BE49-F238E27FC236}">
                    <a16:creationId xmlns:a16="http://schemas.microsoft.com/office/drawing/2014/main" id="{E205D274-A9BD-82F1-4B71-8378D41E5EF1}"/>
                  </a:ext>
                </a:extLst>
              </p:cNvPr>
              <p:cNvSpPr/>
              <p:nvPr/>
            </p:nvSpPr>
            <p:spPr>
              <a:xfrm>
                <a:off x="1693485" y="4036140"/>
                <a:ext cx="344438" cy="552262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123A0C1-A356-84AC-584E-30644F7F5981}"/>
                  </a:ext>
                </a:extLst>
              </p:cNvPr>
              <p:cNvSpPr/>
              <p:nvPr/>
            </p:nvSpPr>
            <p:spPr>
              <a:xfrm>
                <a:off x="1754679" y="4077149"/>
                <a:ext cx="224047" cy="171177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5" name="Rectangle 44">
                <a:extLst>
                  <a:ext uri="{FF2B5EF4-FFF2-40B4-BE49-F238E27FC236}">
                    <a16:creationId xmlns:a16="http://schemas.microsoft.com/office/drawing/2014/main" id="{9EEF9E4A-2233-435F-FD8B-F72ACA2ED7A5}"/>
                  </a:ext>
                </a:extLst>
              </p:cNvPr>
              <p:cNvSpPr/>
              <p:nvPr/>
            </p:nvSpPr>
            <p:spPr>
              <a:xfrm>
                <a:off x="1769430" y="4367201"/>
                <a:ext cx="224047" cy="171177"/>
              </a:xfrm>
              <a:prstGeom prst="rect">
                <a:avLst/>
              </a:prstGeom>
              <a:solidFill>
                <a:srgbClr val="848384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</p:grpSp>
        <p:grpSp>
          <p:nvGrpSpPr>
            <p:cNvPr id="46" name="Group 45">
              <a:extLst>
                <a:ext uri="{FF2B5EF4-FFF2-40B4-BE49-F238E27FC236}">
                  <a16:creationId xmlns:a16="http://schemas.microsoft.com/office/drawing/2014/main" id="{176F7EE4-ACFE-DDB2-82D3-58EAD4BD9A5A}"/>
                </a:ext>
              </a:extLst>
            </p:cNvPr>
            <p:cNvGrpSpPr/>
            <p:nvPr/>
          </p:nvGrpSpPr>
          <p:grpSpPr>
            <a:xfrm>
              <a:off x="3923183" y="4032980"/>
              <a:ext cx="344438" cy="552262"/>
              <a:chOff x="1693485" y="4036140"/>
              <a:chExt cx="344438" cy="552262"/>
            </a:xfrm>
          </p:grpSpPr>
          <p:sp>
            <p:nvSpPr>
              <p:cNvPr id="47" name="Rectangle 46">
                <a:extLst>
                  <a:ext uri="{FF2B5EF4-FFF2-40B4-BE49-F238E27FC236}">
                    <a16:creationId xmlns:a16="http://schemas.microsoft.com/office/drawing/2014/main" id="{A9A7C97F-BE0C-A56D-43CD-3925D97C6448}"/>
                  </a:ext>
                </a:extLst>
              </p:cNvPr>
              <p:cNvSpPr/>
              <p:nvPr/>
            </p:nvSpPr>
            <p:spPr>
              <a:xfrm>
                <a:off x="1693485" y="4036140"/>
                <a:ext cx="344438" cy="552262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8" name="Rectangle 47">
                <a:extLst>
                  <a:ext uri="{FF2B5EF4-FFF2-40B4-BE49-F238E27FC236}">
                    <a16:creationId xmlns:a16="http://schemas.microsoft.com/office/drawing/2014/main" id="{848C1747-8EBB-EED0-D799-5D63FD67E856}"/>
                  </a:ext>
                </a:extLst>
              </p:cNvPr>
              <p:cNvSpPr/>
              <p:nvPr/>
            </p:nvSpPr>
            <p:spPr>
              <a:xfrm>
                <a:off x="1754679" y="4077149"/>
                <a:ext cx="224047" cy="171177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9" name="Rectangle 48">
                <a:extLst>
                  <a:ext uri="{FF2B5EF4-FFF2-40B4-BE49-F238E27FC236}">
                    <a16:creationId xmlns:a16="http://schemas.microsoft.com/office/drawing/2014/main" id="{56C164A6-E8B2-C495-590F-B92372D0A674}"/>
                  </a:ext>
                </a:extLst>
              </p:cNvPr>
              <p:cNvSpPr/>
              <p:nvPr/>
            </p:nvSpPr>
            <p:spPr>
              <a:xfrm>
                <a:off x="1769430" y="4367201"/>
                <a:ext cx="224047" cy="171177"/>
              </a:xfrm>
              <a:prstGeom prst="rect">
                <a:avLst/>
              </a:prstGeom>
              <a:solidFill>
                <a:srgbClr val="848384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C75DD246-4D56-4D4C-B3F3-BC4820C9796D}"/>
              </a:ext>
            </a:extLst>
          </p:cNvPr>
          <p:cNvGrpSpPr/>
          <p:nvPr/>
        </p:nvGrpSpPr>
        <p:grpSpPr>
          <a:xfrm>
            <a:off x="4928415" y="3573508"/>
            <a:ext cx="1185204" cy="555422"/>
            <a:chOff x="1845885" y="4185380"/>
            <a:chExt cx="1185204" cy="555422"/>
          </a:xfrm>
        </p:grpSpPr>
        <p:grpSp>
          <p:nvGrpSpPr>
            <p:cNvPr id="50" name="Group 49">
              <a:extLst>
                <a:ext uri="{FF2B5EF4-FFF2-40B4-BE49-F238E27FC236}">
                  <a16:creationId xmlns:a16="http://schemas.microsoft.com/office/drawing/2014/main" id="{91270176-BCEA-0084-0789-8E0671BE60B5}"/>
                </a:ext>
              </a:extLst>
            </p:cNvPr>
            <p:cNvGrpSpPr/>
            <p:nvPr/>
          </p:nvGrpSpPr>
          <p:grpSpPr>
            <a:xfrm>
              <a:off x="1845885" y="4188540"/>
              <a:ext cx="344438" cy="552262"/>
              <a:chOff x="1693485" y="4036140"/>
              <a:chExt cx="344438" cy="552262"/>
            </a:xfrm>
          </p:grpSpPr>
          <p:sp>
            <p:nvSpPr>
              <p:cNvPr id="51" name="Rectangle 50">
                <a:extLst>
                  <a:ext uri="{FF2B5EF4-FFF2-40B4-BE49-F238E27FC236}">
                    <a16:creationId xmlns:a16="http://schemas.microsoft.com/office/drawing/2014/main" id="{5EF72CFB-C751-4116-71E7-690482F61916}"/>
                  </a:ext>
                </a:extLst>
              </p:cNvPr>
              <p:cNvSpPr/>
              <p:nvPr/>
            </p:nvSpPr>
            <p:spPr>
              <a:xfrm>
                <a:off x="1693485" y="4036140"/>
                <a:ext cx="344438" cy="552262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2" name="Rectangle 51">
                <a:extLst>
                  <a:ext uri="{FF2B5EF4-FFF2-40B4-BE49-F238E27FC236}">
                    <a16:creationId xmlns:a16="http://schemas.microsoft.com/office/drawing/2014/main" id="{1DF5E956-6755-BD29-FCB9-0EAE5D7D7385}"/>
                  </a:ext>
                </a:extLst>
              </p:cNvPr>
              <p:cNvSpPr/>
              <p:nvPr/>
            </p:nvSpPr>
            <p:spPr>
              <a:xfrm>
                <a:off x="1754679" y="4077149"/>
                <a:ext cx="224047" cy="171177"/>
              </a:xfrm>
              <a:prstGeom prst="rect">
                <a:avLst/>
              </a:prstGeom>
              <a:solidFill>
                <a:srgbClr val="848384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dirty="0"/>
              </a:p>
            </p:txBody>
          </p:sp>
          <p:sp>
            <p:nvSpPr>
              <p:cNvPr id="53" name="Rectangle 52">
                <a:extLst>
                  <a:ext uri="{FF2B5EF4-FFF2-40B4-BE49-F238E27FC236}">
                    <a16:creationId xmlns:a16="http://schemas.microsoft.com/office/drawing/2014/main" id="{D0D087CD-E077-ECD2-BB9F-5E42C8CF5C65}"/>
                  </a:ext>
                </a:extLst>
              </p:cNvPr>
              <p:cNvSpPr/>
              <p:nvPr/>
            </p:nvSpPr>
            <p:spPr>
              <a:xfrm>
                <a:off x="1769430" y="4367201"/>
                <a:ext cx="224047" cy="171177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DAEBDAC4-6EF1-E8C8-E7E2-F426C44F12C5}"/>
                </a:ext>
              </a:extLst>
            </p:cNvPr>
            <p:cNvGrpSpPr/>
            <p:nvPr/>
          </p:nvGrpSpPr>
          <p:grpSpPr>
            <a:xfrm>
              <a:off x="2266268" y="4185380"/>
              <a:ext cx="344438" cy="552262"/>
              <a:chOff x="1693485" y="4036140"/>
              <a:chExt cx="344438" cy="552262"/>
            </a:xfrm>
          </p:grpSpPr>
          <p:sp>
            <p:nvSpPr>
              <p:cNvPr id="55" name="Rectangle 54">
                <a:extLst>
                  <a:ext uri="{FF2B5EF4-FFF2-40B4-BE49-F238E27FC236}">
                    <a16:creationId xmlns:a16="http://schemas.microsoft.com/office/drawing/2014/main" id="{30CA2FF2-1782-BED1-54D9-8ACFC8EC9483}"/>
                  </a:ext>
                </a:extLst>
              </p:cNvPr>
              <p:cNvSpPr/>
              <p:nvPr/>
            </p:nvSpPr>
            <p:spPr>
              <a:xfrm>
                <a:off x="1693485" y="4036140"/>
                <a:ext cx="344438" cy="552262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6" name="Rectangle 55">
                <a:extLst>
                  <a:ext uri="{FF2B5EF4-FFF2-40B4-BE49-F238E27FC236}">
                    <a16:creationId xmlns:a16="http://schemas.microsoft.com/office/drawing/2014/main" id="{D4517584-35C5-5145-5CDD-84F24F85C078}"/>
                  </a:ext>
                </a:extLst>
              </p:cNvPr>
              <p:cNvSpPr/>
              <p:nvPr/>
            </p:nvSpPr>
            <p:spPr>
              <a:xfrm>
                <a:off x="1754679" y="4077149"/>
                <a:ext cx="224047" cy="171177"/>
              </a:xfrm>
              <a:prstGeom prst="rect">
                <a:avLst/>
              </a:prstGeom>
              <a:solidFill>
                <a:srgbClr val="848384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45432E0C-1EA9-35A8-4F54-27649BA958CB}"/>
                  </a:ext>
                </a:extLst>
              </p:cNvPr>
              <p:cNvSpPr/>
              <p:nvPr/>
            </p:nvSpPr>
            <p:spPr>
              <a:xfrm>
                <a:off x="1769430" y="4367201"/>
                <a:ext cx="224047" cy="171177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58" name="Group 57">
              <a:extLst>
                <a:ext uri="{FF2B5EF4-FFF2-40B4-BE49-F238E27FC236}">
                  <a16:creationId xmlns:a16="http://schemas.microsoft.com/office/drawing/2014/main" id="{6F5C45A8-390D-7AD8-A8B9-BA71729DA8AB}"/>
                </a:ext>
              </a:extLst>
            </p:cNvPr>
            <p:cNvGrpSpPr/>
            <p:nvPr/>
          </p:nvGrpSpPr>
          <p:grpSpPr>
            <a:xfrm>
              <a:off x="2686651" y="4186573"/>
              <a:ext cx="344438" cy="552262"/>
              <a:chOff x="1693485" y="4036140"/>
              <a:chExt cx="344438" cy="552262"/>
            </a:xfrm>
          </p:grpSpPr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2F4603A7-2AFC-EE3C-1478-9B0938A61F42}"/>
                  </a:ext>
                </a:extLst>
              </p:cNvPr>
              <p:cNvSpPr/>
              <p:nvPr/>
            </p:nvSpPr>
            <p:spPr>
              <a:xfrm>
                <a:off x="1693485" y="4036140"/>
                <a:ext cx="344438" cy="552262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2276C1EF-22DE-9141-8FFF-FB200AC4EC24}"/>
                  </a:ext>
                </a:extLst>
              </p:cNvPr>
              <p:cNvSpPr/>
              <p:nvPr/>
            </p:nvSpPr>
            <p:spPr>
              <a:xfrm>
                <a:off x="1754679" y="4077149"/>
                <a:ext cx="224047" cy="171177"/>
              </a:xfrm>
              <a:prstGeom prst="rect">
                <a:avLst/>
              </a:prstGeom>
              <a:solidFill>
                <a:srgbClr val="848384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D9CB5FC7-A2AF-667A-716E-DABAEF602E84}"/>
                  </a:ext>
                </a:extLst>
              </p:cNvPr>
              <p:cNvSpPr/>
              <p:nvPr/>
            </p:nvSpPr>
            <p:spPr>
              <a:xfrm>
                <a:off x="1769430" y="4367201"/>
                <a:ext cx="224047" cy="171177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grpSp>
        <p:nvGrpSpPr>
          <p:cNvPr id="64" name="Group 63">
            <a:extLst>
              <a:ext uri="{FF2B5EF4-FFF2-40B4-BE49-F238E27FC236}">
                <a16:creationId xmlns:a16="http://schemas.microsoft.com/office/drawing/2014/main" id="{DD969C54-8FA9-60C7-D43E-E39486B1A9C4}"/>
              </a:ext>
            </a:extLst>
          </p:cNvPr>
          <p:cNvGrpSpPr/>
          <p:nvPr/>
        </p:nvGrpSpPr>
        <p:grpSpPr>
          <a:xfrm>
            <a:off x="6545881" y="3573508"/>
            <a:ext cx="1185204" cy="555422"/>
            <a:chOff x="1845885" y="4185380"/>
            <a:chExt cx="1185204" cy="555422"/>
          </a:xfrm>
        </p:grpSpPr>
        <p:grpSp>
          <p:nvGrpSpPr>
            <p:cNvPr id="65" name="Group 64">
              <a:extLst>
                <a:ext uri="{FF2B5EF4-FFF2-40B4-BE49-F238E27FC236}">
                  <a16:creationId xmlns:a16="http://schemas.microsoft.com/office/drawing/2014/main" id="{C24E3C82-E544-FCC4-7E87-91E2238883F1}"/>
                </a:ext>
              </a:extLst>
            </p:cNvPr>
            <p:cNvGrpSpPr/>
            <p:nvPr/>
          </p:nvGrpSpPr>
          <p:grpSpPr>
            <a:xfrm>
              <a:off x="1845885" y="4188540"/>
              <a:ext cx="344438" cy="552262"/>
              <a:chOff x="1693485" y="4036140"/>
              <a:chExt cx="344438" cy="552262"/>
            </a:xfrm>
          </p:grpSpPr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8ED28E7D-7694-B023-466D-35CE561485F2}"/>
                  </a:ext>
                </a:extLst>
              </p:cNvPr>
              <p:cNvSpPr/>
              <p:nvPr/>
            </p:nvSpPr>
            <p:spPr>
              <a:xfrm>
                <a:off x="1693485" y="4036140"/>
                <a:ext cx="344438" cy="552262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1651EC29-6C5B-B533-164C-E77B4A2458E9}"/>
                  </a:ext>
                </a:extLst>
              </p:cNvPr>
              <p:cNvSpPr/>
              <p:nvPr/>
            </p:nvSpPr>
            <p:spPr>
              <a:xfrm>
                <a:off x="1754679" y="4077149"/>
                <a:ext cx="224047" cy="171177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9BD8556B-1A82-88A4-5028-AE0FDCE03762}"/>
                  </a:ext>
                </a:extLst>
              </p:cNvPr>
              <p:cNvSpPr/>
              <p:nvPr/>
            </p:nvSpPr>
            <p:spPr>
              <a:xfrm>
                <a:off x="1769430" y="4367201"/>
                <a:ext cx="224047" cy="171177"/>
              </a:xfrm>
              <a:prstGeom prst="rect">
                <a:avLst/>
              </a:prstGeom>
              <a:solidFill>
                <a:srgbClr val="848384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6" name="Group 65">
              <a:extLst>
                <a:ext uri="{FF2B5EF4-FFF2-40B4-BE49-F238E27FC236}">
                  <a16:creationId xmlns:a16="http://schemas.microsoft.com/office/drawing/2014/main" id="{1B69CA16-02A4-EF3D-F8A9-7A60FF6FE8EF}"/>
                </a:ext>
              </a:extLst>
            </p:cNvPr>
            <p:cNvGrpSpPr/>
            <p:nvPr/>
          </p:nvGrpSpPr>
          <p:grpSpPr>
            <a:xfrm>
              <a:off x="2266268" y="4185380"/>
              <a:ext cx="344438" cy="552262"/>
              <a:chOff x="1693485" y="4036140"/>
              <a:chExt cx="344438" cy="552262"/>
            </a:xfrm>
          </p:grpSpPr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0331A1EF-5E20-2B6C-0114-058CD8E2FC2E}"/>
                  </a:ext>
                </a:extLst>
              </p:cNvPr>
              <p:cNvSpPr/>
              <p:nvPr/>
            </p:nvSpPr>
            <p:spPr>
              <a:xfrm>
                <a:off x="1693485" y="4036140"/>
                <a:ext cx="344438" cy="552262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86B0E5F6-2E1E-8B2B-340D-5D3C4BFC8511}"/>
                  </a:ext>
                </a:extLst>
              </p:cNvPr>
              <p:cNvSpPr/>
              <p:nvPr/>
            </p:nvSpPr>
            <p:spPr>
              <a:xfrm>
                <a:off x="1754679" y="4077149"/>
                <a:ext cx="224047" cy="171177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CCDF2DCE-3294-3644-BBB1-48F3A39BB205}"/>
                  </a:ext>
                </a:extLst>
              </p:cNvPr>
              <p:cNvSpPr/>
              <p:nvPr/>
            </p:nvSpPr>
            <p:spPr>
              <a:xfrm>
                <a:off x="1769430" y="4367201"/>
                <a:ext cx="224047" cy="171177"/>
              </a:xfrm>
              <a:prstGeom prst="rect">
                <a:avLst/>
              </a:prstGeom>
              <a:solidFill>
                <a:srgbClr val="848384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67" name="Group 66">
              <a:extLst>
                <a:ext uri="{FF2B5EF4-FFF2-40B4-BE49-F238E27FC236}">
                  <a16:creationId xmlns:a16="http://schemas.microsoft.com/office/drawing/2014/main" id="{07B358BE-3736-CE1C-E1B8-2F3FFE6F6371}"/>
                </a:ext>
              </a:extLst>
            </p:cNvPr>
            <p:cNvGrpSpPr/>
            <p:nvPr/>
          </p:nvGrpSpPr>
          <p:grpSpPr>
            <a:xfrm>
              <a:off x="2686651" y="4186573"/>
              <a:ext cx="344438" cy="552262"/>
              <a:chOff x="1693485" y="4036140"/>
              <a:chExt cx="344438" cy="552262"/>
            </a:xfrm>
          </p:grpSpPr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6022E6D8-1785-B64A-A8EA-242B9A2D54F5}"/>
                  </a:ext>
                </a:extLst>
              </p:cNvPr>
              <p:cNvSpPr/>
              <p:nvPr/>
            </p:nvSpPr>
            <p:spPr>
              <a:xfrm>
                <a:off x="1693485" y="4036140"/>
                <a:ext cx="344438" cy="552262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solidFill>
                  <a:schemeClr val="accent6">
                    <a:lumMod val="60000"/>
                    <a:lumOff val="40000"/>
                  </a:schemeClr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B9E0EE3E-8641-3EB2-5F68-00A99D131382}"/>
                  </a:ext>
                </a:extLst>
              </p:cNvPr>
              <p:cNvSpPr/>
              <p:nvPr/>
            </p:nvSpPr>
            <p:spPr>
              <a:xfrm>
                <a:off x="1754679" y="4077149"/>
                <a:ext cx="224047" cy="171177"/>
              </a:xfrm>
              <a:prstGeom prst="rect">
                <a:avLst/>
              </a:prstGeom>
              <a:solidFill>
                <a:srgbClr val="848384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BC3129D1-0321-7CD0-9132-A1B854098995}"/>
                  </a:ext>
                </a:extLst>
              </p:cNvPr>
              <p:cNvSpPr/>
              <p:nvPr/>
            </p:nvSpPr>
            <p:spPr>
              <a:xfrm>
                <a:off x="1769430" y="4367201"/>
                <a:ext cx="224047" cy="171177"/>
              </a:xfrm>
              <a:prstGeom prst="rect">
                <a:avLst/>
              </a:prstGeom>
              <a:solidFill>
                <a:srgbClr val="00B050"/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85CE4DD1-F261-2F48-F0AD-5843DC47DDEA}"/>
              </a:ext>
            </a:extLst>
          </p:cNvPr>
          <p:cNvSpPr/>
          <p:nvPr/>
        </p:nvSpPr>
        <p:spPr>
          <a:xfrm>
            <a:off x="1588754" y="1309666"/>
            <a:ext cx="7020232" cy="668593"/>
          </a:xfrm>
          <a:prstGeom prst="rect">
            <a:avLst/>
          </a:prstGeom>
          <a:solidFill>
            <a:srgbClr val="002060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compute layer (execution chain)</a:t>
            </a:r>
          </a:p>
        </p:txBody>
      </p:sp>
      <p:grpSp>
        <p:nvGrpSpPr>
          <p:cNvPr id="84" name="Group 83">
            <a:extLst>
              <a:ext uri="{FF2B5EF4-FFF2-40B4-BE49-F238E27FC236}">
                <a16:creationId xmlns:a16="http://schemas.microsoft.com/office/drawing/2014/main" id="{29A578C5-EB2E-B181-4913-D86D84CBC725}"/>
              </a:ext>
            </a:extLst>
          </p:cNvPr>
          <p:cNvGrpSpPr/>
          <p:nvPr/>
        </p:nvGrpSpPr>
        <p:grpSpPr>
          <a:xfrm>
            <a:off x="2286087" y="2035381"/>
            <a:ext cx="6181760" cy="1498237"/>
            <a:chOff x="2286087" y="2306847"/>
            <a:chExt cx="6181760" cy="1498237"/>
          </a:xfrm>
        </p:grpSpPr>
        <p:cxnSp>
          <p:nvCxnSpPr>
            <p:cNvPr id="80" name="Straight Arrow Connector 79">
              <a:extLst>
                <a:ext uri="{FF2B5EF4-FFF2-40B4-BE49-F238E27FC236}">
                  <a16:creationId xmlns:a16="http://schemas.microsoft.com/office/drawing/2014/main" id="{CE3A3184-30DB-54AC-B65B-772A66CB203D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2286087" y="2306847"/>
              <a:ext cx="0" cy="1498237"/>
            </a:xfrm>
            <a:prstGeom prst="straightConnector1">
              <a:avLst/>
            </a:prstGeom>
            <a:ln w="57150"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17B1595C-0AB5-A7CE-A24A-D2A5DE15A926}"/>
                </a:ext>
              </a:extLst>
            </p:cNvPr>
            <p:cNvSpPr txBox="1"/>
            <p:nvPr/>
          </p:nvSpPr>
          <p:spPr>
            <a:xfrm>
              <a:off x="2324819" y="2621176"/>
              <a:ext cx="6143028" cy="98488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b="1" dirty="0" err="1">
                  <a:latin typeface="Courier" pitchFamily="2" charset="0"/>
                </a:rPr>
                <a:t>notify_new_payload</a:t>
              </a:r>
              <a:r>
                <a:rPr lang="en-US" sz="2000" b="1" dirty="0">
                  <a:latin typeface="Courier" pitchFamily="2" charset="0"/>
                </a:rPr>
                <a:t>(payload)</a:t>
              </a:r>
              <a:r>
                <a:rPr lang="en-US" sz="2000" dirty="0">
                  <a:latin typeface="+mn-lt"/>
                </a:rPr>
                <a:t>     </a:t>
              </a:r>
              <a:r>
                <a:rPr lang="en-US" dirty="0">
                  <a:latin typeface="+mn-lt"/>
                </a:rPr>
                <a:t>[Engine API]</a:t>
              </a:r>
            </a:p>
            <a:p>
              <a:pPr algn="ctr">
                <a:spcBef>
                  <a:spcPts val="1200"/>
                </a:spcBef>
              </a:pPr>
              <a:r>
                <a:rPr lang="en-US" dirty="0">
                  <a:latin typeface="+mn-lt"/>
                </a:rPr>
                <a:t>sends transactions to compute layer</a:t>
              </a:r>
            </a:p>
          </p:txBody>
        </p:sp>
      </p:grpSp>
      <p:sp>
        <p:nvSpPr>
          <p:cNvPr id="85" name="TextBox 84">
            <a:extLst>
              <a:ext uri="{FF2B5EF4-FFF2-40B4-BE49-F238E27FC236}">
                <a16:creationId xmlns:a16="http://schemas.microsoft.com/office/drawing/2014/main" id="{3D3E859F-0E7F-4403-82F5-2A528D71CC0B}"/>
              </a:ext>
            </a:extLst>
          </p:cNvPr>
          <p:cNvSpPr txBox="1"/>
          <p:nvPr/>
        </p:nvSpPr>
        <p:spPr>
          <a:xfrm>
            <a:off x="1172209" y="4204691"/>
            <a:ext cx="2146742" cy="8477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000"/>
              </a:lnSpc>
            </a:pPr>
            <a:r>
              <a:rPr lang="en-US" sz="2000" dirty="0">
                <a:latin typeface="+mn-lt"/>
              </a:rPr>
              <a:t>32 slots </a:t>
            </a:r>
            <a:br>
              <a:rPr lang="en-US" sz="2000" dirty="0">
                <a:latin typeface="+mn-lt"/>
              </a:rPr>
            </a:br>
            <a:r>
              <a:rPr lang="en-US" sz="2000" dirty="0">
                <a:latin typeface="+mn-lt"/>
              </a:rPr>
              <a:t>in an epoch</a:t>
            </a:r>
          </a:p>
          <a:p>
            <a:pPr algn="ctr">
              <a:lnSpc>
                <a:spcPts val="2000"/>
              </a:lnSpc>
            </a:pPr>
            <a:r>
              <a:rPr lang="en-US" sz="1600" dirty="0">
                <a:latin typeface="+mn-lt"/>
              </a:rPr>
              <a:t>(12sec ×32 = 6.4 mins)</a:t>
            </a: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239478AE-C08F-C7F5-0701-7ECD0393E07A}"/>
              </a:ext>
            </a:extLst>
          </p:cNvPr>
          <p:cNvSpPr txBox="1"/>
          <p:nvPr/>
        </p:nvSpPr>
        <p:spPr>
          <a:xfrm>
            <a:off x="61737" y="1303465"/>
            <a:ext cx="1585369" cy="6672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>
              <a:lnSpc>
                <a:spcPts val="2180"/>
              </a:lnSpc>
            </a:pPr>
            <a:r>
              <a:rPr lang="en-US" dirty="0">
                <a:latin typeface="+mn-lt"/>
              </a:rPr>
              <a:t>update</a:t>
            </a:r>
            <a:br>
              <a:rPr lang="en-US" dirty="0">
                <a:latin typeface="+mn-lt"/>
              </a:rPr>
            </a:br>
            <a:r>
              <a:rPr lang="en-US" dirty="0">
                <a:latin typeface="+mn-lt"/>
              </a:rPr>
              <a:t>world state</a:t>
            </a:r>
          </a:p>
        </p:txBody>
      </p:sp>
    </p:spTree>
    <p:extLst>
      <p:ext uri="{BB962C8B-B14F-4D97-AF65-F5344CB8AC3E}">
        <p14:creationId xmlns:p14="http://schemas.microsoft.com/office/powerpoint/2010/main" val="26213193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"/>
                            </p:stCondLst>
                            <p:childTnLst>
                              <p:par>
                                <p:cTn id="18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"/>
                            </p:stCondLst>
                            <p:childTnLst>
                              <p:par>
                                <p:cTn id="21" presetID="1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5" grpId="0"/>
      <p:bldP spid="8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6104E571-F57A-78FC-E281-507DB3E920C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A00A9D4-AE2E-E4AA-AD1B-2A11E1068A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85800" y="1422844"/>
            <a:ext cx="7772400" cy="695368"/>
          </a:xfrm>
        </p:spPr>
        <p:txBody>
          <a:bodyPr/>
          <a:lstStyle/>
          <a:p>
            <a:r>
              <a:rPr lang="en-US" dirty="0"/>
              <a:t>The Ethereum Compute Layer:</a:t>
            </a:r>
            <a:br>
              <a:rPr lang="en-US" dirty="0"/>
            </a:br>
            <a:r>
              <a:rPr lang="en-US" dirty="0"/>
              <a:t>The EVM</a:t>
            </a:r>
          </a:p>
        </p:txBody>
      </p:sp>
    </p:spTree>
    <p:extLst>
      <p:ext uri="{BB962C8B-B14F-4D97-AF65-F5344CB8AC3E}">
        <p14:creationId xmlns:p14="http://schemas.microsoft.com/office/powerpoint/2010/main" val="126975635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FE3C2E-05E9-9641-96EE-E358CBE10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Ethereum compute layer:  the EVM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604EC07-1D35-5C4D-B2D2-589BCDF667E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72334"/>
            <a:ext cx="8686800" cy="3943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World state:   set of accounts identified by 20-byte address.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Two types of accounts:</a:t>
            </a:r>
          </a:p>
          <a:p>
            <a:pPr marL="857250" lvl="1" indent="-457200">
              <a:buAutoNum type="arabicParenBoth"/>
            </a:pPr>
            <a:r>
              <a:rPr lang="en-US" sz="2400" b="1" dirty="0"/>
              <a:t>externally owned accounts (EOA)</a:t>
            </a:r>
            <a:r>
              <a:rPr lang="en-US" sz="2400" dirty="0"/>
              <a:t>:  </a:t>
            </a:r>
            <a:br>
              <a:rPr lang="en-US" sz="2400" dirty="0"/>
            </a:br>
            <a:r>
              <a:rPr lang="en-US" sz="2400" dirty="0"/>
              <a:t>		controlled by ECDSA signing key pair (</a:t>
            </a:r>
            <a:r>
              <a:rPr lang="en-US" sz="2400" dirty="0" err="1"/>
              <a:t>pk,sk</a:t>
            </a:r>
            <a:r>
              <a:rPr lang="en-US" sz="2400" dirty="0"/>
              <a:t>).</a:t>
            </a:r>
          </a:p>
          <a:p>
            <a:pPr marL="0" indent="0">
              <a:buNone/>
            </a:pPr>
            <a:r>
              <a:rPr lang="en-US" sz="2400" dirty="0"/>
              <a:t>			</a:t>
            </a:r>
            <a:r>
              <a:rPr lang="en-US" sz="2400" dirty="0" err="1"/>
              <a:t>sk</a:t>
            </a:r>
            <a:r>
              <a:rPr lang="en-US" sz="2400" dirty="0"/>
              <a:t>: signing key known only to account owner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  <a:tabLst>
                <a:tab pos="390525" algn="l"/>
              </a:tabLst>
            </a:pPr>
            <a:r>
              <a:rPr lang="en-US" sz="2400" dirty="0"/>
              <a:t>	</a:t>
            </a:r>
            <a:r>
              <a:rPr lang="en-US" sz="2400" b="1" dirty="0"/>
              <a:t>(2) contracts</a:t>
            </a:r>
            <a:r>
              <a:rPr lang="en-US" sz="2400" dirty="0"/>
              <a:t>:  controlled by code.</a:t>
            </a:r>
          </a:p>
          <a:p>
            <a:pPr marL="0" indent="0">
              <a:buNone/>
            </a:pPr>
            <a:r>
              <a:rPr lang="en-US" sz="2400" dirty="0"/>
              <a:t>			code set at account creation time,  does not change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296CA639-C9B8-284E-4AC6-C43D783BE9B2}"/>
              </a:ext>
            </a:extLst>
          </p:cNvPr>
          <p:cNvGrpSpPr/>
          <p:nvPr/>
        </p:nvGrpSpPr>
        <p:grpSpPr>
          <a:xfrm>
            <a:off x="6499122" y="1509867"/>
            <a:ext cx="2497394" cy="1911759"/>
            <a:chOff x="6499122" y="1509867"/>
            <a:chExt cx="2497394" cy="1911759"/>
          </a:xfrm>
        </p:grpSpPr>
        <p:sp>
          <p:nvSpPr>
            <p:cNvPr id="4" name="Rounded Rectangle 3">
              <a:extLst>
                <a:ext uri="{FF2B5EF4-FFF2-40B4-BE49-F238E27FC236}">
                  <a16:creationId xmlns:a16="http://schemas.microsoft.com/office/drawing/2014/main" id="{CB6C585E-1D55-16C6-D2DA-DBFB24BA367F}"/>
                </a:ext>
              </a:extLst>
            </p:cNvPr>
            <p:cNvSpPr/>
            <p:nvPr/>
          </p:nvSpPr>
          <p:spPr>
            <a:xfrm>
              <a:off x="6499122" y="1509867"/>
              <a:ext cx="2497394" cy="1061883"/>
            </a:xfrm>
            <a:prstGeom prst="roundRect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2000" dirty="0"/>
                <a:t>Since May 2025:</a:t>
              </a:r>
              <a:br>
                <a:rPr lang="en-US" sz="2000" dirty="0"/>
              </a:br>
              <a:r>
                <a:rPr lang="en-US" sz="2000" dirty="0"/>
                <a:t>EOA can also be controlled by code </a:t>
              </a:r>
            </a:p>
          </p:txBody>
        </p:sp>
        <p:sp>
          <p:nvSpPr>
            <p:cNvPr id="5" name="Bent Arrow 4">
              <a:extLst>
                <a:ext uri="{FF2B5EF4-FFF2-40B4-BE49-F238E27FC236}">
                  <a16:creationId xmlns:a16="http://schemas.microsoft.com/office/drawing/2014/main" id="{20DA94FA-32E7-C094-792C-9C303DB90EDE}"/>
                </a:ext>
              </a:extLst>
            </p:cNvPr>
            <p:cNvSpPr/>
            <p:nvPr/>
          </p:nvSpPr>
          <p:spPr>
            <a:xfrm rot="10800000">
              <a:off x="7659329" y="2574943"/>
              <a:ext cx="757084" cy="846683"/>
            </a:xfrm>
            <a:prstGeom prst="bentArrow">
              <a:avLst/>
            </a:prstGeom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5155216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22C0C3-7CFE-C741-8ACD-7C0C78BC5D8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Data associated with an account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CFE4E54-1E08-7042-94ED-04872FC5C7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3913" y="955601"/>
            <a:ext cx="8102009" cy="532956"/>
          </a:xfrm>
        </p:spPr>
        <p:txBody>
          <a:bodyPr>
            <a:normAutofit/>
          </a:bodyPr>
          <a:lstStyle/>
          <a:p>
            <a:pPr marL="0" indent="0">
              <a:buNone/>
              <a:tabLst>
                <a:tab pos="2676525" algn="l"/>
                <a:tab pos="4794250" algn="l"/>
              </a:tabLst>
            </a:pPr>
            <a:r>
              <a:rPr lang="en-US" sz="2400" u="sng" dirty="0"/>
              <a:t>Account data</a:t>
            </a:r>
            <a:r>
              <a:rPr lang="en-US" sz="2400" dirty="0"/>
              <a:t>	</a:t>
            </a:r>
            <a:r>
              <a:rPr lang="en-US" sz="2400" u="sng" dirty="0"/>
              <a:t>Owned (EOA)</a:t>
            </a:r>
            <a:r>
              <a:rPr lang="en-US" sz="2400" dirty="0"/>
              <a:t>	</a:t>
            </a:r>
            <a:r>
              <a:rPr lang="en-US" sz="2400" u="sng" dirty="0"/>
              <a:t>Contracts</a:t>
            </a:r>
          </a:p>
        </p:txBody>
      </p:sp>
      <p:sp>
        <p:nvSpPr>
          <p:cNvPr id="4" name="Content Placeholder 2">
            <a:extLst>
              <a:ext uri="{FF2B5EF4-FFF2-40B4-BE49-F238E27FC236}">
                <a16:creationId xmlns:a16="http://schemas.microsoft.com/office/drawing/2014/main" id="{98F6DE1F-DA4B-C145-8757-4466C6FA47BE}"/>
              </a:ext>
            </a:extLst>
          </p:cNvPr>
          <p:cNvSpPr txBox="1">
            <a:spLocks/>
          </p:cNvSpPr>
          <p:nvPr/>
        </p:nvSpPr>
        <p:spPr bwMode="auto">
          <a:xfrm>
            <a:off x="233913" y="1512037"/>
            <a:ext cx="8686800" cy="532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tabLst>
                <a:tab pos="2962275" algn="l"/>
                <a:tab pos="4740275" algn="l"/>
              </a:tabLst>
            </a:pPr>
            <a:r>
              <a:rPr lang="en-US" sz="2400" b="1" dirty="0"/>
              <a:t>address</a:t>
            </a:r>
            <a:r>
              <a:rPr lang="en-US" sz="2400" dirty="0"/>
              <a:t> (computed):	H(pk)	H(</a:t>
            </a:r>
            <a:r>
              <a:rPr lang="en-US" sz="2400" dirty="0" err="1"/>
              <a:t>CreatorAddr</a:t>
            </a:r>
            <a:r>
              <a:rPr lang="en-US" sz="2400" dirty="0"/>
              <a:t>, </a:t>
            </a:r>
            <a:r>
              <a:rPr lang="en-US" sz="2400" dirty="0" err="1"/>
              <a:t>CreatorNonce</a:t>
            </a:r>
            <a:r>
              <a:rPr lang="en-US" sz="2400" dirty="0"/>
              <a:t>)</a:t>
            </a: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41C75FD0-7CC8-494D-8ADB-C4DDF9371437}"/>
              </a:ext>
            </a:extLst>
          </p:cNvPr>
          <p:cNvSpPr txBox="1">
            <a:spLocks/>
          </p:cNvSpPr>
          <p:nvPr/>
        </p:nvSpPr>
        <p:spPr bwMode="auto">
          <a:xfrm>
            <a:off x="228600" y="2173031"/>
            <a:ext cx="8686800" cy="532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tabLst>
                <a:tab pos="2962275" algn="l"/>
                <a:tab pos="4740275" algn="l"/>
              </a:tabLst>
            </a:pPr>
            <a:r>
              <a:rPr lang="en-US" sz="2400" b="1" dirty="0"/>
              <a:t>code:</a:t>
            </a:r>
            <a:r>
              <a:rPr lang="en-US" sz="2400" dirty="0"/>
              <a:t>	⊥ </a:t>
            </a:r>
            <a:r>
              <a:rPr lang="en-US" sz="1200" dirty="0"/>
              <a:t>	</a:t>
            </a:r>
            <a:r>
              <a:rPr lang="en-US" sz="2400" dirty="0" err="1"/>
              <a:t>CodeHash</a:t>
            </a:r>
            <a:endParaRPr lang="en-US" sz="2400" dirty="0"/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87804983-A7CE-0146-829C-342A4B682514}"/>
              </a:ext>
            </a:extLst>
          </p:cNvPr>
          <p:cNvSpPr txBox="1">
            <a:spLocks/>
          </p:cNvSpPr>
          <p:nvPr/>
        </p:nvSpPr>
        <p:spPr bwMode="auto">
          <a:xfrm>
            <a:off x="228600" y="2834025"/>
            <a:ext cx="8686800" cy="532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tabLst>
                <a:tab pos="2962275" algn="l"/>
                <a:tab pos="4740275" algn="l"/>
              </a:tabLst>
            </a:pPr>
            <a:r>
              <a:rPr lang="en-US" sz="2400" b="1" dirty="0"/>
              <a:t>storage root </a:t>
            </a:r>
            <a:r>
              <a:rPr lang="en-US" sz="2400" dirty="0"/>
              <a:t>(state):	⊥	</a:t>
            </a:r>
            <a:r>
              <a:rPr lang="en-US" sz="2400" dirty="0" err="1"/>
              <a:t>StorageRoot</a:t>
            </a:r>
            <a:endParaRPr lang="en-US" sz="2400" dirty="0"/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4EE4E372-3A64-AF46-9956-6E5BA60FC391}"/>
              </a:ext>
            </a:extLst>
          </p:cNvPr>
          <p:cNvSpPr txBox="1">
            <a:spLocks/>
          </p:cNvSpPr>
          <p:nvPr/>
        </p:nvSpPr>
        <p:spPr bwMode="auto">
          <a:xfrm>
            <a:off x="228600" y="3495019"/>
            <a:ext cx="8686800" cy="532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tabLst>
                <a:tab pos="2962275" algn="l"/>
                <a:tab pos="4740275" algn="l"/>
              </a:tabLst>
            </a:pPr>
            <a:r>
              <a:rPr lang="en-US" sz="2400" b="1" dirty="0"/>
              <a:t>balance </a:t>
            </a:r>
            <a:r>
              <a:rPr lang="en-US" sz="2000" dirty="0"/>
              <a:t>(in Wei):</a:t>
            </a:r>
            <a:r>
              <a:rPr lang="en-US" sz="2400" b="1" dirty="0"/>
              <a:t>	</a:t>
            </a:r>
            <a:r>
              <a:rPr lang="en-US" sz="2400" dirty="0"/>
              <a:t>balance	balance       </a:t>
            </a:r>
            <a:r>
              <a:rPr lang="en-US" sz="2000" dirty="0"/>
              <a:t>(1 Wei = 10</a:t>
            </a:r>
            <a:r>
              <a:rPr lang="en-US" sz="2000" baseline="30000" dirty="0"/>
              <a:t>−18</a:t>
            </a:r>
            <a:r>
              <a:rPr lang="en-US" sz="2000" dirty="0"/>
              <a:t> ETH)</a:t>
            </a:r>
            <a:endParaRPr lang="en-US" sz="2400" dirty="0"/>
          </a:p>
        </p:txBody>
      </p:sp>
      <p:sp>
        <p:nvSpPr>
          <p:cNvPr id="8" name="Content Placeholder 2">
            <a:extLst>
              <a:ext uri="{FF2B5EF4-FFF2-40B4-BE49-F238E27FC236}">
                <a16:creationId xmlns:a16="http://schemas.microsoft.com/office/drawing/2014/main" id="{06F15372-00CC-7745-87F7-B9CB1CBDA6E2}"/>
              </a:ext>
            </a:extLst>
          </p:cNvPr>
          <p:cNvSpPr txBox="1">
            <a:spLocks/>
          </p:cNvSpPr>
          <p:nvPr/>
        </p:nvSpPr>
        <p:spPr bwMode="auto">
          <a:xfrm>
            <a:off x="228600" y="4156012"/>
            <a:ext cx="8686800" cy="5329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ＭＳ Ｐゴシック" pitchFamily="-112" charset="-128"/>
              </a:defRPr>
            </a:lvl1pPr>
            <a:lvl2pPr marL="742950" indent="-28575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2pPr>
            <a:lvl3pPr marL="11430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3pPr>
            <a:lvl4pPr marL="16002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4pPr>
            <a:lvl5pPr marL="2057400" indent="-228600" algn="l" defTabSz="457200" rtl="0" eaLnBrk="0" fontAlgn="base" hangingPunct="0">
              <a:spcBef>
                <a:spcPct val="20000"/>
              </a:spcBef>
              <a:spcAft>
                <a:spcPct val="0"/>
              </a:spcAft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ＭＳ Ｐゴシック" pitchFamily="-112" charset="-128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/>
              <a:buNone/>
              <a:tabLst>
                <a:tab pos="2962275" algn="l"/>
                <a:tab pos="4740275" algn="l"/>
              </a:tabLst>
            </a:pPr>
            <a:r>
              <a:rPr lang="en-US" sz="2400" b="1" dirty="0"/>
              <a:t>nonce:	</a:t>
            </a:r>
            <a:r>
              <a:rPr lang="en-US" sz="2400" dirty="0"/>
              <a:t>nonce	nonce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5E1487E-C148-824D-B1FF-E762F2A479BB}"/>
              </a:ext>
            </a:extLst>
          </p:cNvPr>
          <p:cNvSpPr txBox="1"/>
          <p:nvPr/>
        </p:nvSpPr>
        <p:spPr>
          <a:xfrm>
            <a:off x="1201481" y="4646434"/>
            <a:ext cx="7295715" cy="46166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(#Tx sent) + (#accounts created):   anti-replay mechanism</a:t>
            </a: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D7447AD6-1DE4-6E42-97E5-47230CEC1718}"/>
              </a:ext>
            </a:extLst>
          </p:cNvPr>
          <p:cNvSpPr/>
          <p:nvPr/>
        </p:nvSpPr>
        <p:spPr>
          <a:xfrm>
            <a:off x="765544" y="4539663"/>
            <a:ext cx="446568" cy="381142"/>
          </a:xfrm>
          <a:custGeom>
            <a:avLst/>
            <a:gdLst>
              <a:gd name="connsiteX0" fmla="*/ 446568 w 446568"/>
              <a:gd name="connsiteY0" fmla="*/ 244549 h 253112"/>
              <a:gd name="connsiteX1" fmla="*/ 170121 w 446568"/>
              <a:gd name="connsiteY1" fmla="*/ 223284 h 253112"/>
              <a:gd name="connsiteX2" fmla="*/ 0 w 446568"/>
              <a:gd name="connsiteY2" fmla="*/ 0 h 2531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46568" h="253112">
                <a:moveTo>
                  <a:pt x="446568" y="244549"/>
                </a:moveTo>
                <a:cubicBezTo>
                  <a:pt x="345558" y="254295"/>
                  <a:pt x="244549" y="264042"/>
                  <a:pt x="170121" y="223284"/>
                </a:cubicBezTo>
                <a:cubicBezTo>
                  <a:pt x="95693" y="182526"/>
                  <a:pt x="47846" y="91263"/>
                  <a:pt x="0" y="0"/>
                </a:cubicBezTo>
              </a:path>
            </a:pathLst>
          </a:custGeom>
          <a:noFill/>
          <a:ln w="38100"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Left Bracket 10">
            <a:extLst>
              <a:ext uri="{FF2B5EF4-FFF2-40B4-BE49-F238E27FC236}">
                <a16:creationId xmlns:a16="http://schemas.microsoft.com/office/drawing/2014/main" id="{B9465FAF-074A-7B4B-9A99-6A4D54DF2F5C}"/>
              </a:ext>
            </a:extLst>
          </p:cNvPr>
          <p:cNvSpPr/>
          <p:nvPr/>
        </p:nvSpPr>
        <p:spPr>
          <a:xfrm>
            <a:off x="186068" y="1543936"/>
            <a:ext cx="45719" cy="3176931"/>
          </a:xfrm>
          <a:prstGeom prst="leftBracket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7E5E0E2-FFBD-9BE9-5FDF-9048B8FA7E33}"/>
              </a:ext>
            </a:extLst>
          </p:cNvPr>
          <p:cNvSpPr txBox="1"/>
          <p:nvPr/>
        </p:nvSpPr>
        <p:spPr>
          <a:xfrm>
            <a:off x="3493217" y="2230228"/>
            <a:ext cx="1306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800" dirty="0">
                <a:latin typeface="+mn-lt"/>
              </a:rPr>
              <a:t>(or address)</a:t>
            </a:r>
          </a:p>
        </p:txBody>
      </p:sp>
    </p:spTree>
    <p:extLst>
      <p:ext uri="{BB962C8B-B14F-4D97-AF65-F5344CB8AC3E}">
        <p14:creationId xmlns:p14="http://schemas.microsoft.com/office/powerpoint/2010/main" val="3563339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9" grpId="0" animBg="1"/>
      <p:bldP spid="10" grpId="0" animBg="1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9DA0D0-CBB1-E344-845A-B8507558242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Account state:  persistent storage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C7997F7-2F77-144B-BAC8-25B6FE9854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4925" y="1007967"/>
            <a:ext cx="8474149" cy="2181002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Every contract has an associated </a:t>
            </a:r>
            <a:r>
              <a:rPr lang="en-US" sz="2400" b="1" dirty="0"/>
              <a:t>storage array S</a:t>
            </a:r>
            <a:r>
              <a:rPr lang="en-US" sz="2400" dirty="0"/>
              <a:t>[]:</a:t>
            </a:r>
          </a:p>
          <a:p>
            <a:pPr marL="0" indent="0">
              <a:spcBef>
                <a:spcPts val="1224"/>
              </a:spcBef>
              <a:buNone/>
            </a:pPr>
            <a:r>
              <a:rPr lang="en-US" sz="2400" dirty="0"/>
              <a:t>	</a:t>
            </a:r>
            <a:r>
              <a:rPr lang="en-US" sz="2400" b="1" dirty="0"/>
              <a:t>S[0],  S[1],  …  ,  S[2</a:t>
            </a:r>
            <a:r>
              <a:rPr lang="en-US" sz="2400" b="1" baseline="30000" dirty="0"/>
              <a:t>256</a:t>
            </a:r>
            <a:r>
              <a:rPr lang="en-US" sz="2400" b="1" dirty="0"/>
              <a:t>-1]:    </a:t>
            </a:r>
            <a:r>
              <a:rPr lang="en-US" sz="2400" dirty="0"/>
              <a:t>each cell holds 32 bytes,  </a:t>
            </a:r>
            <a:r>
              <a:rPr lang="en-US" sz="2400" dirty="0" err="1"/>
              <a:t>init</a:t>
            </a:r>
            <a:r>
              <a:rPr lang="en-US" sz="2400" dirty="0"/>
              <a:t> to 0.</a:t>
            </a:r>
          </a:p>
          <a:p>
            <a:pPr marL="0" indent="0">
              <a:spcBef>
                <a:spcPts val="2424"/>
              </a:spcBef>
              <a:buNone/>
            </a:pPr>
            <a:r>
              <a:rPr lang="en-US" sz="2400" dirty="0"/>
              <a:t>Account storage root: </a:t>
            </a:r>
            <a:r>
              <a:rPr lang="en-US" sz="2400" b="1" dirty="0"/>
              <a:t>Merkle Patricia Tree hash </a:t>
            </a:r>
            <a:r>
              <a:rPr lang="en-US" sz="2400" dirty="0"/>
              <a:t>of S[]</a:t>
            </a:r>
            <a:endParaRPr lang="en-US" sz="2400" b="1" dirty="0"/>
          </a:p>
          <a:p>
            <a:pPr lvl="1">
              <a:spcBef>
                <a:spcPts val="624"/>
              </a:spcBef>
            </a:pPr>
            <a:r>
              <a:rPr lang="en-US" sz="2400" dirty="0"/>
              <a:t>Cannot compute full Merkle tree hash:  2</a:t>
            </a:r>
            <a:r>
              <a:rPr lang="en-US" sz="2400" baseline="30000" dirty="0"/>
              <a:t>256</a:t>
            </a:r>
            <a:r>
              <a:rPr lang="en-US" sz="2400" dirty="0"/>
              <a:t> leaves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61DF258-C16F-AA44-9FAD-E4404700F24E}"/>
              </a:ext>
            </a:extLst>
          </p:cNvPr>
          <p:cNvSpPr txBox="1"/>
          <p:nvPr/>
        </p:nvSpPr>
        <p:spPr>
          <a:xfrm>
            <a:off x="202019" y="3448921"/>
            <a:ext cx="1435008" cy="156966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S[000] = a</a:t>
            </a:r>
          </a:p>
          <a:p>
            <a:pPr algn="l"/>
            <a:r>
              <a:rPr lang="en-US" dirty="0">
                <a:latin typeface="+mn-lt"/>
              </a:rPr>
              <a:t>S[010] = b</a:t>
            </a:r>
          </a:p>
          <a:p>
            <a:pPr algn="l"/>
            <a:r>
              <a:rPr lang="en-US" dirty="0">
                <a:latin typeface="+mn-lt"/>
              </a:rPr>
              <a:t>S[011] = c</a:t>
            </a:r>
          </a:p>
          <a:p>
            <a:pPr algn="l"/>
            <a:r>
              <a:rPr lang="en-US" dirty="0">
                <a:latin typeface="+mn-lt"/>
              </a:rPr>
              <a:t>S[110] = d</a:t>
            </a:r>
          </a:p>
        </p:txBody>
      </p: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69B5AE5-933B-D346-8AE0-95039BA37D71}"/>
              </a:ext>
            </a:extLst>
          </p:cNvPr>
          <p:cNvGrpSpPr/>
          <p:nvPr/>
        </p:nvGrpSpPr>
        <p:grpSpPr>
          <a:xfrm>
            <a:off x="2105242" y="3690115"/>
            <a:ext cx="1856284" cy="1392690"/>
            <a:chOff x="2264735" y="3541253"/>
            <a:chExt cx="1856284" cy="1392690"/>
          </a:xfrm>
        </p:grpSpPr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9B5CE197-D3DE-AA41-A572-E0C5F14201AE}"/>
                </a:ext>
              </a:extLst>
            </p:cNvPr>
            <p:cNvSpPr txBox="1"/>
            <p:nvPr/>
          </p:nvSpPr>
          <p:spPr>
            <a:xfrm>
              <a:off x="2264735" y="4002918"/>
              <a:ext cx="626197" cy="4001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root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27078B41-DAD5-C444-97F6-5B73706AEA90}"/>
                </a:ext>
              </a:extLst>
            </p:cNvPr>
            <p:cNvSpPr txBox="1"/>
            <p:nvPr/>
          </p:nvSpPr>
          <p:spPr>
            <a:xfrm>
              <a:off x="3494822" y="3602808"/>
              <a:ext cx="626197" cy="4001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endParaRPr lang="en-US" sz="2000" dirty="0">
                <a:latin typeface="+mn-lt"/>
              </a:endParaRP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D1967495-C234-2949-97B2-69B8B9FBFD74}"/>
                </a:ext>
              </a:extLst>
            </p:cNvPr>
            <p:cNvSpPr txBox="1"/>
            <p:nvPr/>
          </p:nvSpPr>
          <p:spPr>
            <a:xfrm>
              <a:off x="3494822" y="4403028"/>
              <a:ext cx="626197" cy="4001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10, d</a:t>
              </a:r>
            </a:p>
          </p:txBody>
        </p:sp>
        <p:cxnSp>
          <p:nvCxnSpPr>
            <p:cNvPr id="11" name="Straight Arrow Connector 10">
              <a:extLst>
                <a:ext uri="{FF2B5EF4-FFF2-40B4-BE49-F238E27FC236}">
                  <a16:creationId xmlns:a16="http://schemas.microsoft.com/office/drawing/2014/main" id="{7E0E1B84-CFB8-7D4A-B4B5-5CB91AF35F45}"/>
                </a:ext>
              </a:extLst>
            </p:cNvPr>
            <p:cNvCxnSpPr>
              <a:cxnSpLocks/>
              <a:endCxn id="8" idx="1"/>
            </p:cNvCxnSpPr>
            <p:nvPr/>
          </p:nvCxnSpPr>
          <p:spPr>
            <a:xfrm flipV="1">
              <a:off x="2890932" y="3802863"/>
              <a:ext cx="603890" cy="20692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>
              <a:extLst>
                <a:ext uri="{FF2B5EF4-FFF2-40B4-BE49-F238E27FC236}">
                  <a16:creationId xmlns:a16="http://schemas.microsoft.com/office/drawing/2014/main" id="{07859E1D-6A04-134B-A067-09FA82037B17}"/>
                </a:ext>
              </a:extLst>
            </p:cNvPr>
            <p:cNvCxnSpPr>
              <a:cxnSpLocks/>
              <a:endCxn id="9" idx="1"/>
            </p:cNvCxnSpPr>
            <p:nvPr/>
          </p:nvCxnSpPr>
          <p:spPr>
            <a:xfrm>
              <a:off x="2890932" y="4403028"/>
              <a:ext cx="603890" cy="200055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0EBF56B8-4CAB-CB44-B1AF-B0C002E8B749}"/>
                </a:ext>
              </a:extLst>
            </p:cNvPr>
            <p:cNvSpPr txBox="1"/>
            <p:nvPr/>
          </p:nvSpPr>
          <p:spPr>
            <a:xfrm>
              <a:off x="2958803" y="3541253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0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24A5DC44-07B5-4541-8550-E0D7EF46DAA3}"/>
                </a:ext>
              </a:extLst>
            </p:cNvPr>
            <p:cNvSpPr txBox="1"/>
            <p:nvPr/>
          </p:nvSpPr>
          <p:spPr>
            <a:xfrm>
              <a:off x="2958803" y="4472278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1</a:t>
              </a:r>
            </a:p>
          </p:txBody>
        </p:sp>
      </p:grpSp>
      <p:grpSp>
        <p:nvGrpSpPr>
          <p:cNvPr id="10" name="Group 9">
            <a:extLst>
              <a:ext uri="{FF2B5EF4-FFF2-40B4-BE49-F238E27FC236}">
                <a16:creationId xmlns:a16="http://schemas.microsoft.com/office/drawing/2014/main" id="{3E09A732-2D6E-4241-B13A-026A7164EE1D}"/>
              </a:ext>
            </a:extLst>
          </p:cNvPr>
          <p:cNvGrpSpPr/>
          <p:nvPr/>
        </p:nvGrpSpPr>
        <p:grpSpPr>
          <a:xfrm>
            <a:off x="3952687" y="3290005"/>
            <a:ext cx="1262744" cy="1392690"/>
            <a:chOff x="3952687" y="3290005"/>
            <a:chExt cx="1262744" cy="1392690"/>
          </a:xfrm>
        </p:grpSpPr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15E58687-3B6F-0046-9BE1-80BD3772E771}"/>
                </a:ext>
              </a:extLst>
            </p:cNvPr>
            <p:cNvSpPr txBox="1"/>
            <p:nvPr/>
          </p:nvSpPr>
          <p:spPr>
            <a:xfrm>
              <a:off x="4589234" y="3351560"/>
              <a:ext cx="626197" cy="4001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0, a</a:t>
              </a: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CA84F053-970E-BE47-A350-AC148AE8A81B}"/>
                </a:ext>
              </a:extLst>
            </p:cNvPr>
            <p:cNvSpPr txBox="1"/>
            <p:nvPr/>
          </p:nvSpPr>
          <p:spPr>
            <a:xfrm>
              <a:off x="4589234" y="4151780"/>
              <a:ext cx="626197" cy="4001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endParaRPr lang="en-US" sz="2000" dirty="0">
                <a:latin typeface="+mn-lt"/>
              </a:endParaRPr>
            </a:p>
          </p:txBody>
        </p:sp>
        <p:cxnSp>
          <p:nvCxnSpPr>
            <p:cNvPr id="19" name="Straight Arrow Connector 18">
              <a:extLst>
                <a:ext uri="{FF2B5EF4-FFF2-40B4-BE49-F238E27FC236}">
                  <a16:creationId xmlns:a16="http://schemas.microsoft.com/office/drawing/2014/main" id="{492EB203-DFC0-C64F-B1FC-CDBA76E8AB40}"/>
                </a:ext>
              </a:extLst>
            </p:cNvPr>
            <p:cNvCxnSpPr>
              <a:cxnSpLocks/>
              <a:endCxn id="17" idx="1"/>
            </p:cNvCxnSpPr>
            <p:nvPr/>
          </p:nvCxnSpPr>
          <p:spPr>
            <a:xfrm flipV="1">
              <a:off x="3985344" y="3551615"/>
              <a:ext cx="603890" cy="20692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>
              <a:extLst>
                <a:ext uri="{FF2B5EF4-FFF2-40B4-BE49-F238E27FC236}">
                  <a16:creationId xmlns:a16="http://schemas.microsoft.com/office/drawing/2014/main" id="{C958D639-E5C2-3B42-8550-0DA09C05ECF9}"/>
                </a:ext>
              </a:extLst>
            </p:cNvPr>
            <p:cNvCxnSpPr>
              <a:cxnSpLocks/>
              <a:endCxn id="18" idx="1"/>
            </p:cNvCxnSpPr>
            <p:nvPr/>
          </p:nvCxnSpPr>
          <p:spPr>
            <a:xfrm>
              <a:off x="3952687" y="4158645"/>
              <a:ext cx="636547" cy="19319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25D1BAF7-B079-574B-B9D3-9AA1A28A8FFB}"/>
                </a:ext>
              </a:extLst>
            </p:cNvPr>
            <p:cNvSpPr txBox="1"/>
            <p:nvPr/>
          </p:nvSpPr>
          <p:spPr>
            <a:xfrm>
              <a:off x="4053215" y="3290005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0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F57CF329-EDDB-2646-84D3-94250246ABB4}"/>
                </a:ext>
              </a:extLst>
            </p:cNvPr>
            <p:cNvSpPr txBox="1"/>
            <p:nvPr/>
          </p:nvSpPr>
          <p:spPr>
            <a:xfrm>
              <a:off x="4053215" y="4221030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1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D93FE7E-39A1-FF40-874C-1BDC1CF69103}"/>
              </a:ext>
            </a:extLst>
          </p:cNvPr>
          <p:cNvGrpSpPr/>
          <p:nvPr/>
        </p:nvGrpSpPr>
        <p:grpSpPr>
          <a:xfrm>
            <a:off x="5182774" y="3690115"/>
            <a:ext cx="1262744" cy="1392690"/>
            <a:chOff x="5182774" y="3690115"/>
            <a:chExt cx="1262744" cy="139269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3EED6706-A49D-8643-8446-3ED540E68201}"/>
                </a:ext>
              </a:extLst>
            </p:cNvPr>
            <p:cNvSpPr txBox="1"/>
            <p:nvPr/>
          </p:nvSpPr>
          <p:spPr>
            <a:xfrm>
              <a:off x="5819321" y="3751670"/>
              <a:ext cx="626197" cy="4001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sz="2000" dirty="0">
                  <a:latin typeface="+mn-lt"/>
                </a:rPr>
                <a:t>⊥, b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8B7F62C1-2EB4-9D43-A0B1-8EA529AB73DF}"/>
                </a:ext>
              </a:extLst>
            </p:cNvPr>
            <p:cNvSpPr txBox="1"/>
            <p:nvPr/>
          </p:nvSpPr>
          <p:spPr>
            <a:xfrm>
              <a:off x="5819321" y="4551890"/>
              <a:ext cx="626197" cy="400110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accent1"/>
              </a:solidFill>
            </a:ln>
          </p:spPr>
          <p:txBody>
            <a:bodyPr wrap="none" rtlCol="0">
              <a:noAutofit/>
            </a:bodyPr>
            <a:lstStyle/>
            <a:p>
              <a:pPr algn="ctr"/>
              <a:r>
                <a:rPr lang="en-US" sz="2000" dirty="0"/>
                <a:t>⊥, c</a:t>
              </a:r>
            </a:p>
          </p:txBody>
        </p:sp>
        <p:cxnSp>
          <p:nvCxnSpPr>
            <p:cNvPr id="25" name="Straight Arrow Connector 24">
              <a:extLst>
                <a:ext uri="{FF2B5EF4-FFF2-40B4-BE49-F238E27FC236}">
                  <a16:creationId xmlns:a16="http://schemas.microsoft.com/office/drawing/2014/main" id="{3DD8C6EF-7206-DF46-A5C6-AD23306BDA0F}"/>
                </a:ext>
              </a:extLst>
            </p:cNvPr>
            <p:cNvCxnSpPr>
              <a:cxnSpLocks/>
              <a:endCxn id="23" idx="1"/>
            </p:cNvCxnSpPr>
            <p:nvPr/>
          </p:nvCxnSpPr>
          <p:spPr>
            <a:xfrm flipV="1">
              <a:off x="5215431" y="3951725"/>
              <a:ext cx="603890" cy="20692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6" name="Straight Arrow Connector 25">
              <a:extLst>
                <a:ext uri="{FF2B5EF4-FFF2-40B4-BE49-F238E27FC236}">
                  <a16:creationId xmlns:a16="http://schemas.microsoft.com/office/drawing/2014/main" id="{AD3DCEDE-6651-654A-B159-1DF5220F40C6}"/>
                </a:ext>
              </a:extLst>
            </p:cNvPr>
            <p:cNvCxnSpPr>
              <a:cxnSpLocks/>
              <a:endCxn id="24" idx="1"/>
            </p:cNvCxnSpPr>
            <p:nvPr/>
          </p:nvCxnSpPr>
          <p:spPr>
            <a:xfrm>
              <a:off x="5182774" y="4558755"/>
              <a:ext cx="636547" cy="193190"/>
            </a:xfrm>
            <a:prstGeom prst="straightConnector1">
              <a:avLst/>
            </a:prstGeom>
            <a:ln>
              <a:headEnd type="triangle" w="med" len="med"/>
              <a:tailEnd type="none" w="med" len="med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B59FF787-41CD-834C-8F80-2AB397035F1B}"/>
                </a:ext>
              </a:extLst>
            </p:cNvPr>
            <p:cNvSpPr txBox="1"/>
            <p:nvPr/>
          </p:nvSpPr>
          <p:spPr>
            <a:xfrm>
              <a:off x="5283302" y="3690115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0</a:t>
              </a: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0A73FD74-7B73-144B-948D-CC16E866F43E}"/>
                </a:ext>
              </a:extLst>
            </p:cNvPr>
            <p:cNvSpPr txBox="1"/>
            <p:nvPr/>
          </p:nvSpPr>
          <p:spPr>
            <a:xfrm>
              <a:off x="5283302" y="4621140"/>
              <a:ext cx="3401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dirty="0">
                  <a:latin typeface="+mn-lt"/>
                </a:rPr>
                <a:t>1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B8C98FE9-F03C-2B47-846F-27E5DC06619F}"/>
              </a:ext>
            </a:extLst>
          </p:cNvPr>
          <p:cNvGrpSpPr/>
          <p:nvPr/>
        </p:nvGrpSpPr>
        <p:grpSpPr>
          <a:xfrm>
            <a:off x="6795075" y="3558326"/>
            <a:ext cx="2189125" cy="1437635"/>
            <a:chOff x="6795075" y="3558326"/>
            <a:chExt cx="2189125" cy="1437635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E377EA8F-F997-E243-BEEF-41D71A926C91}"/>
                </a:ext>
              </a:extLst>
            </p:cNvPr>
            <p:cNvSpPr txBox="1"/>
            <p:nvPr/>
          </p:nvSpPr>
          <p:spPr>
            <a:xfrm>
              <a:off x="7005422" y="3558326"/>
              <a:ext cx="1926168" cy="1015663"/>
            </a:xfrm>
            <a:prstGeom prst="rect">
              <a:avLst/>
            </a:prstGeom>
            <a:noFill/>
            <a:ln>
              <a:solidFill>
                <a:schemeClr val="accent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sz="2000" dirty="0">
                  <a:latin typeface="+mn-lt"/>
                </a:rPr>
                <a:t>time to compute</a:t>
              </a:r>
              <a:br>
                <a:rPr lang="en-US" sz="2000" dirty="0">
                  <a:latin typeface="+mn-lt"/>
                </a:rPr>
              </a:br>
              <a:r>
                <a:rPr lang="en-US" sz="2000" dirty="0">
                  <a:latin typeface="+mn-lt"/>
                </a:rPr>
                <a:t>root hash:</a:t>
              </a:r>
            </a:p>
            <a:p>
              <a:pPr algn="l"/>
              <a:r>
                <a:rPr lang="en-US" sz="2000" dirty="0">
                  <a:latin typeface="+mn-lt"/>
                </a:rPr>
                <a:t>   ≤ 2×|S|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61000B2-B88F-7D46-AAF4-700A48969149}"/>
                </a:ext>
              </a:extLst>
            </p:cNvPr>
            <p:cNvSpPr txBox="1"/>
            <p:nvPr/>
          </p:nvSpPr>
          <p:spPr>
            <a:xfrm>
              <a:off x="6795075" y="4626629"/>
              <a:ext cx="2189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1800" dirty="0">
                  <a:latin typeface="+mn-lt"/>
                </a:rPr>
                <a:t>|S| = # non-zero cells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6317380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391776D-2771-CE4D-A503-E8EBFE74B9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 transitions:  Tx and messages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8E4349-A885-384B-B8A1-85AD21B12C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86" y="894736"/>
            <a:ext cx="9015413" cy="439501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u="sng" dirty="0"/>
              <a:t>Transactions:  signed data by initiator</a:t>
            </a:r>
          </a:p>
          <a:p>
            <a:pPr>
              <a:spcBef>
                <a:spcPts val="1176"/>
              </a:spcBef>
            </a:pPr>
            <a:r>
              <a:rPr lang="en-US" sz="2400" b="1" dirty="0"/>
              <a:t>To:</a:t>
            </a:r>
            <a:r>
              <a:rPr lang="en-US" sz="2400" dirty="0"/>
              <a:t>  32-byte address of target  (0 ⇾ create new account)</a:t>
            </a:r>
          </a:p>
          <a:p>
            <a:pPr>
              <a:spcBef>
                <a:spcPts val="1176"/>
              </a:spcBef>
            </a:pPr>
            <a:r>
              <a:rPr lang="en-US" sz="2400" b="1" dirty="0"/>
              <a:t>From</a:t>
            </a:r>
            <a:r>
              <a:rPr lang="en-US" sz="2400" dirty="0"/>
              <a:t>,  [</a:t>
            </a:r>
            <a:r>
              <a:rPr lang="en-US" sz="2400" b="1" dirty="0"/>
              <a:t>Signature]</a:t>
            </a:r>
            <a:r>
              <a:rPr lang="en-US" sz="2400" dirty="0"/>
              <a:t>:   initiator address and signature on Tx (if owned)</a:t>
            </a:r>
          </a:p>
          <a:p>
            <a:pPr>
              <a:spcBef>
                <a:spcPts val="1176"/>
              </a:spcBef>
            </a:pPr>
            <a:r>
              <a:rPr lang="en-US" sz="2400" b="1" dirty="0"/>
              <a:t>Value</a:t>
            </a:r>
            <a:r>
              <a:rPr lang="en-US" sz="2400" dirty="0"/>
              <a:t>:  # Wei being sent with Tx    </a:t>
            </a:r>
            <a:r>
              <a:rPr lang="en-US" sz="1600" dirty="0"/>
              <a:t>(1 Wei = 10</a:t>
            </a:r>
            <a:r>
              <a:rPr lang="en-US" sz="1600" baseline="30000" dirty="0"/>
              <a:t>-18</a:t>
            </a:r>
            <a:r>
              <a:rPr lang="en-US" sz="1600" dirty="0"/>
              <a:t> ETH)</a:t>
            </a:r>
          </a:p>
          <a:p>
            <a:pPr>
              <a:spcBef>
                <a:spcPts val="1176"/>
              </a:spcBef>
            </a:pPr>
            <a:r>
              <a:rPr lang="en-US" sz="2400" dirty="0"/>
              <a:t>Tx fees </a:t>
            </a:r>
            <a:r>
              <a:rPr lang="en-US" sz="1600" dirty="0"/>
              <a:t>(EIP 1559)</a:t>
            </a:r>
            <a:r>
              <a:rPr lang="en-US" sz="2400" b="1" dirty="0"/>
              <a:t>:  </a:t>
            </a:r>
            <a:r>
              <a:rPr lang="en-US" sz="2400" b="1" dirty="0" err="1"/>
              <a:t>gasLimit</a:t>
            </a:r>
            <a:r>
              <a:rPr lang="en-US" sz="2400" b="1" dirty="0"/>
              <a:t>,  </a:t>
            </a:r>
            <a:r>
              <a:rPr lang="en-US" sz="2400" b="1" dirty="0" err="1"/>
              <a:t>maxFee</a:t>
            </a:r>
            <a:r>
              <a:rPr lang="en-US" sz="2400" b="1" dirty="0"/>
              <a:t>,  </a:t>
            </a:r>
            <a:r>
              <a:rPr lang="en-US" sz="2400" b="1" dirty="0" err="1"/>
              <a:t>maxPriorityFee</a:t>
            </a:r>
            <a:r>
              <a:rPr lang="en-US" sz="2400" dirty="0"/>
              <a:t>   (later)</a:t>
            </a:r>
            <a:endParaRPr lang="en-US" sz="1900" dirty="0"/>
          </a:p>
          <a:p>
            <a:pPr>
              <a:spcBef>
                <a:spcPts val="1176"/>
              </a:spcBef>
            </a:pPr>
            <a:r>
              <a:rPr lang="en-US" sz="2400" dirty="0"/>
              <a:t>if  To = 0:   create new contract   </a:t>
            </a:r>
            <a:r>
              <a:rPr lang="en-US" sz="2400" b="1" dirty="0"/>
              <a:t>code = (</a:t>
            </a:r>
            <a:r>
              <a:rPr lang="en-US" sz="2400" b="1" dirty="0" err="1"/>
              <a:t>init</a:t>
            </a:r>
            <a:r>
              <a:rPr lang="en-US" sz="2400" b="1" dirty="0"/>
              <a:t>, body)</a:t>
            </a:r>
          </a:p>
          <a:p>
            <a:pPr>
              <a:spcBef>
                <a:spcPts val="1176"/>
              </a:spcBef>
            </a:pPr>
            <a:r>
              <a:rPr lang="en-US" sz="2400" dirty="0"/>
              <a:t>if  To ≠ 0:   </a:t>
            </a:r>
            <a:r>
              <a:rPr lang="en-US" sz="2400" b="1" dirty="0"/>
              <a:t>data</a:t>
            </a:r>
            <a:r>
              <a:rPr lang="en-US" sz="2400" dirty="0"/>
              <a:t> (what function to call &amp; arguments)</a:t>
            </a:r>
          </a:p>
          <a:p>
            <a:pPr>
              <a:spcBef>
                <a:spcPts val="1176"/>
              </a:spcBef>
            </a:pPr>
            <a:r>
              <a:rPr lang="en-US" sz="2400" b="1" dirty="0"/>
              <a:t>nonce</a:t>
            </a:r>
            <a:r>
              <a:rPr lang="en-US" sz="2400" dirty="0"/>
              <a:t>:  must match current nonce of sender (prevents Tx replay)</a:t>
            </a:r>
          </a:p>
          <a:p>
            <a:pPr>
              <a:spcBef>
                <a:spcPts val="1176"/>
              </a:spcBef>
            </a:pPr>
            <a:r>
              <a:rPr lang="en-US" sz="1900" dirty="0" err="1"/>
              <a:t>chain_id</a:t>
            </a:r>
            <a:r>
              <a:rPr lang="en-US" sz="1900" dirty="0"/>
              <a:t>:  ensures Tx can only be submitted to the intended chain</a:t>
            </a:r>
          </a:p>
        </p:txBody>
      </p:sp>
    </p:spTree>
    <p:extLst>
      <p:ext uri="{BB962C8B-B14F-4D97-AF65-F5344CB8AC3E}">
        <p14:creationId xmlns:p14="http://schemas.microsoft.com/office/powerpoint/2010/main" val="10244109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449E5C-6CE6-1243-B20C-F5B9B99669A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State transitions:  Tx and messages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87D0EE-1BBA-2D40-8AF9-CAE310BBC1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dirty="0"/>
              <a:t>Transaction types: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/>
              <a:t>	owned ⇾ owned:     transfer ETH between users</a:t>
            </a:r>
          </a:p>
          <a:p>
            <a:pPr marL="0" indent="0">
              <a:buNone/>
            </a:pPr>
            <a:r>
              <a:rPr lang="en-US" dirty="0"/>
              <a:t>	owned ⇾ contract:   call contract with ETH &amp; data</a:t>
            </a:r>
          </a:p>
        </p:txBody>
      </p:sp>
    </p:spTree>
    <p:extLst>
      <p:ext uri="{BB962C8B-B14F-4D97-AF65-F5344CB8AC3E}">
        <p14:creationId xmlns:p14="http://schemas.microsoft.com/office/powerpoint/2010/main" val="219640186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726168-6D9A-034A-BD67-211BD14BE7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 </a:t>
            </a:r>
            <a:r>
              <a:rPr lang="en-US" sz="2700" b="0" dirty="0"/>
              <a:t>(block  #10993504)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09F75AA-A7C2-AF4C-A94B-5B0CCDF14B29}"/>
              </a:ext>
            </a:extLst>
          </p:cNvPr>
          <p:cNvSpPr txBox="1"/>
          <p:nvPr/>
        </p:nvSpPr>
        <p:spPr>
          <a:xfrm>
            <a:off x="1244007" y="1062137"/>
            <a:ext cx="83535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u="sng" dirty="0">
                <a:latin typeface="+mn-lt"/>
              </a:rPr>
              <a:t>From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9A58A52A-CF37-3E40-95BC-3D9A70843844}"/>
              </a:ext>
            </a:extLst>
          </p:cNvPr>
          <p:cNvSpPr txBox="1"/>
          <p:nvPr/>
        </p:nvSpPr>
        <p:spPr>
          <a:xfrm>
            <a:off x="3597346" y="1062136"/>
            <a:ext cx="46987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u="sng" dirty="0">
                <a:latin typeface="+mn-lt"/>
              </a:rPr>
              <a:t>To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9E7BE9B-5865-A04E-A431-3F93A20E987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1971" y="1523802"/>
            <a:ext cx="6705895" cy="347218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C49B77-899A-F045-8DAE-0DFFF9AB395F}"/>
              </a:ext>
            </a:extLst>
          </p:cNvPr>
          <p:cNvSpPr txBox="1"/>
          <p:nvPr/>
        </p:nvSpPr>
        <p:spPr>
          <a:xfrm>
            <a:off x="4955552" y="1062135"/>
            <a:ext cx="142859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u="sng" dirty="0" err="1">
                <a:latin typeface="+mn-lt"/>
              </a:rPr>
              <a:t>msg.value</a:t>
            </a:r>
            <a:endParaRPr lang="en-US" u="sng" dirty="0">
              <a:latin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66E8A49-2886-0B4A-99EA-D75781207F2E}"/>
              </a:ext>
            </a:extLst>
          </p:cNvPr>
          <p:cNvSpPr txBox="1"/>
          <p:nvPr/>
        </p:nvSpPr>
        <p:spPr>
          <a:xfrm>
            <a:off x="6782965" y="1062134"/>
            <a:ext cx="166705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u="sng" dirty="0">
                <a:latin typeface="+mn-lt"/>
              </a:rPr>
              <a:t>Tx fee (ETH)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AA41361D-92E3-E744-B15A-25A7F443E8B2}"/>
              </a:ext>
            </a:extLst>
          </p:cNvPr>
          <p:cNvSpPr/>
          <p:nvPr/>
        </p:nvSpPr>
        <p:spPr>
          <a:xfrm>
            <a:off x="4859079" y="2307265"/>
            <a:ext cx="1923886" cy="382772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EEFE33BE-02D8-5144-843D-9E544E2962CD}"/>
              </a:ext>
            </a:extLst>
          </p:cNvPr>
          <p:cNvSpPr/>
          <p:nvPr/>
        </p:nvSpPr>
        <p:spPr>
          <a:xfrm>
            <a:off x="4859079" y="2753831"/>
            <a:ext cx="1307805" cy="276446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81B4D96E-5B4F-7C44-AF09-AA85A9E67DE3}"/>
              </a:ext>
            </a:extLst>
          </p:cNvPr>
          <p:cNvSpPr/>
          <p:nvPr/>
        </p:nvSpPr>
        <p:spPr>
          <a:xfrm>
            <a:off x="4859079" y="3522527"/>
            <a:ext cx="1923886" cy="276446"/>
          </a:xfrm>
          <a:prstGeom prst="ellipse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09154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81A685-B200-B948-BD15-08FD63FD87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Messages:  virtual Tx initiated by a contract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C3F86E-7479-E240-AB1C-5F1B994F39A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200151"/>
            <a:ext cx="8686800" cy="333995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Same as Tx, but no signature   (contract has no signing key)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	contract ⇾ owned:    contract sends funds to user</a:t>
            </a:r>
          </a:p>
          <a:p>
            <a:pPr marL="0" indent="0">
              <a:buNone/>
            </a:pPr>
            <a:r>
              <a:rPr lang="en-US" sz="2400" dirty="0"/>
              <a:t>	contract ⇾ contract:  one program calls another </a:t>
            </a:r>
            <a:r>
              <a:rPr lang="en-US" sz="2000" dirty="0"/>
              <a:t>(and sends funds)</a:t>
            </a: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b="1" dirty="0"/>
              <a:t>One Tx from user:</a:t>
            </a:r>
            <a:r>
              <a:rPr lang="en-US" sz="2400" dirty="0"/>
              <a:t> can lead to many Tx processed.   Composability!</a:t>
            </a:r>
          </a:p>
          <a:p>
            <a:pPr marL="0" indent="0">
              <a:spcBef>
                <a:spcPts val="1824"/>
              </a:spcBef>
              <a:buNone/>
            </a:pPr>
            <a:r>
              <a:rPr lang="en-US" sz="2400" dirty="0"/>
              <a:t> Tx from owned </a:t>
            </a:r>
            <a:r>
              <a:rPr lang="en-US" sz="2400" dirty="0" err="1"/>
              <a:t>addr</a:t>
            </a:r>
            <a:r>
              <a:rPr lang="en-US" sz="2400" dirty="0"/>
              <a:t> ⇾ contract ⇾ another contract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4C4B63D-AF56-944D-9CA6-8D3FA8554F2B}"/>
              </a:ext>
            </a:extLst>
          </p:cNvPr>
          <p:cNvGrpSpPr/>
          <p:nvPr/>
        </p:nvGrpSpPr>
        <p:grpSpPr>
          <a:xfrm>
            <a:off x="3827720" y="4369981"/>
            <a:ext cx="5130309" cy="546726"/>
            <a:chOff x="3827720" y="4369981"/>
            <a:chExt cx="5130309" cy="546726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BFC1237B-0B79-EF42-945D-A0CA506ED6FF}"/>
                </a:ext>
              </a:extLst>
            </p:cNvPr>
            <p:cNvSpPr txBox="1"/>
            <p:nvPr/>
          </p:nvSpPr>
          <p:spPr>
            <a:xfrm>
              <a:off x="4253023" y="4455042"/>
              <a:ext cx="470500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+mn-lt"/>
                </a:rPr>
                <a:t>another contract ⇾ different owned</a:t>
              </a:r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1948894C-2D30-D648-AC71-C8BDC743F9AD}"/>
                </a:ext>
              </a:extLst>
            </p:cNvPr>
            <p:cNvSpPr/>
            <p:nvPr/>
          </p:nvSpPr>
          <p:spPr>
            <a:xfrm>
              <a:off x="3827720" y="4369981"/>
              <a:ext cx="404037" cy="392409"/>
            </a:xfrm>
            <a:custGeom>
              <a:avLst/>
              <a:gdLst>
                <a:gd name="connsiteX0" fmla="*/ 29665 w 656986"/>
                <a:gd name="connsiteY0" fmla="*/ 0 h 392409"/>
                <a:gd name="connsiteX1" fmla="*/ 72195 w 656986"/>
                <a:gd name="connsiteY1" fmla="*/ 350875 h 392409"/>
                <a:gd name="connsiteX2" fmla="*/ 656986 w 656986"/>
                <a:gd name="connsiteY2" fmla="*/ 372140 h 39240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656986" h="392409">
                  <a:moveTo>
                    <a:pt x="29665" y="0"/>
                  </a:moveTo>
                  <a:cubicBezTo>
                    <a:pt x="-1347" y="144426"/>
                    <a:pt x="-32359" y="288852"/>
                    <a:pt x="72195" y="350875"/>
                  </a:cubicBezTo>
                  <a:cubicBezTo>
                    <a:pt x="176749" y="412898"/>
                    <a:pt x="416867" y="392519"/>
                    <a:pt x="656986" y="372140"/>
                  </a:cubicBezTo>
                </a:path>
              </a:pathLst>
            </a:custGeom>
            <a:noFill/>
            <a:ln w="38100">
              <a:solidFill>
                <a:schemeClr val="tx1"/>
              </a:solidFill>
              <a:headEnd type="none" w="med" len="med"/>
              <a:tailEnd type="arrow" w="med" len="med"/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BD7C6C41-5F70-2C4A-888C-B9ED23F59DE4}"/>
              </a:ext>
            </a:extLst>
          </p:cNvPr>
          <p:cNvSpPr/>
          <p:nvPr/>
        </p:nvSpPr>
        <p:spPr>
          <a:xfrm>
            <a:off x="318979" y="3902150"/>
            <a:ext cx="8686800" cy="1090088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9969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9F76E1E-24D4-7A4D-A360-590EB49A56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Example Tx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4028A5A-613A-654E-8AB7-79D932E6195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51114" y="983932"/>
            <a:ext cx="7935686" cy="3900108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3D09B46B-9F33-6743-92BD-0C593EBEDC6C}"/>
              </a:ext>
            </a:extLst>
          </p:cNvPr>
          <p:cNvSpPr txBox="1"/>
          <p:nvPr/>
        </p:nvSpPr>
        <p:spPr>
          <a:xfrm>
            <a:off x="457200" y="4681835"/>
            <a:ext cx="353872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world state (four accounts)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A7BE98A-F4A8-154F-B751-CF90A3472AC8}"/>
              </a:ext>
            </a:extLst>
          </p:cNvPr>
          <p:cNvSpPr txBox="1"/>
          <p:nvPr/>
        </p:nvSpPr>
        <p:spPr>
          <a:xfrm>
            <a:off x="5915519" y="4681835"/>
            <a:ext cx="26996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updated world state</a:t>
            </a:r>
          </a:p>
        </p:txBody>
      </p:sp>
    </p:spTree>
    <p:extLst>
      <p:ext uri="{BB962C8B-B14F-4D97-AF65-F5344CB8AC3E}">
        <p14:creationId xmlns:p14="http://schemas.microsoft.com/office/powerpoint/2010/main" val="201563053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AB6269-6494-D948-A988-97271717E7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Ethereum Block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3B7AD9F-2F25-4F40-942B-E683B729F97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19548" y="1052665"/>
            <a:ext cx="8824452" cy="3943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Block proposer creates a block of n  Tx:     </a:t>
            </a:r>
            <a:r>
              <a:rPr lang="en-US" sz="2000" dirty="0"/>
              <a:t>(from </a:t>
            </a:r>
            <a:r>
              <a:rPr lang="en-US" sz="2000" dirty="0" err="1"/>
              <a:t>Txs</a:t>
            </a:r>
            <a:r>
              <a:rPr lang="en-US" sz="2000" dirty="0"/>
              <a:t> submitted by users)</a:t>
            </a:r>
          </a:p>
          <a:p>
            <a:r>
              <a:rPr lang="en-US" sz="2400" dirty="0"/>
              <a:t>To produce a block do:    </a:t>
            </a:r>
          </a:p>
          <a:p>
            <a:pPr lvl="2"/>
            <a:r>
              <a:rPr lang="en-US" sz="2400" dirty="0"/>
              <a:t>for </a:t>
            </a:r>
            <a:r>
              <a:rPr lang="en-US" sz="2400" dirty="0" err="1"/>
              <a:t>i</a:t>
            </a:r>
            <a:r>
              <a:rPr lang="en-US" sz="2400" dirty="0"/>
              <a:t>=1,…,n:  execute state change of </a:t>
            </a:r>
            <a:r>
              <a:rPr lang="en-US" sz="2400" dirty="0" err="1"/>
              <a:t>Tx</a:t>
            </a:r>
            <a:r>
              <a:rPr lang="en-US" sz="2400" baseline="-25000" dirty="0" err="1"/>
              <a:t>i</a:t>
            </a:r>
            <a:r>
              <a:rPr lang="en-US" sz="2400" dirty="0"/>
              <a:t>  sequentially</a:t>
            </a:r>
            <a:endParaRPr lang="en-US" sz="2400" baseline="-25000" dirty="0"/>
          </a:p>
          <a:p>
            <a:pPr marL="857250" lvl="2" indent="0">
              <a:buNone/>
            </a:pPr>
            <a:r>
              <a:rPr lang="en-US" sz="2400" baseline="-25000" dirty="0"/>
              <a:t>								</a:t>
            </a:r>
            <a:r>
              <a:rPr lang="en-US" sz="2000" dirty="0"/>
              <a:t>(can change state of &gt;n accounts)</a:t>
            </a:r>
          </a:p>
          <a:p>
            <a:pPr lvl="2"/>
            <a:r>
              <a:rPr lang="en-US" sz="2400" dirty="0"/>
              <a:t>record updated world state in block</a:t>
            </a:r>
          </a:p>
          <a:p>
            <a:pPr marL="457200" lvl="1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Other validators re-execute all Tx to verify block   ⇒   </a:t>
            </a:r>
            <a:br>
              <a:rPr lang="en-US" sz="2400" dirty="0"/>
            </a:br>
            <a:r>
              <a:rPr lang="en-US" sz="2400" dirty="0"/>
              <a:t>		sign block if valid   ⇒   enough sigs, epoch is finalized.</a:t>
            </a:r>
          </a:p>
        </p:txBody>
      </p:sp>
    </p:spTree>
    <p:extLst>
      <p:ext uri="{BB962C8B-B14F-4D97-AF65-F5344CB8AC3E}">
        <p14:creationId xmlns:p14="http://schemas.microsoft.com/office/powerpoint/2010/main" val="6373529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DB12B1-6036-854C-B76C-0FF5AA8D2E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Block header data  </a:t>
            </a:r>
            <a:r>
              <a:rPr lang="en-US" sz="3100" dirty="0"/>
              <a:t>(simplified)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737BCB-49F2-1648-91F0-53D731E699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31358"/>
            <a:ext cx="8569842" cy="4112142"/>
          </a:xfrm>
        </p:spPr>
        <p:txBody>
          <a:bodyPr>
            <a:normAutofit/>
          </a:bodyPr>
          <a:lstStyle/>
          <a:p>
            <a:pPr marL="457200" indent="-457200">
              <a:buAutoNum type="arabicParenBoth"/>
            </a:pPr>
            <a:r>
              <a:rPr lang="en-US" sz="2400" dirty="0"/>
              <a:t>consensus data:   proposer ID,  parent hash,  votes,  etc.</a:t>
            </a:r>
          </a:p>
          <a:p>
            <a:pPr marL="457200" indent="-457200">
              <a:spcBef>
                <a:spcPts val="1776"/>
              </a:spcBef>
              <a:buAutoNum type="arabicParenBoth"/>
            </a:pPr>
            <a:r>
              <a:rPr lang="en-US" sz="2400" dirty="0"/>
              <a:t>address of gas beneficiary:  where Tx fees will go</a:t>
            </a:r>
          </a:p>
          <a:p>
            <a:pPr marL="457200" indent="-457200">
              <a:spcBef>
                <a:spcPts val="1776"/>
              </a:spcBef>
              <a:buAutoNum type="arabicParenBoth"/>
            </a:pPr>
            <a:r>
              <a:rPr lang="en-US" sz="2400" b="1" dirty="0"/>
              <a:t>world state root</a:t>
            </a:r>
            <a:r>
              <a:rPr lang="en-US" sz="2400" dirty="0"/>
              <a:t>:   updated world state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sz="2400" dirty="0"/>
              <a:t>			Merkle Patricia Tree hash of </a:t>
            </a:r>
            <a:r>
              <a:rPr lang="en-US" sz="2400" u="sng" dirty="0"/>
              <a:t>all</a:t>
            </a:r>
            <a:r>
              <a:rPr lang="en-US" sz="2400" dirty="0"/>
              <a:t> accounts in the system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sz="2400" dirty="0"/>
              <a:t>(4) </a:t>
            </a:r>
            <a:r>
              <a:rPr lang="en-US" sz="2400" b="1" dirty="0"/>
              <a:t>Tx root</a:t>
            </a:r>
            <a:r>
              <a:rPr lang="en-US" sz="2400" dirty="0"/>
              <a:t>:   Merkle hash of all Tx processed in block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sz="2400" dirty="0"/>
              <a:t>(5) </a:t>
            </a:r>
            <a:r>
              <a:rPr lang="en-US" sz="2400" b="1" dirty="0"/>
              <a:t>Tx receipt root</a:t>
            </a:r>
            <a:r>
              <a:rPr lang="en-US" sz="2400" dirty="0"/>
              <a:t>:  Merkle hash of log messages generated in block 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sz="2400" dirty="0"/>
              <a:t>(6) </a:t>
            </a:r>
            <a:r>
              <a:rPr lang="en-US" sz="2400" b="1" dirty="0"/>
              <a:t>Gas Used</a:t>
            </a:r>
            <a:r>
              <a:rPr lang="en-US" sz="2400" dirty="0"/>
              <a:t>: used to adjust the gas price  </a:t>
            </a:r>
            <a:r>
              <a:rPr lang="en-US" sz="2000" dirty="0"/>
              <a:t>(max gas per block is 45M)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997550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0FC307E-8A75-744D-AAB3-27B13B6BD6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Ethereum blockchain: abstractly</a:t>
            </a:r>
          </a:p>
        </p:txBody>
      </p:sp>
      <p:grpSp>
        <p:nvGrpSpPr>
          <p:cNvPr id="87" name="Group 86">
            <a:extLst>
              <a:ext uri="{FF2B5EF4-FFF2-40B4-BE49-F238E27FC236}">
                <a16:creationId xmlns:a16="http://schemas.microsoft.com/office/drawing/2014/main" id="{EF6B3101-4F91-784D-AB9F-63A9F3BE1131}"/>
              </a:ext>
            </a:extLst>
          </p:cNvPr>
          <p:cNvGrpSpPr/>
          <p:nvPr/>
        </p:nvGrpSpPr>
        <p:grpSpPr>
          <a:xfrm>
            <a:off x="8024042" y="1326037"/>
            <a:ext cx="986194" cy="1025778"/>
            <a:chOff x="8109105" y="1326037"/>
            <a:chExt cx="986194" cy="1025778"/>
          </a:xfrm>
        </p:grpSpPr>
        <p:sp>
          <p:nvSpPr>
            <p:cNvPr id="83" name="Right Brace 82">
              <a:extLst>
                <a:ext uri="{FF2B5EF4-FFF2-40B4-BE49-F238E27FC236}">
                  <a16:creationId xmlns:a16="http://schemas.microsoft.com/office/drawing/2014/main" id="{ECF43AA3-213C-7A44-AA18-0A3D83EF7CDE}"/>
                </a:ext>
              </a:extLst>
            </p:cNvPr>
            <p:cNvSpPr/>
            <p:nvPr/>
          </p:nvSpPr>
          <p:spPr>
            <a:xfrm>
              <a:off x="8109105" y="1326037"/>
              <a:ext cx="308956" cy="1025778"/>
            </a:xfrm>
            <a:prstGeom prst="rightBrace">
              <a:avLst/>
            </a:prstGeom>
            <a:ln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85" name="Straight Arrow Connector 84">
              <a:extLst>
                <a:ext uri="{FF2B5EF4-FFF2-40B4-BE49-F238E27FC236}">
                  <a16:creationId xmlns:a16="http://schemas.microsoft.com/office/drawing/2014/main" id="{BCCCDAEA-1CE4-9044-9AF8-27909FEFDFC8}"/>
                </a:ext>
              </a:extLst>
            </p:cNvPr>
            <p:cNvCxnSpPr/>
            <p:nvPr/>
          </p:nvCxnSpPr>
          <p:spPr>
            <a:xfrm>
              <a:off x="8420984" y="1837472"/>
              <a:ext cx="340242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8F3DB399-D7BD-E646-AC4D-2A8A3A8B1DCD}"/>
                </a:ext>
              </a:extLst>
            </p:cNvPr>
            <p:cNvSpPr txBox="1"/>
            <p:nvPr/>
          </p:nvSpPr>
          <p:spPr>
            <a:xfrm>
              <a:off x="8697433" y="1522702"/>
              <a:ext cx="397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…</a:t>
              </a:r>
            </a:p>
          </p:txBody>
        </p:sp>
      </p:grp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E85EF8DA-7336-4449-A23C-9FE441F19B81}"/>
              </a:ext>
            </a:extLst>
          </p:cNvPr>
          <p:cNvGrpSpPr/>
          <p:nvPr/>
        </p:nvGrpSpPr>
        <p:grpSpPr>
          <a:xfrm>
            <a:off x="3451426" y="1284578"/>
            <a:ext cx="4877516" cy="3733323"/>
            <a:chOff x="3451426" y="1284578"/>
            <a:chExt cx="4877516" cy="3733323"/>
          </a:xfrm>
        </p:grpSpPr>
        <p:grpSp>
          <p:nvGrpSpPr>
            <p:cNvPr id="56" name="Group 55">
              <a:extLst>
                <a:ext uri="{FF2B5EF4-FFF2-40B4-BE49-F238E27FC236}">
                  <a16:creationId xmlns:a16="http://schemas.microsoft.com/office/drawing/2014/main" id="{5B6F8468-3136-5E4A-B633-165616FF3FFE}"/>
                </a:ext>
              </a:extLst>
            </p:cNvPr>
            <p:cNvGrpSpPr/>
            <p:nvPr/>
          </p:nvGrpSpPr>
          <p:grpSpPr>
            <a:xfrm>
              <a:off x="4816550" y="1284578"/>
              <a:ext cx="3512392" cy="3733323"/>
              <a:chOff x="425303" y="1360967"/>
              <a:chExt cx="3512392" cy="3733323"/>
            </a:xfrm>
          </p:grpSpPr>
          <p:sp>
            <p:nvSpPr>
              <p:cNvPr id="57" name="Rectangle 56">
                <a:extLst>
                  <a:ext uri="{FF2B5EF4-FFF2-40B4-BE49-F238E27FC236}">
                    <a16:creationId xmlns:a16="http://schemas.microsoft.com/office/drawing/2014/main" id="{BFD0BDC0-2305-E14E-97F2-1653301D86EC}"/>
                  </a:ext>
                </a:extLst>
              </p:cNvPr>
              <p:cNvSpPr/>
              <p:nvPr/>
            </p:nvSpPr>
            <p:spPr>
              <a:xfrm>
                <a:off x="1307805" y="1360967"/>
                <a:ext cx="1329069" cy="2870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err="1">
                    <a:solidFill>
                      <a:schemeClr val="tx1"/>
                    </a:solidFill>
                  </a:rPr>
                  <a:t>prev</a:t>
                </a:r>
                <a:r>
                  <a:rPr lang="en-US" sz="2000" dirty="0">
                    <a:solidFill>
                      <a:schemeClr val="tx1"/>
                    </a:solidFill>
                  </a:rPr>
                  <a:t> hash</a:t>
                </a:r>
              </a:p>
            </p:txBody>
          </p:sp>
          <p:sp>
            <p:nvSpPr>
              <p:cNvPr id="58" name="Rectangle 57">
                <a:extLst>
                  <a:ext uri="{FF2B5EF4-FFF2-40B4-BE49-F238E27FC236}">
                    <a16:creationId xmlns:a16="http://schemas.microsoft.com/office/drawing/2014/main" id="{A1DF84C8-1B7A-1144-A317-B3F08F608159}"/>
                  </a:ext>
                </a:extLst>
              </p:cNvPr>
              <p:cNvSpPr/>
              <p:nvPr/>
            </p:nvSpPr>
            <p:spPr>
              <a:xfrm>
                <a:off x="1307805" y="1648047"/>
                <a:ext cx="1329069" cy="2870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59" name="Rectangle 58">
                <a:extLst>
                  <a:ext uri="{FF2B5EF4-FFF2-40B4-BE49-F238E27FC236}">
                    <a16:creationId xmlns:a16="http://schemas.microsoft.com/office/drawing/2014/main" id="{105E54BF-3028-5441-AC13-89D794884A56}"/>
                  </a:ext>
                </a:extLst>
              </p:cNvPr>
              <p:cNvSpPr/>
              <p:nvPr/>
            </p:nvSpPr>
            <p:spPr>
              <a:xfrm>
                <a:off x="1307805" y="1940444"/>
                <a:ext cx="1329069" cy="2870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AFC3025D-FBD6-BC4B-86FB-E225D2CF83E6}"/>
                  </a:ext>
                </a:extLst>
              </p:cNvPr>
              <p:cNvSpPr/>
              <p:nvPr/>
            </p:nvSpPr>
            <p:spPr>
              <a:xfrm>
                <a:off x="1307804" y="2216892"/>
                <a:ext cx="1329069" cy="2870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1" name="Triangle 60">
                <a:extLst>
                  <a:ext uri="{FF2B5EF4-FFF2-40B4-BE49-F238E27FC236}">
                    <a16:creationId xmlns:a16="http://schemas.microsoft.com/office/drawing/2014/main" id="{6FF42BEE-FCF9-184A-8878-4E42F6DD9E0D}"/>
                  </a:ext>
                </a:extLst>
              </p:cNvPr>
              <p:cNvSpPr/>
              <p:nvPr/>
            </p:nvSpPr>
            <p:spPr>
              <a:xfrm>
                <a:off x="457200" y="3009014"/>
                <a:ext cx="946298" cy="1212112"/>
              </a:xfrm>
              <a:prstGeom prst="triangl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2" name="Triangle 61">
                <a:extLst>
                  <a:ext uri="{FF2B5EF4-FFF2-40B4-BE49-F238E27FC236}">
                    <a16:creationId xmlns:a16="http://schemas.microsoft.com/office/drawing/2014/main" id="{C380D326-24A6-EE44-9312-A95229FD94E0}"/>
                  </a:ext>
                </a:extLst>
              </p:cNvPr>
              <p:cNvSpPr/>
              <p:nvPr/>
            </p:nvSpPr>
            <p:spPr>
              <a:xfrm>
                <a:off x="1640959" y="3007430"/>
                <a:ext cx="946298" cy="1212112"/>
              </a:xfrm>
              <a:prstGeom prst="triangle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3" name="TextBox 62">
                <a:extLst>
                  <a:ext uri="{FF2B5EF4-FFF2-40B4-BE49-F238E27FC236}">
                    <a16:creationId xmlns:a16="http://schemas.microsoft.com/office/drawing/2014/main" id="{5B7463B7-9B01-AB4A-814F-51E0B3716515}"/>
                  </a:ext>
                </a:extLst>
              </p:cNvPr>
              <p:cNvSpPr txBox="1"/>
              <p:nvPr/>
            </p:nvSpPr>
            <p:spPr>
              <a:xfrm>
                <a:off x="425303" y="4257138"/>
                <a:ext cx="1056378" cy="837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000" dirty="0">
                    <a:latin typeface="+mn-lt"/>
                  </a:rPr>
                  <a:t>updated</a:t>
                </a:r>
                <a:br>
                  <a:rPr lang="en-US" sz="2000" dirty="0">
                    <a:latin typeface="+mn-lt"/>
                  </a:rPr>
                </a:br>
                <a:r>
                  <a:rPr lang="en-US" sz="2000" dirty="0">
                    <a:latin typeface="+mn-lt"/>
                  </a:rPr>
                  <a:t>world</a:t>
                </a:r>
                <a:br>
                  <a:rPr lang="en-US" sz="2000" dirty="0">
                    <a:latin typeface="+mn-lt"/>
                  </a:rPr>
                </a:br>
                <a:r>
                  <a:rPr lang="en-US" sz="2000" dirty="0">
                    <a:latin typeface="+mn-lt"/>
                  </a:rPr>
                  <a:t>state</a:t>
                </a:r>
              </a:p>
            </p:txBody>
          </p:sp>
          <p:sp>
            <p:nvSpPr>
              <p:cNvPr id="64" name="TextBox 63">
                <a:extLst>
                  <a:ext uri="{FF2B5EF4-FFF2-40B4-BE49-F238E27FC236}">
                    <a16:creationId xmlns:a16="http://schemas.microsoft.com/office/drawing/2014/main" id="{9A03C466-74F7-3049-80C6-A17854BAF5E1}"/>
                  </a:ext>
                </a:extLst>
              </p:cNvPr>
              <p:cNvSpPr txBox="1"/>
              <p:nvPr/>
            </p:nvSpPr>
            <p:spPr>
              <a:xfrm>
                <a:off x="1964637" y="4251661"/>
                <a:ext cx="409023" cy="344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000" dirty="0">
                    <a:latin typeface="+mn-lt"/>
                  </a:rPr>
                  <a:t>Tx</a:t>
                </a:r>
              </a:p>
            </p:txBody>
          </p:sp>
          <p:sp>
            <p:nvSpPr>
              <p:cNvPr id="65" name="Triangle 64">
                <a:extLst>
                  <a:ext uri="{FF2B5EF4-FFF2-40B4-BE49-F238E27FC236}">
                    <a16:creationId xmlns:a16="http://schemas.microsoft.com/office/drawing/2014/main" id="{A82C0E26-3117-9645-A77E-55B616CE99D7}"/>
                  </a:ext>
                </a:extLst>
              </p:cNvPr>
              <p:cNvSpPr/>
              <p:nvPr/>
            </p:nvSpPr>
            <p:spPr>
              <a:xfrm>
                <a:off x="2814084" y="3009014"/>
                <a:ext cx="946298" cy="1212112"/>
              </a:xfrm>
              <a:prstGeom prst="triangl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6" name="TextBox 65">
                <a:extLst>
                  <a:ext uri="{FF2B5EF4-FFF2-40B4-BE49-F238E27FC236}">
                    <a16:creationId xmlns:a16="http://schemas.microsoft.com/office/drawing/2014/main" id="{B62EEC81-24E6-4F4D-951C-CAFF27150223}"/>
                  </a:ext>
                </a:extLst>
              </p:cNvPr>
              <p:cNvSpPr txBox="1"/>
              <p:nvPr/>
            </p:nvSpPr>
            <p:spPr>
              <a:xfrm>
                <a:off x="2746856" y="4253245"/>
                <a:ext cx="1190839" cy="590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000" dirty="0">
                    <a:latin typeface="+mn-lt"/>
                  </a:rPr>
                  <a:t>log</a:t>
                </a:r>
                <a:br>
                  <a:rPr lang="en-US" sz="2000" dirty="0">
                    <a:latin typeface="+mn-lt"/>
                  </a:rPr>
                </a:br>
                <a:r>
                  <a:rPr lang="en-US" sz="2000" dirty="0">
                    <a:latin typeface="+mn-lt"/>
                  </a:rPr>
                  <a:t>messages</a:t>
                </a:r>
              </a:p>
            </p:txBody>
          </p:sp>
          <p:sp>
            <p:nvSpPr>
              <p:cNvPr id="68" name="Rectangle 67">
                <a:extLst>
                  <a:ext uri="{FF2B5EF4-FFF2-40B4-BE49-F238E27FC236}">
                    <a16:creationId xmlns:a16="http://schemas.microsoft.com/office/drawing/2014/main" id="{B035A5DF-AAA3-AD42-B3E8-FDF63A5F2096}"/>
                  </a:ext>
                </a:extLst>
              </p:cNvPr>
              <p:cNvSpPr/>
              <p:nvPr/>
            </p:nvSpPr>
            <p:spPr>
              <a:xfrm>
                <a:off x="1805149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9" name="Rectangle 68">
                <a:extLst>
                  <a:ext uri="{FF2B5EF4-FFF2-40B4-BE49-F238E27FC236}">
                    <a16:creationId xmlns:a16="http://schemas.microsoft.com/office/drawing/2014/main" id="{6AA6F78C-E928-AA4E-92BE-FCD9818AFD78}"/>
                  </a:ext>
                </a:extLst>
              </p:cNvPr>
              <p:cNvSpPr/>
              <p:nvPr/>
            </p:nvSpPr>
            <p:spPr>
              <a:xfrm>
                <a:off x="2037295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0" name="Rectangle 69">
                <a:extLst>
                  <a:ext uri="{FF2B5EF4-FFF2-40B4-BE49-F238E27FC236}">
                    <a16:creationId xmlns:a16="http://schemas.microsoft.com/office/drawing/2014/main" id="{506D14B0-7C94-124F-881E-13764A1B377C}"/>
                  </a:ext>
                </a:extLst>
              </p:cNvPr>
              <p:cNvSpPr/>
              <p:nvPr/>
            </p:nvSpPr>
            <p:spPr>
              <a:xfrm>
                <a:off x="2269440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1" name="Rectangle 70">
                <a:extLst>
                  <a:ext uri="{FF2B5EF4-FFF2-40B4-BE49-F238E27FC236}">
                    <a16:creationId xmlns:a16="http://schemas.microsoft.com/office/drawing/2014/main" id="{B29CCFEC-3811-9647-AD81-977FA040B9EE}"/>
                  </a:ext>
                </a:extLst>
              </p:cNvPr>
              <p:cNvSpPr/>
              <p:nvPr/>
            </p:nvSpPr>
            <p:spPr>
              <a:xfrm>
                <a:off x="2987135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2" name="Rectangle 71">
                <a:extLst>
                  <a:ext uri="{FF2B5EF4-FFF2-40B4-BE49-F238E27FC236}">
                    <a16:creationId xmlns:a16="http://schemas.microsoft.com/office/drawing/2014/main" id="{D79435DB-27E2-E340-BF5E-11DB8BE39BB3}"/>
                  </a:ext>
                </a:extLst>
              </p:cNvPr>
              <p:cNvSpPr/>
              <p:nvPr/>
            </p:nvSpPr>
            <p:spPr>
              <a:xfrm>
                <a:off x="3219281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3" name="Rectangle 72">
                <a:extLst>
                  <a:ext uri="{FF2B5EF4-FFF2-40B4-BE49-F238E27FC236}">
                    <a16:creationId xmlns:a16="http://schemas.microsoft.com/office/drawing/2014/main" id="{2EB1CFA0-6349-184C-8F02-C217F037D707}"/>
                  </a:ext>
                </a:extLst>
              </p:cNvPr>
              <p:cNvSpPr/>
              <p:nvPr/>
            </p:nvSpPr>
            <p:spPr>
              <a:xfrm>
                <a:off x="3451426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4" name="Rectangle 73">
                <a:extLst>
                  <a:ext uri="{FF2B5EF4-FFF2-40B4-BE49-F238E27FC236}">
                    <a16:creationId xmlns:a16="http://schemas.microsoft.com/office/drawing/2014/main" id="{2C73D50E-8885-6D48-993F-FAF5E7C1A186}"/>
                  </a:ext>
                </a:extLst>
              </p:cNvPr>
              <p:cNvSpPr/>
              <p:nvPr/>
            </p:nvSpPr>
            <p:spPr>
              <a:xfrm>
                <a:off x="628479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5" name="Rectangle 74">
                <a:extLst>
                  <a:ext uri="{FF2B5EF4-FFF2-40B4-BE49-F238E27FC236}">
                    <a16:creationId xmlns:a16="http://schemas.microsoft.com/office/drawing/2014/main" id="{6D68C1A6-235C-7C4B-A762-0917CEDB2038}"/>
                  </a:ext>
                </a:extLst>
              </p:cNvPr>
              <p:cNvSpPr/>
              <p:nvPr/>
            </p:nvSpPr>
            <p:spPr>
              <a:xfrm>
                <a:off x="860625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6" name="Rectangle 75">
                <a:extLst>
                  <a:ext uri="{FF2B5EF4-FFF2-40B4-BE49-F238E27FC236}">
                    <a16:creationId xmlns:a16="http://schemas.microsoft.com/office/drawing/2014/main" id="{90BEDCD7-E7FE-A24E-8F92-22CBB810F7E9}"/>
                  </a:ext>
                </a:extLst>
              </p:cNvPr>
              <p:cNvSpPr/>
              <p:nvPr/>
            </p:nvSpPr>
            <p:spPr>
              <a:xfrm>
                <a:off x="1092770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7" name="TextBox 76">
                <a:extLst>
                  <a:ext uri="{FF2B5EF4-FFF2-40B4-BE49-F238E27FC236}">
                    <a16:creationId xmlns:a16="http://schemas.microsoft.com/office/drawing/2014/main" id="{8229237D-E913-8A45-B373-81B44EE6B46E}"/>
                  </a:ext>
                </a:extLst>
              </p:cNvPr>
              <p:cNvSpPr txBox="1"/>
              <p:nvPr/>
            </p:nvSpPr>
            <p:spPr>
              <a:xfrm>
                <a:off x="564603" y="3613486"/>
                <a:ext cx="7777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>
                    <a:latin typeface="+mn-lt"/>
                  </a:rPr>
                  <a:t>accts.</a:t>
                </a:r>
              </a:p>
            </p:txBody>
          </p:sp>
          <p:sp>
            <p:nvSpPr>
              <p:cNvPr id="78" name="Freeform 77">
                <a:extLst>
                  <a:ext uri="{FF2B5EF4-FFF2-40B4-BE49-F238E27FC236}">
                    <a16:creationId xmlns:a16="http://schemas.microsoft.com/office/drawing/2014/main" id="{997442E9-8B5C-A045-9038-39AF4963C1B4}"/>
                  </a:ext>
                </a:extLst>
              </p:cNvPr>
              <p:cNvSpPr/>
              <p:nvPr/>
            </p:nvSpPr>
            <p:spPr>
              <a:xfrm>
                <a:off x="880417" y="1807535"/>
                <a:ext cx="384857" cy="1169581"/>
              </a:xfrm>
              <a:custGeom>
                <a:avLst/>
                <a:gdLst>
                  <a:gd name="connsiteX0" fmla="*/ 55248 w 384857"/>
                  <a:gd name="connsiteY0" fmla="*/ 1169581 h 1169581"/>
                  <a:gd name="connsiteX1" fmla="*/ 2085 w 384857"/>
                  <a:gd name="connsiteY1" fmla="*/ 329609 h 1169581"/>
                  <a:gd name="connsiteX2" fmla="*/ 119043 w 384857"/>
                  <a:gd name="connsiteY2" fmla="*/ 74428 h 1169581"/>
                  <a:gd name="connsiteX3" fmla="*/ 384857 w 384857"/>
                  <a:gd name="connsiteY3" fmla="*/ 0 h 1169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4857" h="1169581">
                    <a:moveTo>
                      <a:pt x="55248" y="1169581"/>
                    </a:moveTo>
                    <a:cubicBezTo>
                      <a:pt x="23350" y="840857"/>
                      <a:pt x="-8547" y="512134"/>
                      <a:pt x="2085" y="329609"/>
                    </a:cubicBezTo>
                    <a:cubicBezTo>
                      <a:pt x="12717" y="147084"/>
                      <a:pt x="55248" y="129363"/>
                      <a:pt x="119043" y="74428"/>
                    </a:cubicBezTo>
                    <a:cubicBezTo>
                      <a:pt x="182838" y="19493"/>
                      <a:pt x="283847" y="9746"/>
                      <a:pt x="384857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9" name="Freeform 78">
                <a:extLst>
                  <a:ext uri="{FF2B5EF4-FFF2-40B4-BE49-F238E27FC236}">
                    <a16:creationId xmlns:a16="http://schemas.microsoft.com/office/drawing/2014/main" id="{91C0A4FE-4D59-554D-9AB7-9521BDC0D2A0}"/>
                  </a:ext>
                </a:extLst>
              </p:cNvPr>
              <p:cNvSpPr/>
              <p:nvPr/>
            </p:nvSpPr>
            <p:spPr>
              <a:xfrm flipH="1">
                <a:off x="2668772" y="2402958"/>
                <a:ext cx="705402" cy="623097"/>
              </a:xfrm>
              <a:custGeom>
                <a:avLst/>
                <a:gdLst>
                  <a:gd name="connsiteX0" fmla="*/ 55248 w 384857"/>
                  <a:gd name="connsiteY0" fmla="*/ 1169581 h 1169581"/>
                  <a:gd name="connsiteX1" fmla="*/ 2085 w 384857"/>
                  <a:gd name="connsiteY1" fmla="*/ 329609 h 1169581"/>
                  <a:gd name="connsiteX2" fmla="*/ 119043 w 384857"/>
                  <a:gd name="connsiteY2" fmla="*/ 74428 h 1169581"/>
                  <a:gd name="connsiteX3" fmla="*/ 384857 w 384857"/>
                  <a:gd name="connsiteY3" fmla="*/ 0 h 1169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4857" h="1169581">
                    <a:moveTo>
                      <a:pt x="55248" y="1169581"/>
                    </a:moveTo>
                    <a:cubicBezTo>
                      <a:pt x="23350" y="840857"/>
                      <a:pt x="-8547" y="512134"/>
                      <a:pt x="2085" y="329609"/>
                    </a:cubicBezTo>
                    <a:cubicBezTo>
                      <a:pt x="12717" y="147084"/>
                      <a:pt x="55248" y="129363"/>
                      <a:pt x="119043" y="74428"/>
                    </a:cubicBezTo>
                    <a:cubicBezTo>
                      <a:pt x="182838" y="19493"/>
                      <a:pt x="283847" y="9746"/>
                      <a:pt x="384857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0" name="Freeform 79">
                <a:extLst>
                  <a:ext uri="{FF2B5EF4-FFF2-40B4-BE49-F238E27FC236}">
                    <a16:creationId xmlns:a16="http://schemas.microsoft.com/office/drawing/2014/main" id="{98489F3A-AE96-D249-B76E-271ECFBB7CA6}"/>
                  </a:ext>
                </a:extLst>
              </p:cNvPr>
              <p:cNvSpPr/>
              <p:nvPr/>
            </p:nvSpPr>
            <p:spPr>
              <a:xfrm>
                <a:off x="1025855" y="2051556"/>
                <a:ext cx="1090024" cy="957458"/>
              </a:xfrm>
              <a:custGeom>
                <a:avLst/>
                <a:gdLst>
                  <a:gd name="connsiteX0" fmla="*/ 1090024 w 1090024"/>
                  <a:gd name="connsiteY0" fmla="*/ 957458 h 957458"/>
                  <a:gd name="connsiteX1" fmla="*/ 377643 w 1090024"/>
                  <a:gd name="connsiteY1" fmla="*/ 819235 h 957458"/>
                  <a:gd name="connsiteX2" fmla="*/ 37401 w 1090024"/>
                  <a:gd name="connsiteY2" fmla="*/ 468360 h 957458"/>
                  <a:gd name="connsiteX3" fmla="*/ 37401 w 1090024"/>
                  <a:gd name="connsiteY3" fmla="*/ 74956 h 957458"/>
                  <a:gd name="connsiteX4" fmla="*/ 292582 w 1090024"/>
                  <a:gd name="connsiteY4" fmla="*/ 528 h 957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024" h="957458">
                    <a:moveTo>
                      <a:pt x="1090024" y="957458"/>
                    </a:moveTo>
                    <a:cubicBezTo>
                      <a:pt x="821552" y="929104"/>
                      <a:pt x="553080" y="900751"/>
                      <a:pt x="377643" y="819235"/>
                    </a:cubicBezTo>
                    <a:cubicBezTo>
                      <a:pt x="202206" y="737719"/>
                      <a:pt x="94108" y="592406"/>
                      <a:pt x="37401" y="468360"/>
                    </a:cubicBezTo>
                    <a:cubicBezTo>
                      <a:pt x="-19306" y="344314"/>
                      <a:pt x="-5129" y="152928"/>
                      <a:pt x="37401" y="74956"/>
                    </a:cubicBezTo>
                    <a:cubicBezTo>
                      <a:pt x="79931" y="-3016"/>
                      <a:pt x="186256" y="-1244"/>
                      <a:pt x="292582" y="52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grpSp>
          <p:nvGrpSpPr>
            <p:cNvPr id="99" name="Group 98">
              <a:extLst>
                <a:ext uri="{FF2B5EF4-FFF2-40B4-BE49-F238E27FC236}">
                  <a16:creationId xmlns:a16="http://schemas.microsoft.com/office/drawing/2014/main" id="{C8A339DF-D210-C349-A1B6-D48C7D0B8E00}"/>
                </a:ext>
              </a:extLst>
            </p:cNvPr>
            <p:cNvGrpSpPr/>
            <p:nvPr/>
          </p:nvGrpSpPr>
          <p:grpSpPr>
            <a:xfrm>
              <a:off x="3451426" y="1428118"/>
              <a:ext cx="2247626" cy="1025778"/>
              <a:chOff x="3451426" y="1428118"/>
              <a:chExt cx="2247626" cy="1025778"/>
            </a:xfrm>
          </p:grpSpPr>
          <p:sp>
            <p:nvSpPr>
              <p:cNvPr id="81" name="Right Brace 80">
                <a:extLst>
                  <a:ext uri="{FF2B5EF4-FFF2-40B4-BE49-F238E27FC236}">
                    <a16:creationId xmlns:a16="http://schemas.microsoft.com/office/drawing/2014/main" id="{5FD43360-994E-5C44-9FAB-C792CB565F34}"/>
                  </a:ext>
                </a:extLst>
              </p:cNvPr>
              <p:cNvSpPr/>
              <p:nvPr/>
            </p:nvSpPr>
            <p:spPr>
              <a:xfrm>
                <a:off x="3451426" y="1428118"/>
                <a:ext cx="308956" cy="1025778"/>
              </a:xfrm>
              <a:prstGeom prst="rightBrace">
                <a:avLst/>
              </a:prstGeom>
              <a:ln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cxnSp>
            <p:nvCxnSpPr>
              <p:cNvPr id="89" name="Elbow Connector 88">
                <a:extLst>
                  <a:ext uri="{FF2B5EF4-FFF2-40B4-BE49-F238E27FC236}">
                    <a16:creationId xmlns:a16="http://schemas.microsoft.com/office/drawing/2014/main" id="{0E412BEC-C6A3-8A44-8726-BCA55EC534E3}"/>
                  </a:ext>
                </a:extLst>
              </p:cNvPr>
              <p:cNvCxnSpPr>
                <a:endCxn id="57" idx="1"/>
              </p:cNvCxnSpPr>
              <p:nvPr/>
            </p:nvCxnSpPr>
            <p:spPr>
              <a:xfrm flipV="1">
                <a:off x="3760382" y="1428118"/>
                <a:ext cx="1938670" cy="507009"/>
              </a:xfrm>
              <a:prstGeom prst="bentConnector3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100" name="Group 99">
            <a:extLst>
              <a:ext uri="{FF2B5EF4-FFF2-40B4-BE49-F238E27FC236}">
                <a16:creationId xmlns:a16="http://schemas.microsoft.com/office/drawing/2014/main" id="{3449D4CA-94E0-F740-8D23-3DBA84065EEE}"/>
              </a:ext>
            </a:extLst>
          </p:cNvPr>
          <p:cNvGrpSpPr/>
          <p:nvPr/>
        </p:nvGrpSpPr>
        <p:grpSpPr>
          <a:xfrm>
            <a:off x="-15410" y="1360967"/>
            <a:ext cx="3953105" cy="3733323"/>
            <a:chOff x="-15410" y="1360967"/>
            <a:chExt cx="3953105" cy="3733323"/>
          </a:xfrm>
        </p:grpSpPr>
        <p:grpSp>
          <p:nvGrpSpPr>
            <p:cNvPr id="55" name="Group 54">
              <a:extLst>
                <a:ext uri="{FF2B5EF4-FFF2-40B4-BE49-F238E27FC236}">
                  <a16:creationId xmlns:a16="http://schemas.microsoft.com/office/drawing/2014/main" id="{BAEB7BF8-74B4-F54C-A86C-159EE6B0BAF2}"/>
                </a:ext>
              </a:extLst>
            </p:cNvPr>
            <p:cNvGrpSpPr/>
            <p:nvPr/>
          </p:nvGrpSpPr>
          <p:grpSpPr>
            <a:xfrm>
              <a:off x="425303" y="1360967"/>
              <a:ext cx="3512392" cy="3733323"/>
              <a:chOff x="425303" y="1360967"/>
              <a:chExt cx="3512392" cy="3733323"/>
            </a:xfrm>
          </p:grpSpPr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8E4BABF2-6249-0E48-BA33-9208DBCEFF8C}"/>
                  </a:ext>
                </a:extLst>
              </p:cNvPr>
              <p:cNvSpPr/>
              <p:nvPr/>
            </p:nvSpPr>
            <p:spPr>
              <a:xfrm>
                <a:off x="1307805" y="1360967"/>
                <a:ext cx="1329069" cy="2870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sz="2000" dirty="0" err="1">
                    <a:solidFill>
                      <a:schemeClr val="tx1"/>
                    </a:solidFill>
                  </a:rPr>
                  <a:t>prev</a:t>
                </a:r>
                <a:r>
                  <a:rPr lang="en-US" sz="2000" dirty="0">
                    <a:solidFill>
                      <a:schemeClr val="tx1"/>
                    </a:solidFill>
                  </a:rPr>
                  <a:t> hash</a:t>
                </a:r>
              </a:p>
            </p:txBody>
          </p:sp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7BE18BC1-9957-C349-AEC8-BCBC6972DBD2}"/>
                  </a:ext>
                </a:extLst>
              </p:cNvPr>
              <p:cNvSpPr/>
              <p:nvPr/>
            </p:nvSpPr>
            <p:spPr>
              <a:xfrm>
                <a:off x="1307805" y="1648047"/>
                <a:ext cx="1329069" cy="2870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62AB156F-0C94-934A-B2A7-7BEBD5767E4D}"/>
                  </a:ext>
                </a:extLst>
              </p:cNvPr>
              <p:cNvSpPr/>
              <p:nvPr/>
            </p:nvSpPr>
            <p:spPr>
              <a:xfrm>
                <a:off x="1307805" y="1940444"/>
                <a:ext cx="1329069" cy="2870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7" name="Rectangle 6">
                <a:extLst>
                  <a:ext uri="{FF2B5EF4-FFF2-40B4-BE49-F238E27FC236}">
                    <a16:creationId xmlns:a16="http://schemas.microsoft.com/office/drawing/2014/main" id="{3A66902E-B5E9-6D42-9B18-601A0F9DF095}"/>
                  </a:ext>
                </a:extLst>
              </p:cNvPr>
              <p:cNvSpPr/>
              <p:nvPr/>
            </p:nvSpPr>
            <p:spPr>
              <a:xfrm>
                <a:off x="1307804" y="2216892"/>
                <a:ext cx="1329069" cy="287080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Triangle 7">
                <a:extLst>
                  <a:ext uri="{FF2B5EF4-FFF2-40B4-BE49-F238E27FC236}">
                    <a16:creationId xmlns:a16="http://schemas.microsoft.com/office/drawing/2014/main" id="{1DF7208F-DC57-8346-994A-021BAABDE068}"/>
                  </a:ext>
                </a:extLst>
              </p:cNvPr>
              <p:cNvSpPr/>
              <p:nvPr/>
            </p:nvSpPr>
            <p:spPr>
              <a:xfrm>
                <a:off x="457200" y="3009014"/>
                <a:ext cx="946298" cy="1212112"/>
              </a:xfrm>
              <a:prstGeom prst="triangle">
                <a:avLst/>
              </a:prstGeom>
              <a:solidFill>
                <a:schemeClr val="accent3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9" name="Triangle 8">
                <a:extLst>
                  <a:ext uri="{FF2B5EF4-FFF2-40B4-BE49-F238E27FC236}">
                    <a16:creationId xmlns:a16="http://schemas.microsoft.com/office/drawing/2014/main" id="{D1E6992F-5D31-1645-B007-902F2AFCE328}"/>
                  </a:ext>
                </a:extLst>
              </p:cNvPr>
              <p:cNvSpPr/>
              <p:nvPr/>
            </p:nvSpPr>
            <p:spPr>
              <a:xfrm>
                <a:off x="1640959" y="3007430"/>
                <a:ext cx="946298" cy="1212112"/>
              </a:xfrm>
              <a:prstGeom prst="triangle">
                <a:avLst/>
              </a:prstGeom>
              <a:solidFill>
                <a:schemeClr val="bg2">
                  <a:lumMod val="5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DDAA9FF5-AE82-D147-85C6-07ECBEB45743}"/>
                  </a:ext>
                </a:extLst>
              </p:cNvPr>
              <p:cNvSpPr txBox="1"/>
              <p:nvPr/>
            </p:nvSpPr>
            <p:spPr>
              <a:xfrm>
                <a:off x="425303" y="4257138"/>
                <a:ext cx="1056378" cy="83715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000" dirty="0">
                    <a:latin typeface="+mn-lt"/>
                  </a:rPr>
                  <a:t>updated</a:t>
                </a:r>
                <a:br>
                  <a:rPr lang="en-US" sz="2000" dirty="0">
                    <a:latin typeface="+mn-lt"/>
                  </a:rPr>
                </a:br>
                <a:r>
                  <a:rPr lang="en-US" sz="2000" dirty="0">
                    <a:latin typeface="+mn-lt"/>
                  </a:rPr>
                  <a:t>world</a:t>
                </a:r>
                <a:br>
                  <a:rPr lang="en-US" sz="2000" dirty="0">
                    <a:latin typeface="+mn-lt"/>
                  </a:rPr>
                </a:br>
                <a:r>
                  <a:rPr lang="en-US" sz="2000" dirty="0">
                    <a:latin typeface="+mn-lt"/>
                  </a:rPr>
                  <a:t>state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08A052A7-7006-6C42-9AC3-93B2EF3BFCF9}"/>
                  </a:ext>
                </a:extLst>
              </p:cNvPr>
              <p:cNvSpPr txBox="1"/>
              <p:nvPr/>
            </p:nvSpPr>
            <p:spPr>
              <a:xfrm>
                <a:off x="1964637" y="4251661"/>
                <a:ext cx="409023" cy="3447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000" dirty="0">
                    <a:latin typeface="+mn-lt"/>
                  </a:rPr>
                  <a:t>Tx</a:t>
                </a:r>
              </a:p>
            </p:txBody>
          </p:sp>
          <p:sp>
            <p:nvSpPr>
              <p:cNvPr id="12" name="Triangle 11">
                <a:extLst>
                  <a:ext uri="{FF2B5EF4-FFF2-40B4-BE49-F238E27FC236}">
                    <a16:creationId xmlns:a16="http://schemas.microsoft.com/office/drawing/2014/main" id="{45065C1C-1F8D-2249-89A1-8410739E0B7C}"/>
                  </a:ext>
                </a:extLst>
              </p:cNvPr>
              <p:cNvSpPr/>
              <p:nvPr/>
            </p:nvSpPr>
            <p:spPr>
              <a:xfrm>
                <a:off x="2814084" y="3009014"/>
                <a:ext cx="946298" cy="1212112"/>
              </a:xfrm>
              <a:prstGeom prst="triangle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TextBox 12">
                <a:extLst>
                  <a:ext uri="{FF2B5EF4-FFF2-40B4-BE49-F238E27FC236}">
                    <a16:creationId xmlns:a16="http://schemas.microsoft.com/office/drawing/2014/main" id="{F9FD29B8-E06B-A84F-A750-EF470760A6B3}"/>
                  </a:ext>
                </a:extLst>
              </p:cNvPr>
              <p:cNvSpPr txBox="1"/>
              <p:nvPr/>
            </p:nvSpPr>
            <p:spPr>
              <a:xfrm>
                <a:off x="2746856" y="4253245"/>
                <a:ext cx="1190839" cy="5909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ctr">
                  <a:lnSpc>
                    <a:spcPct val="80000"/>
                  </a:lnSpc>
                </a:pPr>
                <a:r>
                  <a:rPr lang="en-US" sz="2000" dirty="0">
                    <a:latin typeface="+mn-lt"/>
                  </a:rPr>
                  <a:t>log</a:t>
                </a:r>
                <a:br>
                  <a:rPr lang="en-US" sz="2000" dirty="0">
                    <a:latin typeface="+mn-lt"/>
                  </a:rPr>
                </a:br>
                <a:r>
                  <a:rPr lang="en-US" sz="2000" dirty="0">
                    <a:latin typeface="+mn-lt"/>
                  </a:rPr>
                  <a:t>messages</a:t>
                </a:r>
              </a:p>
            </p:txBody>
          </p:sp>
          <p:sp>
            <p:nvSpPr>
              <p:cNvPr id="15" name="Rectangle 14">
                <a:extLst>
                  <a:ext uri="{FF2B5EF4-FFF2-40B4-BE49-F238E27FC236}">
                    <a16:creationId xmlns:a16="http://schemas.microsoft.com/office/drawing/2014/main" id="{A0B44CEF-AFD4-E241-9D27-995DFC255A75}"/>
                  </a:ext>
                </a:extLst>
              </p:cNvPr>
              <p:cNvSpPr/>
              <p:nvPr/>
            </p:nvSpPr>
            <p:spPr>
              <a:xfrm>
                <a:off x="1805149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6" name="Rectangle 15">
                <a:extLst>
                  <a:ext uri="{FF2B5EF4-FFF2-40B4-BE49-F238E27FC236}">
                    <a16:creationId xmlns:a16="http://schemas.microsoft.com/office/drawing/2014/main" id="{DAEA02F3-0B32-0041-81DC-478146C20AAE}"/>
                  </a:ext>
                </a:extLst>
              </p:cNvPr>
              <p:cNvSpPr/>
              <p:nvPr/>
            </p:nvSpPr>
            <p:spPr>
              <a:xfrm>
                <a:off x="2037295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0" name="Rectangle 19">
                <a:extLst>
                  <a:ext uri="{FF2B5EF4-FFF2-40B4-BE49-F238E27FC236}">
                    <a16:creationId xmlns:a16="http://schemas.microsoft.com/office/drawing/2014/main" id="{D08A7A52-F822-C041-9BEE-BCEA5CA8E31C}"/>
                  </a:ext>
                </a:extLst>
              </p:cNvPr>
              <p:cNvSpPr/>
              <p:nvPr/>
            </p:nvSpPr>
            <p:spPr>
              <a:xfrm>
                <a:off x="2269440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1" name="Rectangle 20">
                <a:extLst>
                  <a:ext uri="{FF2B5EF4-FFF2-40B4-BE49-F238E27FC236}">
                    <a16:creationId xmlns:a16="http://schemas.microsoft.com/office/drawing/2014/main" id="{9153240E-1582-1148-91F4-BFA4F3E94F89}"/>
                  </a:ext>
                </a:extLst>
              </p:cNvPr>
              <p:cNvSpPr/>
              <p:nvPr/>
            </p:nvSpPr>
            <p:spPr>
              <a:xfrm>
                <a:off x="2987135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22FA1077-AF06-EB4D-80E7-D876F3E9E92C}"/>
                  </a:ext>
                </a:extLst>
              </p:cNvPr>
              <p:cNvSpPr/>
              <p:nvPr/>
            </p:nvSpPr>
            <p:spPr>
              <a:xfrm>
                <a:off x="3219281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3" name="Rectangle 22">
                <a:extLst>
                  <a:ext uri="{FF2B5EF4-FFF2-40B4-BE49-F238E27FC236}">
                    <a16:creationId xmlns:a16="http://schemas.microsoft.com/office/drawing/2014/main" id="{394A1E71-B4DD-2C4D-8004-09F79A269688}"/>
                  </a:ext>
                </a:extLst>
              </p:cNvPr>
              <p:cNvSpPr/>
              <p:nvPr/>
            </p:nvSpPr>
            <p:spPr>
              <a:xfrm>
                <a:off x="3451426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4" name="Rectangle 23">
                <a:extLst>
                  <a:ext uri="{FF2B5EF4-FFF2-40B4-BE49-F238E27FC236}">
                    <a16:creationId xmlns:a16="http://schemas.microsoft.com/office/drawing/2014/main" id="{53427870-D755-9C4F-B12A-B8A436148B97}"/>
                  </a:ext>
                </a:extLst>
              </p:cNvPr>
              <p:cNvSpPr/>
              <p:nvPr/>
            </p:nvSpPr>
            <p:spPr>
              <a:xfrm>
                <a:off x="628479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5" name="Rectangle 24">
                <a:extLst>
                  <a:ext uri="{FF2B5EF4-FFF2-40B4-BE49-F238E27FC236}">
                    <a16:creationId xmlns:a16="http://schemas.microsoft.com/office/drawing/2014/main" id="{8746524C-1B87-E74E-84D1-B8873530BA2B}"/>
                  </a:ext>
                </a:extLst>
              </p:cNvPr>
              <p:cNvSpPr/>
              <p:nvPr/>
            </p:nvSpPr>
            <p:spPr>
              <a:xfrm>
                <a:off x="860625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6" name="Rectangle 25">
                <a:extLst>
                  <a:ext uri="{FF2B5EF4-FFF2-40B4-BE49-F238E27FC236}">
                    <a16:creationId xmlns:a16="http://schemas.microsoft.com/office/drawing/2014/main" id="{72AE4F14-E94A-3C48-9EDD-0F39C45C7A52}"/>
                  </a:ext>
                </a:extLst>
              </p:cNvPr>
              <p:cNvSpPr/>
              <p:nvPr/>
            </p:nvSpPr>
            <p:spPr>
              <a:xfrm>
                <a:off x="1092770" y="3972848"/>
                <a:ext cx="159488" cy="180753"/>
              </a:xfrm>
              <a:prstGeom prst="rect">
                <a:avLst/>
              </a:prstGeom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AD232827-A5AA-EA4A-B5B7-A7590DCDCD1B}"/>
                  </a:ext>
                </a:extLst>
              </p:cNvPr>
              <p:cNvSpPr txBox="1"/>
              <p:nvPr/>
            </p:nvSpPr>
            <p:spPr>
              <a:xfrm>
                <a:off x="564603" y="3613486"/>
                <a:ext cx="777777" cy="400110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sz="2000" dirty="0">
                    <a:latin typeface="+mn-lt"/>
                  </a:rPr>
                  <a:t>accts.</a:t>
                </a:r>
              </a:p>
            </p:txBody>
          </p:sp>
          <p:sp>
            <p:nvSpPr>
              <p:cNvPr id="28" name="Freeform 27">
                <a:extLst>
                  <a:ext uri="{FF2B5EF4-FFF2-40B4-BE49-F238E27FC236}">
                    <a16:creationId xmlns:a16="http://schemas.microsoft.com/office/drawing/2014/main" id="{EAB45184-1EAB-504D-A0B9-811ED58D329F}"/>
                  </a:ext>
                </a:extLst>
              </p:cNvPr>
              <p:cNvSpPr/>
              <p:nvPr/>
            </p:nvSpPr>
            <p:spPr>
              <a:xfrm>
                <a:off x="880417" y="1807535"/>
                <a:ext cx="384857" cy="1169581"/>
              </a:xfrm>
              <a:custGeom>
                <a:avLst/>
                <a:gdLst>
                  <a:gd name="connsiteX0" fmla="*/ 55248 w 384857"/>
                  <a:gd name="connsiteY0" fmla="*/ 1169581 h 1169581"/>
                  <a:gd name="connsiteX1" fmla="*/ 2085 w 384857"/>
                  <a:gd name="connsiteY1" fmla="*/ 329609 h 1169581"/>
                  <a:gd name="connsiteX2" fmla="*/ 119043 w 384857"/>
                  <a:gd name="connsiteY2" fmla="*/ 74428 h 1169581"/>
                  <a:gd name="connsiteX3" fmla="*/ 384857 w 384857"/>
                  <a:gd name="connsiteY3" fmla="*/ 0 h 1169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4857" h="1169581">
                    <a:moveTo>
                      <a:pt x="55248" y="1169581"/>
                    </a:moveTo>
                    <a:cubicBezTo>
                      <a:pt x="23350" y="840857"/>
                      <a:pt x="-8547" y="512134"/>
                      <a:pt x="2085" y="329609"/>
                    </a:cubicBezTo>
                    <a:cubicBezTo>
                      <a:pt x="12717" y="147084"/>
                      <a:pt x="55248" y="129363"/>
                      <a:pt x="119043" y="74428"/>
                    </a:cubicBezTo>
                    <a:cubicBezTo>
                      <a:pt x="182838" y="19493"/>
                      <a:pt x="283847" y="9746"/>
                      <a:pt x="384857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29" name="Freeform 28">
                <a:extLst>
                  <a:ext uri="{FF2B5EF4-FFF2-40B4-BE49-F238E27FC236}">
                    <a16:creationId xmlns:a16="http://schemas.microsoft.com/office/drawing/2014/main" id="{DF6602F5-D393-FF41-BE17-D8C35C3A76DF}"/>
                  </a:ext>
                </a:extLst>
              </p:cNvPr>
              <p:cNvSpPr/>
              <p:nvPr/>
            </p:nvSpPr>
            <p:spPr>
              <a:xfrm flipH="1">
                <a:off x="2668772" y="2402958"/>
                <a:ext cx="705402" cy="623097"/>
              </a:xfrm>
              <a:custGeom>
                <a:avLst/>
                <a:gdLst>
                  <a:gd name="connsiteX0" fmla="*/ 55248 w 384857"/>
                  <a:gd name="connsiteY0" fmla="*/ 1169581 h 1169581"/>
                  <a:gd name="connsiteX1" fmla="*/ 2085 w 384857"/>
                  <a:gd name="connsiteY1" fmla="*/ 329609 h 1169581"/>
                  <a:gd name="connsiteX2" fmla="*/ 119043 w 384857"/>
                  <a:gd name="connsiteY2" fmla="*/ 74428 h 1169581"/>
                  <a:gd name="connsiteX3" fmla="*/ 384857 w 384857"/>
                  <a:gd name="connsiteY3" fmla="*/ 0 h 116958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84857" h="1169581">
                    <a:moveTo>
                      <a:pt x="55248" y="1169581"/>
                    </a:moveTo>
                    <a:cubicBezTo>
                      <a:pt x="23350" y="840857"/>
                      <a:pt x="-8547" y="512134"/>
                      <a:pt x="2085" y="329609"/>
                    </a:cubicBezTo>
                    <a:cubicBezTo>
                      <a:pt x="12717" y="147084"/>
                      <a:pt x="55248" y="129363"/>
                      <a:pt x="119043" y="74428"/>
                    </a:cubicBezTo>
                    <a:cubicBezTo>
                      <a:pt x="182838" y="19493"/>
                      <a:pt x="283847" y="9746"/>
                      <a:pt x="384857" y="0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0" name="Freeform 29">
                <a:extLst>
                  <a:ext uri="{FF2B5EF4-FFF2-40B4-BE49-F238E27FC236}">
                    <a16:creationId xmlns:a16="http://schemas.microsoft.com/office/drawing/2014/main" id="{3DB885C2-A3EF-7B47-9755-40668F7DE31C}"/>
                  </a:ext>
                </a:extLst>
              </p:cNvPr>
              <p:cNvSpPr/>
              <p:nvPr/>
            </p:nvSpPr>
            <p:spPr>
              <a:xfrm>
                <a:off x="1025855" y="2051556"/>
                <a:ext cx="1090024" cy="957458"/>
              </a:xfrm>
              <a:custGeom>
                <a:avLst/>
                <a:gdLst>
                  <a:gd name="connsiteX0" fmla="*/ 1090024 w 1090024"/>
                  <a:gd name="connsiteY0" fmla="*/ 957458 h 957458"/>
                  <a:gd name="connsiteX1" fmla="*/ 377643 w 1090024"/>
                  <a:gd name="connsiteY1" fmla="*/ 819235 h 957458"/>
                  <a:gd name="connsiteX2" fmla="*/ 37401 w 1090024"/>
                  <a:gd name="connsiteY2" fmla="*/ 468360 h 957458"/>
                  <a:gd name="connsiteX3" fmla="*/ 37401 w 1090024"/>
                  <a:gd name="connsiteY3" fmla="*/ 74956 h 957458"/>
                  <a:gd name="connsiteX4" fmla="*/ 292582 w 1090024"/>
                  <a:gd name="connsiteY4" fmla="*/ 528 h 957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090024" h="957458">
                    <a:moveTo>
                      <a:pt x="1090024" y="957458"/>
                    </a:moveTo>
                    <a:cubicBezTo>
                      <a:pt x="821552" y="929104"/>
                      <a:pt x="553080" y="900751"/>
                      <a:pt x="377643" y="819235"/>
                    </a:cubicBezTo>
                    <a:cubicBezTo>
                      <a:pt x="202206" y="737719"/>
                      <a:pt x="94108" y="592406"/>
                      <a:pt x="37401" y="468360"/>
                    </a:cubicBezTo>
                    <a:cubicBezTo>
                      <a:pt x="-19306" y="344314"/>
                      <a:pt x="-5129" y="152928"/>
                      <a:pt x="37401" y="74956"/>
                    </a:cubicBezTo>
                    <a:cubicBezTo>
                      <a:pt x="79931" y="-3016"/>
                      <a:pt x="186256" y="-1244"/>
                      <a:pt x="292582" y="528"/>
                    </a:cubicBezTo>
                  </a:path>
                </a:pathLst>
              </a:custGeom>
              <a:noFill/>
              <a:ln w="28575">
                <a:solidFill>
                  <a:schemeClr val="tx1"/>
                </a:solidFill>
                <a:headEnd type="none" w="med" len="med"/>
                <a:tailEnd type="arrow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cxnSp>
          <p:nvCxnSpPr>
            <p:cNvPr id="90" name="Elbow Connector 89">
              <a:extLst>
                <a:ext uri="{FF2B5EF4-FFF2-40B4-BE49-F238E27FC236}">
                  <a16:creationId xmlns:a16="http://schemas.microsoft.com/office/drawing/2014/main" id="{D0B83382-92C4-EF45-B83D-C1741ACAB58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29916" y="1484481"/>
              <a:ext cx="995607" cy="507366"/>
            </a:xfrm>
            <a:prstGeom prst="bentConnector3">
              <a:avLst>
                <a:gd name="adj1" fmla="val 33981"/>
              </a:avLst>
            </a:prstGeom>
            <a:ln>
              <a:solidFill>
                <a:schemeClr val="tx1"/>
              </a:solidFill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98" name="TextBox 97">
              <a:extLst>
                <a:ext uri="{FF2B5EF4-FFF2-40B4-BE49-F238E27FC236}">
                  <a16:creationId xmlns:a16="http://schemas.microsoft.com/office/drawing/2014/main" id="{EEF0EC5B-38CA-EC4A-BD11-52C59C66C0BC}"/>
                </a:ext>
              </a:extLst>
            </p:cNvPr>
            <p:cNvSpPr txBox="1"/>
            <p:nvPr/>
          </p:nvSpPr>
          <p:spPr>
            <a:xfrm>
              <a:off x="-15410" y="1678838"/>
              <a:ext cx="397866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…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8475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B6FA65-01D7-864A-8A28-D98ACA4DE9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dirty="0"/>
              <a:t>Amount of memory to run a node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2CC49F96-B4A2-FD43-B45E-D2E88CDB6EB1}"/>
              </a:ext>
            </a:extLst>
          </p:cNvPr>
          <p:cNvSpPr txBox="1"/>
          <p:nvPr/>
        </p:nvSpPr>
        <p:spPr>
          <a:xfrm>
            <a:off x="1051521" y="4387907"/>
            <a:ext cx="705404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ETH total blockchain size (archival):   24 TB   (Oct. 2025)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447F1CF-F991-4D41-9FE9-F90486C22261}"/>
              </a:ext>
            </a:extLst>
          </p:cNvPr>
          <p:cNvSpPr txBox="1"/>
          <p:nvPr/>
        </p:nvSpPr>
        <p:spPr>
          <a:xfrm>
            <a:off x="7719257" y="1529657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≈1.4 TB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E04C0D6-DCBC-2872-8D59-D29C9261A8C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5852" y="1267396"/>
            <a:ext cx="6633405" cy="2794387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17079AF-A51C-0209-1E62-6F5C24D4C650}"/>
              </a:ext>
            </a:extLst>
          </p:cNvPr>
          <p:cNvSpPr txBox="1"/>
          <p:nvPr/>
        </p:nvSpPr>
        <p:spPr>
          <a:xfrm>
            <a:off x="230056" y="3261752"/>
            <a:ext cx="111280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≈1.1 TB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134191F-57F5-7748-1C87-E6007F9D8C74}"/>
              </a:ext>
            </a:extLst>
          </p:cNvPr>
          <p:cNvSpPr txBox="1"/>
          <p:nvPr/>
        </p:nvSpPr>
        <p:spPr>
          <a:xfrm>
            <a:off x="264616" y="3722215"/>
            <a:ext cx="104368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sz="1400" dirty="0">
                <a:latin typeface="+mn-lt"/>
              </a:rPr>
              <a:t>(a year ago)</a:t>
            </a:r>
          </a:p>
        </p:txBody>
      </p:sp>
    </p:spTree>
    <p:extLst>
      <p:ext uri="{BB962C8B-B14F-4D97-AF65-F5344CB8AC3E}">
        <p14:creationId xmlns:p14="http://schemas.microsoft.com/office/powerpoint/2010/main" val="41051668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40A72-7B15-F546-9D68-5C66660DC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example contract:    </a:t>
            </a:r>
            <a:r>
              <a:rPr lang="en-US" dirty="0" err="1"/>
              <a:t>NameCoin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C4FCE9-BF9C-7A4B-BA99-23604F416D07}"/>
              </a:ext>
            </a:extLst>
          </p:cNvPr>
          <p:cNvSpPr txBox="1"/>
          <p:nvPr/>
        </p:nvSpPr>
        <p:spPr>
          <a:xfrm>
            <a:off x="457200" y="1224643"/>
            <a:ext cx="7200241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contract </a:t>
            </a:r>
            <a:r>
              <a:rPr lang="en-US" dirty="0" err="1">
                <a:latin typeface="+mn-lt"/>
              </a:rPr>
              <a:t>nameCoin</a:t>
            </a:r>
            <a:r>
              <a:rPr lang="en-US" dirty="0">
                <a:latin typeface="+mn-lt"/>
              </a:rPr>
              <a:t> {		// Solidity code   (next lecture)</a:t>
            </a:r>
          </a:p>
          <a:p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	struct </a:t>
            </a:r>
            <a:r>
              <a:rPr lang="en-US" dirty="0" err="1">
                <a:latin typeface="+mn-lt"/>
              </a:rPr>
              <a:t>nameEntry</a:t>
            </a:r>
            <a:r>
              <a:rPr lang="en-US" dirty="0">
                <a:latin typeface="+mn-lt"/>
              </a:rPr>
              <a:t> {</a:t>
            </a:r>
          </a:p>
          <a:p>
            <a:r>
              <a:rPr lang="en-US" dirty="0">
                <a:latin typeface="+mn-lt"/>
              </a:rPr>
              <a:t>		address </a:t>
            </a:r>
            <a:r>
              <a:rPr lang="en-US" b="1" dirty="0">
                <a:latin typeface="+mn-lt"/>
              </a:rPr>
              <a:t>owner</a:t>
            </a:r>
            <a:r>
              <a:rPr lang="en-US" dirty="0">
                <a:latin typeface="+mn-lt"/>
              </a:rPr>
              <a:t>;	// address of domain owner</a:t>
            </a:r>
          </a:p>
          <a:p>
            <a:r>
              <a:rPr lang="en-US" dirty="0">
                <a:latin typeface="+mn-lt"/>
              </a:rPr>
              <a:t>		bytes32 </a:t>
            </a:r>
            <a:r>
              <a:rPr lang="en-US" b="1" dirty="0">
                <a:latin typeface="+mn-lt"/>
              </a:rPr>
              <a:t>value</a:t>
            </a:r>
            <a:r>
              <a:rPr lang="en-US" dirty="0">
                <a:latin typeface="+mn-lt"/>
              </a:rPr>
              <a:t>; 	// IP address</a:t>
            </a:r>
          </a:p>
          <a:p>
            <a:r>
              <a:rPr lang="en-US" dirty="0">
                <a:latin typeface="+mn-lt"/>
              </a:rPr>
              <a:t>	}</a:t>
            </a:r>
          </a:p>
          <a:p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	// array of all registered domains</a:t>
            </a:r>
          </a:p>
          <a:p>
            <a:r>
              <a:rPr lang="en-US" dirty="0">
                <a:latin typeface="+mn-lt"/>
              </a:rPr>
              <a:t>	mapping (bytes32 =&gt; </a:t>
            </a:r>
            <a:r>
              <a:rPr lang="en-US" dirty="0" err="1">
                <a:latin typeface="+mn-lt"/>
              </a:rPr>
              <a:t>nameEntry</a:t>
            </a:r>
            <a:r>
              <a:rPr lang="en-US" dirty="0">
                <a:latin typeface="+mn-lt"/>
              </a:rPr>
              <a:t>)  </a:t>
            </a:r>
            <a:r>
              <a:rPr lang="en-US" b="1" dirty="0">
                <a:latin typeface="+mn-lt"/>
              </a:rPr>
              <a:t>data</a:t>
            </a:r>
            <a:r>
              <a:rPr lang="en-US" dirty="0">
                <a:latin typeface="+mn-lt"/>
              </a:rPr>
              <a:t>;</a:t>
            </a:r>
          </a:p>
          <a:p>
            <a:pPr algn="l"/>
            <a:endParaRPr lang="en-US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021704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40A72-7B15-F546-9D68-5C66660DC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example contract:    </a:t>
            </a:r>
            <a:r>
              <a:rPr lang="en-US" dirty="0" err="1"/>
              <a:t>NameCoin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C4FCE9-BF9C-7A4B-BA99-23604F416D07}"/>
              </a:ext>
            </a:extLst>
          </p:cNvPr>
          <p:cNvSpPr txBox="1"/>
          <p:nvPr/>
        </p:nvSpPr>
        <p:spPr>
          <a:xfrm>
            <a:off x="457200" y="1079033"/>
            <a:ext cx="8460265" cy="2616101"/>
          </a:xfrm>
          <a:prstGeom prst="rect">
            <a:avLst/>
          </a:prstGeom>
          <a:noFill/>
          <a:ln>
            <a:solidFill>
              <a:srgbClr val="002060"/>
            </a:solidFill>
          </a:ln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function </a:t>
            </a:r>
            <a:r>
              <a:rPr lang="en-US" b="1" dirty="0" err="1">
                <a:latin typeface="+mn-lt"/>
              </a:rPr>
              <a:t>nameNew</a:t>
            </a:r>
            <a:r>
              <a:rPr lang="en-US" dirty="0">
                <a:latin typeface="+mn-lt"/>
              </a:rPr>
              <a:t>(bytes32 name) {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+mn-lt"/>
              </a:rPr>
              <a:t>	// registration costs is 100 Wei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+mn-lt"/>
              </a:rPr>
              <a:t>	if (data[name] == 0   &amp;&amp;   </a:t>
            </a:r>
            <a:r>
              <a:rPr lang="en-US" dirty="0" err="1">
                <a:latin typeface="+mn-lt"/>
              </a:rPr>
              <a:t>msg.value</a:t>
            </a:r>
            <a:r>
              <a:rPr lang="en-US" dirty="0">
                <a:latin typeface="+mn-lt"/>
              </a:rPr>
              <a:t> &gt;= 100) {</a:t>
            </a:r>
          </a:p>
          <a:p>
            <a:r>
              <a:rPr lang="en-US" dirty="0">
                <a:latin typeface="+mn-lt"/>
              </a:rPr>
              <a:t>		data[name].owner = </a:t>
            </a:r>
            <a:r>
              <a:rPr lang="en-US" dirty="0" err="1">
                <a:latin typeface="+mn-lt"/>
              </a:rPr>
              <a:t>msg.sender</a:t>
            </a:r>
            <a:r>
              <a:rPr lang="en-US" dirty="0">
                <a:latin typeface="+mn-lt"/>
              </a:rPr>
              <a:t>    // record domain owner</a:t>
            </a:r>
          </a:p>
          <a:p>
            <a:r>
              <a:rPr lang="en-US" dirty="0">
                <a:latin typeface="+mn-lt"/>
              </a:rPr>
              <a:t>		emit Register(</a:t>
            </a:r>
            <a:r>
              <a:rPr lang="en-US" dirty="0" err="1">
                <a:latin typeface="+mn-lt"/>
              </a:rPr>
              <a:t>msg.sender</a:t>
            </a:r>
            <a:r>
              <a:rPr lang="en-US" dirty="0">
                <a:latin typeface="+mn-lt"/>
              </a:rPr>
              <a:t>, name)   // log event</a:t>
            </a:r>
          </a:p>
          <a:p>
            <a:r>
              <a:rPr lang="en-US" dirty="0">
                <a:latin typeface="+mn-lt"/>
              </a:rPr>
              <a:t>}}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6561776-D2EC-304B-BCCC-E7E0486362C8}"/>
              </a:ext>
            </a:extLst>
          </p:cNvPr>
          <p:cNvSpPr txBox="1"/>
          <p:nvPr/>
        </p:nvSpPr>
        <p:spPr>
          <a:xfrm>
            <a:off x="457200" y="3795318"/>
            <a:ext cx="7445500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Code ensures that no one can take over a registered name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F0D356B6-1974-314C-ABAF-FDCBDBB8160F}"/>
              </a:ext>
            </a:extLst>
          </p:cNvPr>
          <p:cNvSpPr txBox="1"/>
          <p:nvPr/>
        </p:nvSpPr>
        <p:spPr>
          <a:xfrm>
            <a:off x="185848" y="4422472"/>
            <a:ext cx="3239028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Serious bug in this code!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03FF209-E601-2848-8780-57322483BC37}"/>
              </a:ext>
            </a:extLst>
          </p:cNvPr>
          <p:cNvSpPr txBox="1"/>
          <p:nvPr/>
        </p:nvSpPr>
        <p:spPr>
          <a:xfrm>
            <a:off x="3561456" y="4422472"/>
            <a:ext cx="2036327" cy="461665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Front running.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365EC401-F9BF-534C-9C8B-8CC7B10ED1C3}"/>
              </a:ext>
            </a:extLst>
          </p:cNvPr>
          <p:cNvSpPr txBox="1"/>
          <p:nvPr/>
        </p:nvSpPr>
        <p:spPr>
          <a:xfrm>
            <a:off x="5523178" y="4422472"/>
            <a:ext cx="3617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Solved using commitments.</a:t>
            </a:r>
          </a:p>
        </p:txBody>
      </p:sp>
      <p:pic>
        <p:nvPicPr>
          <p:cNvPr id="1026" name="Picture 2" descr="Caution Sign Images - ClipArt Best">
            <a:extLst>
              <a:ext uri="{FF2B5EF4-FFF2-40B4-BE49-F238E27FC236}">
                <a16:creationId xmlns:a16="http://schemas.microsoft.com/office/drawing/2014/main" id="{76EB9862-C519-284E-8977-301EA4BCE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14905" y="1179625"/>
            <a:ext cx="709748" cy="5914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908895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1"/>
      <p:bldP spid="6" grpId="0"/>
      <p:bldP spid="9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40A72-7B15-F546-9D68-5C66660DC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example contract:    </a:t>
            </a:r>
            <a:r>
              <a:rPr lang="en-US" dirty="0" err="1"/>
              <a:t>NameCoin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C4FCE9-BF9C-7A4B-BA99-23604F416D07}"/>
              </a:ext>
            </a:extLst>
          </p:cNvPr>
          <p:cNvSpPr txBox="1"/>
          <p:nvPr/>
        </p:nvSpPr>
        <p:spPr>
          <a:xfrm>
            <a:off x="214440" y="997324"/>
            <a:ext cx="8846845" cy="36625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function </a:t>
            </a:r>
            <a:r>
              <a:rPr lang="en-US" b="1" dirty="0" err="1">
                <a:latin typeface="+mn-lt"/>
              </a:rPr>
              <a:t>nameUpdate</a:t>
            </a:r>
            <a:r>
              <a:rPr lang="en-US" dirty="0">
                <a:latin typeface="+mn-lt"/>
              </a:rPr>
              <a:t>(</a:t>
            </a:r>
          </a:p>
          <a:p>
            <a:r>
              <a:rPr lang="en-US" dirty="0">
                <a:latin typeface="+mn-lt"/>
              </a:rPr>
              <a:t>			bytes32 name, bytes32 </a:t>
            </a:r>
            <a:r>
              <a:rPr lang="en-US" dirty="0" err="1">
                <a:latin typeface="+mn-lt"/>
              </a:rPr>
              <a:t>newValue</a:t>
            </a:r>
            <a:r>
              <a:rPr lang="en-US" dirty="0">
                <a:latin typeface="+mn-lt"/>
              </a:rPr>
              <a:t>, address </a:t>
            </a:r>
            <a:r>
              <a:rPr lang="en-US" dirty="0" err="1">
                <a:latin typeface="+mn-lt"/>
              </a:rPr>
              <a:t>newOwner</a:t>
            </a:r>
            <a:r>
              <a:rPr lang="en-US" dirty="0">
                <a:latin typeface="+mn-lt"/>
              </a:rPr>
              <a:t>) { 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+mn-lt"/>
              </a:rPr>
              <a:t>    // check if message is from domain owner, </a:t>
            </a:r>
          </a:p>
          <a:p>
            <a:r>
              <a:rPr lang="en-US" dirty="0">
                <a:latin typeface="+mn-lt"/>
              </a:rPr>
              <a:t>    //                and update cost of 10 Wei is paid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+mn-lt"/>
              </a:rPr>
              <a:t>    if (data[name].owner == </a:t>
            </a:r>
            <a:r>
              <a:rPr lang="en-US" dirty="0" err="1">
                <a:latin typeface="+mn-lt"/>
              </a:rPr>
              <a:t>msg.sender</a:t>
            </a:r>
            <a:r>
              <a:rPr lang="en-US" dirty="0">
                <a:latin typeface="+mn-lt"/>
              </a:rPr>
              <a:t>   &amp;&amp;   </a:t>
            </a:r>
            <a:r>
              <a:rPr lang="en-US" dirty="0" err="1">
                <a:latin typeface="+mn-lt"/>
              </a:rPr>
              <a:t>msg.value</a:t>
            </a:r>
            <a:r>
              <a:rPr lang="en-US" dirty="0">
                <a:latin typeface="+mn-lt"/>
              </a:rPr>
              <a:t> &gt;= 10) {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+mn-lt"/>
              </a:rPr>
              <a:t>    		data[name].value = </a:t>
            </a:r>
            <a:r>
              <a:rPr lang="en-US" dirty="0" err="1">
                <a:latin typeface="+mn-lt"/>
              </a:rPr>
              <a:t>newValue</a:t>
            </a:r>
            <a:r>
              <a:rPr lang="en-US" dirty="0">
                <a:latin typeface="+mn-lt"/>
              </a:rPr>
              <a:t>;		// record new value</a:t>
            </a:r>
          </a:p>
          <a:p>
            <a:pPr>
              <a:spcBef>
                <a:spcPts val="600"/>
              </a:spcBef>
            </a:pPr>
            <a:r>
              <a:rPr lang="en-US" dirty="0">
                <a:latin typeface="+mn-lt"/>
              </a:rPr>
              <a:t>      		data[name].owner = </a:t>
            </a:r>
            <a:r>
              <a:rPr lang="en-US" dirty="0" err="1">
                <a:latin typeface="+mn-lt"/>
              </a:rPr>
              <a:t>newOwner</a:t>
            </a:r>
            <a:r>
              <a:rPr lang="en-US" dirty="0">
                <a:latin typeface="+mn-lt"/>
              </a:rPr>
              <a:t>;		// record new owner</a:t>
            </a:r>
          </a:p>
          <a:p>
            <a:r>
              <a:rPr lang="en-US" dirty="0">
                <a:latin typeface="+mn-lt"/>
              </a:rPr>
              <a:t>  }}}</a:t>
            </a:r>
          </a:p>
        </p:txBody>
      </p:sp>
    </p:spTree>
    <p:extLst>
      <p:ext uri="{BB962C8B-B14F-4D97-AF65-F5344CB8AC3E}">
        <p14:creationId xmlns:p14="http://schemas.microsoft.com/office/powerpoint/2010/main" val="215238967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9E40A72-7B15-F546-9D68-5C66660DCB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example contract:    </a:t>
            </a:r>
            <a:r>
              <a:rPr lang="en-US" dirty="0" err="1"/>
              <a:t>NameCoin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92C4FCE9-BF9C-7A4B-BA99-23604F416D07}"/>
              </a:ext>
            </a:extLst>
          </p:cNvPr>
          <p:cNvSpPr txBox="1"/>
          <p:nvPr/>
        </p:nvSpPr>
        <p:spPr>
          <a:xfrm>
            <a:off x="638982" y="1503509"/>
            <a:ext cx="5496185" cy="209288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	function </a:t>
            </a:r>
            <a:r>
              <a:rPr lang="en-US" b="1" dirty="0" err="1">
                <a:latin typeface="+mn-lt"/>
              </a:rPr>
              <a:t>nameLookup</a:t>
            </a:r>
            <a:r>
              <a:rPr lang="en-US" dirty="0">
                <a:latin typeface="+mn-lt"/>
              </a:rPr>
              <a:t>(bytes32 name) {</a:t>
            </a:r>
          </a:p>
          <a:p>
            <a:pPr>
              <a:spcBef>
                <a:spcPts val="1200"/>
              </a:spcBef>
            </a:pPr>
            <a:r>
              <a:rPr lang="en-US" dirty="0">
                <a:latin typeface="+mn-lt"/>
              </a:rPr>
              <a:t> 		return data[name];</a:t>
            </a:r>
          </a:p>
          <a:p>
            <a:r>
              <a:rPr lang="en-US" dirty="0">
                <a:latin typeface="+mn-lt"/>
              </a:rPr>
              <a:t>	}</a:t>
            </a:r>
          </a:p>
          <a:p>
            <a:endParaRPr lang="en-US" dirty="0">
              <a:latin typeface="+mn-lt"/>
            </a:endParaRPr>
          </a:p>
          <a:p>
            <a:r>
              <a:rPr lang="en-US" dirty="0">
                <a:latin typeface="+mn-lt"/>
              </a:rPr>
              <a:t>}  // end of contract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F6136A78-0E29-0AB0-04CA-8947176F15DC}"/>
              </a:ext>
            </a:extLst>
          </p:cNvPr>
          <p:cNvGrpSpPr/>
          <p:nvPr/>
        </p:nvGrpSpPr>
        <p:grpSpPr>
          <a:xfrm>
            <a:off x="4800600" y="2028825"/>
            <a:ext cx="3704418" cy="3025855"/>
            <a:chOff x="4800600" y="2028825"/>
            <a:chExt cx="3704418" cy="3025855"/>
          </a:xfrm>
        </p:grpSpPr>
        <p:sp>
          <p:nvSpPr>
            <p:cNvPr id="3" name="TextBox 2">
              <a:extLst>
                <a:ext uri="{FF2B5EF4-FFF2-40B4-BE49-F238E27FC236}">
                  <a16:creationId xmlns:a16="http://schemas.microsoft.com/office/drawing/2014/main" id="{C0FA512C-5C42-F064-08FD-6AB1A8665F17}"/>
                </a:ext>
              </a:extLst>
            </p:cNvPr>
            <p:cNvSpPr txBox="1"/>
            <p:nvPr/>
          </p:nvSpPr>
          <p:spPr>
            <a:xfrm>
              <a:off x="5178466" y="3700463"/>
              <a:ext cx="3326552" cy="135421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Used by other contracts</a:t>
              </a:r>
            </a:p>
            <a:p>
              <a:pPr algn="l">
                <a:spcBef>
                  <a:spcPts val="1200"/>
                </a:spcBef>
              </a:pPr>
              <a:r>
                <a:rPr lang="en-US" dirty="0">
                  <a:latin typeface="+mn-lt"/>
                </a:rPr>
                <a:t>Humans do not need this</a:t>
              </a:r>
            </a:p>
            <a:p>
              <a:pPr algn="l"/>
              <a:r>
                <a:rPr lang="en-US" dirty="0">
                  <a:latin typeface="+mn-lt"/>
                </a:rPr>
                <a:t>	(use </a:t>
              </a:r>
              <a:r>
                <a:rPr lang="en-US" dirty="0" err="1">
                  <a:latin typeface="+mn-lt"/>
                </a:rPr>
                <a:t>etherscan.io</a:t>
              </a:r>
              <a:r>
                <a:rPr lang="en-US" dirty="0">
                  <a:latin typeface="+mn-lt"/>
                </a:rPr>
                <a:t>)</a:t>
              </a:r>
            </a:p>
          </p:txBody>
        </p:sp>
        <p:cxnSp>
          <p:nvCxnSpPr>
            <p:cNvPr id="6" name="Straight Arrow Connector 5">
              <a:extLst>
                <a:ext uri="{FF2B5EF4-FFF2-40B4-BE49-F238E27FC236}">
                  <a16:creationId xmlns:a16="http://schemas.microsoft.com/office/drawing/2014/main" id="{DE8AAA46-8D87-16A0-A828-A322CBD44712}"/>
                </a:ext>
              </a:extLst>
            </p:cNvPr>
            <p:cNvCxnSpPr>
              <a:stCxn id="3" idx="0"/>
            </p:cNvCxnSpPr>
            <p:nvPr/>
          </p:nvCxnSpPr>
          <p:spPr>
            <a:xfrm flipH="1" flipV="1">
              <a:off x="4800600" y="2028825"/>
              <a:ext cx="2041142" cy="1671638"/>
            </a:xfrm>
            <a:prstGeom prst="straightConnector1">
              <a:avLst/>
            </a:prstGeom>
            <a:ln>
              <a:tailEnd type="triangle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605369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5E4202-1A1D-FB41-BFD1-292EF872AB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EVM mechanics:  execution environment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C20A53-8A80-884A-B0A5-3CF9CE5EE9C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Write code in Solidity (or another front-end language)</a:t>
            </a:r>
          </a:p>
          <a:p>
            <a:pPr marL="0" indent="0">
              <a:spcBef>
                <a:spcPts val="2376"/>
              </a:spcBef>
              <a:buNone/>
            </a:pPr>
            <a:r>
              <a:rPr lang="en-US" sz="2400" dirty="0"/>
              <a:t>⇒   compile to EVM bytecode, e.g., using </a:t>
            </a:r>
            <a:r>
              <a:rPr lang="en-US" sz="2400" b="1" dirty="0" err="1"/>
              <a:t>solc</a:t>
            </a:r>
            <a:r>
              <a:rPr lang="en-US" sz="2400" dirty="0"/>
              <a:t> compiler</a:t>
            </a:r>
          </a:p>
          <a:p>
            <a:pPr marL="0" indent="0">
              <a:buNone/>
            </a:pPr>
            <a:r>
              <a:rPr lang="en-US" sz="2400" dirty="0"/>
              <a:t>			(some projects use WASM or BPF bytecode)</a:t>
            </a:r>
          </a:p>
          <a:p>
            <a:pPr marL="0" indent="0">
              <a:spcBef>
                <a:spcPts val="2376"/>
              </a:spcBef>
              <a:buNone/>
            </a:pPr>
            <a:r>
              <a:rPr lang="en-US" sz="2400" dirty="0"/>
              <a:t>⇒   validators use the EVM to execute contract bytecode</a:t>
            </a:r>
            <a:br>
              <a:rPr lang="en-US" sz="2400" dirty="0"/>
            </a:br>
            <a:r>
              <a:rPr lang="en-US" sz="2400" dirty="0"/>
              <a:t>			in response to a Tx</a:t>
            </a:r>
          </a:p>
        </p:txBody>
      </p:sp>
    </p:spTree>
    <p:extLst>
      <p:ext uri="{BB962C8B-B14F-4D97-AF65-F5344CB8AC3E}">
        <p14:creationId xmlns:p14="http://schemas.microsoft.com/office/powerpoint/2010/main" val="21055496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F48AA47-94FD-B54E-9D42-24B6FEF268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EVM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E193CE0-1664-2245-A2F9-59A1FBF4A1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559209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Stack machine (like Bitcoin) but with JUMP</a:t>
            </a:r>
          </a:p>
          <a:p>
            <a:r>
              <a:rPr lang="en-US" sz="2400" dirty="0"/>
              <a:t>max stack depth = 1024    </a:t>
            </a:r>
          </a:p>
          <a:p>
            <a:r>
              <a:rPr lang="en-US" sz="2400" dirty="0"/>
              <a:t>program aborts if stack size exceeded;  block proposer keeps gas</a:t>
            </a:r>
          </a:p>
          <a:p>
            <a:r>
              <a:rPr lang="en-US" sz="2400" dirty="0"/>
              <a:t>a contract can </a:t>
            </a:r>
            <a:r>
              <a:rPr lang="en-US" sz="2400" u="sng" dirty="0"/>
              <a:t>create</a:t>
            </a:r>
            <a:r>
              <a:rPr lang="en-US" sz="2400" dirty="0"/>
              <a:t> or </a:t>
            </a:r>
            <a:r>
              <a:rPr lang="en-US" sz="2400" u="sng" dirty="0"/>
              <a:t>call</a:t>
            </a:r>
            <a:r>
              <a:rPr lang="en-US" sz="2400" dirty="0"/>
              <a:t> another contract</a:t>
            </a:r>
          </a:p>
          <a:p>
            <a:pPr lvl="1"/>
            <a:r>
              <a:rPr lang="en-US" sz="2400" dirty="0"/>
              <a:t>There are several ways to call another contract</a:t>
            </a:r>
            <a:endParaRPr lang="en-US" sz="2000" dirty="0"/>
          </a:p>
          <a:p>
            <a:pPr lvl="1"/>
            <a:r>
              <a:rPr lang="en-US" sz="2400" dirty="0"/>
              <a:t>Using CALL to call a contract that is different from the caller creates a new volatile execution frame that is deleted on return.</a:t>
            </a:r>
          </a:p>
          <a:p>
            <a:pPr marL="0" indent="0">
              <a:buNone/>
            </a:pPr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0CF20D5-104C-D149-90B3-32E7449DAB92}"/>
              </a:ext>
            </a:extLst>
          </p:cNvPr>
          <p:cNvSpPr txBox="1"/>
          <p:nvPr/>
        </p:nvSpPr>
        <p:spPr>
          <a:xfrm>
            <a:off x="6025261" y="4743390"/>
            <a:ext cx="3118739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see https://</a:t>
            </a:r>
            <a:r>
              <a:rPr lang="en-US" sz="2000" dirty="0" err="1">
                <a:latin typeface="+mn-lt"/>
              </a:rPr>
              <a:t>www.evm.codes</a:t>
            </a: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188581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177E5E1-A652-D8B0-94F2-0E544A52F7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EA5F42-31B2-6AF0-C3D6-03AD13C613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EVM memory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00D2DBB-65C3-AF6E-C922-E2B81849A0B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1"/>
            <a:ext cx="8559209" cy="381843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The EVM has three types of zero initialized memory per contract.</a:t>
            </a:r>
          </a:p>
          <a:p>
            <a:pPr marL="0" indent="0">
              <a:buNone/>
            </a:pPr>
            <a:r>
              <a:rPr lang="en-US" sz="2400" dirty="0"/>
              <a:t>All three are private to the contract that owns them </a:t>
            </a:r>
            <a:r>
              <a:rPr lang="en-US" sz="2000" dirty="0"/>
              <a:t>(e.g., </a:t>
            </a:r>
            <a:r>
              <a:rPr lang="en-US" sz="2000" dirty="0" err="1"/>
              <a:t>nameCoin</a:t>
            </a:r>
            <a:r>
              <a:rPr lang="en-US" sz="2000" dirty="0"/>
              <a:t>)</a:t>
            </a:r>
            <a:endParaRPr lang="en-US" sz="2400" dirty="0"/>
          </a:p>
          <a:p>
            <a:pPr>
              <a:spcBef>
                <a:spcPts val="1200"/>
              </a:spcBef>
            </a:pPr>
            <a:r>
              <a:rPr lang="en-US" sz="2400" b="1" dirty="0"/>
              <a:t>Persistent storage </a:t>
            </a:r>
            <a:r>
              <a:rPr lang="en-US" sz="2400" dirty="0"/>
              <a:t>(on blockchain):  SLOAD,  SSTORE   (expensive)</a:t>
            </a:r>
          </a:p>
          <a:p>
            <a:r>
              <a:rPr lang="en-US" sz="2400" b="1" dirty="0"/>
              <a:t>Volatile memory  </a:t>
            </a:r>
            <a:r>
              <a:rPr lang="en-US" sz="2400" dirty="0"/>
              <a:t>(for a single Tx, one per execution frame):</a:t>
            </a:r>
            <a:br>
              <a:rPr lang="en-US" sz="2400" dirty="0"/>
            </a:br>
            <a:r>
              <a:rPr lang="en-US" sz="2400" dirty="0"/>
              <a:t>		MLOAD,  MSTORE      (very cheap,  3 Gas)</a:t>
            </a:r>
          </a:p>
          <a:p>
            <a:r>
              <a:rPr lang="en-US" sz="2400" b="1" dirty="0"/>
              <a:t>Transient memory  </a:t>
            </a:r>
            <a:r>
              <a:rPr lang="en-US" sz="2400" dirty="0"/>
              <a:t>(for a single Tx, but behaves like storage):   </a:t>
            </a:r>
            <a:br>
              <a:rPr lang="en-US" sz="2400" dirty="0"/>
            </a:br>
            <a:r>
              <a:rPr lang="en-US" sz="2400" dirty="0"/>
              <a:t>		TLOAD,  TSTORE   (cheap, 100 Gas)</a:t>
            </a:r>
          </a:p>
          <a:p>
            <a:pPr>
              <a:spcBef>
                <a:spcPts val="1824"/>
              </a:spcBef>
            </a:pPr>
            <a:r>
              <a:rPr lang="en-US" sz="2400" dirty="0"/>
              <a:t>LOG0(data):  write data to log</a:t>
            </a:r>
          </a:p>
          <a:p>
            <a:endParaRPr lang="en-US" sz="24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BA4BD65-6085-24D9-AA19-E8CE244901B8}"/>
              </a:ext>
            </a:extLst>
          </p:cNvPr>
          <p:cNvSpPr txBox="1"/>
          <p:nvPr/>
        </p:nvSpPr>
        <p:spPr>
          <a:xfrm>
            <a:off x="6025261" y="4743390"/>
            <a:ext cx="3118739" cy="400110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see https://</a:t>
            </a:r>
            <a:r>
              <a:rPr lang="en-US" sz="2000" dirty="0" err="1">
                <a:latin typeface="+mn-lt"/>
              </a:rPr>
              <a:t>www.evm.codes</a:t>
            </a:r>
            <a:endParaRPr lang="en-US" sz="2000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946747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E9C407-4D59-C442-B391-68CCB47FBE2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Every instruction costs gas, examples: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E5510C-6571-0947-A313-84287541FA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199" y="1200150"/>
            <a:ext cx="7666075" cy="2202269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sz="2400" b="1" dirty="0"/>
              <a:t>SSTORE  </a:t>
            </a:r>
            <a:r>
              <a:rPr lang="en-US" sz="2400" b="1" dirty="0" err="1"/>
              <a:t>addr</a:t>
            </a:r>
            <a:r>
              <a:rPr lang="en-US" sz="2400" b="1" dirty="0"/>
              <a:t> </a:t>
            </a:r>
            <a:r>
              <a:rPr lang="en-US" sz="2000" dirty="0"/>
              <a:t>(32 bytes)</a:t>
            </a:r>
            <a:r>
              <a:rPr lang="en-US" sz="2400" dirty="0"/>
              <a:t>,  </a:t>
            </a:r>
            <a:r>
              <a:rPr lang="en-US" sz="2400" b="1" dirty="0"/>
              <a:t>value</a:t>
            </a:r>
            <a:r>
              <a:rPr lang="en-US" sz="2400" dirty="0"/>
              <a:t> </a:t>
            </a:r>
            <a:r>
              <a:rPr lang="en-US" sz="2000" dirty="0"/>
              <a:t>(32 bytes)</a:t>
            </a:r>
            <a:endParaRPr lang="en-US" sz="2400" dirty="0"/>
          </a:p>
          <a:p>
            <a:pPr>
              <a:spcBef>
                <a:spcPts val="1776"/>
              </a:spcBef>
            </a:pPr>
            <a:r>
              <a:rPr lang="en-US" sz="2400" dirty="0"/>
              <a:t>zero ⇾ non-zero:			20,000 gas</a:t>
            </a:r>
          </a:p>
          <a:p>
            <a:pPr>
              <a:spcBef>
                <a:spcPts val="1776"/>
              </a:spcBef>
            </a:pPr>
            <a:r>
              <a:rPr lang="en-US" sz="2400" dirty="0"/>
              <a:t>non-zero ⇾ non-zero:		5,000 gas   </a:t>
            </a:r>
            <a:r>
              <a:rPr lang="en-US" sz="1800" dirty="0"/>
              <a:t>(for a cold slot)</a:t>
            </a:r>
          </a:p>
          <a:p>
            <a:pPr>
              <a:spcBef>
                <a:spcPts val="1776"/>
              </a:spcBef>
            </a:pPr>
            <a:r>
              <a:rPr lang="en-US" sz="2400" dirty="0"/>
              <a:t>non-zero ⇾ zero:			15,000 gas refund  </a:t>
            </a:r>
            <a:r>
              <a:rPr lang="en-US" sz="1800" dirty="0"/>
              <a:t>(example)</a:t>
            </a:r>
            <a:endParaRPr lang="en-US" sz="2400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64284E0F-F7DA-A145-981B-BCB8E45B4692}"/>
              </a:ext>
            </a:extLst>
          </p:cNvPr>
          <p:cNvSpPr/>
          <p:nvPr/>
        </p:nvSpPr>
        <p:spPr>
          <a:xfrm>
            <a:off x="223284" y="1073888"/>
            <a:ext cx="7899990" cy="2328531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767E957C-CF10-0847-B5DA-586FFAD2F2E0}"/>
              </a:ext>
            </a:extLst>
          </p:cNvPr>
          <p:cNvSpPr txBox="1"/>
          <p:nvPr/>
        </p:nvSpPr>
        <p:spPr>
          <a:xfrm>
            <a:off x="457199" y="4097637"/>
            <a:ext cx="8450518" cy="400110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CREATE :  32,000 + 200×(code size)  gas;		CALL </a:t>
            </a:r>
            <a:r>
              <a:rPr lang="en-US" sz="2000" b="1" dirty="0" err="1">
                <a:latin typeface="+mn-lt"/>
              </a:rPr>
              <a:t>maxgas</a:t>
            </a:r>
            <a:r>
              <a:rPr lang="en-US" sz="2000" dirty="0">
                <a:latin typeface="+mn-lt"/>
              </a:rPr>
              <a:t>, </a:t>
            </a:r>
            <a:r>
              <a:rPr lang="en-US" sz="2000" dirty="0" err="1">
                <a:latin typeface="+mn-lt"/>
              </a:rPr>
              <a:t>addr</a:t>
            </a:r>
            <a:r>
              <a:rPr lang="en-US" sz="2000" dirty="0">
                <a:latin typeface="+mn-lt"/>
              </a:rPr>
              <a:t>, </a:t>
            </a:r>
            <a:r>
              <a:rPr lang="en-US" sz="2000" b="1" dirty="0">
                <a:latin typeface="+mn-lt"/>
              </a:rPr>
              <a:t>value</a:t>
            </a:r>
            <a:r>
              <a:rPr lang="en-US" sz="2000" dirty="0">
                <a:latin typeface="+mn-lt"/>
              </a:rPr>
              <a:t>, </a:t>
            </a:r>
            <a:r>
              <a:rPr lang="en-US" sz="2000" dirty="0" err="1">
                <a:latin typeface="+mn-lt"/>
              </a:rPr>
              <a:t>args</a:t>
            </a:r>
            <a:endParaRPr lang="en-US" sz="2000" dirty="0">
              <a:latin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7016CAD-2F9D-0648-86C1-2BC8922CB5CE}"/>
              </a:ext>
            </a:extLst>
          </p:cNvPr>
          <p:cNvSpPr txBox="1"/>
          <p:nvPr/>
        </p:nvSpPr>
        <p:spPr>
          <a:xfrm>
            <a:off x="3155414" y="3430444"/>
            <a:ext cx="5531386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Refund is given for reducing size of blockchain state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4BD000E-A6F7-8246-A3F4-71415AFA4FA2}"/>
              </a:ext>
            </a:extLst>
          </p:cNvPr>
          <p:cNvSpPr/>
          <p:nvPr/>
        </p:nvSpPr>
        <p:spPr>
          <a:xfrm>
            <a:off x="457199" y="4069612"/>
            <a:ext cx="8102907" cy="469337"/>
          </a:xfrm>
          <a:prstGeom prst="rect">
            <a:avLst/>
          </a:prstGeom>
          <a:noFill/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67672F59-B54F-EF31-67DD-0F430F4200D7}"/>
              </a:ext>
            </a:extLst>
          </p:cNvPr>
          <p:cNvSpPr/>
          <p:nvPr/>
        </p:nvSpPr>
        <p:spPr>
          <a:xfrm>
            <a:off x="5388077" y="4069612"/>
            <a:ext cx="3569110" cy="469337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230795D-4B49-C8A3-BB6E-0706FC67A754}"/>
              </a:ext>
            </a:extLst>
          </p:cNvPr>
          <p:cNvSpPr txBox="1"/>
          <p:nvPr/>
        </p:nvSpPr>
        <p:spPr>
          <a:xfrm>
            <a:off x="430428" y="4632759"/>
            <a:ext cx="8589787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+mn-lt"/>
              </a:rPr>
              <a:t>SELFDESTRUCT </a:t>
            </a:r>
            <a:r>
              <a:rPr lang="en-US" sz="2000" dirty="0" err="1">
                <a:latin typeface="+mn-lt"/>
              </a:rPr>
              <a:t>addr</a:t>
            </a:r>
            <a:r>
              <a:rPr lang="en-US" sz="2000" dirty="0">
                <a:latin typeface="+mn-lt"/>
              </a:rPr>
              <a:t>:  kill current contract	(5000 gas + 25K gas if </a:t>
            </a:r>
            <a:r>
              <a:rPr lang="en-US" sz="2000" dirty="0" err="1">
                <a:latin typeface="+mn-lt"/>
              </a:rPr>
              <a:t>addr</a:t>
            </a:r>
            <a:r>
              <a:rPr lang="en-US" sz="2000" dirty="0">
                <a:latin typeface="+mn-lt"/>
              </a:rPr>
              <a:t> is empty)</a:t>
            </a:r>
          </a:p>
        </p:txBody>
      </p:sp>
    </p:spTree>
    <p:extLst>
      <p:ext uri="{BB962C8B-B14F-4D97-AF65-F5344CB8AC3E}">
        <p14:creationId xmlns:p14="http://schemas.microsoft.com/office/powerpoint/2010/main" val="3278238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  <p:bldP spid="9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6BA1D-6948-3646-B238-038C165F8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Gas calculation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13FCE-CBC0-8F49-8C3A-923EAE11F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310" y="1075232"/>
            <a:ext cx="8927689" cy="3943349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Why charge gas?</a:t>
            </a:r>
          </a:p>
          <a:p>
            <a:r>
              <a:rPr lang="en-US" sz="2400" dirty="0"/>
              <a:t>Tx fees (gas) prevents submitting Tx that runs for many steps.</a:t>
            </a:r>
          </a:p>
          <a:p>
            <a:pPr>
              <a:tabLst>
                <a:tab pos="2568575" algn="l"/>
              </a:tabLst>
            </a:pPr>
            <a:r>
              <a:rPr lang="en-US" sz="2400" dirty="0"/>
              <a:t>During high load:	block proposer chooses Tx from </a:t>
            </a:r>
            <a:r>
              <a:rPr lang="en-US" sz="2400" dirty="0" err="1"/>
              <a:t>mempool</a:t>
            </a:r>
            <a:r>
              <a:rPr lang="en-US" sz="2400" dirty="0"/>
              <a:t> </a:t>
            </a:r>
            <a:br>
              <a:rPr lang="en-US" sz="2400" dirty="0"/>
            </a:br>
            <a:r>
              <a:rPr lang="en-US" sz="2400" dirty="0"/>
              <a:t>	that maximize its income.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Old EVM:   (prior to </a:t>
            </a:r>
            <a:r>
              <a:rPr lang="en-US" sz="2000" dirty="0"/>
              <a:t>EIP1559,  live on 8/2021</a:t>
            </a:r>
            <a:r>
              <a:rPr lang="en-US" sz="2400" dirty="0"/>
              <a:t>)</a:t>
            </a:r>
          </a:p>
          <a:p>
            <a:r>
              <a:rPr lang="en-US" sz="2400" dirty="0"/>
              <a:t>Every Tx contains a </a:t>
            </a:r>
            <a:r>
              <a:rPr lang="en-US" sz="2400" dirty="0" err="1"/>
              <a:t>gasPrice</a:t>
            </a:r>
            <a:r>
              <a:rPr lang="en-US" sz="2400" dirty="0"/>
              <a:t> ``bid’’   (gas ⇾ Wei  conversion price)</a:t>
            </a:r>
            <a:endParaRPr lang="en-US" dirty="0"/>
          </a:p>
          <a:p>
            <a:r>
              <a:rPr lang="en-US" sz="2400" dirty="0"/>
              <a:t>Producer chooses Tx with highest </a:t>
            </a:r>
            <a:r>
              <a:rPr lang="en-US" sz="2400" dirty="0" err="1"/>
              <a:t>gasPrice</a:t>
            </a:r>
            <a:r>
              <a:rPr lang="en-US" sz="2400" dirty="0"/>
              <a:t>   (</a:t>
            </a:r>
            <a:r>
              <a:rPr lang="en-US" sz="1800" dirty="0"/>
              <a:t>max  sum(</a:t>
            </a:r>
            <a:r>
              <a:rPr lang="en-US" sz="1800" dirty="0" err="1"/>
              <a:t>gasPrice×gasLimit</a:t>
            </a:r>
            <a:r>
              <a:rPr lang="en-US" sz="1800" dirty="0"/>
              <a:t>)</a:t>
            </a:r>
            <a:r>
              <a:rPr lang="en-US" sz="2400" dirty="0"/>
              <a:t>)</a:t>
            </a:r>
            <a:endParaRPr lang="en-US" sz="2000" dirty="0"/>
          </a:p>
          <a:p>
            <a:pPr marL="0" indent="0">
              <a:buNone/>
            </a:pPr>
            <a:r>
              <a:rPr lang="en-US" sz="2400" dirty="0"/>
              <a:t>	⟹   not an efficient auction mechanism  (first price auction)</a:t>
            </a:r>
          </a:p>
        </p:txBody>
      </p:sp>
    </p:spTree>
    <p:extLst>
      <p:ext uri="{BB962C8B-B14F-4D97-AF65-F5344CB8AC3E}">
        <p14:creationId xmlns:p14="http://schemas.microsoft.com/office/powerpoint/2010/main" val="4063255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>
            <a:extLst>
              <a:ext uri="{FF2B5EF4-FFF2-40B4-BE49-F238E27FC236}">
                <a16:creationId xmlns:a16="http://schemas.microsoft.com/office/drawing/2014/main" id="{62E84737-7322-A843-D4D1-2D4C854C53A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4147"/>
          <a:stretch>
            <a:fillRect/>
          </a:stretch>
        </p:blipFill>
        <p:spPr>
          <a:xfrm>
            <a:off x="1059883" y="1499685"/>
            <a:ext cx="6483917" cy="15203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E87DA30-4872-4343-9248-E34D281EB2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Gas prices spike during congestion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ABFAC3E-3EA8-C347-8B75-5AD983618677}"/>
              </a:ext>
            </a:extLst>
          </p:cNvPr>
          <p:cNvSpPr/>
          <p:nvPr/>
        </p:nvSpPr>
        <p:spPr>
          <a:xfrm>
            <a:off x="350874" y="946296"/>
            <a:ext cx="4912242" cy="29771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266FC66-E680-D443-9610-63EB889BD8EC}"/>
              </a:ext>
            </a:extLst>
          </p:cNvPr>
          <p:cNvSpPr txBox="1"/>
          <p:nvPr/>
        </p:nvSpPr>
        <p:spPr>
          <a:xfrm>
            <a:off x="489349" y="990675"/>
            <a:ext cx="636501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 err="1">
                <a:latin typeface="+mn-lt"/>
              </a:rPr>
              <a:t>GasPrice</a:t>
            </a:r>
            <a:r>
              <a:rPr lang="en-US" dirty="0">
                <a:latin typeface="+mn-lt"/>
              </a:rPr>
              <a:t> in </a:t>
            </a:r>
            <a:r>
              <a:rPr lang="en-US" dirty="0" err="1">
                <a:latin typeface="+mn-lt"/>
              </a:rPr>
              <a:t>Gwei</a:t>
            </a:r>
            <a:r>
              <a:rPr lang="en-US" dirty="0">
                <a:latin typeface="+mn-lt"/>
              </a:rPr>
              <a:t>:    1.672 </a:t>
            </a:r>
            <a:r>
              <a:rPr lang="en-US" dirty="0" err="1">
                <a:latin typeface="+mn-lt"/>
              </a:rPr>
              <a:t>Gwei</a:t>
            </a:r>
            <a:r>
              <a:rPr lang="en-US" dirty="0">
                <a:latin typeface="+mn-lt"/>
              </a:rPr>
              <a:t> = 1.672×10</a:t>
            </a:r>
            <a:r>
              <a:rPr lang="en-US" baseline="30000" dirty="0">
                <a:latin typeface="+mn-lt"/>
              </a:rPr>
              <a:t>-9</a:t>
            </a:r>
            <a:r>
              <a:rPr lang="en-US" dirty="0">
                <a:latin typeface="+mn-lt"/>
              </a:rPr>
              <a:t> ETH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1147616E-0D76-78B2-F36C-6AB68A70F053}"/>
              </a:ext>
            </a:extLst>
          </p:cNvPr>
          <p:cNvGrpSpPr/>
          <p:nvPr/>
        </p:nvGrpSpPr>
        <p:grpSpPr>
          <a:xfrm>
            <a:off x="457200" y="3151833"/>
            <a:ext cx="7086599" cy="1925901"/>
            <a:chOff x="457200" y="3151833"/>
            <a:chExt cx="7086599" cy="1925901"/>
          </a:xfrm>
        </p:grpSpPr>
        <p:pic>
          <p:nvPicPr>
            <p:cNvPr id="13" name="Picture 12">
              <a:extLst>
                <a:ext uri="{FF2B5EF4-FFF2-40B4-BE49-F238E27FC236}">
                  <a16:creationId xmlns:a16="http://schemas.microsoft.com/office/drawing/2014/main" id="{5F38CFDF-BF62-5A79-E4E1-6825C24E7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rcRect b="4147"/>
            <a:stretch>
              <a:fillRect/>
            </a:stretch>
          </p:blipFill>
          <p:spPr>
            <a:xfrm>
              <a:off x="1059882" y="3557339"/>
              <a:ext cx="6483917" cy="1520395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BFB43C5E-8D5A-DA48-AEEE-41C8F1653ED0}"/>
                </a:ext>
              </a:extLst>
            </p:cNvPr>
            <p:cNvSpPr txBox="1"/>
            <p:nvPr/>
          </p:nvSpPr>
          <p:spPr>
            <a:xfrm>
              <a:off x="457200" y="3151833"/>
              <a:ext cx="2973571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dirty="0">
                  <a:latin typeface="+mn-lt"/>
                </a:rPr>
                <a:t>Average Tx fee in USD:</a:t>
              </a:r>
            </a:p>
          </p:txBody>
        </p:sp>
        <p:grpSp>
          <p:nvGrpSpPr>
            <p:cNvPr id="11" name="Group 10">
              <a:extLst>
                <a:ext uri="{FF2B5EF4-FFF2-40B4-BE49-F238E27FC236}">
                  <a16:creationId xmlns:a16="http://schemas.microsoft.com/office/drawing/2014/main" id="{23667384-F529-D2FF-94B1-3BACD730E02D}"/>
                </a:ext>
              </a:extLst>
            </p:cNvPr>
            <p:cNvGrpSpPr/>
            <p:nvPr/>
          </p:nvGrpSpPr>
          <p:grpSpPr>
            <a:xfrm>
              <a:off x="3100020" y="3583053"/>
              <a:ext cx="2253708" cy="545786"/>
              <a:chOff x="4997646" y="3382666"/>
              <a:chExt cx="2253708" cy="545786"/>
            </a:xfrm>
          </p:grpSpPr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C71C037C-4A6D-7128-15E4-F73586858F5A}"/>
                  </a:ext>
                </a:extLst>
              </p:cNvPr>
              <p:cNvSpPr txBox="1"/>
              <p:nvPr/>
            </p:nvSpPr>
            <p:spPr>
              <a:xfrm>
                <a:off x="5706316" y="3382666"/>
                <a:ext cx="1545038" cy="461665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pPr algn="l"/>
                <a:r>
                  <a:rPr lang="en-US" dirty="0">
                    <a:latin typeface="+mn-lt"/>
                  </a:rPr>
                  <a:t>congestion</a:t>
                </a:r>
              </a:p>
            </p:txBody>
          </p:sp>
          <p:sp>
            <p:nvSpPr>
              <p:cNvPr id="4" name="Freeform 3">
                <a:extLst>
                  <a:ext uri="{FF2B5EF4-FFF2-40B4-BE49-F238E27FC236}">
                    <a16:creationId xmlns:a16="http://schemas.microsoft.com/office/drawing/2014/main" id="{AD35C7D0-E9EC-DE35-E1B6-6ECA34C3B03A}"/>
                  </a:ext>
                </a:extLst>
              </p:cNvPr>
              <p:cNvSpPr/>
              <p:nvPr/>
            </p:nvSpPr>
            <p:spPr>
              <a:xfrm rot="2739857" flipH="1" flipV="1">
                <a:off x="5150046" y="3372930"/>
                <a:ext cx="403122" cy="707922"/>
              </a:xfrm>
              <a:custGeom>
                <a:avLst/>
                <a:gdLst>
                  <a:gd name="connsiteX0" fmla="*/ 0 w 403122"/>
                  <a:gd name="connsiteY0" fmla="*/ 707922 h 707922"/>
                  <a:gd name="connsiteX1" fmla="*/ 294967 w 403122"/>
                  <a:gd name="connsiteY1" fmla="*/ 383458 h 707922"/>
                  <a:gd name="connsiteX2" fmla="*/ 403122 w 403122"/>
                  <a:gd name="connsiteY2" fmla="*/ 0 h 7079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403122" h="707922">
                    <a:moveTo>
                      <a:pt x="0" y="707922"/>
                    </a:moveTo>
                    <a:cubicBezTo>
                      <a:pt x="113890" y="604683"/>
                      <a:pt x="227780" y="501445"/>
                      <a:pt x="294967" y="383458"/>
                    </a:cubicBezTo>
                    <a:cubicBezTo>
                      <a:pt x="362154" y="265471"/>
                      <a:pt x="382638" y="132735"/>
                      <a:pt x="403122" y="0"/>
                    </a:cubicBezTo>
                  </a:path>
                </a:pathLst>
              </a:custGeom>
              <a:noFill/>
              <a:ln w="38100">
                <a:solidFill>
                  <a:schemeClr val="tx1"/>
                </a:solidFill>
                <a:headEnd type="none" w="med" len="med"/>
                <a:tailEnd type="triangle" w="med" len="med"/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4169015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6AAE8-70FB-A945-973E-B19AA0A7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Gas calculation:  EIP1559      </a:t>
            </a:r>
            <a:r>
              <a:rPr lang="en-US" sz="2700" dirty="0"/>
              <a:t>(since 8/2021)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10320-7899-504F-843C-E584FDE5E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/>
              <a:t>EIP1559 goals</a:t>
            </a:r>
            <a:r>
              <a:rPr lang="en-US" sz="2400" dirty="0"/>
              <a:t> (informal):    </a:t>
            </a:r>
          </a:p>
          <a:p>
            <a:pPr>
              <a:spcBef>
                <a:spcPts val="1176"/>
              </a:spcBef>
            </a:pPr>
            <a:r>
              <a:rPr lang="en-US" sz="2400" dirty="0"/>
              <a:t>users incentivized to bid their true utility for posting Tx,</a:t>
            </a:r>
          </a:p>
          <a:p>
            <a:pPr>
              <a:spcBef>
                <a:spcPts val="1176"/>
              </a:spcBef>
            </a:pPr>
            <a:r>
              <a:rPr lang="en-US" sz="2400" dirty="0"/>
              <a:t>block proposer incentivized to not create fake Tx, and</a:t>
            </a:r>
          </a:p>
          <a:p>
            <a:pPr>
              <a:spcBef>
                <a:spcPts val="1176"/>
              </a:spcBef>
            </a:pPr>
            <a:r>
              <a:rPr lang="en-US" sz="2400" dirty="0"/>
              <a:t>disincentivize off chain agreements.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endParaRPr lang="en-US" sz="2400" dirty="0"/>
          </a:p>
          <a:p>
            <a:pPr marL="0" indent="0" algn="ctr">
              <a:buNone/>
            </a:pPr>
            <a:r>
              <a:rPr lang="en-US" sz="2000" dirty="0"/>
              <a:t>[ Transaction Fee Mechanism Design, by T. </a:t>
            </a:r>
            <a:r>
              <a:rPr lang="en-US" sz="2000" dirty="0" err="1"/>
              <a:t>Roughgarden</a:t>
            </a:r>
            <a:r>
              <a:rPr lang="en-US" sz="2000" dirty="0"/>
              <a:t>, 2021 ]</a:t>
            </a:r>
          </a:p>
        </p:txBody>
      </p:sp>
    </p:spTree>
    <p:extLst>
      <p:ext uri="{BB962C8B-B14F-4D97-AF65-F5344CB8AC3E}">
        <p14:creationId xmlns:p14="http://schemas.microsoft.com/office/powerpoint/2010/main" val="51030966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6BA1D-6948-3646-B238-038C165F8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Gas calculation:  EIP1559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13FCE-CBC0-8F49-8C3A-923EAE11F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2013" y="1200150"/>
            <a:ext cx="8612372" cy="3943349"/>
          </a:xfrm>
        </p:spPr>
        <p:txBody>
          <a:bodyPr>
            <a:normAutofit fontScale="92500"/>
          </a:bodyPr>
          <a:lstStyle/>
          <a:p>
            <a:pPr marL="0" indent="0">
              <a:buNone/>
            </a:pPr>
            <a:r>
              <a:rPr lang="en-US" sz="2400" dirty="0"/>
              <a:t>Every block has a “</a:t>
            </a:r>
            <a:r>
              <a:rPr lang="en-US" sz="2400" dirty="0" err="1"/>
              <a:t>baseFee</a:t>
            </a:r>
            <a:r>
              <a:rPr lang="en-US" sz="2400" dirty="0"/>
              <a:t>”:   </a:t>
            </a:r>
          </a:p>
          <a:p>
            <a:pPr marL="0" indent="0">
              <a:buNone/>
            </a:pPr>
            <a:r>
              <a:rPr lang="en-US" sz="2400" dirty="0"/>
              <a:t>		the </a:t>
            </a:r>
            <a:r>
              <a:rPr lang="en-US" sz="2400" b="1" dirty="0"/>
              <a:t>minimum</a:t>
            </a:r>
            <a:r>
              <a:rPr lang="en-US" sz="2400" dirty="0"/>
              <a:t> </a:t>
            </a:r>
            <a:r>
              <a:rPr lang="en-US" sz="2400" dirty="0" err="1"/>
              <a:t>gasPrice</a:t>
            </a:r>
            <a:r>
              <a:rPr lang="en-US" sz="2400" dirty="0"/>
              <a:t> for all Tx in the block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 err="1"/>
              <a:t>baseFee</a:t>
            </a:r>
            <a:r>
              <a:rPr lang="en-US" sz="2400" dirty="0"/>
              <a:t> is computed from </a:t>
            </a:r>
            <a:r>
              <a:rPr lang="en-US" sz="2400" u="sng" dirty="0"/>
              <a:t>total gas</a:t>
            </a:r>
            <a:r>
              <a:rPr lang="en-US" sz="2400" dirty="0"/>
              <a:t> in earlier blocks:</a:t>
            </a:r>
          </a:p>
          <a:p>
            <a:pPr>
              <a:spcBef>
                <a:spcPts val="2376"/>
              </a:spcBef>
            </a:pPr>
            <a:r>
              <a:rPr lang="en-US" sz="2400" dirty="0"/>
              <a:t>	earlier blocks at gas limit (45M gas) ⟹ base fee goes up 12.5% </a:t>
            </a:r>
          </a:p>
          <a:p>
            <a:pPr>
              <a:spcBef>
                <a:spcPts val="2376"/>
              </a:spcBef>
            </a:pPr>
            <a:r>
              <a:rPr lang="en-US" sz="2400" dirty="0"/>
              <a:t>	earlier blocks empty ⟹  base fee decreases by 12.5% 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If earlier blocks at “target size” (22.5M gas)  ⟹  base fee does not change</a:t>
            </a:r>
          </a:p>
          <a:p>
            <a:pPr marL="0" indent="0">
              <a:buNone/>
            </a:pPr>
            <a:endParaRPr lang="en-US" sz="2400" dirty="0"/>
          </a:p>
          <a:p>
            <a:endParaRPr lang="en-US" sz="2400" dirty="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3D7E4EC1-DCE1-DD47-889A-5A815D4F867F}"/>
              </a:ext>
            </a:extLst>
          </p:cNvPr>
          <p:cNvGrpSpPr/>
          <p:nvPr/>
        </p:nvGrpSpPr>
        <p:grpSpPr>
          <a:xfrm>
            <a:off x="7814934" y="3028950"/>
            <a:ext cx="1318433" cy="1036864"/>
            <a:chOff x="7644809" y="1881963"/>
            <a:chExt cx="1318433" cy="703418"/>
          </a:xfrm>
        </p:grpSpPr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E2A83513-128D-9C48-8463-606FDC185BE4}"/>
                </a:ext>
              </a:extLst>
            </p:cNvPr>
            <p:cNvSpPr txBox="1"/>
            <p:nvPr/>
          </p:nvSpPr>
          <p:spPr>
            <a:xfrm>
              <a:off x="7810555" y="2000606"/>
              <a:ext cx="1152687" cy="58477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600" dirty="0">
                  <a:latin typeface="+mn-lt"/>
                </a:rPr>
                <a:t>interpolate </a:t>
              </a:r>
            </a:p>
            <a:p>
              <a:pPr algn="ctr"/>
              <a:r>
                <a:rPr lang="en-US" sz="1600" dirty="0">
                  <a:latin typeface="+mn-lt"/>
                </a:rPr>
                <a:t>in between</a:t>
              </a:r>
            </a:p>
          </p:txBody>
        </p:sp>
        <p:sp>
          <p:nvSpPr>
            <p:cNvPr id="5" name="Right Brace 4">
              <a:extLst>
                <a:ext uri="{FF2B5EF4-FFF2-40B4-BE49-F238E27FC236}">
                  <a16:creationId xmlns:a16="http://schemas.microsoft.com/office/drawing/2014/main" id="{6CD59185-7ED4-8C43-A39B-1E814A885EAB}"/>
                </a:ext>
              </a:extLst>
            </p:cNvPr>
            <p:cNvSpPr/>
            <p:nvPr/>
          </p:nvSpPr>
          <p:spPr>
            <a:xfrm>
              <a:off x="7644809" y="1881963"/>
              <a:ext cx="212651" cy="689787"/>
            </a:xfrm>
            <a:prstGeom prst="rightBrace">
              <a:avLst/>
            </a:prstGeom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49A968B3-3DF9-0C4C-98CF-88E6427D2A70}"/>
              </a:ext>
            </a:extLst>
          </p:cNvPr>
          <p:cNvSpPr/>
          <p:nvPr/>
        </p:nvSpPr>
        <p:spPr>
          <a:xfrm>
            <a:off x="127591" y="2339162"/>
            <a:ext cx="8920716" cy="189259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17311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37650FB0-6481-3B4C-B283-8BBC32F17C1A}"/>
              </a:ext>
            </a:extLst>
          </p:cNvPr>
          <p:cNvSpPr/>
          <p:nvPr/>
        </p:nvSpPr>
        <p:spPr>
          <a:xfrm>
            <a:off x="760228" y="3106222"/>
            <a:ext cx="7623544" cy="1254643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274320" rtlCol="0" anchor="ctr"/>
          <a:lstStyle/>
          <a:p>
            <a:pPr marL="0" indent="0">
              <a:buNone/>
            </a:pPr>
            <a:r>
              <a:rPr lang="en-US" dirty="0">
                <a:solidFill>
                  <a:schemeClr val="tx1"/>
                </a:solidFill>
              </a:rPr>
              <a:t>Computed </a:t>
            </a:r>
            <a:r>
              <a:rPr lang="en-US" b="1" dirty="0" err="1">
                <a:solidFill>
                  <a:schemeClr val="tx1"/>
                </a:solidFill>
              </a:rPr>
              <a:t>gasPrice</a:t>
            </a:r>
            <a:r>
              <a:rPr lang="en-US" dirty="0">
                <a:solidFill>
                  <a:schemeClr val="tx1"/>
                </a:solidFill>
              </a:rPr>
              <a:t> bid:</a:t>
            </a:r>
          </a:p>
          <a:p>
            <a:pPr marL="0" indent="0">
              <a:spcBef>
                <a:spcPts val="1776"/>
              </a:spcBef>
              <a:buNone/>
            </a:pPr>
            <a:r>
              <a:rPr lang="en-US" dirty="0">
                <a:solidFill>
                  <a:schemeClr val="tx1"/>
                </a:solidFill>
              </a:rPr>
              <a:t>	</a:t>
            </a:r>
            <a:r>
              <a:rPr lang="en-US" b="1" dirty="0" err="1">
                <a:solidFill>
                  <a:schemeClr val="tx1"/>
                </a:solidFill>
              </a:rPr>
              <a:t>gasPrice</a:t>
            </a:r>
            <a:r>
              <a:rPr lang="en-US" dirty="0">
                <a:solidFill>
                  <a:schemeClr val="tx1"/>
                </a:solidFill>
              </a:rPr>
              <a:t> ⇽ min(</a:t>
            </a:r>
            <a:r>
              <a:rPr lang="en-US" b="1" dirty="0" err="1">
                <a:solidFill>
                  <a:schemeClr val="tx1"/>
                </a:solidFill>
              </a:rPr>
              <a:t>maxFee</a:t>
            </a:r>
            <a:r>
              <a:rPr lang="en-US" dirty="0">
                <a:solidFill>
                  <a:schemeClr val="tx1"/>
                </a:solidFill>
              </a:rPr>
              <a:t>,   </a:t>
            </a:r>
            <a:r>
              <a:rPr lang="en-US" b="1" dirty="0" err="1">
                <a:solidFill>
                  <a:schemeClr val="tx1"/>
                </a:solidFill>
              </a:rPr>
              <a:t>baseFee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dirty="0">
                <a:solidFill>
                  <a:schemeClr val="tx1"/>
                </a:solidFill>
              </a:rPr>
              <a:t>+</a:t>
            </a:r>
            <a:r>
              <a:rPr lang="en-US" b="1" dirty="0">
                <a:solidFill>
                  <a:schemeClr val="tx1"/>
                </a:solidFill>
              </a:rPr>
              <a:t> </a:t>
            </a:r>
            <a:r>
              <a:rPr lang="en-US" b="1" dirty="0" err="1">
                <a:solidFill>
                  <a:schemeClr val="tx1"/>
                </a:solidFill>
              </a:rPr>
              <a:t>maxPriorityFee</a:t>
            </a:r>
            <a:r>
              <a:rPr lang="en-US" b="1" dirty="0">
                <a:solidFill>
                  <a:schemeClr val="tx1"/>
                </a:solidFill>
              </a:rPr>
              <a:t>)</a:t>
            </a: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26BA1D-6948-3646-B238-038C165F8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Gas calculation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13FCE-CBC0-8F49-8C3A-923EAE11F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030028"/>
            <a:ext cx="8580474" cy="1862026"/>
          </a:xfrm>
        </p:spPr>
        <p:txBody>
          <a:bodyPr>
            <a:normAutofit/>
          </a:bodyPr>
          <a:lstStyle/>
          <a:p>
            <a:pPr marL="0" indent="0">
              <a:spcBef>
                <a:spcPts val="2376"/>
              </a:spcBef>
              <a:buNone/>
            </a:pPr>
            <a:r>
              <a:rPr lang="en-US" sz="2400" dirty="0"/>
              <a:t>EIP1559 Tx specifies three parameters:</a:t>
            </a:r>
          </a:p>
          <a:p>
            <a:r>
              <a:rPr lang="en-US" sz="2400" b="1" dirty="0" err="1"/>
              <a:t>gasLimit</a:t>
            </a:r>
            <a:r>
              <a:rPr lang="en-US" sz="2400" dirty="0"/>
              <a:t>:  max total gas allowed for Tx</a:t>
            </a:r>
          </a:p>
          <a:p>
            <a:pPr>
              <a:spcBef>
                <a:spcPts val="1176"/>
              </a:spcBef>
            </a:pPr>
            <a:r>
              <a:rPr lang="en-US" sz="2400" b="1" dirty="0" err="1"/>
              <a:t>maxFee</a:t>
            </a:r>
            <a:r>
              <a:rPr lang="en-US" sz="2400" b="1" dirty="0"/>
              <a:t>:   </a:t>
            </a:r>
            <a:r>
              <a:rPr lang="en-US" sz="2400" dirty="0"/>
              <a:t>maximum allowed gas price  </a:t>
            </a:r>
            <a:r>
              <a:rPr lang="en-US" sz="2000" dirty="0"/>
              <a:t>(max  gas ⇾ Wei  conversion)</a:t>
            </a:r>
            <a:endParaRPr lang="en-US" sz="2400" b="1" dirty="0"/>
          </a:p>
          <a:p>
            <a:r>
              <a:rPr lang="en-US" sz="2400" b="1" dirty="0" err="1"/>
              <a:t>maxPriorityFee</a:t>
            </a:r>
            <a:r>
              <a:rPr lang="en-US" sz="2400" dirty="0"/>
              <a:t>:  additional “tip” to be paid to block proposer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F12880-876E-3642-8455-A6AEB8071F03}"/>
              </a:ext>
            </a:extLst>
          </p:cNvPr>
          <p:cNvSpPr txBox="1"/>
          <p:nvPr/>
        </p:nvSpPr>
        <p:spPr>
          <a:xfrm>
            <a:off x="2009552" y="4579700"/>
            <a:ext cx="436593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+mn-lt"/>
              </a:rPr>
              <a:t>Max Tx fee:   </a:t>
            </a:r>
            <a:r>
              <a:rPr lang="en-US" b="1" dirty="0" err="1">
                <a:latin typeface="+mn-lt"/>
              </a:rPr>
              <a:t>gasLimit</a:t>
            </a:r>
            <a:r>
              <a:rPr lang="en-US" b="1" dirty="0">
                <a:latin typeface="+mn-lt"/>
              </a:rPr>
              <a:t> × </a:t>
            </a:r>
            <a:r>
              <a:rPr lang="en-US" b="1" dirty="0" err="1">
                <a:latin typeface="+mn-lt"/>
              </a:rPr>
              <a:t>gasPrice</a:t>
            </a:r>
            <a:endParaRPr lang="en-US" b="1" dirty="0"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93184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6BA1D-6948-3646-B238-038C165F8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Gas calculation (informal)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13FCE-CBC0-8F49-8C3A-923EAE11F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78" y="1094014"/>
            <a:ext cx="8888822" cy="2081805"/>
          </a:xfrm>
        </p:spPr>
        <p:txBody>
          <a:bodyPr>
            <a:normAutofit/>
          </a:bodyPr>
          <a:lstStyle/>
          <a:p>
            <a:pPr marL="9525" indent="0">
              <a:spcBef>
                <a:spcPts val="1776"/>
              </a:spcBef>
              <a:buNone/>
            </a:pPr>
            <a:r>
              <a:rPr lang="en-US" sz="2400" b="1" dirty="0" err="1"/>
              <a:t>gasUsed</a:t>
            </a:r>
            <a:r>
              <a:rPr lang="en-US" sz="2400" dirty="0"/>
              <a:t> ⇽ gas used by Tx</a:t>
            </a:r>
            <a:endParaRPr lang="en-US" sz="2400" b="1" dirty="0"/>
          </a:p>
          <a:p>
            <a:pPr marL="9525" indent="0">
              <a:spcBef>
                <a:spcPts val="2976"/>
              </a:spcBef>
              <a:buNone/>
            </a:pPr>
            <a:r>
              <a:rPr lang="en-US" sz="2400" b="1" dirty="0"/>
              <a:t>		</a:t>
            </a:r>
            <a:r>
              <a:rPr lang="en-US" sz="2400" dirty="0"/>
              <a:t>Send  </a:t>
            </a:r>
            <a:r>
              <a:rPr lang="en-US" sz="2400" b="1" dirty="0" err="1"/>
              <a:t>gasUsed</a:t>
            </a:r>
            <a:r>
              <a:rPr lang="en-US" sz="2400" b="1" dirty="0"/>
              <a:t>×</a:t>
            </a:r>
            <a:r>
              <a:rPr lang="en-US" sz="2400" dirty="0"/>
              <a:t>(</a:t>
            </a:r>
            <a:r>
              <a:rPr lang="en-US" sz="2400" b="1" dirty="0" err="1"/>
              <a:t>gasPrice</a:t>
            </a:r>
            <a:r>
              <a:rPr lang="en-US" sz="2400" b="1" dirty="0"/>
              <a:t> – </a:t>
            </a:r>
            <a:r>
              <a:rPr lang="en-US" sz="2400" b="1" dirty="0" err="1"/>
              <a:t>baseFee</a:t>
            </a:r>
            <a:r>
              <a:rPr lang="en-US" sz="2400" dirty="0"/>
              <a:t>)  to block proposer</a:t>
            </a:r>
          </a:p>
          <a:p>
            <a:pPr marL="9525" indent="0">
              <a:spcBef>
                <a:spcPts val="1776"/>
              </a:spcBef>
              <a:buNone/>
            </a:pPr>
            <a:r>
              <a:rPr lang="en-US" sz="2400" dirty="0"/>
              <a:t>		BURN  </a:t>
            </a:r>
            <a:r>
              <a:rPr lang="en-US" sz="2400" b="1" dirty="0" err="1"/>
              <a:t>gasUsed</a:t>
            </a:r>
            <a:r>
              <a:rPr lang="en-US" sz="2400" b="1" dirty="0"/>
              <a:t>× </a:t>
            </a:r>
            <a:r>
              <a:rPr lang="en-US" sz="2400" b="1" dirty="0" err="1"/>
              <a:t>baseFee</a:t>
            </a:r>
            <a:endParaRPr lang="en-US" sz="2400" b="1" dirty="0"/>
          </a:p>
        </p:txBody>
      </p:sp>
      <p:pic>
        <p:nvPicPr>
          <p:cNvPr id="1026" name="Picture 2" descr="Burning Fire, Flame Clipart, Burn It, Orange PNG Transparent Clipart Image  and PSD File for Free Download | Transparent background, Abstract artwork,  Clipart images">
            <a:extLst>
              <a:ext uri="{FF2B5EF4-FFF2-40B4-BE49-F238E27FC236}">
                <a16:creationId xmlns:a16="http://schemas.microsoft.com/office/drawing/2014/main" id="{9DD32BC9-5FA3-754A-A810-ADE4CC592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00600" y="2402724"/>
            <a:ext cx="763952" cy="539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>
            <a:extLst>
              <a:ext uri="{FF2B5EF4-FFF2-40B4-BE49-F238E27FC236}">
                <a16:creationId xmlns:a16="http://schemas.microsoft.com/office/drawing/2014/main" id="{40A7C3A8-4AF3-4856-0BD1-057D98EA901F}"/>
              </a:ext>
            </a:extLst>
          </p:cNvPr>
          <p:cNvSpPr/>
          <p:nvPr/>
        </p:nvSpPr>
        <p:spPr>
          <a:xfrm>
            <a:off x="914400" y="1785939"/>
            <a:ext cx="7772400" cy="1210656"/>
          </a:xfrm>
          <a:prstGeom prst="rect">
            <a:avLst/>
          </a:prstGeom>
          <a:noFill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3FF327E-9933-EE13-3087-F53A5EEF9113}"/>
              </a:ext>
            </a:extLst>
          </p:cNvPr>
          <p:cNvSpPr txBox="1"/>
          <p:nvPr/>
        </p:nvSpPr>
        <p:spPr>
          <a:xfrm>
            <a:off x="2011252" y="4192361"/>
            <a:ext cx="470776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l"/>
            <a:r>
              <a:rPr lang="en-US" dirty="0">
                <a:latin typeface="+mn-lt"/>
              </a:rPr>
              <a:t>⇒   total supply of ETH can decrease</a:t>
            </a:r>
          </a:p>
        </p:txBody>
      </p:sp>
    </p:spTree>
    <p:extLst>
      <p:ext uri="{BB962C8B-B14F-4D97-AF65-F5344CB8AC3E}">
        <p14:creationId xmlns:p14="http://schemas.microsoft.com/office/powerpoint/2010/main" val="3818113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626BA1D-6948-3646-B238-038C165F84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Gas calculation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C813FCE-CBC0-8F49-8C3A-923EAE11FF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5178" y="1094014"/>
            <a:ext cx="8888822" cy="4049485"/>
          </a:xfrm>
        </p:spPr>
        <p:txBody>
          <a:bodyPr>
            <a:normAutofit fontScale="92500" lnSpcReduction="20000"/>
          </a:bodyPr>
          <a:lstStyle/>
          <a:p>
            <a:pPr marL="457200" indent="-457200">
              <a:buAutoNum type="arabicParenBoth"/>
            </a:pPr>
            <a:r>
              <a:rPr lang="en-US" sz="2400" dirty="0"/>
              <a:t>if  </a:t>
            </a:r>
            <a:r>
              <a:rPr lang="en-US" sz="2400" b="1" dirty="0" err="1"/>
              <a:t>gasPrice</a:t>
            </a:r>
            <a:r>
              <a:rPr lang="en-US" sz="2400" dirty="0"/>
              <a:t> &lt; </a:t>
            </a:r>
            <a:r>
              <a:rPr lang="en-US" sz="2400" b="1" dirty="0" err="1"/>
              <a:t>baseFee</a:t>
            </a:r>
            <a:r>
              <a:rPr lang="en-US" sz="2400" dirty="0"/>
              <a:t>:  abort</a:t>
            </a:r>
          </a:p>
          <a:p>
            <a:pPr marL="457200" indent="-457200">
              <a:buAutoNum type="arabicParenBoth"/>
            </a:pPr>
            <a:r>
              <a:rPr lang="en-US" sz="2400" dirty="0"/>
              <a:t>If </a:t>
            </a:r>
            <a:r>
              <a:rPr lang="en-US" sz="2400" b="1" dirty="0" err="1"/>
              <a:t>gasLimit×gasPrice</a:t>
            </a:r>
            <a:r>
              <a:rPr lang="en-US" sz="2400" b="1" dirty="0"/>
              <a:t> </a:t>
            </a:r>
            <a:r>
              <a:rPr lang="en-US" sz="2400" dirty="0"/>
              <a:t>&lt; </a:t>
            </a:r>
            <a:r>
              <a:rPr lang="en-US" sz="2400" dirty="0" err="1"/>
              <a:t>msg.sender.balance</a:t>
            </a:r>
            <a:r>
              <a:rPr lang="en-US" sz="2400" dirty="0"/>
              <a:t>:  abort</a:t>
            </a:r>
          </a:p>
          <a:p>
            <a:pPr marL="457200" indent="-457200">
              <a:buAutoNum type="arabicParenBoth"/>
            </a:pPr>
            <a:r>
              <a:rPr lang="en-US" sz="2400" dirty="0"/>
              <a:t>deduct </a:t>
            </a:r>
            <a:r>
              <a:rPr lang="en-US" sz="2400" b="1" dirty="0" err="1"/>
              <a:t>gasLimit×gasPrice</a:t>
            </a:r>
            <a:r>
              <a:rPr lang="en-US" sz="2400" b="1" dirty="0"/>
              <a:t> </a:t>
            </a:r>
            <a:r>
              <a:rPr lang="en-US" sz="2400" dirty="0"/>
              <a:t>from </a:t>
            </a:r>
            <a:r>
              <a:rPr lang="en-US" sz="2400" dirty="0" err="1"/>
              <a:t>msg.sender.balance</a:t>
            </a:r>
            <a:endParaRPr lang="en-US" sz="2400" dirty="0"/>
          </a:p>
          <a:p>
            <a:pPr marL="457200" indent="-457200">
              <a:spcBef>
                <a:spcPts val="1776"/>
              </a:spcBef>
              <a:buAutoNum type="arabicParenBoth"/>
            </a:pPr>
            <a:r>
              <a:rPr lang="en-US" sz="2400" dirty="0"/>
              <a:t>set </a:t>
            </a:r>
            <a:r>
              <a:rPr lang="en-US" sz="2400" b="1" dirty="0"/>
              <a:t>Gas</a:t>
            </a:r>
            <a:r>
              <a:rPr lang="en-US" sz="2400" dirty="0"/>
              <a:t> ⇽ </a:t>
            </a:r>
            <a:r>
              <a:rPr lang="en-US" sz="2400" b="1" dirty="0" err="1"/>
              <a:t>gasLimit</a:t>
            </a:r>
            <a:endParaRPr lang="en-US" sz="2400" b="1" dirty="0"/>
          </a:p>
          <a:p>
            <a:pPr marL="457200" indent="-457200">
              <a:buAutoNum type="arabicParenBoth"/>
            </a:pPr>
            <a:r>
              <a:rPr lang="en-US" sz="2400" dirty="0"/>
              <a:t>execute Tx:  deduct gas from </a:t>
            </a:r>
            <a:r>
              <a:rPr lang="en-US" sz="2400" b="1" dirty="0"/>
              <a:t>Gas</a:t>
            </a:r>
            <a:r>
              <a:rPr lang="en-US" sz="2400" dirty="0"/>
              <a:t> for each instruction</a:t>
            </a:r>
          </a:p>
          <a:p>
            <a:pPr marL="114300" indent="0">
              <a:buNone/>
            </a:pPr>
            <a:r>
              <a:rPr lang="en-US" sz="2400" dirty="0"/>
              <a:t>	  if at end (</a:t>
            </a:r>
            <a:r>
              <a:rPr lang="en-US" sz="2400" b="1" dirty="0"/>
              <a:t>Gas</a:t>
            </a:r>
            <a:r>
              <a:rPr lang="en-US" sz="2400" dirty="0"/>
              <a:t> &lt; 0):  abort, Tx is invalid </a:t>
            </a:r>
            <a:r>
              <a:rPr lang="en-US" sz="2200" dirty="0"/>
              <a:t>(proposer keeps </a:t>
            </a:r>
            <a:r>
              <a:rPr lang="en-US" sz="2200" b="1" dirty="0" err="1"/>
              <a:t>gasLimit×gasPrice</a:t>
            </a:r>
            <a:r>
              <a:rPr lang="en-US" sz="2200" b="1" dirty="0"/>
              <a:t>)</a:t>
            </a:r>
            <a:r>
              <a:rPr lang="en-US" sz="2200" dirty="0"/>
              <a:t>  </a:t>
            </a:r>
            <a:endParaRPr lang="en-US" sz="2200" b="1" dirty="0"/>
          </a:p>
          <a:p>
            <a:pPr marL="9525" indent="0">
              <a:spcBef>
                <a:spcPts val="1176"/>
              </a:spcBef>
              <a:buNone/>
            </a:pPr>
            <a:r>
              <a:rPr lang="en-US" sz="2400" dirty="0"/>
              <a:t>(6)  Refund </a:t>
            </a:r>
            <a:r>
              <a:rPr lang="en-US" sz="2400" b="1" dirty="0" err="1"/>
              <a:t>Gas</a:t>
            </a:r>
            <a:r>
              <a:rPr lang="en-US" sz="2400" dirty="0" err="1"/>
              <a:t>×</a:t>
            </a:r>
            <a:r>
              <a:rPr lang="en-US" sz="2400" b="1" dirty="0" err="1"/>
              <a:t>gasPrice</a:t>
            </a:r>
            <a:r>
              <a:rPr lang="en-US" sz="2400" dirty="0"/>
              <a:t> to </a:t>
            </a:r>
            <a:r>
              <a:rPr lang="en-US" sz="2400" dirty="0" err="1"/>
              <a:t>msg.sender.balance</a:t>
            </a:r>
            <a:endParaRPr lang="en-US" sz="2400" dirty="0"/>
          </a:p>
          <a:p>
            <a:pPr marL="9525" indent="0">
              <a:spcBef>
                <a:spcPts val="1776"/>
              </a:spcBef>
              <a:buNone/>
            </a:pPr>
            <a:r>
              <a:rPr lang="en-US" sz="2400" dirty="0"/>
              <a:t>(7) </a:t>
            </a:r>
            <a:r>
              <a:rPr lang="en-US" sz="2400" b="1" dirty="0" err="1"/>
              <a:t>gasUsed</a:t>
            </a:r>
            <a:r>
              <a:rPr lang="en-US" sz="2400" dirty="0"/>
              <a:t> ⇽ </a:t>
            </a:r>
            <a:r>
              <a:rPr lang="en-US" sz="2400" b="1" dirty="0" err="1"/>
              <a:t>gasLimit</a:t>
            </a:r>
            <a:r>
              <a:rPr lang="en-US" sz="2400" b="1" dirty="0"/>
              <a:t> – Gas </a:t>
            </a:r>
          </a:p>
          <a:p>
            <a:pPr marL="9525" indent="0">
              <a:spcBef>
                <a:spcPts val="576"/>
              </a:spcBef>
              <a:buNone/>
            </a:pPr>
            <a:r>
              <a:rPr lang="en-US" sz="2400" b="1" dirty="0"/>
              <a:t>		</a:t>
            </a:r>
            <a:r>
              <a:rPr lang="en-US" sz="2400" dirty="0"/>
              <a:t>(7a)  BURN  </a:t>
            </a:r>
            <a:r>
              <a:rPr lang="en-US" sz="2400" b="1" dirty="0" err="1"/>
              <a:t>gasUsed</a:t>
            </a:r>
            <a:r>
              <a:rPr lang="en-US" sz="2400" b="1" dirty="0"/>
              <a:t>× </a:t>
            </a:r>
            <a:r>
              <a:rPr lang="en-US" sz="2400" b="1" dirty="0" err="1"/>
              <a:t>baseFee</a:t>
            </a:r>
            <a:endParaRPr lang="en-US" sz="2400" b="1" dirty="0"/>
          </a:p>
          <a:p>
            <a:pPr marL="9525" indent="0">
              <a:buNone/>
            </a:pPr>
            <a:r>
              <a:rPr lang="en-US" sz="2400" dirty="0"/>
              <a:t>		(7b)  Send  </a:t>
            </a:r>
            <a:r>
              <a:rPr lang="en-US" sz="2400" b="1" dirty="0" err="1"/>
              <a:t>gasUsed</a:t>
            </a:r>
            <a:r>
              <a:rPr lang="en-US" sz="2400" b="1" dirty="0"/>
              <a:t>×</a:t>
            </a:r>
            <a:r>
              <a:rPr lang="en-US" sz="2400" dirty="0"/>
              <a:t>(</a:t>
            </a:r>
            <a:r>
              <a:rPr lang="en-US" sz="2400" b="1" dirty="0" err="1"/>
              <a:t>gasPrice</a:t>
            </a:r>
            <a:r>
              <a:rPr lang="en-US" sz="2400" b="1" dirty="0"/>
              <a:t> – </a:t>
            </a:r>
            <a:r>
              <a:rPr lang="en-US" sz="2400" b="1" dirty="0" err="1"/>
              <a:t>baseFee</a:t>
            </a:r>
            <a:r>
              <a:rPr lang="en-US" sz="2400" dirty="0"/>
              <a:t>)  to block producer</a:t>
            </a:r>
          </a:p>
        </p:txBody>
      </p:sp>
      <p:pic>
        <p:nvPicPr>
          <p:cNvPr id="1026" name="Picture 2" descr="Burning Fire, Flame Clipart, Burn It, Orange PNG Transparent Clipart Image  and PSD File for Free Download | Transparent background, Abstract artwork,  Clipart images">
            <a:extLst>
              <a:ext uri="{FF2B5EF4-FFF2-40B4-BE49-F238E27FC236}">
                <a16:creationId xmlns:a16="http://schemas.microsoft.com/office/drawing/2014/main" id="{9DD32BC9-5FA3-754A-A810-ADE4CC592F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43026" y="3932528"/>
            <a:ext cx="767896" cy="542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2CF7FD16-37A1-1147-897E-063A7B9CAEB9}"/>
              </a:ext>
            </a:extLst>
          </p:cNvPr>
          <p:cNvCxnSpPr/>
          <p:nvPr/>
        </p:nvCxnSpPr>
        <p:spPr>
          <a:xfrm>
            <a:off x="170121" y="2169042"/>
            <a:ext cx="851667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>
            <a:extLst>
              <a:ext uri="{FF2B5EF4-FFF2-40B4-BE49-F238E27FC236}">
                <a16:creationId xmlns:a16="http://schemas.microsoft.com/office/drawing/2014/main" id="{85880FBF-75C5-CD44-B418-6A19EA2DD1D6}"/>
              </a:ext>
            </a:extLst>
          </p:cNvPr>
          <p:cNvCxnSpPr/>
          <p:nvPr/>
        </p:nvCxnSpPr>
        <p:spPr>
          <a:xfrm>
            <a:off x="170121" y="3767470"/>
            <a:ext cx="8516679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38816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446AAE8-70FB-A945-973E-B19AA0A707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burn ETH ???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510320-7899-504F-843C-E584FDE5E2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u="sng" dirty="0"/>
              <a:t>Recall:</a:t>
            </a:r>
            <a:r>
              <a:rPr lang="en-US" sz="2400" dirty="0"/>
              <a:t>  EIP1559 goals (informal)    </a:t>
            </a:r>
          </a:p>
          <a:p>
            <a:r>
              <a:rPr lang="en-US" sz="2400" dirty="0"/>
              <a:t>users incentivized to bid their true utility for posting Tx,</a:t>
            </a:r>
          </a:p>
          <a:p>
            <a:r>
              <a:rPr lang="en-US" sz="2400" dirty="0"/>
              <a:t>block proposer incentivized to not create fake Tx, and</a:t>
            </a:r>
          </a:p>
          <a:p>
            <a:r>
              <a:rPr lang="en-US" sz="2400" dirty="0"/>
              <a:t>disincentivize off chain agreements.</a:t>
            </a:r>
          </a:p>
          <a:p>
            <a:pPr marL="0" indent="0">
              <a:buNone/>
            </a:pPr>
            <a:endParaRPr lang="en-US" sz="2400" dirty="0"/>
          </a:p>
          <a:p>
            <a:pPr marL="0" indent="0">
              <a:buNone/>
            </a:pPr>
            <a:r>
              <a:rPr lang="en-US" sz="2400" dirty="0"/>
              <a:t>Suppose no burn  (i.e., </a:t>
            </a:r>
            <a:r>
              <a:rPr lang="en-US" sz="2400" dirty="0" err="1"/>
              <a:t>baseFee</a:t>
            </a:r>
            <a:r>
              <a:rPr lang="en-US" sz="2400" dirty="0"/>
              <a:t> given to block producer):</a:t>
            </a:r>
          </a:p>
          <a:p>
            <a:pPr marL="581025" indent="-581025">
              <a:buNone/>
            </a:pPr>
            <a:r>
              <a:rPr lang="en-US" sz="2400" dirty="0"/>
              <a:t>⟹	in periods of low Tx volume proposer would try to increase volume by offering to refund the </a:t>
            </a:r>
            <a:r>
              <a:rPr lang="en-US" sz="2400" dirty="0" err="1"/>
              <a:t>baseFee</a:t>
            </a:r>
            <a:r>
              <a:rPr lang="en-US" sz="2400" dirty="0"/>
              <a:t> </a:t>
            </a:r>
            <a:r>
              <a:rPr lang="en-US" sz="2400" i="1" dirty="0"/>
              <a:t>off chain </a:t>
            </a:r>
            <a:r>
              <a:rPr lang="en-US" sz="2400" dirty="0"/>
              <a:t>to users.</a:t>
            </a:r>
          </a:p>
        </p:txBody>
      </p:sp>
    </p:spTree>
    <p:extLst>
      <p:ext uri="{BB962C8B-B14F-4D97-AF65-F5344CB8AC3E}">
        <p14:creationId xmlns:p14="http://schemas.microsoft.com/office/powerpoint/2010/main" val="1387752609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ubtitle 4">
            <a:extLst>
              <a:ext uri="{FF2B5EF4-FFF2-40B4-BE49-F238E27FC236}">
                <a16:creationId xmlns:a16="http://schemas.microsoft.com/office/drawing/2014/main" id="{8172AE5B-21CD-D548-AD72-3757124A6A0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27051" y="3333498"/>
            <a:ext cx="7150395" cy="1314450"/>
          </a:xfrm>
        </p:spPr>
        <p:txBody>
          <a:bodyPr>
            <a:normAutofit/>
          </a:bodyPr>
          <a:lstStyle/>
          <a:p>
            <a:r>
              <a:rPr lang="en-US" dirty="0">
                <a:solidFill>
                  <a:schemeClr val="tx1"/>
                </a:solidFill>
              </a:rPr>
              <a:t>Next lecture:   writing Solidity contracts 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066383B-610F-F040-85AB-9E762F54A50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END  OF  LECTURE</a:t>
            </a:r>
          </a:p>
        </p:txBody>
      </p:sp>
    </p:spTree>
    <p:extLst>
      <p:ext uri="{BB962C8B-B14F-4D97-AF65-F5344CB8AC3E}">
        <p14:creationId xmlns:p14="http://schemas.microsoft.com/office/powerpoint/2010/main" val="32547780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none" rtlCol="0">
        <a:spAutoFit/>
      </a:bodyPr>
      <a:lstStyle>
        <a:defPPr algn="l">
          <a:defRPr dirty="0" smtClean="0">
            <a:latin typeface="+mn-lt"/>
          </a:defRPr>
        </a:defPPr>
      </a:lstStyle>
    </a:tx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94518</TotalTime>
  <Words>3690</Words>
  <Application>Microsoft Macintosh PowerPoint</Application>
  <PresentationFormat>On-screen Show (16:9)</PresentationFormat>
  <Paragraphs>446</Paragraphs>
  <Slides>44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44</vt:i4>
      </vt:variant>
    </vt:vector>
  </HeadingPairs>
  <TitlesOfParts>
    <vt:vector size="49" baseType="lpstr">
      <vt:lpstr>Arial</vt:lpstr>
      <vt:lpstr>Calibri</vt:lpstr>
      <vt:lpstr>Cambria Math</vt:lpstr>
      <vt:lpstr>Courier</vt:lpstr>
      <vt:lpstr>Office Theme</vt:lpstr>
      <vt:lpstr>Ethereum: mechanics</vt:lpstr>
      <vt:lpstr>Consensus (SMR):  quick summary</vt:lpstr>
      <vt:lpstr>New topic:   limitations of Bitcoin</vt:lpstr>
      <vt:lpstr>An example:   DNS</vt:lpstr>
      <vt:lpstr>A broken implementation</vt:lpstr>
      <vt:lpstr>What to do?</vt:lpstr>
      <vt:lpstr>Ethereum:  enables a world of applications</vt:lpstr>
      <vt:lpstr>Bitcoin as a state transition system</vt:lpstr>
      <vt:lpstr>Ethereum as a state transition system</vt:lpstr>
      <vt:lpstr>Running a program on a blockchain (DAPP)</vt:lpstr>
      <vt:lpstr>The Ethereum system</vt:lpstr>
      <vt:lpstr>A bit about the beacon chain  (Eth2 consensus layer)</vt:lpstr>
      <vt:lpstr>The economics of staking</vt:lpstr>
      <vt:lpstr>An Ethereum node</vt:lpstr>
      <vt:lpstr>The Ethereum Compute Layer: The EVM</vt:lpstr>
      <vt:lpstr>Ethereum compute layer:  the EVM</vt:lpstr>
      <vt:lpstr>Data associated with an account</vt:lpstr>
      <vt:lpstr>Account state:  persistent storage</vt:lpstr>
      <vt:lpstr>State transitions:  Tx and messages</vt:lpstr>
      <vt:lpstr>State transitions:  Tx and messages</vt:lpstr>
      <vt:lpstr>Example  (block  #10993504)</vt:lpstr>
      <vt:lpstr>Messages:  virtual Tx initiated by a contract</vt:lpstr>
      <vt:lpstr>Example Tx</vt:lpstr>
      <vt:lpstr>An Ethereum Block</vt:lpstr>
      <vt:lpstr>Block header data  (simplified)</vt:lpstr>
      <vt:lpstr>The Ethereum blockchain: abstractly</vt:lpstr>
      <vt:lpstr>Amount of memory to run a node</vt:lpstr>
      <vt:lpstr>An example contract:    NameCoin</vt:lpstr>
      <vt:lpstr>An example contract:    NameCoin</vt:lpstr>
      <vt:lpstr>An example contract:    NameCoin</vt:lpstr>
      <vt:lpstr>An example contract:    NameCoin</vt:lpstr>
      <vt:lpstr>EVM mechanics:  execution environment</vt:lpstr>
      <vt:lpstr>The EVM</vt:lpstr>
      <vt:lpstr>The EVM memory types</vt:lpstr>
      <vt:lpstr>Every instruction costs gas, examples:</vt:lpstr>
      <vt:lpstr>Gas calculation</vt:lpstr>
      <vt:lpstr>Gas prices spike during congestion</vt:lpstr>
      <vt:lpstr>Gas calculation:  EIP1559      (since 8/2021)</vt:lpstr>
      <vt:lpstr>Gas calculation:  EIP1559</vt:lpstr>
      <vt:lpstr>Gas calculation</vt:lpstr>
      <vt:lpstr>Gas calculation (informal)</vt:lpstr>
      <vt:lpstr>Gas calculation</vt:lpstr>
      <vt:lpstr>Why burn ETH ???</vt:lpstr>
      <vt:lpstr>END  OF  LECTURE</vt:lpstr>
    </vt:vector>
  </TitlesOfParts>
  <Company>Stanford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Monica Lam</dc:creator>
  <cp:lastModifiedBy>Dan Boneh</cp:lastModifiedBy>
  <cp:revision>1492</cp:revision>
  <cp:lastPrinted>2015-09-20T23:02:57Z</cp:lastPrinted>
  <dcterms:created xsi:type="dcterms:W3CDTF">2010-10-17T19:58:05Z</dcterms:created>
  <dcterms:modified xsi:type="dcterms:W3CDTF">2025-10-27T00:54:39Z</dcterms:modified>
</cp:coreProperties>
</file>