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4"/>
  </p:notesMasterIdLst>
  <p:handoutMasterIdLst>
    <p:handoutMasterId r:id="rId85"/>
  </p:handoutMasterIdLst>
  <p:sldIdLst>
    <p:sldId id="1352" r:id="rId2"/>
    <p:sldId id="1709" r:id="rId3"/>
    <p:sldId id="1636" r:id="rId4"/>
    <p:sldId id="1930" r:id="rId5"/>
    <p:sldId id="1712" r:id="rId6"/>
    <p:sldId id="1696" r:id="rId7"/>
    <p:sldId id="1658" r:id="rId8"/>
    <p:sldId id="1716" r:id="rId9"/>
    <p:sldId id="1718" r:id="rId10"/>
    <p:sldId id="1719" r:id="rId11"/>
    <p:sldId id="1720" r:id="rId12"/>
    <p:sldId id="1721" r:id="rId13"/>
    <p:sldId id="1717" r:id="rId14"/>
    <p:sldId id="1729" r:id="rId15"/>
    <p:sldId id="1722" r:id="rId16"/>
    <p:sldId id="1726" r:id="rId17"/>
    <p:sldId id="1723" r:id="rId18"/>
    <p:sldId id="1725" r:id="rId19"/>
    <p:sldId id="1951" r:id="rId20"/>
    <p:sldId id="1724" r:id="rId21"/>
    <p:sldId id="1727" r:id="rId22"/>
    <p:sldId id="1950" r:id="rId23"/>
    <p:sldId id="1728" r:id="rId24"/>
    <p:sldId id="1952" r:id="rId25"/>
    <p:sldId id="1984" r:id="rId26"/>
    <p:sldId id="1985" r:id="rId27"/>
    <p:sldId id="1989" r:id="rId28"/>
    <p:sldId id="1991" r:id="rId29"/>
    <p:sldId id="1986" r:id="rId30"/>
    <p:sldId id="1987" r:id="rId31"/>
    <p:sldId id="1988" r:id="rId32"/>
    <p:sldId id="1990" r:id="rId33"/>
    <p:sldId id="1953" r:id="rId34"/>
    <p:sldId id="1794" r:id="rId35"/>
    <p:sldId id="1969" r:id="rId36"/>
    <p:sldId id="1711" r:id="rId37"/>
    <p:sldId id="1970" r:id="rId38"/>
    <p:sldId id="1795" r:id="rId39"/>
    <p:sldId id="1971" r:id="rId40"/>
    <p:sldId id="1972" r:id="rId41"/>
    <p:sldId id="1802" r:id="rId42"/>
    <p:sldId id="1973" r:id="rId43"/>
    <p:sldId id="1974" r:id="rId44"/>
    <p:sldId id="1975" r:id="rId45"/>
    <p:sldId id="1810" r:id="rId46"/>
    <p:sldId id="1976" r:id="rId47"/>
    <p:sldId id="1813" r:id="rId48"/>
    <p:sldId id="1814" r:id="rId49"/>
    <p:sldId id="1977" r:id="rId50"/>
    <p:sldId id="1978" r:id="rId51"/>
    <p:sldId id="1979" r:id="rId52"/>
    <p:sldId id="1980" r:id="rId53"/>
    <p:sldId id="1981" r:id="rId54"/>
    <p:sldId id="1982" r:id="rId55"/>
    <p:sldId id="1983" r:id="rId56"/>
    <p:sldId id="1633" r:id="rId57"/>
    <p:sldId id="1968" r:id="rId58"/>
    <p:sldId id="1956" r:id="rId59"/>
    <p:sldId id="1957" r:id="rId60"/>
    <p:sldId id="1959" r:id="rId61"/>
    <p:sldId id="1958" r:id="rId62"/>
    <p:sldId id="1960" r:id="rId63"/>
    <p:sldId id="1961" r:id="rId64"/>
    <p:sldId id="1962" r:id="rId65"/>
    <p:sldId id="1963" r:id="rId66"/>
    <p:sldId id="1964" r:id="rId67"/>
    <p:sldId id="1965" r:id="rId68"/>
    <p:sldId id="1967" r:id="rId69"/>
    <p:sldId id="1966" r:id="rId70"/>
    <p:sldId id="1637" r:id="rId71"/>
    <p:sldId id="1638" r:id="rId72"/>
    <p:sldId id="1647" r:id="rId73"/>
    <p:sldId id="1648" r:id="rId74"/>
    <p:sldId id="1649" r:id="rId75"/>
    <p:sldId id="543" r:id="rId76"/>
    <p:sldId id="551" r:id="rId77"/>
    <p:sldId id="1650" r:id="rId78"/>
    <p:sldId id="1646" r:id="rId79"/>
    <p:sldId id="1686" r:id="rId80"/>
    <p:sldId id="1687" r:id="rId81"/>
    <p:sldId id="1688" r:id="rId82"/>
    <p:sldId id="1689" r:id="rId83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3025FF"/>
    <a:srgbClr val="9A0000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9680" autoAdjust="0"/>
  </p:normalViewPr>
  <p:slideViewPr>
    <p:cSldViewPr snapToGrid="0">
      <p:cViewPr varScale="1">
        <p:scale>
          <a:sx n="130" d="100"/>
          <a:sy n="130" d="100"/>
        </p:scale>
        <p:origin x="208" y="2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12/17/25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12/17/25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also embedded wallets.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15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 support on EVM-compatible chains:   just use </a:t>
            </a:r>
            <a:r>
              <a:rPr lang="en-US" dirty="0" err="1"/>
              <a:t>metamask</a:t>
            </a:r>
            <a:r>
              <a:rPr lang="en-US" dirty="0"/>
              <a:t> by telling it to use a different network.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80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 like networking before the Internet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87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cbBTC</a:t>
            </a:r>
            <a:r>
              <a:rPr lang="en-US" dirty="0"/>
              <a:t>:  Coinbase Wrapped BTC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71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Custodian can run away with BTC, or require high redemption fees.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45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73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3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  or “I received CryptoPunk#6587, ok to let Alice use it as collateral on chain 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simplified version of </a:t>
            </a:r>
            <a:r>
              <a:rPr lang="en-US" dirty="0" err="1"/>
              <a:t>Celo</a:t>
            </a:r>
            <a:r>
              <a:rPr lang="en-US" dirty="0"/>
              <a:t> Optics.   Same with Wormhole:  2/3 of guardians need to 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17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replay attacks?    Can also handle trustees that double-post a message to </a:t>
            </a:r>
            <a:r>
              <a:rPr lang="en-US" dirty="0" err="1"/>
              <a:t>relayerT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79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cryptoflows.info</a:t>
            </a:r>
            <a:r>
              <a:rPr lang="en-US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41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Oracle is not really trusted because it is only relaying *finalized* blocks.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55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Oracle is not really trusted because it is only relaying *finalized</a:t>
            </a:r>
            <a:r>
              <a:rPr lang="en-US"/>
              <a:t>* blocks.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40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Third type of messaging system:  optimistic bridges (using fraud proofs) as implemented by Nomad.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67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Movie studio DAO:   participants decide what movie scripts to fund, and then share in profits from movie.</a:t>
            </a:r>
          </a:p>
          <a:p>
            <a:r>
              <a:rPr lang="en-US" dirty="0" err="1"/>
              <a:t>SafeSnap</a:t>
            </a:r>
            <a:r>
              <a:rPr lang="en-US" dirty="0"/>
              <a:t>:  uses </a:t>
            </a:r>
            <a:r>
              <a:rPr lang="en-US" dirty="0" err="1"/>
              <a:t>Reality.eth</a:t>
            </a:r>
            <a:r>
              <a:rPr lang="en-US" dirty="0"/>
              <a:t> to implement an oracle that pushes </a:t>
            </a:r>
            <a:r>
              <a:rPr lang="en-US"/>
              <a:t>vote results on-chain.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50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MMM:  Merch Memes Marketing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35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docs.compound.finance</a:t>
            </a:r>
            <a:r>
              <a:rPr lang="en-US" dirty="0"/>
              <a:t>/v2/governance/#governance</a:t>
            </a:r>
          </a:p>
          <a:p>
            <a:r>
              <a:rPr lang="en-US" dirty="0"/>
              <a:t>Bravo:  supports updating protocol global parameters (in three slides).   Alpha fixed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2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Voter can re-delegate to move tokens to someone else.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88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Voter can re-delegate to move tokens to someone else.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13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387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Olaf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82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Bundler does not want to call untrusted code.  Instead, it calls the trusted </a:t>
            </a:r>
            <a:r>
              <a:rPr lang="en-US" dirty="0" err="1"/>
              <a:t>EntryPoint</a:t>
            </a:r>
            <a:r>
              <a:rPr lang="en-US" dirty="0"/>
              <a:t> contract.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EntryPoint</a:t>
            </a:r>
            <a:r>
              <a:rPr lang="en-US" dirty="0"/>
              <a:t> contract lives at 0x5FF137D4b0FDCD49DcA30c7CF57E578a026d2789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15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Bundler does not want to call untrusted code.  Instead, it calls the trusted </a:t>
            </a:r>
            <a:r>
              <a:rPr lang="en-US" dirty="0" err="1"/>
              <a:t>EntryPoint</a:t>
            </a:r>
            <a:r>
              <a:rPr lang="en-US" dirty="0"/>
              <a:t> contract.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EntryPoint</a:t>
            </a:r>
            <a:r>
              <a:rPr lang="en-US" dirty="0"/>
              <a:t> contract lives at 0x5FF137D4b0FDCD49DcA30c7CF57E578a026d2789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75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Bundler does not want to call untrusted code.  Instead, it calls the trusted </a:t>
            </a:r>
            <a:r>
              <a:rPr lang="en-US" dirty="0" err="1"/>
              <a:t>EntryPoint</a:t>
            </a:r>
            <a:r>
              <a:rPr lang="en-US" dirty="0"/>
              <a:t> contract.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EntryPoint</a:t>
            </a:r>
            <a:r>
              <a:rPr lang="en-US" dirty="0"/>
              <a:t> contract lives at 0x5FF137D4b0FDCD49DcA30c7CF57E578a026d2789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236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Bundler does not want to call untrusted code.  Instead, it calls the trusted </a:t>
            </a:r>
            <a:r>
              <a:rPr lang="en-US" dirty="0" err="1"/>
              <a:t>EntryPoint</a:t>
            </a:r>
            <a:r>
              <a:rPr lang="en-US" dirty="0"/>
              <a:t> contract.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EntryPoint</a:t>
            </a:r>
            <a:r>
              <a:rPr lang="en-US" dirty="0"/>
              <a:t> contract lives at 0x5FF137D4b0FDCD49DcA30c7CF57E578a026d2789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00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reason for (2):  without simulation, Bundler might submit an invalid </a:t>
            </a:r>
            <a:r>
              <a:rPr lang="en-US" dirty="0" err="1"/>
              <a:t>UserOp</a:t>
            </a:r>
            <a:r>
              <a:rPr lang="en-US" dirty="0"/>
              <a:t> and get stuck with gas fees.</a:t>
            </a:r>
          </a:p>
          <a:p>
            <a:r>
              <a:rPr lang="en-US" dirty="0"/>
              <a:t>A malicious </a:t>
            </a:r>
            <a:r>
              <a:rPr lang="en-US" dirty="0" err="1"/>
              <a:t>validateOp</a:t>
            </a:r>
            <a:r>
              <a:rPr lang="en-US" dirty="0"/>
              <a:t> could use TIMESTAMP or BLOCKHASH to behave differently in simulation and during real on-chain execution.</a:t>
            </a:r>
          </a:p>
          <a:p>
            <a:r>
              <a:rPr lang="en-US" dirty="0" err="1"/>
              <a:t>validateOp</a:t>
            </a:r>
            <a:r>
              <a:rPr lang="en-US" dirty="0"/>
              <a:t> can only access its own Wallet storage, or another contract’s storage at its wallet address in an [address=&gt;value mapping].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63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wallet and Paymaster maintains a balance with the </a:t>
            </a:r>
            <a:r>
              <a:rPr lang="en-US" dirty="0" err="1"/>
              <a:t>EntryPoint</a:t>
            </a:r>
            <a:r>
              <a:rPr lang="en-US" dirty="0"/>
              <a:t> contract. </a:t>
            </a:r>
          </a:p>
          <a:p>
            <a:r>
              <a:rPr lang="en-US" dirty="0"/>
              <a:t>Bundler runs a </a:t>
            </a:r>
            <a:r>
              <a:rPr lang="en-US" dirty="0" err="1"/>
              <a:t>mempool</a:t>
            </a:r>
            <a:r>
              <a:rPr lang="en-US" dirty="0"/>
              <a:t> and sequences </a:t>
            </a:r>
            <a:r>
              <a:rPr lang="en-US" dirty="0" err="1"/>
              <a:t>UserOps</a:t>
            </a:r>
            <a:r>
              <a:rPr lang="en-US" dirty="0"/>
              <a:t> into a Tx.  </a:t>
            </a:r>
            <a:r>
              <a:rPr lang="en-US" dirty="0" err="1"/>
              <a:t>Bundless</a:t>
            </a:r>
            <a:r>
              <a:rPr lang="en-US" dirty="0"/>
              <a:t> collects EIP1559 style fees, along with MEV for sequencing.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609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8503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FF2AA-6F8E-E644-B66E-C5AB189C83C3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50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12/17/25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12/17/25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12/17/25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jobs.a16z.com/jobs?markets=Crypto%2FWeb3" TargetMode="External"/><Relationship Id="rId2" Type="http://schemas.openxmlformats.org/officeDocument/2006/relationships/hyperlink" Target="https://www.sbc-conference.com/2026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tif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ompound.finance/v2/governance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openzeppelin.com/contracts/4.x/api/governance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8.tif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1683"/>
            <a:ext cx="9143999" cy="1399839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3600" dirty="0"/>
              <a:t>Final Topics:  </a:t>
            </a:r>
            <a:br>
              <a:rPr lang="en-US" sz="3600" dirty="0"/>
            </a:br>
            <a:r>
              <a:rPr lang="en-US" sz="3600" dirty="0"/>
              <a:t>Bridging, Post-quantum Blockchains, and DAOs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06941-6CC9-B74B-8BED-25560250F179}"/>
              </a:ext>
            </a:extLst>
          </p:cNvPr>
          <p:cNvSpPr txBox="1"/>
          <p:nvPr/>
        </p:nvSpPr>
        <p:spPr>
          <a:xfrm>
            <a:off x="366136" y="4447127"/>
            <a:ext cx="8637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Invited talk final lecture.    Final exam next Tuesday (on </a:t>
            </a:r>
            <a:r>
              <a:rPr lang="en-US" dirty="0" err="1">
                <a:latin typeface="+mn-lt"/>
              </a:rPr>
              <a:t>Gradescope</a:t>
            </a:r>
            <a:r>
              <a:rPr lang="en-US" dirty="0"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DA1F25-4D5E-D7B0-CEF7-69ABD2BFF894}"/>
              </a:ext>
            </a:extLst>
          </p:cNvPr>
          <p:cNvSpPr/>
          <p:nvPr/>
        </p:nvSpPr>
        <p:spPr>
          <a:xfrm>
            <a:off x="314632" y="1019175"/>
            <a:ext cx="8229600" cy="1419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C943C4-702F-C24E-85A7-D4C72AE8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869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Many more topics to cover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149FA-851A-1145-BD4A-FE9F9266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32" y="1019175"/>
            <a:ext cx="8829368" cy="3999406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2376"/>
              </a:spcBef>
            </a:pPr>
            <a:r>
              <a:rPr lang="en-US" dirty="0"/>
              <a:t>Blockchain interoperability (bridging)</a:t>
            </a:r>
          </a:p>
          <a:p>
            <a:pPr>
              <a:spcBef>
                <a:spcPts val="1776"/>
              </a:spcBef>
            </a:pPr>
            <a:r>
              <a:rPr lang="en-US" dirty="0"/>
              <a:t>Governance:  How to decide on updates to, say, on Uniswap</a:t>
            </a:r>
          </a:p>
          <a:p>
            <a:pPr>
              <a:spcBef>
                <a:spcPts val="1776"/>
              </a:spcBef>
            </a:pPr>
            <a:r>
              <a:rPr lang="en-US" dirty="0"/>
              <a:t>Post-quantum blockchains:  security against quantum computers</a:t>
            </a:r>
          </a:p>
          <a:p>
            <a:pPr>
              <a:spcBef>
                <a:spcPts val="1776"/>
              </a:spcBef>
            </a:pPr>
            <a:r>
              <a:rPr lang="en-US" dirty="0"/>
              <a:t>Account abstraction</a:t>
            </a:r>
          </a:p>
          <a:p>
            <a:pPr>
              <a:spcBef>
                <a:spcPts val="1776"/>
              </a:spcBef>
            </a:pPr>
            <a:r>
              <a:rPr lang="en-US" dirty="0"/>
              <a:t>Re-staking:  using your stake to secure multiple applications</a:t>
            </a:r>
          </a:p>
          <a:p>
            <a:pPr>
              <a:spcBef>
                <a:spcPts val="1776"/>
              </a:spcBef>
            </a:pPr>
            <a:r>
              <a:rPr lang="en-US" dirty="0"/>
              <a:t>Data Availability Sampling (DAS) to handle large blocks</a:t>
            </a:r>
          </a:p>
          <a:p>
            <a:pPr>
              <a:spcBef>
                <a:spcPts val="1776"/>
              </a:spcBef>
            </a:pPr>
            <a:r>
              <a:rPr lang="en-US" dirty="0"/>
              <a:t>Recoverable tokens:  how to protect your tokens from theft (ERC-20R)</a:t>
            </a:r>
            <a:endParaRPr lang="en-US" sz="2000" dirty="0"/>
          </a:p>
          <a:p>
            <a:pPr>
              <a:spcBef>
                <a:spcPts val="1776"/>
              </a:spcBef>
            </a:pPr>
            <a:r>
              <a:rPr lang="en-US" b="1" dirty="0"/>
              <a:t>Many more cryptography techniques </a:t>
            </a:r>
            <a:r>
              <a:rPr lang="en-US" dirty="0"/>
              <a:t>(see slides at end)</a:t>
            </a:r>
          </a:p>
        </p:txBody>
      </p:sp>
    </p:spTree>
    <p:extLst>
      <p:ext uri="{BB962C8B-B14F-4D97-AF65-F5344CB8AC3E}">
        <p14:creationId xmlns:p14="http://schemas.microsoft.com/office/powerpoint/2010/main" val="232353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65726-AB39-C348-9497-D1018D5B0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topics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12A38-2CE9-2243-A218-81A56FF7C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43061"/>
            <a:ext cx="8598310" cy="377551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3200"/>
              </a:spcBef>
              <a:buNone/>
            </a:pPr>
            <a:r>
              <a:rPr lang="en-US" dirty="0"/>
              <a:t>Where can I learn more?</a:t>
            </a:r>
          </a:p>
          <a:p>
            <a:pPr lvl="1">
              <a:spcBef>
                <a:spcPts val="1080"/>
              </a:spcBef>
            </a:pPr>
            <a:r>
              <a:rPr lang="en-US" b="1" dirty="0"/>
              <a:t>CS255</a:t>
            </a:r>
            <a:r>
              <a:rPr lang="en-US" dirty="0"/>
              <a:t> and </a:t>
            </a:r>
            <a:r>
              <a:rPr lang="en-US" b="1" dirty="0"/>
              <a:t>CS355</a:t>
            </a:r>
            <a:r>
              <a:rPr lang="en-US" dirty="0"/>
              <a:t>:  Cryptography (Winter and Spring)</a:t>
            </a:r>
          </a:p>
          <a:p>
            <a:pPr lvl="1">
              <a:spcBef>
                <a:spcPts val="1080"/>
              </a:spcBef>
            </a:pPr>
            <a:r>
              <a:rPr lang="en-US" b="1" dirty="0"/>
              <a:t>EE374</a:t>
            </a:r>
            <a:r>
              <a:rPr lang="en-US" dirty="0"/>
              <a:t>: Scaling blockchains with fast consensus</a:t>
            </a:r>
          </a:p>
          <a:p>
            <a:pPr lvl="1">
              <a:spcBef>
                <a:spcPts val="1080"/>
              </a:spcBef>
            </a:pPr>
            <a:r>
              <a:rPr lang="en-US" b="1" dirty="0"/>
              <a:t>MS&amp;E247:  </a:t>
            </a:r>
            <a:r>
              <a:rPr lang="en-US" dirty="0"/>
              <a:t> Economics </a:t>
            </a:r>
            <a:r>
              <a:rPr lang="en-US"/>
              <a:t>and DeFi</a:t>
            </a:r>
            <a:endParaRPr lang="en-US" dirty="0"/>
          </a:p>
          <a:p>
            <a:pPr lvl="1">
              <a:spcBef>
                <a:spcPts val="1080"/>
              </a:spcBef>
            </a:pPr>
            <a:r>
              <a:rPr lang="en-US" b="1" dirty="0"/>
              <a:t>Science of blockchain conference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SBC</a:t>
            </a:r>
            <a:r>
              <a:rPr lang="en-US" dirty="0"/>
              <a:t>):  July 2026</a:t>
            </a:r>
          </a:p>
          <a:p>
            <a:pPr lvl="1">
              <a:spcBef>
                <a:spcPts val="1080"/>
              </a:spcBef>
            </a:pPr>
            <a:r>
              <a:rPr lang="en-US" b="1" dirty="0"/>
              <a:t>Stanford blockchain club</a:t>
            </a:r>
          </a:p>
          <a:p>
            <a:pPr marL="57150" indent="0">
              <a:spcBef>
                <a:spcPts val="1080"/>
              </a:spcBef>
              <a:buNone/>
            </a:pPr>
            <a:endParaRPr lang="en-US" dirty="0"/>
          </a:p>
          <a:p>
            <a:pPr marL="57150" indent="0">
              <a:spcBef>
                <a:spcPts val="1080"/>
              </a:spcBef>
              <a:buNone/>
            </a:pPr>
            <a:r>
              <a:rPr lang="en-US" dirty="0"/>
              <a:t>A career in blockchains?    Where to start?   [</a:t>
            </a:r>
            <a:r>
              <a:rPr lang="en-US" dirty="0">
                <a:hlinkClick r:id="rId3"/>
              </a:rPr>
              <a:t>link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63246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E0825C6-9D6A-B043-AD8F-9FDFA9EC5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39114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 to bridge chains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DDB0DE-3B12-00ED-51B6-20F7BF6CB9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Interoperability between blockchain</a:t>
            </a:r>
          </a:p>
        </p:txBody>
      </p:sp>
    </p:spTree>
    <p:extLst>
      <p:ext uri="{BB962C8B-B14F-4D97-AF65-F5344CB8AC3E}">
        <p14:creationId xmlns:p14="http://schemas.microsoft.com/office/powerpoint/2010/main" val="1673976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59159-3891-2343-B330-DA3BC88F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L1 blockchains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23EC3-6036-C647-BBB1-628A3DA89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6" y="1134834"/>
            <a:ext cx="8572500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Bitcoin</a:t>
            </a:r>
            <a:r>
              <a:rPr lang="en-US" dirty="0"/>
              <a:t>:   Bitcoin scripting language</a:t>
            </a:r>
            <a:endParaRPr lang="en-US" sz="2000" dirty="0"/>
          </a:p>
          <a:p>
            <a:pPr marL="0" indent="0">
              <a:spcBef>
                <a:spcPts val="2376"/>
              </a:spcBef>
              <a:buNone/>
            </a:pPr>
            <a:r>
              <a:rPr lang="en-US" b="1" dirty="0"/>
              <a:t>Ethereum</a:t>
            </a:r>
            <a:r>
              <a:rPr lang="en-US" dirty="0"/>
              <a:t>:   EVM.     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dirty="0"/>
              <a:t>EVM compatible blockchains:     </a:t>
            </a:r>
            <a:r>
              <a:rPr lang="en-US" b="1" dirty="0" err="1"/>
              <a:t>Celo</a:t>
            </a:r>
            <a:r>
              <a:rPr lang="en-US" b="1" dirty="0"/>
              <a:t>,   Avalanche,   BSC</a:t>
            </a:r>
            <a:r>
              <a:rPr lang="en-US" dirty="0"/>
              <a:t>,  …</a:t>
            </a:r>
          </a:p>
          <a:p>
            <a:r>
              <a:rPr lang="en-US" dirty="0"/>
              <a:t>Higher Tx rate  ⟹   lower Tx fees</a:t>
            </a:r>
          </a:p>
          <a:p>
            <a:r>
              <a:rPr lang="en-US" dirty="0"/>
              <a:t>EVM compatibility  ⟹  easy project migration and user support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dirty="0"/>
              <a:t>Other fast non-EVM blockchains:   </a:t>
            </a:r>
            <a:r>
              <a:rPr lang="en-US" b="1" dirty="0"/>
              <a:t>Solana,  Aptos,  Sui,  Flow, </a:t>
            </a:r>
            <a:r>
              <a:rPr lang="en-US" dirty="0"/>
              <a:t>…</a:t>
            </a:r>
          </a:p>
          <a:p>
            <a:pPr>
              <a:spcBef>
                <a:spcPts val="576"/>
              </a:spcBef>
            </a:pPr>
            <a:r>
              <a:rPr lang="en-US" dirty="0"/>
              <a:t>Higher Tx rate  ⟹   lower Tx fees</a:t>
            </a:r>
          </a:p>
        </p:txBody>
      </p:sp>
    </p:spTree>
    <p:extLst>
      <p:ext uri="{BB962C8B-B14F-4D97-AF65-F5344CB8AC3E}">
        <p14:creationId xmlns:p14="http://schemas.microsoft.com/office/powerpoint/2010/main" val="180794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>
            <a:extLst>
              <a:ext uri="{FF2B5EF4-FFF2-40B4-BE49-F238E27FC236}">
                <a16:creationId xmlns:a16="http://schemas.microsoft.com/office/drawing/2014/main" id="{15307102-259E-324A-8704-6F62610C3ABF}"/>
              </a:ext>
            </a:extLst>
          </p:cNvPr>
          <p:cNvSpPr/>
          <p:nvPr/>
        </p:nvSpPr>
        <p:spPr>
          <a:xfrm>
            <a:off x="3155545" y="876300"/>
            <a:ext cx="3257550" cy="1828801"/>
          </a:xfrm>
          <a:prstGeom prst="cloudCallout">
            <a:avLst>
              <a:gd name="adj1" fmla="val -16275"/>
              <a:gd name="adj2" fmla="val 332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Ethereum</a:t>
            </a:r>
          </a:p>
        </p:txBody>
      </p:sp>
      <p:pic>
        <p:nvPicPr>
          <p:cNvPr id="4" name="Picture 4" descr="Ethereum - Wikipedia">
            <a:extLst>
              <a:ext uri="{FF2B5EF4-FFF2-40B4-BE49-F238E27FC236}">
                <a16:creationId xmlns:a16="http://schemas.microsoft.com/office/drawing/2014/main" id="{F5C1226B-8AE3-D441-B174-C48C197A3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97" y="152401"/>
            <a:ext cx="723899" cy="72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loud Callout 5">
            <a:extLst>
              <a:ext uri="{FF2B5EF4-FFF2-40B4-BE49-F238E27FC236}">
                <a16:creationId xmlns:a16="http://schemas.microsoft.com/office/drawing/2014/main" id="{43AAE3DE-A231-264F-90A0-6C017BD8CAD5}"/>
              </a:ext>
            </a:extLst>
          </p:cNvPr>
          <p:cNvSpPr/>
          <p:nvPr/>
        </p:nvSpPr>
        <p:spPr>
          <a:xfrm>
            <a:off x="342900" y="3714750"/>
            <a:ext cx="2000250" cy="1066800"/>
          </a:xfrm>
          <a:prstGeom prst="cloudCallout">
            <a:avLst>
              <a:gd name="adj1" fmla="val -16275"/>
              <a:gd name="adj2" fmla="val 332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Bitcoin</a:t>
            </a:r>
          </a:p>
        </p:txBody>
      </p:sp>
      <p:pic>
        <p:nvPicPr>
          <p:cNvPr id="7" name="Picture 2" descr="How Did the Bitcoin Logo Originate? - BC SystemsBC Systems">
            <a:extLst>
              <a:ext uri="{FF2B5EF4-FFF2-40B4-BE49-F238E27FC236}">
                <a16:creationId xmlns:a16="http://schemas.microsoft.com/office/drawing/2014/main" id="{5FAA4D81-7435-C042-93A6-141DE1C1D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184527"/>
            <a:ext cx="542923" cy="5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olana Rumored To Be Raising $450 Million To Build An Ethereum-Killer">
            <a:extLst>
              <a:ext uri="{FF2B5EF4-FFF2-40B4-BE49-F238E27FC236}">
                <a16:creationId xmlns:a16="http://schemas.microsoft.com/office/drawing/2014/main" id="{A6BE56F2-700C-B041-883D-C1C549731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7" y="783562"/>
            <a:ext cx="738188" cy="49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loud Callout 9">
            <a:extLst>
              <a:ext uri="{FF2B5EF4-FFF2-40B4-BE49-F238E27FC236}">
                <a16:creationId xmlns:a16="http://schemas.microsoft.com/office/drawing/2014/main" id="{E9D970C9-F15B-3544-AC73-CC9B6C4EA623}"/>
              </a:ext>
            </a:extLst>
          </p:cNvPr>
          <p:cNvSpPr/>
          <p:nvPr/>
        </p:nvSpPr>
        <p:spPr>
          <a:xfrm>
            <a:off x="6819900" y="3738563"/>
            <a:ext cx="2000250" cy="1066800"/>
          </a:xfrm>
          <a:prstGeom prst="cloudCallout">
            <a:avLst>
              <a:gd name="adj1" fmla="val -16275"/>
              <a:gd name="adj2" fmla="val 332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Solana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" name="Cloud Callout 11">
            <a:extLst>
              <a:ext uri="{FF2B5EF4-FFF2-40B4-BE49-F238E27FC236}">
                <a16:creationId xmlns:a16="http://schemas.microsoft.com/office/drawing/2014/main" id="{3675FEC4-C388-7A4C-9B6D-BD2A903FE82A}"/>
              </a:ext>
            </a:extLst>
          </p:cNvPr>
          <p:cNvSpPr/>
          <p:nvPr/>
        </p:nvSpPr>
        <p:spPr>
          <a:xfrm>
            <a:off x="6972300" y="260351"/>
            <a:ext cx="2000250" cy="1066800"/>
          </a:xfrm>
          <a:prstGeom prst="cloudCallout">
            <a:avLst>
              <a:gd name="adj1" fmla="val -16275"/>
              <a:gd name="adj2" fmla="val 332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Aptos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D41B76-A19B-2642-B54F-24357EF386C2}"/>
              </a:ext>
            </a:extLst>
          </p:cNvPr>
          <p:cNvGrpSpPr/>
          <p:nvPr/>
        </p:nvGrpSpPr>
        <p:grpSpPr>
          <a:xfrm>
            <a:off x="6454373" y="4475369"/>
            <a:ext cx="1451943" cy="721677"/>
            <a:chOff x="8426447" y="5967161"/>
            <a:chExt cx="1935922" cy="96223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C3EBC25-37BF-BF4F-8F56-888A71E37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26447" y="5967161"/>
              <a:ext cx="473557" cy="81647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9011D6-15E2-AE4C-A4EF-1A46529253A2}"/>
                </a:ext>
              </a:extLst>
            </p:cNvPr>
            <p:cNvSpPr txBox="1"/>
            <p:nvPr/>
          </p:nvSpPr>
          <p:spPr>
            <a:xfrm>
              <a:off x="8900004" y="6375400"/>
              <a:ext cx="1462365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/>
                <a:t>20 SOL</a:t>
              </a:r>
            </a:p>
          </p:txBody>
        </p:sp>
      </p:grpSp>
      <p:sp>
        <p:nvSpPr>
          <p:cNvPr id="14" name="Oval Callout 13">
            <a:extLst>
              <a:ext uri="{FF2B5EF4-FFF2-40B4-BE49-F238E27FC236}">
                <a16:creationId xmlns:a16="http://schemas.microsoft.com/office/drawing/2014/main" id="{8FFC3B80-F615-8C4B-9FDE-4C58DD12F52D}"/>
              </a:ext>
            </a:extLst>
          </p:cNvPr>
          <p:cNvSpPr/>
          <p:nvPr/>
        </p:nvSpPr>
        <p:spPr>
          <a:xfrm>
            <a:off x="4058085" y="3333750"/>
            <a:ext cx="2228415" cy="1066800"/>
          </a:xfrm>
          <a:prstGeom prst="wedgeEllipseCallout">
            <a:avLst>
              <a:gd name="adj1" fmla="val 56464"/>
              <a:gd name="adj2" fmla="val 7202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ysClr val="windowText" lastClr="000000"/>
                </a:solidFill>
              </a:rPr>
              <a:t>Can I use Osmosis??</a:t>
            </a:r>
            <a:r>
              <a:rPr lang="en-US" sz="1800" dirty="0"/>
              <a:t> 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0B481CB0-ECF9-5146-A58E-A2947E600129}"/>
              </a:ext>
            </a:extLst>
          </p:cNvPr>
          <p:cNvSpPr/>
          <p:nvPr/>
        </p:nvSpPr>
        <p:spPr>
          <a:xfrm>
            <a:off x="2501900" y="400050"/>
            <a:ext cx="723900" cy="4610100"/>
          </a:xfrm>
          <a:custGeom>
            <a:avLst/>
            <a:gdLst>
              <a:gd name="connsiteX0" fmla="*/ 965200 w 965200"/>
              <a:gd name="connsiteY0" fmla="*/ 0 h 6146800"/>
              <a:gd name="connsiteX1" fmla="*/ 880533 w 965200"/>
              <a:gd name="connsiteY1" fmla="*/ 203200 h 6146800"/>
              <a:gd name="connsiteX2" fmla="*/ 846666 w 965200"/>
              <a:gd name="connsiteY2" fmla="*/ 254000 h 6146800"/>
              <a:gd name="connsiteX3" fmla="*/ 812800 w 965200"/>
              <a:gd name="connsiteY3" fmla="*/ 338667 h 6146800"/>
              <a:gd name="connsiteX4" fmla="*/ 728133 w 965200"/>
              <a:gd name="connsiteY4" fmla="*/ 491067 h 6146800"/>
              <a:gd name="connsiteX5" fmla="*/ 694266 w 965200"/>
              <a:gd name="connsiteY5" fmla="*/ 558800 h 6146800"/>
              <a:gd name="connsiteX6" fmla="*/ 643466 w 965200"/>
              <a:gd name="connsiteY6" fmla="*/ 626534 h 6146800"/>
              <a:gd name="connsiteX7" fmla="*/ 609600 w 965200"/>
              <a:gd name="connsiteY7" fmla="*/ 694267 h 6146800"/>
              <a:gd name="connsiteX8" fmla="*/ 575733 w 965200"/>
              <a:gd name="connsiteY8" fmla="*/ 745067 h 6146800"/>
              <a:gd name="connsiteX9" fmla="*/ 524933 w 965200"/>
              <a:gd name="connsiteY9" fmla="*/ 863600 h 6146800"/>
              <a:gd name="connsiteX10" fmla="*/ 457200 w 965200"/>
              <a:gd name="connsiteY10" fmla="*/ 982134 h 6146800"/>
              <a:gd name="connsiteX11" fmla="*/ 355600 w 965200"/>
              <a:gd name="connsiteY11" fmla="*/ 1168400 h 6146800"/>
              <a:gd name="connsiteX12" fmla="*/ 338666 w 965200"/>
              <a:gd name="connsiteY12" fmla="*/ 1236134 h 6146800"/>
              <a:gd name="connsiteX13" fmla="*/ 270933 w 965200"/>
              <a:gd name="connsiteY13" fmla="*/ 1371600 h 6146800"/>
              <a:gd name="connsiteX14" fmla="*/ 220133 w 965200"/>
              <a:gd name="connsiteY14" fmla="*/ 1507067 h 6146800"/>
              <a:gd name="connsiteX15" fmla="*/ 203200 w 965200"/>
              <a:gd name="connsiteY15" fmla="*/ 1574800 h 6146800"/>
              <a:gd name="connsiteX16" fmla="*/ 186266 w 965200"/>
              <a:gd name="connsiteY16" fmla="*/ 1625600 h 6146800"/>
              <a:gd name="connsiteX17" fmla="*/ 169333 w 965200"/>
              <a:gd name="connsiteY17" fmla="*/ 2252134 h 6146800"/>
              <a:gd name="connsiteX18" fmla="*/ 203200 w 965200"/>
              <a:gd name="connsiteY18" fmla="*/ 2353734 h 6146800"/>
              <a:gd name="connsiteX19" fmla="*/ 220133 w 965200"/>
              <a:gd name="connsiteY19" fmla="*/ 2404534 h 6146800"/>
              <a:gd name="connsiteX20" fmla="*/ 254000 w 965200"/>
              <a:gd name="connsiteY20" fmla="*/ 2506134 h 6146800"/>
              <a:gd name="connsiteX21" fmla="*/ 287866 w 965200"/>
              <a:gd name="connsiteY21" fmla="*/ 2573867 h 6146800"/>
              <a:gd name="connsiteX22" fmla="*/ 321733 w 965200"/>
              <a:gd name="connsiteY22" fmla="*/ 2675467 h 6146800"/>
              <a:gd name="connsiteX23" fmla="*/ 389466 w 965200"/>
              <a:gd name="connsiteY23" fmla="*/ 2777067 h 6146800"/>
              <a:gd name="connsiteX24" fmla="*/ 406400 w 965200"/>
              <a:gd name="connsiteY24" fmla="*/ 2827867 h 6146800"/>
              <a:gd name="connsiteX25" fmla="*/ 440266 w 965200"/>
              <a:gd name="connsiteY25" fmla="*/ 2878667 h 6146800"/>
              <a:gd name="connsiteX26" fmla="*/ 457200 w 965200"/>
              <a:gd name="connsiteY26" fmla="*/ 2929467 h 6146800"/>
              <a:gd name="connsiteX27" fmla="*/ 491066 w 965200"/>
              <a:gd name="connsiteY27" fmla="*/ 2980267 h 6146800"/>
              <a:gd name="connsiteX28" fmla="*/ 524933 w 965200"/>
              <a:gd name="connsiteY28" fmla="*/ 3048000 h 6146800"/>
              <a:gd name="connsiteX29" fmla="*/ 558800 w 965200"/>
              <a:gd name="connsiteY29" fmla="*/ 3098800 h 6146800"/>
              <a:gd name="connsiteX30" fmla="*/ 609600 w 965200"/>
              <a:gd name="connsiteY30" fmla="*/ 3217334 h 6146800"/>
              <a:gd name="connsiteX31" fmla="*/ 677333 w 965200"/>
              <a:gd name="connsiteY31" fmla="*/ 3369734 h 6146800"/>
              <a:gd name="connsiteX32" fmla="*/ 694266 w 965200"/>
              <a:gd name="connsiteY32" fmla="*/ 3420534 h 6146800"/>
              <a:gd name="connsiteX33" fmla="*/ 677333 w 965200"/>
              <a:gd name="connsiteY33" fmla="*/ 3793067 h 6146800"/>
              <a:gd name="connsiteX34" fmla="*/ 643466 w 965200"/>
              <a:gd name="connsiteY34" fmla="*/ 3894667 h 6146800"/>
              <a:gd name="connsiteX35" fmla="*/ 609600 w 965200"/>
              <a:gd name="connsiteY35" fmla="*/ 3996267 h 6146800"/>
              <a:gd name="connsiteX36" fmla="*/ 592666 w 965200"/>
              <a:gd name="connsiteY36" fmla="*/ 4047067 h 6146800"/>
              <a:gd name="connsiteX37" fmla="*/ 541866 w 965200"/>
              <a:gd name="connsiteY37" fmla="*/ 4233334 h 6146800"/>
              <a:gd name="connsiteX38" fmla="*/ 508000 w 965200"/>
              <a:gd name="connsiteY38" fmla="*/ 4301067 h 6146800"/>
              <a:gd name="connsiteX39" fmla="*/ 474133 w 965200"/>
              <a:gd name="connsiteY39" fmla="*/ 4402667 h 6146800"/>
              <a:gd name="connsiteX40" fmla="*/ 457200 w 965200"/>
              <a:gd name="connsiteY40" fmla="*/ 4453467 h 6146800"/>
              <a:gd name="connsiteX41" fmla="*/ 440266 w 965200"/>
              <a:gd name="connsiteY41" fmla="*/ 4504267 h 6146800"/>
              <a:gd name="connsiteX42" fmla="*/ 406400 w 965200"/>
              <a:gd name="connsiteY42" fmla="*/ 4639734 h 6146800"/>
              <a:gd name="connsiteX43" fmla="*/ 372533 w 965200"/>
              <a:gd name="connsiteY43" fmla="*/ 4724400 h 6146800"/>
              <a:gd name="connsiteX44" fmla="*/ 355600 w 965200"/>
              <a:gd name="connsiteY44" fmla="*/ 4792134 h 6146800"/>
              <a:gd name="connsiteX45" fmla="*/ 321733 w 965200"/>
              <a:gd name="connsiteY45" fmla="*/ 4944534 h 6146800"/>
              <a:gd name="connsiteX46" fmla="*/ 304800 w 965200"/>
              <a:gd name="connsiteY46" fmla="*/ 4995334 h 6146800"/>
              <a:gd name="connsiteX47" fmla="*/ 270933 w 965200"/>
              <a:gd name="connsiteY47" fmla="*/ 5130800 h 6146800"/>
              <a:gd name="connsiteX48" fmla="*/ 254000 w 965200"/>
              <a:gd name="connsiteY48" fmla="*/ 5181600 h 6146800"/>
              <a:gd name="connsiteX49" fmla="*/ 237066 w 965200"/>
              <a:gd name="connsiteY49" fmla="*/ 5266267 h 6146800"/>
              <a:gd name="connsiteX50" fmla="*/ 220133 w 965200"/>
              <a:gd name="connsiteY50" fmla="*/ 5317067 h 6146800"/>
              <a:gd name="connsiteX51" fmla="*/ 203200 w 965200"/>
              <a:gd name="connsiteY51" fmla="*/ 5384800 h 6146800"/>
              <a:gd name="connsiteX52" fmla="*/ 186266 w 965200"/>
              <a:gd name="connsiteY52" fmla="*/ 5435600 h 6146800"/>
              <a:gd name="connsiteX53" fmla="*/ 169333 w 965200"/>
              <a:gd name="connsiteY53" fmla="*/ 5520267 h 6146800"/>
              <a:gd name="connsiteX54" fmla="*/ 135466 w 965200"/>
              <a:gd name="connsiteY54" fmla="*/ 5621867 h 6146800"/>
              <a:gd name="connsiteX55" fmla="*/ 118533 w 965200"/>
              <a:gd name="connsiteY55" fmla="*/ 5672667 h 6146800"/>
              <a:gd name="connsiteX56" fmla="*/ 84666 w 965200"/>
              <a:gd name="connsiteY56" fmla="*/ 5858934 h 6146800"/>
              <a:gd name="connsiteX57" fmla="*/ 67733 w 965200"/>
              <a:gd name="connsiteY57" fmla="*/ 5926667 h 6146800"/>
              <a:gd name="connsiteX58" fmla="*/ 33866 w 965200"/>
              <a:gd name="connsiteY58" fmla="*/ 6028267 h 6146800"/>
              <a:gd name="connsiteX59" fmla="*/ 0 w 965200"/>
              <a:gd name="connsiteY59" fmla="*/ 6146800 h 614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65200" h="6146800">
                <a:moveTo>
                  <a:pt x="965200" y="0"/>
                </a:moveTo>
                <a:cubicBezTo>
                  <a:pt x="934419" y="82083"/>
                  <a:pt x="920850" y="132646"/>
                  <a:pt x="880533" y="203200"/>
                </a:cubicBezTo>
                <a:cubicBezTo>
                  <a:pt x="870436" y="220870"/>
                  <a:pt x="855767" y="235797"/>
                  <a:pt x="846666" y="254000"/>
                </a:cubicBezTo>
                <a:cubicBezTo>
                  <a:pt x="833072" y="281187"/>
                  <a:pt x="825145" y="310891"/>
                  <a:pt x="812800" y="338667"/>
                </a:cubicBezTo>
                <a:cubicBezTo>
                  <a:pt x="776716" y="419856"/>
                  <a:pt x="775619" y="405592"/>
                  <a:pt x="728133" y="491067"/>
                </a:cubicBezTo>
                <a:cubicBezTo>
                  <a:pt x="715874" y="513133"/>
                  <a:pt x="707645" y="537394"/>
                  <a:pt x="694266" y="558800"/>
                </a:cubicBezTo>
                <a:cubicBezTo>
                  <a:pt x="679308" y="582733"/>
                  <a:pt x="658424" y="602601"/>
                  <a:pt x="643466" y="626534"/>
                </a:cubicBezTo>
                <a:cubicBezTo>
                  <a:pt x="630088" y="647940"/>
                  <a:pt x="622124" y="672350"/>
                  <a:pt x="609600" y="694267"/>
                </a:cubicBezTo>
                <a:cubicBezTo>
                  <a:pt x="599503" y="711937"/>
                  <a:pt x="585830" y="727397"/>
                  <a:pt x="575733" y="745067"/>
                </a:cubicBezTo>
                <a:cubicBezTo>
                  <a:pt x="511548" y="857390"/>
                  <a:pt x="565642" y="768612"/>
                  <a:pt x="524933" y="863600"/>
                </a:cubicBezTo>
                <a:cubicBezTo>
                  <a:pt x="471033" y="989366"/>
                  <a:pt x="513881" y="878219"/>
                  <a:pt x="457200" y="982134"/>
                </a:cubicBezTo>
                <a:cubicBezTo>
                  <a:pt x="341948" y="1193429"/>
                  <a:pt x="432956" y="1052364"/>
                  <a:pt x="355600" y="1168400"/>
                </a:cubicBezTo>
                <a:cubicBezTo>
                  <a:pt x="349955" y="1190978"/>
                  <a:pt x="347617" y="1214651"/>
                  <a:pt x="338666" y="1236134"/>
                </a:cubicBezTo>
                <a:cubicBezTo>
                  <a:pt x="319249" y="1282736"/>
                  <a:pt x="270933" y="1371600"/>
                  <a:pt x="270933" y="1371600"/>
                </a:cubicBezTo>
                <a:cubicBezTo>
                  <a:pt x="227469" y="1545459"/>
                  <a:pt x="286544" y="1329972"/>
                  <a:pt x="220133" y="1507067"/>
                </a:cubicBezTo>
                <a:cubicBezTo>
                  <a:pt x="211961" y="1528858"/>
                  <a:pt x="209594" y="1552423"/>
                  <a:pt x="203200" y="1574800"/>
                </a:cubicBezTo>
                <a:cubicBezTo>
                  <a:pt x="198296" y="1591963"/>
                  <a:pt x="191911" y="1608667"/>
                  <a:pt x="186266" y="1625600"/>
                </a:cubicBezTo>
                <a:cubicBezTo>
                  <a:pt x="137775" y="1916551"/>
                  <a:pt x="131986" y="1866210"/>
                  <a:pt x="169333" y="2252134"/>
                </a:cubicBezTo>
                <a:cubicBezTo>
                  <a:pt x="172772" y="2287667"/>
                  <a:pt x="191911" y="2319867"/>
                  <a:pt x="203200" y="2353734"/>
                </a:cubicBezTo>
                <a:lnTo>
                  <a:pt x="220133" y="2404534"/>
                </a:lnTo>
                <a:lnTo>
                  <a:pt x="254000" y="2506134"/>
                </a:lnTo>
                <a:cubicBezTo>
                  <a:pt x="265289" y="2528712"/>
                  <a:pt x="278491" y="2550430"/>
                  <a:pt x="287866" y="2573867"/>
                </a:cubicBezTo>
                <a:cubicBezTo>
                  <a:pt x="301124" y="2607012"/>
                  <a:pt x="301931" y="2645764"/>
                  <a:pt x="321733" y="2675467"/>
                </a:cubicBezTo>
                <a:cubicBezTo>
                  <a:pt x="344311" y="2709334"/>
                  <a:pt x="376594" y="2738453"/>
                  <a:pt x="389466" y="2777067"/>
                </a:cubicBezTo>
                <a:cubicBezTo>
                  <a:pt x="395111" y="2794000"/>
                  <a:pt x="398418" y="2811902"/>
                  <a:pt x="406400" y="2827867"/>
                </a:cubicBezTo>
                <a:cubicBezTo>
                  <a:pt x="415501" y="2846070"/>
                  <a:pt x="431165" y="2860464"/>
                  <a:pt x="440266" y="2878667"/>
                </a:cubicBezTo>
                <a:cubicBezTo>
                  <a:pt x="448248" y="2894632"/>
                  <a:pt x="449218" y="2913502"/>
                  <a:pt x="457200" y="2929467"/>
                </a:cubicBezTo>
                <a:cubicBezTo>
                  <a:pt x="466301" y="2947670"/>
                  <a:pt x="480969" y="2962597"/>
                  <a:pt x="491066" y="2980267"/>
                </a:cubicBezTo>
                <a:cubicBezTo>
                  <a:pt x="503590" y="3002184"/>
                  <a:pt x="512409" y="3026083"/>
                  <a:pt x="524933" y="3048000"/>
                </a:cubicBezTo>
                <a:cubicBezTo>
                  <a:pt x="535030" y="3065670"/>
                  <a:pt x="548703" y="3081130"/>
                  <a:pt x="558800" y="3098800"/>
                </a:cubicBezTo>
                <a:cubicBezTo>
                  <a:pt x="699734" y="3345438"/>
                  <a:pt x="514619" y="3027372"/>
                  <a:pt x="609600" y="3217334"/>
                </a:cubicBezTo>
                <a:cubicBezTo>
                  <a:pt x="690099" y="3378333"/>
                  <a:pt x="589964" y="3107628"/>
                  <a:pt x="677333" y="3369734"/>
                </a:cubicBezTo>
                <a:lnTo>
                  <a:pt x="694266" y="3420534"/>
                </a:lnTo>
                <a:cubicBezTo>
                  <a:pt x="688622" y="3544712"/>
                  <a:pt x="690576" y="3669469"/>
                  <a:pt x="677333" y="3793067"/>
                </a:cubicBezTo>
                <a:cubicBezTo>
                  <a:pt x="673530" y="3828562"/>
                  <a:pt x="654755" y="3860800"/>
                  <a:pt x="643466" y="3894667"/>
                </a:cubicBezTo>
                <a:lnTo>
                  <a:pt x="609600" y="3996267"/>
                </a:lnTo>
                <a:cubicBezTo>
                  <a:pt x="603955" y="4013200"/>
                  <a:pt x="596995" y="4029751"/>
                  <a:pt x="592666" y="4047067"/>
                </a:cubicBezTo>
                <a:cubicBezTo>
                  <a:pt x="587480" y="4067810"/>
                  <a:pt x="560861" y="4189013"/>
                  <a:pt x="541866" y="4233334"/>
                </a:cubicBezTo>
                <a:cubicBezTo>
                  <a:pt x="531922" y="4256536"/>
                  <a:pt x="517375" y="4277630"/>
                  <a:pt x="508000" y="4301067"/>
                </a:cubicBezTo>
                <a:cubicBezTo>
                  <a:pt x="494742" y="4334212"/>
                  <a:pt x="485422" y="4368800"/>
                  <a:pt x="474133" y="4402667"/>
                </a:cubicBezTo>
                <a:lnTo>
                  <a:pt x="457200" y="4453467"/>
                </a:lnTo>
                <a:cubicBezTo>
                  <a:pt x="451555" y="4470400"/>
                  <a:pt x="444595" y="4486951"/>
                  <a:pt x="440266" y="4504267"/>
                </a:cubicBezTo>
                <a:cubicBezTo>
                  <a:pt x="428977" y="4549423"/>
                  <a:pt x="423687" y="4596518"/>
                  <a:pt x="406400" y="4639734"/>
                </a:cubicBezTo>
                <a:cubicBezTo>
                  <a:pt x="395111" y="4667956"/>
                  <a:pt x="382145" y="4695564"/>
                  <a:pt x="372533" y="4724400"/>
                </a:cubicBezTo>
                <a:cubicBezTo>
                  <a:pt x="365173" y="4746479"/>
                  <a:pt x="360649" y="4769415"/>
                  <a:pt x="355600" y="4792134"/>
                </a:cubicBezTo>
                <a:cubicBezTo>
                  <a:pt x="338144" y="4870683"/>
                  <a:pt x="342377" y="4872278"/>
                  <a:pt x="321733" y="4944534"/>
                </a:cubicBezTo>
                <a:cubicBezTo>
                  <a:pt x="316830" y="4961697"/>
                  <a:pt x="309496" y="4978114"/>
                  <a:pt x="304800" y="4995334"/>
                </a:cubicBezTo>
                <a:cubicBezTo>
                  <a:pt x="292553" y="5040239"/>
                  <a:pt x="285652" y="5086643"/>
                  <a:pt x="270933" y="5130800"/>
                </a:cubicBezTo>
                <a:cubicBezTo>
                  <a:pt x="265289" y="5147733"/>
                  <a:pt x="258329" y="5164284"/>
                  <a:pt x="254000" y="5181600"/>
                </a:cubicBezTo>
                <a:cubicBezTo>
                  <a:pt x="247019" y="5209522"/>
                  <a:pt x="244047" y="5238345"/>
                  <a:pt x="237066" y="5266267"/>
                </a:cubicBezTo>
                <a:cubicBezTo>
                  <a:pt x="232737" y="5283583"/>
                  <a:pt x="225036" y="5299904"/>
                  <a:pt x="220133" y="5317067"/>
                </a:cubicBezTo>
                <a:cubicBezTo>
                  <a:pt x="213740" y="5339444"/>
                  <a:pt x="209594" y="5362423"/>
                  <a:pt x="203200" y="5384800"/>
                </a:cubicBezTo>
                <a:cubicBezTo>
                  <a:pt x="198296" y="5401963"/>
                  <a:pt x="190595" y="5418284"/>
                  <a:pt x="186266" y="5435600"/>
                </a:cubicBezTo>
                <a:cubicBezTo>
                  <a:pt x="179285" y="5463522"/>
                  <a:pt x="176906" y="5492500"/>
                  <a:pt x="169333" y="5520267"/>
                </a:cubicBezTo>
                <a:cubicBezTo>
                  <a:pt x="159940" y="5554708"/>
                  <a:pt x="146755" y="5588000"/>
                  <a:pt x="135466" y="5621867"/>
                </a:cubicBezTo>
                <a:cubicBezTo>
                  <a:pt x="129822" y="5638800"/>
                  <a:pt x="121467" y="5655061"/>
                  <a:pt x="118533" y="5672667"/>
                </a:cubicBezTo>
                <a:cubicBezTo>
                  <a:pt x="106276" y="5746209"/>
                  <a:pt x="100447" y="5787918"/>
                  <a:pt x="84666" y="5858934"/>
                </a:cubicBezTo>
                <a:cubicBezTo>
                  <a:pt x="79617" y="5881652"/>
                  <a:pt x="74420" y="5904376"/>
                  <a:pt x="67733" y="5926667"/>
                </a:cubicBezTo>
                <a:cubicBezTo>
                  <a:pt x="57475" y="5960860"/>
                  <a:pt x="40867" y="5993262"/>
                  <a:pt x="33866" y="6028267"/>
                </a:cubicBezTo>
                <a:cubicBezTo>
                  <a:pt x="14458" y="6125310"/>
                  <a:pt x="29804" y="6087191"/>
                  <a:pt x="0" y="6146800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AF9B3DE-1F1C-9240-8784-12F59BA7142E}"/>
              </a:ext>
            </a:extLst>
          </p:cNvPr>
          <p:cNvSpPr/>
          <p:nvPr/>
        </p:nvSpPr>
        <p:spPr>
          <a:xfrm>
            <a:off x="6459535" y="444501"/>
            <a:ext cx="398465" cy="3613150"/>
          </a:xfrm>
          <a:custGeom>
            <a:avLst/>
            <a:gdLst>
              <a:gd name="connsiteX0" fmla="*/ 118793 w 1185593"/>
              <a:gd name="connsiteY0" fmla="*/ 0 h 5503333"/>
              <a:gd name="connsiteX1" fmla="*/ 186526 w 1185593"/>
              <a:gd name="connsiteY1" fmla="*/ 152400 h 5503333"/>
              <a:gd name="connsiteX2" fmla="*/ 254259 w 1185593"/>
              <a:gd name="connsiteY2" fmla="*/ 237066 h 5503333"/>
              <a:gd name="connsiteX3" fmla="*/ 288126 w 1185593"/>
              <a:gd name="connsiteY3" fmla="*/ 287866 h 5503333"/>
              <a:gd name="connsiteX4" fmla="*/ 372793 w 1185593"/>
              <a:gd name="connsiteY4" fmla="*/ 440266 h 5503333"/>
              <a:gd name="connsiteX5" fmla="*/ 457459 w 1185593"/>
              <a:gd name="connsiteY5" fmla="*/ 558800 h 5503333"/>
              <a:gd name="connsiteX6" fmla="*/ 474393 w 1185593"/>
              <a:gd name="connsiteY6" fmla="*/ 626533 h 5503333"/>
              <a:gd name="connsiteX7" fmla="*/ 525193 w 1185593"/>
              <a:gd name="connsiteY7" fmla="*/ 694266 h 5503333"/>
              <a:gd name="connsiteX8" fmla="*/ 626793 w 1185593"/>
              <a:gd name="connsiteY8" fmla="*/ 880533 h 5503333"/>
              <a:gd name="connsiteX9" fmla="*/ 694526 w 1185593"/>
              <a:gd name="connsiteY9" fmla="*/ 1032933 h 5503333"/>
              <a:gd name="connsiteX10" fmla="*/ 813059 w 1185593"/>
              <a:gd name="connsiteY10" fmla="*/ 1253066 h 5503333"/>
              <a:gd name="connsiteX11" fmla="*/ 863859 w 1185593"/>
              <a:gd name="connsiteY11" fmla="*/ 1371600 h 5503333"/>
              <a:gd name="connsiteX12" fmla="*/ 880793 w 1185593"/>
              <a:gd name="connsiteY12" fmla="*/ 1439333 h 5503333"/>
              <a:gd name="connsiteX13" fmla="*/ 965459 w 1185593"/>
              <a:gd name="connsiteY13" fmla="*/ 1608666 h 5503333"/>
              <a:gd name="connsiteX14" fmla="*/ 982393 w 1185593"/>
              <a:gd name="connsiteY14" fmla="*/ 1659466 h 5503333"/>
              <a:gd name="connsiteX15" fmla="*/ 999326 w 1185593"/>
              <a:gd name="connsiteY15" fmla="*/ 1727200 h 5503333"/>
              <a:gd name="connsiteX16" fmla="*/ 1033193 w 1185593"/>
              <a:gd name="connsiteY16" fmla="*/ 1778000 h 5503333"/>
              <a:gd name="connsiteX17" fmla="*/ 1067059 w 1185593"/>
              <a:gd name="connsiteY17" fmla="*/ 1879600 h 5503333"/>
              <a:gd name="connsiteX18" fmla="*/ 1100926 w 1185593"/>
              <a:gd name="connsiteY18" fmla="*/ 2015066 h 5503333"/>
              <a:gd name="connsiteX19" fmla="*/ 1134793 w 1185593"/>
              <a:gd name="connsiteY19" fmla="*/ 2116666 h 5503333"/>
              <a:gd name="connsiteX20" fmla="*/ 1168659 w 1185593"/>
              <a:gd name="connsiteY20" fmla="*/ 2319866 h 5503333"/>
              <a:gd name="connsiteX21" fmla="*/ 1185593 w 1185593"/>
              <a:gd name="connsiteY21" fmla="*/ 2421466 h 5503333"/>
              <a:gd name="connsiteX22" fmla="*/ 1168659 w 1185593"/>
              <a:gd name="connsiteY22" fmla="*/ 3048000 h 5503333"/>
              <a:gd name="connsiteX23" fmla="*/ 1151726 w 1185593"/>
              <a:gd name="connsiteY23" fmla="*/ 3098800 h 5503333"/>
              <a:gd name="connsiteX24" fmla="*/ 1134793 w 1185593"/>
              <a:gd name="connsiteY24" fmla="*/ 3166533 h 5503333"/>
              <a:gd name="connsiteX25" fmla="*/ 1117859 w 1185593"/>
              <a:gd name="connsiteY25" fmla="*/ 3217333 h 5503333"/>
              <a:gd name="connsiteX26" fmla="*/ 1100926 w 1185593"/>
              <a:gd name="connsiteY26" fmla="*/ 3285066 h 5503333"/>
              <a:gd name="connsiteX27" fmla="*/ 1033193 w 1185593"/>
              <a:gd name="connsiteY27" fmla="*/ 3420533 h 5503333"/>
              <a:gd name="connsiteX28" fmla="*/ 931593 w 1185593"/>
              <a:gd name="connsiteY28" fmla="*/ 3674533 h 5503333"/>
              <a:gd name="connsiteX29" fmla="*/ 897726 w 1185593"/>
              <a:gd name="connsiteY29" fmla="*/ 3759200 h 5503333"/>
              <a:gd name="connsiteX30" fmla="*/ 846926 w 1185593"/>
              <a:gd name="connsiteY30" fmla="*/ 3843866 h 5503333"/>
              <a:gd name="connsiteX31" fmla="*/ 728393 w 1185593"/>
              <a:gd name="connsiteY31" fmla="*/ 4097866 h 5503333"/>
              <a:gd name="connsiteX32" fmla="*/ 677593 w 1185593"/>
              <a:gd name="connsiteY32" fmla="*/ 4165600 h 5503333"/>
              <a:gd name="connsiteX33" fmla="*/ 643726 w 1185593"/>
              <a:gd name="connsiteY33" fmla="*/ 4250266 h 5503333"/>
              <a:gd name="connsiteX34" fmla="*/ 609859 w 1185593"/>
              <a:gd name="connsiteY34" fmla="*/ 4301066 h 5503333"/>
              <a:gd name="connsiteX35" fmla="*/ 508259 w 1185593"/>
              <a:gd name="connsiteY35" fmla="*/ 4436533 h 5503333"/>
              <a:gd name="connsiteX36" fmla="*/ 440526 w 1185593"/>
              <a:gd name="connsiteY36" fmla="*/ 4572000 h 5503333"/>
              <a:gd name="connsiteX37" fmla="*/ 338926 w 1185593"/>
              <a:gd name="connsiteY37" fmla="*/ 4707466 h 5503333"/>
              <a:gd name="connsiteX38" fmla="*/ 288126 w 1185593"/>
              <a:gd name="connsiteY38" fmla="*/ 4775200 h 5503333"/>
              <a:gd name="connsiteX39" fmla="*/ 203459 w 1185593"/>
              <a:gd name="connsiteY39" fmla="*/ 4910666 h 5503333"/>
              <a:gd name="connsiteX40" fmla="*/ 169593 w 1185593"/>
              <a:gd name="connsiteY40" fmla="*/ 4978400 h 5503333"/>
              <a:gd name="connsiteX41" fmla="*/ 118793 w 1185593"/>
              <a:gd name="connsiteY41" fmla="*/ 5063066 h 5503333"/>
              <a:gd name="connsiteX42" fmla="*/ 67993 w 1185593"/>
              <a:gd name="connsiteY42" fmla="*/ 5164666 h 5503333"/>
              <a:gd name="connsiteX43" fmla="*/ 51059 w 1185593"/>
              <a:gd name="connsiteY43" fmla="*/ 5232400 h 5503333"/>
              <a:gd name="connsiteX44" fmla="*/ 17193 w 1185593"/>
              <a:gd name="connsiteY44" fmla="*/ 5334000 h 5503333"/>
              <a:gd name="connsiteX45" fmla="*/ 259 w 1185593"/>
              <a:gd name="connsiteY45" fmla="*/ 5503333 h 5503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85593" h="5503333">
                <a:moveTo>
                  <a:pt x="118793" y="0"/>
                </a:moveTo>
                <a:cubicBezTo>
                  <a:pt x="141371" y="50800"/>
                  <a:pt x="158945" y="104133"/>
                  <a:pt x="186526" y="152400"/>
                </a:cubicBezTo>
                <a:cubicBezTo>
                  <a:pt x="204457" y="183780"/>
                  <a:pt x="232574" y="208153"/>
                  <a:pt x="254259" y="237066"/>
                </a:cubicBezTo>
                <a:cubicBezTo>
                  <a:pt x="266470" y="253347"/>
                  <a:pt x="276837" y="270933"/>
                  <a:pt x="288126" y="287866"/>
                </a:cubicBezTo>
                <a:cubicBezTo>
                  <a:pt x="334955" y="428356"/>
                  <a:pt x="256335" y="207342"/>
                  <a:pt x="372793" y="440266"/>
                </a:cubicBezTo>
                <a:cubicBezTo>
                  <a:pt x="417368" y="529419"/>
                  <a:pt x="388810" y="490151"/>
                  <a:pt x="457459" y="558800"/>
                </a:cubicBezTo>
                <a:cubicBezTo>
                  <a:pt x="463104" y="581378"/>
                  <a:pt x="463985" y="605717"/>
                  <a:pt x="474393" y="626533"/>
                </a:cubicBezTo>
                <a:cubicBezTo>
                  <a:pt x="487014" y="651776"/>
                  <a:pt x="508789" y="671301"/>
                  <a:pt x="525193" y="694266"/>
                </a:cubicBezTo>
                <a:cubicBezTo>
                  <a:pt x="567357" y="753296"/>
                  <a:pt x="598842" y="810653"/>
                  <a:pt x="626793" y="880533"/>
                </a:cubicBezTo>
                <a:cubicBezTo>
                  <a:pt x="653708" y="947823"/>
                  <a:pt x="660623" y="971907"/>
                  <a:pt x="694526" y="1032933"/>
                </a:cubicBezTo>
                <a:cubicBezTo>
                  <a:pt x="727088" y="1091544"/>
                  <a:pt x="798426" y="1194535"/>
                  <a:pt x="813059" y="1253066"/>
                </a:cubicBezTo>
                <a:cubicBezTo>
                  <a:pt x="834929" y="1340544"/>
                  <a:pt x="817084" y="1301436"/>
                  <a:pt x="863859" y="1371600"/>
                </a:cubicBezTo>
                <a:cubicBezTo>
                  <a:pt x="869504" y="1394178"/>
                  <a:pt x="871625" y="1417942"/>
                  <a:pt x="880793" y="1439333"/>
                </a:cubicBezTo>
                <a:cubicBezTo>
                  <a:pt x="905652" y="1497337"/>
                  <a:pt x="945502" y="1548798"/>
                  <a:pt x="965459" y="1608666"/>
                </a:cubicBezTo>
                <a:cubicBezTo>
                  <a:pt x="971104" y="1625599"/>
                  <a:pt x="977489" y="1642303"/>
                  <a:pt x="982393" y="1659466"/>
                </a:cubicBezTo>
                <a:cubicBezTo>
                  <a:pt x="988787" y="1681843"/>
                  <a:pt x="990158" y="1705809"/>
                  <a:pt x="999326" y="1727200"/>
                </a:cubicBezTo>
                <a:cubicBezTo>
                  <a:pt x="1007343" y="1745906"/>
                  <a:pt x="1021904" y="1761067"/>
                  <a:pt x="1033193" y="1778000"/>
                </a:cubicBezTo>
                <a:cubicBezTo>
                  <a:pt x="1044482" y="1811867"/>
                  <a:pt x="1058401" y="1844967"/>
                  <a:pt x="1067059" y="1879600"/>
                </a:cubicBezTo>
                <a:cubicBezTo>
                  <a:pt x="1078348" y="1924755"/>
                  <a:pt x="1086207" y="1970909"/>
                  <a:pt x="1100926" y="2015066"/>
                </a:cubicBezTo>
                <a:lnTo>
                  <a:pt x="1134793" y="2116666"/>
                </a:lnTo>
                <a:lnTo>
                  <a:pt x="1168659" y="2319866"/>
                </a:lnTo>
                <a:lnTo>
                  <a:pt x="1185593" y="2421466"/>
                </a:lnTo>
                <a:cubicBezTo>
                  <a:pt x="1179948" y="2630311"/>
                  <a:pt x="1179092" y="2839340"/>
                  <a:pt x="1168659" y="3048000"/>
                </a:cubicBezTo>
                <a:cubicBezTo>
                  <a:pt x="1167768" y="3065827"/>
                  <a:pt x="1156629" y="3081637"/>
                  <a:pt x="1151726" y="3098800"/>
                </a:cubicBezTo>
                <a:cubicBezTo>
                  <a:pt x="1145333" y="3121177"/>
                  <a:pt x="1141187" y="3144156"/>
                  <a:pt x="1134793" y="3166533"/>
                </a:cubicBezTo>
                <a:cubicBezTo>
                  <a:pt x="1129889" y="3183696"/>
                  <a:pt x="1122763" y="3200170"/>
                  <a:pt x="1117859" y="3217333"/>
                </a:cubicBezTo>
                <a:cubicBezTo>
                  <a:pt x="1111465" y="3239710"/>
                  <a:pt x="1109877" y="3263584"/>
                  <a:pt x="1100926" y="3285066"/>
                </a:cubicBezTo>
                <a:cubicBezTo>
                  <a:pt x="1081509" y="3331668"/>
                  <a:pt x="1051943" y="3373658"/>
                  <a:pt x="1033193" y="3420533"/>
                </a:cubicBezTo>
                <a:lnTo>
                  <a:pt x="931593" y="3674533"/>
                </a:lnTo>
                <a:cubicBezTo>
                  <a:pt x="920304" y="3702755"/>
                  <a:pt x="913365" y="3733135"/>
                  <a:pt x="897726" y="3759200"/>
                </a:cubicBezTo>
                <a:cubicBezTo>
                  <a:pt x="880793" y="3787422"/>
                  <a:pt x="861645" y="3814428"/>
                  <a:pt x="846926" y="3843866"/>
                </a:cubicBezTo>
                <a:cubicBezTo>
                  <a:pt x="793972" y="3949773"/>
                  <a:pt x="817620" y="3978895"/>
                  <a:pt x="728393" y="4097866"/>
                </a:cubicBezTo>
                <a:cubicBezTo>
                  <a:pt x="711460" y="4120444"/>
                  <a:pt x="691299" y="4140929"/>
                  <a:pt x="677593" y="4165600"/>
                </a:cubicBezTo>
                <a:cubicBezTo>
                  <a:pt x="662831" y="4192171"/>
                  <a:pt x="657320" y="4223079"/>
                  <a:pt x="643726" y="4250266"/>
                </a:cubicBezTo>
                <a:cubicBezTo>
                  <a:pt x="634624" y="4268469"/>
                  <a:pt x="620645" y="4283808"/>
                  <a:pt x="609859" y="4301066"/>
                </a:cubicBezTo>
                <a:cubicBezTo>
                  <a:pt x="539724" y="4413282"/>
                  <a:pt x="587435" y="4357357"/>
                  <a:pt x="508259" y="4436533"/>
                </a:cubicBezTo>
                <a:cubicBezTo>
                  <a:pt x="485681" y="4481689"/>
                  <a:pt x="470817" y="4531612"/>
                  <a:pt x="440526" y="4572000"/>
                </a:cubicBezTo>
                <a:lnTo>
                  <a:pt x="338926" y="4707466"/>
                </a:lnTo>
                <a:cubicBezTo>
                  <a:pt x="321993" y="4730044"/>
                  <a:pt x="298608" y="4748996"/>
                  <a:pt x="288126" y="4775200"/>
                </a:cubicBezTo>
                <a:cubicBezTo>
                  <a:pt x="245365" y="4882101"/>
                  <a:pt x="275752" y="4838373"/>
                  <a:pt x="203459" y="4910666"/>
                </a:cubicBezTo>
                <a:cubicBezTo>
                  <a:pt x="192170" y="4933244"/>
                  <a:pt x="181852" y="4956334"/>
                  <a:pt x="169593" y="4978400"/>
                </a:cubicBezTo>
                <a:cubicBezTo>
                  <a:pt x="153609" y="5007171"/>
                  <a:pt x="133512" y="5033628"/>
                  <a:pt x="118793" y="5063066"/>
                </a:cubicBezTo>
                <a:cubicBezTo>
                  <a:pt x="48682" y="5203286"/>
                  <a:pt x="165052" y="5019074"/>
                  <a:pt x="67993" y="5164666"/>
                </a:cubicBezTo>
                <a:cubicBezTo>
                  <a:pt x="62348" y="5187244"/>
                  <a:pt x="57746" y="5210109"/>
                  <a:pt x="51059" y="5232400"/>
                </a:cubicBezTo>
                <a:cubicBezTo>
                  <a:pt x="40801" y="5266593"/>
                  <a:pt x="23062" y="5298787"/>
                  <a:pt x="17193" y="5334000"/>
                </a:cubicBezTo>
                <a:cubicBezTo>
                  <a:pt x="-3453" y="5457870"/>
                  <a:pt x="259" y="5401266"/>
                  <a:pt x="259" y="5503333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209573B-1D00-BF42-93AE-77618AAF4905}"/>
              </a:ext>
            </a:extLst>
          </p:cNvPr>
          <p:cNvSpPr/>
          <p:nvPr/>
        </p:nvSpPr>
        <p:spPr>
          <a:xfrm>
            <a:off x="168278" y="2034728"/>
            <a:ext cx="1143000" cy="685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Osmosis DEX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EBAF212-367E-7349-829F-27BDD6F684D0}"/>
              </a:ext>
            </a:extLst>
          </p:cNvPr>
          <p:cNvSpPr/>
          <p:nvPr/>
        </p:nvSpPr>
        <p:spPr>
          <a:xfrm>
            <a:off x="268014" y="2885095"/>
            <a:ext cx="8704536" cy="167006"/>
          </a:xfrm>
          <a:custGeom>
            <a:avLst/>
            <a:gdLst>
              <a:gd name="connsiteX0" fmla="*/ 0 w 6905357"/>
              <a:gd name="connsiteY0" fmla="*/ 204951 h 247567"/>
              <a:gd name="connsiteX1" fmla="*/ 1418896 w 6905357"/>
              <a:gd name="connsiteY1" fmla="*/ 204951 h 247567"/>
              <a:gd name="connsiteX2" fmla="*/ 1813034 w 6905357"/>
              <a:gd name="connsiteY2" fmla="*/ 173420 h 247567"/>
              <a:gd name="connsiteX3" fmla="*/ 2191407 w 6905357"/>
              <a:gd name="connsiteY3" fmla="*/ 141889 h 247567"/>
              <a:gd name="connsiteX4" fmla="*/ 2349062 w 6905357"/>
              <a:gd name="connsiteY4" fmla="*/ 110358 h 247567"/>
              <a:gd name="connsiteX5" fmla="*/ 2506717 w 6905357"/>
              <a:gd name="connsiteY5" fmla="*/ 94593 h 247567"/>
              <a:gd name="connsiteX6" fmla="*/ 2601310 w 6905357"/>
              <a:gd name="connsiteY6" fmla="*/ 78827 h 247567"/>
              <a:gd name="connsiteX7" fmla="*/ 2853558 w 6905357"/>
              <a:gd name="connsiteY7" fmla="*/ 63062 h 247567"/>
              <a:gd name="connsiteX8" fmla="*/ 3090041 w 6905357"/>
              <a:gd name="connsiteY8" fmla="*/ 31531 h 247567"/>
              <a:gd name="connsiteX9" fmla="*/ 3310758 w 6905357"/>
              <a:gd name="connsiteY9" fmla="*/ 15765 h 247567"/>
              <a:gd name="connsiteX10" fmla="*/ 3909848 w 6905357"/>
              <a:gd name="connsiteY10" fmla="*/ 31531 h 247567"/>
              <a:gd name="connsiteX11" fmla="*/ 4035972 w 6905357"/>
              <a:gd name="connsiteY11" fmla="*/ 47296 h 247567"/>
              <a:gd name="connsiteX12" fmla="*/ 4240924 w 6905357"/>
              <a:gd name="connsiteY12" fmla="*/ 63062 h 247567"/>
              <a:gd name="connsiteX13" fmla="*/ 4477407 w 6905357"/>
              <a:gd name="connsiteY13" fmla="*/ 94593 h 247567"/>
              <a:gd name="connsiteX14" fmla="*/ 5013434 w 6905357"/>
              <a:gd name="connsiteY14" fmla="*/ 126124 h 247567"/>
              <a:gd name="connsiteX15" fmla="*/ 6117020 w 6905357"/>
              <a:gd name="connsiteY15" fmla="*/ 110358 h 247567"/>
              <a:gd name="connsiteX16" fmla="*/ 6227379 w 6905357"/>
              <a:gd name="connsiteY16" fmla="*/ 94593 h 247567"/>
              <a:gd name="connsiteX17" fmla="*/ 6621517 w 6905357"/>
              <a:gd name="connsiteY17" fmla="*/ 63062 h 247567"/>
              <a:gd name="connsiteX18" fmla="*/ 6826469 w 6905357"/>
              <a:gd name="connsiteY18" fmla="*/ 31531 h 247567"/>
              <a:gd name="connsiteX19" fmla="*/ 6905296 w 6905357"/>
              <a:gd name="connsiteY19" fmla="*/ 0 h 247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905357" h="247567">
                <a:moveTo>
                  <a:pt x="0" y="204951"/>
                </a:moveTo>
                <a:cubicBezTo>
                  <a:pt x="531618" y="280899"/>
                  <a:pt x="197246" y="238886"/>
                  <a:pt x="1418896" y="204951"/>
                </a:cubicBezTo>
                <a:cubicBezTo>
                  <a:pt x="1550644" y="201291"/>
                  <a:pt x="1682559" y="192059"/>
                  <a:pt x="1813034" y="173420"/>
                </a:cubicBezTo>
                <a:cubicBezTo>
                  <a:pt x="2011986" y="144999"/>
                  <a:pt x="1886297" y="159837"/>
                  <a:pt x="2191407" y="141889"/>
                </a:cubicBezTo>
                <a:cubicBezTo>
                  <a:pt x="2259274" y="124923"/>
                  <a:pt x="2271759" y="120021"/>
                  <a:pt x="2349062" y="110358"/>
                </a:cubicBezTo>
                <a:cubicBezTo>
                  <a:pt x="2401468" y="103807"/>
                  <a:pt x="2454311" y="101144"/>
                  <a:pt x="2506717" y="94593"/>
                </a:cubicBezTo>
                <a:cubicBezTo>
                  <a:pt x="2538436" y="90628"/>
                  <a:pt x="2569475" y="81721"/>
                  <a:pt x="2601310" y="78827"/>
                </a:cubicBezTo>
                <a:cubicBezTo>
                  <a:pt x="2685211" y="71200"/>
                  <a:pt x="2769475" y="68317"/>
                  <a:pt x="2853558" y="63062"/>
                </a:cubicBezTo>
                <a:cubicBezTo>
                  <a:pt x="2968263" y="34385"/>
                  <a:pt x="2907551" y="46130"/>
                  <a:pt x="3090041" y="31531"/>
                </a:cubicBezTo>
                <a:lnTo>
                  <a:pt x="3310758" y="15765"/>
                </a:lnTo>
                <a:lnTo>
                  <a:pt x="3909848" y="31531"/>
                </a:lnTo>
                <a:cubicBezTo>
                  <a:pt x="3952176" y="33371"/>
                  <a:pt x="3993794" y="43279"/>
                  <a:pt x="4035972" y="47296"/>
                </a:cubicBezTo>
                <a:cubicBezTo>
                  <a:pt x="4104183" y="53792"/>
                  <a:pt x="4172607" y="57807"/>
                  <a:pt x="4240924" y="63062"/>
                </a:cubicBezTo>
                <a:cubicBezTo>
                  <a:pt x="4355626" y="91737"/>
                  <a:pt x="4294924" y="79994"/>
                  <a:pt x="4477407" y="94593"/>
                </a:cubicBezTo>
                <a:cubicBezTo>
                  <a:pt x="4710010" y="113201"/>
                  <a:pt x="4757257" y="113315"/>
                  <a:pt x="5013434" y="126124"/>
                </a:cubicBezTo>
                <a:lnTo>
                  <a:pt x="6117020" y="110358"/>
                </a:lnTo>
                <a:cubicBezTo>
                  <a:pt x="6154167" y="109393"/>
                  <a:pt x="6190381" y="98061"/>
                  <a:pt x="6227379" y="94593"/>
                </a:cubicBezTo>
                <a:cubicBezTo>
                  <a:pt x="6358603" y="82291"/>
                  <a:pt x="6621517" y="63062"/>
                  <a:pt x="6621517" y="63062"/>
                </a:cubicBezTo>
                <a:cubicBezTo>
                  <a:pt x="6802259" y="26913"/>
                  <a:pt x="6578305" y="69710"/>
                  <a:pt x="6826469" y="31531"/>
                </a:cubicBezTo>
                <a:cubicBezTo>
                  <a:pt x="6910449" y="18611"/>
                  <a:pt x="6905296" y="41801"/>
                  <a:pt x="6905296" y="0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CF545E-650F-B340-B199-A1A7D87827CB}"/>
              </a:ext>
            </a:extLst>
          </p:cNvPr>
          <p:cNvSpPr txBox="1"/>
          <p:nvPr/>
        </p:nvSpPr>
        <p:spPr>
          <a:xfrm>
            <a:off x="100447" y="29518"/>
            <a:ext cx="2918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The problem:   siloes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64DA12-A01D-8E4D-A7B7-2092E329789C}"/>
              </a:ext>
            </a:extLst>
          </p:cNvPr>
          <p:cNvSpPr txBox="1"/>
          <p:nvPr/>
        </p:nvSpPr>
        <p:spPr>
          <a:xfrm>
            <a:off x="3225800" y="4475369"/>
            <a:ext cx="1185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How???</a:t>
            </a:r>
          </a:p>
        </p:txBody>
      </p:sp>
      <p:pic>
        <p:nvPicPr>
          <p:cNvPr id="16" name="Picture 4" descr="Aptos APT icon isolated on white background. 14295181 Vector ...">
            <a:extLst>
              <a:ext uri="{FF2B5EF4-FFF2-40B4-BE49-F238E27FC236}">
                <a16:creationId xmlns:a16="http://schemas.microsoft.com/office/drawing/2014/main" id="{C3A04BDE-ADC0-BBC2-22B5-3B9102A50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19" y="1327151"/>
            <a:ext cx="794185" cy="52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loud Callout 7">
            <a:extLst>
              <a:ext uri="{FF2B5EF4-FFF2-40B4-BE49-F238E27FC236}">
                <a16:creationId xmlns:a16="http://schemas.microsoft.com/office/drawing/2014/main" id="{61A9F995-78C6-3F4B-9CFA-FCDD038C9AFB}"/>
              </a:ext>
            </a:extLst>
          </p:cNvPr>
          <p:cNvSpPr/>
          <p:nvPr/>
        </p:nvSpPr>
        <p:spPr>
          <a:xfrm>
            <a:off x="533403" y="936175"/>
            <a:ext cx="2000250" cy="1066800"/>
          </a:xfrm>
          <a:prstGeom prst="cloudCallout">
            <a:avLst>
              <a:gd name="adj1" fmla="val -16275"/>
              <a:gd name="adj2" fmla="val 332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Cosmos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83B4FF2-485F-03FE-994E-871549D4F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912" y="3197044"/>
            <a:ext cx="456797" cy="45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20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3B509E-6DA4-8949-BE47-B52C95FCC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Interoperability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239667-0CA8-1A44-A0BC-AC2FEDF41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8667750" cy="3993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Interoperability</a:t>
            </a:r>
            <a:r>
              <a:rPr lang="en-US" dirty="0"/>
              <a:t>:  </a:t>
            </a:r>
          </a:p>
          <a:p>
            <a:r>
              <a:rPr lang="en-US" dirty="0"/>
              <a:t>User owns funds or assets on one blockchain system   </a:t>
            </a:r>
            <a:br>
              <a:rPr lang="en-US" dirty="0"/>
            </a:br>
            <a:r>
              <a:rPr lang="en-US" dirty="0"/>
              <a:t>Goal:  enable user to move assets to another chain</a:t>
            </a:r>
          </a:p>
          <a:p>
            <a:pPr marL="0" indent="0">
              <a:buNone/>
            </a:pPr>
            <a:r>
              <a:rPr lang="en-US" b="1" dirty="0"/>
              <a:t>Composability</a:t>
            </a:r>
            <a:r>
              <a:rPr lang="en-US" dirty="0"/>
              <a:t>:  </a:t>
            </a:r>
          </a:p>
          <a:p>
            <a:r>
              <a:rPr lang="en-US" dirty="0"/>
              <a:t>Enable a DAPP on one chain to call a DAPP on another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Both are easy if the entire world used Ethereum</a:t>
            </a:r>
          </a:p>
          <a:p>
            <a:r>
              <a:rPr lang="en-US" dirty="0"/>
              <a:t>In reality:   many blockchain systems that need to interoperate</a:t>
            </a:r>
          </a:p>
          <a:p>
            <a:r>
              <a:rPr lang="en-US" dirty="0"/>
              <a:t>The solution:   </a:t>
            </a:r>
            <a:r>
              <a:rPr lang="en-US" b="1" dirty="0"/>
              <a:t>bridges</a:t>
            </a:r>
          </a:p>
        </p:txBody>
      </p:sp>
    </p:spTree>
    <p:extLst>
      <p:ext uri="{BB962C8B-B14F-4D97-AF65-F5344CB8AC3E}">
        <p14:creationId xmlns:p14="http://schemas.microsoft.com/office/powerpoint/2010/main" val="229888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C4294-0EA6-754A-9A0A-02DEEE52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first example:   BTC in Ethereum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DAF8D-DF79-FA47-A792-774488949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to move BTC to Ethereum ??	Goal: enable BTC in </a:t>
            </a:r>
            <a:r>
              <a:rPr lang="en-US" dirty="0" err="1"/>
              <a:t>DeFi</a:t>
            </a:r>
            <a:r>
              <a:rPr lang="en-US" dirty="0"/>
              <a:t>.   </a:t>
            </a:r>
          </a:p>
          <a:p>
            <a:pPr marL="0" indent="0">
              <a:buNone/>
            </a:pPr>
            <a:r>
              <a:rPr lang="en-US" dirty="0"/>
              <a:t>	⟹  need new ERC20 on Ethereum pegged to BTC</a:t>
            </a:r>
          </a:p>
          <a:p>
            <a:pPr marL="0" indent="0">
              <a:buNone/>
            </a:pPr>
            <a:r>
              <a:rPr lang="en-US" dirty="0"/>
              <a:t>			(e.g., use it for providing liquidity in </a:t>
            </a:r>
            <a:r>
              <a:rPr lang="en-US" dirty="0" err="1"/>
              <a:t>DeFi</a:t>
            </a:r>
            <a:r>
              <a:rPr lang="en-US" dirty="0"/>
              <a:t> projects)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solution:   </a:t>
            </a:r>
            <a:r>
              <a:rPr lang="en-US" b="1" dirty="0"/>
              <a:t>wrapped coins</a:t>
            </a:r>
          </a:p>
          <a:p>
            <a:r>
              <a:rPr lang="en-US" dirty="0"/>
              <a:t>Asset X on one chain appear as wrapped-X on another chain</a:t>
            </a:r>
          </a:p>
          <a:p>
            <a:r>
              <a:rPr lang="en-US" dirty="0"/>
              <a:t>For BTC:   several solutions    (e.g., </a:t>
            </a:r>
            <a:r>
              <a:rPr lang="en-US" dirty="0" err="1"/>
              <a:t>wBTC</a:t>
            </a:r>
            <a:r>
              <a:rPr lang="en-US" dirty="0"/>
              <a:t>,  </a:t>
            </a:r>
            <a:r>
              <a:rPr lang="en-US" dirty="0" err="1"/>
              <a:t>cbBTC</a:t>
            </a:r>
            <a:r>
              <a:rPr lang="en-US" dirty="0"/>
              <a:t>,  </a:t>
            </a:r>
            <a:r>
              <a:rPr lang="en-US" dirty="0" err="1"/>
              <a:t>tBTC</a:t>
            </a:r>
            <a:r>
              <a:rPr lang="en-US" dirty="0"/>
              <a:t>, …) </a:t>
            </a:r>
          </a:p>
        </p:txBody>
      </p:sp>
    </p:spTree>
    <p:extLst>
      <p:ext uri="{BB962C8B-B14F-4D97-AF65-F5344CB8AC3E}">
        <p14:creationId xmlns:p14="http://schemas.microsoft.com/office/powerpoint/2010/main" val="187389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EC23-FB9A-AF4D-894C-DE4783F1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wBTC</a:t>
            </a:r>
            <a:r>
              <a:rPr lang="en-US" sz="3600" dirty="0"/>
              <a:t>  and  </a:t>
            </a:r>
            <a:r>
              <a:rPr lang="en-US" sz="3600" dirty="0" err="1"/>
              <a:t>cbBTC</a:t>
            </a:r>
            <a:r>
              <a:rPr lang="en-US" sz="3600" dirty="0"/>
              <a:t>:   a lock-and-mint bridge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D449E-209D-3A41-977B-5CDC1DED6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906335"/>
            <a:ext cx="8229600" cy="4980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start with </a:t>
            </a:r>
            <a:r>
              <a:rPr lang="en-US" dirty="0" err="1"/>
              <a:t>wBTC</a:t>
            </a:r>
            <a:r>
              <a:rPr lang="en-US" dirty="0"/>
              <a:t>:     </a:t>
            </a:r>
            <a:r>
              <a:rPr lang="en-US" b="1" dirty="0"/>
              <a:t>moving 1 BTC to Ethereum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F316B5-2B38-834D-AD9A-A00FF073A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2460551"/>
            <a:ext cx="459941" cy="680386"/>
          </a:xfrm>
          <a:prstGeom prst="rect">
            <a:avLst/>
          </a:prstGeom>
        </p:spPr>
      </p:pic>
      <p:pic>
        <p:nvPicPr>
          <p:cNvPr id="5" name="Picture 2" descr="How Did the Bitcoin Logo Originate? - BC SystemsBC Systems">
            <a:extLst>
              <a:ext uri="{FF2B5EF4-FFF2-40B4-BE49-F238E27FC236}">
                <a16:creationId xmlns:a16="http://schemas.microsoft.com/office/drawing/2014/main" id="{ED71C898-C6A6-2946-9D30-D27A8DFC6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916" y="1544525"/>
            <a:ext cx="542923" cy="5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thereum - Wikipedia">
            <a:extLst>
              <a:ext uri="{FF2B5EF4-FFF2-40B4-BE49-F238E27FC236}">
                <a16:creationId xmlns:a16="http://schemas.microsoft.com/office/drawing/2014/main" id="{12A3C9CD-7576-6544-A73D-9983AE6EA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71" y="1503410"/>
            <a:ext cx="571499" cy="57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BD7619-98FE-334E-8FB6-48E3BBC21154}"/>
              </a:ext>
            </a:extLst>
          </p:cNvPr>
          <p:cNvSpPr/>
          <p:nvPr/>
        </p:nvSpPr>
        <p:spPr>
          <a:xfrm>
            <a:off x="2286000" y="2410993"/>
            <a:ext cx="971550" cy="7204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8B6778-D114-F94A-9BD8-97EBA4CA26DC}"/>
              </a:ext>
            </a:extLst>
          </p:cNvPr>
          <p:cNvCxnSpPr>
            <a:cxnSpLocks/>
          </p:cNvCxnSpPr>
          <p:nvPr/>
        </p:nvCxnSpPr>
        <p:spPr>
          <a:xfrm>
            <a:off x="4155620" y="1415935"/>
            <a:ext cx="0" cy="2403482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77B3633-BD73-1B40-B5CA-B6285DCDBFA7}"/>
              </a:ext>
            </a:extLst>
          </p:cNvPr>
          <p:cNvSpPr txBox="1"/>
          <p:nvPr/>
        </p:nvSpPr>
        <p:spPr>
          <a:xfrm>
            <a:off x="1972426" y="3088327"/>
            <a:ext cx="1689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custodian’s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BTC address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4767CB-2B2A-754E-800C-56BEA21F3BA3}"/>
              </a:ext>
            </a:extLst>
          </p:cNvPr>
          <p:cNvGrpSpPr/>
          <p:nvPr/>
        </p:nvGrpSpPr>
        <p:grpSpPr>
          <a:xfrm>
            <a:off x="816427" y="2307147"/>
            <a:ext cx="1820636" cy="369332"/>
            <a:chOff x="1153885" y="2662535"/>
            <a:chExt cx="2427515" cy="492443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E000AE1-9BA4-0E48-9EB6-C3AAD4EBBB46}"/>
                </a:ext>
              </a:extLst>
            </p:cNvPr>
            <p:cNvCxnSpPr>
              <a:cxnSpLocks/>
            </p:cNvCxnSpPr>
            <p:nvPr/>
          </p:nvCxnSpPr>
          <p:spPr>
            <a:xfrm>
              <a:off x="1153885" y="3076574"/>
              <a:ext cx="242751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D404FB-A6A0-5E48-A9F3-2E1930611693}"/>
                </a:ext>
              </a:extLst>
            </p:cNvPr>
            <p:cNvSpPr txBox="1"/>
            <p:nvPr/>
          </p:nvSpPr>
          <p:spPr>
            <a:xfrm>
              <a:off x="1630795" y="2662535"/>
              <a:ext cx="68437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1 ₿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892F71C-9317-A742-A412-31075ACE3A00}"/>
              </a:ext>
            </a:extLst>
          </p:cNvPr>
          <p:cNvSpPr txBox="1"/>
          <p:nvPr/>
        </p:nvSpPr>
        <p:spPr>
          <a:xfrm>
            <a:off x="2736813" y="2589018"/>
            <a:ext cx="51328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1 ₿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3DEE18-6516-6445-8C6D-1AE933DC0DDC}"/>
              </a:ext>
            </a:extLst>
          </p:cNvPr>
          <p:cNvGrpSpPr/>
          <p:nvPr/>
        </p:nvGrpSpPr>
        <p:grpSpPr>
          <a:xfrm>
            <a:off x="5650705" y="2294167"/>
            <a:ext cx="2535330" cy="733471"/>
            <a:chOff x="7686674" y="2645228"/>
            <a:chExt cx="3380440" cy="977962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68BF6F7-926F-9340-B948-08E133481ECD}"/>
                </a:ext>
              </a:extLst>
            </p:cNvPr>
            <p:cNvCxnSpPr>
              <a:cxnSpLocks/>
            </p:cNvCxnSpPr>
            <p:nvPr/>
          </p:nvCxnSpPr>
          <p:spPr>
            <a:xfrm>
              <a:off x="7686674" y="3124200"/>
              <a:ext cx="3380440" cy="142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A478FB-0EFE-A44A-9561-2655FFECB8C1}"/>
                </a:ext>
              </a:extLst>
            </p:cNvPr>
            <p:cNvSpPr txBox="1"/>
            <p:nvPr/>
          </p:nvSpPr>
          <p:spPr>
            <a:xfrm>
              <a:off x="7761510" y="2645228"/>
              <a:ext cx="3130429" cy="9779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/>
                <a:t>mint 1 </a:t>
              </a:r>
              <a:r>
                <a:rPr lang="en-US" sz="1800" dirty="0" err="1"/>
                <a:t>wBTC</a:t>
              </a:r>
              <a:endParaRPr lang="en-US" sz="1800" dirty="0"/>
            </a:p>
            <a:p>
              <a:pPr algn="ctr">
                <a:lnSpc>
                  <a:spcPct val="150000"/>
                </a:lnSpc>
              </a:pPr>
              <a:r>
                <a:rPr lang="en-US" sz="1800" dirty="0"/>
                <a:t>credit Alice’s address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EE804AD-EB17-B54D-8351-EC7F422260F8}"/>
              </a:ext>
            </a:extLst>
          </p:cNvPr>
          <p:cNvGrpSpPr/>
          <p:nvPr/>
        </p:nvGrpSpPr>
        <p:grpSpPr>
          <a:xfrm>
            <a:off x="7366607" y="3200776"/>
            <a:ext cx="1638851" cy="791952"/>
            <a:chOff x="10117976" y="3198167"/>
            <a:chExt cx="2185134" cy="105593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88C519-C395-2145-BE3D-D5C0E21D0587}"/>
                </a:ext>
              </a:extLst>
            </p:cNvPr>
            <p:cNvSpPr txBox="1"/>
            <p:nvPr/>
          </p:nvSpPr>
          <p:spPr>
            <a:xfrm>
              <a:off x="10962573" y="3198167"/>
              <a:ext cx="1340537" cy="49244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1 </a:t>
              </a:r>
              <a:r>
                <a:rPr lang="en-US" sz="1800" dirty="0" err="1"/>
                <a:t>wBTC</a:t>
              </a:r>
              <a:endParaRPr lang="en-US" sz="18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8A3B15-B339-F74E-8D3D-03DEA9D0369C}"/>
                </a:ext>
              </a:extLst>
            </p:cNvPr>
            <p:cNvSpPr txBox="1"/>
            <p:nvPr/>
          </p:nvSpPr>
          <p:spPr>
            <a:xfrm>
              <a:off x="10117976" y="3761660"/>
              <a:ext cx="2144176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to use in </a:t>
              </a:r>
              <a:r>
                <a:rPr lang="en-US" sz="1800" dirty="0" err="1"/>
                <a:t>DeFi</a:t>
              </a:r>
              <a:endParaRPr lang="en-US" sz="1800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58E7C94-C1BC-B646-AB60-F29ADCCF43E8}"/>
              </a:ext>
            </a:extLst>
          </p:cNvPr>
          <p:cNvSpPr/>
          <p:nvPr/>
        </p:nvSpPr>
        <p:spPr>
          <a:xfrm>
            <a:off x="4684183" y="2446596"/>
            <a:ext cx="971550" cy="7204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ERC20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EF533D-3866-8B49-AE96-8DA0025DC07E}"/>
              </a:ext>
            </a:extLst>
          </p:cNvPr>
          <p:cNvSpPr txBox="1"/>
          <p:nvPr/>
        </p:nvSpPr>
        <p:spPr>
          <a:xfrm>
            <a:off x="4343397" y="3205201"/>
            <a:ext cx="2082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bridge contract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92B3249-FAD8-E144-BDA8-75F2C8BD81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52060" y="2460551"/>
            <a:ext cx="459941" cy="680386"/>
          </a:xfrm>
          <a:prstGeom prst="rect">
            <a:avLst/>
          </a:prstGeom>
        </p:spPr>
      </p:pic>
      <p:pic>
        <p:nvPicPr>
          <p:cNvPr id="27" name="Picture 4" descr="Bank clipart bank clip art image - Clipartix">
            <a:extLst>
              <a:ext uri="{FF2B5EF4-FFF2-40B4-BE49-F238E27FC236}">
                <a16:creationId xmlns:a16="http://schemas.microsoft.com/office/drawing/2014/main" id="{4FEA8FE9-0C3F-5C41-A781-726891516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2567" r="11325"/>
          <a:stretch/>
        </p:blipFill>
        <p:spPr bwMode="auto">
          <a:xfrm>
            <a:off x="3564267" y="3992728"/>
            <a:ext cx="1095422" cy="102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E4FCFA4-E2C7-3B42-A2D0-8FD69EA37111}"/>
              </a:ext>
            </a:extLst>
          </p:cNvPr>
          <p:cNvSpPr txBox="1"/>
          <p:nvPr/>
        </p:nvSpPr>
        <p:spPr>
          <a:xfrm>
            <a:off x="4571998" y="4555670"/>
            <a:ext cx="1396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custodian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DEEB2B0-F7FD-804A-BBD7-4C7371B9AAC9}"/>
              </a:ext>
            </a:extLst>
          </p:cNvPr>
          <p:cNvGrpSpPr/>
          <p:nvPr/>
        </p:nvGrpSpPr>
        <p:grpSpPr>
          <a:xfrm>
            <a:off x="3341929" y="2127973"/>
            <a:ext cx="1377729" cy="1915765"/>
            <a:chOff x="4799806" y="2360547"/>
            <a:chExt cx="1836972" cy="2554353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1E9F098-15F3-4649-80D9-74C534EB92AD}"/>
                </a:ext>
              </a:extLst>
            </p:cNvPr>
            <p:cNvSpPr/>
            <p:nvPr/>
          </p:nvSpPr>
          <p:spPr>
            <a:xfrm>
              <a:off x="5477435" y="3248026"/>
              <a:ext cx="1037665" cy="1666874"/>
            </a:xfrm>
            <a:custGeom>
              <a:avLst/>
              <a:gdLst>
                <a:gd name="connsiteX0" fmla="*/ 12950 w 1270250"/>
                <a:gd name="connsiteY0" fmla="*/ 1666875 h 1666875"/>
                <a:gd name="connsiteX1" fmla="*/ 27238 w 1270250"/>
                <a:gd name="connsiteY1" fmla="*/ 695325 h 1666875"/>
                <a:gd name="connsiteX2" fmla="*/ 255838 w 1270250"/>
                <a:gd name="connsiteY2" fmla="*/ 95250 h 1666875"/>
                <a:gd name="connsiteX3" fmla="*/ 1270250 w 1270250"/>
                <a:gd name="connsiteY3" fmla="*/ 9525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250" h="1666875">
                  <a:moveTo>
                    <a:pt x="12950" y="1666875"/>
                  </a:moveTo>
                  <a:cubicBezTo>
                    <a:pt x="-147" y="1312068"/>
                    <a:pt x="-13243" y="957262"/>
                    <a:pt x="27238" y="695325"/>
                  </a:cubicBezTo>
                  <a:cubicBezTo>
                    <a:pt x="67719" y="433388"/>
                    <a:pt x="48669" y="209550"/>
                    <a:pt x="255838" y="95250"/>
                  </a:cubicBezTo>
                  <a:cubicBezTo>
                    <a:pt x="463007" y="-19050"/>
                    <a:pt x="866628" y="-4763"/>
                    <a:pt x="1270250" y="9525"/>
                  </a:cubicBezTo>
                </a:path>
              </a:pathLst>
            </a:custGeom>
            <a:noFill/>
            <a:ln w="57150"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D03881-1880-8643-8DE3-ED8C81985839}"/>
                </a:ext>
              </a:extLst>
            </p:cNvPr>
            <p:cNvSpPr txBox="1"/>
            <p:nvPr/>
          </p:nvSpPr>
          <p:spPr>
            <a:xfrm>
              <a:off x="4799806" y="2360547"/>
              <a:ext cx="1836972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/>
                <a:t>1₿ verified</a:t>
              </a:r>
            </a:p>
            <a:p>
              <a:pPr algn="ctr"/>
              <a:r>
                <a:rPr lang="en-US" sz="1800" dirty="0"/>
                <a:t>(signed)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E9986E19-9905-514F-A502-50010E3FF745}"/>
              </a:ext>
            </a:extLst>
          </p:cNvPr>
          <p:cNvSpPr txBox="1"/>
          <p:nvPr/>
        </p:nvSpPr>
        <p:spPr>
          <a:xfrm>
            <a:off x="170201" y="31724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1 </a:t>
            </a:r>
            <a:r>
              <a:rPr lang="en-US" sz="2000" dirty="0">
                <a:latin typeface="+mn-lt"/>
              </a:rPr>
              <a:t>₿</a:t>
            </a:r>
            <a:endParaRPr lang="en-US" dirty="0">
              <a:latin typeface="+mn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3735E0-7140-464D-8DFA-624002843A0A}"/>
              </a:ext>
            </a:extLst>
          </p:cNvPr>
          <p:cNvSpPr txBox="1"/>
          <p:nvPr/>
        </p:nvSpPr>
        <p:spPr>
          <a:xfrm>
            <a:off x="115747" y="2042401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EF0C4E-EFE1-3040-9A96-0E7D0B6480E5}"/>
              </a:ext>
            </a:extLst>
          </p:cNvPr>
          <p:cNvSpPr txBox="1"/>
          <p:nvPr/>
        </p:nvSpPr>
        <p:spPr>
          <a:xfrm>
            <a:off x="7939256" y="178341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Alice on</a:t>
            </a:r>
          </a:p>
          <a:p>
            <a:pPr algn="ctr"/>
            <a:r>
              <a:rPr lang="en-US" sz="2000" dirty="0">
                <a:latin typeface="+mn-lt"/>
              </a:rPr>
              <a:t>Ethereum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FA84D6-F9DA-3B45-92A6-CCF18E78C81C}"/>
              </a:ext>
            </a:extLst>
          </p:cNvPr>
          <p:cNvSpPr txBox="1"/>
          <p:nvPr/>
        </p:nvSpPr>
        <p:spPr>
          <a:xfrm>
            <a:off x="987479" y="4555670"/>
            <a:ext cx="2670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(watch for deposits)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08F9955-CB64-6F4B-B03F-22BC096A9530}"/>
              </a:ext>
            </a:extLst>
          </p:cNvPr>
          <p:cNvSpPr txBox="1"/>
          <p:nvPr/>
        </p:nvSpPr>
        <p:spPr>
          <a:xfrm>
            <a:off x="457200" y="320077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+mn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DF5825A-9869-A144-83C7-049796BF0B38}"/>
              </a:ext>
            </a:extLst>
          </p:cNvPr>
          <p:cNvSpPr txBox="1"/>
          <p:nvPr/>
        </p:nvSpPr>
        <p:spPr>
          <a:xfrm>
            <a:off x="-111" y="3623396"/>
            <a:ext cx="1633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(lock 1 BTC)</a:t>
            </a:r>
          </a:p>
        </p:txBody>
      </p:sp>
    </p:spTree>
    <p:extLst>
      <p:ext uri="{BB962C8B-B14F-4D97-AF65-F5344CB8AC3E}">
        <p14:creationId xmlns:p14="http://schemas.microsoft.com/office/powerpoint/2010/main" val="371973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2" grpId="0"/>
      <p:bldP spid="32" grpId="1"/>
      <p:bldP spid="35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EC23-FB9A-AF4D-894C-DE4783F1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Alice wants her 1 BTC 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D449E-209D-3A41-977B-5CDC1DED6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906335"/>
            <a:ext cx="8229600" cy="49802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Moving 1 </a:t>
            </a:r>
            <a:r>
              <a:rPr lang="en-US" b="1" dirty="0" err="1"/>
              <a:t>wBTC</a:t>
            </a:r>
            <a:r>
              <a:rPr lang="en-US" b="1" dirty="0"/>
              <a:t> back to the Bitcoin network</a:t>
            </a:r>
            <a:r>
              <a:rPr lang="en-US" dirty="0"/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F316B5-2B38-834D-AD9A-A00FF073AE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2460551"/>
            <a:ext cx="459941" cy="680386"/>
          </a:xfrm>
          <a:prstGeom prst="rect">
            <a:avLst/>
          </a:prstGeom>
        </p:spPr>
      </p:pic>
      <p:pic>
        <p:nvPicPr>
          <p:cNvPr id="5" name="Picture 2" descr="How Did the Bitcoin Logo Originate? - BC SystemsBC Systems">
            <a:extLst>
              <a:ext uri="{FF2B5EF4-FFF2-40B4-BE49-F238E27FC236}">
                <a16:creationId xmlns:a16="http://schemas.microsoft.com/office/drawing/2014/main" id="{ED71C898-C6A6-2946-9D30-D27A8DFC6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916" y="1544525"/>
            <a:ext cx="542923" cy="54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thereum - Wikipedia">
            <a:extLst>
              <a:ext uri="{FF2B5EF4-FFF2-40B4-BE49-F238E27FC236}">
                <a16:creationId xmlns:a16="http://schemas.microsoft.com/office/drawing/2014/main" id="{12A3C9CD-7576-6544-A73D-9983AE6EA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71" y="1503410"/>
            <a:ext cx="571499" cy="57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BD7619-98FE-334E-8FB6-48E3BBC21154}"/>
              </a:ext>
            </a:extLst>
          </p:cNvPr>
          <p:cNvSpPr/>
          <p:nvPr/>
        </p:nvSpPr>
        <p:spPr>
          <a:xfrm>
            <a:off x="2286000" y="2410993"/>
            <a:ext cx="971550" cy="7204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8B6778-D114-F94A-9BD8-97EBA4CA26DC}"/>
              </a:ext>
            </a:extLst>
          </p:cNvPr>
          <p:cNvCxnSpPr>
            <a:cxnSpLocks/>
          </p:cNvCxnSpPr>
          <p:nvPr/>
        </p:nvCxnSpPr>
        <p:spPr>
          <a:xfrm>
            <a:off x="4155620" y="1415935"/>
            <a:ext cx="0" cy="2403482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77B3633-BD73-1B40-B5CA-B6285DCDBFA7}"/>
              </a:ext>
            </a:extLst>
          </p:cNvPr>
          <p:cNvSpPr txBox="1"/>
          <p:nvPr/>
        </p:nvSpPr>
        <p:spPr>
          <a:xfrm>
            <a:off x="1972426" y="3088327"/>
            <a:ext cx="1689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custodian’s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BTC address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4767CB-2B2A-754E-800C-56BEA21F3BA3}"/>
              </a:ext>
            </a:extLst>
          </p:cNvPr>
          <p:cNvGrpSpPr/>
          <p:nvPr/>
        </p:nvGrpSpPr>
        <p:grpSpPr>
          <a:xfrm>
            <a:off x="816427" y="2307147"/>
            <a:ext cx="1469573" cy="369332"/>
            <a:chOff x="1153885" y="2662535"/>
            <a:chExt cx="1959431" cy="492443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E000AE1-9BA4-0E48-9EB6-C3AAD4EBBB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3885" y="3076574"/>
              <a:ext cx="195943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D404FB-A6A0-5E48-A9F3-2E1930611693}"/>
                </a:ext>
              </a:extLst>
            </p:cNvPr>
            <p:cNvSpPr txBox="1"/>
            <p:nvPr/>
          </p:nvSpPr>
          <p:spPr>
            <a:xfrm>
              <a:off x="1630795" y="2662535"/>
              <a:ext cx="68437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1 ₿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892F71C-9317-A742-A412-31075ACE3A00}"/>
              </a:ext>
            </a:extLst>
          </p:cNvPr>
          <p:cNvSpPr txBox="1"/>
          <p:nvPr/>
        </p:nvSpPr>
        <p:spPr>
          <a:xfrm>
            <a:off x="2736813" y="2589018"/>
            <a:ext cx="51328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/>
              <a:t>1 ₿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8E7C94-C1BC-B646-AB60-F29ADCCF43E8}"/>
              </a:ext>
            </a:extLst>
          </p:cNvPr>
          <p:cNvSpPr/>
          <p:nvPr/>
        </p:nvSpPr>
        <p:spPr>
          <a:xfrm>
            <a:off x="4684183" y="2446596"/>
            <a:ext cx="971550" cy="7204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EF533D-3866-8B49-AE96-8DA0025DC07E}"/>
              </a:ext>
            </a:extLst>
          </p:cNvPr>
          <p:cNvSpPr txBox="1"/>
          <p:nvPr/>
        </p:nvSpPr>
        <p:spPr>
          <a:xfrm>
            <a:off x="4343397" y="3205201"/>
            <a:ext cx="2082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bridge contract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92B3249-FAD8-E144-BDA8-75F2C8BD8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52060" y="2460551"/>
            <a:ext cx="459941" cy="680386"/>
          </a:xfrm>
          <a:prstGeom prst="rect">
            <a:avLst/>
          </a:prstGeom>
        </p:spPr>
      </p:pic>
      <p:pic>
        <p:nvPicPr>
          <p:cNvPr id="27" name="Picture 4" descr="Bank clipart bank clip art image - Clipartix">
            <a:extLst>
              <a:ext uri="{FF2B5EF4-FFF2-40B4-BE49-F238E27FC236}">
                <a16:creationId xmlns:a16="http://schemas.microsoft.com/office/drawing/2014/main" id="{4FEA8FE9-0C3F-5C41-A781-726891516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2567" r="11325"/>
          <a:stretch/>
        </p:blipFill>
        <p:spPr bwMode="auto">
          <a:xfrm>
            <a:off x="3564267" y="3992728"/>
            <a:ext cx="1095422" cy="102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E4FCFA4-E2C7-3B42-A2D0-8FD69EA37111}"/>
              </a:ext>
            </a:extLst>
          </p:cNvPr>
          <p:cNvSpPr txBox="1"/>
          <p:nvPr/>
        </p:nvSpPr>
        <p:spPr>
          <a:xfrm>
            <a:off x="4571998" y="4555670"/>
            <a:ext cx="1396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custodian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986E19-9905-514F-A502-50010E3FF745}"/>
              </a:ext>
            </a:extLst>
          </p:cNvPr>
          <p:cNvSpPr txBox="1"/>
          <p:nvPr/>
        </p:nvSpPr>
        <p:spPr>
          <a:xfrm>
            <a:off x="170201" y="31724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1 </a:t>
            </a:r>
            <a:r>
              <a:rPr lang="en-US" sz="2000" dirty="0">
                <a:latin typeface="+mn-lt"/>
              </a:rPr>
              <a:t>₿</a:t>
            </a:r>
            <a:endParaRPr lang="en-US" dirty="0">
              <a:latin typeface="+mn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3735E0-7140-464D-8DFA-624002843A0A}"/>
              </a:ext>
            </a:extLst>
          </p:cNvPr>
          <p:cNvSpPr txBox="1"/>
          <p:nvPr/>
        </p:nvSpPr>
        <p:spPr>
          <a:xfrm>
            <a:off x="115747" y="2042401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EF0C4E-EFE1-3040-9A96-0E7D0B6480E5}"/>
              </a:ext>
            </a:extLst>
          </p:cNvPr>
          <p:cNvSpPr txBox="1"/>
          <p:nvPr/>
        </p:nvSpPr>
        <p:spPr>
          <a:xfrm>
            <a:off x="7939256" y="178341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Alice on</a:t>
            </a:r>
          </a:p>
          <a:p>
            <a:pPr algn="ctr"/>
            <a:r>
              <a:rPr lang="en-US" sz="2000" dirty="0">
                <a:latin typeface="+mn-lt"/>
              </a:rPr>
              <a:t>Ethereum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FA84D6-F9DA-3B45-92A6-CCF18E78C81C}"/>
              </a:ext>
            </a:extLst>
          </p:cNvPr>
          <p:cNvSpPr txBox="1"/>
          <p:nvPr/>
        </p:nvSpPr>
        <p:spPr>
          <a:xfrm>
            <a:off x="4625654" y="4114090"/>
            <a:ext cx="2330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(watch for burns)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236682-BCFB-1F4B-9CD6-E81D26725E96}"/>
              </a:ext>
            </a:extLst>
          </p:cNvPr>
          <p:cNvGrpSpPr/>
          <p:nvPr/>
        </p:nvGrpSpPr>
        <p:grpSpPr>
          <a:xfrm>
            <a:off x="5650705" y="2294165"/>
            <a:ext cx="2535330" cy="814069"/>
            <a:chOff x="7686674" y="2645228"/>
            <a:chExt cx="3380440" cy="1085427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84CBDA45-B41C-114F-8C48-B57D7E4949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86674" y="3124200"/>
              <a:ext cx="3380440" cy="142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8B5452-895F-FE41-884F-35592CE8A7C6}"/>
                </a:ext>
              </a:extLst>
            </p:cNvPr>
            <p:cNvSpPr txBox="1"/>
            <p:nvPr/>
          </p:nvSpPr>
          <p:spPr>
            <a:xfrm>
              <a:off x="8080442" y="2645228"/>
              <a:ext cx="2492563" cy="10854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burn my 1 </a:t>
              </a:r>
              <a:r>
                <a:rPr lang="en-US" sz="2000" dirty="0" err="1">
                  <a:latin typeface="+mn-lt"/>
                </a:rPr>
                <a:t>wBTC</a:t>
              </a:r>
              <a:endParaRPr lang="en-US" sz="2000" dirty="0">
                <a:latin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2000" dirty="0">
                  <a:latin typeface="+mn-lt"/>
                </a:rPr>
                <a:t>(signed)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DCEDFD6-38B0-254B-9E2A-D06636AB6F38}"/>
              </a:ext>
            </a:extLst>
          </p:cNvPr>
          <p:cNvGrpSpPr/>
          <p:nvPr/>
        </p:nvGrpSpPr>
        <p:grpSpPr>
          <a:xfrm flipH="1">
            <a:off x="3314699" y="2163538"/>
            <a:ext cx="1243946" cy="1865541"/>
            <a:chOff x="4856506" y="2427512"/>
            <a:chExt cx="1658594" cy="2487388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4795794-E966-6E45-8209-1AC0F6CC97E7}"/>
                </a:ext>
              </a:extLst>
            </p:cNvPr>
            <p:cNvSpPr/>
            <p:nvPr/>
          </p:nvSpPr>
          <p:spPr>
            <a:xfrm>
              <a:off x="5244850" y="3248025"/>
              <a:ext cx="1270250" cy="1666875"/>
            </a:xfrm>
            <a:custGeom>
              <a:avLst/>
              <a:gdLst>
                <a:gd name="connsiteX0" fmla="*/ 12950 w 1270250"/>
                <a:gd name="connsiteY0" fmla="*/ 1666875 h 1666875"/>
                <a:gd name="connsiteX1" fmla="*/ 27238 w 1270250"/>
                <a:gd name="connsiteY1" fmla="*/ 695325 h 1666875"/>
                <a:gd name="connsiteX2" fmla="*/ 255838 w 1270250"/>
                <a:gd name="connsiteY2" fmla="*/ 95250 h 1666875"/>
                <a:gd name="connsiteX3" fmla="*/ 1270250 w 1270250"/>
                <a:gd name="connsiteY3" fmla="*/ 9525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250" h="1666875">
                  <a:moveTo>
                    <a:pt x="12950" y="1666875"/>
                  </a:moveTo>
                  <a:cubicBezTo>
                    <a:pt x="-147" y="1312068"/>
                    <a:pt x="-13243" y="957262"/>
                    <a:pt x="27238" y="695325"/>
                  </a:cubicBezTo>
                  <a:cubicBezTo>
                    <a:pt x="67719" y="433388"/>
                    <a:pt x="48669" y="209550"/>
                    <a:pt x="255838" y="95250"/>
                  </a:cubicBezTo>
                  <a:cubicBezTo>
                    <a:pt x="463007" y="-19050"/>
                    <a:pt x="866628" y="-4763"/>
                    <a:pt x="1270250" y="9525"/>
                  </a:cubicBezTo>
                </a:path>
              </a:pathLst>
            </a:custGeom>
            <a:noFill/>
            <a:ln w="57150"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18428EC-01B8-5F4E-A1AB-3F7A8F55AC9E}"/>
                </a:ext>
              </a:extLst>
            </p:cNvPr>
            <p:cNvSpPr txBox="1"/>
            <p:nvPr/>
          </p:nvSpPr>
          <p:spPr>
            <a:xfrm>
              <a:off x="4856506" y="2427512"/>
              <a:ext cx="1591461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/>
                <a:t>Bitcoin Tx</a:t>
              </a:r>
            </a:p>
            <a:p>
              <a:pPr algn="ctr"/>
              <a:r>
                <a:rPr lang="en-US" sz="1800" dirty="0"/>
                <a:t>(signed)</a:t>
              </a:r>
            </a:p>
          </p:txBody>
        </p:sp>
      </p:grpSp>
      <p:pic>
        <p:nvPicPr>
          <p:cNvPr id="42" name="Picture 2" descr="Fire Clipart">
            <a:extLst>
              <a:ext uri="{FF2B5EF4-FFF2-40B4-BE49-F238E27FC236}">
                <a16:creationId xmlns:a16="http://schemas.microsoft.com/office/drawing/2014/main" id="{308F4557-0502-9942-82E2-B42142B4E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208" y="2489308"/>
            <a:ext cx="459626" cy="65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F9B59A3-7C2A-3D4D-963C-9DED5CF34BA2}"/>
              </a:ext>
            </a:extLst>
          </p:cNvPr>
          <p:cNvSpPr txBox="1"/>
          <p:nvPr/>
        </p:nvSpPr>
        <p:spPr>
          <a:xfrm>
            <a:off x="-111" y="3672383"/>
            <a:ext cx="192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(1 BTC unlocked)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C8C0A903-EF6F-9D44-AD16-EA92BD90DBED}"/>
              </a:ext>
            </a:extLst>
          </p:cNvPr>
          <p:cNvSpPr/>
          <p:nvPr/>
        </p:nvSpPr>
        <p:spPr>
          <a:xfrm>
            <a:off x="4332588" y="1525717"/>
            <a:ext cx="1970814" cy="612648"/>
          </a:xfrm>
          <a:prstGeom prst="wedgeRoundRectCallout">
            <a:avLst>
              <a:gd name="adj1" fmla="val -5920"/>
              <a:gd name="adj2" fmla="val 97148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deduct 1 </a:t>
            </a:r>
            <a:r>
              <a:rPr lang="en-US" sz="2000" dirty="0" err="1">
                <a:solidFill>
                  <a:schemeClr val="tx1"/>
                </a:solidFill>
              </a:rPr>
              <a:t>wBTC</a:t>
            </a:r>
            <a:r>
              <a:rPr lang="en-US" sz="2000" dirty="0">
                <a:solidFill>
                  <a:schemeClr val="tx1"/>
                </a:solidFill>
              </a:rPr>
              <a:t> 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from Alice</a:t>
            </a:r>
          </a:p>
        </p:txBody>
      </p:sp>
    </p:spTree>
    <p:extLst>
      <p:ext uri="{BB962C8B-B14F-4D97-AF65-F5344CB8AC3E}">
        <p14:creationId xmlns:p14="http://schemas.microsoft.com/office/powerpoint/2010/main" val="219122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2" grpId="0"/>
      <p:bldP spid="35" grpId="0"/>
      <p:bldP spid="43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F2A3-209A-9846-9EC6-38D3032F3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wBTC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A7F791-8B8D-CF43-B8EA-471F822EA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92" y="1476596"/>
            <a:ext cx="7596415" cy="12226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04A528-74D7-FB4E-B182-172F64BA7A87}"/>
              </a:ext>
            </a:extLst>
          </p:cNvPr>
          <p:cNvSpPr txBox="1"/>
          <p:nvPr/>
        </p:nvSpPr>
        <p:spPr>
          <a:xfrm>
            <a:off x="326571" y="975658"/>
            <a:ext cx="3639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Example   BTC ⇾ Ethereum: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966BA6-3BF9-7442-95BC-7A520B5DBB83}"/>
              </a:ext>
            </a:extLst>
          </p:cNvPr>
          <p:cNvSpPr txBox="1"/>
          <p:nvPr/>
        </p:nvSpPr>
        <p:spPr>
          <a:xfrm>
            <a:off x="4131128" y="1340429"/>
            <a:ext cx="2742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(Bitcoin Tx:   ≈4,000 BTC)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FFB29A-C542-3B4A-BEC9-FB5FE55744B7}"/>
              </a:ext>
            </a:extLst>
          </p:cNvPr>
          <p:cNvSpPr txBox="1"/>
          <p:nvPr/>
        </p:nvSpPr>
        <p:spPr>
          <a:xfrm>
            <a:off x="4230387" y="2011712"/>
            <a:ext cx="1891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(Ethereum Tx:   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34DEB-E6CF-854B-B331-E60B438E740F}"/>
              </a:ext>
            </a:extLst>
          </p:cNvPr>
          <p:cNvSpPr txBox="1"/>
          <p:nvPr/>
        </p:nvSpPr>
        <p:spPr>
          <a:xfrm>
            <a:off x="326571" y="2906762"/>
            <a:ext cx="2224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Why two hours?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72F140-74E1-C541-B2F4-E60D032FD408}"/>
              </a:ext>
            </a:extLst>
          </p:cNvPr>
          <p:cNvSpPr txBox="1"/>
          <p:nvPr/>
        </p:nvSpPr>
        <p:spPr>
          <a:xfrm>
            <a:off x="3118255" y="2906762"/>
            <a:ext cx="390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… make sure no Bitcoin re-org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CE7536-08A6-EA45-8D62-40A7F491BD8F}"/>
              </a:ext>
            </a:extLst>
          </p:cNvPr>
          <p:cNvSpPr/>
          <p:nvPr/>
        </p:nvSpPr>
        <p:spPr>
          <a:xfrm>
            <a:off x="773792" y="1373088"/>
            <a:ext cx="7596415" cy="126670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024EC3-3E35-4046-B782-FBDAA3306218}"/>
              </a:ext>
            </a:extLst>
          </p:cNvPr>
          <p:cNvSpPr txBox="1"/>
          <p:nvPr/>
        </p:nvSpPr>
        <p:spPr>
          <a:xfrm>
            <a:off x="321092" y="3776037"/>
            <a:ext cx="425090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problem:   trusted custodian</a:t>
            </a:r>
          </a:p>
          <a:p>
            <a:pPr algn="l">
              <a:spcBef>
                <a:spcPts val="1800"/>
              </a:spcBef>
            </a:pPr>
            <a:r>
              <a:rPr lang="en-US" dirty="0">
                <a:latin typeface="+mn-lt"/>
              </a:rPr>
              <a:t>Can we do better?</a:t>
            </a:r>
          </a:p>
        </p:txBody>
      </p:sp>
    </p:spTree>
    <p:extLst>
      <p:ext uri="{BB962C8B-B14F-4D97-AF65-F5344CB8AC3E}">
        <p14:creationId xmlns:p14="http://schemas.microsoft.com/office/powerpoint/2010/main" val="33076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3861F-5490-DD49-B72A-6CBB083E2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tBTC</a:t>
            </a:r>
            <a:r>
              <a:rPr lang="en-US" sz="3600" dirty="0"/>
              <a:t> </a:t>
            </a:r>
            <a:r>
              <a:rPr lang="en-US" sz="2800" dirty="0"/>
              <a:t>(v2)</a:t>
            </a:r>
            <a:r>
              <a:rPr lang="en-US" sz="3600" dirty="0"/>
              <a:t>:  no </a:t>
            </a:r>
            <a:r>
              <a:rPr lang="en-US" sz="3600" u="sng" dirty="0"/>
              <a:t>single</a:t>
            </a:r>
            <a:r>
              <a:rPr lang="en-US" sz="3600" dirty="0"/>
              <a:t> point of trust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9EB5E-F62A-7C40-AFD1-A6221224E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07186" cy="29527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new bridge address created every two weeks</a:t>
            </a:r>
          </a:p>
          <a:p>
            <a:pPr>
              <a:spcBef>
                <a:spcPts val="2376"/>
              </a:spcBef>
            </a:pPr>
            <a:r>
              <a:rPr lang="en-US" dirty="0"/>
              <a:t>Managed by 100 custodians selected from a pool of signers</a:t>
            </a:r>
          </a:p>
          <a:p>
            <a:pPr>
              <a:spcBef>
                <a:spcPts val="2376"/>
              </a:spcBef>
            </a:pPr>
            <a:r>
              <a:rPr lang="en-US" dirty="0"/>
              <a:t>A threshold of custodians must sign minting and burning transactions</a:t>
            </a:r>
          </a:p>
          <a:p>
            <a:pPr>
              <a:spcBef>
                <a:spcPts val="2376"/>
              </a:spcBef>
            </a:pPr>
            <a:r>
              <a:rPr lang="en-US" dirty="0"/>
              <a:t>Bridging operations take several hours</a:t>
            </a:r>
          </a:p>
        </p:txBody>
      </p:sp>
    </p:spTree>
    <p:extLst>
      <p:ext uri="{BB962C8B-B14F-4D97-AF65-F5344CB8AC3E}">
        <p14:creationId xmlns:p14="http://schemas.microsoft.com/office/powerpoint/2010/main" val="1564078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C223-47CE-514C-ADDF-DB849332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Bridging smart chains  (with </a:t>
            </a:r>
            <a:r>
              <a:rPr lang="en-US" sz="3600" dirty="0" err="1"/>
              <a:t>Dapp</a:t>
            </a:r>
            <a:r>
              <a:rPr lang="en-US" sz="3600" dirty="0"/>
              <a:t> support)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A1E5D4-2E0C-DF43-BA07-4F3DA9201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340" y="1200151"/>
            <a:ext cx="2726871" cy="235947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very active area:</a:t>
            </a:r>
          </a:p>
          <a:p>
            <a:r>
              <a:rPr lang="en-US" dirty="0"/>
              <a:t>Many super interesting ideas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4C9BC3-154F-7240-B97A-27E23513F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371" y="1200151"/>
            <a:ext cx="5547289" cy="31458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AB3081-926B-DD4D-83C7-B9842078856A}"/>
              </a:ext>
            </a:extLst>
          </p:cNvPr>
          <p:cNvSpPr txBox="1"/>
          <p:nvPr/>
        </p:nvSpPr>
        <p:spPr>
          <a:xfrm>
            <a:off x="3557126" y="4480972"/>
            <a:ext cx="5129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https://</a:t>
            </a:r>
            <a:r>
              <a:rPr lang="en-US" sz="1400" dirty="0" err="1">
                <a:latin typeface="+mn-lt"/>
              </a:rPr>
              <a:t>medium.com</a:t>
            </a:r>
            <a:r>
              <a:rPr lang="en-US" sz="1400" dirty="0">
                <a:latin typeface="+mn-lt"/>
              </a:rPr>
              <a:t>/1kxnetwork/blockchain-bridges-5db6afac44f8</a:t>
            </a:r>
          </a:p>
        </p:txBody>
      </p:sp>
    </p:spTree>
    <p:extLst>
      <p:ext uri="{BB962C8B-B14F-4D97-AF65-F5344CB8AC3E}">
        <p14:creationId xmlns:p14="http://schemas.microsoft.com/office/powerpoint/2010/main" val="1477252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F26D-AE2D-0442-9E10-E6E7BE647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Two types of bridges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72486-2EA7-6449-A240-D7111162E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Type 1:   a lock-and-mint bridge</a:t>
            </a:r>
          </a:p>
          <a:p>
            <a:pPr>
              <a:tabLst>
                <a:tab pos="1819275" algn="l"/>
              </a:tabLst>
            </a:pPr>
            <a:r>
              <a:rPr lang="en-US" sz="2000" dirty="0"/>
              <a:t>SRC ⇾ DEST:	user locks funds on SRC side, </a:t>
            </a:r>
            <a:br>
              <a:rPr lang="en-US" sz="2000" dirty="0"/>
            </a:br>
            <a:r>
              <a:rPr lang="en-US" sz="2000" dirty="0"/>
              <a:t>	wrapped tokens are minted on the DEST side</a:t>
            </a:r>
          </a:p>
          <a:p>
            <a:pPr>
              <a:tabLst>
                <a:tab pos="1819275" algn="l"/>
              </a:tabLst>
            </a:pPr>
            <a:r>
              <a:rPr lang="en-US" sz="2000" dirty="0"/>
              <a:t>DEST ⇾ SRC:	funds are burned on the DEST side, </a:t>
            </a:r>
            <a:br>
              <a:rPr lang="en-US" sz="2000" dirty="0"/>
            </a:br>
            <a:r>
              <a:rPr lang="en-US" sz="2000" dirty="0"/>
              <a:t>	and released from lock on the SRC Side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Type 2:   a liquidity pool bridge</a:t>
            </a:r>
          </a:p>
          <a:p>
            <a:r>
              <a:rPr lang="en-US" sz="2000" dirty="0"/>
              <a:t>Liquidity providers provide liquidity on both sides</a:t>
            </a:r>
          </a:p>
          <a:p>
            <a:pPr>
              <a:tabLst>
                <a:tab pos="1819275" algn="l"/>
              </a:tabLst>
            </a:pPr>
            <a:r>
              <a:rPr lang="en-US" sz="2000" dirty="0"/>
              <a:t>SRC ⇾ DEST:	user sends funds on SRC side, </a:t>
            </a:r>
            <a:br>
              <a:rPr lang="en-US" sz="2000" dirty="0"/>
            </a:br>
            <a:r>
              <a:rPr lang="en-US" sz="2000" dirty="0"/>
              <a:t>	equivalent amount released from pool on DEST side</a:t>
            </a:r>
          </a:p>
        </p:txBody>
      </p:sp>
    </p:spTree>
    <p:extLst>
      <p:ext uri="{BB962C8B-B14F-4D97-AF65-F5344CB8AC3E}">
        <p14:creationId xmlns:p14="http://schemas.microsoft.com/office/powerpoint/2010/main" val="3089631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C223-47CE-514C-ADDF-DB849332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Bridging smart chains  (with </a:t>
            </a:r>
            <a:r>
              <a:rPr lang="en-US" sz="3600" dirty="0" err="1"/>
              <a:t>Dapp</a:t>
            </a:r>
            <a:r>
              <a:rPr lang="en-US" sz="3600" dirty="0"/>
              <a:t> support)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A1E5D4-2E0C-DF43-BA07-4F3DA9201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6862"/>
            <a:ext cx="8229600" cy="62309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Step 1</a:t>
            </a:r>
            <a:r>
              <a:rPr lang="en-US" dirty="0"/>
              <a:t>  (hard):   a secure cross-chain messaging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426DC-0928-D047-B12B-844F669987F5}"/>
              </a:ext>
            </a:extLst>
          </p:cNvPr>
          <p:cNvSpPr txBox="1"/>
          <p:nvPr/>
        </p:nvSpPr>
        <p:spPr>
          <a:xfrm>
            <a:off x="354096" y="4379056"/>
            <a:ext cx="7094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n-lt"/>
              </a:rPr>
              <a:t>Step 2</a:t>
            </a:r>
            <a:r>
              <a:rPr lang="en-US" dirty="0">
                <a:latin typeface="+mn-lt"/>
              </a:rPr>
              <a:t>  (easier):   build a bridge using messaging system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98615B-212E-0A47-BF11-6A6A5103EACA}"/>
              </a:ext>
            </a:extLst>
          </p:cNvPr>
          <p:cNvSpPr/>
          <p:nvPr/>
        </p:nvSpPr>
        <p:spPr>
          <a:xfrm>
            <a:off x="909724" y="1575591"/>
            <a:ext cx="7515819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Source</a:t>
            </a:r>
            <a:br>
              <a:rPr lang="en-US" dirty="0"/>
            </a:br>
            <a:r>
              <a:rPr lang="en-US" dirty="0"/>
              <a:t>Chain 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963EC1-E07D-7D4E-BBD7-87BF7E7624DE}"/>
              </a:ext>
            </a:extLst>
          </p:cNvPr>
          <p:cNvSpPr/>
          <p:nvPr/>
        </p:nvSpPr>
        <p:spPr>
          <a:xfrm>
            <a:off x="2530927" y="1712398"/>
            <a:ext cx="1126672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DAPP-X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7C4157-F442-C548-AD88-E15459971D2E}"/>
              </a:ext>
            </a:extLst>
          </p:cNvPr>
          <p:cNvSpPr/>
          <p:nvPr/>
        </p:nvSpPr>
        <p:spPr>
          <a:xfrm>
            <a:off x="5832789" y="1721924"/>
            <a:ext cx="1126672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B5442D-D7A3-DF44-8A12-4A57A45976E5}"/>
              </a:ext>
            </a:extLst>
          </p:cNvPr>
          <p:cNvSpPr/>
          <p:nvPr/>
        </p:nvSpPr>
        <p:spPr>
          <a:xfrm>
            <a:off x="889906" y="3118753"/>
            <a:ext cx="7535637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Target</a:t>
            </a:r>
            <a:br>
              <a:rPr lang="en-US" dirty="0"/>
            </a:br>
            <a:r>
              <a:rPr lang="en-US" dirty="0"/>
              <a:t>Chain 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FAB3A8-4B19-EC42-9E4E-4B878972DE6A}"/>
              </a:ext>
            </a:extLst>
          </p:cNvPr>
          <p:cNvSpPr/>
          <p:nvPr/>
        </p:nvSpPr>
        <p:spPr>
          <a:xfrm>
            <a:off x="2511109" y="3255560"/>
            <a:ext cx="1126672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DAPP-Y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4D87BA-C6AC-FD41-BC60-9A498C789CFF}"/>
              </a:ext>
            </a:extLst>
          </p:cNvPr>
          <p:cNvSpPr/>
          <p:nvPr/>
        </p:nvSpPr>
        <p:spPr>
          <a:xfrm>
            <a:off x="5812971" y="3265086"/>
            <a:ext cx="1126672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</a:t>
            </a:r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5D7EC36-E146-B146-9488-8B1EA10CF457}"/>
              </a:ext>
            </a:extLst>
          </p:cNvPr>
          <p:cNvGrpSpPr/>
          <p:nvPr/>
        </p:nvGrpSpPr>
        <p:grpSpPr>
          <a:xfrm>
            <a:off x="3657599" y="1586716"/>
            <a:ext cx="2175190" cy="806375"/>
            <a:chOff x="3657599" y="1635706"/>
            <a:chExt cx="2175190" cy="806375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F967714-03D4-1641-BFC6-D615432DAD6B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 flipV="1">
              <a:off x="3657599" y="2023273"/>
              <a:ext cx="2175190" cy="464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98DB61-7842-D540-9CE3-1C39661AA86E}"/>
                </a:ext>
              </a:extLst>
            </p:cNvPr>
            <p:cNvSpPr txBox="1"/>
            <p:nvPr/>
          </p:nvSpPr>
          <p:spPr>
            <a:xfrm>
              <a:off x="3747812" y="1635706"/>
              <a:ext cx="2000996" cy="806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dirty="0">
                  <a:latin typeface="+mn-lt"/>
                </a:rPr>
                <a:t>message to Y </a:t>
              </a:r>
            </a:p>
            <a:p>
              <a:pPr algn="ctr">
                <a:lnSpc>
                  <a:spcPct val="120000"/>
                </a:lnSpc>
              </a:pPr>
              <a:r>
                <a:rPr lang="en-US" sz="2000" dirty="0">
                  <a:latin typeface="+mn-lt"/>
                </a:rPr>
                <a:t>on chain T:   </a:t>
              </a:r>
              <a:r>
                <a:rPr lang="en-US" sz="2000" b="1" dirty="0">
                  <a:latin typeface="+mn-lt"/>
                </a:rPr>
                <a:t>data</a:t>
              </a:r>
              <a:r>
                <a:rPr lang="en-US" sz="2000" dirty="0">
                  <a:latin typeface="+mn-lt"/>
                </a:rPr>
                <a:t> </a:t>
              </a:r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C3837A6-37DB-3C49-99BA-BA4EF401B5BE}"/>
              </a:ext>
            </a:extLst>
          </p:cNvPr>
          <p:cNvCxnSpPr>
            <a:cxnSpLocks/>
            <a:stCxn id="11" idx="2"/>
            <a:endCxn id="16" idx="0"/>
          </p:cNvCxnSpPr>
          <p:nvPr/>
        </p:nvCxnSpPr>
        <p:spPr>
          <a:xfrm flipH="1">
            <a:off x="6376307" y="2226642"/>
            <a:ext cx="19818" cy="1038444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FB87375-DC41-6341-9E28-233D1749E795}"/>
              </a:ext>
            </a:extLst>
          </p:cNvPr>
          <p:cNvGrpSpPr/>
          <p:nvPr/>
        </p:nvGrpSpPr>
        <p:grpSpPr>
          <a:xfrm>
            <a:off x="3623581" y="3111020"/>
            <a:ext cx="2175190" cy="806375"/>
            <a:chOff x="3657599" y="1765096"/>
            <a:chExt cx="2175190" cy="806375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672ED0C-CAC4-D546-9652-F472976BB8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57599" y="2193363"/>
              <a:ext cx="2175190" cy="952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B125CF0-D17E-654A-92B5-63511A7992FD}"/>
                </a:ext>
              </a:extLst>
            </p:cNvPr>
            <p:cNvSpPr txBox="1"/>
            <p:nvPr/>
          </p:nvSpPr>
          <p:spPr>
            <a:xfrm>
              <a:off x="3762248" y="1765096"/>
              <a:ext cx="2011384" cy="806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000" dirty="0">
                  <a:latin typeface="+mn-lt"/>
                </a:rPr>
                <a:t>message from X </a:t>
              </a:r>
            </a:p>
            <a:p>
              <a:pPr algn="ctr">
                <a:lnSpc>
                  <a:spcPct val="120000"/>
                </a:lnSpc>
              </a:pPr>
              <a:r>
                <a:rPr lang="en-US" sz="2000" dirty="0">
                  <a:latin typeface="+mn-lt"/>
                </a:rPr>
                <a:t>on chain S:   </a:t>
              </a:r>
              <a:r>
                <a:rPr lang="en-US" sz="2000" b="1" dirty="0">
                  <a:latin typeface="+mn-lt"/>
                </a:rPr>
                <a:t>data</a:t>
              </a:r>
              <a:r>
                <a:rPr lang="en-US" sz="2000" dirty="0">
                  <a:latin typeface="+mn-lt"/>
                </a:rPr>
                <a:t> </a:t>
              </a:r>
            </a:p>
          </p:txBody>
        </p:sp>
      </p:grp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FA766EC7-DE91-6346-A63C-401FE89560D2}"/>
              </a:ext>
            </a:extLst>
          </p:cNvPr>
          <p:cNvSpPr/>
          <p:nvPr/>
        </p:nvSpPr>
        <p:spPr>
          <a:xfrm>
            <a:off x="1708436" y="2518857"/>
            <a:ext cx="1644981" cy="439111"/>
          </a:xfrm>
          <a:prstGeom prst="wedgeRoundRectCallout">
            <a:avLst>
              <a:gd name="adj1" fmla="val 25821"/>
              <a:gd name="adj2" fmla="val 125715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believe 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925D55-95C0-B143-8CB7-67F88771966A}"/>
              </a:ext>
            </a:extLst>
          </p:cNvPr>
          <p:cNvSpPr txBox="1"/>
          <p:nvPr/>
        </p:nvSpPr>
        <p:spPr>
          <a:xfrm>
            <a:off x="6898159" y="1774228"/>
            <a:ext cx="1205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(contract)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1C2639-DA20-2546-830E-8415CDBE0483}"/>
              </a:ext>
            </a:extLst>
          </p:cNvPr>
          <p:cNvSpPr txBox="1"/>
          <p:nvPr/>
        </p:nvSpPr>
        <p:spPr>
          <a:xfrm>
            <a:off x="6881830" y="3322903"/>
            <a:ext cx="1205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(contract)</a:t>
            </a:r>
          </a:p>
        </p:txBody>
      </p:sp>
    </p:spTree>
    <p:extLst>
      <p:ext uri="{BB962C8B-B14F-4D97-AF65-F5344CB8AC3E}">
        <p14:creationId xmlns:p14="http://schemas.microsoft.com/office/powerpoint/2010/main" val="138188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C223-47CE-514C-ADDF-DB849332C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Bridging smart chains  (with </a:t>
            </a:r>
            <a:r>
              <a:rPr lang="en-US" sz="3600" dirty="0" err="1"/>
              <a:t>Dapp</a:t>
            </a:r>
            <a:r>
              <a:rPr lang="en-US" sz="3600" dirty="0"/>
              <a:t> support)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A1E5D4-2E0C-DF43-BA07-4F3DA9201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6862"/>
            <a:ext cx="8229600" cy="62309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Step 1</a:t>
            </a:r>
            <a:r>
              <a:rPr lang="en-US" dirty="0"/>
              <a:t>  (hard):   a secure cross-chain messaging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A426DC-0928-D047-B12B-844F669987F5}"/>
              </a:ext>
            </a:extLst>
          </p:cNvPr>
          <p:cNvSpPr txBox="1"/>
          <p:nvPr/>
        </p:nvSpPr>
        <p:spPr>
          <a:xfrm>
            <a:off x="457200" y="2940145"/>
            <a:ext cx="820173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n-lt"/>
              </a:rPr>
              <a:t>Step 2</a:t>
            </a:r>
            <a:r>
              <a:rPr lang="en-US" dirty="0">
                <a:latin typeface="+mn-lt"/>
              </a:rPr>
              <a:t>  (easier):   build a bridge using messaging system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DAPP-X ⇾ DAPP-Y:   “I received 3 CELO,  ok to mint 3 </a:t>
            </a:r>
            <a:r>
              <a:rPr lang="en-US" dirty="0" err="1">
                <a:latin typeface="+mn-lt"/>
              </a:rPr>
              <a:t>wCELO</a:t>
            </a:r>
            <a:r>
              <a:rPr lang="en-US" dirty="0">
                <a:latin typeface="+mn-lt"/>
              </a:rPr>
              <a:t>”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DAPP-Y ⇾ DAPP-X:   “I burned 3 </a:t>
            </a:r>
            <a:r>
              <a:rPr lang="en-US" dirty="0" err="1">
                <a:latin typeface="+mn-lt"/>
              </a:rPr>
              <a:t>wCELO</a:t>
            </a:r>
            <a:r>
              <a:rPr lang="en-US" dirty="0">
                <a:latin typeface="+mn-lt"/>
              </a:rPr>
              <a:t>, ok to release 3 CELO”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If messaging system is secure, no one can steal locked funds at 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136577-DAD1-7846-88C5-C1F54168CF0E}"/>
              </a:ext>
            </a:extLst>
          </p:cNvPr>
          <p:cNvSpPr/>
          <p:nvPr/>
        </p:nvSpPr>
        <p:spPr>
          <a:xfrm>
            <a:off x="457200" y="1711794"/>
            <a:ext cx="2792186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Source</a:t>
            </a:r>
            <a:br>
              <a:rPr lang="en-US" dirty="0"/>
            </a:br>
            <a:r>
              <a:rPr lang="en-US" dirty="0"/>
              <a:t>Chain 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45221D-0579-6343-8016-FA883FD05478}"/>
              </a:ext>
            </a:extLst>
          </p:cNvPr>
          <p:cNvSpPr/>
          <p:nvPr/>
        </p:nvSpPr>
        <p:spPr>
          <a:xfrm>
            <a:off x="1853289" y="1848601"/>
            <a:ext cx="1281795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DAPP-X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B50DA2-5047-F94E-934C-F53C5CB830D0}"/>
              </a:ext>
            </a:extLst>
          </p:cNvPr>
          <p:cNvSpPr/>
          <p:nvPr/>
        </p:nvSpPr>
        <p:spPr>
          <a:xfrm>
            <a:off x="6284754" y="1736171"/>
            <a:ext cx="2612571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Target</a:t>
            </a:r>
            <a:br>
              <a:rPr lang="en-US" dirty="0"/>
            </a:br>
            <a:r>
              <a:rPr lang="en-US" dirty="0"/>
              <a:t>Chain 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55D472-084E-A144-95F1-734004E9D83A}"/>
              </a:ext>
            </a:extLst>
          </p:cNvPr>
          <p:cNvSpPr/>
          <p:nvPr/>
        </p:nvSpPr>
        <p:spPr>
          <a:xfrm>
            <a:off x="6533170" y="1872978"/>
            <a:ext cx="1271885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DAPP-Y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B0A3AAD-DE11-B345-8779-35210101EF1B}"/>
              </a:ext>
            </a:extLst>
          </p:cNvPr>
          <p:cNvCxnSpPr>
            <a:cxnSpLocks/>
          </p:cNvCxnSpPr>
          <p:nvPr/>
        </p:nvCxnSpPr>
        <p:spPr>
          <a:xfrm>
            <a:off x="3498112" y="2086392"/>
            <a:ext cx="2519916" cy="0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6D8805C6-6695-584F-80BD-0CB32924A64E}"/>
              </a:ext>
            </a:extLst>
          </p:cNvPr>
          <p:cNvSpPr/>
          <p:nvPr/>
        </p:nvSpPr>
        <p:spPr>
          <a:xfrm>
            <a:off x="382773" y="2897613"/>
            <a:ext cx="8623231" cy="138730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5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6FC60-DD45-1A4B-9BDB-C9460D127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Primarily two types of messaging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5551E-CAC9-A44C-BB00-D2CACDCCC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0533"/>
            <a:ext cx="8440126" cy="561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(1) </a:t>
            </a:r>
            <a:r>
              <a:rPr lang="en-US" b="1" dirty="0"/>
              <a:t>Externally verified</a:t>
            </a:r>
            <a:r>
              <a:rPr lang="en-US" dirty="0"/>
              <a:t>:   external parties verify message on chain 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7772B-E790-6748-96F8-8ACBE5D8DE6E}"/>
              </a:ext>
            </a:extLst>
          </p:cNvPr>
          <p:cNvSpPr/>
          <p:nvPr/>
        </p:nvSpPr>
        <p:spPr>
          <a:xfrm>
            <a:off x="457201" y="2555311"/>
            <a:ext cx="2792186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Source</a:t>
            </a:r>
            <a:br>
              <a:rPr lang="en-US" dirty="0"/>
            </a:br>
            <a:r>
              <a:rPr lang="en-US" dirty="0"/>
              <a:t>Chain 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654CF8-9295-0C4D-8220-B8A667FDAA5A}"/>
              </a:ext>
            </a:extLst>
          </p:cNvPr>
          <p:cNvSpPr/>
          <p:nvPr/>
        </p:nvSpPr>
        <p:spPr>
          <a:xfrm>
            <a:off x="1853290" y="2692118"/>
            <a:ext cx="1281795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3E46C-3175-9443-B7F3-BF5B7244B37C}"/>
              </a:ext>
            </a:extLst>
          </p:cNvPr>
          <p:cNvSpPr/>
          <p:nvPr/>
        </p:nvSpPr>
        <p:spPr>
          <a:xfrm>
            <a:off x="6284755" y="2579688"/>
            <a:ext cx="2612571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Target</a:t>
            </a:r>
            <a:br>
              <a:rPr lang="en-US" dirty="0"/>
            </a:br>
            <a:r>
              <a:rPr lang="en-US" dirty="0"/>
              <a:t>Chain 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6F5136-CAE6-3843-92E5-0DAF2E6D22BE}"/>
              </a:ext>
            </a:extLst>
          </p:cNvPr>
          <p:cNvSpPr/>
          <p:nvPr/>
        </p:nvSpPr>
        <p:spPr>
          <a:xfrm>
            <a:off x="6533171" y="2716495"/>
            <a:ext cx="1271885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relayerT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EFD4FC-EFFC-3141-9275-77FE647C6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508" y="3310731"/>
            <a:ext cx="459941" cy="6803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EFB43C-E92B-C246-9ED4-89CEEA9739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887" y="3369660"/>
            <a:ext cx="360445" cy="6214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444415-C7AE-BE48-AF88-55952C6B8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770" y="3340195"/>
            <a:ext cx="459941" cy="68038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C968F73-20C9-0A46-912B-3915BAF9C02A}"/>
              </a:ext>
            </a:extLst>
          </p:cNvPr>
          <p:cNvSpPr/>
          <p:nvPr/>
        </p:nvSpPr>
        <p:spPr>
          <a:xfrm>
            <a:off x="3476982" y="3189408"/>
            <a:ext cx="2324146" cy="95805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B6262C-7A2D-A447-B79F-BD7B57CB7682}"/>
              </a:ext>
            </a:extLst>
          </p:cNvPr>
          <p:cNvSpPr txBox="1"/>
          <p:nvPr/>
        </p:nvSpPr>
        <p:spPr>
          <a:xfrm>
            <a:off x="5801128" y="3792290"/>
            <a:ext cx="2799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Trustees (watch </a:t>
            </a:r>
            <a:r>
              <a:rPr lang="en-US" sz="2000" dirty="0" err="1">
                <a:latin typeface="+mn-lt"/>
              </a:rPr>
              <a:t>relayerS</a:t>
            </a:r>
            <a:r>
              <a:rPr lang="en-US" sz="2000" dirty="0">
                <a:latin typeface="+mn-lt"/>
              </a:rPr>
              <a:t>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E5895D8-A405-9E48-88BA-02925781A1F9}"/>
              </a:ext>
            </a:extLst>
          </p:cNvPr>
          <p:cNvGrpSpPr/>
          <p:nvPr/>
        </p:nvGrpSpPr>
        <p:grpSpPr>
          <a:xfrm>
            <a:off x="3706471" y="2195672"/>
            <a:ext cx="2743315" cy="1004734"/>
            <a:chOff x="3706471" y="1722139"/>
            <a:chExt cx="2743315" cy="1004734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CE675B1-BD3C-DA4B-BD62-781011BB9905}"/>
                </a:ext>
              </a:extLst>
            </p:cNvPr>
            <p:cNvSpPr/>
            <p:nvPr/>
          </p:nvSpPr>
          <p:spPr>
            <a:xfrm>
              <a:off x="3873462" y="2384478"/>
              <a:ext cx="2576324" cy="342395"/>
            </a:xfrm>
            <a:custGeom>
              <a:avLst/>
              <a:gdLst>
                <a:gd name="connsiteX0" fmla="*/ 159695 w 2576324"/>
                <a:gd name="connsiteY0" fmla="*/ 342395 h 342395"/>
                <a:gd name="connsiteX1" fmla="*/ 257667 w 2576324"/>
                <a:gd name="connsiteY1" fmla="*/ 15823 h 342395"/>
                <a:gd name="connsiteX2" fmla="*/ 2576324 w 2576324"/>
                <a:gd name="connsiteY2" fmla="*/ 81138 h 34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6324" h="342395">
                  <a:moveTo>
                    <a:pt x="159695" y="342395"/>
                  </a:moveTo>
                  <a:cubicBezTo>
                    <a:pt x="7295" y="200880"/>
                    <a:pt x="-145105" y="59366"/>
                    <a:pt x="257667" y="15823"/>
                  </a:cubicBezTo>
                  <a:cubicBezTo>
                    <a:pt x="660439" y="-27720"/>
                    <a:pt x="1618381" y="26709"/>
                    <a:pt x="2576324" y="81138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2A25E3-116A-BA4F-8E32-E46A2B9C485E}"/>
                </a:ext>
              </a:extLst>
            </p:cNvPr>
            <p:cNvSpPr txBox="1"/>
            <p:nvPr/>
          </p:nvSpPr>
          <p:spPr>
            <a:xfrm>
              <a:off x="3706471" y="1722139"/>
              <a:ext cx="25133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+mn-lt"/>
                </a:rPr>
                <a:t>Relayer</a:t>
              </a:r>
              <a:r>
                <a:rPr lang="en-US" sz="2000" dirty="0">
                  <a:latin typeface="+mn-lt"/>
                </a:rPr>
                <a:t> on S received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messages D[]  (signed)</a:t>
              </a:r>
            </a:p>
          </p:txBody>
        </p:sp>
      </p:grp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1D9521D8-2CC7-824E-B1A5-F9DB76DB7639}"/>
              </a:ext>
            </a:extLst>
          </p:cNvPr>
          <p:cNvSpPr/>
          <p:nvPr/>
        </p:nvSpPr>
        <p:spPr>
          <a:xfrm>
            <a:off x="1191985" y="1932094"/>
            <a:ext cx="1943099" cy="407397"/>
          </a:xfrm>
          <a:prstGeom prst="wedgeRoundRectCallout">
            <a:avLst>
              <a:gd name="adj1" fmla="val 34769"/>
              <a:gd name="adj2" fmla="val 11720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collect </a:t>
            </a:r>
            <a:r>
              <a:rPr lang="en-US" sz="2000" dirty="0" err="1"/>
              <a:t>msgs</a:t>
            </a:r>
            <a:r>
              <a:rPr lang="en-US" sz="2000" dirty="0"/>
              <a:t> D[]</a:t>
            </a:r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ECF5201C-0382-B94A-8C07-0E6FA8C98CB0}"/>
              </a:ext>
            </a:extLst>
          </p:cNvPr>
          <p:cNvSpPr/>
          <p:nvPr/>
        </p:nvSpPr>
        <p:spPr>
          <a:xfrm>
            <a:off x="6219789" y="1487787"/>
            <a:ext cx="2627910" cy="707886"/>
          </a:xfrm>
          <a:prstGeom prst="wedgeRoundRectCallout">
            <a:avLst>
              <a:gd name="adj1" fmla="val -18901"/>
              <a:gd name="adj2" fmla="val 116258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verify sig and dispatch</a:t>
            </a:r>
            <a:br>
              <a:rPr lang="en-US" sz="2000" dirty="0"/>
            </a:br>
            <a:r>
              <a:rPr lang="en-US" sz="2000" dirty="0"/>
              <a:t>to recipients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603E14-4866-4C47-9698-BD9D2C150651}"/>
              </a:ext>
            </a:extLst>
          </p:cNvPr>
          <p:cNvSpPr txBox="1"/>
          <p:nvPr/>
        </p:nvSpPr>
        <p:spPr>
          <a:xfrm>
            <a:off x="529675" y="4268788"/>
            <a:ext cx="82225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RelayerT</a:t>
            </a:r>
            <a:r>
              <a:rPr lang="en-US" dirty="0">
                <a:latin typeface="+mn-lt"/>
              </a:rPr>
              <a:t> dispatches only if all trustees signed   </a:t>
            </a:r>
          </a:p>
          <a:p>
            <a:pPr algn="l"/>
            <a:r>
              <a:rPr lang="en-US" dirty="0">
                <a:latin typeface="+mn-lt"/>
              </a:rPr>
              <a:t>	⟹    </a:t>
            </a:r>
            <a:r>
              <a:rPr lang="en-US" b="1" u="sng" dirty="0">
                <a:latin typeface="+mn-lt"/>
              </a:rPr>
              <a:t>if</a:t>
            </a:r>
            <a:r>
              <a:rPr lang="en-US" dirty="0">
                <a:latin typeface="+mn-lt"/>
              </a:rPr>
              <a:t>  DAPP-Y trusts trustees, it knows DAPP-X sent message</a:t>
            </a:r>
          </a:p>
        </p:txBody>
      </p:sp>
    </p:spTree>
    <p:extLst>
      <p:ext uri="{BB962C8B-B14F-4D97-AF65-F5344CB8AC3E}">
        <p14:creationId xmlns:p14="http://schemas.microsoft.com/office/powerpoint/2010/main" val="154989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6FC60-DD45-1A4B-9BDB-C9460D127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Primarily two types of messaging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5551E-CAC9-A44C-BB00-D2CACDCCC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0533"/>
            <a:ext cx="8440126" cy="561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(1) </a:t>
            </a:r>
            <a:r>
              <a:rPr lang="en-US" b="1" dirty="0"/>
              <a:t>Externally verified</a:t>
            </a:r>
            <a:r>
              <a:rPr lang="en-US" dirty="0"/>
              <a:t>:   external parties verify message on chain 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7772B-E790-6748-96F8-8ACBE5D8DE6E}"/>
              </a:ext>
            </a:extLst>
          </p:cNvPr>
          <p:cNvSpPr/>
          <p:nvPr/>
        </p:nvSpPr>
        <p:spPr>
          <a:xfrm>
            <a:off x="457201" y="2555311"/>
            <a:ext cx="2792186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Source</a:t>
            </a:r>
            <a:br>
              <a:rPr lang="en-US" dirty="0"/>
            </a:br>
            <a:r>
              <a:rPr lang="en-US" dirty="0"/>
              <a:t>Chain 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654CF8-9295-0C4D-8220-B8A667FDAA5A}"/>
              </a:ext>
            </a:extLst>
          </p:cNvPr>
          <p:cNvSpPr/>
          <p:nvPr/>
        </p:nvSpPr>
        <p:spPr>
          <a:xfrm>
            <a:off x="1853290" y="2692118"/>
            <a:ext cx="1281795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3E46C-3175-9443-B7F3-BF5B7244B37C}"/>
              </a:ext>
            </a:extLst>
          </p:cNvPr>
          <p:cNvSpPr/>
          <p:nvPr/>
        </p:nvSpPr>
        <p:spPr>
          <a:xfrm>
            <a:off x="6284755" y="2579688"/>
            <a:ext cx="2612571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Target</a:t>
            </a:r>
            <a:br>
              <a:rPr lang="en-US" dirty="0"/>
            </a:br>
            <a:r>
              <a:rPr lang="en-US" dirty="0"/>
              <a:t>Chain 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6F5136-CAE6-3843-92E5-0DAF2E6D22BE}"/>
              </a:ext>
            </a:extLst>
          </p:cNvPr>
          <p:cNvSpPr/>
          <p:nvPr/>
        </p:nvSpPr>
        <p:spPr>
          <a:xfrm>
            <a:off x="6533171" y="2716495"/>
            <a:ext cx="1271885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relayerT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EFD4FC-EFFC-3141-9275-77FE647C6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7508" y="3310731"/>
            <a:ext cx="459941" cy="6803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EFB43C-E92B-C246-9ED4-89CEEA9739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887" y="3369660"/>
            <a:ext cx="360445" cy="6214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444415-C7AE-BE48-AF88-55952C6B8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770" y="3340195"/>
            <a:ext cx="459941" cy="68038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C968F73-20C9-0A46-912B-3915BAF9C02A}"/>
              </a:ext>
            </a:extLst>
          </p:cNvPr>
          <p:cNvSpPr/>
          <p:nvPr/>
        </p:nvSpPr>
        <p:spPr>
          <a:xfrm>
            <a:off x="3476982" y="3189408"/>
            <a:ext cx="2324146" cy="95805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B6262C-7A2D-A447-B79F-BD7B57CB7682}"/>
              </a:ext>
            </a:extLst>
          </p:cNvPr>
          <p:cNvSpPr txBox="1"/>
          <p:nvPr/>
        </p:nvSpPr>
        <p:spPr>
          <a:xfrm>
            <a:off x="5801128" y="3792290"/>
            <a:ext cx="2799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Trustees (watch </a:t>
            </a:r>
            <a:r>
              <a:rPr lang="en-US" sz="2000" dirty="0" err="1">
                <a:latin typeface="+mn-lt"/>
              </a:rPr>
              <a:t>relayerS</a:t>
            </a:r>
            <a:r>
              <a:rPr lang="en-US" sz="2000" dirty="0">
                <a:latin typeface="+mn-lt"/>
              </a:rPr>
              <a:t>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E5895D8-A405-9E48-88BA-02925781A1F9}"/>
              </a:ext>
            </a:extLst>
          </p:cNvPr>
          <p:cNvGrpSpPr/>
          <p:nvPr/>
        </p:nvGrpSpPr>
        <p:grpSpPr>
          <a:xfrm>
            <a:off x="3706471" y="2195672"/>
            <a:ext cx="2743315" cy="1004734"/>
            <a:chOff x="3706471" y="1722139"/>
            <a:chExt cx="2743315" cy="1004734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CE675B1-BD3C-DA4B-BD62-781011BB9905}"/>
                </a:ext>
              </a:extLst>
            </p:cNvPr>
            <p:cNvSpPr/>
            <p:nvPr/>
          </p:nvSpPr>
          <p:spPr>
            <a:xfrm>
              <a:off x="3873462" y="2384478"/>
              <a:ext cx="2576324" cy="342395"/>
            </a:xfrm>
            <a:custGeom>
              <a:avLst/>
              <a:gdLst>
                <a:gd name="connsiteX0" fmla="*/ 159695 w 2576324"/>
                <a:gd name="connsiteY0" fmla="*/ 342395 h 342395"/>
                <a:gd name="connsiteX1" fmla="*/ 257667 w 2576324"/>
                <a:gd name="connsiteY1" fmla="*/ 15823 h 342395"/>
                <a:gd name="connsiteX2" fmla="*/ 2576324 w 2576324"/>
                <a:gd name="connsiteY2" fmla="*/ 81138 h 34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6324" h="342395">
                  <a:moveTo>
                    <a:pt x="159695" y="342395"/>
                  </a:moveTo>
                  <a:cubicBezTo>
                    <a:pt x="7295" y="200880"/>
                    <a:pt x="-145105" y="59366"/>
                    <a:pt x="257667" y="15823"/>
                  </a:cubicBezTo>
                  <a:cubicBezTo>
                    <a:pt x="660439" y="-27720"/>
                    <a:pt x="1618381" y="26709"/>
                    <a:pt x="2576324" y="81138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2A25E3-116A-BA4F-8E32-E46A2B9C485E}"/>
                </a:ext>
              </a:extLst>
            </p:cNvPr>
            <p:cNvSpPr txBox="1"/>
            <p:nvPr/>
          </p:nvSpPr>
          <p:spPr>
            <a:xfrm>
              <a:off x="3706471" y="1722139"/>
              <a:ext cx="25133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+mn-lt"/>
                </a:rPr>
                <a:t>Relayer</a:t>
              </a:r>
              <a:r>
                <a:rPr lang="en-US" sz="2000" dirty="0">
                  <a:latin typeface="+mn-lt"/>
                </a:rPr>
                <a:t> on S received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messages D[]  (signed)</a:t>
              </a:r>
            </a:p>
          </p:txBody>
        </p:sp>
      </p:grp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1D9521D8-2CC7-824E-B1A5-F9DB76DB7639}"/>
              </a:ext>
            </a:extLst>
          </p:cNvPr>
          <p:cNvSpPr/>
          <p:nvPr/>
        </p:nvSpPr>
        <p:spPr>
          <a:xfrm>
            <a:off x="1191985" y="1932094"/>
            <a:ext cx="1943099" cy="407397"/>
          </a:xfrm>
          <a:prstGeom prst="wedgeRoundRectCallout">
            <a:avLst>
              <a:gd name="adj1" fmla="val 34769"/>
              <a:gd name="adj2" fmla="val 11720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collect </a:t>
            </a:r>
            <a:r>
              <a:rPr lang="en-US" sz="2000" dirty="0" err="1"/>
              <a:t>msgs</a:t>
            </a:r>
            <a:r>
              <a:rPr lang="en-US" sz="2000" dirty="0"/>
              <a:t> D[]</a:t>
            </a:r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ECF5201C-0382-B94A-8C07-0E6FA8C98CB0}"/>
              </a:ext>
            </a:extLst>
          </p:cNvPr>
          <p:cNvSpPr/>
          <p:nvPr/>
        </p:nvSpPr>
        <p:spPr>
          <a:xfrm>
            <a:off x="6219789" y="1487787"/>
            <a:ext cx="2627910" cy="707886"/>
          </a:xfrm>
          <a:prstGeom prst="wedgeRoundRectCallout">
            <a:avLst>
              <a:gd name="adj1" fmla="val -18901"/>
              <a:gd name="adj2" fmla="val 116258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verify sig and dispatch</a:t>
            </a:r>
            <a:br>
              <a:rPr lang="en-US" sz="2000" dirty="0"/>
            </a:br>
            <a:r>
              <a:rPr lang="en-US" sz="2000" dirty="0"/>
              <a:t>to recipients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603E14-4866-4C47-9698-BD9D2C150651}"/>
              </a:ext>
            </a:extLst>
          </p:cNvPr>
          <p:cNvSpPr txBox="1"/>
          <p:nvPr/>
        </p:nvSpPr>
        <p:spPr>
          <a:xfrm>
            <a:off x="136009" y="4337265"/>
            <a:ext cx="87980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>
                <a:latin typeface="+mn-lt"/>
              </a:rPr>
              <a:t>What if trustees sign and post a fake message to </a:t>
            </a:r>
            <a:r>
              <a:rPr lang="en-US" sz="2200" dirty="0" err="1">
                <a:latin typeface="+mn-lt"/>
              </a:rPr>
              <a:t>relayerT</a:t>
            </a:r>
            <a:r>
              <a:rPr lang="en-US" sz="2200" dirty="0">
                <a:latin typeface="+mn-lt"/>
              </a:rPr>
              <a:t>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anyone can send trustee’s signature to </a:t>
            </a:r>
            <a:r>
              <a:rPr lang="en-US" sz="2200" dirty="0" err="1">
                <a:latin typeface="+mn-lt"/>
              </a:rPr>
              <a:t>relayerS</a:t>
            </a:r>
            <a:r>
              <a:rPr lang="en-US" sz="2200" dirty="0">
                <a:latin typeface="+mn-lt"/>
              </a:rPr>
              <a:t>  ⟹  trustee slashed on S</a:t>
            </a:r>
          </a:p>
        </p:txBody>
      </p:sp>
    </p:spTree>
    <p:extLst>
      <p:ext uri="{BB962C8B-B14F-4D97-AF65-F5344CB8AC3E}">
        <p14:creationId xmlns:p14="http://schemas.microsoft.com/office/powerpoint/2010/main" val="102081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EA587-AA6D-92F4-37A7-35A9105E6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DA4E46-87A3-F935-2C72-8B757054D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950" y="1530350"/>
            <a:ext cx="7150100" cy="208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2887CF-5F09-062C-B5B9-236A55ADFD38}"/>
              </a:ext>
            </a:extLst>
          </p:cNvPr>
          <p:cNvSpPr txBox="1"/>
          <p:nvPr/>
        </p:nvSpPr>
        <p:spPr>
          <a:xfrm>
            <a:off x="6901078" y="4804946"/>
            <a:ext cx="2242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n-lt"/>
              </a:rPr>
              <a:t>https://</a:t>
            </a:r>
            <a:r>
              <a:rPr lang="en-US" sz="1600" dirty="0" err="1">
                <a:latin typeface="+mn-lt"/>
              </a:rPr>
              <a:t>cryptoflows.info</a:t>
            </a:r>
            <a:r>
              <a:rPr lang="en-US" sz="1600" dirty="0">
                <a:latin typeface="+mn-lt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23420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6FC60-DD45-1A4B-9BDB-C9460D127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Primarily two types of messaging systems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7772B-E790-6748-96F8-8ACBE5D8DE6E}"/>
              </a:ext>
            </a:extLst>
          </p:cNvPr>
          <p:cNvSpPr/>
          <p:nvPr/>
        </p:nvSpPr>
        <p:spPr>
          <a:xfrm>
            <a:off x="457201" y="2477847"/>
            <a:ext cx="2792186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Source</a:t>
            </a:r>
            <a:br>
              <a:rPr lang="en-US" dirty="0"/>
            </a:br>
            <a:r>
              <a:rPr lang="en-US" dirty="0"/>
              <a:t>Chain 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654CF8-9295-0C4D-8220-B8A667FDAA5A}"/>
              </a:ext>
            </a:extLst>
          </p:cNvPr>
          <p:cNvSpPr/>
          <p:nvPr/>
        </p:nvSpPr>
        <p:spPr>
          <a:xfrm>
            <a:off x="1853290" y="2614654"/>
            <a:ext cx="1232809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3E46C-3175-9443-B7F3-BF5B7244B37C}"/>
              </a:ext>
            </a:extLst>
          </p:cNvPr>
          <p:cNvSpPr/>
          <p:nvPr/>
        </p:nvSpPr>
        <p:spPr>
          <a:xfrm>
            <a:off x="6284755" y="2502224"/>
            <a:ext cx="2612571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Target</a:t>
            </a:r>
            <a:br>
              <a:rPr lang="en-US" dirty="0"/>
            </a:br>
            <a:r>
              <a:rPr lang="en-US" dirty="0"/>
              <a:t>Chain 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6F5136-CAE6-3843-92E5-0DAF2E6D22BE}"/>
              </a:ext>
            </a:extLst>
          </p:cNvPr>
          <p:cNvSpPr/>
          <p:nvPr/>
        </p:nvSpPr>
        <p:spPr>
          <a:xfrm>
            <a:off x="6533171" y="2639031"/>
            <a:ext cx="1206571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relayerT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8271E3-A201-D643-915A-36EACF8DAAF7}"/>
              </a:ext>
            </a:extLst>
          </p:cNvPr>
          <p:cNvSpPr txBox="1"/>
          <p:nvPr/>
        </p:nvSpPr>
        <p:spPr>
          <a:xfrm>
            <a:off x="482457" y="977781"/>
            <a:ext cx="7914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(2)  </a:t>
            </a:r>
            <a:r>
              <a:rPr lang="en-US" b="1" dirty="0">
                <a:latin typeface="+mn-lt"/>
              </a:rPr>
              <a:t>On-chain verified</a:t>
            </a:r>
            <a:r>
              <a:rPr lang="en-US" dirty="0">
                <a:latin typeface="+mn-lt"/>
              </a:rPr>
              <a:t>:  chain T verifies block header of chain S</a:t>
            </a:r>
          </a:p>
        </p:txBody>
      </p: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1D9521D8-2CC7-824E-B1A5-F9DB76DB7639}"/>
              </a:ext>
            </a:extLst>
          </p:cNvPr>
          <p:cNvSpPr/>
          <p:nvPr/>
        </p:nvSpPr>
        <p:spPr>
          <a:xfrm>
            <a:off x="1191986" y="1854630"/>
            <a:ext cx="1596388" cy="407397"/>
          </a:xfrm>
          <a:prstGeom prst="wedgeRoundRectCallout">
            <a:avLst>
              <a:gd name="adj1" fmla="val 34769"/>
              <a:gd name="adj2" fmla="val 11720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receive </a:t>
            </a:r>
            <a:r>
              <a:rPr lang="en-US" sz="2000" dirty="0" err="1"/>
              <a:t>msgs</a:t>
            </a:r>
            <a:endParaRPr lang="en-US" sz="2000" dirty="0"/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ECF5201C-0382-B94A-8C07-0E6FA8C98CB0}"/>
              </a:ext>
            </a:extLst>
          </p:cNvPr>
          <p:cNvSpPr/>
          <p:nvPr/>
        </p:nvSpPr>
        <p:spPr>
          <a:xfrm>
            <a:off x="6334381" y="1710811"/>
            <a:ext cx="2352419" cy="407397"/>
          </a:xfrm>
          <a:prstGeom prst="wedgeRoundRectCallout">
            <a:avLst>
              <a:gd name="adj1" fmla="val -27600"/>
              <a:gd name="adj2" fmla="val 169311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verify and dispatch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158028-096A-354D-AB7E-7C0A04BD6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843" y="3143749"/>
            <a:ext cx="742043" cy="8455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01FD44-1AAD-BC45-B156-26278A14C0D4}"/>
              </a:ext>
            </a:extLst>
          </p:cNvPr>
          <p:cNvSpPr txBox="1"/>
          <p:nvPr/>
        </p:nvSpPr>
        <p:spPr>
          <a:xfrm>
            <a:off x="4390899" y="3582870"/>
            <a:ext cx="823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oracle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E4AD0D-D257-6247-9A26-C7D8C0762085}"/>
              </a:ext>
            </a:extLst>
          </p:cNvPr>
          <p:cNvGrpSpPr/>
          <p:nvPr/>
        </p:nvGrpSpPr>
        <p:grpSpPr>
          <a:xfrm>
            <a:off x="2966086" y="1583766"/>
            <a:ext cx="3475072" cy="1621430"/>
            <a:chOff x="2974714" y="1169241"/>
            <a:chExt cx="3475072" cy="1621430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5BF4C23-C47E-7741-9E2B-136F1FE35B46}"/>
                </a:ext>
              </a:extLst>
            </p:cNvPr>
            <p:cNvSpPr/>
            <p:nvPr/>
          </p:nvSpPr>
          <p:spPr>
            <a:xfrm>
              <a:off x="3873462" y="2448276"/>
              <a:ext cx="2576324" cy="342395"/>
            </a:xfrm>
            <a:custGeom>
              <a:avLst/>
              <a:gdLst>
                <a:gd name="connsiteX0" fmla="*/ 159695 w 2576324"/>
                <a:gd name="connsiteY0" fmla="*/ 342395 h 342395"/>
                <a:gd name="connsiteX1" fmla="*/ 257667 w 2576324"/>
                <a:gd name="connsiteY1" fmla="*/ 15823 h 342395"/>
                <a:gd name="connsiteX2" fmla="*/ 2576324 w 2576324"/>
                <a:gd name="connsiteY2" fmla="*/ 81138 h 34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6324" h="342395">
                  <a:moveTo>
                    <a:pt x="159695" y="342395"/>
                  </a:moveTo>
                  <a:cubicBezTo>
                    <a:pt x="7295" y="200880"/>
                    <a:pt x="-145105" y="59366"/>
                    <a:pt x="257667" y="15823"/>
                  </a:cubicBezTo>
                  <a:cubicBezTo>
                    <a:pt x="660439" y="-27720"/>
                    <a:pt x="1618381" y="26709"/>
                    <a:pt x="2576324" y="81138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72006C-911E-0E43-BE3E-F92C0D8D44DA}"/>
                </a:ext>
              </a:extLst>
            </p:cNvPr>
            <p:cNvSpPr txBox="1"/>
            <p:nvPr/>
          </p:nvSpPr>
          <p:spPr>
            <a:xfrm>
              <a:off x="2974714" y="1169241"/>
              <a:ext cx="333886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send messages D[] to </a:t>
              </a:r>
              <a:r>
                <a:rPr lang="en-US" sz="2000" dirty="0" err="1">
                  <a:latin typeface="+mn-lt"/>
                </a:rPr>
                <a:t>relayerT</a:t>
              </a:r>
              <a:r>
                <a:rPr lang="en-US" sz="2000" dirty="0">
                  <a:latin typeface="+mn-lt"/>
                </a:rPr>
                <a:t>,</a:t>
              </a:r>
            </a:p>
            <a:p>
              <a:pPr algn="ctr"/>
              <a:r>
                <a:rPr lang="en-US" sz="2000" dirty="0">
                  <a:latin typeface="+mn-lt"/>
                </a:rPr>
                <a:t>along with </a:t>
              </a:r>
              <a:r>
                <a:rPr lang="en-US" sz="2000" u="sng" dirty="0">
                  <a:latin typeface="+mn-lt"/>
                </a:rPr>
                <a:t>finalized</a:t>
              </a:r>
              <a:r>
                <a:rPr lang="en-US" sz="2000" dirty="0">
                  <a:latin typeface="+mn-lt"/>
                </a:rPr>
                <a:t>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block header on chain S,</a:t>
              </a:r>
            </a:p>
            <a:p>
              <a:pPr algn="ctr"/>
              <a:r>
                <a:rPr lang="en-US" sz="2000" dirty="0">
                  <a:latin typeface="+mn-lt"/>
                </a:rPr>
                <a:t>and consensus data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56DB2A3-F8D5-1A40-80A4-AB12C94A4EB3}"/>
              </a:ext>
            </a:extLst>
          </p:cNvPr>
          <p:cNvSpPr txBox="1"/>
          <p:nvPr/>
        </p:nvSpPr>
        <p:spPr>
          <a:xfrm>
            <a:off x="349464" y="4225877"/>
            <a:ext cx="5974969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l">
              <a:tabLst>
                <a:tab pos="508000" algn="l"/>
                <a:tab pos="1189038" algn="l"/>
              </a:tabLst>
            </a:pPr>
            <a:r>
              <a:rPr lang="en-US" dirty="0" err="1">
                <a:latin typeface="+mn-lt"/>
              </a:rPr>
              <a:t>relayerT</a:t>
            </a:r>
            <a:r>
              <a:rPr lang="en-US" dirty="0">
                <a:latin typeface="+mn-lt"/>
              </a:rPr>
              <a:t> runs a light-client for chain S to verify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	that </a:t>
            </a:r>
            <a:r>
              <a:rPr lang="en-US" dirty="0" err="1">
                <a:latin typeface="+mn-lt"/>
              </a:rPr>
              <a:t>relayerS</a:t>
            </a:r>
            <a:r>
              <a:rPr lang="en-US" dirty="0">
                <a:latin typeface="+mn-lt"/>
              </a:rPr>
              <a:t> received messages  D[]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6BB25E6B-680D-3F42-8CBA-47283FCD980B}"/>
              </a:ext>
            </a:extLst>
          </p:cNvPr>
          <p:cNvSpPr/>
          <p:nvPr/>
        </p:nvSpPr>
        <p:spPr>
          <a:xfrm>
            <a:off x="6709297" y="3564628"/>
            <a:ext cx="1763486" cy="675247"/>
          </a:xfrm>
          <a:prstGeom prst="wedgeRoundRectCallout">
            <a:avLst>
              <a:gd name="adj1" fmla="val -69577"/>
              <a:gd name="adj2" fmla="val 59470"/>
              <a:gd name="adj3" fmla="val 16667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trustees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CA6F2B68-C2C7-FE6B-E270-F24397CB0984}"/>
              </a:ext>
            </a:extLst>
          </p:cNvPr>
          <p:cNvSpPr/>
          <p:nvPr/>
        </p:nvSpPr>
        <p:spPr>
          <a:xfrm>
            <a:off x="6692482" y="4395293"/>
            <a:ext cx="2380078" cy="675247"/>
          </a:xfrm>
          <a:prstGeom prst="wedgeRoundRectCallout">
            <a:avLst>
              <a:gd name="adj1" fmla="val -65375"/>
              <a:gd name="adj2" fmla="val -4007"/>
              <a:gd name="adj3" fmla="val 16667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assumes security of light client</a:t>
            </a:r>
          </a:p>
        </p:txBody>
      </p:sp>
    </p:spTree>
    <p:extLst>
      <p:ext uri="{BB962C8B-B14F-4D97-AF65-F5344CB8AC3E}">
        <p14:creationId xmlns:p14="http://schemas.microsoft.com/office/powerpoint/2010/main" val="164833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2B637AF-03FC-284C-828C-C86B15600CFE}"/>
              </a:ext>
            </a:extLst>
          </p:cNvPr>
          <p:cNvGrpSpPr/>
          <p:nvPr/>
        </p:nvGrpSpPr>
        <p:grpSpPr>
          <a:xfrm>
            <a:off x="3175323" y="3209063"/>
            <a:ext cx="1549529" cy="845584"/>
            <a:chOff x="3175323" y="3209063"/>
            <a:chExt cx="1549529" cy="84558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B158028-096A-354D-AB7E-7C0A04BD6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75323" y="3209063"/>
              <a:ext cx="742043" cy="84558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C93673-8DF5-F84E-B122-F21562A1BBB6}"/>
                </a:ext>
              </a:extLst>
            </p:cNvPr>
            <p:cNvSpPr txBox="1"/>
            <p:nvPr/>
          </p:nvSpPr>
          <p:spPr>
            <a:xfrm>
              <a:off x="3901037" y="3599199"/>
              <a:ext cx="8238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oracle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46FC60-DD45-1A4B-9BDB-C9460D127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Primarily two types of messaging systems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7772B-E790-6748-96F8-8ACBE5D8DE6E}"/>
              </a:ext>
            </a:extLst>
          </p:cNvPr>
          <p:cNvSpPr/>
          <p:nvPr/>
        </p:nvSpPr>
        <p:spPr>
          <a:xfrm>
            <a:off x="146956" y="2347215"/>
            <a:ext cx="2792186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Source</a:t>
            </a:r>
            <a:br>
              <a:rPr lang="en-US" dirty="0"/>
            </a:br>
            <a:r>
              <a:rPr lang="en-US" dirty="0"/>
              <a:t>Chain 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654CF8-9295-0C4D-8220-B8A667FDAA5A}"/>
              </a:ext>
            </a:extLst>
          </p:cNvPr>
          <p:cNvSpPr/>
          <p:nvPr/>
        </p:nvSpPr>
        <p:spPr>
          <a:xfrm>
            <a:off x="1543045" y="2484022"/>
            <a:ext cx="1232809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3E46C-3175-9443-B7F3-BF5B7244B37C}"/>
              </a:ext>
            </a:extLst>
          </p:cNvPr>
          <p:cNvSpPr/>
          <p:nvPr/>
        </p:nvSpPr>
        <p:spPr>
          <a:xfrm>
            <a:off x="6431715" y="2371592"/>
            <a:ext cx="2612571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Target</a:t>
            </a:r>
            <a:br>
              <a:rPr lang="en-US" dirty="0"/>
            </a:br>
            <a:r>
              <a:rPr lang="en-US" dirty="0"/>
              <a:t>Chain 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6F5136-CAE6-3843-92E5-0DAF2E6D22BE}"/>
              </a:ext>
            </a:extLst>
          </p:cNvPr>
          <p:cNvSpPr/>
          <p:nvPr/>
        </p:nvSpPr>
        <p:spPr>
          <a:xfrm>
            <a:off x="6680131" y="2508399"/>
            <a:ext cx="1206571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relayerT</a:t>
            </a:r>
            <a:endParaRPr lang="en-US" dirty="0"/>
          </a:p>
        </p:txBody>
      </p: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1D9521D8-2CC7-824E-B1A5-F9DB76DB7639}"/>
              </a:ext>
            </a:extLst>
          </p:cNvPr>
          <p:cNvSpPr/>
          <p:nvPr/>
        </p:nvSpPr>
        <p:spPr>
          <a:xfrm>
            <a:off x="881741" y="1723998"/>
            <a:ext cx="1596388" cy="407397"/>
          </a:xfrm>
          <a:prstGeom prst="wedgeRoundRectCallout">
            <a:avLst>
              <a:gd name="adj1" fmla="val 34769"/>
              <a:gd name="adj2" fmla="val 11720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receive </a:t>
            </a:r>
            <a:r>
              <a:rPr lang="en-US" sz="2000" dirty="0" err="1"/>
              <a:t>msgs</a:t>
            </a:r>
            <a:endParaRPr lang="en-US" sz="2000" dirty="0"/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ECF5201C-0382-B94A-8C07-0E6FA8C98CB0}"/>
              </a:ext>
            </a:extLst>
          </p:cNvPr>
          <p:cNvSpPr/>
          <p:nvPr/>
        </p:nvSpPr>
        <p:spPr>
          <a:xfrm>
            <a:off x="6644626" y="1364479"/>
            <a:ext cx="2352419" cy="623097"/>
          </a:xfrm>
          <a:prstGeom prst="wedgeRoundRectCallout">
            <a:avLst>
              <a:gd name="adj1" fmla="val -27600"/>
              <a:gd name="adj2" fmla="val 124762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verify SNARK proof and dispatch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6DB2A3-F8D5-1A40-80A4-AB12C94A4EB3}"/>
              </a:ext>
            </a:extLst>
          </p:cNvPr>
          <p:cNvSpPr txBox="1"/>
          <p:nvPr/>
        </p:nvSpPr>
        <p:spPr>
          <a:xfrm>
            <a:off x="412484" y="4206325"/>
            <a:ext cx="8521179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l">
              <a:tabLst>
                <a:tab pos="1189038" algn="l"/>
              </a:tabLst>
            </a:pPr>
            <a:r>
              <a:rPr lang="en-US" dirty="0">
                <a:latin typeface="+mn-lt"/>
              </a:rPr>
              <a:t>Problem:  high gas costs on chain T to verify state of source chain S.</a:t>
            </a:r>
          </a:p>
          <a:p>
            <a:pPr algn="l">
              <a:tabLst>
                <a:tab pos="1189038" algn="l"/>
              </a:tabLst>
            </a:pPr>
            <a:r>
              <a:rPr lang="en-US" dirty="0">
                <a:latin typeface="+mn-lt"/>
              </a:rPr>
              <a:t>Solution:   </a:t>
            </a:r>
            <a:r>
              <a:rPr lang="en-US" dirty="0" err="1">
                <a:latin typeface="+mn-lt"/>
              </a:rPr>
              <a:t>zkBridge</a:t>
            </a:r>
            <a:r>
              <a:rPr lang="en-US" dirty="0">
                <a:latin typeface="+mn-lt"/>
              </a:rPr>
              <a:t>:    use SNARK to reduce work for </a:t>
            </a:r>
            <a:r>
              <a:rPr lang="en-US" dirty="0" err="1">
                <a:latin typeface="+mn-lt"/>
              </a:rPr>
              <a:t>relayerT</a:t>
            </a:r>
            <a:endParaRPr lang="en-US" dirty="0"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A6A992-8BF0-6F42-9B80-01A940D3977B}"/>
              </a:ext>
            </a:extLst>
          </p:cNvPr>
          <p:cNvGrpSpPr/>
          <p:nvPr/>
        </p:nvGrpSpPr>
        <p:grpSpPr>
          <a:xfrm>
            <a:off x="2948121" y="844328"/>
            <a:ext cx="2875275" cy="1437830"/>
            <a:chOff x="2784837" y="925973"/>
            <a:chExt cx="2875275" cy="143783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4EA4C38-DEF4-6B41-AF47-FDAFE5730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37335" y="1577866"/>
              <a:ext cx="602551" cy="78593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2F6B5F-1615-DE44-B2BA-E61EF3EF5841}"/>
                </a:ext>
              </a:extLst>
            </p:cNvPr>
            <p:cNvSpPr txBox="1"/>
            <p:nvPr/>
          </p:nvSpPr>
          <p:spPr>
            <a:xfrm>
              <a:off x="2784837" y="925973"/>
              <a:ext cx="2875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SNARK prover</a:t>
              </a:r>
            </a:p>
            <a:p>
              <a:pPr algn="ctr"/>
              <a:r>
                <a:rPr lang="en-US" sz="2000" dirty="0">
                  <a:latin typeface="+mn-lt"/>
                </a:rPr>
                <a:t>(proof of state on chain S)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4FA8BA1-CE48-FD4C-BD49-CA02A3A6C5EB}"/>
              </a:ext>
            </a:extLst>
          </p:cNvPr>
          <p:cNvGrpSpPr/>
          <p:nvPr/>
        </p:nvGrpSpPr>
        <p:grpSpPr>
          <a:xfrm>
            <a:off x="2478120" y="1518647"/>
            <a:ext cx="1522490" cy="461665"/>
            <a:chOff x="2478129" y="1518647"/>
            <a:chExt cx="1623320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6CF2235-C1F6-3D4E-A6A1-AE57C676A309}"/>
                </a:ext>
              </a:extLst>
            </p:cNvPr>
            <p:cNvCxnSpPr>
              <a:cxnSpLocks/>
              <a:stCxn id="24" idx="3"/>
              <a:endCxn id="18" idx="1"/>
            </p:cNvCxnSpPr>
            <p:nvPr/>
          </p:nvCxnSpPr>
          <p:spPr>
            <a:xfrm flipV="1">
              <a:off x="2478129" y="1889190"/>
              <a:ext cx="1623320" cy="3850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2D1BCAF-53B5-2C42-9B1A-D533D2AE42AF}"/>
                </a:ext>
              </a:extLst>
            </p:cNvPr>
            <p:cNvSpPr txBox="1"/>
            <p:nvPr/>
          </p:nvSpPr>
          <p:spPr>
            <a:xfrm>
              <a:off x="2626945" y="1518647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msgs</a:t>
              </a:r>
              <a:r>
                <a:rPr lang="en-US" dirty="0">
                  <a:latin typeface="+mn-lt"/>
                </a:rPr>
                <a:t> D[]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B2AA048-1D5E-B14D-8252-AC0C7A2BBCEA}"/>
              </a:ext>
            </a:extLst>
          </p:cNvPr>
          <p:cNvGrpSpPr/>
          <p:nvPr/>
        </p:nvGrpSpPr>
        <p:grpSpPr>
          <a:xfrm>
            <a:off x="3546345" y="2282158"/>
            <a:ext cx="2792380" cy="1123708"/>
            <a:chOff x="3546345" y="2282158"/>
            <a:chExt cx="2792380" cy="1123708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4258BF5-C9B9-A74F-9A0F-204F3FA9EB21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3546345" y="2282158"/>
              <a:ext cx="583293" cy="92690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00C299-E7A9-D242-A16E-3CF61D632348}"/>
                </a:ext>
              </a:extLst>
            </p:cNvPr>
            <p:cNvSpPr txBox="1"/>
            <p:nvPr/>
          </p:nvSpPr>
          <p:spPr>
            <a:xfrm>
              <a:off x="3757569" y="2759535"/>
              <a:ext cx="25811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chain S block header (BH)</a:t>
              </a:r>
              <a:br>
                <a:rPr lang="en-US" sz="1800" dirty="0">
                  <a:latin typeface="+mn-lt"/>
                </a:rPr>
              </a:br>
              <a:r>
                <a:rPr lang="en-US" sz="1800" dirty="0">
                  <a:latin typeface="+mn-lt"/>
                </a:rPr>
                <a:t>and consensus data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918A171-63EA-1A40-8D52-C902F10B1D53}"/>
              </a:ext>
            </a:extLst>
          </p:cNvPr>
          <p:cNvGrpSpPr/>
          <p:nvPr/>
        </p:nvGrpSpPr>
        <p:grpSpPr>
          <a:xfrm>
            <a:off x="4609032" y="2028375"/>
            <a:ext cx="1773696" cy="594645"/>
            <a:chOff x="4609032" y="2028375"/>
            <a:chExt cx="1773696" cy="594645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F3F96E3-C5B6-9B45-A3E2-469F7F5C22EC}"/>
                </a:ext>
              </a:extLst>
            </p:cNvPr>
            <p:cNvCxnSpPr>
              <a:cxnSpLocks/>
            </p:cNvCxnSpPr>
            <p:nvPr/>
          </p:nvCxnSpPr>
          <p:spPr>
            <a:xfrm>
              <a:off x="4609032" y="2118302"/>
              <a:ext cx="1773696" cy="50471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A9FC647-154E-8644-B976-E161B14EF728}"/>
                </a:ext>
              </a:extLst>
            </p:cNvPr>
            <p:cNvSpPr txBox="1"/>
            <p:nvPr/>
          </p:nvSpPr>
          <p:spPr>
            <a:xfrm rot="963894">
              <a:off x="4696511" y="2028375"/>
              <a:ext cx="16681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D[],  BH, proof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700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6FC60-DD45-1A4B-9BDB-C9460D127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Primarily two types of messaging systems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7772B-E790-6748-96F8-8ACBE5D8DE6E}"/>
              </a:ext>
            </a:extLst>
          </p:cNvPr>
          <p:cNvSpPr/>
          <p:nvPr/>
        </p:nvSpPr>
        <p:spPr>
          <a:xfrm>
            <a:off x="146956" y="2347215"/>
            <a:ext cx="2792186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Source</a:t>
            </a:r>
            <a:br>
              <a:rPr lang="en-US" dirty="0"/>
            </a:br>
            <a:r>
              <a:rPr lang="en-US" dirty="0"/>
              <a:t>Chain 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654CF8-9295-0C4D-8220-B8A667FDAA5A}"/>
              </a:ext>
            </a:extLst>
          </p:cNvPr>
          <p:cNvSpPr/>
          <p:nvPr/>
        </p:nvSpPr>
        <p:spPr>
          <a:xfrm>
            <a:off x="1543045" y="2484022"/>
            <a:ext cx="1232809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C3E46C-3175-9443-B7F3-BF5B7244B37C}"/>
              </a:ext>
            </a:extLst>
          </p:cNvPr>
          <p:cNvSpPr/>
          <p:nvPr/>
        </p:nvSpPr>
        <p:spPr>
          <a:xfrm>
            <a:off x="6431715" y="2371592"/>
            <a:ext cx="2612571" cy="778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Target</a:t>
            </a:r>
            <a:br>
              <a:rPr lang="en-US" dirty="0"/>
            </a:br>
            <a:r>
              <a:rPr lang="en-US" dirty="0"/>
              <a:t>Chain 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6F5136-CAE6-3843-92E5-0DAF2E6D22BE}"/>
              </a:ext>
            </a:extLst>
          </p:cNvPr>
          <p:cNvSpPr/>
          <p:nvPr/>
        </p:nvSpPr>
        <p:spPr>
          <a:xfrm>
            <a:off x="6680131" y="2508399"/>
            <a:ext cx="1206571" cy="5047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relayerT</a:t>
            </a:r>
            <a:endParaRPr lang="en-US" dirty="0"/>
          </a:p>
        </p:txBody>
      </p:sp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1D9521D8-2CC7-824E-B1A5-F9DB76DB7639}"/>
              </a:ext>
            </a:extLst>
          </p:cNvPr>
          <p:cNvSpPr/>
          <p:nvPr/>
        </p:nvSpPr>
        <p:spPr>
          <a:xfrm>
            <a:off x="881741" y="1723998"/>
            <a:ext cx="1596388" cy="407397"/>
          </a:xfrm>
          <a:prstGeom prst="wedgeRoundRectCallout">
            <a:avLst>
              <a:gd name="adj1" fmla="val 34769"/>
              <a:gd name="adj2" fmla="val 11720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receive </a:t>
            </a:r>
            <a:r>
              <a:rPr lang="en-US" sz="2000" dirty="0" err="1"/>
              <a:t>msgs</a:t>
            </a:r>
            <a:endParaRPr lang="en-US" sz="2000" dirty="0"/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ECF5201C-0382-B94A-8C07-0E6FA8C98CB0}"/>
              </a:ext>
            </a:extLst>
          </p:cNvPr>
          <p:cNvSpPr/>
          <p:nvPr/>
        </p:nvSpPr>
        <p:spPr>
          <a:xfrm>
            <a:off x="6644626" y="1364479"/>
            <a:ext cx="2352419" cy="623097"/>
          </a:xfrm>
          <a:prstGeom prst="wedgeRoundRectCallout">
            <a:avLst>
              <a:gd name="adj1" fmla="val -27600"/>
              <a:gd name="adj2" fmla="val 124762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verify SNARK proof and dispatch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6DB2A3-F8D5-1A40-80A4-AB12C94A4EB3}"/>
              </a:ext>
            </a:extLst>
          </p:cNvPr>
          <p:cNvSpPr txBox="1"/>
          <p:nvPr/>
        </p:nvSpPr>
        <p:spPr>
          <a:xfrm>
            <a:off x="1686880" y="4437814"/>
            <a:ext cx="468653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>
              <a:tabLst>
                <a:tab pos="1189038" algn="l"/>
              </a:tabLst>
            </a:pPr>
            <a:r>
              <a:rPr lang="en-US" dirty="0">
                <a:latin typeface="+mn-lt"/>
              </a:rPr>
              <a:t>This is called a “proof-of-consensus”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A6A992-8BF0-6F42-9B80-01A940D3977B}"/>
              </a:ext>
            </a:extLst>
          </p:cNvPr>
          <p:cNvGrpSpPr/>
          <p:nvPr/>
        </p:nvGrpSpPr>
        <p:grpSpPr>
          <a:xfrm>
            <a:off x="2948121" y="844328"/>
            <a:ext cx="2875275" cy="1437830"/>
            <a:chOff x="2784837" y="925973"/>
            <a:chExt cx="2875275" cy="143783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4EA4C38-DEF4-6B41-AF47-FDAFE5730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37335" y="1577866"/>
              <a:ext cx="602551" cy="78593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2F6B5F-1615-DE44-B2BA-E61EF3EF5841}"/>
                </a:ext>
              </a:extLst>
            </p:cNvPr>
            <p:cNvSpPr txBox="1"/>
            <p:nvPr/>
          </p:nvSpPr>
          <p:spPr>
            <a:xfrm>
              <a:off x="2784837" y="925973"/>
              <a:ext cx="2875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SNARK prover</a:t>
              </a:r>
            </a:p>
            <a:p>
              <a:pPr algn="ctr"/>
              <a:r>
                <a:rPr lang="en-US" sz="2000" dirty="0">
                  <a:latin typeface="+mn-lt"/>
                </a:rPr>
                <a:t>(proof of state on chain S)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4FA8BA1-CE48-FD4C-BD49-CA02A3A6C5EB}"/>
              </a:ext>
            </a:extLst>
          </p:cNvPr>
          <p:cNvGrpSpPr/>
          <p:nvPr/>
        </p:nvGrpSpPr>
        <p:grpSpPr>
          <a:xfrm>
            <a:off x="2478120" y="1518647"/>
            <a:ext cx="1522490" cy="461665"/>
            <a:chOff x="2478129" y="1518647"/>
            <a:chExt cx="1623320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6CF2235-C1F6-3D4E-A6A1-AE57C676A309}"/>
                </a:ext>
              </a:extLst>
            </p:cNvPr>
            <p:cNvCxnSpPr>
              <a:cxnSpLocks/>
              <a:stCxn id="24" idx="3"/>
              <a:endCxn id="18" idx="1"/>
            </p:cNvCxnSpPr>
            <p:nvPr/>
          </p:nvCxnSpPr>
          <p:spPr>
            <a:xfrm flipV="1">
              <a:off x="2478129" y="1889190"/>
              <a:ext cx="1623320" cy="3850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2D1BCAF-53B5-2C42-9B1A-D533D2AE42AF}"/>
                </a:ext>
              </a:extLst>
            </p:cNvPr>
            <p:cNvSpPr txBox="1"/>
            <p:nvPr/>
          </p:nvSpPr>
          <p:spPr>
            <a:xfrm>
              <a:off x="2626945" y="1518647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msgs</a:t>
              </a:r>
              <a:r>
                <a:rPr lang="en-US" dirty="0">
                  <a:latin typeface="+mn-lt"/>
                </a:rPr>
                <a:t> D[]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4258BF5-C9B9-A74F-9A0F-204F3FA9EB21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3546345" y="2282158"/>
            <a:ext cx="583293" cy="9269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918A171-63EA-1A40-8D52-C902F10B1D53}"/>
              </a:ext>
            </a:extLst>
          </p:cNvPr>
          <p:cNvGrpSpPr/>
          <p:nvPr/>
        </p:nvGrpSpPr>
        <p:grpSpPr>
          <a:xfrm>
            <a:off x="4609032" y="2028375"/>
            <a:ext cx="1773696" cy="594645"/>
            <a:chOff x="4609032" y="2028375"/>
            <a:chExt cx="1773696" cy="594645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F3F96E3-C5B6-9B45-A3E2-469F7F5C22EC}"/>
                </a:ext>
              </a:extLst>
            </p:cNvPr>
            <p:cNvCxnSpPr>
              <a:cxnSpLocks/>
            </p:cNvCxnSpPr>
            <p:nvPr/>
          </p:nvCxnSpPr>
          <p:spPr>
            <a:xfrm>
              <a:off x="4609032" y="2118302"/>
              <a:ext cx="1773696" cy="50471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A9FC647-154E-8644-B976-E161B14EF728}"/>
                </a:ext>
              </a:extLst>
            </p:cNvPr>
            <p:cNvSpPr txBox="1"/>
            <p:nvPr/>
          </p:nvSpPr>
          <p:spPr>
            <a:xfrm rot="963894">
              <a:off x="4696511" y="2028375"/>
              <a:ext cx="16681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D[],  BH, proof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2B637AF-03FC-284C-828C-C86B15600CFE}"/>
              </a:ext>
            </a:extLst>
          </p:cNvPr>
          <p:cNvGrpSpPr/>
          <p:nvPr/>
        </p:nvGrpSpPr>
        <p:grpSpPr>
          <a:xfrm>
            <a:off x="3175323" y="3209063"/>
            <a:ext cx="1549529" cy="845584"/>
            <a:chOff x="3175323" y="3209063"/>
            <a:chExt cx="1549529" cy="84558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B158028-096A-354D-AB7E-7C0A04BD6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5323" y="3209063"/>
              <a:ext cx="742043" cy="84558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C93673-8DF5-F84E-B122-F21562A1BBB6}"/>
                </a:ext>
              </a:extLst>
            </p:cNvPr>
            <p:cNvSpPr txBox="1"/>
            <p:nvPr/>
          </p:nvSpPr>
          <p:spPr>
            <a:xfrm>
              <a:off x="3901037" y="3599199"/>
              <a:ext cx="8238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oracle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63BFEE5-1E8B-1BEA-ACA4-02E63284E0E2}"/>
              </a:ext>
            </a:extLst>
          </p:cNvPr>
          <p:cNvSpPr txBox="1"/>
          <p:nvPr/>
        </p:nvSpPr>
        <p:spPr>
          <a:xfrm>
            <a:off x="3757569" y="2759535"/>
            <a:ext cx="2581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chain S block header (BH)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and consensus data</a:t>
            </a:r>
          </a:p>
        </p:txBody>
      </p:sp>
    </p:spTree>
    <p:extLst>
      <p:ext uri="{BB962C8B-B14F-4D97-AF65-F5344CB8AC3E}">
        <p14:creationId xmlns:p14="http://schemas.microsoft.com/office/powerpoint/2010/main" val="1235491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8F5E6-B77E-2D41-BB4B-8ACF15080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Bridging:  the future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4FCE-EE36-1F45-A332-797881707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39843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User can hold assets on any chain</a:t>
            </a:r>
          </a:p>
          <a:p>
            <a:pPr>
              <a:spcBef>
                <a:spcPts val="1176"/>
              </a:spcBef>
            </a:pPr>
            <a:r>
              <a:rPr lang="en-US" dirty="0"/>
              <a:t>Assets move cheaply and quickly from chain to chain</a:t>
            </a:r>
          </a:p>
          <a:p>
            <a:pPr>
              <a:spcBef>
                <a:spcPts val="1176"/>
              </a:spcBef>
            </a:pPr>
            <a:r>
              <a:rPr lang="en-US" dirty="0"/>
              <a:t>A project’s liquidity is available on all chains</a:t>
            </a:r>
          </a:p>
          <a:p>
            <a:pPr>
              <a:spcBef>
                <a:spcPts val="1176"/>
              </a:spcBef>
            </a:pPr>
            <a:r>
              <a:rPr lang="en-US" dirty="0"/>
              <a:t>Users and projects choose the chain that is best suited for their application and asset type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are not there yet …</a:t>
            </a:r>
          </a:p>
        </p:txBody>
      </p:sp>
    </p:spTree>
    <p:extLst>
      <p:ext uri="{BB962C8B-B14F-4D97-AF65-F5344CB8AC3E}">
        <p14:creationId xmlns:p14="http://schemas.microsoft.com/office/powerpoint/2010/main" val="3029140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352C67-4A32-9D9B-59F9-45F373BBA3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Post-Quantum Blockchains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5DC066-79F6-1CF9-7D42-8216AF4656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87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2FAAE-CAC9-A6B2-BD29-8A712EE85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 signature schemes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F53975-0266-BC32-9E47-FC1E25DD29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101201"/>
                <a:ext cx="8562975" cy="1009649"/>
              </a:xfrm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err="1"/>
                  <a:t>KeyGen</a:t>
                </a:r>
                <a:r>
                  <a:rPr lang="en-US" dirty="0"/>
                  <a:t>() ⇾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dirty="0"/>
                  <a:t>)		</a:t>
                </a:r>
              </a:p>
              <a:p>
                <a:pPr marL="0" indent="0">
                  <a:buNone/>
                </a:pPr>
                <a:r>
                  <a:rPr lang="en-US" dirty="0"/>
                  <a:t>	sign a message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dirty="0"/>
                  <a:t>,    verify a signature with public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F53975-0266-BC32-9E47-FC1E25DD29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101201"/>
                <a:ext cx="8562975" cy="1009649"/>
              </a:xfrm>
              <a:blipFill>
                <a:blip r:embed="rId2"/>
                <a:stretch>
                  <a:fillRect l="-1036" t="-3704" b="-123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E590A42-4B7F-A454-37C2-2A31D790CE50}"/>
              </a:ext>
            </a:extLst>
          </p:cNvPr>
          <p:cNvSpPr txBox="1"/>
          <p:nvPr/>
        </p:nvSpPr>
        <p:spPr>
          <a:xfrm>
            <a:off x="461613" y="2464036"/>
            <a:ext cx="855856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What signatures schemes are used in practice: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Bitcoin uses </a:t>
            </a:r>
            <a:r>
              <a:rPr lang="en-US" b="1" dirty="0">
                <a:latin typeface="+mn-lt"/>
              </a:rPr>
              <a:t>ECDSA</a:t>
            </a:r>
            <a:r>
              <a:rPr lang="en-US" dirty="0">
                <a:latin typeface="+mn-lt"/>
              </a:rPr>
              <a:t> and </a:t>
            </a:r>
            <a:r>
              <a:rPr lang="en-US" b="1" dirty="0">
                <a:latin typeface="+mn-lt"/>
              </a:rPr>
              <a:t>Schnorr</a:t>
            </a:r>
            <a:r>
              <a:rPr lang="en-US" dirty="0">
                <a:latin typeface="+mn-lt"/>
              </a:rPr>
              <a:t> to sign Tx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					… but UTXO may only reveal Hash(pk)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Ethereum uses </a:t>
            </a:r>
            <a:r>
              <a:rPr lang="en-US" b="1" dirty="0">
                <a:latin typeface="+mn-lt"/>
              </a:rPr>
              <a:t>ECDSA</a:t>
            </a:r>
            <a:r>
              <a:rPr lang="en-US" dirty="0">
                <a:latin typeface="+mn-lt"/>
              </a:rPr>
              <a:t> for native ETH, and </a:t>
            </a:r>
            <a:r>
              <a:rPr lang="en-US" b="1" dirty="0">
                <a:latin typeface="+mn-lt"/>
              </a:rPr>
              <a:t>BLS</a:t>
            </a:r>
            <a:r>
              <a:rPr lang="en-US" dirty="0">
                <a:latin typeface="+mn-lt"/>
              </a:rPr>
              <a:t> for </a:t>
            </a:r>
            <a:r>
              <a:rPr lang="en-US" dirty="0" err="1">
                <a:latin typeface="+mn-lt"/>
              </a:rPr>
              <a:t>PoS</a:t>
            </a:r>
            <a:r>
              <a:rPr lang="en-US" dirty="0">
                <a:latin typeface="+mn-lt"/>
              </a:rPr>
              <a:t> consensus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Solana uses </a:t>
            </a:r>
            <a:r>
              <a:rPr lang="en-US" b="1" dirty="0" err="1">
                <a:latin typeface="+mn-lt"/>
              </a:rPr>
              <a:t>EdDSA</a:t>
            </a:r>
            <a:r>
              <a:rPr lang="en-US" dirty="0">
                <a:latin typeface="+mn-lt"/>
              </a:rPr>
              <a:t>  (a variant of Schnorr)</a:t>
            </a:r>
          </a:p>
        </p:txBody>
      </p:sp>
    </p:spTree>
    <p:extLst>
      <p:ext uri="{BB962C8B-B14F-4D97-AF65-F5344CB8AC3E}">
        <p14:creationId xmlns:p14="http://schemas.microsoft.com/office/powerpoint/2010/main" val="191545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40C1B-C0A4-F042-9327-1243B5E48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quantum threat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6CAAC-D11D-E694-BFE3-23B5F9623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85850"/>
                <a:ext cx="8229600" cy="1497657"/>
              </a:xfr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indent="0">
                  <a:lnSpc>
                    <a:spcPct val="120000"/>
                  </a:lnSpc>
                  <a:spcBef>
                    <a:spcPts val="1176"/>
                  </a:spcBef>
                  <a:buNone/>
                </a:pPr>
                <a:r>
                  <a:rPr lang="en-US" b="1" u="sng" dirty="0"/>
                  <a:t>Shor’s algorithm </a:t>
                </a:r>
                <a:r>
                  <a:rPr lang="en-US" dirty="0"/>
                  <a:t>(1994):    for all these signature schemes, </a:t>
                </a:r>
                <a:br>
                  <a:rPr lang="en-US" dirty="0"/>
                </a:br>
                <a:r>
                  <a:rPr lang="en-US" dirty="0"/>
                  <a:t>			given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   anyone can compute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dirty="0"/>
                  <a:t>  in a few days,</a:t>
                </a:r>
                <a:br>
                  <a:rPr lang="en-US" dirty="0"/>
                </a:br>
                <a:r>
                  <a:rPr lang="en-US" dirty="0"/>
                  <a:t>	using a large enough </a:t>
                </a:r>
                <a:r>
                  <a:rPr lang="en-US" b="1" dirty="0"/>
                  <a:t>quantum computer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B6CAAC-D11D-E694-BFE3-23B5F9623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85850"/>
                <a:ext cx="8229600" cy="1497657"/>
              </a:xfrm>
              <a:blipFill>
                <a:blip r:embed="rId2"/>
                <a:stretch>
                  <a:fillRect l="-107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C4E6464-C265-B31B-C0EB-8ED36D76A213}"/>
              </a:ext>
            </a:extLst>
          </p:cNvPr>
          <p:cNvSpPr txBox="1"/>
          <p:nvPr/>
        </p:nvSpPr>
        <p:spPr>
          <a:xfrm>
            <a:off x="666749" y="2988617"/>
            <a:ext cx="832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What is large enough?    Quite large </a:t>
            </a:r>
            <a:r>
              <a:rPr lang="en-US" sz="2000" dirty="0">
                <a:latin typeface="+mn-lt"/>
              </a:rPr>
              <a:t>(compared to what we have today)</a:t>
            </a:r>
            <a:endParaRPr lang="en-US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0B40EF-5E87-FA77-CCBC-851B9112F944}"/>
              </a:ext>
            </a:extLst>
          </p:cNvPr>
          <p:cNvSpPr txBox="1"/>
          <p:nvPr/>
        </p:nvSpPr>
        <p:spPr>
          <a:xfrm>
            <a:off x="666749" y="3741091"/>
            <a:ext cx="6325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When is Q-day?    </a:t>
            </a:r>
            <a:r>
              <a:rPr lang="en-US" sz="3600" dirty="0"/>
              <a:t>🤷‍♀️</a:t>
            </a:r>
            <a:r>
              <a:rPr lang="en-US" dirty="0">
                <a:latin typeface="+mn-lt"/>
              </a:rPr>
              <a:t>         (lots of guesses on      )</a:t>
            </a:r>
          </a:p>
        </p:txBody>
      </p:sp>
      <p:pic>
        <p:nvPicPr>
          <p:cNvPr id="1026" name="Picture 2" descr="X logo png Images - Free Download on Freepik">
            <a:extLst>
              <a:ext uri="{FF2B5EF4-FFF2-40B4-BE49-F238E27FC236}">
                <a16:creationId xmlns:a16="http://schemas.microsoft.com/office/drawing/2014/main" id="{D8EE8F96-E17D-824D-60E2-FFC23339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6" y="3943349"/>
            <a:ext cx="352424" cy="33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C5B55E-5C7B-1D3B-5789-8FFE859785DB}"/>
              </a:ext>
            </a:extLst>
          </p:cNvPr>
          <p:cNvSpPr txBox="1"/>
          <p:nvPr/>
        </p:nvSpPr>
        <p:spPr>
          <a:xfrm>
            <a:off x="1721934" y="4678231"/>
            <a:ext cx="5436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(Is a quantum computer good for anything else?)</a:t>
            </a:r>
          </a:p>
        </p:txBody>
      </p:sp>
    </p:spTree>
    <p:extLst>
      <p:ext uri="{BB962C8B-B14F-4D97-AF65-F5344CB8AC3E}">
        <p14:creationId xmlns:p14="http://schemas.microsoft.com/office/powerpoint/2010/main" val="89471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ACE89-B493-A5A7-F4A2-EEC30CDF8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at stake?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B7CF08-888A-80ED-4B76-87A7C606A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996429"/>
            <a:ext cx="5905500" cy="23938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6CD8B1-CFCF-DC69-5EA2-E26DD1F59DB7}"/>
              </a:ext>
            </a:extLst>
          </p:cNvPr>
          <p:cNvSpPr txBox="1"/>
          <p:nvPr/>
        </p:nvSpPr>
        <p:spPr>
          <a:xfrm>
            <a:off x="5471200" y="4835723"/>
            <a:ext cx="3672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https://</a:t>
            </a:r>
            <a:r>
              <a:rPr lang="en-US" sz="1400" dirty="0" err="1">
                <a:latin typeface="+mn-lt"/>
              </a:rPr>
              <a:t>www.projecteleven.com</a:t>
            </a:r>
            <a:r>
              <a:rPr lang="en-US" sz="1400" dirty="0">
                <a:latin typeface="+mn-lt"/>
              </a:rPr>
              <a:t>/bitcoin-</a:t>
            </a:r>
            <a:r>
              <a:rPr lang="en-US" sz="1400" dirty="0" err="1">
                <a:latin typeface="+mn-lt"/>
              </a:rPr>
              <a:t>risq</a:t>
            </a:r>
            <a:r>
              <a:rPr lang="en-US" sz="1400" dirty="0">
                <a:latin typeface="+mn-lt"/>
              </a:rPr>
              <a:t>-list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53C223-E261-C866-DD31-5D84E304F2A4}"/>
              </a:ext>
            </a:extLst>
          </p:cNvPr>
          <p:cNvSpPr txBox="1"/>
          <p:nvPr/>
        </p:nvSpPr>
        <p:spPr>
          <a:xfrm>
            <a:off x="134727" y="4067175"/>
            <a:ext cx="8874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… also </a:t>
            </a:r>
            <a:r>
              <a:rPr lang="en-US" b="1" dirty="0">
                <a:latin typeface="+mn-lt"/>
              </a:rPr>
              <a:t>Proof-of-Stake consensus</a:t>
            </a:r>
            <a:r>
              <a:rPr lang="en-US" dirty="0">
                <a:latin typeface="+mn-lt"/>
              </a:rPr>
              <a:t>, if validator signing keys are exposed</a:t>
            </a:r>
          </a:p>
        </p:txBody>
      </p:sp>
    </p:spTree>
    <p:extLst>
      <p:ext uri="{BB962C8B-B14F-4D97-AF65-F5344CB8AC3E}">
        <p14:creationId xmlns:p14="http://schemas.microsoft.com/office/powerpoint/2010/main" val="1111596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5E90-20F0-2D2B-9DD2-AB5E50094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risks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C1850-B301-43D5-4B2F-03C9B76FA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200151"/>
            <a:ext cx="8591550" cy="2724149"/>
          </a:xfrm>
        </p:spPr>
        <p:txBody>
          <a:bodyPr>
            <a:normAutofit/>
          </a:bodyPr>
          <a:lstStyle/>
          <a:p>
            <a:r>
              <a:rPr lang="en-US" dirty="0"/>
              <a:t>What if a rogue nation is the first to develop a large QC?</a:t>
            </a:r>
          </a:p>
          <a:p>
            <a:endParaRPr lang="en-US" dirty="0"/>
          </a:p>
          <a:p>
            <a:r>
              <a:rPr lang="en-US" dirty="0"/>
              <a:t>What if whoever builds a QC steals the Bitcoin and dumps it all?</a:t>
            </a:r>
          </a:p>
          <a:p>
            <a:pPr marL="0" indent="0">
              <a:buNone/>
            </a:pPr>
            <a:r>
              <a:rPr lang="en-US" dirty="0"/>
              <a:t>		⇒   will collapse the price of Bitcoin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positive:  people who lost their keys, can get their coins back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82B767-1B1C-908C-EA0E-B8D9E83ACC72}"/>
              </a:ext>
            </a:extLst>
          </p:cNvPr>
          <p:cNvGrpSpPr/>
          <p:nvPr/>
        </p:nvGrpSpPr>
        <p:grpSpPr>
          <a:xfrm>
            <a:off x="1657350" y="3943349"/>
            <a:ext cx="6579389" cy="1000933"/>
            <a:chOff x="1657350" y="3943349"/>
            <a:chExt cx="6579389" cy="10009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72813F-09A0-D4E3-812C-32A3B67BF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57350" y="3943349"/>
              <a:ext cx="5381625" cy="98188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57239E-13A8-33D8-57B7-455AA2C6646C}"/>
                </a:ext>
              </a:extLst>
            </p:cNvPr>
            <p:cNvSpPr txBox="1"/>
            <p:nvPr/>
          </p:nvSpPr>
          <p:spPr>
            <a:xfrm>
              <a:off x="7038975" y="4574950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(8000 BTC)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54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F1CF1-3F7E-E825-B9E1-CE39B44A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5B05D-56AD-D295-D6F9-BEE93B2AD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4952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“lucky” </a:t>
            </a:r>
            <a:r>
              <a:rPr lang="en-US" dirty="0" err="1"/>
              <a:t>EdDSA</a:t>
            </a:r>
            <a:r>
              <a:rPr lang="en-US" dirty="0"/>
              <a:t> trick: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6BE3F4-6C30-1096-FD6D-9B620697E208}"/>
              </a:ext>
            </a:extLst>
          </p:cNvPr>
          <p:cNvSpPr txBox="1"/>
          <p:nvPr/>
        </p:nvSpPr>
        <p:spPr>
          <a:xfrm>
            <a:off x="347316" y="2221552"/>
            <a:ext cx="2105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EdDSA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KeyGen</a:t>
            </a:r>
            <a:r>
              <a:rPr lang="en-US" dirty="0">
                <a:latin typeface="+mn-lt"/>
              </a:rPr>
              <a:t>: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DCFE16-BFFB-92F7-11B3-7E2C2CFBF7EE}"/>
              </a:ext>
            </a:extLst>
          </p:cNvPr>
          <p:cNvGrpSpPr/>
          <p:nvPr/>
        </p:nvGrpSpPr>
        <p:grpSpPr>
          <a:xfrm>
            <a:off x="2733675" y="2113831"/>
            <a:ext cx="5524500" cy="643354"/>
            <a:chOff x="2733675" y="2113831"/>
            <a:chExt cx="5524500" cy="6433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6702603-E7E3-1FD5-1EEB-7DCCDA7D1023}"/>
                </a:ext>
              </a:extLst>
            </p:cNvPr>
            <p:cNvSpPr/>
            <p:nvPr/>
          </p:nvSpPr>
          <p:spPr>
            <a:xfrm>
              <a:off x="2733675" y="2147585"/>
              <a:ext cx="1104900" cy="609600"/>
            </a:xfrm>
            <a:prstGeom prst="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seed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85850D9A-F257-BE7D-F3EF-2025EA726B9A}"/>
                    </a:ext>
                  </a:extLst>
                </p:cNvPr>
                <p:cNvSpPr/>
                <p:nvPr/>
              </p:nvSpPr>
              <p:spPr>
                <a:xfrm>
                  <a:off x="4943475" y="2147585"/>
                  <a:ext cx="1104900" cy="609600"/>
                </a:xfrm>
                <a:prstGeom prst="rect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𝑠𝑘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85850D9A-F257-BE7D-F3EF-2025EA726B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3475" y="2147585"/>
                  <a:ext cx="1104900" cy="60960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E897DFA-28A6-CF89-875A-7D3B88AB6C56}"/>
                </a:ext>
              </a:extLst>
            </p:cNvPr>
            <p:cNvGrpSpPr/>
            <p:nvPr/>
          </p:nvGrpSpPr>
          <p:grpSpPr>
            <a:xfrm>
              <a:off x="4000500" y="2113831"/>
              <a:ext cx="723900" cy="457919"/>
              <a:chOff x="4000500" y="2113831"/>
              <a:chExt cx="723900" cy="457919"/>
            </a:xfrm>
          </p:grpSpPr>
          <p:sp>
            <p:nvSpPr>
              <p:cNvPr id="6" name="Right Arrow 5">
                <a:extLst>
                  <a:ext uri="{FF2B5EF4-FFF2-40B4-BE49-F238E27FC236}">
                    <a16:creationId xmlns:a16="http://schemas.microsoft.com/office/drawing/2014/main" id="{0A89B277-B3E3-BD2F-ACE8-DB4835F3C893}"/>
                  </a:ext>
                </a:extLst>
              </p:cNvPr>
              <p:cNvSpPr/>
              <p:nvPr/>
            </p:nvSpPr>
            <p:spPr>
              <a:xfrm>
                <a:off x="4000500" y="2378417"/>
                <a:ext cx="723900" cy="193333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DBF9E333-2FA9-C4AC-C45C-491B4230F6D6}"/>
                      </a:ext>
                    </a:extLst>
                  </p:cNvPr>
                  <p:cNvSpPr txBox="1"/>
                  <p:nvPr/>
                </p:nvSpPr>
                <p:spPr>
                  <a:xfrm>
                    <a:off x="4057650" y="2113831"/>
                    <a:ext cx="61388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(∙)</m:t>
                          </m:r>
                        </m:oMath>
                      </m:oMathPara>
                    </a14:m>
                    <a:endParaRPr lang="en-US" sz="16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DBF9E333-2FA9-C4AC-C45C-491B4230F6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57650" y="2113831"/>
                    <a:ext cx="613886" cy="33855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1481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908E42E0-6B61-10EA-8E9C-D85B0D7507F7}"/>
                </a:ext>
              </a:extLst>
            </p:cNvPr>
            <p:cNvSpPr/>
            <p:nvPr/>
          </p:nvSpPr>
          <p:spPr>
            <a:xfrm>
              <a:off x="6210300" y="2378417"/>
              <a:ext cx="723900" cy="193333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11ACE9C-1788-6AE9-79F2-9BD9E02A9C3F}"/>
                    </a:ext>
                  </a:extLst>
                </p:cNvPr>
                <p:cNvSpPr/>
                <p:nvPr/>
              </p:nvSpPr>
              <p:spPr>
                <a:xfrm>
                  <a:off x="7153275" y="2147585"/>
                  <a:ext cx="1104900" cy="609600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p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11ACE9C-1788-6AE9-79F2-9BD9E02A9C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53275" y="2147585"/>
                  <a:ext cx="1104900" cy="60960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93B803C-DEDC-56EC-375D-8ACB0B8DFD87}"/>
              </a:ext>
            </a:extLst>
          </p:cNvPr>
          <p:cNvSpPr txBox="1"/>
          <p:nvPr/>
        </p:nvSpPr>
        <p:spPr>
          <a:xfrm>
            <a:off x="347316" y="3366184"/>
            <a:ext cx="8230202" cy="14311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Idea:  once a QC is imminent, blockchain rejects </a:t>
            </a:r>
            <a:r>
              <a:rPr lang="en-US" dirty="0" err="1">
                <a:latin typeface="+mn-lt"/>
              </a:rPr>
              <a:t>EdDSA</a:t>
            </a:r>
            <a:r>
              <a:rPr lang="en-US" dirty="0">
                <a:latin typeface="+mn-lt"/>
              </a:rPr>
              <a:t> sigs by </a:t>
            </a:r>
            <a:r>
              <a:rPr lang="en-US" dirty="0" err="1">
                <a:latin typeface="+mn-lt"/>
              </a:rPr>
              <a:t>sk</a:t>
            </a:r>
            <a:endParaRPr lang="en-US" dirty="0">
              <a:latin typeface="+mn-lt"/>
            </a:endParaRPr>
          </a:p>
          <a:p>
            <a:pPr algn="l">
              <a:spcBef>
                <a:spcPts val="1800"/>
              </a:spcBef>
            </a:pPr>
            <a:r>
              <a:rPr lang="en-US" dirty="0">
                <a:latin typeface="+mn-lt"/>
              </a:rPr>
              <a:t>Instead:  to sign a Tx, user provides a SNARK proof that it knows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	a hash preimage of </a:t>
            </a:r>
            <a:r>
              <a:rPr lang="en-US" dirty="0" err="1">
                <a:latin typeface="+mn-lt"/>
              </a:rPr>
              <a:t>sk</a:t>
            </a:r>
            <a:r>
              <a:rPr lang="en-US" dirty="0">
                <a:latin typeface="+mn-lt"/>
              </a:rPr>
              <a:t>  </a:t>
            </a:r>
            <a:r>
              <a:rPr lang="en-US" sz="2000" dirty="0">
                <a:latin typeface="+mn-lt"/>
              </a:rPr>
              <a:t>(such a proof can be made into a signature)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6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B1F01-4D19-DC17-04E6-847FF49E7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do?    The NIST sig.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37D27-1B41-E3B4-9514-DD5E4D944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1604"/>
            <a:ext cx="8229600" cy="947304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ML-DSA</a:t>
            </a:r>
            <a:r>
              <a:rPr lang="en-US" dirty="0"/>
              <a:t>:	a signature scheme that remains secure even if 					adversary has a large QC   (as far a we know)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CFB4EEE-4A38-1950-2A5C-C5402C88BF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4834346"/>
                  </p:ext>
                </p:extLst>
              </p:nvPr>
            </p:nvGraphicFramePr>
            <p:xfrm>
              <a:off x="1537855" y="1907996"/>
              <a:ext cx="6386945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72691">
                      <a:extLst>
                        <a:ext uri="{9D8B030D-6E8A-4147-A177-3AD203B41FA5}">
                          <a16:colId xmlns:a16="http://schemas.microsoft.com/office/drawing/2014/main" val="2032777705"/>
                        </a:ext>
                      </a:extLst>
                    </a:gridCol>
                    <a:gridCol w="1537854">
                      <a:extLst>
                        <a:ext uri="{9D8B030D-6E8A-4147-A177-3AD203B41FA5}">
                          <a16:colId xmlns:a16="http://schemas.microsoft.com/office/drawing/2014/main" val="1708006962"/>
                        </a:ext>
                      </a:extLst>
                    </a:gridCol>
                    <a:gridCol w="1676400">
                      <a:extLst>
                        <a:ext uri="{9D8B030D-6E8A-4147-A177-3AD203B41FA5}">
                          <a16:colId xmlns:a16="http://schemas.microsoft.com/office/drawing/2014/main" val="24810133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sig size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</m:oMath>
                          </a14:m>
                          <a:r>
                            <a:rPr lang="en-US" dirty="0"/>
                            <a:t> size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603924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ML-DSA-44</a:t>
                          </a:r>
                          <a:r>
                            <a:rPr lang="en-US" dirty="0"/>
                            <a:t> (128-bit security)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2420 bytes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1312 bytes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163756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/>
                            <a:t>ML-DSA-65</a:t>
                          </a:r>
                          <a:r>
                            <a:rPr lang="en-US" dirty="0"/>
                            <a:t> (192-bit security)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3309 bytes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1952 bytes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183459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/>
                            <a:t>ML-DSA-87</a:t>
                          </a:r>
                          <a:r>
                            <a:rPr lang="en-US" dirty="0"/>
                            <a:t> (256-bit security)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4627 bytes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2592 bytes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00490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CFB4EEE-4A38-1950-2A5C-C5402C88BF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4834346"/>
                  </p:ext>
                </p:extLst>
              </p:nvPr>
            </p:nvGraphicFramePr>
            <p:xfrm>
              <a:off x="1537855" y="1907996"/>
              <a:ext cx="6386945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72691">
                      <a:extLst>
                        <a:ext uri="{9D8B030D-6E8A-4147-A177-3AD203B41FA5}">
                          <a16:colId xmlns:a16="http://schemas.microsoft.com/office/drawing/2014/main" val="2032777705"/>
                        </a:ext>
                      </a:extLst>
                    </a:gridCol>
                    <a:gridCol w="1537854">
                      <a:extLst>
                        <a:ext uri="{9D8B030D-6E8A-4147-A177-3AD203B41FA5}">
                          <a16:colId xmlns:a16="http://schemas.microsoft.com/office/drawing/2014/main" val="1708006962"/>
                        </a:ext>
                      </a:extLst>
                    </a:gridCol>
                    <a:gridCol w="1676400">
                      <a:extLst>
                        <a:ext uri="{9D8B030D-6E8A-4147-A177-3AD203B41FA5}">
                          <a16:colId xmlns:a16="http://schemas.microsoft.com/office/drawing/2014/main" val="24810133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sig size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81818" t="-6667" r="-2273" b="-3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03924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ML-DSA-44</a:t>
                          </a:r>
                          <a:r>
                            <a:rPr lang="en-US" dirty="0"/>
                            <a:t> (128-bit security)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2420 bytes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1312 bytes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163756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/>
                            <a:t>ML-DSA-65</a:t>
                          </a:r>
                          <a:r>
                            <a:rPr lang="en-US" dirty="0"/>
                            <a:t> (192-bit security)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3309 bytes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1952 bytes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183459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dirty="0"/>
                            <a:t>ML-DSA-87</a:t>
                          </a:r>
                          <a:r>
                            <a:rPr lang="en-US" dirty="0"/>
                            <a:t> (256-bit security)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4627 bytes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2592 bytes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0049060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24FF85B9-E4FA-DEFA-EAA3-928B5FF2197C}"/>
              </a:ext>
            </a:extLst>
          </p:cNvPr>
          <p:cNvGrpSpPr/>
          <p:nvPr/>
        </p:nvGrpSpPr>
        <p:grpSpPr>
          <a:xfrm>
            <a:off x="1537855" y="3416864"/>
            <a:ext cx="6151932" cy="369332"/>
            <a:chOff x="1537855" y="3943349"/>
            <a:chExt cx="6151932" cy="3693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FE02E30-6FF5-6D00-2CAD-BC20B991931F}"/>
                </a:ext>
              </a:extLst>
            </p:cNvPr>
            <p:cNvSpPr txBox="1"/>
            <p:nvPr/>
          </p:nvSpPr>
          <p:spPr>
            <a:xfrm>
              <a:off x="1537855" y="3943349"/>
              <a:ext cx="808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b="1" dirty="0" err="1">
                  <a:latin typeface="+mn-lt"/>
                </a:rPr>
                <a:t>EdDSA</a:t>
              </a:r>
              <a:endParaRPr lang="en-US" sz="1800" b="1" dirty="0">
                <a:latin typeface="+mn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346F219-93D4-1B9D-F628-B2D50461CF10}"/>
                </a:ext>
              </a:extLst>
            </p:cNvPr>
            <p:cNvSpPr txBox="1"/>
            <p:nvPr/>
          </p:nvSpPr>
          <p:spPr>
            <a:xfrm>
              <a:off x="5119257" y="3943349"/>
              <a:ext cx="9772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48 bytes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EFBEC3-B11D-4556-14FF-AF9EAD42F780}"/>
                </a:ext>
              </a:extLst>
            </p:cNvPr>
            <p:cNvSpPr txBox="1"/>
            <p:nvPr/>
          </p:nvSpPr>
          <p:spPr>
            <a:xfrm>
              <a:off x="6712532" y="3943349"/>
              <a:ext cx="9772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32 bytes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DAF6D3-201D-9A31-DBF7-58C5516366EC}"/>
                  </a:ext>
                </a:extLst>
              </p:cNvPr>
              <p:cNvSpPr txBox="1"/>
              <p:nvPr/>
            </p:nvSpPr>
            <p:spPr>
              <a:xfrm>
                <a:off x="457200" y="4110640"/>
                <a:ext cx="8433463" cy="90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ML-DSA is much bigger than pre-quantum signatures</a:t>
                </a:r>
              </a:p>
              <a:p>
                <a:pPr marL="342900" indent="-342900" algn="l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An open problem:   post-quantum sig.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>
                    <a:latin typeface="+mn-lt"/>
                  </a:rPr>
                  <a:t> as short as </a:t>
                </a:r>
                <a:r>
                  <a:rPr lang="en-US" dirty="0" err="1">
                    <a:latin typeface="+mn-lt"/>
                  </a:rPr>
                  <a:t>EdDSA</a:t>
                </a: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DAF6D3-201D-9A31-DBF7-58C551636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110640"/>
                <a:ext cx="8433463" cy="907941"/>
              </a:xfrm>
              <a:prstGeom prst="rect">
                <a:avLst/>
              </a:prstGeom>
              <a:blipFill>
                <a:blip r:embed="rId3"/>
                <a:stretch>
                  <a:fillRect l="-1205" t="-5479" r="-904" b="-13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509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DABDD-01C8-003B-5E81-1FD6A253E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Exciting times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02EB1-1998-7C30-FDB5-976227BD2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27411"/>
            <a:ext cx="8548255" cy="339117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⇒  </a:t>
            </a:r>
            <a:r>
              <a:rPr lang="en-US" u="sng" dirty="0"/>
              <a:t>Everyone</a:t>
            </a:r>
            <a:r>
              <a:rPr lang="en-US" dirty="0"/>
              <a:t>  (the entire world)  will need to update their accounts:</a:t>
            </a:r>
          </a:p>
          <a:p>
            <a:pPr>
              <a:spcBef>
                <a:spcPts val="1600"/>
              </a:spcBef>
            </a:pPr>
            <a:r>
              <a:rPr lang="en-US" b="1" dirty="0"/>
              <a:t>On Bitcoin</a:t>
            </a:r>
            <a:r>
              <a:rPr lang="en-US" dirty="0"/>
              <a:t>:  move to a new address  (BIP-360)</a:t>
            </a:r>
          </a:p>
          <a:p>
            <a:pPr>
              <a:spcBef>
                <a:spcPts val="1600"/>
              </a:spcBef>
            </a:pPr>
            <a:r>
              <a:rPr lang="en-US" b="1" dirty="0"/>
              <a:t>On Ethereum</a:t>
            </a:r>
            <a:r>
              <a:rPr lang="en-US" dirty="0"/>
              <a:t>:  move all funds to an on-chain wallet (AA)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Can be done with a single transaction using EIP-7702</a:t>
            </a:r>
          </a:p>
          <a:p>
            <a:pPr lvl="1">
              <a:spcBef>
                <a:spcPts val="800"/>
              </a:spcBef>
            </a:pPr>
            <a:r>
              <a:rPr lang="en-US" dirty="0"/>
              <a:t>Requires Ethereum to deprecate EOA signing after a flag day</a:t>
            </a:r>
          </a:p>
          <a:p>
            <a:pPr>
              <a:spcBef>
                <a:spcPts val="1600"/>
              </a:spcBef>
            </a:pPr>
            <a:r>
              <a:rPr lang="en-US" b="1" dirty="0"/>
              <a:t>On Aptos</a:t>
            </a:r>
            <a:r>
              <a:rPr lang="en-US" dirty="0"/>
              <a:t>:  update the authorization key for your account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EFBA08-6ED0-8BA4-2B2E-B850A64BEDAF}"/>
              </a:ext>
            </a:extLst>
          </p:cNvPr>
          <p:cNvSpPr txBox="1"/>
          <p:nvPr/>
        </p:nvSpPr>
        <p:spPr>
          <a:xfrm>
            <a:off x="457200" y="1021237"/>
            <a:ext cx="7291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Moving blockchains to a post-quantum signature scheme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2A7AD-9D38-6C1B-B6BB-5044A8176886}"/>
              </a:ext>
            </a:extLst>
          </p:cNvPr>
          <p:cNvSpPr txBox="1"/>
          <p:nvPr/>
        </p:nvSpPr>
        <p:spPr>
          <a:xfrm>
            <a:off x="904568" y="4497277"/>
            <a:ext cx="6238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b="1" dirty="0">
                <a:latin typeface="+mn-lt"/>
              </a:rPr>
              <a:t>⋯</a:t>
            </a:r>
          </a:p>
        </p:txBody>
      </p:sp>
    </p:spTree>
    <p:extLst>
      <p:ext uri="{BB962C8B-B14F-4D97-AF65-F5344CB8AC3E}">
        <p14:creationId xmlns:p14="http://schemas.microsoft.com/office/powerpoint/2010/main" val="37929224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58332-A674-291E-C422-2EE101F3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What happens to people who don’t update?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A826B-1B98-19A7-9BFE-80FD4A855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52399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b="1" dirty="0"/>
              <a:t>Option 1</a:t>
            </a:r>
            <a:r>
              <a:rPr lang="en-US" dirty="0"/>
              <a:t>:   nothing, until a large Quantum Computer is built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b="1" dirty="0"/>
              <a:t>Option 2</a:t>
            </a:r>
            <a:r>
              <a:rPr lang="en-US" dirty="0"/>
              <a:t>:   introduce a flag date, after which all pre-quantum addresses are canceled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6906B4-6200-1C2C-8FFD-44BE7FCFC8B7}"/>
              </a:ext>
            </a:extLst>
          </p:cNvPr>
          <p:cNvSpPr txBox="1"/>
          <p:nvPr/>
        </p:nvSpPr>
        <p:spPr>
          <a:xfrm>
            <a:off x="457200" y="3004630"/>
            <a:ext cx="8026556" cy="187743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Which option will Bitcoin take?    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Probably fork:  one fork with option (1) and another with (2)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Let the market choose which fork to assign value to</a:t>
            </a:r>
          </a:p>
          <a:p>
            <a:pPr algn="l"/>
            <a:r>
              <a:rPr lang="en-US" dirty="0">
                <a:latin typeface="+mn-lt"/>
              </a:rPr>
              <a:t>			… not hard to guess which fork will be chosen</a:t>
            </a:r>
          </a:p>
        </p:txBody>
      </p:sp>
    </p:spTree>
    <p:extLst>
      <p:ext uri="{BB962C8B-B14F-4D97-AF65-F5344CB8AC3E}">
        <p14:creationId xmlns:p14="http://schemas.microsoft.com/office/powerpoint/2010/main" val="83240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55C5253-3A77-7F44-2BEA-BD096E12C0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926F17-6B04-FAE1-9613-6BF724B38D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Blockchain Governance (DAOs)</a:t>
            </a:r>
          </a:p>
        </p:txBody>
      </p:sp>
    </p:spTree>
    <p:extLst>
      <p:ext uri="{BB962C8B-B14F-4D97-AF65-F5344CB8AC3E}">
        <p14:creationId xmlns:p14="http://schemas.microsoft.com/office/powerpoint/2010/main" val="2184397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DE46-1FD7-6340-B251-936CDD57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Decentralized Orgs  </a:t>
            </a:r>
            <a:r>
              <a:rPr lang="en-US" sz="2400" dirty="0"/>
              <a:t>(DAO)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6CC18-9918-6D40-8049-B8077DF51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48" y="974008"/>
            <a:ext cx="822960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What is a DAO?</a:t>
            </a:r>
          </a:p>
          <a:p>
            <a:pPr>
              <a:spcBef>
                <a:spcPts val="1974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A </a:t>
            </a:r>
            <a:r>
              <a:rPr lang="en-US" sz="2600" dirty="0" err="1"/>
              <a:t>Dapp</a:t>
            </a:r>
            <a:r>
              <a:rPr lang="en-US" sz="2600" dirty="0"/>
              <a:t> deployed on-chain at a specific address</a:t>
            </a:r>
          </a:p>
          <a:p>
            <a:pPr>
              <a:spcBef>
                <a:spcPts val="2424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Anyone (globally) can send funds to DAO treasury</a:t>
            </a:r>
          </a:p>
          <a:p>
            <a:pPr>
              <a:spcBef>
                <a:spcPts val="2424"/>
              </a:spcBef>
              <a:buFont typeface="Arial" panose="020B0604020202020204" pitchFamily="34" charset="0"/>
              <a:buChar char="•"/>
            </a:pPr>
            <a:r>
              <a:rPr lang="en-US" sz="2600" dirty="0"/>
              <a:t>Anyone can submit a proposal to DAO  </a:t>
            </a:r>
          </a:p>
          <a:p>
            <a:pPr marL="0" indent="0">
              <a:buNone/>
            </a:pPr>
            <a:r>
              <a:rPr lang="en-US" sz="2600" dirty="0"/>
              <a:t>		⟹  participants vote</a:t>
            </a:r>
          </a:p>
          <a:p>
            <a:pPr marL="0" indent="0">
              <a:buNone/>
            </a:pPr>
            <a:r>
              <a:rPr lang="en-US" sz="2600" dirty="0"/>
              <a:t>		⟹  approved ⇾ proposal executes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EEF15C-638D-4E4C-B0F6-1D2144ABA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548" y="1508474"/>
            <a:ext cx="609600" cy="7493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DB2D228-17AF-36E2-DE9F-C2F6F4FD8495}"/>
              </a:ext>
            </a:extLst>
          </p:cNvPr>
          <p:cNvGrpSpPr/>
          <p:nvPr/>
        </p:nvGrpSpPr>
        <p:grpSpPr>
          <a:xfrm>
            <a:off x="6441981" y="3376959"/>
            <a:ext cx="2452146" cy="943084"/>
            <a:chOff x="6556405" y="2706191"/>
            <a:chExt cx="2452146" cy="9430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0986B7B-D8E2-DB4A-884F-E2CF5FECA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6405" y="2706191"/>
              <a:ext cx="767255" cy="9430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8659D4-F60B-5143-90D9-20C62DB86894}"/>
                </a:ext>
              </a:extLst>
            </p:cNvPr>
            <p:cNvSpPr txBox="1"/>
            <p:nvPr/>
          </p:nvSpPr>
          <p:spPr>
            <a:xfrm>
              <a:off x="7342710" y="3096765"/>
              <a:ext cx="16658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/>
                <a:t>snapshot.org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4441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998F-E896-EDB8-7F37-8A42D4FE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DAOs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09D50-4918-9C74-7A2B-37FE7EE2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0823"/>
            <a:ext cx="8686800" cy="1643062"/>
          </a:xfrm>
        </p:spPr>
        <p:txBody>
          <a:bodyPr>
            <a:normAutofit/>
          </a:bodyPr>
          <a:lstStyle/>
          <a:p>
            <a:pPr>
              <a:spcBef>
                <a:spcPts val="1026"/>
              </a:spcBef>
            </a:pPr>
            <a:r>
              <a:rPr lang="en-US" sz="2400" b="1" dirty="0"/>
              <a:t>Collector DAOs</a:t>
            </a:r>
            <a:r>
              <a:rPr lang="en-US" sz="2400" dirty="0"/>
              <a:t>:  </a:t>
            </a:r>
            <a:r>
              <a:rPr lang="en-US" sz="2400" dirty="0" err="1"/>
              <a:t>PleasrDAO</a:t>
            </a:r>
            <a:r>
              <a:rPr lang="en-US" sz="2400" dirty="0"/>
              <a:t>,  </a:t>
            </a:r>
            <a:r>
              <a:rPr lang="en-US" sz="2400" dirty="0" err="1"/>
              <a:t>flamingoDAO</a:t>
            </a:r>
            <a:r>
              <a:rPr lang="en-US" sz="2400" dirty="0"/>
              <a:t>,  </a:t>
            </a:r>
            <a:r>
              <a:rPr lang="en-US" sz="2400" dirty="0" err="1"/>
              <a:t>ConstitutionDAO</a:t>
            </a:r>
            <a:r>
              <a:rPr lang="en-US" sz="2400" dirty="0"/>
              <a:t>, …</a:t>
            </a:r>
          </a:p>
          <a:p>
            <a:pPr marL="0" indent="0">
              <a:buNone/>
            </a:pPr>
            <a:r>
              <a:rPr lang="en-US" sz="2400" dirty="0"/>
              <a:t>		(see art collection at    https://</a:t>
            </a:r>
            <a:r>
              <a:rPr lang="en-US" sz="2400" dirty="0" err="1"/>
              <a:t>gallery.so</a:t>
            </a:r>
            <a:r>
              <a:rPr lang="en-US" sz="2400" dirty="0"/>
              <a:t>/</a:t>
            </a:r>
            <a:r>
              <a:rPr lang="en-US" sz="2400" dirty="0" err="1"/>
              <a:t>pleasrdao</a:t>
            </a:r>
            <a:r>
              <a:rPr lang="en-US" sz="2400" dirty="0"/>
              <a:t>   )</a:t>
            </a:r>
          </a:p>
          <a:p>
            <a:pPr marL="457189" lvl="1" indent="0">
              <a:buNone/>
            </a:pP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8083D8-5822-1DBA-0314-7868442B0B4A}"/>
              </a:ext>
            </a:extLst>
          </p:cNvPr>
          <p:cNvSpPr/>
          <p:nvPr/>
        </p:nvSpPr>
        <p:spPr>
          <a:xfrm>
            <a:off x="685801" y="3030028"/>
            <a:ext cx="8115299" cy="164306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189" lvl="1"/>
            <a:r>
              <a:rPr lang="en-US" b="1" dirty="0" err="1">
                <a:solidFill>
                  <a:schemeClr val="tx1"/>
                </a:solidFill>
              </a:rPr>
              <a:t>PleasrDAO</a:t>
            </a:r>
            <a:r>
              <a:rPr lang="en-US" dirty="0">
                <a:solidFill>
                  <a:schemeClr val="tx1"/>
                </a:solidFill>
              </a:rPr>
              <a:t>:    103 members.</a:t>
            </a:r>
          </a:p>
          <a:p>
            <a:pPr lvl="3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 Manages a treasury,   has full time employees.</a:t>
            </a:r>
          </a:p>
          <a:p>
            <a:pPr lvl="3">
              <a:spcBef>
                <a:spcPts val="600"/>
              </a:spcBef>
            </a:pPr>
            <a:r>
              <a:rPr lang="en-US" dirty="0">
                <a:solidFill>
                  <a:schemeClr val="tx1"/>
                </a:solidFill>
              </a:rPr>
              <a:t> Deliberations over what to acquire over telegram.</a:t>
            </a:r>
          </a:p>
        </p:txBody>
      </p:sp>
    </p:spTree>
    <p:extLst>
      <p:ext uri="{BB962C8B-B14F-4D97-AF65-F5344CB8AC3E}">
        <p14:creationId xmlns:p14="http://schemas.microsoft.com/office/powerpoint/2010/main" val="3314587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998F-E896-EDB8-7F37-8A42D4FE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DAOs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09D50-4918-9C74-7A2B-37FE7EE2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9540"/>
            <a:ext cx="8686800" cy="3581878"/>
          </a:xfrm>
        </p:spPr>
        <p:txBody>
          <a:bodyPr>
            <a:normAutofit/>
          </a:bodyPr>
          <a:lstStyle/>
          <a:p>
            <a:r>
              <a:rPr lang="en-US" sz="2400" dirty="0"/>
              <a:t>Collector DAOs:    </a:t>
            </a:r>
            <a:r>
              <a:rPr lang="en-US" sz="2400" dirty="0" err="1"/>
              <a:t>PleasrDAO</a:t>
            </a:r>
            <a:r>
              <a:rPr lang="en-US" sz="2400" dirty="0"/>
              <a:t>,  </a:t>
            </a:r>
            <a:r>
              <a:rPr lang="en-US" sz="2400" dirty="0" err="1"/>
              <a:t>flamingoDAO</a:t>
            </a:r>
            <a:r>
              <a:rPr lang="en-US" sz="2400" dirty="0"/>
              <a:t>,  </a:t>
            </a:r>
            <a:r>
              <a:rPr lang="en-US" sz="2400" dirty="0" err="1"/>
              <a:t>ConstitutionDAO</a:t>
            </a:r>
            <a:r>
              <a:rPr lang="en-US" sz="2400" dirty="0"/>
              <a:t>, …</a:t>
            </a:r>
          </a:p>
          <a:p>
            <a:r>
              <a:rPr lang="en-US" sz="2400" b="1" dirty="0"/>
              <a:t>Grants DAOs</a:t>
            </a:r>
            <a:r>
              <a:rPr lang="en-US" sz="2400" dirty="0"/>
              <a:t>:   </a:t>
            </a:r>
            <a:r>
              <a:rPr lang="en-US" sz="2400" dirty="0" err="1"/>
              <a:t>gitcoin</a:t>
            </a:r>
            <a:r>
              <a:rPr lang="en-US" sz="2400" dirty="0"/>
              <a:t> (83K members),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658968-2B27-7AB8-06D6-BD40D46B55C5}"/>
              </a:ext>
            </a:extLst>
          </p:cNvPr>
          <p:cNvSpPr txBox="1"/>
          <p:nvPr/>
        </p:nvSpPr>
        <p:spPr>
          <a:xfrm>
            <a:off x="301267" y="2737855"/>
            <a:ext cx="8430513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tabLst>
                <a:tab pos="1596985" algn="l"/>
              </a:tabLst>
            </a:pPr>
            <a:r>
              <a:rPr lang="en-US" sz="1800" dirty="0"/>
              <a:t>Proposal ID 21: 	This proposal looks to ratify the allocation of 30,000 GTC from </a:t>
            </a:r>
            <a:br>
              <a:rPr lang="en-US" sz="1800" dirty="0"/>
            </a:br>
            <a:r>
              <a:rPr lang="en-US" sz="1800" dirty="0"/>
              <a:t>	 	the Community Treasury to the MMM workstream.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0979CA-7FEC-CC8C-1DB8-53BBBDE51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3791991"/>
            <a:ext cx="1778794" cy="857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2E96C0-916A-B1F1-2724-4180FD6BB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951" y="3652269"/>
            <a:ext cx="1385888" cy="13663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6F0610-7FCD-4F67-B092-5E3C59708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075" y="3712726"/>
            <a:ext cx="3454400" cy="1016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CC7D96-4215-7AFF-991C-DDA36C5B21AD}"/>
              </a:ext>
            </a:extLst>
          </p:cNvPr>
          <p:cNvSpPr txBox="1"/>
          <p:nvPr/>
        </p:nvSpPr>
        <p:spPr>
          <a:xfrm>
            <a:off x="7363700" y="4737223"/>
            <a:ext cx="1231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/>
              <a:t>(</a:t>
            </a:r>
            <a:r>
              <a:rPr lang="en-US" sz="1800" dirty="0" err="1"/>
              <a:t>tally.com</a:t>
            </a:r>
            <a:r>
              <a:rPr lang="en-US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520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998F-E896-EDB8-7F37-8A42D4FE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DAOs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09D50-4918-9C74-7A2B-37FE7EE2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</p:spPr>
        <p:txBody>
          <a:bodyPr>
            <a:normAutofit/>
          </a:bodyPr>
          <a:lstStyle/>
          <a:p>
            <a:r>
              <a:rPr lang="en-US" sz="2400" dirty="0"/>
              <a:t>Collector DAOs:    </a:t>
            </a:r>
            <a:r>
              <a:rPr lang="en-US" sz="2400" dirty="0" err="1"/>
              <a:t>PleasrDAO</a:t>
            </a:r>
            <a:r>
              <a:rPr lang="en-US" sz="2400" dirty="0"/>
              <a:t>,  </a:t>
            </a:r>
            <a:r>
              <a:rPr lang="en-US" sz="2400" dirty="0" err="1"/>
              <a:t>flamingoDAO</a:t>
            </a:r>
            <a:r>
              <a:rPr lang="en-US" sz="2400" dirty="0"/>
              <a:t>,  </a:t>
            </a:r>
            <a:r>
              <a:rPr lang="en-US" sz="2400" dirty="0" err="1"/>
              <a:t>ConstitutionDAO</a:t>
            </a:r>
            <a:r>
              <a:rPr lang="en-US" sz="2400" dirty="0"/>
              <a:t>, …</a:t>
            </a:r>
          </a:p>
          <a:p>
            <a:r>
              <a:rPr lang="en-US" sz="2400" dirty="0"/>
              <a:t>Grants DAOs:   </a:t>
            </a:r>
            <a:r>
              <a:rPr lang="en-US" sz="2400" dirty="0" err="1"/>
              <a:t>gitcoin</a:t>
            </a:r>
            <a:r>
              <a:rPr lang="en-US" sz="2400" dirty="0"/>
              <a:t>, …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Protocol DAOs</a:t>
            </a:r>
            <a:r>
              <a:rPr lang="en-US" sz="2400" dirty="0"/>
              <a:t>:   manages operation of a specific protocol </a:t>
            </a:r>
            <a:br>
              <a:rPr lang="en-US" sz="2400" dirty="0"/>
            </a:br>
            <a:r>
              <a:rPr lang="en-US" sz="2400" dirty="0"/>
              <a:t>		</a:t>
            </a:r>
            <a:r>
              <a:rPr lang="en-US" sz="2400" dirty="0" err="1"/>
              <a:t>Uniswap</a:t>
            </a:r>
            <a:r>
              <a:rPr lang="en-US" sz="2400" dirty="0"/>
              <a:t> DAO (74K),   Compound DAO (8K),   …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Social DAOs</a:t>
            </a:r>
            <a:r>
              <a:rPr lang="en-US" sz="2400" dirty="0"/>
              <a:t>:  FWB, …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Investment DAOs</a:t>
            </a:r>
            <a:r>
              <a:rPr lang="en-US" sz="2400" dirty="0"/>
              <a:t>:  many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722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3D80-3671-F34D-9845-811A77517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 DAO governance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5402F-77B4-6045-BC10-249FBDA3C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1104902"/>
            <a:ext cx="8572500" cy="6230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Who can vote?    How to vote?   What voting mechanism?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5CC0B-E656-8549-97E6-867C78A4C9BD}"/>
              </a:ext>
            </a:extLst>
          </p:cNvPr>
          <p:cNvSpPr txBox="1"/>
          <p:nvPr/>
        </p:nvSpPr>
        <p:spPr>
          <a:xfrm>
            <a:off x="361950" y="4240888"/>
            <a:ext cx="8468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DAOs:  a platform for experimenting with governance mechanisms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712BBB-65E8-8E51-3600-1C77B0A3C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1796858"/>
            <a:ext cx="6800850" cy="1980719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75550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8DEF8-1FCC-0353-88E3-28623690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Governance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C9926-4BC7-BEE0-59FC-3B3FC957B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57162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One token one vote</a:t>
            </a:r>
            <a:r>
              <a:rPr lang="en-US" dirty="0"/>
              <a:t>:   (most common)</a:t>
            </a:r>
          </a:p>
          <a:p>
            <a:r>
              <a:rPr lang="en-US" dirty="0"/>
              <a:t>Members receive tokens based on their contribution</a:t>
            </a:r>
          </a:p>
          <a:p>
            <a:r>
              <a:rPr lang="en-US" dirty="0"/>
              <a:t>Everyone can vote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BB5657-5B12-9CA4-49FF-17E224E38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050" y="2391704"/>
            <a:ext cx="2284424" cy="2423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2D2145-F0B5-763A-5488-C99A8A2A6B4A}"/>
              </a:ext>
            </a:extLst>
          </p:cNvPr>
          <p:cNvSpPr txBox="1"/>
          <p:nvPr/>
        </p:nvSpPr>
        <p:spPr>
          <a:xfrm>
            <a:off x="630226" y="3603294"/>
            <a:ext cx="4811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In reality:  low participation rate (8%)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CDBDDB-FE43-56A8-A5CE-DCC03E4AC258}"/>
              </a:ext>
            </a:extLst>
          </p:cNvPr>
          <p:cNvSpPr txBox="1"/>
          <p:nvPr/>
        </p:nvSpPr>
        <p:spPr>
          <a:xfrm>
            <a:off x="6043604" y="4743390"/>
            <a:ext cx="2675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proposal 21   (</a:t>
            </a:r>
            <a:r>
              <a:rPr lang="en-US" sz="2000" dirty="0" err="1">
                <a:latin typeface="+mn-lt"/>
              </a:rPr>
              <a:t>tally.com</a:t>
            </a:r>
            <a:r>
              <a:rPr lang="en-US" sz="2000" dirty="0">
                <a:latin typeface="+mn-lt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B9A36E-40C9-6787-2105-CDB8D6E316D9}"/>
              </a:ext>
            </a:extLst>
          </p:cNvPr>
          <p:cNvSpPr txBox="1"/>
          <p:nvPr/>
        </p:nvSpPr>
        <p:spPr>
          <a:xfrm>
            <a:off x="1377204" y="4353220"/>
            <a:ext cx="1908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delegation</a:t>
            </a:r>
          </a:p>
        </p:txBody>
      </p:sp>
    </p:spTree>
    <p:extLst>
      <p:ext uri="{BB962C8B-B14F-4D97-AF65-F5344CB8AC3E}">
        <p14:creationId xmlns:p14="http://schemas.microsoft.com/office/powerpoint/2010/main" val="111723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DB3C8-4970-6419-5EA3-BAE961E7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Delegation example:  element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11648C-5608-686B-43C0-22F7E125DD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" r="20085"/>
          <a:stretch/>
        </p:blipFill>
        <p:spPr>
          <a:xfrm>
            <a:off x="324465" y="1325441"/>
            <a:ext cx="4994788" cy="33078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14828A-D3F7-ADA4-8FD6-81D45EB0ADED}"/>
              </a:ext>
            </a:extLst>
          </p:cNvPr>
          <p:cNvSpPr/>
          <p:nvPr/>
        </p:nvSpPr>
        <p:spPr>
          <a:xfrm>
            <a:off x="3913239" y="1229032"/>
            <a:ext cx="1661651" cy="4031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2F9178E-6410-682E-8486-9F3D29DBF775}"/>
              </a:ext>
            </a:extLst>
          </p:cNvPr>
          <p:cNvCxnSpPr>
            <a:cxnSpLocks/>
          </p:cNvCxnSpPr>
          <p:nvPr/>
        </p:nvCxnSpPr>
        <p:spPr>
          <a:xfrm flipH="1" flipV="1">
            <a:off x="3382297" y="2074606"/>
            <a:ext cx="2359743" cy="8357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B6CED27-D4CE-C534-2B8F-06E464298508}"/>
              </a:ext>
            </a:extLst>
          </p:cNvPr>
          <p:cNvSpPr txBox="1"/>
          <p:nvPr/>
        </p:nvSpPr>
        <p:spPr>
          <a:xfrm>
            <a:off x="5742040" y="2664541"/>
            <a:ext cx="231903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≈300 addresses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delegated tokens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to this address</a:t>
            </a:r>
          </a:p>
        </p:txBody>
      </p:sp>
    </p:spTree>
    <p:extLst>
      <p:ext uri="{BB962C8B-B14F-4D97-AF65-F5344CB8AC3E}">
        <p14:creationId xmlns:p14="http://schemas.microsoft.com/office/powerpoint/2010/main" val="21474907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DB60-36C3-8246-F833-BDEBC243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Governor Bravo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0E225-324C-D437-BC1F-29C9877C6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588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Governor alpha </a:t>
            </a:r>
            <a:r>
              <a:rPr lang="en-US" sz="2400" dirty="0"/>
              <a:t>(Jan. 2020) updated to </a:t>
            </a:r>
            <a:r>
              <a:rPr lang="en-US" sz="2400" b="1" dirty="0">
                <a:hlinkClick r:id="rId3"/>
              </a:rPr>
              <a:t>Bravo</a:t>
            </a:r>
            <a:r>
              <a:rPr lang="en-US" sz="2400" dirty="0"/>
              <a:t> (March 2021):</a:t>
            </a:r>
          </a:p>
          <a:p>
            <a:r>
              <a:rPr lang="en-US" sz="2400" dirty="0"/>
              <a:t>A collection of smart contracts used for governance</a:t>
            </a:r>
          </a:p>
          <a:p>
            <a:r>
              <a:rPr lang="en-US" sz="2400" dirty="0"/>
              <a:t>Forked and used by many other protocols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Other alternatives:</a:t>
            </a:r>
          </a:p>
          <a:p>
            <a:r>
              <a:rPr lang="en-US" sz="2400" dirty="0">
                <a:hlinkClick r:id="rId4"/>
              </a:rPr>
              <a:t>OpenZeppelin Governor</a:t>
            </a:r>
            <a:r>
              <a:rPr lang="en-US" sz="2400" dirty="0"/>
              <a:t> protocol</a:t>
            </a:r>
          </a:p>
        </p:txBody>
      </p:sp>
    </p:spTree>
    <p:extLst>
      <p:ext uri="{BB962C8B-B14F-4D97-AF65-F5344CB8AC3E}">
        <p14:creationId xmlns:p14="http://schemas.microsoft.com/office/powerpoint/2010/main" val="10710868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DB60-36C3-8246-F833-BDEBC243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life cycle of a proposal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6AE939-2FDC-A31C-0183-D1D805FCD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58" y="1081549"/>
            <a:ext cx="5887550" cy="376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06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B3E1-986D-B1FF-4086-A237AD7F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Governor Bravo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6D9A6-35B0-C3A9-A269-59DED083C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3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Implements an ERC-20 governance token.  Let’s call it GOV.</a:t>
            </a:r>
          </a:p>
          <a:p>
            <a:r>
              <a:rPr lang="en-US" sz="2400" dirty="0"/>
              <a:t>An address that owns GOV tokens can vote on proposals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CAC70B-3EFC-E641-A0CE-1CEB5F6DF3C1}"/>
              </a:ext>
            </a:extLst>
          </p:cNvPr>
          <p:cNvSpPr txBox="1"/>
          <p:nvPr/>
        </p:nvSpPr>
        <p:spPr>
          <a:xfrm>
            <a:off x="851893" y="4014899"/>
            <a:ext cx="6403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69ED"/>
                </a:solidFill>
                <a:effectLst/>
                <a:latin typeface="+mn-lt"/>
              </a:rPr>
              <a:t>function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</a:rPr>
              <a:t>castVote</a:t>
            </a:r>
            <a:r>
              <a:rPr lang="en-US" dirty="0">
                <a:effectLst/>
                <a:latin typeface="+mn-lt"/>
              </a:rPr>
              <a:t>(</a:t>
            </a:r>
            <a:r>
              <a:rPr lang="en-US" dirty="0" err="1">
                <a:solidFill>
                  <a:srgbClr val="9669ED"/>
                </a:solidFill>
                <a:effectLst/>
                <a:latin typeface="+mn-lt"/>
              </a:rPr>
              <a:t>uint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proposalID</a:t>
            </a:r>
            <a:r>
              <a:rPr lang="en-US" dirty="0">
                <a:effectLst/>
                <a:latin typeface="+mn-lt"/>
              </a:rPr>
              <a:t>, </a:t>
            </a:r>
            <a:r>
              <a:rPr lang="en-US" dirty="0">
                <a:solidFill>
                  <a:srgbClr val="9669ED"/>
                </a:solidFill>
                <a:effectLst/>
                <a:latin typeface="+mn-lt"/>
              </a:rPr>
              <a:t>uint8</a:t>
            </a:r>
            <a:r>
              <a:rPr lang="en-US" dirty="0">
                <a:effectLst/>
                <a:latin typeface="+mn-lt"/>
              </a:rPr>
              <a:t> support) </a:t>
            </a:r>
            <a:endParaRPr lang="en-US" dirty="0">
              <a:solidFill>
                <a:srgbClr val="9669ED"/>
              </a:solidFill>
              <a:effectLst/>
              <a:latin typeface="+mn-lt"/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0284BBED-7A2C-90F2-CF4C-591BA68EF2AE}"/>
              </a:ext>
            </a:extLst>
          </p:cNvPr>
          <p:cNvSpPr/>
          <p:nvPr/>
        </p:nvSpPr>
        <p:spPr>
          <a:xfrm>
            <a:off x="953728" y="2771464"/>
            <a:ext cx="5061310" cy="746657"/>
          </a:xfrm>
          <a:prstGeom prst="wedgeRoundRectCallout">
            <a:avLst>
              <a:gd name="adj1" fmla="val 18445"/>
              <a:gd name="adj2" fmla="val 12416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proposal I am voting for</a:t>
            </a:r>
          </a:p>
          <a:p>
            <a:pPr algn="ctr"/>
            <a:r>
              <a:rPr lang="en-US" dirty="0"/>
              <a:t>(with all my allotted voting tokens)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18BC45F8-F4EF-C427-D4F3-C59EA0B08300}"/>
              </a:ext>
            </a:extLst>
          </p:cNvPr>
          <p:cNvSpPr/>
          <p:nvPr/>
        </p:nvSpPr>
        <p:spPr>
          <a:xfrm>
            <a:off x="6727547" y="2661555"/>
            <a:ext cx="1831258" cy="1106445"/>
          </a:xfrm>
          <a:prstGeom prst="wedgeRoundRectCallout">
            <a:avLst>
              <a:gd name="adj1" fmla="val -66112"/>
              <a:gd name="adj2" fmla="val 7963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0: against</a:t>
            </a:r>
          </a:p>
          <a:p>
            <a:pPr algn="ctr"/>
            <a:r>
              <a:rPr lang="en-US" dirty="0"/>
              <a:t>1: in favor</a:t>
            </a:r>
          </a:p>
          <a:p>
            <a:pPr algn="ctr"/>
            <a:r>
              <a:rPr lang="en-US" dirty="0"/>
              <a:t>2: abstain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8DBFEF-88E1-CDF3-D6D5-2BCEB8509C49}"/>
              </a:ext>
            </a:extLst>
          </p:cNvPr>
          <p:cNvSpPr txBox="1"/>
          <p:nvPr/>
        </p:nvSpPr>
        <p:spPr>
          <a:xfrm>
            <a:off x="2399071" y="4618471"/>
            <a:ext cx="2488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(cannot vote partially)</a:t>
            </a:r>
          </a:p>
        </p:txBody>
      </p:sp>
    </p:spTree>
    <p:extLst>
      <p:ext uri="{BB962C8B-B14F-4D97-AF65-F5344CB8AC3E}">
        <p14:creationId xmlns:p14="http://schemas.microsoft.com/office/powerpoint/2010/main" val="25223825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B3E1-986D-B1FF-4086-A237AD7F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Governor Bravo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6D9A6-35B0-C3A9-A269-59DED083C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3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Implements an ERC-20 governance token.  Let’s call it GOV.</a:t>
            </a:r>
          </a:p>
          <a:p>
            <a:pPr marL="0" indent="0">
              <a:buNone/>
            </a:pPr>
            <a:r>
              <a:rPr lang="en-US" sz="2400" dirty="0"/>
              <a:t>	… or delegate its GOV tokens to another address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CAC70B-3EFC-E641-A0CE-1CEB5F6DF3C1}"/>
              </a:ext>
            </a:extLst>
          </p:cNvPr>
          <p:cNvSpPr txBox="1"/>
          <p:nvPr/>
        </p:nvSpPr>
        <p:spPr>
          <a:xfrm>
            <a:off x="851893" y="2500732"/>
            <a:ext cx="4922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669ED"/>
                </a:solidFill>
                <a:effectLst/>
                <a:latin typeface="+mn-lt"/>
              </a:rPr>
              <a:t>function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</a:rPr>
              <a:t>delegate</a:t>
            </a:r>
            <a:r>
              <a:rPr lang="en-US" dirty="0">
                <a:effectLst/>
                <a:latin typeface="+mn-lt"/>
              </a:rPr>
              <a:t>(</a:t>
            </a:r>
            <a:r>
              <a:rPr lang="en-US" dirty="0">
                <a:solidFill>
                  <a:srgbClr val="9669ED"/>
                </a:solidFill>
                <a:effectLst/>
                <a:latin typeface="+mn-lt"/>
              </a:rPr>
              <a:t>address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delegatee</a:t>
            </a:r>
            <a:r>
              <a:rPr lang="en-US" dirty="0">
                <a:effectLst/>
                <a:latin typeface="+mn-lt"/>
              </a:rPr>
              <a:t>) </a:t>
            </a:r>
            <a:endParaRPr lang="en-US" b="0" i="0" dirty="0">
              <a:solidFill>
                <a:srgbClr val="141E27"/>
              </a:solidFill>
              <a:effectLst/>
              <a:latin typeface="+mn-lt"/>
            </a:endParaRP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42C26128-7C3C-978B-44E4-AAEC297CC1AC}"/>
              </a:ext>
            </a:extLst>
          </p:cNvPr>
          <p:cNvSpPr/>
          <p:nvPr/>
        </p:nvSpPr>
        <p:spPr>
          <a:xfrm>
            <a:off x="6620622" y="2271282"/>
            <a:ext cx="2163096" cy="691115"/>
          </a:xfrm>
          <a:prstGeom prst="wedgeRoundRectCallout">
            <a:avLst>
              <a:gd name="adj1" fmla="val -92833"/>
              <a:gd name="adj2" fmla="val 1687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delegate all my voting tokens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800A75-8C42-BD83-CB1B-7366FE680D5A}"/>
              </a:ext>
            </a:extLst>
          </p:cNvPr>
          <p:cNvSpPr txBox="1"/>
          <p:nvPr/>
        </p:nvSpPr>
        <p:spPr>
          <a:xfrm>
            <a:off x="335571" y="4081770"/>
            <a:ext cx="8448147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An address can only delegate </a:t>
            </a:r>
            <a:r>
              <a:rPr lang="en-US" u="sng" dirty="0">
                <a:latin typeface="+mn-lt"/>
              </a:rPr>
              <a:t>all</a:t>
            </a:r>
            <a:r>
              <a:rPr lang="en-US" dirty="0">
                <a:latin typeface="+mn-lt"/>
              </a:rPr>
              <a:t> its tokens to </a:t>
            </a:r>
            <a:r>
              <a:rPr lang="en-US" u="sng" dirty="0">
                <a:latin typeface="+mn-lt"/>
              </a:rPr>
              <a:t>one</a:t>
            </a:r>
            <a:r>
              <a:rPr lang="en-US" dirty="0">
                <a:latin typeface="+mn-lt"/>
              </a:rPr>
              <a:t> address at a time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  	… but I can hold my GOV tokens at multiple addresses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474A5A-89EF-6AB6-CC5F-39D48A4C7B58}"/>
              </a:ext>
            </a:extLst>
          </p:cNvPr>
          <p:cNvSpPr txBox="1"/>
          <p:nvPr/>
        </p:nvSpPr>
        <p:spPr>
          <a:xfrm>
            <a:off x="335571" y="3229458"/>
            <a:ext cx="6667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can re-delegate at any time by calling function again</a:t>
            </a:r>
          </a:p>
        </p:txBody>
      </p:sp>
    </p:spTree>
    <p:extLst>
      <p:ext uri="{BB962C8B-B14F-4D97-AF65-F5344CB8AC3E}">
        <p14:creationId xmlns:p14="http://schemas.microsoft.com/office/powerpoint/2010/main" val="135556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37AD-8501-AB02-84CA-11AF0849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Creating a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B2223-2FB2-1844-AFE0-4D5E749F0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9669ED"/>
                </a:solidFill>
                <a:effectLst/>
              </a:rPr>
              <a:t>function</a:t>
            </a:r>
            <a:r>
              <a:rPr lang="en-US" sz="2400" dirty="0">
                <a:effectLst/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</a:rPr>
              <a:t>propose</a:t>
            </a:r>
            <a:r>
              <a:rPr lang="en-US" sz="2400" dirty="0">
                <a:effectLst/>
              </a:rPr>
              <a:t>(</a:t>
            </a:r>
          </a:p>
          <a:p>
            <a:pPr marL="0" indent="0">
              <a:buNone/>
              <a:tabLst>
                <a:tab pos="908050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address</a:t>
            </a:r>
            <a:r>
              <a:rPr lang="en-US" sz="2400" dirty="0">
                <a:effectLst/>
              </a:rPr>
              <a:t>[] targets, </a:t>
            </a:r>
          </a:p>
          <a:p>
            <a:pPr marL="0" indent="0">
              <a:buNone/>
              <a:tabLst>
                <a:tab pos="908050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 err="1">
                <a:solidFill>
                  <a:srgbClr val="9669ED"/>
                </a:solidFill>
                <a:effectLst/>
              </a:rPr>
              <a:t>uint</a:t>
            </a:r>
            <a:r>
              <a:rPr lang="en-US" sz="2400" dirty="0">
                <a:effectLst/>
              </a:rPr>
              <a:t>[]        values, </a:t>
            </a:r>
          </a:p>
          <a:p>
            <a:pPr marL="0" indent="0">
              <a:buNone/>
              <a:tabLst>
                <a:tab pos="908050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string</a:t>
            </a:r>
            <a:r>
              <a:rPr lang="en-US" sz="2400" dirty="0">
                <a:effectLst/>
              </a:rPr>
              <a:t>[]     signatures, </a:t>
            </a:r>
          </a:p>
          <a:p>
            <a:pPr marL="0" indent="0">
              <a:buNone/>
              <a:tabLst>
                <a:tab pos="908050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bytes</a:t>
            </a:r>
            <a:r>
              <a:rPr lang="en-US" sz="2400" dirty="0">
                <a:effectLst/>
              </a:rPr>
              <a:t>[]     </a:t>
            </a:r>
            <a:r>
              <a:rPr lang="en-US" sz="2400" dirty="0" err="1">
                <a:effectLst/>
              </a:rPr>
              <a:t>calldatas</a:t>
            </a:r>
            <a:r>
              <a:rPr lang="en-US" sz="2400" dirty="0">
                <a:effectLst/>
              </a:rPr>
              <a:t>, </a:t>
            </a:r>
          </a:p>
          <a:p>
            <a:pPr marL="0" indent="0">
              <a:spcBef>
                <a:spcPts val="1776"/>
              </a:spcBef>
              <a:buNone/>
              <a:tabLst>
                <a:tab pos="908050" algn="l"/>
                <a:tab pos="3652838" algn="l"/>
                <a:tab pos="5021263" algn="l"/>
              </a:tabLst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string</a:t>
            </a:r>
            <a:r>
              <a:rPr lang="en-US" sz="2400" dirty="0">
                <a:effectLst/>
              </a:rPr>
              <a:t> description)	//  proposal description 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>
                <a:solidFill>
                  <a:srgbClr val="9669ED"/>
                </a:solidFill>
              </a:rPr>
              <a:t>	</a:t>
            </a:r>
            <a:r>
              <a:rPr lang="en-US" sz="2400" dirty="0">
                <a:solidFill>
                  <a:srgbClr val="9669ED"/>
                </a:solidFill>
                <a:effectLst/>
              </a:rPr>
              <a:t>returns</a:t>
            </a:r>
            <a:r>
              <a:rPr lang="en-US" sz="2400" dirty="0">
                <a:effectLst/>
              </a:rPr>
              <a:t> (</a:t>
            </a:r>
            <a:r>
              <a:rPr lang="en-US" sz="2400" dirty="0" err="1">
                <a:solidFill>
                  <a:srgbClr val="9669ED"/>
                </a:solidFill>
                <a:effectLst/>
              </a:rPr>
              <a:t>uint</a:t>
            </a:r>
            <a:r>
              <a:rPr lang="en-US" sz="2400" dirty="0">
                <a:effectLst/>
              </a:rPr>
              <a:t>) </a:t>
            </a:r>
            <a:br>
              <a:rPr lang="en-US" sz="2400" b="0" i="0" dirty="0">
                <a:solidFill>
                  <a:srgbClr val="141E27"/>
                </a:solidFill>
                <a:effectLst/>
              </a:rPr>
            </a:br>
            <a:endParaRPr lang="en-US" sz="2400" b="0" i="0" dirty="0">
              <a:solidFill>
                <a:srgbClr val="141E27"/>
              </a:solidFill>
              <a:effectLst/>
            </a:endParaRP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3A435A4C-4FAE-4742-A2FD-C3053119FB80}"/>
              </a:ext>
            </a:extLst>
          </p:cNvPr>
          <p:cNvSpPr/>
          <p:nvPr/>
        </p:nvSpPr>
        <p:spPr>
          <a:xfrm>
            <a:off x="4021390" y="1785170"/>
            <a:ext cx="294968" cy="157316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A46736-946B-0D63-78B2-78BEA44D3A90}"/>
              </a:ext>
            </a:extLst>
          </p:cNvPr>
          <p:cNvSpPr txBox="1"/>
          <p:nvPr/>
        </p:nvSpPr>
        <p:spPr>
          <a:xfrm>
            <a:off x="4402973" y="1785170"/>
            <a:ext cx="4287905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If proposal passes,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how to execute it:</a:t>
            </a:r>
          </a:p>
          <a:p>
            <a:pPr algn="l"/>
            <a:r>
              <a:rPr lang="en-US" dirty="0">
                <a:latin typeface="+mn-lt"/>
              </a:rPr>
              <a:t>    what functions to call (actions)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  and with what arguments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5B77D1-4C7F-2945-5041-D8BA817390A0}"/>
              </a:ext>
            </a:extLst>
          </p:cNvPr>
          <p:cNvSpPr txBox="1"/>
          <p:nvPr/>
        </p:nvSpPr>
        <p:spPr>
          <a:xfrm>
            <a:off x="6268381" y="3905285"/>
            <a:ext cx="241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(human readable)</a:t>
            </a: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77B8F90E-1D11-5583-5E76-66F035028483}"/>
              </a:ext>
            </a:extLst>
          </p:cNvPr>
          <p:cNvSpPr/>
          <p:nvPr/>
        </p:nvSpPr>
        <p:spPr>
          <a:xfrm>
            <a:off x="3401962" y="4425424"/>
            <a:ext cx="4660490" cy="461665"/>
          </a:xfrm>
          <a:prstGeom prst="wedgeRectCallout">
            <a:avLst>
              <a:gd name="adj1" fmla="val -65190"/>
              <a:gd name="adj2" fmla="val -4730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ID of newly created proposal </a:t>
            </a:r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FDF009C7-4344-90C9-B6F6-998AC48EF947}"/>
              </a:ext>
            </a:extLst>
          </p:cNvPr>
          <p:cNvSpPr/>
          <p:nvPr/>
        </p:nvSpPr>
        <p:spPr>
          <a:xfrm>
            <a:off x="3645626" y="969318"/>
            <a:ext cx="5245509" cy="461665"/>
          </a:xfrm>
          <a:prstGeom prst="wedgeRectCallout">
            <a:avLst>
              <a:gd name="adj1" fmla="val -65565"/>
              <a:gd name="adj2" fmla="val 5704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function to call on governor contract</a:t>
            </a:r>
          </a:p>
        </p:txBody>
      </p:sp>
    </p:spTree>
    <p:extLst>
      <p:ext uri="{BB962C8B-B14F-4D97-AF65-F5344CB8AC3E}">
        <p14:creationId xmlns:p14="http://schemas.microsoft.com/office/powerpoint/2010/main" val="159599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BF1B0-170E-176D-5960-9D4BB80B8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Global contract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0D965-9FEF-5597-43BB-F5FEBAFC2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431161" cy="3818430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quorumVotes</a:t>
            </a:r>
            <a:r>
              <a:rPr lang="en-US" sz="2400" dirty="0"/>
              <a:t>:   the minimum # of votes for a proposal to pass</a:t>
            </a:r>
          </a:p>
          <a:p>
            <a:pPr>
              <a:spcBef>
                <a:spcPts val="1800"/>
              </a:spcBef>
            </a:pPr>
            <a:r>
              <a:rPr lang="en-US" sz="2400" b="1" dirty="0" err="1"/>
              <a:t>proposalThreshold</a:t>
            </a:r>
            <a:r>
              <a:rPr lang="en-US" sz="2400" dirty="0"/>
              <a:t>:  min # votes needed to create a proposal</a:t>
            </a:r>
          </a:p>
          <a:p>
            <a:pPr>
              <a:spcBef>
                <a:spcPts val="1800"/>
              </a:spcBef>
            </a:pPr>
            <a:r>
              <a:rPr lang="en-US" sz="2400" b="1" dirty="0" err="1"/>
              <a:t>votingDelay</a:t>
            </a:r>
            <a:r>
              <a:rPr lang="en-US" sz="2400" dirty="0"/>
              <a:t>:  # blocks to wait until voting can begin after a proposal is created (e.g., two days)</a:t>
            </a:r>
          </a:p>
          <a:p>
            <a:pPr>
              <a:spcBef>
                <a:spcPts val="1800"/>
              </a:spcBef>
            </a:pPr>
            <a:r>
              <a:rPr lang="en-US" sz="2400" b="1" dirty="0" err="1"/>
              <a:t>votingPeriod</a:t>
            </a:r>
            <a:r>
              <a:rPr lang="en-US" sz="2400" dirty="0"/>
              <a:t>:  # blocks when voting is open (e.g., three days)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All these parameters can be changed by governance in Bravo</a:t>
            </a:r>
          </a:p>
        </p:txBody>
      </p:sp>
    </p:spTree>
    <p:extLst>
      <p:ext uri="{BB962C8B-B14F-4D97-AF65-F5344CB8AC3E}">
        <p14:creationId xmlns:p14="http://schemas.microsoft.com/office/powerpoint/2010/main" val="153584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DB73-42B9-7EC2-7DCF-394060E7E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Proposal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9FCF5-7062-76A5-1B6C-129CFF47B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372475" cy="34575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Once proposal gets enough votes and delays expire: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effectLst/>
              </a:rPr>
              <a:t>anyone can call:</a:t>
            </a:r>
            <a:r>
              <a:rPr lang="en-US" dirty="0"/>
              <a:t>    </a:t>
            </a:r>
            <a:r>
              <a:rPr lang="en-US" dirty="0">
                <a:solidFill>
                  <a:srgbClr val="9669ED"/>
                </a:solidFill>
                <a:effectLst/>
              </a:rPr>
              <a:t>function</a:t>
            </a:r>
            <a:r>
              <a:rPr lang="en-US" dirty="0">
                <a:effectLst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effectLst/>
              </a:rPr>
              <a:t>execute</a:t>
            </a:r>
            <a:r>
              <a:rPr lang="en-US" dirty="0">
                <a:effectLst/>
              </a:rPr>
              <a:t>(</a:t>
            </a:r>
            <a:r>
              <a:rPr lang="en-US" dirty="0" err="1">
                <a:solidFill>
                  <a:srgbClr val="9669ED"/>
                </a:solidFill>
                <a:effectLst/>
              </a:rPr>
              <a:t>uint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proposalID</a:t>
            </a:r>
            <a:r>
              <a:rPr lang="en-US" dirty="0">
                <a:effectLst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⇒   prescribed functions in proposal get called</a:t>
            </a:r>
          </a:p>
        </p:txBody>
      </p:sp>
    </p:spTree>
    <p:extLst>
      <p:ext uri="{BB962C8B-B14F-4D97-AF65-F5344CB8AC3E}">
        <p14:creationId xmlns:p14="http://schemas.microsoft.com/office/powerpoint/2010/main" val="5166176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DB73-42B9-7EC2-7DCF-394060E7E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limits of democracy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9FCF5-7062-76A5-1B6C-129CFF47B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372475" cy="381843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Anytime</a:t>
            </a:r>
            <a:r>
              <a:rPr lang="en-US" dirty="0">
                <a:effectLst/>
              </a:rPr>
              <a:t> before execution</a:t>
            </a:r>
          </a:p>
          <a:p>
            <a:r>
              <a:rPr lang="en-US" dirty="0"/>
              <a:t>“guardian” can call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cancel()</a:t>
            </a:r>
            <a:r>
              <a:rPr lang="en-US" b="1" dirty="0"/>
              <a:t>   </a:t>
            </a:r>
            <a:r>
              <a:rPr lang="en-US" dirty="0"/>
              <a:t>to cancel a proposal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dirty="0"/>
              <a:t>Who is this guardian??</a:t>
            </a:r>
          </a:p>
          <a:p>
            <a:r>
              <a:rPr lang="en-US" dirty="0">
                <a:effectLst/>
              </a:rPr>
              <a:t>set at Governor contract creation time</a:t>
            </a:r>
          </a:p>
          <a:p>
            <a:r>
              <a:rPr lang="en-US" dirty="0"/>
              <a:t>can abdicate at any time by calling  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_abdicate</a:t>
            </a:r>
            <a:r>
              <a:rPr lang="en-US" dirty="0"/>
              <a:t>()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788077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6DAE-E43E-9C7F-4429-4EF1F4EAE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DAO privacy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F5E91-7860-C2D6-D243-FE4A7945E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03671"/>
            <a:ext cx="8382000" cy="3256294"/>
          </a:xfrm>
        </p:spPr>
        <p:txBody>
          <a:bodyPr>
            <a:noAutofit/>
          </a:bodyPr>
          <a:lstStyle/>
          <a:p>
            <a:pPr marL="257175" indent="-257175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Private DAO participation</a:t>
            </a:r>
            <a:r>
              <a:rPr lang="en-US" sz="2400" dirty="0"/>
              <a:t>:   keep membership list private</a:t>
            </a:r>
          </a:p>
          <a:p>
            <a:pPr marL="257175" indent="-257175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Private voting</a:t>
            </a:r>
            <a:r>
              <a:rPr lang="en-US" sz="2400" dirty="0"/>
              <a:t>:   keep who voted how on each proposal private</a:t>
            </a:r>
          </a:p>
          <a:p>
            <a:pPr marL="257175" indent="-257175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Privately delegate </a:t>
            </a:r>
            <a:r>
              <a:rPr lang="en-US" sz="2400" dirty="0"/>
              <a:t>voting rights</a:t>
            </a:r>
          </a:p>
          <a:p>
            <a:pPr marL="257175" indent="-257175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Private treasury</a:t>
            </a:r>
          </a:p>
          <a:p>
            <a:pPr marL="0" indent="0">
              <a:spcBef>
                <a:spcPts val="2304"/>
              </a:spcBef>
              <a:buNone/>
            </a:pPr>
            <a:r>
              <a:rPr lang="en-US" sz="2400" dirty="0"/>
              <a:t>			… while complying with all relevant laws.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3AD5A-8783-F0E0-F489-3149F67A4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3200" y="6416676"/>
            <a:ext cx="71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25EAAF7-E907-EF47-9376-F956DC3F0282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066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191E4-60F7-9032-BA0F-67CB1D8F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Some DAOs made mistakes and were attacked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63985-0838-1D35-A70B-CBCD697D5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Attack on Beanstalk governance:   $182M</a:t>
            </a:r>
          </a:p>
          <a:p>
            <a:r>
              <a:rPr lang="en-US" sz="2400" dirty="0"/>
              <a:t>Attack on Yam Finance governance:  thwarted</a:t>
            </a:r>
          </a:p>
          <a:p>
            <a:r>
              <a:rPr lang="en-US" sz="2400" dirty="0"/>
              <a:t>Attack on Build Finance governance  $1.5M</a:t>
            </a:r>
          </a:p>
          <a:p>
            <a:r>
              <a:rPr lang="en-US" sz="2400" dirty="0"/>
              <a:t>Attack on Mango governance:  $115M</a:t>
            </a:r>
          </a:p>
          <a:p>
            <a:r>
              <a:rPr lang="en-US" sz="2400" dirty="0" err="1"/>
              <a:t>Steem</a:t>
            </a:r>
            <a:r>
              <a:rPr lang="en-US" sz="2400" dirty="0"/>
              <a:t> governance drama</a:t>
            </a:r>
          </a:p>
          <a:p>
            <a:pPr marL="57150" indent="0">
              <a:spcBef>
                <a:spcPts val="2376"/>
              </a:spcBef>
              <a:buNone/>
            </a:pPr>
            <a:endParaRPr lang="en-US" sz="2400" dirty="0"/>
          </a:p>
          <a:p>
            <a:pPr marL="57150" indent="0">
              <a:spcBef>
                <a:spcPts val="2376"/>
              </a:spcBef>
              <a:buNone/>
            </a:pPr>
            <a:r>
              <a:rPr lang="en-US" sz="2400" dirty="0"/>
              <a:t>What happened?   What can we learn?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10953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21BB6-93B4-0074-3010-56B1BD317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(1)  Beanstalk   </a:t>
            </a:r>
            <a:r>
              <a:rPr lang="en-US" sz="1600" dirty="0"/>
              <a:t>(Apr.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D7EEA-4DDE-A3CB-058C-B1E5708BA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68813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An Ethereum-based </a:t>
            </a:r>
            <a:r>
              <a:rPr lang="en-US" sz="2400" dirty="0" err="1"/>
              <a:t>stablecoin</a:t>
            </a:r>
            <a:r>
              <a:rPr lang="en-US" sz="2400" dirty="0"/>
              <a:t> </a:t>
            </a:r>
            <a:r>
              <a:rPr lang="en-US" sz="2400" b="1" dirty="0"/>
              <a:t>Bean</a:t>
            </a:r>
            <a:r>
              <a:rPr lang="en-US" sz="2400" dirty="0"/>
              <a:t>.    Governance token </a:t>
            </a:r>
            <a:r>
              <a:rPr lang="en-US" sz="2400" b="1" dirty="0"/>
              <a:t>Stalk.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The problem</a:t>
            </a:r>
            <a:r>
              <a:rPr lang="en-US" sz="2400" dirty="0"/>
              <a:t>:</a:t>
            </a:r>
          </a:p>
          <a:p>
            <a:r>
              <a:rPr lang="en-US" sz="2400" dirty="0"/>
              <a:t>an attacker can buy Stalk tokens,</a:t>
            </a:r>
          </a:p>
          <a:p>
            <a:r>
              <a:rPr lang="en-US" sz="2400" dirty="0"/>
              <a:t>submit a proposal,</a:t>
            </a:r>
          </a:p>
          <a:p>
            <a:r>
              <a:rPr lang="en-US" sz="2400" dirty="0"/>
              <a:t>vote on proposal, and</a:t>
            </a:r>
          </a:p>
          <a:p>
            <a:r>
              <a:rPr lang="en-US" sz="2400" dirty="0"/>
              <a:t>have proposal execute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AB114A-2C43-515E-A2A4-2EC05DF18D05}"/>
              </a:ext>
            </a:extLst>
          </p:cNvPr>
          <p:cNvGrpSpPr/>
          <p:nvPr/>
        </p:nvGrpSpPr>
        <p:grpSpPr>
          <a:xfrm>
            <a:off x="5201263" y="2571750"/>
            <a:ext cx="1968070" cy="1675785"/>
            <a:chOff x="5830529" y="2571750"/>
            <a:chExt cx="1968070" cy="1675785"/>
          </a:xfrm>
        </p:grpSpPr>
        <p:sp>
          <p:nvSpPr>
            <p:cNvPr id="4" name="Right Bracket 3">
              <a:extLst>
                <a:ext uri="{FF2B5EF4-FFF2-40B4-BE49-F238E27FC236}">
                  <a16:creationId xmlns:a16="http://schemas.microsoft.com/office/drawing/2014/main" id="{2605693F-8B83-6993-C474-21C300CACC33}"/>
                </a:ext>
              </a:extLst>
            </p:cNvPr>
            <p:cNvSpPr/>
            <p:nvPr/>
          </p:nvSpPr>
          <p:spPr>
            <a:xfrm>
              <a:off x="5830529" y="2571750"/>
              <a:ext cx="117987" cy="1675785"/>
            </a:xfrm>
            <a:prstGeom prst="righ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BF79D4-4330-7999-2A22-F3D35FF1825C}"/>
                </a:ext>
              </a:extLst>
            </p:cNvPr>
            <p:cNvSpPr txBox="1"/>
            <p:nvPr/>
          </p:nvSpPr>
          <p:spPr>
            <a:xfrm>
              <a:off x="6017342" y="2910348"/>
              <a:ext cx="17812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all in a single</a:t>
              </a:r>
            </a:p>
            <a:p>
              <a:pPr algn="l"/>
              <a:r>
                <a:rPr lang="en-US" dirty="0">
                  <a:latin typeface="+mn-lt"/>
                </a:rPr>
                <a:t>transaction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4774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21BB6-93B4-0074-3010-56B1BD317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Beanstalk:  the attack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D7EEA-4DDE-A3CB-058C-B1E5708BA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0"/>
            <a:ext cx="8568813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Recall</a:t>
            </a:r>
            <a:r>
              <a:rPr lang="en-US" sz="2400" dirty="0"/>
              <a:t>:   </a:t>
            </a:r>
            <a:r>
              <a:rPr lang="en-US" sz="2400" b="1" dirty="0" err="1"/>
              <a:t>flashloan</a:t>
            </a:r>
            <a:r>
              <a:rPr lang="en-US" sz="2400" b="1" dirty="0"/>
              <a:t>      </a:t>
            </a:r>
            <a:r>
              <a:rPr lang="en-US" sz="2400" dirty="0"/>
              <a:t>(has many applications)</a:t>
            </a:r>
          </a:p>
          <a:p>
            <a:r>
              <a:rPr lang="en-US" sz="2400" dirty="0"/>
              <a:t>a loan that is taken out and repaid back </a:t>
            </a:r>
            <a:r>
              <a:rPr lang="en-US" sz="2400" u="sng" dirty="0"/>
              <a:t>in a single transaction</a:t>
            </a:r>
          </a:p>
          <a:p>
            <a:r>
              <a:rPr lang="en-US" sz="2400" dirty="0"/>
              <a:t>No risk to lender   ⇒   unbounded amount can be borrowed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b="1" u="sng" dirty="0"/>
              <a:t>The attack</a:t>
            </a:r>
            <a:r>
              <a:rPr lang="en-US" sz="2400" dirty="0"/>
              <a:t>:</a:t>
            </a:r>
          </a:p>
          <a:p>
            <a:r>
              <a:rPr lang="en-US" sz="2400" dirty="0"/>
              <a:t>Attacker took a huge </a:t>
            </a:r>
            <a:r>
              <a:rPr lang="en-US" sz="2400" dirty="0" err="1"/>
              <a:t>flashloan</a:t>
            </a:r>
            <a:r>
              <a:rPr lang="en-US" sz="2400" dirty="0"/>
              <a:t> from </a:t>
            </a:r>
            <a:r>
              <a:rPr lang="en-US" sz="2400" dirty="0" err="1"/>
              <a:t>Aave</a:t>
            </a:r>
            <a:r>
              <a:rPr lang="en-US" sz="2400" dirty="0"/>
              <a:t>,  bought lots of Stalk,</a:t>
            </a:r>
          </a:p>
          <a:p>
            <a:r>
              <a:rPr lang="en-US" sz="2400" dirty="0"/>
              <a:t>Passed a proposal to pay $80M to the attacker from the treasury,</a:t>
            </a:r>
          </a:p>
          <a:p>
            <a:r>
              <a:rPr lang="en-US" sz="2400" dirty="0"/>
              <a:t>Sold the Stalk, and repaid the </a:t>
            </a:r>
            <a:r>
              <a:rPr lang="en-US" sz="2400" dirty="0" err="1"/>
              <a:t>flashloan</a:t>
            </a:r>
            <a:r>
              <a:rPr lang="en-US" sz="2400" dirty="0"/>
              <a:t>,</a:t>
            </a:r>
          </a:p>
          <a:p>
            <a:r>
              <a:rPr lang="en-US" sz="2400" dirty="0"/>
              <a:t>Sent the proceeds to Tornado cash   </a:t>
            </a:r>
            <a:r>
              <a:rPr lang="en-US" sz="2000" dirty="0"/>
              <a:t>(donated $250K to Ukraine)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90194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1C2A-7F34-C00A-0F4C-96402091C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242D3-0FC6-B82E-D0FC-991303884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protocol relaunched four months later.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The lesson</a:t>
            </a:r>
            <a:r>
              <a:rPr lang="en-US" sz="2400" dirty="0"/>
              <a:t>:   governance requires delays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Require token holders to hold token for a long period of time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Build a delay between proposal genesis, voting, and execution</a:t>
            </a:r>
          </a:p>
        </p:txBody>
      </p:sp>
    </p:spTree>
    <p:extLst>
      <p:ext uri="{BB962C8B-B14F-4D97-AF65-F5344CB8AC3E}">
        <p14:creationId xmlns:p14="http://schemas.microsoft.com/office/powerpoint/2010/main" val="27003067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75540-4A9D-40FE-B45C-2528564F6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(2)  Yam Finance   </a:t>
            </a:r>
            <a:r>
              <a:rPr lang="en-US" sz="1600" dirty="0"/>
              <a:t>(July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926CE-E5EE-A906-62F9-38CD348C3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</a:t>
            </a:r>
            <a:r>
              <a:rPr lang="en-US" sz="2400" dirty="0" err="1"/>
              <a:t>DeFi</a:t>
            </a:r>
            <a:r>
              <a:rPr lang="en-US" sz="2400" dirty="0"/>
              <a:t> project running on Ethereum.   Governed token </a:t>
            </a:r>
            <a:r>
              <a:rPr lang="en-US" sz="2400" b="1" dirty="0"/>
              <a:t>YAM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b="1" u="sng" dirty="0"/>
              <a:t>What happened</a:t>
            </a:r>
            <a:r>
              <a:rPr lang="en-US" sz="2400" b="1" dirty="0"/>
              <a:t>?</a:t>
            </a:r>
            <a:r>
              <a:rPr lang="en-US" sz="2400" dirty="0"/>
              <a:t>   (within a single day)</a:t>
            </a:r>
          </a:p>
          <a:p>
            <a:r>
              <a:rPr lang="en-US" sz="2400" dirty="0"/>
              <a:t>Attacker bought </a:t>
            </a:r>
            <a:r>
              <a:rPr lang="en-US" sz="2000" b="0" i="0" dirty="0">
                <a:solidFill>
                  <a:srgbClr val="1F2328"/>
                </a:solidFill>
                <a:effectLst/>
              </a:rPr>
              <a:t>224739 </a:t>
            </a:r>
            <a:r>
              <a:rPr lang="en-US" sz="2000" dirty="0"/>
              <a:t>YAM </a:t>
            </a:r>
            <a:r>
              <a:rPr lang="en-US" sz="2400" dirty="0"/>
              <a:t>with borrowed funds</a:t>
            </a:r>
          </a:p>
          <a:p>
            <a:r>
              <a:rPr lang="en-US" sz="2400" dirty="0"/>
              <a:t>Attacker submitted a governance proposal </a:t>
            </a:r>
            <a:br>
              <a:rPr lang="en-US" sz="2400" dirty="0"/>
            </a:br>
            <a:r>
              <a:rPr lang="en-US" sz="2400" dirty="0"/>
              <a:t>		granting it control of project reserves </a:t>
            </a:r>
            <a:r>
              <a:rPr lang="en-US" sz="2000" dirty="0"/>
              <a:t>($3M USD)</a:t>
            </a:r>
          </a:p>
          <a:p>
            <a:r>
              <a:rPr lang="en-US" sz="2400" dirty="0"/>
              <a:t>Voted on proposal with borrowed </a:t>
            </a:r>
            <a:r>
              <a:rPr lang="en-US" sz="2000" b="0" i="0" dirty="0">
                <a:solidFill>
                  <a:srgbClr val="1F2328"/>
                </a:solidFill>
                <a:effectLst/>
              </a:rPr>
              <a:t>224739 YAM</a:t>
            </a:r>
            <a:r>
              <a:rPr lang="en-US" sz="2400" b="0" i="0" dirty="0">
                <a:solidFill>
                  <a:srgbClr val="1F2328"/>
                </a:solidFill>
                <a:effectLst/>
              </a:rPr>
              <a:t>, hitting quorum</a:t>
            </a:r>
          </a:p>
          <a:p>
            <a:r>
              <a:rPr lang="en-US" sz="2400" dirty="0">
                <a:solidFill>
                  <a:srgbClr val="1F2328"/>
                </a:solidFill>
              </a:rPr>
              <a:t>Borrowed YAM exchanged for Eth and paid back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89581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420C9-FE58-1E73-49E2-CB437D6A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happened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87171-789E-8809-0088-B70B5D502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0"/>
            <a:ext cx="8588477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Yam Finance team: noticed the proposal shortly after it hit quorum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⇒   retained </a:t>
            </a:r>
            <a:r>
              <a:rPr lang="en-US" sz="2400" b="1" dirty="0">
                <a:solidFill>
                  <a:srgbClr val="3025FF"/>
                </a:solidFill>
              </a:rPr>
              <a:t>cancel</a:t>
            </a:r>
            <a:r>
              <a:rPr lang="en-US" sz="2400" dirty="0"/>
              <a:t> power, and canceled the proposal.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Lesson:</a:t>
            </a:r>
          </a:p>
          <a:p>
            <a:r>
              <a:rPr lang="en-US" sz="2400" dirty="0"/>
              <a:t>Illustrates the positive power of a veto</a:t>
            </a:r>
          </a:p>
          <a:p>
            <a:r>
              <a:rPr lang="en-US" sz="2400" dirty="0"/>
              <a:t>The problem:  power can never be taken away  </a:t>
            </a:r>
            <a:br>
              <a:rPr lang="en-US" sz="2400" dirty="0"/>
            </a:br>
            <a:r>
              <a:rPr lang="en-US" sz="2400" dirty="0"/>
              <a:t>								(unless voluntarily given away)</a:t>
            </a:r>
          </a:p>
        </p:txBody>
      </p:sp>
    </p:spTree>
    <p:extLst>
      <p:ext uri="{BB962C8B-B14F-4D97-AF65-F5344CB8AC3E}">
        <p14:creationId xmlns:p14="http://schemas.microsoft.com/office/powerpoint/2010/main" val="286532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3371850"/>
            <a:ext cx="7220607" cy="131445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Next lecture:  super cool final guest lecture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26980374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43C50-3BA9-D833-1E95-429726867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908F522-26E6-2E23-168F-17A32C7F6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593076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… as designed in ERC-4337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8E9A0C-5BBA-D4D7-568E-DAC2524DE5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Account abstraction</a:t>
            </a:r>
          </a:p>
        </p:txBody>
      </p:sp>
    </p:spTree>
    <p:extLst>
      <p:ext uri="{BB962C8B-B14F-4D97-AF65-F5344CB8AC3E}">
        <p14:creationId xmlns:p14="http://schemas.microsoft.com/office/powerpoint/2010/main" val="41249472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950-C52A-CA9A-0FB8-9B3A69E09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Goals of Account Abstraction (AA)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A410F-9486-0450-189C-219822E24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499987" cy="3818430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908050" algn="l"/>
              </a:tabLst>
            </a:pPr>
            <a:r>
              <a:rPr lang="en-US" b="1" dirty="0"/>
              <a:t>Recall</a:t>
            </a:r>
            <a:r>
              <a:rPr lang="en-US" dirty="0"/>
              <a:t>:	an asset held in an Externally Owned Account (EOA) is 			completely controlled by the EOA’s signing key</a:t>
            </a:r>
          </a:p>
          <a:p>
            <a:pPr>
              <a:tabLst>
                <a:tab pos="908050" algn="l"/>
              </a:tabLst>
            </a:pPr>
            <a:r>
              <a:rPr lang="en-US" dirty="0"/>
              <a:t>What if I want two keys to control the asset?  Or rate limits? 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Two primary goals for AA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</a:pPr>
            <a:r>
              <a:rPr lang="en-US" dirty="0"/>
              <a:t>Goal 1:  arbitrary complex policies for controlling an asset</a:t>
            </a:r>
          </a:p>
          <a:p>
            <a:pPr>
              <a:spcBef>
                <a:spcPts val="1200"/>
              </a:spcBef>
            </a:pPr>
            <a:r>
              <a:rPr lang="en-US" dirty="0"/>
              <a:t>Goal 2:  a 3</a:t>
            </a:r>
            <a:r>
              <a:rPr lang="en-US" baseline="30000" dirty="0"/>
              <a:t>rd</a:t>
            </a:r>
            <a:r>
              <a:rPr lang="en-US" dirty="0"/>
              <a:t> party </a:t>
            </a:r>
            <a:r>
              <a:rPr lang="en-US" sz="2000" dirty="0"/>
              <a:t>(bundler, paymaster)</a:t>
            </a:r>
            <a:r>
              <a:rPr lang="en-US" dirty="0"/>
              <a:t> pays Tx gas for users</a:t>
            </a:r>
          </a:p>
          <a:p>
            <a:pPr marL="0" indent="0">
              <a:buNone/>
            </a:pPr>
            <a:r>
              <a:rPr lang="en-US" dirty="0"/>
              <a:t>				⇒  improves user experience – no need to get ETH </a:t>
            </a:r>
          </a:p>
          <a:p>
            <a:endParaRPr lang="en-US" dirty="0"/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DB6BE4F4-053C-9C4B-6218-67D328EFBB4B}"/>
              </a:ext>
            </a:extLst>
          </p:cNvPr>
          <p:cNvSpPr/>
          <p:nvPr/>
        </p:nvSpPr>
        <p:spPr>
          <a:xfrm>
            <a:off x="4331110" y="2571750"/>
            <a:ext cx="4429431" cy="619432"/>
          </a:xfrm>
          <a:prstGeom prst="wedgeRoundRectCallout">
            <a:avLst>
              <a:gd name="adj1" fmla="val -37259"/>
              <a:gd name="adj2" fmla="val 9424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⇒  asset </a:t>
            </a:r>
            <a:r>
              <a:rPr lang="en-US" dirty="0" err="1"/>
              <a:t>canot</a:t>
            </a:r>
            <a:r>
              <a:rPr lang="en-US" dirty="0"/>
              <a:t> be held by an EOA</a:t>
            </a:r>
          </a:p>
        </p:txBody>
      </p:sp>
    </p:spTree>
    <p:extLst>
      <p:ext uri="{BB962C8B-B14F-4D97-AF65-F5344CB8AC3E}">
        <p14:creationId xmlns:p14="http://schemas.microsoft.com/office/powerpoint/2010/main" val="223062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9B8E4-E7AC-0FDE-1A67-3FECB3CB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Assets are held by a smart contract wallet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479C7A-1A04-89F1-9622-8F6B4DD3AA3C}"/>
              </a:ext>
            </a:extLst>
          </p:cNvPr>
          <p:cNvCxnSpPr>
            <a:cxnSpLocks/>
          </p:cNvCxnSpPr>
          <p:nvPr/>
        </p:nvCxnSpPr>
        <p:spPr>
          <a:xfrm>
            <a:off x="3460954" y="1229032"/>
            <a:ext cx="0" cy="21337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3870301-8577-D871-7540-FFC5466C9A80}"/>
              </a:ext>
            </a:extLst>
          </p:cNvPr>
          <p:cNvSpPr txBox="1"/>
          <p:nvPr/>
        </p:nvSpPr>
        <p:spPr>
          <a:xfrm>
            <a:off x="457200" y="1120878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off chain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E8EF0F-6975-E9FF-BE4B-F767641A8CFC}"/>
              </a:ext>
            </a:extLst>
          </p:cNvPr>
          <p:cNvSpPr txBox="1"/>
          <p:nvPr/>
        </p:nvSpPr>
        <p:spPr>
          <a:xfrm>
            <a:off x="4650658" y="1120878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on chain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62F24D-CB1D-EC81-899B-57DBCA116F07}"/>
              </a:ext>
            </a:extLst>
          </p:cNvPr>
          <p:cNvSpPr txBox="1"/>
          <p:nvPr/>
        </p:nvSpPr>
        <p:spPr>
          <a:xfrm>
            <a:off x="7791477" y="924232"/>
            <a:ext cx="12698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>
                <a:latin typeface="+mn-lt"/>
              </a:rPr>
              <a:t>on chain</a:t>
            </a:r>
          </a:p>
          <a:p>
            <a:pPr algn="ctr"/>
            <a:r>
              <a:rPr lang="en-US" b="1" u="sng" dirty="0" err="1">
                <a:latin typeface="+mn-lt"/>
              </a:rPr>
              <a:t>dApp</a:t>
            </a:r>
            <a:endParaRPr lang="en-US" b="1" u="sng" dirty="0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76F95E-8932-A480-96E8-43DE141D1B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1853100"/>
            <a:ext cx="459941" cy="68038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23DCD0-4D2D-E841-A029-9875846EE76A}"/>
              </a:ext>
            </a:extLst>
          </p:cNvPr>
          <p:cNvSpPr/>
          <p:nvPr/>
        </p:nvSpPr>
        <p:spPr>
          <a:xfrm>
            <a:off x="4650657" y="1914746"/>
            <a:ext cx="2518891" cy="1988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FA1D9-B283-7D2F-F336-4D9093E613B3}"/>
              </a:ext>
            </a:extLst>
          </p:cNvPr>
          <p:cNvSpPr txBox="1"/>
          <p:nvPr/>
        </p:nvSpPr>
        <p:spPr>
          <a:xfrm>
            <a:off x="4790714" y="3799232"/>
            <a:ext cx="2077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smart contract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wallet (sender)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F63538-83F2-09BA-E406-7A4C4B960007}"/>
              </a:ext>
            </a:extLst>
          </p:cNvPr>
          <p:cNvSpPr/>
          <p:nvPr/>
        </p:nvSpPr>
        <p:spPr>
          <a:xfrm>
            <a:off x="7848601" y="2172539"/>
            <a:ext cx="1155649" cy="6390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Uniswap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F6B1D0-B176-C05C-FBEC-500C77353FC8}"/>
              </a:ext>
            </a:extLst>
          </p:cNvPr>
          <p:cNvSpPr txBox="1"/>
          <p:nvPr/>
        </p:nvSpPr>
        <p:spPr>
          <a:xfrm>
            <a:off x="41380" y="2531804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4F1E43-E6DC-D0EE-5D38-964E3814FBDA}"/>
              </a:ext>
            </a:extLst>
          </p:cNvPr>
          <p:cNvSpPr/>
          <p:nvPr/>
        </p:nvSpPr>
        <p:spPr>
          <a:xfrm>
            <a:off x="1998411" y="2040806"/>
            <a:ext cx="1128247" cy="5080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D14560-798A-B9F2-2F15-9C731137A1AF}"/>
              </a:ext>
            </a:extLst>
          </p:cNvPr>
          <p:cNvSpPr txBox="1"/>
          <p:nvPr/>
        </p:nvSpPr>
        <p:spPr>
          <a:xfrm>
            <a:off x="1994007" y="2531803"/>
            <a:ext cx="116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Bundler</a:t>
            </a:r>
          </a:p>
          <a:p>
            <a:pPr algn="ctr"/>
            <a:r>
              <a:rPr lang="en-US" dirty="0">
                <a:latin typeface="+mn-lt"/>
              </a:rPr>
              <a:t>(relay)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B9BBBB-14DF-495F-1E56-28F0362DD7F6}"/>
              </a:ext>
            </a:extLst>
          </p:cNvPr>
          <p:cNvSpPr txBox="1"/>
          <p:nvPr/>
        </p:nvSpPr>
        <p:spPr>
          <a:xfrm>
            <a:off x="4634012" y="1890674"/>
            <a:ext cx="260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Alice’s assets:  </a:t>
            </a:r>
            <a:r>
              <a:rPr lang="en-US" sz="2000" dirty="0">
                <a:latin typeface="+mn-lt"/>
              </a:rPr>
              <a:t>X, Y, Z</a:t>
            </a:r>
            <a:endParaRPr lang="en-US" dirty="0"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ABAE41-0061-3A67-6F74-C51A813FBA0F}"/>
              </a:ext>
            </a:extLst>
          </p:cNvPr>
          <p:cNvSpPr txBox="1"/>
          <p:nvPr/>
        </p:nvSpPr>
        <p:spPr>
          <a:xfrm>
            <a:off x="4693814" y="2632502"/>
            <a:ext cx="2455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i="0" dirty="0">
                <a:effectLst/>
                <a:latin typeface="+mn-lt"/>
              </a:rPr>
              <a:t>contract Wallet { </a:t>
            </a:r>
          </a:p>
          <a:p>
            <a:pPr algn="l"/>
            <a:r>
              <a:rPr lang="en-US" sz="1800" dirty="0">
                <a:latin typeface="+mn-lt"/>
              </a:rPr>
              <a:t>     </a:t>
            </a:r>
            <a:r>
              <a:rPr lang="en-US" sz="1800" b="0" i="0" dirty="0">
                <a:effectLst/>
                <a:latin typeface="+mn-lt"/>
              </a:rPr>
              <a:t>function </a:t>
            </a:r>
            <a:r>
              <a:rPr lang="en-US" sz="1800" b="0" i="0" dirty="0" err="1">
                <a:effectLst/>
                <a:latin typeface="+mn-lt"/>
              </a:rPr>
              <a:t>execOp</a:t>
            </a:r>
            <a:r>
              <a:rPr lang="en-US" sz="1800" b="0" i="0" dirty="0">
                <a:effectLst/>
                <a:latin typeface="+mn-lt"/>
              </a:rPr>
              <a:t>(</a:t>
            </a:r>
          </a:p>
          <a:p>
            <a:pPr algn="l"/>
            <a:r>
              <a:rPr lang="en-US" sz="1800" dirty="0">
                <a:latin typeface="+mn-lt"/>
              </a:rPr>
              <a:t>	</a:t>
            </a:r>
            <a:r>
              <a:rPr lang="en-US" sz="1800" b="0" i="0" dirty="0" err="1">
                <a:effectLst/>
                <a:latin typeface="+mn-lt"/>
              </a:rPr>
              <a:t>UserOperation</a:t>
            </a:r>
            <a:r>
              <a:rPr lang="en-US" sz="1800" b="0" i="0" dirty="0">
                <a:effectLst/>
                <a:latin typeface="+mn-lt"/>
              </a:rPr>
              <a:t> op);</a:t>
            </a:r>
          </a:p>
          <a:p>
            <a:pPr algn="l"/>
            <a:r>
              <a:rPr lang="en-US" sz="1800" b="0" i="0" dirty="0">
                <a:effectLst/>
                <a:latin typeface="+mn-lt"/>
              </a:rPr>
              <a:t>}</a:t>
            </a:r>
            <a:endParaRPr lang="en-US" sz="1800" dirty="0">
              <a:latin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D4A145-16ED-2507-B4AB-F99E073A984B}"/>
              </a:ext>
            </a:extLst>
          </p:cNvPr>
          <p:cNvGrpSpPr/>
          <p:nvPr/>
        </p:nvGrpSpPr>
        <p:grpSpPr>
          <a:xfrm>
            <a:off x="149176" y="2941180"/>
            <a:ext cx="3934026" cy="2212798"/>
            <a:chOff x="149176" y="2941180"/>
            <a:chExt cx="3934026" cy="2212798"/>
          </a:xfrm>
        </p:grpSpPr>
        <p:sp>
          <p:nvSpPr>
            <p:cNvPr id="20" name="Curved Up Arrow 19">
              <a:extLst>
                <a:ext uri="{FF2B5EF4-FFF2-40B4-BE49-F238E27FC236}">
                  <a16:creationId xmlns:a16="http://schemas.microsoft.com/office/drawing/2014/main" id="{0E3DD606-4110-D32F-F9DE-7B5EBFA9E498}"/>
                </a:ext>
              </a:extLst>
            </p:cNvPr>
            <p:cNvSpPr/>
            <p:nvPr/>
          </p:nvSpPr>
          <p:spPr>
            <a:xfrm>
              <a:off x="549108" y="2941180"/>
              <a:ext cx="1582087" cy="363058"/>
            </a:xfrm>
            <a:prstGeom prst="curvedUpArrow">
              <a:avLst>
                <a:gd name="adj1" fmla="val 25000"/>
                <a:gd name="adj2" fmla="val 47709"/>
                <a:gd name="adj3" fmla="val 3950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C504845-396F-AD56-4274-58443A759C9F}"/>
                </a:ext>
              </a:extLst>
            </p:cNvPr>
            <p:cNvSpPr txBox="1"/>
            <p:nvPr/>
          </p:nvSpPr>
          <p:spPr>
            <a:xfrm>
              <a:off x="149176" y="3385802"/>
              <a:ext cx="3934026" cy="1768176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UserOperation</a:t>
              </a:r>
              <a:r>
                <a:rPr lang="en-US" sz="2000" dirty="0">
                  <a:latin typeface="+mn-lt"/>
                </a:rPr>
                <a:t>:</a:t>
              </a:r>
            </a:p>
            <a:p>
              <a:pPr lvl="1"/>
              <a:r>
                <a:rPr lang="en-US" sz="2000" dirty="0">
                  <a:latin typeface="+mn-lt"/>
                </a:rPr>
                <a:t>address sender,</a:t>
              </a:r>
            </a:p>
            <a:p>
              <a:pPr lvl="1"/>
              <a:r>
                <a:rPr lang="en-US" sz="2000" dirty="0">
                  <a:latin typeface="+mn-lt"/>
                </a:rPr>
                <a:t>bytes </a:t>
              </a:r>
              <a:r>
                <a:rPr lang="en-US" sz="2000" dirty="0" err="1">
                  <a:latin typeface="+mn-lt"/>
                </a:rPr>
                <a:t>callData</a:t>
              </a:r>
              <a:r>
                <a:rPr lang="en-US" sz="2000" dirty="0">
                  <a:latin typeface="+mn-lt"/>
                </a:rPr>
                <a:t>,  // </a:t>
              </a:r>
              <a:r>
                <a:rPr lang="en-US" sz="2000" dirty="0" err="1">
                  <a:latin typeface="+mn-lt"/>
                </a:rPr>
                <a:t>args</a:t>
              </a:r>
              <a:r>
                <a:rPr lang="en-US" sz="2000" dirty="0">
                  <a:latin typeface="+mn-lt"/>
                </a:rPr>
                <a:t> for </a:t>
              </a:r>
              <a:r>
                <a:rPr lang="en-US" sz="2000" dirty="0" err="1">
                  <a:latin typeface="+mn-lt"/>
                </a:rPr>
                <a:t>dApp</a:t>
              </a:r>
              <a:endParaRPr lang="en-US" sz="2000" dirty="0">
                <a:latin typeface="+mn-lt"/>
              </a:endParaRPr>
            </a:p>
            <a:p>
              <a:pPr lvl="1"/>
              <a:r>
                <a:rPr lang="en-US" sz="2000" dirty="0">
                  <a:latin typeface="+mn-lt"/>
                </a:rPr>
                <a:t>bytes signature,</a:t>
              </a:r>
            </a:p>
            <a:p>
              <a:pPr lvl="1"/>
              <a:r>
                <a:rPr lang="en-US" sz="2000" dirty="0">
                  <a:latin typeface="+mn-lt"/>
                </a:rPr>
                <a:t>bytes nonce,  // anti-replay</a:t>
              </a:r>
            </a:p>
            <a:p>
              <a:pPr lvl="1">
                <a:lnSpc>
                  <a:spcPct val="30000"/>
                </a:lnSpc>
              </a:pPr>
              <a:r>
                <a:rPr lang="en-US" sz="2000" dirty="0">
                  <a:latin typeface="+mn-lt"/>
                </a:rPr>
                <a:t>     </a:t>
              </a:r>
              <a:r>
                <a:rPr lang="en-US" sz="2000" b="1" dirty="0">
                  <a:latin typeface="+mn-lt"/>
                </a:rPr>
                <a:t>…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6D79265-11E5-5607-C4F8-608C4423A128}"/>
              </a:ext>
            </a:extLst>
          </p:cNvPr>
          <p:cNvGrpSpPr/>
          <p:nvPr/>
        </p:nvGrpSpPr>
        <p:grpSpPr>
          <a:xfrm>
            <a:off x="3162917" y="1932654"/>
            <a:ext cx="1409083" cy="777832"/>
            <a:chOff x="3162917" y="1932654"/>
            <a:chExt cx="1409083" cy="77783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8161D0C-579D-6C8F-AE28-A8F3DA33763F}"/>
                </a:ext>
              </a:extLst>
            </p:cNvPr>
            <p:cNvCxnSpPr/>
            <p:nvPr/>
          </p:nvCxnSpPr>
          <p:spPr>
            <a:xfrm>
              <a:off x="3162917" y="2294826"/>
              <a:ext cx="140908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B96003-B2C6-0FE6-8702-86F31AA6ACC9}"/>
                </a:ext>
              </a:extLst>
            </p:cNvPr>
            <p:cNvSpPr txBox="1"/>
            <p:nvPr/>
          </p:nvSpPr>
          <p:spPr>
            <a:xfrm>
              <a:off x="3687097" y="1932654"/>
              <a:ext cx="4548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EAC240B-4D0D-639D-B6CC-8383340828CC}"/>
                </a:ext>
              </a:extLst>
            </p:cNvPr>
            <p:cNvSpPr txBox="1"/>
            <p:nvPr/>
          </p:nvSpPr>
          <p:spPr>
            <a:xfrm>
              <a:off x="3504112" y="2310376"/>
              <a:ext cx="9733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UserOp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1452C50-89BE-0DFC-354A-5ABD4561263C}"/>
              </a:ext>
            </a:extLst>
          </p:cNvPr>
          <p:cNvGrpSpPr/>
          <p:nvPr/>
        </p:nvGrpSpPr>
        <p:grpSpPr>
          <a:xfrm>
            <a:off x="7169548" y="2140219"/>
            <a:ext cx="679053" cy="400110"/>
            <a:chOff x="7169548" y="2140219"/>
            <a:chExt cx="679053" cy="400110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06A6042-AE11-21F7-F2E7-4BE9B5CD8C49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4EA31F5-8D7B-CB8D-121B-9650FA4DF6F0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sp>
        <p:nvSpPr>
          <p:cNvPr id="35" name="Rounded Rectangular Callout 34">
            <a:extLst>
              <a:ext uri="{FF2B5EF4-FFF2-40B4-BE49-F238E27FC236}">
                <a16:creationId xmlns:a16="http://schemas.microsoft.com/office/drawing/2014/main" id="{E1CE8936-46D5-E79E-2499-45DD4BB40FC9}"/>
              </a:ext>
            </a:extLst>
          </p:cNvPr>
          <p:cNvSpPr/>
          <p:nvPr/>
        </p:nvSpPr>
        <p:spPr>
          <a:xfrm>
            <a:off x="2131195" y="1423332"/>
            <a:ext cx="1142930" cy="365094"/>
          </a:xfrm>
          <a:prstGeom prst="wedgeRoundRectCallout">
            <a:avLst>
              <a:gd name="adj1" fmla="val -29004"/>
              <a:gd name="adj2" fmla="val 112416"/>
              <a:gd name="adj3" fmla="val 16667"/>
            </a:avLst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pays gas</a:t>
            </a:r>
          </a:p>
        </p:txBody>
      </p:sp>
    </p:spTree>
    <p:extLst>
      <p:ext uri="{BB962C8B-B14F-4D97-AF65-F5344CB8AC3E}">
        <p14:creationId xmlns:p14="http://schemas.microsoft.com/office/powerpoint/2010/main" val="101780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9B8E4-E7AC-0FDE-1A67-3FECB3CB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Smart contract wallet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479C7A-1A04-89F1-9622-8F6B4DD3AA3C}"/>
              </a:ext>
            </a:extLst>
          </p:cNvPr>
          <p:cNvCxnSpPr>
            <a:cxnSpLocks/>
          </p:cNvCxnSpPr>
          <p:nvPr/>
        </p:nvCxnSpPr>
        <p:spPr>
          <a:xfrm>
            <a:off x="3460954" y="1229032"/>
            <a:ext cx="0" cy="21337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3870301-8577-D871-7540-FFC5466C9A80}"/>
              </a:ext>
            </a:extLst>
          </p:cNvPr>
          <p:cNvSpPr txBox="1"/>
          <p:nvPr/>
        </p:nvSpPr>
        <p:spPr>
          <a:xfrm>
            <a:off x="457200" y="1120878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off chain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E8EF0F-6975-E9FF-BE4B-F767641A8CFC}"/>
              </a:ext>
            </a:extLst>
          </p:cNvPr>
          <p:cNvSpPr txBox="1"/>
          <p:nvPr/>
        </p:nvSpPr>
        <p:spPr>
          <a:xfrm>
            <a:off x="4650658" y="1120878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on chain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62F24D-CB1D-EC81-899B-57DBCA116F07}"/>
              </a:ext>
            </a:extLst>
          </p:cNvPr>
          <p:cNvSpPr txBox="1"/>
          <p:nvPr/>
        </p:nvSpPr>
        <p:spPr>
          <a:xfrm>
            <a:off x="7791477" y="924232"/>
            <a:ext cx="12698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>
                <a:latin typeface="+mn-lt"/>
              </a:rPr>
              <a:t>on chain</a:t>
            </a:r>
          </a:p>
          <a:p>
            <a:pPr algn="ctr"/>
            <a:r>
              <a:rPr lang="en-US" b="1" u="sng" dirty="0" err="1">
                <a:latin typeface="+mn-lt"/>
              </a:rPr>
              <a:t>dApp</a:t>
            </a:r>
            <a:endParaRPr lang="en-US" b="1" u="sng" dirty="0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76F95E-8932-A480-96E8-43DE141D1B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1853100"/>
            <a:ext cx="459941" cy="68038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23DCD0-4D2D-E841-A029-9875846EE76A}"/>
              </a:ext>
            </a:extLst>
          </p:cNvPr>
          <p:cNvSpPr/>
          <p:nvPr/>
        </p:nvSpPr>
        <p:spPr>
          <a:xfrm>
            <a:off x="4650657" y="1914746"/>
            <a:ext cx="2518891" cy="1988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FA1D9-B283-7D2F-F336-4D9093E613B3}"/>
              </a:ext>
            </a:extLst>
          </p:cNvPr>
          <p:cNvSpPr txBox="1"/>
          <p:nvPr/>
        </p:nvSpPr>
        <p:spPr>
          <a:xfrm>
            <a:off x="4790714" y="3799232"/>
            <a:ext cx="2077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smart contract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wallet (sender)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F63538-83F2-09BA-E406-7A4C4B960007}"/>
              </a:ext>
            </a:extLst>
          </p:cNvPr>
          <p:cNvSpPr/>
          <p:nvPr/>
        </p:nvSpPr>
        <p:spPr>
          <a:xfrm>
            <a:off x="7848601" y="2172539"/>
            <a:ext cx="1155649" cy="6390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Uniswap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F6B1D0-B176-C05C-FBEC-500C77353FC8}"/>
              </a:ext>
            </a:extLst>
          </p:cNvPr>
          <p:cNvSpPr txBox="1"/>
          <p:nvPr/>
        </p:nvSpPr>
        <p:spPr>
          <a:xfrm>
            <a:off x="41380" y="2531804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4F1E43-E6DC-D0EE-5D38-964E3814FBDA}"/>
              </a:ext>
            </a:extLst>
          </p:cNvPr>
          <p:cNvSpPr/>
          <p:nvPr/>
        </p:nvSpPr>
        <p:spPr>
          <a:xfrm>
            <a:off x="1998411" y="2040806"/>
            <a:ext cx="1128247" cy="5080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D14560-798A-B9F2-2F15-9C731137A1AF}"/>
              </a:ext>
            </a:extLst>
          </p:cNvPr>
          <p:cNvSpPr txBox="1"/>
          <p:nvPr/>
        </p:nvSpPr>
        <p:spPr>
          <a:xfrm>
            <a:off x="1994007" y="2531803"/>
            <a:ext cx="116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Bundler</a:t>
            </a:r>
          </a:p>
          <a:p>
            <a:pPr algn="ctr"/>
            <a:r>
              <a:rPr lang="en-US" dirty="0">
                <a:latin typeface="+mn-lt"/>
              </a:rPr>
              <a:t>(relay)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B9BBBB-14DF-495F-1E56-28F0362DD7F6}"/>
              </a:ext>
            </a:extLst>
          </p:cNvPr>
          <p:cNvSpPr txBox="1"/>
          <p:nvPr/>
        </p:nvSpPr>
        <p:spPr>
          <a:xfrm>
            <a:off x="4891190" y="1890674"/>
            <a:ext cx="1876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assets:  X, Y, Z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ABAE41-0061-3A67-6F74-C51A813FBA0F}"/>
              </a:ext>
            </a:extLst>
          </p:cNvPr>
          <p:cNvSpPr txBox="1"/>
          <p:nvPr/>
        </p:nvSpPr>
        <p:spPr>
          <a:xfrm>
            <a:off x="4693814" y="2632502"/>
            <a:ext cx="2455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i="0" dirty="0">
                <a:effectLst/>
                <a:latin typeface="+mn-lt"/>
              </a:rPr>
              <a:t>contract Wallet { </a:t>
            </a:r>
          </a:p>
          <a:p>
            <a:pPr algn="l"/>
            <a:r>
              <a:rPr lang="en-US" sz="1800" dirty="0">
                <a:latin typeface="+mn-lt"/>
              </a:rPr>
              <a:t>     </a:t>
            </a:r>
            <a:r>
              <a:rPr lang="en-US" sz="1800" b="0" i="0" dirty="0">
                <a:effectLst/>
                <a:latin typeface="+mn-lt"/>
              </a:rPr>
              <a:t>function </a:t>
            </a:r>
            <a:r>
              <a:rPr lang="en-US" sz="1800" b="0" i="0" dirty="0" err="1">
                <a:effectLst/>
                <a:latin typeface="+mn-lt"/>
              </a:rPr>
              <a:t>execOp</a:t>
            </a:r>
            <a:r>
              <a:rPr lang="en-US" sz="1800" b="0" i="0" dirty="0">
                <a:effectLst/>
                <a:latin typeface="+mn-lt"/>
              </a:rPr>
              <a:t>(</a:t>
            </a:r>
          </a:p>
          <a:p>
            <a:pPr algn="l"/>
            <a:r>
              <a:rPr lang="en-US" sz="1800" dirty="0">
                <a:latin typeface="+mn-lt"/>
              </a:rPr>
              <a:t>	</a:t>
            </a:r>
            <a:r>
              <a:rPr lang="en-US" sz="1800" b="0" i="0" dirty="0" err="1">
                <a:effectLst/>
                <a:latin typeface="+mn-lt"/>
              </a:rPr>
              <a:t>UserOperation</a:t>
            </a:r>
            <a:r>
              <a:rPr lang="en-US" sz="1800" b="0" i="0" dirty="0">
                <a:effectLst/>
                <a:latin typeface="+mn-lt"/>
              </a:rPr>
              <a:t> op);</a:t>
            </a:r>
          </a:p>
          <a:p>
            <a:pPr algn="l"/>
            <a:r>
              <a:rPr lang="en-US" sz="1800" b="0" i="0" dirty="0">
                <a:effectLst/>
                <a:latin typeface="+mn-lt"/>
              </a:rPr>
              <a:t>}</a:t>
            </a:r>
            <a:endParaRPr lang="en-US" sz="1800" dirty="0">
              <a:latin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D4A145-16ED-2507-B4AB-F99E073A984B}"/>
              </a:ext>
            </a:extLst>
          </p:cNvPr>
          <p:cNvGrpSpPr/>
          <p:nvPr/>
        </p:nvGrpSpPr>
        <p:grpSpPr>
          <a:xfrm>
            <a:off x="149176" y="2941180"/>
            <a:ext cx="3934026" cy="2212798"/>
            <a:chOff x="149176" y="2941180"/>
            <a:chExt cx="3934026" cy="2212798"/>
          </a:xfrm>
        </p:grpSpPr>
        <p:sp>
          <p:nvSpPr>
            <p:cNvPr id="20" name="Curved Up Arrow 19">
              <a:extLst>
                <a:ext uri="{FF2B5EF4-FFF2-40B4-BE49-F238E27FC236}">
                  <a16:creationId xmlns:a16="http://schemas.microsoft.com/office/drawing/2014/main" id="{0E3DD606-4110-D32F-F9DE-7B5EBFA9E498}"/>
                </a:ext>
              </a:extLst>
            </p:cNvPr>
            <p:cNvSpPr/>
            <p:nvPr/>
          </p:nvSpPr>
          <p:spPr>
            <a:xfrm>
              <a:off x="549108" y="2941180"/>
              <a:ext cx="1582087" cy="363058"/>
            </a:xfrm>
            <a:prstGeom prst="curvedUpArrow">
              <a:avLst>
                <a:gd name="adj1" fmla="val 25000"/>
                <a:gd name="adj2" fmla="val 47709"/>
                <a:gd name="adj3" fmla="val 3950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C504845-396F-AD56-4274-58443A759C9F}"/>
                </a:ext>
              </a:extLst>
            </p:cNvPr>
            <p:cNvSpPr txBox="1"/>
            <p:nvPr/>
          </p:nvSpPr>
          <p:spPr>
            <a:xfrm>
              <a:off x="149176" y="3385802"/>
              <a:ext cx="3934026" cy="1768176"/>
            </a:xfrm>
            <a:prstGeom prst="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UserOperation</a:t>
              </a:r>
              <a:r>
                <a:rPr lang="en-US" sz="2000" dirty="0">
                  <a:latin typeface="+mn-lt"/>
                </a:rPr>
                <a:t>:</a:t>
              </a:r>
            </a:p>
            <a:p>
              <a:pPr lvl="1"/>
              <a:r>
                <a:rPr lang="en-US" sz="2000" dirty="0">
                  <a:latin typeface="+mn-lt"/>
                </a:rPr>
                <a:t>address sender,</a:t>
              </a:r>
            </a:p>
            <a:p>
              <a:pPr lvl="1"/>
              <a:r>
                <a:rPr lang="en-US" sz="2000" dirty="0">
                  <a:latin typeface="+mn-lt"/>
                </a:rPr>
                <a:t>bytes </a:t>
              </a:r>
              <a:r>
                <a:rPr lang="en-US" sz="2000" dirty="0" err="1">
                  <a:latin typeface="+mn-lt"/>
                </a:rPr>
                <a:t>callData</a:t>
              </a:r>
              <a:r>
                <a:rPr lang="en-US" sz="2000" dirty="0">
                  <a:latin typeface="+mn-lt"/>
                </a:rPr>
                <a:t>,  // </a:t>
              </a:r>
              <a:r>
                <a:rPr lang="en-US" sz="2000" dirty="0" err="1">
                  <a:latin typeface="+mn-lt"/>
                </a:rPr>
                <a:t>args</a:t>
              </a:r>
              <a:r>
                <a:rPr lang="en-US" sz="2000" dirty="0">
                  <a:latin typeface="+mn-lt"/>
                </a:rPr>
                <a:t> for </a:t>
              </a:r>
              <a:r>
                <a:rPr lang="en-US" sz="2000" dirty="0" err="1">
                  <a:latin typeface="+mn-lt"/>
                </a:rPr>
                <a:t>dApp</a:t>
              </a:r>
              <a:endParaRPr lang="en-US" sz="2000" dirty="0">
                <a:latin typeface="+mn-lt"/>
              </a:endParaRPr>
            </a:p>
            <a:p>
              <a:pPr lvl="1"/>
              <a:r>
                <a:rPr lang="en-US" sz="2000" dirty="0">
                  <a:latin typeface="+mn-lt"/>
                </a:rPr>
                <a:t>bytes signature,</a:t>
              </a:r>
            </a:p>
            <a:p>
              <a:pPr lvl="1"/>
              <a:r>
                <a:rPr lang="en-US" sz="2000" dirty="0">
                  <a:latin typeface="+mn-lt"/>
                </a:rPr>
                <a:t>bytes nonce,  // anti-replay</a:t>
              </a:r>
            </a:p>
            <a:p>
              <a:pPr lvl="1">
                <a:lnSpc>
                  <a:spcPct val="30000"/>
                </a:lnSpc>
              </a:pPr>
              <a:r>
                <a:rPr lang="en-US" sz="2000" dirty="0">
                  <a:latin typeface="+mn-lt"/>
                </a:rPr>
                <a:t>     </a:t>
              </a:r>
              <a:r>
                <a:rPr lang="en-US" sz="2000" b="1" dirty="0">
                  <a:latin typeface="+mn-lt"/>
                </a:rPr>
                <a:t>…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6D79265-11E5-5607-C4F8-608C4423A128}"/>
              </a:ext>
            </a:extLst>
          </p:cNvPr>
          <p:cNvGrpSpPr/>
          <p:nvPr/>
        </p:nvGrpSpPr>
        <p:grpSpPr>
          <a:xfrm>
            <a:off x="3162917" y="1932654"/>
            <a:ext cx="1409083" cy="777832"/>
            <a:chOff x="3162917" y="1932654"/>
            <a:chExt cx="1409083" cy="77783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8161D0C-579D-6C8F-AE28-A8F3DA33763F}"/>
                </a:ext>
              </a:extLst>
            </p:cNvPr>
            <p:cNvCxnSpPr/>
            <p:nvPr/>
          </p:nvCxnSpPr>
          <p:spPr>
            <a:xfrm>
              <a:off x="3162917" y="2294826"/>
              <a:ext cx="140908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B96003-B2C6-0FE6-8702-86F31AA6ACC9}"/>
                </a:ext>
              </a:extLst>
            </p:cNvPr>
            <p:cNvSpPr txBox="1"/>
            <p:nvPr/>
          </p:nvSpPr>
          <p:spPr>
            <a:xfrm>
              <a:off x="3687097" y="1932654"/>
              <a:ext cx="4548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EAC240B-4D0D-639D-B6CC-8383340828CC}"/>
                </a:ext>
              </a:extLst>
            </p:cNvPr>
            <p:cNvSpPr txBox="1"/>
            <p:nvPr/>
          </p:nvSpPr>
          <p:spPr>
            <a:xfrm>
              <a:off x="3504112" y="2310376"/>
              <a:ext cx="9733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UserOp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1452C50-89BE-0DFC-354A-5ABD4561263C}"/>
              </a:ext>
            </a:extLst>
          </p:cNvPr>
          <p:cNvGrpSpPr/>
          <p:nvPr/>
        </p:nvGrpSpPr>
        <p:grpSpPr>
          <a:xfrm>
            <a:off x="7169548" y="2140219"/>
            <a:ext cx="679053" cy="400110"/>
            <a:chOff x="7169548" y="2140219"/>
            <a:chExt cx="679053" cy="400110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06A6042-AE11-21F7-F2E7-4BE9B5CD8C49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4EA31F5-8D7B-CB8D-121B-9650FA4DF6F0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sp>
        <p:nvSpPr>
          <p:cNvPr id="35" name="Rounded Rectangular Callout 34">
            <a:extLst>
              <a:ext uri="{FF2B5EF4-FFF2-40B4-BE49-F238E27FC236}">
                <a16:creationId xmlns:a16="http://schemas.microsoft.com/office/drawing/2014/main" id="{E1CE8936-46D5-E79E-2499-45DD4BB40FC9}"/>
              </a:ext>
            </a:extLst>
          </p:cNvPr>
          <p:cNvSpPr/>
          <p:nvPr/>
        </p:nvSpPr>
        <p:spPr>
          <a:xfrm>
            <a:off x="2131195" y="1423332"/>
            <a:ext cx="1142930" cy="365094"/>
          </a:xfrm>
          <a:prstGeom prst="wedgeRoundRectCallout">
            <a:avLst>
              <a:gd name="adj1" fmla="val -29004"/>
              <a:gd name="adj2" fmla="val 112416"/>
              <a:gd name="adj3" fmla="val 16667"/>
            </a:avLst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pays gas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6EAA24-E1EC-3563-28B0-11A7A7C0A32C}"/>
              </a:ext>
            </a:extLst>
          </p:cNvPr>
          <p:cNvSpPr/>
          <p:nvPr/>
        </p:nvSpPr>
        <p:spPr>
          <a:xfrm>
            <a:off x="167338" y="3312438"/>
            <a:ext cx="8836912" cy="17576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/>
              <a:t>Problems: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How to reimburse the bundler for the gas it paid?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Bundler doesn’t want to call (potentially malicious) wallet code </a:t>
            </a:r>
          </a:p>
        </p:txBody>
      </p:sp>
    </p:spTree>
    <p:extLst>
      <p:ext uri="{BB962C8B-B14F-4D97-AF65-F5344CB8AC3E}">
        <p14:creationId xmlns:p14="http://schemas.microsoft.com/office/powerpoint/2010/main" val="31676280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A4D3-3F11-958E-ACAA-4387BB59B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 err="1"/>
              <a:t>EntryPoint</a:t>
            </a:r>
            <a:r>
              <a:rPr lang="en-US" dirty="0"/>
              <a:t> </a:t>
            </a:r>
            <a:r>
              <a:rPr lang="en-US" u="sng" dirty="0"/>
              <a:t>trusted</a:t>
            </a:r>
            <a:r>
              <a:rPr lang="en-US" dirty="0"/>
              <a:t> contract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C02CC6-F5E7-678F-8345-924762DE4941}"/>
              </a:ext>
            </a:extLst>
          </p:cNvPr>
          <p:cNvCxnSpPr>
            <a:cxnSpLocks/>
          </p:cNvCxnSpPr>
          <p:nvPr/>
        </p:nvCxnSpPr>
        <p:spPr>
          <a:xfrm>
            <a:off x="3165988" y="1229032"/>
            <a:ext cx="0" cy="26037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59A9F26-C40A-13A1-D454-B30CC0244BE4}"/>
              </a:ext>
            </a:extLst>
          </p:cNvPr>
          <p:cNvSpPr txBox="1"/>
          <p:nvPr/>
        </p:nvSpPr>
        <p:spPr>
          <a:xfrm>
            <a:off x="457200" y="1120878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off chain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4DC6D-6494-1C5C-8435-68B798DAEBA4}"/>
              </a:ext>
            </a:extLst>
          </p:cNvPr>
          <p:cNvSpPr txBox="1"/>
          <p:nvPr/>
        </p:nvSpPr>
        <p:spPr>
          <a:xfrm>
            <a:off x="4650658" y="1120878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on chain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AC04B-167F-66B4-37E8-BE36ECD10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1853100"/>
            <a:ext cx="459941" cy="6803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312CB2-C4CD-9CB8-BA89-C8A2589794AD}"/>
              </a:ext>
            </a:extLst>
          </p:cNvPr>
          <p:cNvSpPr/>
          <p:nvPr/>
        </p:nvSpPr>
        <p:spPr>
          <a:xfrm>
            <a:off x="5965015" y="1914746"/>
            <a:ext cx="2364740" cy="1988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0085FB-53D9-59EC-9FFA-871246489FC8}"/>
              </a:ext>
            </a:extLst>
          </p:cNvPr>
          <p:cNvSpPr txBox="1"/>
          <p:nvPr/>
        </p:nvSpPr>
        <p:spPr>
          <a:xfrm>
            <a:off x="5950921" y="3799232"/>
            <a:ext cx="2077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smart contract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wallet (sender)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66BE45-16FB-2322-CE11-FC0C8EB2CAF5}"/>
              </a:ext>
            </a:extLst>
          </p:cNvPr>
          <p:cNvSpPr txBox="1"/>
          <p:nvPr/>
        </p:nvSpPr>
        <p:spPr>
          <a:xfrm>
            <a:off x="41380" y="2531804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D90C1B-9F70-A534-2402-EF741F8A695C}"/>
              </a:ext>
            </a:extLst>
          </p:cNvPr>
          <p:cNvSpPr/>
          <p:nvPr/>
        </p:nvSpPr>
        <p:spPr>
          <a:xfrm>
            <a:off x="1408475" y="2040806"/>
            <a:ext cx="1128247" cy="13219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97588-B578-0E90-3D23-32C5E02BC6AD}"/>
              </a:ext>
            </a:extLst>
          </p:cNvPr>
          <p:cNvSpPr txBox="1"/>
          <p:nvPr/>
        </p:nvSpPr>
        <p:spPr>
          <a:xfrm>
            <a:off x="1401136" y="3286729"/>
            <a:ext cx="116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Bundler</a:t>
            </a:r>
          </a:p>
          <a:p>
            <a:pPr algn="ctr"/>
            <a:r>
              <a:rPr lang="en-US" dirty="0">
                <a:latin typeface="+mn-lt"/>
              </a:rPr>
              <a:t>(relay)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AE4E2D-2737-B3C6-86A9-E1CFD8430C0B}"/>
              </a:ext>
            </a:extLst>
          </p:cNvPr>
          <p:cNvSpPr txBox="1"/>
          <p:nvPr/>
        </p:nvSpPr>
        <p:spPr>
          <a:xfrm>
            <a:off x="6051397" y="1890674"/>
            <a:ext cx="1876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assets:  X, Y, 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83D7D3-F930-1D7E-9167-E3208D4D0FD4}"/>
              </a:ext>
            </a:extLst>
          </p:cNvPr>
          <p:cNvSpPr txBox="1"/>
          <p:nvPr/>
        </p:nvSpPr>
        <p:spPr>
          <a:xfrm>
            <a:off x="5962173" y="2632502"/>
            <a:ext cx="2455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i="0" dirty="0">
                <a:effectLst/>
                <a:latin typeface="+mn-lt"/>
              </a:rPr>
              <a:t>contract Wallet { </a:t>
            </a:r>
          </a:p>
          <a:p>
            <a:pPr algn="l"/>
            <a:r>
              <a:rPr lang="en-US" sz="1800" dirty="0">
                <a:latin typeface="+mn-lt"/>
              </a:rPr>
              <a:t>     </a:t>
            </a:r>
            <a:r>
              <a:rPr lang="en-US" sz="1800" b="0" i="0" dirty="0">
                <a:effectLst/>
                <a:latin typeface="+mn-lt"/>
              </a:rPr>
              <a:t>function </a:t>
            </a:r>
            <a:r>
              <a:rPr lang="en-US" sz="1800" b="0" i="0" dirty="0" err="1">
                <a:effectLst/>
                <a:latin typeface="+mn-lt"/>
              </a:rPr>
              <a:t>execOp</a:t>
            </a:r>
            <a:r>
              <a:rPr lang="en-US" sz="1800" b="0" i="0" dirty="0">
                <a:effectLst/>
                <a:latin typeface="+mn-lt"/>
              </a:rPr>
              <a:t>(</a:t>
            </a:r>
          </a:p>
          <a:p>
            <a:pPr algn="l"/>
            <a:r>
              <a:rPr lang="en-US" sz="1800" dirty="0">
                <a:latin typeface="+mn-lt"/>
              </a:rPr>
              <a:t>	</a:t>
            </a:r>
            <a:r>
              <a:rPr lang="en-US" sz="1800" b="0" i="0" dirty="0" err="1">
                <a:effectLst/>
                <a:latin typeface="+mn-lt"/>
              </a:rPr>
              <a:t>UserOperation</a:t>
            </a:r>
            <a:r>
              <a:rPr lang="en-US" sz="1800" b="0" i="0" dirty="0">
                <a:effectLst/>
                <a:latin typeface="+mn-lt"/>
              </a:rPr>
              <a:t> op);</a:t>
            </a:r>
          </a:p>
          <a:p>
            <a:pPr algn="l"/>
            <a:r>
              <a:rPr lang="en-US" sz="1800" b="0" i="0" dirty="0">
                <a:effectLst/>
                <a:latin typeface="+mn-lt"/>
              </a:rPr>
              <a:t>}</a:t>
            </a:r>
            <a:endParaRPr lang="en-US" sz="1800" dirty="0">
              <a:latin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D5D762-3E8F-A7C6-F4CB-B9122E860599}"/>
              </a:ext>
            </a:extLst>
          </p:cNvPr>
          <p:cNvGrpSpPr/>
          <p:nvPr/>
        </p:nvGrpSpPr>
        <p:grpSpPr>
          <a:xfrm>
            <a:off x="2553316" y="1932654"/>
            <a:ext cx="979049" cy="718478"/>
            <a:chOff x="3162917" y="1932654"/>
            <a:chExt cx="979049" cy="71847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3171DA4-0CED-FD4B-3000-4DB9E28F95AD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CD0FF-217C-31E2-0964-59A20E4E8B94}"/>
                </a:ext>
              </a:extLst>
            </p:cNvPr>
            <p:cNvSpPr txBox="1"/>
            <p:nvPr/>
          </p:nvSpPr>
          <p:spPr>
            <a:xfrm>
              <a:off x="3224983" y="1932654"/>
              <a:ext cx="4548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613E97-BB3C-C530-6289-4EE2B45B20C4}"/>
                </a:ext>
              </a:extLst>
            </p:cNvPr>
            <p:cNvSpPr txBox="1"/>
            <p:nvPr/>
          </p:nvSpPr>
          <p:spPr>
            <a:xfrm>
              <a:off x="3179647" y="228180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 err="1">
                  <a:latin typeface="+mn-lt"/>
                </a:rPr>
                <a:t>UserOp</a:t>
              </a:r>
              <a:endParaRPr lang="en-US" sz="1800" dirty="0">
                <a:latin typeface="+mn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CD8DAD-1342-88CC-5842-1EFBDBE10F61}"/>
              </a:ext>
            </a:extLst>
          </p:cNvPr>
          <p:cNvGrpSpPr/>
          <p:nvPr/>
        </p:nvGrpSpPr>
        <p:grpSpPr>
          <a:xfrm>
            <a:off x="8329755" y="2140219"/>
            <a:ext cx="679053" cy="400110"/>
            <a:chOff x="7169548" y="2140219"/>
            <a:chExt cx="679053" cy="40011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146F541-F046-BB73-2F41-D8DA0F7ED7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DDEC45-35BD-BF62-38BC-16E389A34E7F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BEC0FA-96CE-F97D-4A1F-E6368745F9E2}"/>
              </a:ext>
            </a:extLst>
          </p:cNvPr>
          <p:cNvGrpSpPr/>
          <p:nvPr/>
        </p:nvGrpSpPr>
        <p:grpSpPr>
          <a:xfrm>
            <a:off x="3364200" y="1890674"/>
            <a:ext cx="2077300" cy="2946365"/>
            <a:chOff x="3364200" y="1890674"/>
            <a:chExt cx="2077300" cy="294636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854EA2-C25F-349B-E558-16CA22387D33}"/>
                </a:ext>
              </a:extLst>
            </p:cNvPr>
            <p:cNvSpPr/>
            <p:nvPr/>
          </p:nvSpPr>
          <p:spPr>
            <a:xfrm>
              <a:off x="3551191" y="1890674"/>
              <a:ext cx="1269894" cy="19085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69DB3B-CADC-33FB-7085-115B3342555E}"/>
                </a:ext>
              </a:extLst>
            </p:cNvPr>
            <p:cNvSpPr txBox="1"/>
            <p:nvPr/>
          </p:nvSpPr>
          <p:spPr>
            <a:xfrm>
              <a:off x="3440196" y="3814771"/>
              <a:ext cx="14918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EntryPoint</a:t>
              </a:r>
              <a:endParaRPr lang="en-US" dirty="0">
                <a:latin typeface="+mn-lt"/>
              </a:endParaRPr>
            </a:p>
            <a:p>
              <a:pPr algn="ctr"/>
              <a:r>
                <a:rPr lang="en-US" dirty="0">
                  <a:latin typeface="+mn-lt"/>
                </a:rPr>
                <a:t>contract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50E96C-6474-AB38-CF79-A21EE2D9443C}"/>
                </a:ext>
              </a:extLst>
            </p:cNvPr>
            <p:cNvSpPr txBox="1"/>
            <p:nvPr/>
          </p:nvSpPr>
          <p:spPr>
            <a:xfrm>
              <a:off x="3364200" y="4560040"/>
              <a:ext cx="20773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E33F46"/>
                  </a:solidFill>
                  <a:effectLst/>
                  <a:latin typeface="Helvetica" pitchFamily="2" charset="0"/>
                </a:rPr>
                <a:t>0x5FF137D4b0FDCD49 …</a:t>
              </a:r>
              <a:endParaRPr lang="en-US" sz="12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A46E9A-0FC8-8FB4-C2F1-3DE48C70EF7D}"/>
              </a:ext>
            </a:extLst>
          </p:cNvPr>
          <p:cNvGrpSpPr/>
          <p:nvPr/>
        </p:nvGrpSpPr>
        <p:grpSpPr>
          <a:xfrm>
            <a:off x="4808407" y="1825165"/>
            <a:ext cx="1132048" cy="898708"/>
            <a:chOff x="4776453" y="844713"/>
            <a:chExt cx="1132048" cy="898708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9D64E49-D8E3-F9A0-1131-3216251277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6453" y="1170956"/>
              <a:ext cx="11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6E82C0-8D8D-E41B-7CCF-B37096EA3615}"/>
                </a:ext>
              </a:extLst>
            </p:cNvPr>
            <p:cNvSpPr txBox="1"/>
            <p:nvPr/>
          </p:nvSpPr>
          <p:spPr>
            <a:xfrm>
              <a:off x="4896621" y="844713"/>
              <a:ext cx="1011880" cy="898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deposit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latin typeface="+mn-lt"/>
                </a:rPr>
                <a:t>max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gas fees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B7750C-C87E-5714-7C44-2DD752C2FA03}"/>
              </a:ext>
            </a:extLst>
          </p:cNvPr>
          <p:cNvGrpSpPr/>
          <p:nvPr/>
        </p:nvGrpSpPr>
        <p:grpSpPr>
          <a:xfrm flipH="1">
            <a:off x="2571530" y="2699863"/>
            <a:ext cx="979049" cy="830997"/>
            <a:chOff x="3162917" y="1887203"/>
            <a:chExt cx="979049" cy="830997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668359-8978-D05A-AEAE-1D05CDB09965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3D527C-9AB0-39E7-7683-6D8C8684118B}"/>
                </a:ext>
              </a:extLst>
            </p:cNvPr>
            <p:cNvSpPr txBox="1"/>
            <p:nvPr/>
          </p:nvSpPr>
          <p:spPr>
            <a:xfrm>
              <a:off x="3392160" y="1887203"/>
              <a:ext cx="6995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gas</a:t>
              </a:r>
            </a:p>
            <a:p>
              <a:pPr algn="l"/>
              <a:r>
                <a:rPr lang="en-US" dirty="0">
                  <a:latin typeface="+mn-lt"/>
                </a:rPr>
                <a:t>fees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273942-AAA2-2FDF-9C15-984F0C02BE83}"/>
              </a:ext>
            </a:extLst>
          </p:cNvPr>
          <p:cNvGrpSpPr/>
          <p:nvPr/>
        </p:nvGrpSpPr>
        <p:grpSpPr>
          <a:xfrm>
            <a:off x="670899" y="2057972"/>
            <a:ext cx="814647" cy="338554"/>
            <a:chOff x="3056720" y="1977680"/>
            <a:chExt cx="814647" cy="338554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2CF59B3-E0B2-810A-FF9A-EE6AA6DAEDD6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62404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273161-594C-7D4B-8E98-E68D97EEB9A1}"/>
                </a:ext>
              </a:extLst>
            </p:cNvPr>
            <p:cNvSpPr txBox="1"/>
            <p:nvPr/>
          </p:nvSpPr>
          <p:spPr>
            <a:xfrm>
              <a:off x="3056720" y="1977680"/>
              <a:ext cx="8146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latin typeface="+mn-lt"/>
                </a:rPr>
                <a:t>UserOp</a:t>
              </a:r>
              <a:endParaRPr lang="en-US" sz="1600" dirty="0">
                <a:latin typeface="+mn-lt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3CE955E-6DEA-A757-D78B-F7F82AE8FEA4}"/>
              </a:ext>
            </a:extLst>
          </p:cNvPr>
          <p:cNvGrpSpPr/>
          <p:nvPr/>
        </p:nvGrpSpPr>
        <p:grpSpPr>
          <a:xfrm>
            <a:off x="4782755" y="2764761"/>
            <a:ext cx="1211486" cy="677108"/>
            <a:chOff x="7137512" y="2140219"/>
            <a:chExt cx="679053" cy="677108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B3A2A2E-4BC8-5757-9200-7115F0832ADC}"/>
                </a:ext>
              </a:extLst>
            </p:cNvPr>
            <p:cNvCxnSpPr>
              <a:cxnSpLocks/>
            </p:cNvCxnSpPr>
            <p:nvPr/>
          </p:nvCxnSpPr>
          <p:spPr>
            <a:xfrm>
              <a:off x="7137512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37C9459-2F4E-121C-6C3F-875AF2914488}"/>
                </a:ext>
              </a:extLst>
            </p:cNvPr>
            <p:cNvSpPr txBox="1"/>
            <p:nvPr/>
          </p:nvSpPr>
          <p:spPr>
            <a:xfrm>
              <a:off x="7210236" y="2140219"/>
              <a:ext cx="53511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execOp</a:t>
              </a:r>
              <a:endParaRPr lang="en-US" sz="2000" dirty="0">
                <a:latin typeface="+mn-lt"/>
              </a:endParaRPr>
            </a:p>
            <a:p>
              <a:r>
                <a:rPr lang="en-US" sz="1800" dirty="0" err="1">
                  <a:latin typeface="+mn-lt"/>
                </a:rPr>
                <a:t>UserOp</a:t>
              </a:r>
              <a:endParaRPr lang="en-US" sz="18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288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A4D3-3F11-958E-ACAA-4387BB59B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 err="1"/>
              <a:t>EntryPoint</a:t>
            </a:r>
            <a:r>
              <a:rPr lang="en-US" dirty="0"/>
              <a:t> </a:t>
            </a:r>
            <a:r>
              <a:rPr lang="en-US" u="sng" dirty="0"/>
              <a:t>trusted</a:t>
            </a:r>
            <a:r>
              <a:rPr lang="en-US" dirty="0"/>
              <a:t> contract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C02CC6-F5E7-678F-8345-924762DE4941}"/>
              </a:ext>
            </a:extLst>
          </p:cNvPr>
          <p:cNvCxnSpPr>
            <a:cxnSpLocks/>
          </p:cNvCxnSpPr>
          <p:nvPr/>
        </p:nvCxnSpPr>
        <p:spPr>
          <a:xfrm>
            <a:off x="3165988" y="1229032"/>
            <a:ext cx="0" cy="26037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59A9F26-C40A-13A1-D454-B30CC0244BE4}"/>
              </a:ext>
            </a:extLst>
          </p:cNvPr>
          <p:cNvSpPr txBox="1"/>
          <p:nvPr/>
        </p:nvSpPr>
        <p:spPr>
          <a:xfrm>
            <a:off x="457200" y="1120878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off chain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4DC6D-6494-1C5C-8435-68B798DAEBA4}"/>
              </a:ext>
            </a:extLst>
          </p:cNvPr>
          <p:cNvSpPr txBox="1"/>
          <p:nvPr/>
        </p:nvSpPr>
        <p:spPr>
          <a:xfrm>
            <a:off x="4650658" y="1120878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on chain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AC04B-167F-66B4-37E8-BE36ECD10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1853100"/>
            <a:ext cx="459941" cy="6803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312CB2-C4CD-9CB8-BA89-C8A2589794AD}"/>
              </a:ext>
            </a:extLst>
          </p:cNvPr>
          <p:cNvSpPr/>
          <p:nvPr/>
        </p:nvSpPr>
        <p:spPr>
          <a:xfrm>
            <a:off x="5965015" y="1914746"/>
            <a:ext cx="2364740" cy="1988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0085FB-53D9-59EC-9FFA-871246489FC8}"/>
              </a:ext>
            </a:extLst>
          </p:cNvPr>
          <p:cNvSpPr txBox="1"/>
          <p:nvPr/>
        </p:nvSpPr>
        <p:spPr>
          <a:xfrm>
            <a:off x="5950921" y="3799232"/>
            <a:ext cx="2077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smart contract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wallet (sender)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66BE45-16FB-2322-CE11-FC0C8EB2CAF5}"/>
              </a:ext>
            </a:extLst>
          </p:cNvPr>
          <p:cNvSpPr txBox="1"/>
          <p:nvPr/>
        </p:nvSpPr>
        <p:spPr>
          <a:xfrm>
            <a:off x="41380" y="2531804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D90C1B-9F70-A534-2402-EF741F8A695C}"/>
              </a:ext>
            </a:extLst>
          </p:cNvPr>
          <p:cNvSpPr/>
          <p:nvPr/>
        </p:nvSpPr>
        <p:spPr>
          <a:xfrm>
            <a:off x="1408475" y="2040806"/>
            <a:ext cx="1128247" cy="13219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97588-B578-0E90-3D23-32C5E02BC6AD}"/>
              </a:ext>
            </a:extLst>
          </p:cNvPr>
          <p:cNvSpPr txBox="1"/>
          <p:nvPr/>
        </p:nvSpPr>
        <p:spPr>
          <a:xfrm>
            <a:off x="1401136" y="3286729"/>
            <a:ext cx="116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Bundler</a:t>
            </a:r>
          </a:p>
          <a:p>
            <a:pPr algn="ctr"/>
            <a:r>
              <a:rPr lang="en-US" dirty="0">
                <a:latin typeface="+mn-lt"/>
              </a:rPr>
              <a:t>(relay)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AE4E2D-2737-B3C6-86A9-E1CFD8430C0B}"/>
              </a:ext>
            </a:extLst>
          </p:cNvPr>
          <p:cNvSpPr txBox="1"/>
          <p:nvPr/>
        </p:nvSpPr>
        <p:spPr>
          <a:xfrm>
            <a:off x="6051397" y="1890674"/>
            <a:ext cx="1876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assets:  X, Y, 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83D7D3-F930-1D7E-9167-E3208D4D0FD4}"/>
              </a:ext>
            </a:extLst>
          </p:cNvPr>
          <p:cNvSpPr txBox="1"/>
          <p:nvPr/>
        </p:nvSpPr>
        <p:spPr>
          <a:xfrm>
            <a:off x="5962173" y="2632502"/>
            <a:ext cx="2455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i="0" dirty="0">
                <a:effectLst/>
                <a:latin typeface="+mn-lt"/>
              </a:rPr>
              <a:t>contract Wallet { </a:t>
            </a:r>
          </a:p>
          <a:p>
            <a:pPr algn="l"/>
            <a:r>
              <a:rPr lang="en-US" sz="1800" dirty="0">
                <a:latin typeface="+mn-lt"/>
              </a:rPr>
              <a:t>     </a:t>
            </a:r>
            <a:r>
              <a:rPr lang="en-US" sz="1800" b="0" i="0" dirty="0">
                <a:effectLst/>
                <a:latin typeface="+mn-lt"/>
              </a:rPr>
              <a:t>function </a:t>
            </a:r>
            <a:r>
              <a:rPr lang="en-US" sz="1800" b="0" i="0" dirty="0" err="1">
                <a:effectLst/>
                <a:latin typeface="+mn-lt"/>
              </a:rPr>
              <a:t>execOp</a:t>
            </a:r>
            <a:r>
              <a:rPr lang="en-US" sz="1800" b="0" i="0" dirty="0">
                <a:effectLst/>
                <a:latin typeface="+mn-lt"/>
              </a:rPr>
              <a:t>(</a:t>
            </a:r>
          </a:p>
          <a:p>
            <a:pPr algn="l"/>
            <a:r>
              <a:rPr lang="en-US" sz="1800" dirty="0">
                <a:latin typeface="+mn-lt"/>
              </a:rPr>
              <a:t>	</a:t>
            </a:r>
            <a:r>
              <a:rPr lang="en-US" sz="1800" b="0" i="0" dirty="0" err="1">
                <a:effectLst/>
                <a:latin typeface="+mn-lt"/>
              </a:rPr>
              <a:t>UserOperation</a:t>
            </a:r>
            <a:r>
              <a:rPr lang="en-US" sz="1800" b="0" i="0" dirty="0">
                <a:effectLst/>
                <a:latin typeface="+mn-lt"/>
              </a:rPr>
              <a:t> op);</a:t>
            </a:r>
          </a:p>
          <a:p>
            <a:pPr algn="l"/>
            <a:r>
              <a:rPr lang="en-US" sz="1800" b="0" i="0" dirty="0">
                <a:effectLst/>
                <a:latin typeface="+mn-lt"/>
              </a:rPr>
              <a:t>}</a:t>
            </a:r>
            <a:endParaRPr lang="en-US" sz="1800" dirty="0">
              <a:latin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D5D762-3E8F-A7C6-F4CB-B9122E860599}"/>
              </a:ext>
            </a:extLst>
          </p:cNvPr>
          <p:cNvGrpSpPr/>
          <p:nvPr/>
        </p:nvGrpSpPr>
        <p:grpSpPr>
          <a:xfrm>
            <a:off x="2553316" y="1932654"/>
            <a:ext cx="979049" cy="718478"/>
            <a:chOff x="3162917" y="1932654"/>
            <a:chExt cx="979049" cy="71847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3171DA4-0CED-FD4B-3000-4DB9E28F95AD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CD0FF-217C-31E2-0964-59A20E4E8B94}"/>
                </a:ext>
              </a:extLst>
            </p:cNvPr>
            <p:cNvSpPr txBox="1"/>
            <p:nvPr/>
          </p:nvSpPr>
          <p:spPr>
            <a:xfrm>
              <a:off x="3224983" y="1932654"/>
              <a:ext cx="4548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613E97-BB3C-C530-6289-4EE2B45B20C4}"/>
                </a:ext>
              </a:extLst>
            </p:cNvPr>
            <p:cNvSpPr txBox="1"/>
            <p:nvPr/>
          </p:nvSpPr>
          <p:spPr>
            <a:xfrm>
              <a:off x="3179647" y="228180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 err="1">
                  <a:latin typeface="+mn-lt"/>
                </a:rPr>
                <a:t>UserOp</a:t>
              </a:r>
              <a:endParaRPr lang="en-US" sz="1800" dirty="0">
                <a:latin typeface="+mn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CD8DAD-1342-88CC-5842-1EFBDBE10F61}"/>
              </a:ext>
            </a:extLst>
          </p:cNvPr>
          <p:cNvGrpSpPr/>
          <p:nvPr/>
        </p:nvGrpSpPr>
        <p:grpSpPr>
          <a:xfrm>
            <a:off x="8329755" y="2140219"/>
            <a:ext cx="679053" cy="400110"/>
            <a:chOff x="7169548" y="2140219"/>
            <a:chExt cx="679053" cy="40011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146F541-F046-BB73-2F41-D8DA0F7ED7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DDEC45-35BD-BF62-38BC-16E389A34E7F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BEC0FA-96CE-F97D-4A1F-E6368745F9E2}"/>
              </a:ext>
            </a:extLst>
          </p:cNvPr>
          <p:cNvGrpSpPr/>
          <p:nvPr/>
        </p:nvGrpSpPr>
        <p:grpSpPr>
          <a:xfrm>
            <a:off x="3364200" y="1890674"/>
            <a:ext cx="2077300" cy="2946365"/>
            <a:chOff x="3364200" y="1890674"/>
            <a:chExt cx="2077300" cy="294636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854EA2-C25F-349B-E558-16CA22387D33}"/>
                </a:ext>
              </a:extLst>
            </p:cNvPr>
            <p:cNvSpPr/>
            <p:nvPr/>
          </p:nvSpPr>
          <p:spPr>
            <a:xfrm>
              <a:off x="3551191" y="1890674"/>
              <a:ext cx="1269894" cy="19085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69DB3B-CADC-33FB-7085-115B3342555E}"/>
                </a:ext>
              </a:extLst>
            </p:cNvPr>
            <p:cNvSpPr txBox="1"/>
            <p:nvPr/>
          </p:nvSpPr>
          <p:spPr>
            <a:xfrm>
              <a:off x="3440196" y="3814771"/>
              <a:ext cx="14918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EntryPoint</a:t>
              </a:r>
              <a:endParaRPr lang="en-US" dirty="0">
                <a:latin typeface="+mn-lt"/>
              </a:endParaRPr>
            </a:p>
            <a:p>
              <a:pPr algn="ctr"/>
              <a:r>
                <a:rPr lang="en-US" dirty="0">
                  <a:latin typeface="+mn-lt"/>
                </a:rPr>
                <a:t>contract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50E96C-6474-AB38-CF79-A21EE2D9443C}"/>
                </a:ext>
              </a:extLst>
            </p:cNvPr>
            <p:cNvSpPr txBox="1"/>
            <p:nvPr/>
          </p:nvSpPr>
          <p:spPr>
            <a:xfrm>
              <a:off x="3364200" y="4560040"/>
              <a:ext cx="20773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E33F46"/>
                  </a:solidFill>
                  <a:effectLst/>
                  <a:latin typeface="Helvetica" pitchFamily="2" charset="0"/>
                </a:rPr>
                <a:t>0x5FF137D4b0FDCD49 …</a:t>
              </a:r>
              <a:endParaRPr lang="en-US" sz="12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A46E9A-0FC8-8FB4-C2F1-3DE48C70EF7D}"/>
              </a:ext>
            </a:extLst>
          </p:cNvPr>
          <p:cNvGrpSpPr/>
          <p:nvPr/>
        </p:nvGrpSpPr>
        <p:grpSpPr>
          <a:xfrm>
            <a:off x="4808407" y="1825165"/>
            <a:ext cx="1132048" cy="898708"/>
            <a:chOff x="4776453" y="844713"/>
            <a:chExt cx="1132048" cy="898708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9D64E49-D8E3-F9A0-1131-3216251277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6453" y="1170956"/>
              <a:ext cx="11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6E82C0-8D8D-E41B-7CCF-B37096EA3615}"/>
                </a:ext>
              </a:extLst>
            </p:cNvPr>
            <p:cNvSpPr txBox="1"/>
            <p:nvPr/>
          </p:nvSpPr>
          <p:spPr>
            <a:xfrm>
              <a:off x="4896621" y="844713"/>
              <a:ext cx="1011880" cy="898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deposit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latin typeface="+mn-lt"/>
                </a:rPr>
                <a:t>max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gas fees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B7750C-C87E-5714-7C44-2DD752C2FA03}"/>
              </a:ext>
            </a:extLst>
          </p:cNvPr>
          <p:cNvGrpSpPr/>
          <p:nvPr/>
        </p:nvGrpSpPr>
        <p:grpSpPr>
          <a:xfrm flipH="1">
            <a:off x="2571530" y="2699863"/>
            <a:ext cx="979049" cy="830997"/>
            <a:chOff x="3162917" y="1887203"/>
            <a:chExt cx="979049" cy="830997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668359-8978-D05A-AEAE-1D05CDB09965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3D527C-9AB0-39E7-7683-6D8C8684118B}"/>
                </a:ext>
              </a:extLst>
            </p:cNvPr>
            <p:cNvSpPr txBox="1"/>
            <p:nvPr/>
          </p:nvSpPr>
          <p:spPr>
            <a:xfrm>
              <a:off x="3392160" y="1887203"/>
              <a:ext cx="6995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gas</a:t>
              </a:r>
            </a:p>
            <a:p>
              <a:pPr algn="l"/>
              <a:r>
                <a:rPr lang="en-US" dirty="0">
                  <a:latin typeface="+mn-lt"/>
                </a:rPr>
                <a:t>fees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273942-AAA2-2FDF-9C15-984F0C02BE83}"/>
              </a:ext>
            </a:extLst>
          </p:cNvPr>
          <p:cNvGrpSpPr/>
          <p:nvPr/>
        </p:nvGrpSpPr>
        <p:grpSpPr>
          <a:xfrm>
            <a:off x="670899" y="2057972"/>
            <a:ext cx="814647" cy="338554"/>
            <a:chOff x="3056720" y="1977680"/>
            <a:chExt cx="814647" cy="338554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2CF59B3-E0B2-810A-FF9A-EE6AA6DAEDD6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62404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273161-594C-7D4B-8E98-E68D97EEB9A1}"/>
                </a:ext>
              </a:extLst>
            </p:cNvPr>
            <p:cNvSpPr txBox="1"/>
            <p:nvPr/>
          </p:nvSpPr>
          <p:spPr>
            <a:xfrm>
              <a:off x="3056720" y="1977680"/>
              <a:ext cx="8146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latin typeface="+mn-lt"/>
                </a:rPr>
                <a:t>UserOp</a:t>
              </a:r>
              <a:endParaRPr lang="en-US" sz="1600" dirty="0">
                <a:latin typeface="+mn-lt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3CE955E-6DEA-A757-D78B-F7F82AE8FEA4}"/>
              </a:ext>
            </a:extLst>
          </p:cNvPr>
          <p:cNvGrpSpPr/>
          <p:nvPr/>
        </p:nvGrpSpPr>
        <p:grpSpPr>
          <a:xfrm>
            <a:off x="4782755" y="2764761"/>
            <a:ext cx="1211486" cy="707886"/>
            <a:chOff x="7137512" y="2140219"/>
            <a:chExt cx="679053" cy="707886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B3A2A2E-4BC8-5757-9200-7115F0832ADC}"/>
                </a:ext>
              </a:extLst>
            </p:cNvPr>
            <p:cNvCxnSpPr>
              <a:cxnSpLocks/>
            </p:cNvCxnSpPr>
            <p:nvPr/>
          </p:nvCxnSpPr>
          <p:spPr>
            <a:xfrm>
              <a:off x="7137512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37C9459-2F4E-121C-6C3F-875AF2914488}"/>
                </a:ext>
              </a:extLst>
            </p:cNvPr>
            <p:cNvSpPr txBox="1"/>
            <p:nvPr/>
          </p:nvSpPr>
          <p:spPr>
            <a:xfrm>
              <a:off x="7210236" y="2140219"/>
              <a:ext cx="5455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execOp</a:t>
              </a:r>
              <a:endParaRPr lang="en-US" sz="2000" dirty="0">
                <a:latin typeface="+mn-lt"/>
              </a:endParaRPr>
            </a:p>
            <a:p>
              <a:r>
                <a:rPr lang="en-US" sz="2000" dirty="0" err="1">
                  <a:latin typeface="+mn-lt"/>
                </a:rPr>
                <a:t>UserOp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F8850FF-C4D8-23AE-DE17-E26CA506B7B8}"/>
              </a:ext>
            </a:extLst>
          </p:cNvPr>
          <p:cNvSpPr/>
          <p:nvPr/>
        </p:nvSpPr>
        <p:spPr>
          <a:xfrm>
            <a:off x="167338" y="3312438"/>
            <a:ext cx="8836912" cy="17576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dirty="0"/>
              <a:t>More problems: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DoS:  Anyone can issue </a:t>
            </a:r>
            <a:r>
              <a:rPr lang="en-US" u="sng" dirty="0"/>
              <a:t>invalid</a:t>
            </a:r>
            <a:r>
              <a:rPr lang="en-US" dirty="0"/>
              <a:t> </a:t>
            </a:r>
            <a:r>
              <a:rPr lang="en-US" dirty="0" err="1"/>
              <a:t>UserOp</a:t>
            </a:r>
            <a:r>
              <a:rPr lang="en-US" dirty="0"/>
              <a:t> (e.g., with a bad sig) </a:t>
            </a:r>
            <a:br>
              <a:rPr lang="en-US" dirty="0"/>
            </a:br>
            <a:r>
              <a:rPr lang="en-US" dirty="0"/>
              <a:t>to </a:t>
            </a:r>
            <a:r>
              <a:rPr lang="en-US" dirty="0" err="1"/>
              <a:t>EntryPoint</a:t>
            </a:r>
            <a:r>
              <a:rPr lang="en-US" dirty="0"/>
              <a:t>, causing Wallet to keep paying gas to bundler.</a:t>
            </a:r>
          </a:p>
        </p:txBody>
      </p:sp>
    </p:spTree>
    <p:extLst>
      <p:ext uri="{BB962C8B-B14F-4D97-AF65-F5344CB8AC3E}">
        <p14:creationId xmlns:p14="http://schemas.microsoft.com/office/powerpoint/2010/main" val="24683654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A4D3-3F11-958E-ACAA-4387BB59B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Solution:  </a:t>
            </a:r>
            <a:r>
              <a:rPr lang="en-US" dirty="0" err="1"/>
              <a:t>validateOp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C02CC6-F5E7-678F-8345-924762DE4941}"/>
              </a:ext>
            </a:extLst>
          </p:cNvPr>
          <p:cNvCxnSpPr>
            <a:cxnSpLocks/>
          </p:cNvCxnSpPr>
          <p:nvPr/>
        </p:nvCxnSpPr>
        <p:spPr>
          <a:xfrm>
            <a:off x="3165988" y="1229032"/>
            <a:ext cx="0" cy="26037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59A9F26-C40A-13A1-D454-B30CC0244BE4}"/>
              </a:ext>
            </a:extLst>
          </p:cNvPr>
          <p:cNvSpPr txBox="1"/>
          <p:nvPr/>
        </p:nvSpPr>
        <p:spPr>
          <a:xfrm>
            <a:off x="457200" y="1120878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off chain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4DC6D-6494-1C5C-8435-68B798DAEBA4}"/>
              </a:ext>
            </a:extLst>
          </p:cNvPr>
          <p:cNvSpPr txBox="1"/>
          <p:nvPr/>
        </p:nvSpPr>
        <p:spPr>
          <a:xfrm>
            <a:off x="4650658" y="1120878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on chain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AC04B-167F-66B4-37E8-BE36ECD10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1853100"/>
            <a:ext cx="459941" cy="6803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312CB2-C4CD-9CB8-BA89-C8A2589794AD}"/>
              </a:ext>
            </a:extLst>
          </p:cNvPr>
          <p:cNvSpPr/>
          <p:nvPr/>
        </p:nvSpPr>
        <p:spPr>
          <a:xfrm>
            <a:off x="5965015" y="1914746"/>
            <a:ext cx="2452830" cy="24720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0085FB-53D9-59EC-9FFA-871246489FC8}"/>
              </a:ext>
            </a:extLst>
          </p:cNvPr>
          <p:cNvSpPr txBox="1"/>
          <p:nvPr/>
        </p:nvSpPr>
        <p:spPr>
          <a:xfrm>
            <a:off x="6136661" y="4285013"/>
            <a:ext cx="2077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smart contract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wallet (sender)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66BE45-16FB-2322-CE11-FC0C8EB2CAF5}"/>
              </a:ext>
            </a:extLst>
          </p:cNvPr>
          <p:cNvSpPr txBox="1"/>
          <p:nvPr/>
        </p:nvSpPr>
        <p:spPr>
          <a:xfrm>
            <a:off x="41380" y="2531804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D90C1B-9F70-A534-2402-EF741F8A695C}"/>
              </a:ext>
            </a:extLst>
          </p:cNvPr>
          <p:cNvSpPr/>
          <p:nvPr/>
        </p:nvSpPr>
        <p:spPr>
          <a:xfrm>
            <a:off x="1408475" y="2040806"/>
            <a:ext cx="1128247" cy="13219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97588-B578-0E90-3D23-32C5E02BC6AD}"/>
              </a:ext>
            </a:extLst>
          </p:cNvPr>
          <p:cNvSpPr txBox="1"/>
          <p:nvPr/>
        </p:nvSpPr>
        <p:spPr>
          <a:xfrm>
            <a:off x="1401136" y="3286729"/>
            <a:ext cx="116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Bundler</a:t>
            </a:r>
          </a:p>
          <a:p>
            <a:pPr algn="ctr"/>
            <a:r>
              <a:rPr lang="en-US" dirty="0">
                <a:latin typeface="+mn-lt"/>
              </a:rPr>
              <a:t>(relay)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AE4E2D-2737-B3C6-86A9-E1CFD8430C0B}"/>
              </a:ext>
            </a:extLst>
          </p:cNvPr>
          <p:cNvSpPr txBox="1"/>
          <p:nvPr/>
        </p:nvSpPr>
        <p:spPr>
          <a:xfrm>
            <a:off x="6051397" y="1890674"/>
            <a:ext cx="1876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assets:  X, Y, 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83D7D3-F930-1D7E-9167-E3208D4D0FD4}"/>
              </a:ext>
            </a:extLst>
          </p:cNvPr>
          <p:cNvSpPr txBox="1"/>
          <p:nvPr/>
        </p:nvSpPr>
        <p:spPr>
          <a:xfrm>
            <a:off x="5962173" y="2632502"/>
            <a:ext cx="245567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i="0" dirty="0">
                <a:effectLst/>
                <a:latin typeface="+mn-lt"/>
              </a:rPr>
              <a:t>contract Wallet {</a:t>
            </a:r>
          </a:p>
          <a:p>
            <a:pPr algn="l"/>
            <a:r>
              <a:rPr lang="en-US" sz="1800" b="0" i="0" dirty="0">
                <a:effectLst/>
                <a:latin typeface="+mn-lt"/>
              </a:rPr>
              <a:t>      function </a:t>
            </a:r>
            <a:r>
              <a:rPr lang="en-US" sz="1800" b="1" dirty="0" err="1">
                <a:latin typeface="+mn-lt"/>
              </a:rPr>
              <a:t>Validate</a:t>
            </a:r>
            <a:r>
              <a:rPr lang="en-US" sz="1800" b="1" i="0" dirty="0" err="1">
                <a:effectLst/>
                <a:latin typeface="+mn-lt"/>
              </a:rPr>
              <a:t>Op</a:t>
            </a:r>
            <a:r>
              <a:rPr lang="en-US" sz="1800" b="0" i="0" dirty="0">
                <a:effectLst/>
                <a:latin typeface="+mn-lt"/>
              </a:rPr>
              <a:t>(</a:t>
            </a:r>
          </a:p>
          <a:p>
            <a:pPr algn="l"/>
            <a:r>
              <a:rPr lang="en-US" sz="1800" dirty="0">
                <a:latin typeface="+mn-lt"/>
              </a:rPr>
              <a:t>	</a:t>
            </a:r>
            <a:r>
              <a:rPr lang="en-US" sz="1800" b="0" i="0" dirty="0" err="1">
                <a:effectLst/>
                <a:latin typeface="+mn-lt"/>
              </a:rPr>
              <a:t>UserOperation</a:t>
            </a:r>
            <a:r>
              <a:rPr lang="en-US" sz="1800" b="0" i="0" dirty="0">
                <a:effectLst/>
                <a:latin typeface="+mn-lt"/>
              </a:rPr>
              <a:t> op);</a:t>
            </a:r>
          </a:p>
          <a:p>
            <a:pPr algn="l"/>
            <a:r>
              <a:rPr lang="en-US" sz="1800" dirty="0">
                <a:latin typeface="+mn-lt"/>
              </a:rPr>
              <a:t>     </a:t>
            </a:r>
            <a:r>
              <a:rPr lang="en-US" sz="1800" b="0" i="0" dirty="0">
                <a:effectLst/>
                <a:latin typeface="+mn-lt"/>
              </a:rPr>
              <a:t>function </a:t>
            </a:r>
            <a:r>
              <a:rPr lang="en-US" sz="1800" b="1" i="0" dirty="0" err="1">
                <a:effectLst/>
                <a:latin typeface="+mn-lt"/>
              </a:rPr>
              <a:t>execOp</a:t>
            </a:r>
            <a:r>
              <a:rPr lang="en-US" sz="1800" b="0" i="0" dirty="0">
                <a:effectLst/>
                <a:latin typeface="+mn-lt"/>
              </a:rPr>
              <a:t>(</a:t>
            </a:r>
          </a:p>
          <a:p>
            <a:pPr algn="l"/>
            <a:r>
              <a:rPr lang="en-US" sz="1800" dirty="0">
                <a:latin typeface="+mn-lt"/>
              </a:rPr>
              <a:t>	</a:t>
            </a:r>
            <a:r>
              <a:rPr lang="en-US" sz="1800" b="0" i="0" dirty="0" err="1">
                <a:effectLst/>
                <a:latin typeface="+mn-lt"/>
              </a:rPr>
              <a:t>UserOperation</a:t>
            </a:r>
            <a:r>
              <a:rPr lang="en-US" sz="1800" b="0" i="0" dirty="0">
                <a:effectLst/>
                <a:latin typeface="+mn-lt"/>
              </a:rPr>
              <a:t> op);</a:t>
            </a:r>
          </a:p>
          <a:p>
            <a:pPr algn="l"/>
            <a:r>
              <a:rPr lang="en-US" sz="1800" b="0" i="0" dirty="0">
                <a:effectLst/>
                <a:latin typeface="+mn-lt"/>
              </a:rPr>
              <a:t>}</a:t>
            </a:r>
            <a:endParaRPr lang="en-US" sz="1800" dirty="0">
              <a:latin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D5D762-3E8F-A7C6-F4CB-B9122E860599}"/>
              </a:ext>
            </a:extLst>
          </p:cNvPr>
          <p:cNvGrpSpPr/>
          <p:nvPr/>
        </p:nvGrpSpPr>
        <p:grpSpPr>
          <a:xfrm>
            <a:off x="2553316" y="1932654"/>
            <a:ext cx="979049" cy="718478"/>
            <a:chOff x="3162917" y="1932654"/>
            <a:chExt cx="979049" cy="71847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3171DA4-0CED-FD4B-3000-4DB9E28F95AD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CD0FF-217C-31E2-0964-59A20E4E8B94}"/>
                </a:ext>
              </a:extLst>
            </p:cNvPr>
            <p:cNvSpPr txBox="1"/>
            <p:nvPr/>
          </p:nvSpPr>
          <p:spPr>
            <a:xfrm>
              <a:off x="3224983" y="1932654"/>
              <a:ext cx="4548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613E97-BB3C-C530-6289-4EE2B45B20C4}"/>
                </a:ext>
              </a:extLst>
            </p:cNvPr>
            <p:cNvSpPr txBox="1"/>
            <p:nvPr/>
          </p:nvSpPr>
          <p:spPr>
            <a:xfrm>
              <a:off x="3179647" y="228180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 err="1">
                  <a:latin typeface="+mn-lt"/>
                </a:rPr>
                <a:t>UserOp</a:t>
              </a:r>
              <a:endParaRPr lang="en-US" sz="1800" dirty="0">
                <a:latin typeface="+mn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CD8DAD-1342-88CC-5842-1EFBDBE10F61}"/>
              </a:ext>
            </a:extLst>
          </p:cNvPr>
          <p:cNvGrpSpPr/>
          <p:nvPr/>
        </p:nvGrpSpPr>
        <p:grpSpPr>
          <a:xfrm>
            <a:off x="8329755" y="2140219"/>
            <a:ext cx="679053" cy="400110"/>
            <a:chOff x="7169548" y="2140219"/>
            <a:chExt cx="679053" cy="40011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146F541-F046-BB73-2F41-D8DA0F7ED7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DDEC45-35BD-BF62-38BC-16E389A34E7F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BEC0FA-96CE-F97D-4A1F-E6368745F9E2}"/>
              </a:ext>
            </a:extLst>
          </p:cNvPr>
          <p:cNvGrpSpPr/>
          <p:nvPr/>
        </p:nvGrpSpPr>
        <p:grpSpPr>
          <a:xfrm>
            <a:off x="3440196" y="1890674"/>
            <a:ext cx="1491883" cy="2755094"/>
            <a:chOff x="3440196" y="1890674"/>
            <a:chExt cx="1491883" cy="275509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854EA2-C25F-349B-E558-16CA22387D33}"/>
                </a:ext>
              </a:extLst>
            </p:cNvPr>
            <p:cNvSpPr/>
            <p:nvPr/>
          </p:nvSpPr>
          <p:spPr>
            <a:xfrm>
              <a:off x="3551191" y="1890674"/>
              <a:ext cx="1269894" cy="19085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69DB3B-CADC-33FB-7085-115B3342555E}"/>
                </a:ext>
              </a:extLst>
            </p:cNvPr>
            <p:cNvSpPr txBox="1"/>
            <p:nvPr/>
          </p:nvSpPr>
          <p:spPr>
            <a:xfrm>
              <a:off x="3440196" y="3814771"/>
              <a:ext cx="14918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EntryPoint</a:t>
              </a:r>
              <a:endParaRPr lang="en-US" dirty="0">
                <a:latin typeface="+mn-lt"/>
              </a:endParaRPr>
            </a:p>
            <a:p>
              <a:pPr algn="ctr"/>
              <a:r>
                <a:rPr lang="en-US" dirty="0">
                  <a:latin typeface="+mn-lt"/>
                </a:rPr>
                <a:t>contract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A46E9A-0FC8-8FB4-C2F1-3DE48C70EF7D}"/>
              </a:ext>
            </a:extLst>
          </p:cNvPr>
          <p:cNvGrpSpPr/>
          <p:nvPr/>
        </p:nvGrpSpPr>
        <p:grpSpPr>
          <a:xfrm>
            <a:off x="4808407" y="1739437"/>
            <a:ext cx="1132048" cy="898708"/>
            <a:chOff x="4776453" y="844713"/>
            <a:chExt cx="1132048" cy="898708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9D64E49-D8E3-F9A0-1131-3216251277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6453" y="1170956"/>
              <a:ext cx="11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6E82C0-8D8D-E41B-7CCF-B37096EA3615}"/>
                </a:ext>
              </a:extLst>
            </p:cNvPr>
            <p:cNvSpPr txBox="1"/>
            <p:nvPr/>
          </p:nvSpPr>
          <p:spPr>
            <a:xfrm>
              <a:off x="4896621" y="844713"/>
              <a:ext cx="1011880" cy="898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deposit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latin typeface="+mn-lt"/>
                </a:rPr>
                <a:t>max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gas fees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B7750C-C87E-5714-7C44-2DD752C2FA03}"/>
              </a:ext>
            </a:extLst>
          </p:cNvPr>
          <p:cNvGrpSpPr/>
          <p:nvPr/>
        </p:nvGrpSpPr>
        <p:grpSpPr>
          <a:xfrm flipH="1">
            <a:off x="2571530" y="2699863"/>
            <a:ext cx="979049" cy="830997"/>
            <a:chOff x="3162917" y="1887203"/>
            <a:chExt cx="979049" cy="830997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668359-8978-D05A-AEAE-1D05CDB09965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3D527C-9AB0-39E7-7683-6D8C8684118B}"/>
                </a:ext>
              </a:extLst>
            </p:cNvPr>
            <p:cNvSpPr txBox="1"/>
            <p:nvPr/>
          </p:nvSpPr>
          <p:spPr>
            <a:xfrm>
              <a:off x="3392160" y="1887203"/>
              <a:ext cx="6995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gas</a:t>
              </a:r>
            </a:p>
            <a:p>
              <a:pPr algn="l"/>
              <a:r>
                <a:rPr lang="en-US" dirty="0">
                  <a:latin typeface="+mn-lt"/>
                </a:rPr>
                <a:t>fees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273942-AAA2-2FDF-9C15-984F0C02BE83}"/>
              </a:ext>
            </a:extLst>
          </p:cNvPr>
          <p:cNvGrpSpPr/>
          <p:nvPr/>
        </p:nvGrpSpPr>
        <p:grpSpPr>
          <a:xfrm>
            <a:off x="670899" y="2057972"/>
            <a:ext cx="814647" cy="338554"/>
            <a:chOff x="3056720" y="1977680"/>
            <a:chExt cx="814647" cy="338554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2CF59B3-E0B2-810A-FF9A-EE6AA6DAEDD6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62404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273161-594C-7D4B-8E98-E68D97EEB9A1}"/>
                </a:ext>
              </a:extLst>
            </p:cNvPr>
            <p:cNvSpPr txBox="1"/>
            <p:nvPr/>
          </p:nvSpPr>
          <p:spPr>
            <a:xfrm>
              <a:off x="3056720" y="1977680"/>
              <a:ext cx="8146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latin typeface="+mn-lt"/>
                </a:rPr>
                <a:t>UserOp</a:t>
              </a:r>
              <a:endParaRPr lang="en-US" sz="1600" dirty="0">
                <a:latin typeface="+mn-lt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3CE955E-6DEA-A757-D78B-F7F82AE8FEA4}"/>
              </a:ext>
            </a:extLst>
          </p:cNvPr>
          <p:cNvGrpSpPr/>
          <p:nvPr/>
        </p:nvGrpSpPr>
        <p:grpSpPr>
          <a:xfrm>
            <a:off x="4782755" y="3321975"/>
            <a:ext cx="1211486" cy="707886"/>
            <a:chOff x="7137512" y="2140219"/>
            <a:chExt cx="679053" cy="707886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B3A2A2E-4BC8-5757-9200-7115F0832ADC}"/>
                </a:ext>
              </a:extLst>
            </p:cNvPr>
            <p:cNvCxnSpPr>
              <a:cxnSpLocks/>
            </p:cNvCxnSpPr>
            <p:nvPr/>
          </p:nvCxnSpPr>
          <p:spPr>
            <a:xfrm>
              <a:off x="7137512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37C9459-2F4E-121C-6C3F-875AF2914488}"/>
                </a:ext>
              </a:extLst>
            </p:cNvPr>
            <p:cNvSpPr txBox="1"/>
            <p:nvPr/>
          </p:nvSpPr>
          <p:spPr>
            <a:xfrm>
              <a:off x="7210236" y="2140219"/>
              <a:ext cx="5455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execOp</a:t>
              </a:r>
              <a:endParaRPr lang="en-US" sz="2000" dirty="0">
                <a:latin typeface="+mn-lt"/>
              </a:endParaRPr>
            </a:p>
            <a:p>
              <a:r>
                <a:rPr lang="en-US" sz="2000" dirty="0" err="1">
                  <a:latin typeface="+mn-lt"/>
                </a:rPr>
                <a:t>UserOp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70DAC5B-1D60-4141-93BE-8D426A8E35DD}"/>
              </a:ext>
            </a:extLst>
          </p:cNvPr>
          <p:cNvGrpSpPr/>
          <p:nvPr/>
        </p:nvGrpSpPr>
        <p:grpSpPr>
          <a:xfrm>
            <a:off x="4779130" y="2631413"/>
            <a:ext cx="1310679" cy="707886"/>
            <a:chOff x="7130154" y="2140219"/>
            <a:chExt cx="734653" cy="70788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2DFAA13-8C38-4459-B71E-892F12B89673}"/>
                </a:ext>
              </a:extLst>
            </p:cNvPr>
            <p:cNvCxnSpPr>
              <a:cxnSpLocks/>
            </p:cNvCxnSpPr>
            <p:nvPr/>
          </p:nvCxnSpPr>
          <p:spPr>
            <a:xfrm>
              <a:off x="7137512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C2DF00-93A4-4470-833D-00B7F2FF0567}"/>
                </a:ext>
              </a:extLst>
            </p:cNvPr>
            <p:cNvSpPr txBox="1"/>
            <p:nvPr/>
          </p:nvSpPr>
          <p:spPr>
            <a:xfrm>
              <a:off x="7130154" y="2140219"/>
              <a:ext cx="7346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+mn-lt"/>
                </a:rPr>
                <a:t>validateOp</a:t>
              </a:r>
              <a:endParaRPr lang="en-US" sz="2000" dirty="0">
                <a:latin typeface="+mn-lt"/>
              </a:endParaRPr>
            </a:p>
            <a:p>
              <a:pPr algn="ctr"/>
              <a:r>
                <a:rPr lang="en-US" sz="2000" dirty="0" err="1">
                  <a:latin typeface="+mn-lt"/>
                </a:rPr>
                <a:t>UserOp</a:t>
              </a:r>
              <a:endParaRPr lang="en-US" sz="20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393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A4D3-3F11-958E-ACAA-4387BB59B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Solution:  </a:t>
            </a:r>
            <a:r>
              <a:rPr lang="en-US" dirty="0" err="1"/>
              <a:t>validateOp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C02CC6-F5E7-678F-8345-924762DE4941}"/>
              </a:ext>
            </a:extLst>
          </p:cNvPr>
          <p:cNvCxnSpPr>
            <a:cxnSpLocks/>
          </p:cNvCxnSpPr>
          <p:nvPr/>
        </p:nvCxnSpPr>
        <p:spPr>
          <a:xfrm>
            <a:off x="3165988" y="1229032"/>
            <a:ext cx="0" cy="26037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59A9F26-C40A-13A1-D454-B30CC0244BE4}"/>
              </a:ext>
            </a:extLst>
          </p:cNvPr>
          <p:cNvSpPr txBox="1"/>
          <p:nvPr/>
        </p:nvSpPr>
        <p:spPr>
          <a:xfrm>
            <a:off x="457200" y="1120878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off chain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4DC6D-6494-1C5C-8435-68B798DAEBA4}"/>
              </a:ext>
            </a:extLst>
          </p:cNvPr>
          <p:cNvSpPr txBox="1"/>
          <p:nvPr/>
        </p:nvSpPr>
        <p:spPr>
          <a:xfrm>
            <a:off x="4650658" y="1120878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on chain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AC04B-167F-66B4-37E8-BE36ECD10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1853100"/>
            <a:ext cx="459941" cy="6803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312CB2-C4CD-9CB8-BA89-C8A2589794AD}"/>
              </a:ext>
            </a:extLst>
          </p:cNvPr>
          <p:cNvSpPr/>
          <p:nvPr/>
        </p:nvSpPr>
        <p:spPr>
          <a:xfrm>
            <a:off x="5965015" y="1914746"/>
            <a:ext cx="2452830" cy="24720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0085FB-53D9-59EC-9FFA-871246489FC8}"/>
              </a:ext>
            </a:extLst>
          </p:cNvPr>
          <p:cNvSpPr txBox="1"/>
          <p:nvPr/>
        </p:nvSpPr>
        <p:spPr>
          <a:xfrm>
            <a:off x="6136661" y="4285013"/>
            <a:ext cx="20773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smart contract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wallet (sender)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66BE45-16FB-2322-CE11-FC0C8EB2CAF5}"/>
              </a:ext>
            </a:extLst>
          </p:cNvPr>
          <p:cNvSpPr txBox="1"/>
          <p:nvPr/>
        </p:nvSpPr>
        <p:spPr>
          <a:xfrm>
            <a:off x="41380" y="2531804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D90C1B-9F70-A534-2402-EF741F8A695C}"/>
              </a:ext>
            </a:extLst>
          </p:cNvPr>
          <p:cNvSpPr/>
          <p:nvPr/>
        </p:nvSpPr>
        <p:spPr>
          <a:xfrm>
            <a:off x="1408475" y="2040806"/>
            <a:ext cx="1128247" cy="13219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97588-B578-0E90-3D23-32C5E02BC6AD}"/>
              </a:ext>
            </a:extLst>
          </p:cNvPr>
          <p:cNvSpPr txBox="1"/>
          <p:nvPr/>
        </p:nvSpPr>
        <p:spPr>
          <a:xfrm>
            <a:off x="1401136" y="3286729"/>
            <a:ext cx="116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Bundler</a:t>
            </a:r>
          </a:p>
          <a:p>
            <a:pPr algn="ctr"/>
            <a:r>
              <a:rPr lang="en-US" dirty="0">
                <a:latin typeface="+mn-lt"/>
              </a:rPr>
              <a:t>(relay)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AE4E2D-2737-B3C6-86A9-E1CFD8430C0B}"/>
              </a:ext>
            </a:extLst>
          </p:cNvPr>
          <p:cNvSpPr txBox="1"/>
          <p:nvPr/>
        </p:nvSpPr>
        <p:spPr>
          <a:xfrm>
            <a:off x="6051397" y="1890674"/>
            <a:ext cx="1876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assets:  X, Y, 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83D7D3-F930-1D7E-9167-E3208D4D0FD4}"/>
              </a:ext>
            </a:extLst>
          </p:cNvPr>
          <p:cNvSpPr txBox="1"/>
          <p:nvPr/>
        </p:nvSpPr>
        <p:spPr>
          <a:xfrm>
            <a:off x="5962173" y="2632502"/>
            <a:ext cx="245567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0" i="0" dirty="0">
                <a:effectLst/>
                <a:latin typeface="+mn-lt"/>
              </a:rPr>
              <a:t>contract Wallet {</a:t>
            </a:r>
          </a:p>
          <a:p>
            <a:pPr algn="l"/>
            <a:r>
              <a:rPr lang="en-US" sz="1800" b="0" i="0" dirty="0">
                <a:effectLst/>
                <a:latin typeface="+mn-lt"/>
              </a:rPr>
              <a:t>      function </a:t>
            </a:r>
            <a:r>
              <a:rPr lang="en-US" sz="1800" b="1" dirty="0" err="1">
                <a:latin typeface="+mn-lt"/>
              </a:rPr>
              <a:t>Validate</a:t>
            </a:r>
            <a:r>
              <a:rPr lang="en-US" sz="1800" b="1" i="0" dirty="0" err="1">
                <a:effectLst/>
                <a:latin typeface="+mn-lt"/>
              </a:rPr>
              <a:t>Op</a:t>
            </a:r>
            <a:r>
              <a:rPr lang="en-US" sz="1800" b="0" i="0" dirty="0">
                <a:effectLst/>
                <a:latin typeface="+mn-lt"/>
              </a:rPr>
              <a:t>(</a:t>
            </a:r>
          </a:p>
          <a:p>
            <a:pPr algn="l"/>
            <a:r>
              <a:rPr lang="en-US" sz="1800" dirty="0">
                <a:latin typeface="+mn-lt"/>
              </a:rPr>
              <a:t>	</a:t>
            </a:r>
            <a:r>
              <a:rPr lang="en-US" sz="1800" b="0" i="0" dirty="0" err="1">
                <a:effectLst/>
                <a:latin typeface="+mn-lt"/>
              </a:rPr>
              <a:t>UserOperation</a:t>
            </a:r>
            <a:r>
              <a:rPr lang="en-US" sz="1800" b="0" i="0" dirty="0">
                <a:effectLst/>
                <a:latin typeface="+mn-lt"/>
              </a:rPr>
              <a:t> op);</a:t>
            </a:r>
          </a:p>
          <a:p>
            <a:pPr algn="l"/>
            <a:r>
              <a:rPr lang="en-US" sz="1800" dirty="0">
                <a:latin typeface="+mn-lt"/>
              </a:rPr>
              <a:t>     </a:t>
            </a:r>
            <a:r>
              <a:rPr lang="en-US" sz="1800" b="0" i="0" dirty="0">
                <a:effectLst/>
                <a:latin typeface="+mn-lt"/>
              </a:rPr>
              <a:t>function </a:t>
            </a:r>
            <a:r>
              <a:rPr lang="en-US" sz="1800" b="1" i="0" dirty="0" err="1">
                <a:effectLst/>
                <a:latin typeface="+mn-lt"/>
              </a:rPr>
              <a:t>execOp</a:t>
            </a:r>
            <a:r>
              <a:rPr lang="en-US" sz="1800" b="0" i="0" dirty="0">
                <a:effectLst/>
                <a:latin typeface="+mn-lt"/>
              </a:rPr>
              <a:t>(</a:t>
            </a:r>
          </a:p>
          <a:p>
            <a:pPr algn="l"/>
            <a:r>
              <a:rPr lang="en-US" sz="1800" dirty="0">
                <a:latin typeface="+mn-lt"/>
              </a:rPr>
              <a:t>	</a:t>
            </a:r>
            <a:r>
              <a:rPr lang="en-US" sz="1800" b="0" i="0" dirty="0" err="1">
                <a:effectLst/>
                <a:latin typeface="+mn-lt"/>
              </a:rPr>
              <a:t>UserOperation</a:t>
            </a:r>
            <a:r>
              <a:rPr lang="en-US" sz="1800" b="0" i="0" dirty="0">
                <a:effectLst/>
                <a:latin typeface="+mn-lt"/>
              </a:rPr>
              <a:t> op);</a:t>
            </a:r>
          </a:p>
          <a:p>
            <a:pPr algn="l"/>
            <a:r>
              <a:rPr lang="en-US" sz="1800" b="0" i="0" dirty="0">
                <a:effectLst/>
                <a:latin typeface="+mn-lt"/>
              </a:rPr>
              <a:t>}</a:t>
            </a:r>
            <a:endParaRPr lang="en-US" sz="1800" dirty="0">
              <a:latin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D5D762-3E8F-A7C6-F4CB-B9122E860599}"/>
              </a:ext>
            </a:extLst>
          </p:cNvPr>
          <p:cNvGrpSpPr/>
          <p:nvPr/>
        </p:nvGrpSpPr>
        <p:grpSpPr>
          <a:xfrm>
            <a:off x="2553316" y="1932654"/>
            <a:ext cx="979049" cy="718478"/>
            <a:chOff x="3162917" y="1932654"/>
            <a:chExt cx="979049" cy="71847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3171DA4-0CED-FD4B-3000-4DB9E28F95AD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CD0FF-217C-31E2-0964-59A20E4E8B94}"/>
                </a:ext>
              </a:extLst>
            </p:cNvPr>
            <p:cNvSpPr txBox="1"/>
            <p:nvPr/>
          </p:nvSpPr>
          <p:spPr>
            <a:xfrm>
              <a:off x="3224983" y="1932654"/>
              <a:ext cx="4548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Tx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613E97-BB3C-C530-6289-4EE2B45B20C4}"/>
                </a:ext>
              </a:extLst>
            </p:cNvPr>
            <p:cNvSpPr txBox="1"/>
            <p:nvPr/>
          </p:nvSpPr>
          <p:spPr>
            <a:xfrm>
              <a:off x="3179647" y="2281800"/>
              <a:ext cx="891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 err="1">
                  <a:latin typeface="+mn-lt"/>
                </a:rPr>
                <a:t>UserOp</a:t>
              </a:r>
              <a:endParaRPr lang="en-US" sz="1800" dirty="0">
                <a:latin typeface="+mn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CD8DAD-1342-88CC-5842-1EFBDBE10F61}"/>
              </a:ext>
            </a:extLst>
          </p:cNvPr>
          <p:cNvGrpSpPr/>
          <p:nvPr/>
        </p:nvGrpSpPr>
        <p:grpSpPr>
          <a:xfrm>
            <a:off x="8329755" y="2140219"/>
            <a:ext cx="679053" cy="400110"/>
            <a:chOff x="7169548" y="2140219"/>
            <a:chExt cx="679053" cy="40011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146F541-F046-BB73-2F41-D8DA0F7ED792}"/>
                </a:ext>
              </a:extLst>
            </p:cNvPr>
            <p:cNvCxnSpPr>
              <a:cxnSpLocks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DDEC45-35BD-BF62-38BC-16E389A34E7F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BEC0FA-96CE-F97D-4A1F-E6368745F9E2}"/>
              </a:ext>
            </a:extLst>
          </p:cNvPr>
          <p:cNvGrpSpPr/>
          <p:nvPr/>
        </p:nvGrpSpPr>
        <p:grpSpPr>
          <a:xfrm>
            <a:off x="3440196" y="1890674"/>
            <a:ext cx="1491883" cy="2755094"/>
            <a:chOff x="3440196" y="1890674"/>
            <a:chExt cx="1491883" cy="275509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854EA2-C25F-349B-E558-16CA22387D33}"/>
                </a:ext>
              </a:extLst>
            </p:cNvPr>
            <p:cNvSpPr/>
            <p:nvPr/>
          </p:nvSpPr>
          <p:spPr>
            <a:xfrm>
              <a:off x="3551191" y="1890674"/>
              <a:ext cx="1269894" cy="19085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69DB3B-CADC-33FB-7085-115B3342555E}"/>
                </a:ext>
              </a:extLst>
            </p:cNvPr>
            <p:cNvSpPr txBox="1"/>
            <p:nvPr/>
          </p:nvSpPr>
          <p:spPr>
            <a:xfrm>
              <a:off x="3440196" y="3814771"/>
              <a:ext cx="14918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EntryPoint</a:t>
              </a:r>
              <a:endParaRPr lang="en-US" dirty="0">
                <a:latin typeface="+mn-lt"/>
              </a:endParaRPr>
            </a:p>
            <a:p>
              <a:pPr algn="ctr"/>
              <a:r>
                <a:rPr lang="en-US" dirty="0">
                  <a:latin typeface="+mn-lt"/>
                </a:rPr>
                <a:t>contract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A46E9A-0FC8-8FB4-C2F1-3DE48C70EF7D}"/>
              </a:ext>
            </a:extLst>
          </p:cNvPr>
          <p:cNvGrpSpPr/>
          <p:nvPr/>
        </p:nvGrpSpPr>
        <p:grpSpPr>
          <a:xfrm>
            <a:off x="4808407" y="1739437"/>
            <a:ext cx="1132048" cy="898708"/>
            <a:chOff x="4776453" y="844713"/>
            <a:chExt cx="1132048" cy="898708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9D64E49-D8E3-F9A0-1131-3216251277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6453" y="1170956"/>
              <a:ext cx="11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6E82C0-8D8D-E41B-7CCF-B37096EA3615}"/>
                </a:ext>
              </a:extLst>
            </p:cNvPr>
            <p:cNvSpPr txBox="1"/>
            <p:nvPr/>
          </p:nvSpPr>
          <p:spPr>
            <a:xfrm>
              <a:off x="4896621" y="844713"/>
              <a:ext cx="1011880" cy="898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deposit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latin typeface="+mn-lt"/>
                </a:rPr>
                <a:t>max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gas fees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B7750C-C87E-5714-7C44-2DD752C2FA03}"/>
              </a:ext>
            </a:extLst>
          </p:cNvPr>
          <p:cNvGrpSpPr/>
          <p:nvPr/>
        </p:nvGrpSpPr>
        <p:grpSpPr>
          <a:xfrm flipH="1">
            <a:off x="2571530" y="2699863"/>
            <a:ext cx="979049" cy="830997"/>
            <a:chOff x="3162917" y="1887203"/>
            <a:chExt cx="979049" cy="830997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668359-8978-D05A-AEAE-1D05CDB09965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3D527C-9AB0-39E7-7683-6D8C8684118B}"/>
                </a:ext>
              </a:extLst>
            </p:cNvPr>
            <p:cNvSpPr txBox="1"/>
            <p:nvPr/>
          </p:nvSpPr>
          <p:spPr>
            <a:xfrm>
              <a:off x="3392160" y="1887203"/>
              <a:ext cx="6995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gas</a:t>
              </a:r>
            </a:p>
            <a:p>
              <a:pPr algn="l"/>
              <a:r>
                <a:rPr lang="en-US" dirty="0">
                  <a:latin typeface="+mn-lt"/>
                </a:rPr>
                <a:t>fees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273942-AAA2-2FDF-9C15-984F0C02BE83}"/>
              </a:ext>
            </a:extLst>
          </p:cNvPr>
          <p:cNvGrpSpPr/>
          <p:nvPr/>
        </p:nvGrpSpPr>
        <p:grpSpPr>
          <a:xfrm>
            <a:off x="670899" y="2057972"/>
            <a:ext cx="814647" cy="338554"/>
            <a:chOff x="3056720" y="1977680"/>
            <a:chExt cx="814647" cy="338554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2CF59B3-E0B2-810A-FF9A-EE6AA6DAEDD6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62404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273161-594C-7D4B-8E98-E68D97EEB9A1}"/>
                </a:ext>
              </a:extLst>
            </p:cNvPr>
            <p:cNvSpPr txBox="1"/>
            <p:nvPr/>
          </p:nvSpPr>
          <p:spPr>
            <a:xfrm>
              <a:off x="3056720" y="1977680"/>
              <a:ext cx="8146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latin typeface="+mn-lt"/>
                </a:rPr>
                <a:t>UserOp</a:t>
              </a:r>
              <a:endParaRPr lang="en-US" sz="1600" dirty="0">
                <a:latin typeface="+mn-lt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3CE955E-6DEA-A757-D78B-F7F82AE8FEA4}"/>
              </a:ext>
            </a:extLst>
          </p:cNvPr>
          <p:cNvGrpSpPr/>
          <p:nvPr/>
        </p:nvGrpSpPr>
        <p:grpSpPr>
          <a:xfrm>
            <a:off x="4782755" y="3321975"/>
            <a:ext cx="1211486" cy="707886"/>
            <a:chOff x="7137512" y="2140219"/>
            <a:chExt cx="679053" cy="707886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B3A2A2E-4BC8-5757-9200-7115F0832ADC}"/>
                </a:ext>
              </a:extLst>
            </p:cNvPr>
            <p:cNvCxnSpPr>
              <a:cxnSpLocks/>
            </p:cNvCxnSpPr>
            <p:nvPr/>
          </p:nvCxnSpPr>
          <p:spPr>
            <a:xfrm>
              <a:off x="7137512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37C9459-2F4E-121C-6C3F-875AF2914488}"/>
                </a:ext>
              </a:extLst>
            </p:cNvPr>
            <p:cNvSpPr txBox="1"/>
            <p:nvPr/>
          </p:nvSpPr>
          <p:spPr>
            <a:xfrm>
              <a:off x="7210236" y="2140219"/>
              <a:ext cx="5455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execOp</a:t>
              </a:r>
              <a:endParaRPr lang="en-US" sz="2000" dirty="0">
                <a:latin typeface="+mn-lt"/>
              </a:endParaRPr>
            </a:p>
            <a:p>
              <a:r>
                <a:rPr lang="en-US" sz="2000" dirty="0" err="1">
                  <a:latin typeface="+mn-lt"/>
                </a:rPr>
                <a:t>UserOp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70DAC5B-1D60-4141-93BE-8D426A8E35DD}"/>
              </a:ext>
            </a:extLst>
          </p:cNvPr>
          <p:cNvGrpSpPr/>
          <p:nvPr/>
        </p:nvGrpSpPr>
        <p:grpSpPr>
          <a:xfrm>
            <a:off x="4779130" y="2631413"/>
            <a:ext cx="1310679" cy="707886"/>
            <a:chOff x="7130154" y="2140219"/>
            <a:chExt cx="734653" cy="70788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2DFAA13-8C38-4459-B71E-892F12B89673}"/>
                </a:ext>
              </a:extLst>
            </p:cNvPr>
            <p:cNvCxnSpPr>
              <a:cxnSpLocks/>
            </p:cNvCxnSpPr>
            <p:nvPr/>
          </p:nvCxnSpPr>
          <p:spPr>
            <a:xfrm>
              <a:off x="7137512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C2DF00-93A4-4470-833D-00B7F2FF0567}"/>
                </a:ext>
              </a:extLst>
            </p:cNvPr>
            <p:cNvSpPr txBox="1"/>
            <p:nvPr/>
          </p:nvSpPr>
          <p:spPr>
            <a:xfrm>
              <a:off x="7130154" y="2140219"/>
              <a:ext cx="7346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+mn-lt"/>
                </a:rPr>
                <a:t>validateOp</a:t>
              </a:r>
              <a:endParaRPr lang="en-US" sz="2000" dirty="0">
                <a:latin typeface="+mn-lt"/>
              </a:endParaRPr>
            </a:p>
            <a:p>
              <a:pPr algn="ctr"/>
              <a:r>
                <a:rPr lang="en-US" sz="2000" dirty="0" err="1">
                  <a:latin typeface="+mn-lt"/>
                </a:rPr>
                <a:t>UserOp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494C2AC0-90D0-7BC0-0752-39CD303B5DB6}"/>
              </a:ext>
            </a:extLst>
          </p:cNvPr>
          <p:cNvSpPr/>
          <p:nvPr/>
        </p:nvSpPr>
        <p:spPr>
          <a:xfrm>
            <a:off x="98532" y="3312438"/>
            <a:ext cx="8962870" cy="17576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r>
              <a:rPr lang="en-US" dirty="0" err="1"/>
              <a:t>EntryPoint</a:t>
            </a:r>
            <a:r>
              <a:rPr lang="en-US" dirty="0"/>
              <a:t> steps:   (simplified)</a:t>
            </a:r>
          </a:p>
          <a:p>
            <a:pPr lvl="1"/>
            <a:r>
              <a:rPr lang="en-US" dirty="0"/>
              <a:t>step 1: call </a:t>
            </a:r>
            <a:r>
              <a:rPr lang="en-US" b="1" dirty="0" err="1"/>
              <a:t>validateOp</a:t>
            </a:r>
            <a:r>
              <a:rPr lang="en-US" b="1" dirty="0"/>
              <a:t>(</a:t>
            </a:r>
            <a:r>
              <a:rPr lang="en-US" b="1" dirty="0" err="1"/>
              <a:t>UserOp</a:t>
            </a:r>
            <a:r>
              <a:rPr lang="en-US" b="1" dirty="0"/>
              <a:t>)</a:t>
            </a:r>
          </a:p>
          <a:p>
            <a:pPr lvl="1"/>
            <a:r>
              <a:rPr lang="en-US" dirty="0"/>
              <a:t>step 2: if fail, stop and Bundler pays the gas</a:t>
            </a:r>
          </a:p>
          <a:p>
            <a:pPr lvl="1"/>
            <a:r>
              <a:rPr lang="en-US" dirty="0"/>
              <a:t>step 3: call </a:t>
            </a:r>
            <a:r>
              <a:rPr lang="en-US" b="1" dirty="0" err="1"/>
              <a:t>ExecOp</a:t>
            </a:r>
            <a:r>
              <a:rPr lang="en-US" b="1" dirty="0"/>
              <a:t>(</a:t>
            </a:r>
            <a:r>
              <a:rPr lang="en-US" b="1" dirty="0" err="1"/>
              <a:t>UserOp</a:t>
            </a:r>
            <a:r>
              <a:rPr lang="en-US" b="1" dirty="0"/>
              <a:t>),</a:t>
            </a:r>
            <a:r>
              <a:rPr lang="en-US" dirty="0"/>
              <a:t> and Wallet reimburses Bundler for gas</a:t>
            </a:r>
          </a:p>
        </p:txBody>
      </p:sp>
    </p:spTree>
    <p:extLst>
      <p:ext uri="{BB962C8B-B14F-4D97-AF65-F5344CB8AC3E}">
        <p14:creationId xmlns:p14="http://schemas.microsoft.com/office/powerpoint/2010/main" val="19189484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DEF01-06D9-C361-61AC-11A04616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problems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356EA-0BB2-A941-1EAF-B87B4DE7B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2331"/>
            <a:ext cx="8519652" cy="290973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Need to ensure that Wallet does not execute op in </a:t>
            </a:r>
            <a:r>
              <a:rPr lang="en-US" b="1" dirty="0" err="1"/>
              <a:t>validateOp</a:t>
            </a:r>
            <a:endParaRPr lang="en-US" b="1" dirty="0"/>
          </a:p>
          <a:p>
            <a:pPr marL="0" indent="0">
              <a:spcBef>
                <a:spcPts val="800"/>
              </a:spcBef>
              <a:buNone/>
            </a:pPr>
            <a:r>
              <a:rPr lang="en-US" b="1" dirty="0"/>
              <a:t>	⇒  </a:t>
            </a:r>
            <a:r>
              <a:rPr lang="en-US" dirty="0"/>
              <a:t>Bundler will be stuck with execution fees</a:t>
            </a:r>
          </a:p>
          <a:p>
            <a:pPr marL="0" indent="0">
              <a:spcBef>
                <a:spcPts val="2000"/>
              </a:spcBef>
              <a:buNone/>
              <a:tabLst>
                <a:tab pos="449263" algn="l"/>
                <a:tab pos="908050" algn="l"/>
              </a:tabLst>
            </a:pPr>
            <a:r>
              <a:rPr lang="en-US" dirty="0"/>
              <a:t>2. Before issuing Tx, Bundler needs to run </a:t>
            </a:r>
            <a:r>
              <a:rPr lang="en-US" b="1" dirty="0" err="1"/>
              <a:t>validateOp</a:t>
            </a:r>
            <a:r>
              <a:rPr lang="en-US" dirty="0"/>
              <a:t> in its head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a.k.a</a:t>
            </a:r>
            <a:r>
              <a:rPr lang="en-US" dirty="0"/>
              <a:t> simulates </a:t>
            </a:r>
            <a:r>
              <a:rPr lang="en-US" dirty="0" err="1"/>
              <a:t>validateOp</a:t>
            </a:r>
            <a:r>
              <a:rPr lang="en-US" dirty="0"/>
              <a:t>) to ensure that </a:t>
            </a:r>
            <a:r>
              <a:rPr lang="en-US" dirty="0" err="1"/>
              <a:t>UserOp</a:t>
            </a:r>
            <a:r>
              <a:rPr lang="en-US" dirty="0"/>
              <a:t> is valid</a:t>
            </a:r>
          </a:p>
          <a:p>
            <a:pPr marL="0" indent="0">
              <a:spcBef>
                <a:spcPts val="800"/>
              </a:spcBef>
              <a:buNone/>
              <a:tabLst>
                <a:tab pos="449263" algn="l"/>
                <a:tab pos="908050" algn="l"/>
              </a:tabLst>
            </a:pPr>
            <a:r>
              <a:rPr lang="en-US" dirty="0"/>
              <a:t>	⇒	need to ensure that simulation and on-chain execution of 				</a:t>
            </a:r>
            <a:r>
              <a:rPr lang="en-US" b="1" dirty="0" err="1"/>
              <a:t>validateOp</a:t>
            </a:r>
            <a:r>
              <a:rPr lang="en-US" dirty="0"/>
              <a:t> produce the same output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F5D152-94DC-1E81-9F8A-FEB7027A24A3}"/>
              </a:ext>
            </a:extLst>
          </p:cNvPr>
          <p:cNvSpPr txBox="1"/>
          <p:nvPr/>
        </p:nvSpPr>
        <p:spPr>
          <a:xfrm>
            <a:off x="457200" y="4114882"/>
            <a:ext cx="8313943" cy="9464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Solution: </a:t>
            </a:r>
            <a:r>
              <a:rPr lang="en-US" b="1" dirty="0" err="1">
                <a:latin typeface="+mn-lt"/>
              </a:rPr>
              <a:t>validateOp</a:t>
            </a:r>
            <a:r>
              <a:rPr lang="en-US" dirty="0">
                <a:latin typeface="+mn-lt"/>
              </a:rPr>
              <a:t> is restricted in what EVM opcodes it can use</a:t>
            </a:r>
          </a:p>
          <a:p>
            <a:pPr>
              <a:spcBef>
                <a:spcPts val="900"/>
              </a:spcBef>
            </a:pPr>
            <a:r>
              <a:rPr lang="en-US" dirty="0">
                <a:latin typeface="+mn-lt"/>
              </a:rPr>
              <a:t>	[</a:t>
            </a:r>
            <a:r>
              <a:rPr lang="en-US" b="1" dirty="0" err="1">
                <a:latin typeface="+mn-lt"/>
              </a:rPr>
              <a:t>execOp</a:t>
            </a:r>
            <a:r>
              <a:rPr lang="en-US" dirty="0">
                <a:latin typeface="+mn-lt"/>
              </a:rPr>
              <a:t> is not restricted because Wallet is paying gas fees]</a:t>
            </a:r>
          </a:p>
        </p:txBody>
      </p:sp>
    </p:spTree>
    <p:extLst>
      <p:ext uri="{BB962C8B-B14F-4D97-AF65-F5344CB8AC3E}">
        <p14:creationId xmlns:p14="http://schemas.microsoft.com/office/powerpoint/2010/main" val="122161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A4D3-3F11-958E-ACAA-4387BB59B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Bundling and Paymasters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C02CC6-F5E7-678F-8345-924762DE4941}"/>
              </a:ext>
            </a:extLst>
          </p:cNvPr>
          <p:cNvCxnSpPr>
            <a:cxnSpLocks/>
          </p:cNvCxnSpPr>
          <p:nvPr/>
        </p:nvCxnSpPr>
        <p:spPr>
          <a:xfrm>
            <a:off x="3165988" y="1057581"/>
            <a:ext cx="0" cy="33141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59A9F26-C40A-13A1-D454-B30CC0244BE4}"/>
              </a:ext>
            </a:extLst>
          </p:cNvPr>
          <p:cNvSpPr txBox="1"/>
          <p:nvPr/>
        </p:nvSpPr>
        <p:spPr>
          <a:xfrm>
            <a:off x="457200" y="949427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off chain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4DC6D-6494-1C5C-8435-68B798DAEBA4}"/>
              </a:ext>
            </a:extLst>
          </p:cNvPr>
          <p:cNvSpPr txBox="1"/>
          <p:nvPr/>
        </p:nvSpPr>
        <p:spPr>
          <a:xfrm>
            <a:off x="4650658" y="949427"/>
            <a:ext cx="1269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on chain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AC04B-167F-66B4-37E8-BE36ECD10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29" y="1495907"/>
            <a:ext cx="459941" cy="68038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3D90C1B-9F70-A534-2402-EF741F8A695C}"/>
              </a:ext>
            </a:extLst>
          </p:cNvPr>
          <p:cNvSpPr/>
          <p:nvPr/>
        </p:nvSpPr>
        <p:spPr>
          <a:xfrm>
            <a:off x="1408475" y="1683612"/>
            <a:ext cx="1128247" cy="21492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97588-B578-0E90-3D23-32C5E02BC6AD}"/>
              </a:ext>
            </a:extLst>
          </p:cNvPr>
          <p:cNvSpPr txBox="1"/>
          <p:nvPr/>
        </p:nvSpPr>
        <p:spPr>
          <a:xfrm>
            <a:off x="1400516" y="3770505"/>
            <a:ext cx="116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Bundler</a:t>
            </a:r>
          </a:p>
          <a:p>
            <a:pPr algn="ctr"/>
            <a:r>
              <a:rPr lang="en-US" dirty="0">
                <a:latin typeface="+mn-lt"/>
              </a:rPr>
              <a:t>(relay)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D5D762-3E8F-A7C6-F4CB-B9122E860599}"/>
              </a:ext>
            </a:extLst>
          </p:cNvPr>
          <p:cNvGrpSpPr/>
          <p:nvPr/>
        </p:nvGrpSpPr>
        <p:grpSpPr>
          <a:xfrm>
            <a:off x="2487566" y="1575461"/>
            <a:ext cx="1125093" cy="718478"/>
            <a:chOff x="3097167" y="1932654"/>
            <a:chExt cx="1125093" cy="71847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3171DA4-0CED-FD4B-3000-4DB9E28F95AD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9CD0FF-217C-31E2-0964-59A20E4E8B94}"/>
                </a:ext>
              </a:extLst>
            </p:cNvPr>
            <p:cNvSpPr txBox="1"/>
            <p:nvPr/>
          </p:nvSpPr>
          <p:spPr>
            <a:xfrm>
              <a:off x="3097167" y="1932654"/>
              <a:ext cx="10014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one Tx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613E97-BB3C-C530-6289-4EE2B45B20C4}"/>
                </a:ext>
              </a:extLst>
            </p:cNvPr>
            <p:cNvSpPr txBox="1"/>
            <p:nvPr/>
          </p:nvSpPr>
          <p:spPr>
            <a:xfrm>
              <a:off x="3100991" y="2281800"/>
              <a:ext cx="11212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 err="1">
                  <a:latin typeface="+mn-lt"/>
                </a:rPr>
                <a:t>UserOps</a:t>
              </a:r>
              <a:r>
                <a:rPr lang="en-US" sz="1800" dirty="0">
                  <a:latin typeface="+mn-lt"/>
                </a:rPr>
                <a:t>[]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BEC0FA-96CE-F97D-4A1F-E6368745F9E2}"/>
              </a:ext>
            </a:extLst>
          </p:cNvPr>
          <p:cNvGrpSpPr/>
          <p:nvPr/>
        </p:nvGrpSpPr>
        <p:grpSpPr>
          <a:xfrm>
            <a:off x="3440196" y="1533481"/>
            <a:ext cx="1491883" cy="2755094"/>
            <a:chOff x="3440196" y="1890674"/>
            <a:chExt cx="1491883" cy="275509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854EA2-C25F-349B-E558-16CA22387D33}"/>
                </a:ext>
              </a:extLst>
            </p:cNvPr>
            <p:cNvSpPr/>
            <p:nvPr/>
          </p:nvSpPr>
          <p:spPr>
            <a:xfrm>
              <a:off x="3551191" y="1890674"/>
              <a:ext cx="1269894" cy="19085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69DB3B-CADC-33FB-7085-115B3342555E}"/>
                </a:ext>
              </a:extLst>
            </p:cNvPr>
            <p:cNvSpPr txBox="1"/>
            <p:nvPr/>
          </p:nvSpPr>
          <p:spPr>
            <a:xfrm>
              <a:off x="3440196" y="3814771"/>
              <a:ext cx="14918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EntryPoint</a:t>
              </a:r>
              <a:endParaRPr lang="en-US" dirty="0">
                <a:latin typeface="+mn-lt"/>
              </a:endParaRPr>
            </a:p>
            <a:p>
              <a:pPr algn="ctr"/>
              <a:r>
                <a:rPr lang="en-US" dirty="0">
                  <a:latin typeface="+mn-lt"/>
                </a:rPr>
                <a:t>contract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B7750C-C87E-5714-7C44-2DD752C2FA03}"/>
              </a:ext>
            </a:extLst>
          </p:cNvPr>
          <p:cNvGrpSpPr/>
          <p:nvPr/>
        </p:nvGrpSpPr>
        <p:grpSpPr>
          <a:xfrm flipH="1">
            <a:off x="2571530" y="2342670"/>
            <a:ext cx="979049" cy="830997"/>
            <a:chOff x="3162917" y="1887203"/>
            <a:chExt cx="979049" cy="830997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668359-8978-D05A-AEAE-1D05CDB09965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9790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F3D527C-9AB0-39E7-7683-6D8C8684118B}"/>
                </a:ext>
              </a:extLst>
            </p:cNvPr>
            <p:cNvSpPr txBox="1"/>
            <p:nvPr/>
          </p:nvSpPr>
          <p:spPr>
            <a:xfrm>
              <a:off x="3392160" y="1887203"/>
              <a:ext cx="6995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gas</a:t>
              </a:r>
            </a:p>
            <a:p>
              <a:pPr algn="l"/>
              <a:r>
                <a:rPr lang="en-US" dirty="0">
                  <a:latin typeface="+mn-lt"/>
                </a:rPr>
                <a:t>fees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273942-AAA2-2FDF-9C15-984F0C02BE83}"/>
              </a:ext>
            </a:extLst>
          </p:cNvPr>
          <p:cNvGrpSpPr/>
          <p:nvPr/>
        </p:nvGrpSpPr>
        <p:grpSpPr>
          <a:xfrm>
            <a:off x="670899" y="1700779"/>
            <a:ext cx="814647" cy="338554"/>
            <a:chOff x="3056720" y="1977680"/>
            <a:chExt cx="814647" cy="338554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2CF59B3-E0B2-810A-FF9A-EE6AA6DAEDD6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62404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273161-594C-7D4B-8E98-E68D97EEB9A1}"/>
                </a:ext>
              </a:extLst>
            </p:cNvPr>
            <p:cNvSpPr txBox="1"/>
            <p:nvPr/>
          </p:nvSpPr>
          <p:spPr>
            <a:xfrm>
              <a:off x="3056720" y="1977680"/>
              <a:ext cx="8146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latin typeface="+mn-lt"/>
                </a:rPr>
                <a:t>UserOp</a:t>
              </a:r>
              <a:endParaRPr lang="en-US" sz="1600" dirty="0">
                <a:latin typeface="+mn-lt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96EF9698-E26D-8241-C9F2-BD1EC42174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61" y="3152472"/>
            <a:ext cx="459941" cy="6803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3282EEE-E7F2-DE77-02BB-1185A24AD2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979" y="2337932"/>
            <a:ext cx="360445" cy="62145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75E224C-239E-94C3-256C-6AB8FE696338}"/>
              </a:ext>
            </a:extLst>
          </p:cNvPr>
          <p:cNvGrpSpPr/>
          <p:nvPr/>
        </p:nvGrpSpPr>
        <p:grpSpPr>
          <a:xfrm>
            <a:off x="673589" y="2355534"/>
            <a:ext cx="814647" cy="338554"/>
            <a:chOff x="3056720" y="1977680"/>
            <a:chExt cx="814647" cy="338554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0A4E7C5-C7BE-4D8C-A585-005F0B5D777A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62404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CCA445C-3BCE-4593-26A8-54B6D6EA4569}"/>
                </a:ext>
              </a:extLst>
            </p:cNvPr>
            <p:cNvSpPr txBox="1"/>
            <p:nvPr/>
          </p:nvSpPr>
          <p:spPr>
            <a:xfrm>
              <a:off x="3056720" y="1977680"/>
              <a:ext cx="8146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latin typeface="+mn-lt"/>
                </a:rPr>
                <a:t>UserOp</a:t>
              </a:r>
              <a:endParaRPr lang="en-US" sz="1600" dirty="0">
                <a:latin typeface="+mn-lt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5B6866-7DA4-4ABA-F63A-7B7AF83E29DB}"/>
              </a:ext>
            </a:extLst>
          </p:cNvPr>
          <p:cNvGrpSpPr/>
          <p:nvPr/>
        </p:nvGrpSpPr>
        <p:grpSpPr>
          <a:xfrm>
            <a:off x="686519" y="3196733"/>
            <a:ext cx="814647" cy="338554"/>
            <a:chOff x="3056720" y="1977680"/>
            <a:chExt cx="814647" cy="338554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8FA8849-9AFB-9ED1-65AA-5456AB50040F}"/>
                </a:ext>
              </a:extLst>
            </p:cNvPr>
            <p:cNvCxnSpPr>
              <a:cxnSpLocks/>
            </p:cNvCxnSpPr>
            <p:nvPr/>
          </p:nvCxnSpPr>
          <p:spPr>
            <a:xfrm>
              <a:off x="3162917" y="2294826"/>
              <a:ext cx="62404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FEDC824-832F-6C9B-C93F-7990B3549A8F}"/>
                </a:ext>
              </a:extLst>
            </p:cNvPr>
            <p:cNvSpPr txBox="1"/>
            <p:nvPr/>
          </p:nvSpPr>
          <p:spPr>
            <a:xfrm>
              <a:off x="3056720" y="1977680"/>
              <a:ext cx="8146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latin typeface="+mn-lt"/>
                </a:rPr>
                <a:t>UserOp</a:t>
              </a:r>
              <a:endParaRPr lang="en-US" sz="1600" dirty="0">
                <a:latin typeface="+mn-lt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B02744A6-9117-0D18-5EEA-BB1485F2F71E}"/>
              </a:ext>
            </a:extLst>
          </p:cNvPr>
          <p:cNvSpPr/>
          <p:nvPr/>
        </p:nvSpPr>
        <p:spPr>
          <a:xfrm>
            <a:off x="6321959" y="1452277"/>
            <a:ext cx="1009013" cy="6230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Alice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Wallet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2BB2FD8-51DB-2F64-C742-417044204EE6}"/>
              </a:ext>
            </a:extLst>
          </p:cNvPr>
          <p:cNvSpPr/>
          <p:nvPr/>
        </p:nvSpPr>
        <p:spPr>
          <a:xfrm>
            <a:off x="6340174" y="2228805"/>
            <a:ext cx="1009013" cy="6230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Bob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Wallet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DBB3277-F263-3C51-D53C-76CBB3968985}"/>
              </a:ext>
            </a:extLst>
          </p:cNvPr>
          <p:cNvSpPr/>
          <p:nvPr/>
        </p:nvSpPr>
        <p:spPr>
          <a:xfrm>
            <a:off x="6321959" y="3005332"/>
            <a:ext cx="1009013" cy="6230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Carol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Wallet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B99B4E5-9591-1019-4DD7-D9D044DA69BF}"/>
              </a:ext>
            </a:extLst>
          </p:cNvPr>
          <p:cNvGrpSpPr/>
          <p:nvPr/>
        </p:nvGrpSpPr>
        <p:grpSpPr>
          <a:xfrm>
            <a:off x="4821085" y="1533481"/>
            <a:ext cx="1509071" cy="1873456"/>
            <a:chOff x="4821085" y="1890674"/>
            <a:chExt cx="1509071" cy="1873456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767FEC4-7589-278B-75A6-E6F228037DDC}"/>
                </a:ext>
              </a:extLst>
            </p:cNvPr>
            <p:cNvCxnSpPr/>
            <p:nvPr/>
          </p:nvCxnSpPr>
          <p:spPr>
            <a:xfrm flipH="1">
              <a:off x="4821085" y="1890674"/>
              <a:ext cx="1500874" cy="16729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3CA653A-2388-31BA-0553-E2B7085F7D9E}"/>
                </a:ext>
              </a:extLst>
            </p:cNvPr>
            <p:cNvCxnSpPr/>
            <p:nvPr/>
          </p:nvCxnSpPr>
          <p:spPr>
            <a:xfrm flipH="1">
              <a:off x="4821085" y="2072044"/>
              <a:ext cx="1500874" cy="167298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09ACF56-CAFA-7245-13BA-144856BBCDD1}"/>
                </a:ext>
              </a:extLst>
            </p:cNvPr>
            <p:cNvCxnSpPr/>
            <p:nvPr/>
          </p:nvCxnSpPr>
          <p:spPr>
            <a:xfrm flipH="1">
              <a:off x="4821085" y="2242875"/>
              <a:ext cx="1500874" cy="167298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FCB53D9-4BA4-E8F3-3461-1C1A2D59D7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39911" y="2733328"/>
              <a:ext cx="1482048" cy="75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2EE1B46A-7A32-B01F-6E86-C3CDA14AB4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39911" y="2893757"/>
              <a:ext cx="1482048" cy="757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2BBFC4E-CB4B-1427-B59A-DD4AEAD79E2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39300" y="3067558"/>
              <a:ext cx="1482048" cy="757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9BA06710-3C1C-573C-5F2F-F290D4FE6B1B}"/>
                </a:ext>
              </a:extLst>
            </p:cNvPr>
            <p:cNvCxnSpPr/>
            <p:nvPr/>
          </p:nvCxnSpPr>
          <p:spPr>
            <a:xfrm flipH="1" flipV="1">
              <a:off x="4839300" y="3362461"/>
              <a:ext cx="1482659" cy="1057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472E57D-30C3-DE48-10B1-DC30819E3B4E}"/>
                </a:ext>
              </a:extLst>
            </p:cNvPr>
            <p:cNvCxnSpPr/>
            <p:nvPr/>
          </p:nvCxnSpPr>
          <p:spPr>
            <a:xfrm flipH="1" flipV="1">
              <a:off x="4839300" y="3515745"/>
              <a:ext cx="1482659" cy="10573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8705918-FEDE-9457-2C2B-C570F54133EF}"/>
                </a:ext>
              </a:extLst>
            </p:cNvPr>
            <p:cNvCxnSpPr/>
            <p:nvPr/>
          </p:nvCxnSpPr>
          <p:spPr>
            <a:xfrm flipH="1" flipV="1">
              <a:off x="4847497" y="3658393"/>
              <a:ext cx="1482659" cy="10573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33470E7-D28C-66E3-05DE-B50C287A34C7}"/>
              </a:ext>
            </a:extLst>
          </p:cNvPr>
          <p:cNvGrpSpPr/>
          <p:nvPr/>
        </p:nvGrpSpPr>
        <p:grpSpPr>
          <a:xfrm>
            <a:off x="7349187" y="1349582"/>
            <a:ext cx="679053" cy="400110"/>
            <a:chOff x="7169548" y="2140219"/>
            <a:chExt cx="679053" cy="400110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CD10B93-F7F6-D536-A9DF-0F1F8EEA262A}"/>
                </a:ext>
              </a:extLst>
            </p:cNvPr>
            <p:cNvCxnSpPr>
              <a:cxnSpLocks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55E0B6B-A414-7F29-69DE-3CF15B13BA0E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0D51962-6AB3-8F3F-E1E7-CE1F2EBA1F4B}"/>
              </a:ext>
            </a:extLst>
          </p:cNvPr>
          <p:cNvGrpSpPr/>
          <p:nvPr/>
        </p:nvGrpSpPr>
        <p:grpSpPr>
          <a:xfrm>
            <a:off x="7367402" y="2214672"/>
            <a:ext cx="679053" cy="400110"/>
            <a:chOff x="7169548" y="2140219"/>
            <a:chExt cx="679053" cy="400110"/>
          </a:xfrm>
        </p:grpSpPr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434ADE81-1D99-7492-96C2-41DC86BEF5AE}"/>
                </a:ext>
              </a:extLst>
            </p:cNvPr>
            <p:cNvCxnSpPr>
              <a:cxnSpLocks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31E683F-5A76-FD84-76AA-33C76A7B1FF6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B7DEF35-7CB7-B130-7822-960273D94524}"/>
              </a:ext>
            </a:extLst>
          </p:cNvPr>
          <p:cNvGrpSpPr/>
          <p:nvPr/>
        </p:nvGrpSpPr>
        <p:grpSpPr>
          <a:xfrm>
            <a:off x="7349187" y="3001031"/>
            <a:ext cx="679053" cy="400110"/>
            <a:chOff x="7169548" y="2140219"/>
            <a:chExt cx="679053" cy="400110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E67E533-1CEB-6859-B149-603820DAB928}"/>
                </a:ext>
              </a:extLst>
            </p:cNvPr>
            <p:cNvCxnSpPr>
              <a:cxnSpLocks/>
            </p:cNvCxnSpPr>
            <p:nvPr/>
          </p:nvCxnSpPr>
          <p:spPr>
            <a:xfrm>
              <a:off x="7169548" y="2492087"/>
              <a:ext cx="679053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B7702D7-6934-48FF-312D-0D61EA0FB648}"/>
                </a:ext>
              </a:extLst>
            </p:cNvPr>
            <p:cNvSpPr txBox="1"/>
            <p:nvPr/>
          </p:nvSpPr>
          <p:spPr>
            <a:xfrm>
              <a:off x="7242270" y="2140219"/>
              <a:ext cx="533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call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F9D8E7F-F257-4E6A-1A9B-5697FCFF0BC1}"/>
              </a:ext>
            </a:extLst>
          </p:cNvPr>
          <p:cNvGrpSpPr/>
          <p:nvPr/>
        </p:nvGrpSpPr>
        <p:grpSpPr>
          <a:xfrm>
            <a:off x="4847497" y="3457578"/>
            <a:ext cx="3988049" cy="1543603"/>
            <a:chOff x="4847497" y="3843340"/>
            <a:chExt cx="3988049" cy="1543603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D6D037C6-8AA5-B03E-340D-5FDC44FB8346}"/>
                </a:ext>
              </a:extLst>
            </p:cNvPr>
            <p:cNvGrpSpPr/>
            <p:nvPr/>
          </p:nvGrpSpPr>
          <p:grpSpPr>
            <a:xfrm>
              <a:off x="6321348" y="4166039"/>
              <a:ext cx="2514198" cy="1220904"/>
              <a:chOff x="3627339" y="3175786"/>
              <a:chExt cx="2514198" cy="1220904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8A8D4759-D382-D456-2534-A277AF57E73B}"/>
                  </a:ext>
                </a:extLst>
              </p:cNvPr>
              <p:cNvSpPr/>
              <p:nvPr/>
            </p:nvSpPr>
            <p:spPr>
              <a:xfrm>
                <a:off x="3627339" y="3175786"/>
                <a:ext cx="2455671" cy="92032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942065B-DE48-E890-0100-182EA2EE144F}"/>
                  </a:ext>
                </a:extLst>
              </p:cNvPr>
              <p:cNvSpPr txBox="1"/>
              <p:nvPr/>
            </p:nvSpPr>
            <p:spPr>
              <a:xfrm>
                <a:off x="3685865" y="3196361"/>
                <a:ext cx="245567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latin typeface="+mn-lt"/>
                  </a:rPr>
                  <a:t>Paymaster:</a:t>
                </a:r>
              </a:p>
              <a:p>
                <a:r>
                  <a:rPr lang="en-US" sz="1800" b="0" i="0" dirty="0">
                    <a:effectLst/>
                    <a:latin typeface="+mn-lt"/>
                  </a:rPr>
                  <a:t>function </a:t>
                </a:r>
                <a:r>
                  <a:rPr lang="en-US" sz="1800" b="1" i="0" dirty="0" err="1">
                    <a:effectLst/>
                    <a:latin typeface="+mn-lt"/>
                  </a:rPr>
                  <a:t>AgreeToPay</a:t>
                </a:r>
                <a:r>
                  <a:rPr lang="en-US" sz="1800" b="0" i="0" dirty="0">
                    <a:effectLst/>
                    <a:latin typeface="+mn-lt"/>
                  </a:rPr>
                  <a:t>(</a:t>
                </a:r>
              </a:p>
              <a:p>
                <a:r>
                  <a:rPr lang="en-US" sz="1800" dirty="0">
                    <a:latin typeface="+mn-lt"/>
                  </a:rPr>
                  <a:t>	</a:t>
                </a:r>
                <a:r>
                  <a:rPr lang="en-US" sz="1800" b="0" i="0" dirty="0" err="1">
                    <a:effectLst/>
                    <a:latin typeface="+mn-lt"/>
                  </a:rPr>
                  <a:t>UserOperation</a:t>
                </a:r>
                <a:r>
                  <a:rPr lang="en-US" sz="1800" b="0" i="0" dirty="0">
                    <a:effectLst/>
                    <a:latin typeface="+mn-lt"/>
                  </a:rPr>
                  <a:t> op);</a:t>
                </a:r>
              </a:p>
              <a:p>
                <a:endParaRPr lang="en-US" sz="1800" dirty="0">
                  <a:latin typeface="+mn-lt"/>
                </a:endParaRPr>
              </a:p>
            </p:txBody>
          </p:sp>
        </p:grp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1FED3FC5-C65A-82FC-A0E3-6E83B18B102C}"/>
                </a:ext>
              </a:extLst>
            </p:cNvPr>
            <p:cNvCxnSpPr>
              <a:cxnSpLocks/>
            </p:cNvCxnSpPr>
            <p:nvPr/>
          </p:nvCxnSpPr>
          <p:spPr>
            <a:xfrm>
              <a:off x="4847497" y="3843340"/>
              <a:ext cx="1441147" cy="6309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551C6A26-B92D-B8F8-375B-54590464B6A2}"/>
              </a:ext>
            </a:extLst>
          </p:cNvPr>
          <p:cNvSpPr txBox="1"/>
          <p:nvPr/>
        </p:nvSpPr>
        <p:spPr>
          <a:xfrm>
            <a:off x="160677" y="4701518"/>
            <a:ext cx="6548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As usual, Users pay Bundler a fee to be placed in Tx</a:t>
            </a:r>
          </a:p>
        </p:txBody>
      </p:sp>
    </p:spTree>
    <p:extLst>
      <p:ext uri="{BB962C8B-B14F-4D97-AF65-F5344CB8AC3E}">
        <p14:creationId xmlns:p14="http://schemas.microsoft.com/office/powerpoint/2010/main" val="428943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5E8D-6BDB-A8E3-9B74-70C48921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Very complex … is this real?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AC7E1-AF82-B259-A182-AA3A69B2F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Bundler’s already exists, such as Pimlico</a:t>
            </a:r>
          </a:p>
          <a:p>
            <a:endParaRPr lang="en-US" dirty="0"/>
          </a:p>
          <a:p>
            <a:r>
              <a:rPr lang="en-US" dirty="0"/>
              <a:t>Simple Tx now consume a lot of gas:</a:t>
            </a:r>
          </a:p>
          <a:p>
            <a:pPr lvl="1"/>
            <a:r>
              <a:rPr lang="en-US" dirty="0"/>
              <a:t>Simple ETH transfer from </a:t>
            </a:r>
            <a:r>
              <a:rPr lang="en-US" dirty="0" err="1"/>
              <a:t>Alice⇾Bob</a:t>
            </a:r>
            <a:r>
              <a:rPr lang="en-US" dirty="0"/>
              <a:t>:  4X more expensive</a:t>
            </a:r>
          </a:p>
          <a:p>
            <a:pPr lvl="1"/>
            <a:r>
              <a:rPr lang="en-US" dirty="0"/>
              <a:t>ERC20 transfer from </a:t>
            </a:r>
            <a:r>
              <a:rPr lang="en-US" dirty="0" err="1"/>
              <a:t>Alice⇾Bob</a:t>
            </a:r>
            <a:r>
              <a:rPr lang="en-US" dirty="0"/>
              <a:t>:  2X more expensive</a:t>
            </a:r>
          </a:p>
          <a:p>
            <a:pPr lvl="1"/>
            <a:r>
              <a:rPr lang="en-US" dirty="0"/>
              <a:t>Recall:  gas on L2 is not as expensive as gas on Ethereum</a:t>
            </a:r>
          </a:p>
          <a:p>
            <a:pPr marL="457200" lvl="1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dirty="0"/>
              <a:t>Main reason for adoption:</a:t>
            </a:r>
          </a:p>
          <a:p>
            <a:pPr marL="400050"/>
            <a:r>
              <a:rPr lang="en-US" dirty="0"/>
              <a:t>Can be deployed now with no changes to </a:t>
            </a:r>
            <a:r>
              <a:rPr lang="en-US" dirty="0" err="1"/>
              <a:t>dApps</a:t>
            </a:r>
            <a:r>
              <a:rPr lang="en-US" dirty="0"/>
              <a:t> !!</a:t>
            </a:r>
          </a:p>
        </p:txBody>
      </p:sp>
    </p:spTree>
    <p:extLst>
      <p:ext uri="{BB962C8B-B14F-4D97-AF65-F5344CB8AC3E}">
        <p14:creationId xmlns:p14="http://schemas.microsoft.com/office/powerpoint/2010/main" val="414511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12D21-D9A4-7E03-3E63-0DE713CD7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2D206E-AB20-4430-D598-ACE7F3C38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304351"/>
            <a:ext cx="3994073" cy="234945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75939C-2667-39D2-1B55-0218EA5F8E87}"/>
              </a:ext>
            </a:extLst>
          </p:cNvPr>
          <p:cNvSpPr txBox="1"/>
          <p:nvPr/>
        </p:nvSpPr>
        <p:spPr>
          <a:xfrm>
            <a:off x="457200" y="3758449"/>
            <a:ext cx="31280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The </a:t>
            </a:r>
            <a:r>
              <a:rPr lang="en-US" dirty="0" err="1">
                <a:latin typeface="+mn-lt"/>
              </a:rPr>
              <a:t>EntryPoint</a:t>
            </a:r>
            <a:r>
              <a:rPr lang="en-US" dirty="0">
                <a:latin typeface="+mn-lt"/>
              </a:rPr>
              <a:t> contract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on Ethereum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3662D4-B303-7958-B682-1F7005856D10}"/>
              </a:ext>
            </a:extLst>
          </p:cNvPr>
          <p:cNvGrpSpPr/>
          <p:nvPr/>
        </p:nvGrpSpPr>
        <p:grpSpPr>
          <a:xfrm>
            <a:off x="4439797" y="1625983"/>
            <a:ext cx="4317858" cy="1945103"/>
            <a:chOff x="1977150" y="2749703"/>
            <a:chExt cx="4317858" cy="194510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CA424B1-DEBC-6493-3C24-2736E1367C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8269"/>
            <a:stretch/>
          </p:blipFill>
          <p:spPr>
            <a:xfrm>
              <a:off x="1977150" y="2749703"/>
              <a:ext cx="3134679" cy="194510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CE5CDD-9C5F-3061-674E-E18E479DA1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6569"/>
            <a:stretch/>
          </p:blipFill>
          <p:spPr>
            <a:xfrm>
              <a:off x="5105186" y="2749703"/>
              <a:ext cx="1189822" cy="1945103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D37A1269-D479-BAB5-46F9-5B9EC1180F3D}"/>
              </a:ext>
            </a:extLst>
          </p:cNvPr>
          <p:cNvSpPr/>
          <p:nvPr/>
        </p:nvSpPr>
        <p:spPr>
          <a:xfrm>
            <a:off x="4230477" y="1432193"/>
            <a:ext cx="4759287" cy="2221613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15195-BF24-3E55-B79B-310FBA42DF88}"/>
              </a:ext>
            </a:extLst>
          </p:cNvPr>
          <p:cNvSpPr txBox="1"/>
          <p:nvPr/>
        </p:nvSpPr>
        <p:spPr>
          <a:xfrm>
            <a:off x="5255046" y="3758449"/>
            <a:ext cx="3062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Some Tx from bundlers</a:t>
            </a:r>
          </a:p>
        </p:txBody>
      </p:sp>
    </p:spTree>
    <p:extLst>
      <p:ext uri="{BB962C8B-B14F-4D97-AF65-F5344CB8AC3E}">
        <p14:creationId xmlns:p14="http://schemas.microsoft.com/office/powerpoint/2010/main" val="4031649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23130-DEBA-2133-8092-C37E5CEAC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An interesting application of AA:  Passkey Tx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3407AC1-D832-9A35-1499-64780B6F4B02}"/>
              </a:ext>
            </a:extLst>
          </p:cNvPr>
          <p:cNvGrpSpPr/>
          <p:nvPr/>
        </p:nvGrpSpPr>
        <p:grpSpPr>
          <a:xfrm>
            <a:off x="3741738" y="1176831"/>
            <a:ext cx="4945062" cy="2415784"/>
            <a:chOff x="3741738" y="1176831"/>
            <a:chExt cx="4945062" cy="241578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DFEABEB-FD38-55C3-857F-D29C9C26E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41738" y="1176831"/>
              <a:ext cx="4945062" cy="241578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B4083D-08D3-1E53-9B64-67DA4B08B4C6}"/>
                </a:ext>
              </a:extLst>
            </p:cNvPr>
            <p:cNvSpPr/>
            <p:nvPr/>
          </p:nvSpPr>
          <p:spPr>
            <a:xfrm>
              <a:off x="5725160" y="3071813"/>
              <a:ext cx="2318703" cy="485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AC0FB14-22E3-BD38-1AB0-E78CD26E26FB}"/>
              </a:ext>
            </a:extLst>
          </p:cNvPr>
          <p:cNvSpPr txBox="1"/>
          <p:nvPr/>
        </p:nvSpPr>
        <p:spPr>
          <a:xfrm>
            <a:off x="128242" y="1061323"/>
            <a:ext cx="35211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User authenticates Tx to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AA wallet using </a:t>
            </a:r>
            <a:r>
              <a:rPr lang="en-US" dirty="0" err="1">
                <a:latin typeface="+mn-lt"/>
              </a:rPr>
              <a:t>TouchID</a:t>
            </a:r>
            <a:endParaRPr lang="en-US" dirty="0">
              <a:latin typeface="+mn-lt"/>
            </a:endParaRP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Good user experience: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Signing key is backed up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to iCloud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Signing key is available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on all user devices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A31EDB-CF4C-7FA6-60D2-08040FC46180}"/>
              </a:ext>
            </a:extLst>
          </p:cNvPr>
          <p:cNvSpPr txBox="1"/>
          <p:nvPr/>
        </p:nvSpPr>
        <p:spPr>
          <a:xfrm>
            <a:off x="212473" y="4223819"/>
            <a:ext cx="871905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challenge:   Passkeys uses sig. scheme not supported in the EVM</a:t>
            </a:r>
          </a:p>
          <a:p>
            <a:pPr algn="l"/>
            <a:r>
              <a:rPr lang="en-US" dirty="0">
                <a:latin typeface="+mn-lt"/>
              </a:rPr>
              <a:t>	⇒  need to use a SNARK to prove valid sig to on-chain wallet.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97C44E-C14C-401C-E9D5-2A8AA446D758}"/>
              </a:ext>
            </a:extLst>
          </p:cNvPr>
          <p:cNvSpPr/>
          <p:nvPr/>
        </p:nvSpPr>
        <p:spPr>
          <a:xfrm>
            <a:off x="102303" y="1024569"/>
            <a:ext cx="3246823" cy="881349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1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E6BB03C1-F2BA-564D-802A-378EB717D3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3AD8EC-6487-9840-A969-5FCB2B994E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Fun crypto tricks</a:t>
            </a:r>
          </a:p>
        </p:txBody>
      </p:sp>
    </p:spTree>
    <p:extLst>
      <p:ext uri="{BB962C8B-B14F-4D97-AF65-F5344CB8AC3E}">
        <p14:creationId xmlns:p14="http://schemas.microsoft.com/office/powerpoint/2010/main" val="3839149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522B-B25F-EC47-9686-EB538EFC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BLS signatures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3E2DC11-7609-4C4E-B1FC-19E7DC03E65D}"/>
              </a:ext>
            </a:extLst>
          </p:cNvPr>
          <p:cNvGrpSpPr/>
          <p:nvPr/>
        </p:nvGrpSpPr>
        <p:grpSpPr>
          <a:xfrm>
            <a:off x="-38596" y="1074408"/>
            <a:ext cx="5478739" cy="3942807"/>
            <a:chOff x="72970" y="994821"/>
            <a:chExt cx="5478739" cy="39428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F5E5EBF-ABE7-AA42-A7CF-BD39EEA69107}"/>
                </a:ext>
              </a:extLst>
            </p:cNvPr>
            <p:cNvSpPr/>
            <p:nvPr/>
          </p:nvSpPr>
          <p:spPr>
            <a:xfrm>
              <a:off x="840246" y="1524246"/>
              <a:ext cx="4711463" cy="34133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E2AD665-D774-8740-8B50-A13149A923F3}"/>
                </a:ext>
              </a:extLst>
            </p:cNvPr>
            <p:cNvGrpSpPr/>
            <p:nvPr/>
          </p:nvGrpSpPr>
          <p:grpSpPr>
            <a:xfrm>
              <a:off x="1041192" y="1524245"/>
              <a:ext cx="3192672" cy="977444"/>
              <a:chOff x="457200" y="1179483"/>
              <a:chExt cx="3192672" cy="977444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E7E3CA-A5D2-5043-8C37-B3C9842F836B}"/>
                  </a:ext>
                </a:extLst>
              </p:cNvPr>
              <p:cNvSpPr txBox="1"/>
              <p:nvPr/>
            </p:nvSpPr>
            <p:spPr>
              <a:xfrm>
                <a:off x="828640" y="1179483"/>
                <a:ext cx="10070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inputs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C3F44C-1C87-474A-8728-122153CE7B83}"/>
                  </a:ext>
                </a:extLst>
              </p:cNvPr>
              <p:cNvSpPr txBox="1"/>
              <p:nvPr/>
            </p:nvSpPr>
            <p:spPr>
              <a:xfrm>
                <a:off x="2455314" y="1203977"/>
                <a:ext cx="1194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outputs</a:t>
                </a: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9DF7FFE-88E9-D146-BA71-CF18C6A76E80}"/>
                  </a:ext>
                </a:extLst>
              </p:cNvPr>
              <p:cNvGrpSpPr/>
              <p:nvPr/>
            </p:nvGrpSpPr>
            <p:grpSpPr>
              <a:xfrm>
                <a:off x="457200" y="1523402"/>
                <a:ext cx="853629" cy="461665"/>
                <a:chOff x="457200" y="1523402"/>
                <a:chExt cx="853629" cy="461665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06D5BC4-606F-2E45-AA0B-D70D13A0C5A0}"/>
                    </a:ext>
                  </a:extLst>
                </p:cNvPr>
                <p:cNvSpPr/>
                <p:nvPr/>
              </p:nvSpPr>
              <p:spPr>
                <a:xfrm>
                  <a:off x="457200" y="1644044"/>
                  <a:ext cx="853629" cy="267882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28A2F09-0A5E-2E43-9AEC-220E68AE0B9B}"/>
                    </a:ext>
                  </a:extLst>
                </p:cNvPr>
                <p:cNvSpPr txBox="1"/>
                <p:nvPr/>
              </p:nvSpPr>
              <p:spPr>
                <a:xfrm>
                  <a:off x="592487" y="1523402"/>
                  <a:ext cx="6286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sig</a:t>
                  </a:r>
                  <a:endParaRPr lang="en-US" b="1" baseline="-250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FD8A94-4B72-954B-A61E-59D2B7A3578E}"/>
                  </a:ext>
                </a:extLst>
              </p:cNvPr>
              <p:cNvSpPr txBox="1"/>
              <p:nvPr/>
            </p:nvSpPr>
            <p:spPr>
              <a:xfrm>
                <a:off x="1813334" y="1532248"/>
                <a:ext cx="5790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sig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6B8272D-5F4E-F24E-9526-4447A949BE89}"/>
                  </a:ext>
                </a:extLst>
              </p:cNvPr>
              <p:cNvGrpSpPr/>
              <p:nvPr/>
            </p:nvGrpSpPr>
            <p:grpSpPr>
              <a:xfrm>
                <a:off x="1323150" y="1520373"/>
                <a:ext cx="853629" cy="461665"/>
                <a:chOff x="457200" y="1523402"/>
                <a:chExt cx="853629" cy="461665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BB993B9F-B992-6E41-BE9E-1B26B3C81193}"/>
                    </a:ext>
                  </a:extLst>
                </p:cNvPr>
                <p:cNvSpPr/>
                <p:nvPr/>
              </p:nvSpPr>
              <p:spPr>
                <a:xfrm>
                  <a:off x="457200" y="1644044"/>
                  <a:ext cx="853629" cy="267882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342A87C7-B192-9049-91C8-7465F4BE3A14}"/>
                    </a:ext>
                  </a:extLst>
                </p:cNvPr>
                <p:cNvSpPr txBox="1"/>
                <p:nvPr/>
              </p:nvSpPr>
              <p:spPr>
                <a:xfrm>
                  <a:off x="592487" y="1523402"/>
                  <a:ext cx="6286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sig</a:t>
                  </a:r>
                  <a:endParaRPr lang="en-US" b="1" baseline="-25000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B6A56AC-2478-A24F-A4E7-0CAC8DA132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82320" y="1431726"/>
                <a:ext cx="0" cy="72520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CEBC47F-A734-3F40-A396-2508B934350D}"/>
                  </a:ext>
                </a:extLst>
              </p:cNvPr>
              <p:cNvSpPr/>
              <p:nvPr/>
            </p:nvSpPr>
            <p:spPr>
              <a:xfrm>
                <a:off x="2221283" y="1641763"/>
                <a:ext cx="853629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731756A-62B4-5849-A4C4-0E3A3691B05A}"/>
                </a:ext>
              </a:extLst>
            </p:cNvPr>
            <p:cNvGrpSpPr/>
            <p:nvPr/>
          </p:nvGrpSpPr>
          <p:grpSpPr>
            <a:xfrm>
              <a:off x="1041192" y="2546024"/>
              <a:ext cx="4412373" cy="725201"/>
              <a:chOff x="457200" y="2284588"/>
              <a:chExt cx="4412373" cy="72520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C2310DF-7F05-4E4F-870D-12972CD1118E}"/>
                  </a:ext>
                </a:extLst>
              </p:cNvPr>
              <p:cNvGrpSpPr/>
              <p:nvPr/>
            </p:nvGrpSpPr>
            <p:grpSpPr>
              <a:xfrm>
                <a:off x="457200" y="2377178"/>
                <a:ext cx="853629" cy="461665"/>
                <a:chOff x="457200" y="1523402"/>
                <a:chExt cx="853629" cy="461665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922FB0-D826-0F4D-9946-47111499556B}"/>
                    </a:ext>
                  </a:extLst>
                </p:cNvPr>
                <p:cNvSpPr/>
                <p:nvPr/>
              </p:nvSpPr>
              <p:spPr>
                <a:xfrm>
                  <a:off x="457200" y="1644044"/>
                  <a:ext cx="853629" cy="267882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132905D-15EC-8243-ADE4-BB07C3083FC4}"/>
                    </a:ext>
                  </a:extLst>
                </p:cNvPr>
                <p:cNvSpPr txBox="1"/>
                <p:nvPr/>
              </p:nvSpPr>
              <p:spPr>
                <a:xfrm>
                  <a:off x="592487" y="1523402"/>
                  <a:ext cx="6286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sig</a:t>
                  </a:r>
                  <a:endParaRPr lang="en-US" b="1" baseline="-250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155976-836D-2546-8AC7-A734588CBA8C}"/>
                  </a:ext>
                </a:extLst>
              </p:cNvPr>
              <p:cNvSpPr txBox="1"/>
              <p:nvPr/>
            </p:nvSpPr>
            <p:spPr>
              <a:xfrm>
                <a:off x="1813334" y="2386024"/>
                <a:ext cx="5790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sig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1642F04-4450-7D45-8E19-239C7AFA91BA}"/>
                  </a:ext>
                </a:extLst>
              </p:cNvPr>
              <p:cNvGrpSpPr/>
              <p:nvPr/>
            </p:nvGrpSpPr>
            <p:grpSpPr>
              <a:xfrm>
                <a:off x="1323150" y="2374149"/>
                <a:ext cx="853629" cy="461665"/>
                <a:chOff x="457200" y="1523402"/>
                <a:chExt cx="853629" cy="461665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255A0E4-C4BE-064A-BDCE-00F055EA3630}"/>
                    </a:ext>
                  </a:extLst>
                </p:cNvPr>
                <p:cNvSpPr/>
                <p:nvPr/>
              </p:nvSpPr>
              <p:spPr>
                <a:xfrm>
                  <a:off x="457200" y="1644044"/>
                  <a:ext cx="853629" cy="267882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84A5A4C-7AD3-C346-A89D-8C07936162A5}"/>
                    </a:ext>
                  </a:extLst>
                </p:cNvPr>
                <p:cNvSpPr txBox="1"/>
                <p:nvPr/>
              </p:nvSpPr>
              <p:spPr>
                <a:xfrm>
                  <a:off x="592487" y="1523402"/>
                  <a:ext cx="6286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sig</a:t>
                  </a:r>
                  <a:endParaRPr lang="en-US" b="1" baseline="-250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CFEC710-BD62-474E-8392-1ABB9E0325C5}"/>
                  </a:ext>
                </a:extLst>
              </p:cNvPr>
              <p:cNvSpPr/>
              <p:nvPr/>
            </p:nvSpPr>
            <p:spPr>
              <a:xfrm>
                <a:off x="2189731" y="2495539"/>
                <a:ext cx="853629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007045C-CE04-1145-9C4B-CB281F768BCC}"/>
                  </a:ext>
                </a:extLst>
              </p:cNvPr>
              <p:cNvSpPr/>
              <p:nvPr/>
            </p:nvSpPr>
            <p:spPr>
              <a:xfrm>
                <a:off x="3086255" y="2494791"/>
                <a:ext cx="853629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40AD91C-91D7-4A46-BBC1-663CCD7D14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7890" y="2284588"/>
                <a:ext cx="0" cy="72520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5458455-94C6-CE42-8E7D-20AFE2E882B1}"/>
                  </a:ext>
                </a:extLst>
              </p:cNvPr>
              <p:cNvSpPr txBox="1"/>
              <p:nvPr/>
            </p:nvSpPr>
            <p:spPr>
              <a:xfrm>
                <a:off x="2299606" y="2384047"/>
                <a:ext cx="6286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sig</a:t>
                </a:r>
                <a:endParaRPr lang="en-US" b="1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403651D-2B81-594A-ADCF-957EBB8901B4}"/>
                  </a:ext>
                </a:extLst>
              </p:cNvPr>
              <p:cNvSpPr/>
              <p:nvPr/>
            </p:nvSpPr>
            <p:spPr>
              <a:xfrm>
                <a:off x="3943866" y="2494791"/>
                <a:ext cx="925707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4AA7D30-1313-C641-B7DB-B6A5493FE160}"/>
                </a:ext>
              </a:extLst>
            </p:cNvPr>
            <p:cNvGrpSpPr/>
            <p:nvPr/>
          </p:nvGrpSpPr>
          <p:grpSpPr>
            <a:xfrm>
              <a:off x="1026578" y="3396585"/>
              <a:ext cx="3447059" cy="725201"/>
              <a:chOff x="442586" y="3138672"/>
              <a:chExt cx="3447059" cy="725201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114D1C0-737F-2F43-B6B5-D45D0B3F5189}"/>
                  </a:ext>
                </a:extLst>
              </p:cNvPr>
              <p:cNvGrpSpPr/>
              <p:nvPr/>
            </p:nvGrpSpPr>
            <p:grpSpPr>
              <a:xfrm>
                <a:off x="442586" y="3202501"/>
                <a:ext cx="853629" cy="461665"/>
                <a:chOff x="457200" y="1523402"/>
                <a:chExt cx="853629" cy="461665"/>
              </a:xfrm>
            </p:grpSpPr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353D0B9E-227A-B042-B562-C8547C227979}"/>
                    </a:ext>
                  </a:extLst>
                </p:cNvPr>
                <p:cNvSpPr/>
                <p:nvPr/>
              </p:nvSpPr>
              <p:spPr>
                <a:xfrm>
                  <a:off x="457200" y="1644044"/>
                  <a:ext cx="853629" cy="267882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3366CBEC-8130-4F44-A266-4EAF27ECADD1}"/>
                    </a:ext>
                  </a:extLst>
                </p:cNvPr>
                <p:cNvSpPr txBox="1"/>
                <p:nvPr/>
              </p:nvSpPr>
              <p:spPr>
                <a:xfrm>
                  <a:off x="592487" y="1523402"/>
                  <a:ext cx="6286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sig</a:t>
                  </a:r>
                  <a:endParaRPr lang="en-US" b="1" baseline="-250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A56845-F23A-8640-B911-91A56C0506B3}"/>
                  </a:ext>
                </a:extLst>
              </p:cNvPr>
              <p:cNvSpPr txBox="1"/>
              <p:nvPr/>
            </p:nvSpPr>
            <p:spPr>
              <a:xfrm>
                <a:off x="1798720" y="3211347"/>
                <a:ext cx="5790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sig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E0D6960-9112-5548-828D-73F73A8E557E}"/>
                  </a:ext>
                </a:extLst>
              </p:cNvPr>
              <p:cNvSpPr/>
              <p:nvPr/>
            </p:nvSpPr>
            <p:spPr>
              <a:xfrm>
                <a:off x="1308536" y="3320114"/>
                <a:ext cx="853629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055254-83B9-1D4D-BC45-6BD47F221DAF}"/>
                  </a:ext>
                </a:extLst>
              </p:cNvPr>
              <p:cNvSpPr/>
              <p:nvPr/>
            </p:nvSpPr>
            <p:spPr>
              <a:xfrm>
                <a:off x="2175117" y="3320862"/>
                <a:ext cx="853629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BB1A124-81F5-7B48-A836-E59BE1FD8EEA}"/>
                  </a:ext>
                </a:extLst>
              </p:cNvPr>
              <p:cNvSpPr/>
              <p:nvPr/>
            </p:nvSpPr>
            <p:spPr>
              <a:xfrm>
                <a:off x="3036016" y="3320114"/>
                <a:ext cx="853629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7E2E7035-0485-E84E-A673-43ACDC3AF5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04469" y="3138672"/>
                <a:ext cx="0" cy="72520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969F562-4B95-8348-B967-EF0D74730D4B}"/>
                </a:ext>
              </a:extLst>
            </p:cNvPr>
            <p:cNvGrpSpPr/>
            <p:nvPr/>
          </p:nvGrpSpPr>
          <p:grpSpPr>
            <a:xfrm>
              <a:off x="1055806" y="4212426"/>
              <a:ext cx="3458934" cy="725201"/>
              <a:chOff x="471814" y="4018135"/>
              <a:chExt cx="3458934" cy="725201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3139257-9744-5A42-92D5-7DE871E966FE}"/>
                  </a:ext>
                </a:extLst>
              </p:cNvPr>
              <p:cNvGrpSpPr/>
              <p:nvPr/>
            </p:nvGrpSpPr>
            <p:grpSpPr>
              <a:xfrm>
                <a:off x="471814" y="4109811"/>
                <a:ext cx="853629" cy="461665"/>
                <a:chOff x="457200" y="1523402"/>
                <a:chExt cx="853629" cy="461665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7F148205-A560-1F46-9D65-9C5CA96A96F9}"/>
                    </a:ext>
                  </a:extLst>
                </p:cNvPr>
                <p:cNvSpPr/>
                <p:nvPr/>
              </p:nvSpPr>
              <p:spPr>
                <a:xfrm>
                  <a:off x="457200" y="1644044"/>
                  <a:ext cx="853629" cy="267882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10EDDA56-A271-424F-877C-89DA6935A114}"/>
                    </a:ext>
                  </a:extLst>
                </p:cNvPr>
                <p:cNvSpPr txBox="1"/>
                <p:nvPr/>
              </p:nvSpPr>
              <p:spPr>
                <a:xfrm>
                  <a:off x="592487" y="1523402"/>
                  <a:ext cx="6286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sig</a:t>
                  </a:r>
                  <a:endParaRPr lang="en-US" b="1" baseline="-250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C6B547-9C8A-1F45-923A-0F086F90BF6C}"/>
                  </a:ext>
                </a:extLst>
              </p:cNvPr>
              <p:cNvSpPr txBox="1"/>
              <p:nvPr/>
            </p:nvSpPr>
            <p:spPr>
              <a:xfrm>
                <a:off x="1827948" y="4118657"/>
                <a:ext cx="5790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sig</a:t>
                </a:r>
                <a:endParaRPr lang="en-US" baseline="-250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2CEAE45-3DD0-594D-8EBC-3896D039D5D9}"/>
                  </a:ext>
                </a:extLst>
              </p:cNvPr>
              <p:cNvGrpSpPr/>
              <p:nvPr/>
            </p:nvGrpSpPr>
            <p:grpSpPr>
              <a:xfrm>
                <a:off x="1337764" y="4106782"/>
                <a:ext cx="853629" cy="461665"/>
                <a:chOff x="457200" y="1523402"/>
                <a:chExt cx="853629" cy="461665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A7107019-6EC4-E94E-B931-A25D5AB9AC1B}"/>
                    </a:ext>
                  </a:extLst>
                </p:cNvPr>
                <p:cNvSpPr/>
                <p:nvPr/>
              </p:nvSpPr>
              <p:spPr>
                <a:xfrm>
                  <a:off x="457200" y="1644044"/>
                  <a:ext cx="853629" cy="267882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ADFDBDB-4F0A-7C45-9DCA-DE73E26845F2}"/>
                    </a:ext>
                  </a:extLst>
                </p:cNvPr>
                <p:cNvSpPr txBox="1"/>
                <p:nvPr/>
              </p:nvSpPr>
              <p:spPr>
                <a:xfrm>
                  <a:off x="592487" y="1523402"/>
                  <a:ext cx="62869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sig</a:t>
                  </a:r>
                  <a:endParaRPr lang="en-US" b="1" baseline="-25000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6345C2F-4F60-A54B-9161-BCE89C22B3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6934" y="4018135"/>
                <a:ext cx="0" cy="725201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9842692-2D16-9D47-A49C-6670E15BDE09}"/>
                  </a:ext>
                </a:extLst>
              </p:cNvPr>
              <p:cNvSpPr/>
              <p:nvPr/>
            </p:nvSpPr>
            <p:spPr>
              <a:xfrm>
                <a:off x="2228095" y="4228172"/>
                <a:ext cx="853629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023E4BD-FB53-5A4C-A3B0-A198E3192207}"/>
                  </a:ext>
                </a:extLst>
              </p:cNvPr>
              <p:cNvSpPr/>
              <p:nvPr/>
            </p:nvSpPr>
            <p:spPr>
              <a:xfrm>
                <a:off x="3077119" y="4227424"/>
                <a:ext cx="853629" cy="26788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BCEF401-4496-3346-A6EB-EE4136964DB0}"/>
                </a:ext>
              </a:extLst>
            </p:cNvPr>
            <p:cNvSpPr txBox="1"/>
            <p:nvPr/>
          </p:nvSpPr>
          <p:spPr>
            <a:xfrm>
              <a:off x="85810" y="1892658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Tx1: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0DC2CFF-5F32-6544-BC20-865A533EFC45}"/>
                </a:ext>
              </a:extLst>
            </p:cNvPr>
            <p:cNvSpPr txBox="1"/>
            <p:nvPr/>
          </p:nvSpPr>
          <p:spPr>
            <a:xfrm>
              <a:off x="72971" y="2623981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Tx2: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E9F14F1-07B3-7044-A5FD-5DCDEA6E2AE3}"/>
                </a:ext>
              </a:extLst>
            </p:cNvPr>
            <p:cNvSpPr txBox="1"/>
            <p:nvPr/>
          </p:nvSpPr>
          <p:spPr>
            <a:xfrm>
              <a:off x="83247" y="3460414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Tx3: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34FFBDC-6325-E647-9ECA-00D5FF461014}"/>
                </a:ext>
              </a:extLst>
            </p:cNvPr>
            <p:cNvSpPr txBox="1"/>
            <p:nvPr/>
          </p:nvSpPr>
          <p:spPr>
            <a:xfrm>
              <a:off x="72970" y="4316323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Tx4: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132F278-94FB-B342-9AB4-B5F9AAD6988F}"/>
                </a:ext>
              </a:extLst>
            </p:cNvPr>
            <p:cNvSpPr/>
            <p:nvPr/>
          </p:nvSpPr>
          <p:spPr>
            <a:xfrm>
              <a:off x="3664878" y="1985790"/>
              <a:ext cx="853629" cy="26788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BCF32DC-E294-9F42-977C-CB4AC6B9F667}"/>
                </a:ext>
              </a:extLst>
            </p:cNvPr>
            <p:cNvSpPr txBox="1"/>
            <p:nvPr/>
          </p:nvSpPr>
          <p:spPr>
            <a:xfrm>
              <a:off x="1726956" y="994821"/>
              <a:ext cx="25138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one Bitcoin block</a:t>
              </a:r>
            </a:p>
          </p:txBody>
        </p:sp>
      </p:grp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E2CD3210-383B-5C44-8268-52EF11B09C5B}"/>
              </a:ext>
            </a:extLst>
          </p:cNvPr>
          <p:cNvSpPr txBox="1">
            <a:spLocks/>
          </p:cNvSpPr>
          <p:nvPr/>
        </p:nvSpPr>
        <p:spPr bwMode="auto">
          <a:xfrm>
            <a:off x="5664864" y="1824199"/>
            <a:ext cx="3364833" cy="2944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Signatures make up </a:t>
            </a:r>
            <a:br>
              <a:rPr lang="en-US" dirty="0"/>
            </a:br>
            <a:r>
              <a:rPr lang="en-US" dirty="0"/>
              <a:t>most of Tx data.</a:t>
            </a:r>
          </a:p>
          <a:p>
            <a:pPr marL="0" indent="0">
              <a:spcBef>
                <a:spcPts val="1872"/>
              </a:spcBef>
              <a:buNone/>
            </a:pPr>
            <a:r>
              <a:rPr lang="en-US" dirty="0"/>
              <a:t>Can we compress </a:t>
            </a:r>
            <a:br>
              <a:rPr lang="en-US" dirty="0"/>
            </a:br>
            <a:r>
              <a:rPr lang="en-US" dirty="0"/>
              <a:t>signatures?</a:t>
            </a:r>
          </a:p>
          <a:p>
            <a:r>
              <a:rPr lang="en-US" dirty="0"/>
              <a:t>Yes:  aggregation!</a:t>
            </a:r>
          </a:p>
          <a:p>
            <a:pPr>
              <a:lnSpc>
                <a:spcPct val="110000"/>
              </a:lnSpc>
              <a:tabLst>
                <a:tab pos="565150" algn="l"/>
              </a:tabLst>
            </a:pPr>
            <a:r>
              <a:rPr lang="en-US" dirty="0"/>
              <a:t>not possible for ECDSA</a:t>
            </a:r>
          </a:p>
        </p:txBody>
      </p:sp>
    </p:spTree>
    <p:extLst>
      <p:ext uri="{BB962C8B-B14F-4D97-AF65-F5344CB8AC3E}">
        <p14:creationId xmlns:p14="http://schemas.microsoft.com/office/powerpoint/2010/main" val="80089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3025D-F02F-3B4F-81E9-4341117D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BLS Signatures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E30CB-3815-E347-8379-020150BD4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Used in modern blockchains:   </a:t>
            </a:r>
            <a:r>
              <a:rPr lang="en-US" dirty="0" err="1"/>
              <a:t>Ehtereum</a:t>
            </a:r>
            <a:r>
              <a:rPr lang="en-US" dirty="0"/>
              <a:t> 2.0,  </a:t>
            </a:r>
            <a:r>
              <a:rPr lang="en-US" dirty="0" err="1"/>
              <a:t>Dfinity</a:t>
            </a:r>
            <a:r>
              <a:rPr lang="en-US" dirty="0"/>
              <a:t>,  Chia, 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setup: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 = {1, g, …, g</a:t>
            </a:r>
            <a:r>
              <a:rPr lang="en-US" baseline="30000" dirty="0"/>
              <a:t>q-1</a:t>
            </a:r>
            <a:r>
              <a:rPr lang="en-US" dirty="0"/>
              <a:t>}  a cyclic group of prime order q</a:t>
            </a:r>
          </a:p>
          <a:p>
            <a:endParaRPr lang="en-US" dirty="0"/>
          </a:p>
          <a:p>
            <a:r>
              <a:rPr lang="en-US" dirty="0"/>
              <a:t>H: M × G ⇾ G    a hash function    (e.g., based on SHA256)</a:t>
            </a:r>
          </a:p>
        </p:txBody>
      </p:sp>
    </p:spTree>
    <p:extLst>
      <p:ext uri="{BB962C8B-B14F-4D97-AF65-F5344CB8AC3E}">
        <p14:creationId xmlns:p14="http://schemas.microsoft.com/office/powerpoint/2010/main" val="23967603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3025D-F02F-3B4F-81E9-4341117D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BLS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1E30CB-3815-E347-8379-020150BD47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  <a:tabLst>
                    <a:tab pos="1414463" algn="l"/>
                  </a:tabLst>
                </a:pPr>
                <a:r>
                  <a:rPr lang="en-US" b="1" u="sng" dirty="0"/>
                  <a:t>KeyGen</a:t>
                </a:r>
                <a:r>
                  <a:rPr lang="en-US" dirty="0"/>
                  <a:t>():	choose random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dirty="0">
                    <a:latin typeface="+mj-lt"/>
                    <a:ea typeface="Cambria Math" panose="02040503050406030204" pitchFamily="18" charset="0"/>
                  </a:rPr>
                  <a:t>  in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{1, …,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1776"/>
                  </a:spcBef>
                  <a:buNone/>
                  <a:tabLst>
                    <a:tab pos="1414463" algn="l"/>
                  </a:tabLst>
                </a:pPr>
                <a:r>
                  <a:rPr lang="en-US" dirty="0"/>
                  <a:t>	output   </a:t>
                </a:r>
                <a:r>
                  <a:rPr lang="en-US" dirty="0" err="1"/>
                  <a:t>sk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 ,    pk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dirty="0"/>
                  <a:t>   ∈ G</a:t>
                </a:r>
              </a:p>
              <a:p>
                <a:pPr marL="0" indent="0">
                  <a:buNone/>
                  <a:tabLst>
                    <a:tab pos="1414463" algn="l"/>
                  </a:tabLst>
                </a:pPr>
                <a:endParaRPr lang="en-US" dirty="0"/>
              </a:p>
              <a:p>
                <a:pPr marL="0" indent="0">
                  <a:buNone/>
                  <a:tabLst>
                    <a:tab pos="1414463" algn="l"/>
                  </a:tabLst>
                </a:pPr>
                <a:r>
                  <a:rPr lang="en-US" b="1" u="sng" dirty="0"/>
                  <a:t>Sign</a:t>
                </a:r>
                <a:r>
                  <a:rPr lang="en-US" dirty="0"/>
                  <a:t>(</a:t>
                </a:r>
                <a:r>
                  <a:rPr lang="en-US" dirty="0" err="1"/>
                  <a:t>sk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):    output    sig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pk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dirty="0"/>
                  <a:t>   ∈ G</a:t>
                </a:r>
              </a:p>
              <a:p>
                <a:pPr marL="0" indent="0">
                  <a:buNone/>
                  <a:tabLst>
                    <a:tab pos="1414463" algn="l"/>
                  </a:tabLst>
                </a:pPr>
                <a:endParaRPr lang="en-US" dirty="0"/>
              </a:p>
              <a:p>
                <a:pPr marL="0" indent="0">
                  <a:buNone/>
                  <a:tabLst>
                    <a:tab pos="1414463" algn="l"/>
                  </a:tabLst>
                </a:pPr>
                <a:r>
                  <a:rPr lang="en-US" b="1" u="sng" dirty="0"/>
                  <a:t>Verify</a:t>
                </a:r>
                <a:r>
                  <a:rPr lang="en-US" dirty="0"/>
                  <a:t>(pk,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, sig):    output accept if    </a:t>
                </a:r>
                <a:r>
                  <a:rPr lang="en-US" dirty="0" err="1"/>
                  <a:t>log</a:t>
                </a:r>
                <a:r>
                  <a:rPr lang="en-US" sz="2800" baseline="-25000" dirty="0" err="1"/>
                  <a:t>g</a:t>
                </a:r>
                <a:r>
                  <a:rPr lang="en-US" dirty="0"/>
                  <a:t>(pk) = </a:t>
                </a:r>
                <a:r>
                  <a:rPr lang="en-US" dirty="0" err="1"/>
                  <a:t>log</a:t>
                </a:r>
                <a:r>
                  <a:rPr lang="en-US" sz="2800" i="0" baseline="-25000" dirty="0" err="1">
                    <a:latin typeface="+mj-lt"/>
                  </a:rPr>
                  <a:t>H</a:t>
                </a:r>
                <a:r>
                  <a:rPr lang="en-US" sz="2800" i="0" baseline="-25000" dirty="0">
                    <a:latin typeface="+mj-lt"/>
                  </a:rPr>
                  <a:t>(</a:t>
                </a:r>
                <a:r>
                  <a:rPr lang="en-US" sz="2800" i="0" baseline="-25000" dirty="0" err="1">
                    <a:latin typeface="+mj-lt"/>
                  </a:rPr>
                  <a:t>m,pk</a:t>
                </a:r>
                <a:r>
                  <a:rPr lang="en-US" i="0" baseline="-25000" dirty="0">
                    <a:latin typeface="+mj-lt"/>
                  </a:rPr>
                  <a:t>)</a:t>
                </a:r>
                <a:r>
                  <a:rPr lang="en-US" i="0" dirty="0">
                    <a:latin typeface="+mj-lt"/>
                  </a:rPr>
                  <a:t>(sig)</a:t>
                </a:r>
              </a:p>
              <a:p>
                <a:pPr marL="0" indent="0">
                  <a:buNone/>
                  <a:tabLst>
                    <a:tab pos="1414463" algn="l"/>
                  </a:tabLst>
                </a:pPr>
                <a:endParaRPr lang="en-US" baseline="-25000" dirty="0">
                  <a:latin typeface="+mj-lt"/>
                </a:endParaRPr>
              </a:p>
              <a:p>
                <a:pPr marL="0" indent="0">
                  <a:spcBef>
                    <a:spcPts val="1824"/>
                  </a:spcBef>
                  <a:buNone/>
                  <a:tabLst>
                    <a:tab pos="1414463" algn="l"/>
                  </a:tabLst>
                </a:pPr>
                <a:r>
                  <a:rPr lang="en-US" dirty="0">
                    <a:latin typeface="+mj-lt"/>
                  </a:rPr>
                  <a:t>Note:   signature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latin typeface="+mj-lt"/>
                  </a:rPr>
                  <a:t> is unique!    (no malleability)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1E30CB-3815-E347-8379-020150BD47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5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83B0657-ED2F-B441-AA69-0237C684C615}"/>
              </a:ext>
            </a:extLst>
          </p:cNvPr>
          <p:cNvSpPr/>
          <p:nvPr/>
        </p:nvSpPr>
        <p:spPr>
          <a:xfrm>
            <a:off x="2902688" y="1733107"/>
            <a:ext cx="3147238" cy="54226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072BCD-F57D-744F-A533-FB6A202BF0D2}"/>
              </a:ext>
            </a:extLst>
          </p:cNvPr>
          <p:cNvSpPr/>
          <p:nvPr/>
        </p:nvSpPr>
        <p:spPr>
          <a:xfrm>
            <a:off x="3235841" y="2597004"/>
            <a:ext cx="3026736" cy="54226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8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73763-61EE-7C49-A1DF-9E1C1FE85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does verify work?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0A35F1-FE64-154E-BDA4-073CE4045D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381843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u="sng" dirty="0"/>
                  <a:t>A pairing</a:t>
                </a:r>
                <a:r>
                  <a:rPr lang="en-US" dirty="0"/>
                  <a:t>:     an efficiently computable function    </a:t>
                </a:r>
                <a:r>
                  <a:rPr lang="en-US" dirty="0" err="1"/>
                  <a:t>e:G×G</a:t>
                </a:r>
                <a:r>
                  <a:rPr lang="en-US" dirty="0"/>
                  <a:t> ⇾ G’</a:t>
                </a:r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dirty="0"/>
                  <a:t>		such that    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𝛼𝛽</m:t>
                        </m:r>
                      </m:sup>
                    </m:sSup>
                  </m:oMath>
                </a14:m>
                <a:r>
                  <a:rPr lang="en-US" dirty="0"/>
                  <a:t>         for all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∈{1,…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dirty="0"/>
                  <a:t>		and is not degenerate: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)≠1</m:t>
                    </m:r>
                  </m:oMath>
                </a14:m>
                <a:endParaRPr lang="en-US" dirty="0"/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dirty="0"/>
                  <a:t>Observe:         </a:t>
                </a:r>
                <a:r>
                  <a:rPr lang="en-US" dirty="0" err="1"/>
                  <a:t>log</a:t>
                </a:r>
                <a:r>
                  <a:rPr lang="en-US" sz="2800" baseline="-25000" dirty="0" err="1"/>
                  <a:t>g</a:t>
                </a:r>
                <a:r>
                  <a:rPr lang="en-US" dirty="0"/>
                  <a:t>(pk) = </a:t>
                </a:r>
                <a:r>
                  <a:rPr lang="en-US" dirty="0" err="1"/>
                  <a:t>log</a:t>
                </a:r>
                <a:r>
                  <a:rPr lang="en-US" sz="2800" baseline="-25000" dirty="0" err="1"/>
                  <a:t>H</a:t>
                </a:r>
                <a:r>
                  <a:rPr lang="en-US" sz="2800" baseline="-25000" dirty="0"/>
                  <a:t>(</a:t>
                </a:r>
                <a:r>
                  <a:rPr lang="en-US" sz="2800" baseline="-25000" dirty="0" err="1"/>
                  <a:t>m,pk</a:t>
                </a:r>
                <a:r>
                  <a:rPr lang="en-US" baseline="-25000" dirty="0"/>
                  <a:t>)</a:t>
                </a:r>
                <a:r>
                  <a:rPr lang="en-US" dirty="0"/>
                  <a:t>(sig)</a:t>
                </a:r>
              </a:p>
              <a:p>
                <a:pPr marL="0" indent="0">
                  <a:spcBef>
                    <a:spcPts val="2376"/>
                  </a:spcBef>
                  <a:buNone/>
                </a:pPr>
                <a:r>
                  <a:rPr lang="en-US" dirty="0"/>
                  <a:t>  if and only if      e(g, sig)   =    e(pk, H(</a:t>
                </a:r>
                <a:r>
                  <a:rPr lang="en-US" dirty="0" err="1"/>
                  <a:t>m,pk</a:t>
                </a:r>
                <a:r>
                  <a:rPr lang="en-US" dirty="0"/>
                  <a:t>))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70A35F1-FE64-154E-BDA4-073CE4045D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3818430"/>
              </a:xfrm>
              <a:blipFill>
                <a:blip r:embed="rId2"/>
                <a:stretch>
                  <a:fillRect l="-1170" t="-1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E2D9C57-3FD4-4C47-A0A7-0391BDAA96D9}"/>
              </a:ext>
            </a:extLst>
          </p:cNvPr>
          <p:cNvSpPr/>
          <p:nvPr/>
        </p:nvSpPr>
        <p:spPr>
          <a:xfrm>
            <a:off x="2764465" y="1823248"/>
            <a:ext cx="3200400" cy="56907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C99F2A3-68FC-854C-9F71-9ED2270390C0}"/>
              </a:ext>
            </a:extLst>
          </p:cNvPr>
          <p:cNvGrpSpPr/>
          <p:nvPr/>
        </p:nvGrpSpPr>
        <p:grpSpPr>
          <a:xfrm>
            <a:off x="1616149" y="4273470"/>
            <a:ext cx="4606967" cy="745111"/>
            <a:chOff x="1616149" y="4273470"/>
            <a:chExt cx="4606967" cy="7451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7122FD61-FDED-114E-9793-85293D324664}"/>
                    </a:ext>
                  </a:extLst>
                </p:cNvPr>
                <p:cNvSpPr txBox="1"/>
                <p:nvPr/>
              </p:nvSpPr>
              <p:spPr>
                <a:xfrm>
                  <a:off x="1616149" y="4495361"/>
                  <a:ext cx="460696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+mn-lt"/>
                    </a:rPr>
                    <a:t>e</a:t>
                  </a:r>
                  <a:r>
                    <a:rPr lang="en-US" sz="2800" dirty="0">
                      <a:latin typeface="+mn-lt"/>
                    </a:rPr>
                    <a:t>(</a:t>
                  </a:r>
                  <a:r>
                    <a:rPr lang="en-US" dirty="0">
                      <a:latin typeface="+mn-lt"/>
                    </a:rPr>
                    <a:t>g,  H(</a:t>
                  </a:r>
                  <a:r>
                    <a:rPr lang="en-US" dirty="0" err="1">
                      <a:latin typeface="+mn-lt"/>
                    </a:rPr>
                    <a:t>m,pk</a:t>
                  </a:r>
                  <a:r>
                    <a:rPr lang="en-US" dirty="0">
                      <a:latin typeface="+mn-lt"/>
                    </a:rPr>
                    <a:t>)</a:t>
                  </a:r>
                  <a14:m>
                    <m:oMath xmlns:m="http://schemas.openxmlformats.org/officeDocument/2006/math">
                      <m:r>
                        <a:rPr lang="en-US" sz="2800" i="1" baseline="30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sz="2800" dirty="0">
                      <a:latin typeface="+mn-lt"/>
                    </a:rPr>
                    <a:t>)  =   </a:t>
                  </a:r>
                  <a:r>
                    <a:rPr lang="en-US" dirty="0">
                      <a:latin typeface="+mn-lt"/>
                    </a:rPr>
                    <a:t>e</a:t>
                  </a:r>
                  <a:r>
                    <a:rPr lang="en-US" sz="2800" dirty="0">
                      <a:latin typeface="+mn-lt"/>
                    </a:rPr>
                    <a:t>(</a:t>
                  </a:r>
                  <a:r>
                    <a:rPr lang="en-US" dirty="0">
                      <a:latin typeface="+mn-lt"/>
                    </a:rPr>
                    <a:t>g</a:t>
                  </a:r>
                  <a14:m>
                    <m:oMath xmlns:m="http://schemas.openxmlformats.org/officeDocument/2006/math">
                      <m:r>
                        <a:rPr lang="en-US" sz="2800" i="1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dirty="0">
                      <a:latin typeface="+mn-lt"/>
                    </a:rPr>
                    <a:t>,  H(</a:t>
                  </a:r>
                  <a:r>
                    <a:rPr lang="en-US" dirty="0" err="1">
                      <a:latin typeface="+mn-lt"/>
                    </a:rPr>
                    <a:t>m,pk</a:t>
                  </a:r>
                  <a:r>
                    <a:rPr lang="en-US" dirty="0">
                      <a:latin typeface="+mn-lt"/>
                    </a:rPr>
                    <a:t>)</a:t>
                  </a:r>
                  <a:r>
                    <a:rPr lang="en-US" sz="2800" dirty="0">
                      <a:latin typeface="+mn-lt"/>
                    </a:rPr>
                    <a:t>)</a:t>
                  </a:r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7122FD61-FDED-114E-9793-85293D3246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6149" y="4495361"/>
                  <a:ext cx="4606967" cy="523220"/>
                </a:xfrm>
                <a:prstGeom prst="rect">
                  <a:avLst/>
                </a:prstGeom>
                <a:blipFill>
                  <a:blip r:embed="rId3"/>
                  <a:stretch>
                    <a:fillRect l="-2198" t="-11628" r="-549" b="-302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27A3F9-9909-F447-8350-C094FCAC3C69}"/>
                </a:ext>
              </a:extLst>
            </p:cNvPr>
            <p:cNvSpPr txBox="1"/>
            <p:nvPr/>
          </p:nvSpPr>
          <p:spPr>
            <a:xfrm rot="5400000">
              <a:off x="2923954" y="422338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=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1D7D11-417F-7B40-BB45-200CB3590C46}"/>
                </a:ext>
              </a:extLst>
            </p:cNvPr>
            <p:cNvSpPr txBox="1"/>
            <p:nvPr/>
          </p:nvSpPr>
          <p:spPr>
            <a:xfrm rot="5400000">
              <a:off x="4735035" y="4211914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=</a:t>
              </a:r>
            </a:p>
          </p:txBody>
        </p:sp>
      </p:grpSp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220C5F67-D8BC-C143-A0FF-FE4B4E848123}"/>
              </a:ext>
            </a:extLst>
          </p:cNvPr>
          <p:cNvSpPr/>
          <p:nvPr/>
        </p:nvSpPr>
        <p:spPr>
          <a:xfrm>
            <a:off x="6890657" y="2766465"/>
            <a:ext cx="1796143" cy="833983"/>
          </a:xfrm>
          <a:prstGeom prst="wedgeRectCallout">
            <a:avLst>
              <a:gd name="adj1" fmla="val -96288"/>
              <a:gd name="adj2" fmla="val 11732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verify test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8EB194-6AD0-0446-8373-F5BDDAFFCDAA}"/>
              </a:ext>
            </a:extLst>
          </p:cNvPr>
          <p:cNvSpPr/>
          <p:nvPr/>
        </p:nvSpPr>
        <p:spPr>
          <a:xfrm>
            <a:off x="2477386" y="3921743"/>
            <a:ext cx="3745730" cy="39509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9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Properties:  signature aggregation  </a:t>
            </a:r>
            <a:r>
              <a:rPr lang="en-US" sz="1500" dirty="0"/>
              <a:t>[BGLS’03]</a:t>
            </a:r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57200" y="993962"/>
            <a:ext cx="6572250" cy="60960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Anyone</a:t>
            </a:r>
            <a:r>
              <a:rPr lang="en-US" dirty="0"/>
              <a:t> can compress  n  signatures into </a:t>
            </a:r>
            <a:r>
              <a:rPr lang="en-US" u="sng" dirty="0"/>
              <a:t>one</a:t>
            </a:r>
            <a:endParaRPr lang="en-US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285741" y="2468622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pk</a:t>
            </a:r>
            <a:r>
              <a:rPr lang="en-US" baseline="-25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  ,  m</a:t>
            </a:r>
            <a:r>
              <a:rPr lang="en-US" baseline="-25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  ⟶  </a:t>
            </a:r>
            <a:r>
              <a:rPr lang="el-GR" dirty="0">
                <a:latin typeface="+mn-lt"/>
              </a:rPr>
              <a:t>σ</a:t>
            </a:r>
            <a:r>
              <a:rPr lang="en-US" baseline="-25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    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0986" y="3340204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+mn-lt"/>
              </a:rPr>
              <a:t>pk</a:t>
            </a:r>
            <a:r>
              <a:rPr lang="en-US" baseline="-25000" dirty="0" err="1">
                <a:latin typeface="+mn-lt"/>
              </a:rPr>
              <a:t>n</a:t>
            </a:r>
            <a:r>
              <a:rPr lang="en-US" dirty="0">
                <a:latin typeface="+mn-lt"/>
              </a:rPr>
              <a:t>  ,  </a:t>
            </a:r>
            <a:r>
              <a:rPr lang="en-US" dirty="0" err="1">
                <a:latin typeface="+mn-lt"/>
              </a:rPr>
              <a:t>m</a:t>
            </a:r>
            <a:r>
              <a:rPr lang="en-US" baseline="-25000" dirty="0" err="1">
                <a:latin typeface="+mn-lt"/>
              </a:rPr>
              <a:t>n</a:t>
            </a:r>
            <a:r>
              <a:rPr lang="en-US" dirty="0">
                <a:latin typeface="+mn-lt"/>
              </a:rPr>
              <a:t>  ⟶  </a:t>
            </a:r>
            <a:r>
              <a:rPr lang="el-GR" dirty="0">
                <a:latin typeface="+mn-lt"/>
              </a:rPr>
              <a:t>σ</a:t>
            </a:r>
            <a:r>
              <a:rPr lang="en-US" baseline="-25000" dirty="0">
                <a:latin typeface="+mn-lt"/>
              </a:rPr>
              <a:t>n</a:t>
            </a:r>
            <a:r>
              <a:rPr lang="en-US" dirty="0">
                <a:latin typeface="+mn-lt"/>
              </a:rPr>
              <a:t>   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92437" y="2890935"/>
            <a:ext cx="3426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⋮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476156" y="2502004"/>
            <a:ext cx="1417121" cy="1295400"/>
            <a:chOff x="2743198" y="3395683"/>
            <a:chExt cx="1681134" cy="1295400"/>
          </a:xfrm>
        </p:grpSpPr>
        <p:sp>
          <p:nvSpPr>
            <p:cNvPr id="39" name="Trapezoid 38"/>
            <p:cNvSpPr/>
            <p:nvPr/>
          </p:nvSpPr>
          <p:spPr>
            <a:xfrm rot="5400000">
              <a:off x="2908715" y="3230166"/>
              <a:ext cx="1295400" cy="1626433"/>
            </a:xfrm>
            <a:prstGeom prst="trapezoid">
              <a:avLst>
                <a:gd name="adj" fmla="val 33192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743200" y="3802618"/>
              <a:ext cx="16811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aggregate</a:t>
              </a:r>
              <a:endParaRPr lang="en-US" sz="1800" dirty="0">
                <a:latin typeface="+mn-lt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847167" y="2849994"/>
            <a:ext cx="830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⟶ </a:t>
            </a:r>
            <a:r>
              <a:rPr lang="el-GR" sz="2800" dirty="0">
                <a:latin typeface="+mn-lt"/>
              </a:rPr>
              <a:t>σ</a:t>
            </a:r>
            <a:r>
              <a:rPr lang="en-US" sz="2800" baseline="30000" dirty="0">
                <a:latin typeface="+mn-lt"/>
              </a:rPr>
              <a:t>*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4986663" y="2343151"/>
            <a:ext cx="3869137" cy="1708160"/>
            <a:chOff x="5721419" y="3236830"/>
            <a:chExt cx="4589968" cy="1708160"/>
          </a:xfrm>
        </p:grpSpPr>
        <p:sp>
          <p:nvSpPr>
            <p:cNvPr id="43" name="TextBox 42"/>
            <p:cNvSpPr txBox="1"/>
            <p:nvPr/>
          </p:nvSpPr>
          <p:spPr>
            <a:xfrm>
              <a:off x="5721419" y="3236830"/>
              <a:ext cx="4589968" cy="170816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tIns="68580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Verify</a:t>
              </a:r>
              <a:r>
                <a:rPr lang="en-US" dirty="0">
                  <a:latin typeface="+mn-lt"/>
                </a:rPr>
                <a:t>( </a:t>
              </a:r>
              <a:r>
                <a:rPr lang="en-US" b="1" dirty="0">
                  <a:latin typeface="+mn-lt"/>
                </a:rPr>
                <a:t>pk</a:t>
              </a:r>
              <a:r>
                <a:rPr lang="en-US" dirty="0">
                  <a:latin typeface="+mn-lt"/>
                </a:rPr>
                <a:t> , </a:t>
              </a:r>
              <a:r>
                <a:rPr lang="en-US" b="1" dirty="0">
                  <a:latin typeface="+mn-lt"/>
                </a:rPr>
                <a:t>m</a:t>
              </a:r>
              <a:r>
                <a:rPr lang="en-US" dirty="0">
                  <a:latin typeface="+mn-lt"/>
                </a:rPr>
                <a:t> , </a:t>
              </a:r>
              <a:r>
                <a:rPr lang="el-GR" dirty="0">
                  <a:latin typeface="+mn-lt"/>
                </a:rPr>
                <a:t>σ</a:t>
              </a:r>
              <a:r>
                <a:rPr lang="en-US" baseline="30000" dirty="0">
                  <a:latin typeface="+mn-lt"/>
                </a:rPr>
                <a:t>*</a:t>
              </a:r>
              <a:r>
                <a:rPr lang="en-US" dirty="0">
                  <a:latin typeface="+mn-lt"/>
                </a:rPr>
                <a:t> ) = “accept”</a:t>
              </a:r>
            </a:p>
            <a:p>
              <a:pPr>
                <a:spcBef>
                  <a:spcPts val="900"/>
                </a:spcBef>
              </a:pPr>
              <a:r>
                <a:rPr lang="en-US" dirty="0">
                  <a:latin typeface="+mn-lt"/>
                </a:rPr>
                <a:t>convinces verifier that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    for </a:t>
              </a:r>
              <a:r>
                <a:rPr lang="en-US" dirty="0" err="1">
                  <a:latin typeface="+mn-lt"/>
                </a:rPr>
                <a:t>i</a:t>
              </a:r>
              <a:r>
                <a:rPr lang="en-US" dirty="0">
                  <a:latin typeface="+mn-lt"/>
                </a:rPr>
                <a:t>=1,…,n: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        user </a:t>
              </a:r>
              <a:r>
                <a:rPr lang="en-US" dirty="0" err="1">
                  <a:latin typeface="+mn-lt"/>
                </a:rPr>
                <a:t>i</a:t>
              </a:r>
              <a:r>
                <a:rPr lang="en-US" dirty="0">
                  <a:latin typeface="+mn-lt"/>
                </a:rPr>
                <a:t> signed </a:t>
              </a:r>
              <a:r>
                <a:rPr lang="en-US" dirty="0" err="1">
                  <a:latin typeface="+mn-lt"/>
                </a:rPr>
                <a:t>msg</a:t>
              </a:r>
              <a:r>
                <a:rPr lang="en-US" dirty="0">
                  <a:latin typeface="+mn-lt"/>
                </a:rPr>
                <a:t> m</a:t>
              </a:r>
              <a:r>
                <a:rPr lang="en-US" baseline="-25000" dirty="0">
                  <a:latin typeface="+mn-lt"/>
                </a:rPr>
                <a:t>i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6781290" y="3331816"/>
              <a:ext cx="228601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7362925" y="3355523"/>
              <a:ext cx="228601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92DC2D-2955-794C-8CC2-1AECF8796B96}"/>
              </a:ext>
            </a:extLst>
          </p:cNvPr>
          <p:cNvGrpSpPr/>
          <p:nvPr/>
        </p:nvGrpSpPr>
        <p:grpSpPr>
          <a:xfrm>
            <a:off x="1045573" y="3349256"/>
            <a:ext cx="3338074" cy="1577421"/>
            <a:chOff x="1045573" y="3349256"/>
            <a:chExt cx="3338074" cy="157742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9329BE4-D015-BB44-BE1E-FF09C7006A72}"/>
                </a:ext>
              </a:extLst>
            </p:cNvPr>
            <p:cNvSpPr txBox="1"/>
            <p:nvPr/>
          </p:nvSpPr>
          <p:spPr>
            <a:xfrm>
              <a:off x="1045573" y="4465012"/>
              <a:ext cx="2861168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single short signature</a:t>
              </a:r>
            </a:p>
          </p:txBody>
        </p:sp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CFD7D8E5-9E7D-0242-B5B5-5D7A87A3211B}"/>
                </a:ext>
              </a:extLst>
            </p:cNvPr>
            <p:cNvSpPr/>
            <p:nvPr/>
          </p:nvSpPr>
          <p:spPr>
            <a:xfrm>
              <a:off x="3795823" y="3349256"/>
              <a:ext cx="587824" cy="1105786"/>
            </a:xfrm>
            <a:custGeom>
              <a:avLst/>
              <a:gdLst>
                <a:gd name="connsiteX0" fmla="*/ 0 w 587824"/>
                <a:gd name="connsiteY0" fmla="*/ 1105786 h 1105786"/>
                <a:gd name="connsiteX1" fmla="*/ 499730 w 587824"/>
                <a:gd name="connsiteY1" fmla="*/ 637953 h 1105786"/>
                <a:gd name="connsiteX2" fmla="*/ 584791 w 587824"/>
                <a:gd name="connsiteY2" fmla="*/ 0 h 1105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7824" h="1105786">
                  <a:moveTo>
                    <a:pt x="0" y="1105786"/>
                  </a:moveTo>
                  <a:cubicBezTo>
                    <a:pt x="201132" y="964018"/>
                    <a:pt x="402265" y="822251"/>
                    <a:pt x="499730" y="637953"/>
                  </a:cubicBezTo>
                  <a:cubicBezTo>
                    <a:pt x="597195" y="453655"/>
                    <a:pt x="590993" y="226827"/>
                    <a:pt x="584791" y="0"/>
                  </a:cubicBezTo>
                </a:path>
              </a:pathLst>
            </a:custGeom>
            <a:noFill/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267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Aggregation:  how</a:t>
            </a:r>
            <a:br>
              <a:rPr lang="en-US" sz="1500" dirty="0">
                <a:latin typeface="Calibri"/>
                <a:cs typeface="Calibri"/>
                <a:sym typeface="Symbol" charset="0"/>
              </a:rPr>
            </a:br>
            <a:endParaRPr lang="en-US" sz="1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335" y="3073233"/>
            <a:ext cx="6172200" cy="15430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Verifying an aggregate signature:   </a:t>
            </a:r>
            <a:r>
              <a:rPr lang="en-US" sz="1500" dirty="0"/>
              <a:t>(incomplete)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84945" y="1004825"/>
            <a:ext cx="57919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user 1:   pk</a:t>
            </a:r>
            <a:r>
              <a:rPr lang="en-US" baseline="-25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 = g</a:t>
            </a:r>
            <a:r>
              <a:rPr lang="el-GR" baseline="30000" dirty="0">
                <a:latin typeface="+mn-lt"/>
              </a:rPr>
              <a:t>α</a:t>
            </a:r>
            <a:r>
              <a:rPr lang="en-US" baseline="30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 ,   m</a:t>
            </a:r>
            <a:r>
              <a:rPr lang="en-US" baseline="-25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   </a:t>
            </a:r>
            <a:r>
              <a:rPr lang="en-US" dirty="0">
                <a:latin typeface="+mn-lt"/>
                <a:sym typeface="Symbol" charset="0"/>
              </a:rPr>
              <a:t>⟶    </a:t>
            </a:r>
            <a:r>
              <a:rPr lang="el-GR" b="1" dirty="0">
                <a:solidFill>
                  <a:srgbClr val="0000FF"/>
                </a:solidFill>
                <a:latin typeface="+mn-lt"/>
                <a:sym typeface="Symbol" charset="0"/>
              </a:rPr>
              <a:t>σ</a:t>
            </a:r>
            <a:r>
              <a:rPr lang="en-US" b="1" baseline="-25000" dirty="0">
                <a:solidFill>
                  <a:srgbClr val="0000FF"/>
                </a:solidFill>
                <a:latin typeface="+mn-lt"/>
                <a:sym typeface="Symbol" charset="0"/>
              </a:rPr>
              <a:t>1</a:t>
            </a:r>
            <a:r>
              <a:rPr lang="en-US" b="1" dirty="0">
                <a:solidFill>
                  <a:srgbClr val="0000FF"/>
                </a:solidFill>
                <a:latin typeface="+mn-lt"/>
                <a:sym typeface="Symbol" charset="0"/>
              </a:rPr>
              <a:t>=H(m</a:t>
            </a:r>
            <a:r>
              <a:rPr lang="en-US" b="1" baseline="-25000" dirty="0">
                <a:solidFill>
                  <a:srgbClr val="0000FF"/>
                </a:solidFill>
                <a:latin typeface="+mn-lt"/>
                <a:sym typeface="Symbol" charset="0"/>
              </a:rPr>
              <a:t>1</a:t>
            </a:r>
            <a:r>
              <a:rPr lang="en-US" b="1" dirty="0">
                <a:solidFill>
                  <a:srgbClr val="0000FF"/>
                </a:solidFill>
                <a:latin typeface="+mn-lt"/>
                <a:sym typeface="Symbol" charset="0"/>
              </a:rPr>
              <a:t>,pk</a:t>
            </a:r>
            <a:r>
              <a:rPr lang="en-US" b="1" baseline="-25000" dirty="0">
                <a:solidFill>
                  <a:srgbClr val="0000FF"/>
                </a:solidFill>
                <a:latin typeface="+mn-lt"/>
                <a:sym typeface="Symbol" charset="0"/>
              </a:rPr>
              <a:t>1</a:t>
            </a:r>
            <a:r>
              <a:rPr lang="en-US" b="1" dirty="0">
                <a:solidFill>
                  <a:srgbClr val="0000FF"/>
                </a:solidFill>
                <a:latin typeface="+mn-lt"/>
                <a:sym typeface="Symbol" charset="0"/>
              </a:rPr>
              <a:t>)</a:t>
            </a:r>
            <a:r>
              <a:rPr lang="el-GR" sz="3200" b="1" baseline="30000" dirty="0">
                <a:solidFill>
                  <a:srgbClr val="0000FF"/>
                </a:solidFill>
                <a:latin typeface="+mn-lt"/>
                <a:sym typeface="Symbol" charset="0"/>
              </a:rPr>
              <a:t>α</a:t>
            </a:r>
            <a:r>
              <a:rPr lang="en-US" b="1" baseline="30000" dirty="0">
                <a:solidFill>
                  <a:srgbClr val="0000FF"/>
                </a:solidFill>
                <a:latin typeface="+mn-lt"/>
                <a:sym typeface="Symbol" charset="0"/>
              </a:rPr>
              <a:t>1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2008414" y="1570965"/>
            <a:ext cx="0" cy="457200"/>
          </a:xfrm>
          <a:prstGeom prst="line">
            <a:avLst/>
          </a:prstGeom>
          <a:noFill/>
          <a:ln w="762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3" name="AutoShape 17"/>
          <p:cNvSpPr>
            <a:spLocks/>
          </p:cNvSpPr>
          <p:nvPr/>
        </p:nvSpPr>
        <p:spPr bwMode="auto">
          <a:xfrm>
            <a:off x="457200" y="1140252"/>
            <a:ext cx="212271" cy="1390116"/>
          </a:xfrm>
          <a:prstGeom prst="leftBrace">
            <a:avLst>
              <a:gd name="adj1" fmla="val 75110"/>
              <a:gd name="adj2" fmla="val 50000"/>
            </a:avLst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 sz="180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684945" y="2068703"/>
            <a:ext cx="58368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user n:   </a:t>
            </a:r>
            <a:r>
              <a:rPr lang="en-US" dirty="0" err="1">
                <a:latin typeface="+mn-lt"/>
              </a:rPr>
              <a:t>pk</a:t>
            </a:r>
            <a:r>
              <a:rPr lang="en-US" baseline="-25000" dirty="0" err="1">
                <a:latin typeface="+mn-lt"/>
              </a:rPr>
              <a:t>n</a:t>
            </a:r>
            <a:r>
              <a:rPr lang="en-US" dirty="0">
                <a:latin typeface="+mn-lt"/>
              </a:rPr>
              <a:t> = g</a:t>
            </a:r>
            <a:r>
              <a:rPr lang="el-GR" baseline="30000" dirty="0">
                <a:latin typeface="+mn-lt"/>
              </a:rPr>
              <a:t>α</a:t>
            </a:r>
            <a:r>
              <a:rPr lang="en-US" baseline="30000" dirty="0">
                <a:latin typeface="+mn-lt"/>
              </a:rPr>
              <a:t>n</a:t>
            </a:r>
            <a:r>
              <a:rPr lang="en-US" dirty="0">
                <a:latin typeface="+mn-lt"/>
              </a:rPr>
              <a:t> ,   </a:t>
            </a:r>
            <a:r>
              <a:rPr lang="en-US" dirty="0" err="1">
                <a:latin typeface="+mn-lt"/>
              </a:rPr>
              <a:t>m</a:t>
            </a:r>
            <a:r>
              <a:rPr lang="en-US" baseline="-25000" dirty="0" err="1">
                <a:latin typeface="+mn-lt"/>
              </a:rPr>
              <a:t>n</a:t>
            </a:r>
            <a:r>
              <a:rPr lang="en-US" dirty="0">
                <a:latin typeface="+mn-lt"/>
              </a:rPr>
              <a:t>   </a:t>
            </a:r>
            <a:r>
              <a:rPr lang="en-US" dirty="0">
                <a:latin typeface="+mn-lt"/>
                <a:sym typeface="Symbol" charset="0"/>
              </a:rPr>
              <a:t>⟶    </a:t>
            </a:r>
            <a:r>
              <a:rPr lang="el-GR" b="1" dirty="0">
                <a:solidFill>
                  <a:srgbClr val="0000FF"/>
                </a:solidFill>
                <a:latin typeface="+mn-lt"/>
                <a:sym typeface="Symbol" charset="0"/>
              </a:rPr>
              <a:t>σ</a:t>
            </a:r>
            <a:r>
              <a:rPr lang="en-US" b="1" baseline="-25000" dirty="0">
                <a:solidFill>
                  <a:srgbClr val="0000FF"/>
                </a:solidFill>
                <a:latin typeface="+mn-lt"/>
                <a:sym typeface="Symbol" charset="0"/>
              </a:rPr>
              <a:t>n</a:t>
            </a:r>
            <a:r>
              <a:rPr lang="en-US" b="1" dirty="0">
                <a:solidFill>
                  <a:srgbClr val="0000FF"/>
                </a:solidFill>
                <a:latin typeface="+mn-lt"/>
                <a:sym typeface="Symbol" charset="0"/>
              </a:rPr>
              <a:t>=H(</a:t>
            </a:r>
            <a:r>
              <a:rPr lang="en-US" b="1" dirty="0" err="1">
                <a:solidFill>
                  <a:srgbClr val="0000FF"/>
                </a:solidFill>
                <a:latin typeface="+mn-lt"/>
                <a:sym typeface="Symbol" charset="0"/>
              </a:rPr>
              <a:t>m</a:t>
            </a:r>
            <a:r>
              <a:rPr lang="en-US" b="1" baseline="-25000" dirty="0" err="1">
                <a:solidFill>
                  <a:srgbClr val="0000FF"/>
                </a:solidFill>
                <a:latin typeface="+mn-lt"/>
                <a:sym typeface="Symbol" charset="0"/>
              </a:rPr>
              <a:t>n</a:t>
            </a:r>
            <a:r>
              <a:rPr lang="en-US" b="1" dirty="0" err="1">
                <a:solidFill>
                  <a:srgbClr val="0000FF"/>
                </a:solidFill>
                <a:latin typeface="+mn-lt"/>
                <a:sym typeface="Symbol" charset="0"/>
              </a:rPr>
              <a:t>,pk</a:t>
            </a:r>
            <a:r>
              <a:rPr lang="en-US" b="1" baseline="-25000" dirty="0" err="1">
                <a:solidFill>
                  <a:srgbClr val="0000FF"/>
                </a:solidFill>
                <a:latin typeface="+mn-lt"/>
                <a:sym typeface="Symbol" charset="0"/>
              </a:rPr>
              <a:t>n</a:t>
            </a:r>
            <a:r>
              <a:rPr lang="en-US" b="1" dirty="0">
                <a:solidFill>
                  <a:srgbClr val="0000FF"/>
                </a:solidFill>
                <a:latin typeface="+mn-lt"/>
                <a:sym typeface="Symbol" charset="0"/>
              </a:rPr>
              <a:t>)</a:t>
            </a:r>
            <a:r>
              <a:rPr lang="el-GR" sz="3200" b="1" baseline="30000" dirty="0">
                <a:solidFill>
                  <a:srgbClr val="0000FF"/>
                </a:solidFill>
                <a:latin typeface="+mn-lt"/>
                <a:sym typeface="Symbol" charset="0"/>
              </a:rPr>
              <a:t>α</a:t>
            </a:r>
            <a:r>
              <a:rPr lang="en-US" b="1" baseline="30000" dirty="0">
                <a:solidFill>
                  <a:srgbClr val="0000FF"/>
                </a:solidFill>
                <a:latin typeface="+mn-lt"/>
                <a:sym typeface="Symbol" charset="0"/>
              </a:rPr>
              <a:t>n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130711" y="1350231"/>
            <a:ext cx="2741964" cy="842760"/>
            <a:chOff x="5750087" y="1712397"/>
            <a:chExt cx="3655951" cy="1123679"/>
          </a:xfrm>
        </p:grpSpPr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5750087" y="1712397"/>
              <a:ext cx="1336514" cy="26880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1800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 flipV="1">
              <a:off x="6053497" y="2285999"/>
              <a:ext cx="1033102" cy="55007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18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86600" y="1828801"/>
              <a:ext cx="2319438" cy="6155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l-GR" b="1" dirty="0">
                  <a:solidFill>
                    <a:srgbClr val="0000FF"/>
                  </a:solidFill>
                  <a:latin typeface="+mn-lt"/>
                </a:rPr>
                <a:t>σ</a:t>
              </a:r>
              <a:r>
                <a:rPr lang="en-US" b="1" dirty="0">
                  <a:solidFill>
                    <a:srgbClr val="0000FF"/>
                  </a:solidFill>
                  <a:latin typeface="+mn-lt"/>
                </a:rPr>
                <a:t> ⟵ </a:t>
              </a:r>
              <a:r>
                <a:rPr lang="el-GR" b="1" dirty="0">
                  <a:solidFill>
                    <a:srgbClr val="0000FF"/>
                  </a:solidFill>
                  <a:latin typeface="+mn-lt"/>
                </a:rPr>
                <a:t>σ</a:t>
              </a:r>
              <a:r>
                <a:rPr lang="en-US" b="1" baseline="-25000" dirty="0">
                  <a:solidFill>
                    <a:srgbClr val="0000FF"/>
                  </a:solidFill>
                  <a:latin typeface="+mn-lt"/>
                </a:rPr>
                <a:t>1</a:t>
              </a:r>
              <a:r>
                <a:rPr lang="en-US" b="1" dirty="0">
                  <a:solidFill>
                    <a:srgbClr val="0000FF"/>
                  </a:solidFill>
                  <a:latin typeface="+mn-lt"/>
                </a:rPr>
                <a:t>⋯ </a:t>
              </a:r>
              <a:r>
                <a:rPr lang="el-GR" b="1" dirty="0">
                  <a:solidFill>
                    <a:srgbClr val="0000FF"/>
                  </a:solidFill>
                  <a:latin typeface="+mn-lt"/>
                </a:rPr>
                <a:t>σ</a:t>
              </a:r>
              <a:r>
                <a:rPr lang="en-US" b="1" baseline="-25000" dirty="0">
                  <a:solidFill>
                    <a:srgbClr val="0000FF"/>
                  </a:solidFill>
                  <a:latin typeface="+mn-lt"/>
                </a:rPr>
                <a:t>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057392" y="3655249"/>
                <a:ext cx="4142031" cy="4629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14:m>
                  <m:oMath xmlns:m="http://schemas.openxmlformats.org/officeDocument/2006/math">
                    <m:nary>
                      <m:naryPr>
                        <m:chr m:val="∏"/>
                        <m:ctrlPr>
                          <a:rPr lang="en-US" i="1" smtClean="0">
                            <a:latin typeface="Cambria Math" panose="02040503050406030204" pitchFamily="18" charset="0"/>
                            <a:sym typeface="Symbol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  <a:sym typeface="Symbol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charset="0"/>
                          </a:rPr>
                          <m:t>𝑛</m:t>
                        </m:r>
                      </m:sup>
                      <m:e>
                        <m:r>
                          <m:rPr>
                            <m:nor/>
                          </m:rPr>
                          <a:rPr lang="en-US" dirty="0">
                            <a:latin typeface="+mn-lt"/>
                            <a:sym typeface="Symbol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dirty="0">
                            <a:latin typeface="+mn-lt"/>
                            <a:sym typeface="Symbol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dirty="0">
                            <a:latin typeface="+mn-lt"/>
                            <a:sym typeface="Symbol" charset="0"/>
                          </a:rPr>
                          <m:t>H</m:t>
                        </m:r>
                        <m:r>
                          <m:rPr>
                            <m:nor/>
                          </m:rPr>
                          <a:rPr lang="en-US" dirty="0">
                            <a:latin typeface="+mn-lt"/>
                            <a:sym typeface="Symbol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dirty="0">
                            <a:latin typeface="+mn-lt"/>
                            <a:sym typeface="Symbol" charset="0"/>
                          </a:rPr>
                          <m:t>mi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+mn-lt"/>
                            <a:sym typeface="Symbol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+mn-lt"/>
                            <a:sym typeface="Symbol" charset="0"/>
                          </a:rPr>
                          <m:t>pki</m:t>
                        </m:r>
                        <m:r>
                          <m:rPr>
                            <m:nor/>
                          </m:rPr>
                          <a:rPr lang="en-US" dirty="0">
                            <a:latin typeface="+mn-lt"/>
                            <a:sym typeface="Symbol" charset="0"/>
                          </a:rPr>
                          <m:t>), </m:t>
                        </m:r>
                        <m:r>
                          <m:rPr>
                            <m:nor/>
                          </m:rPr>
                          <a:rPr lang="en-US" dirty="0">
                            <a:latin typeface="+mn-lt"/>
                            <a:sym typeface="Symbol" charset="0"/>
                          </a:rPr>
                          <m:t>g</m:t>
                        </m:r>
                        <m:r>
                          <m:rPr>
                            <m:nor/>
                          </m:rPr>
                          <a:rPr lang="el-GR" baseline="65000" dirty="0">
                            <a:latin typeface="+mn-lt"/>
                            <a:sym typeface="Symbol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baseline="40000" dirty="0">
                            <a:latin typeface="+mn-lt"/>
                            <a:sym typeface="Symbol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dirty="0">
                            <a:latin typeface="+mn-lt"/>
                            <a:sym typeface="Symbol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>
                    <a:latin typeface="+mn-lt"/>
                    <a:sym typeface="Symbol" charset="0"/>
                  </a:rPr>
                  <a:t>  ≟   e(</a:t>
                </a:r>
                <a:r>
                  <a:rPr lang="el-GR" b="1" dirty="0">
                    <a:solidFill>
                      <a:srgbClr val="0000FF"/>
                    </a:solidFill>
                  </a:rPr>
                  <a:t>σ</a:t>
                </a:r>
                <a:r>
                  <a:rPr lang="en-US" dirty="0">
                    <a:latin typeface="+mn-lt"/>
                    <a:sym typeface="Symbol" charset="0"/>
                  </a:rPr>
                  <a:t>, g)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392" y="3655249"/>
                <a:ext cx="4142031" cy="462947"/>
              </a:xfrm>
              <a:prstGeom prst="rect">
                <a:avLst/>
              </a:prstGeom>
              <a:blipFill>
                <a:blip r:embed="rId3"/>
                <a:stretch>
                  <a:fillRect l="-11280" t="-129730" r="-1829" b="-191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1875872" y="4189685"/>
            <a:ext cx="5782352" cy="739561"/>
            <a:chOff x="1694874" y="5856104"/>
            <a:chExt cx="7709802" cy="986082"/>
          </a:xfrm>
        </p:grpSpPr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1694874" y="6226632"/>
              <a:ext cx="7709802" cy="615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dirty="0">
                  <a:latin typeface="+mn-lt"/>
                  <a:sym typeface="Symbol" charset="0"/>
                </a:rPr>
                <a:t></a:t>
              </a:r>
              <a:r>
                <a:rPr kumimoji="1" lang="en-US" baseline="-25000" dirty="0" err="1">
                  <a:latin typeface="+mn-lt"/>
                  <a:sym typeface="Symbol" charset="0"/>
                </a:rPr>
                <a:t>i</a:t>
              </a:r>
              <a:r>
                <a:rPr kumimoji="1" lang="en-US" baseline="-25000" dirty="0">
                  <a:latin typeface="+mn-lt"/>
                  <a:sym typeface="Symbol" charset="0"/>
                </a:rPr>
                <a:t>=1</a:t>
              </a:r>
              <a:r>
                <a:rPr kumimoji="1" lang="en-US" dirty="0">
                  <a:latin typeface="+mn-lt"/>
                  <a:sym typeface="Symbol" charset="0"/>
                </a:rPr>
                <a:t> e(H(</a:t>
              </a:r>
              <a:r>
                <a:rPr kumimoji="1" lang="en-US" dirty="0" err="1">
                  <a:latin typeface="+mn-lt"/>
                  <a:sym typeface="Symbol" charset="0"/>
                </a:rPr>
                <a:t>m</a:t>
              </a:r>
              <a:r>
                <a:rPr kumimoji="1" lang="en-US" baseline="-25000" dirty="0" err="1">
                  <a:latin typeface="+mn-lt"/>
                  <a:sym typeface="Symbol" charset="0"/>
                </a:rPr>
                <a:t>i</a:t>
              </a:r>
              <a:r>
                <a:rPr kumimoji="1" lang="en-US" dirty="0" err="1">
                  <a:latin typeface="+mn-lt"/>
                  <a:sym typeface="Symbol" charset="0"/>
                </a:rPr>
                <a:t>,pk</a:t>
              </a:r>
              <a:r>
                <a:rPr kumimoji="1" lang="en-US" baseline="-25000" dirty="0" err="1">
                  <a:latin typeface="+mn-lt"/>
                  <a:sym typeface="Symbol" charset="0"/>
                </a:rPr>
                <a:t>i</a:t>
              </a:r>
              <a:r>
                <a:rPr kumimoji="1" lang="en-US" dirty="0">
                  <a:latin typeface="+mn-lt"/>
                  <a:sym typeface="Symbol" charset="0"/>
                </a:rPr>
                <a:t>)</a:t>
              </a:r>
              <a:r>
                <a:rPr kumimoji="1" lang="el-GR" baseline="65000" dirty="0">
                  <a:latin typeface="+mn-lt"/>
                  <a:sym typeface="Symbol" charset="0"/>
                </a:rPr>
                <a:t>α</a:t>
              </a:r>
              <a:r>
                <a:rPr kumimoji="1" lang="en-US" baseline="40000" dirty="0" err="1">
                  <a:latin typeface="+mn-lt"/>
                  <a:sym typeface="Symbol" charset="0"/>
                </a:rPr>
                <a:t>i</a:t>
              </a:r>
              <a:r>
                <a:rPr kumimoji="1" lang="en-US" dirty="0">
                  <a:latin typeface="+mn-lt"/>
                  <a:sym typeface="Symbol" charset="0"/>
                </a:rPr>
                <a:t>, g)   =    e(</a:t>
              </a:r>
              <a:r>
                <a:rPr kumimoji="1" lang="en-US" baseline="-25000" dirty="0" err="1">
                  <a:latin typeface="+mn-lt"/>
                  <a:sym typeface="Symbol" charset="0"/>
                </a:rPr>
                <a:t>i</a:t>
              </a:r>
              <a:r>
                <a:rPr kumimoji="1" lang="en-US" baseline="-25000" dirty="0">
                  <a:latin typeface="+mn-lt"/>
                  <a:sym typeface="Symbol" charset="0"/>
                </a:rPr>
                <a:t>=1</a:t>
              </a:r>
              <a:r>
                <a:rPr kumimoji="1" lang="en-US" dirty="0">
                  <a:latin typeface="+mn-lt"/>
                  <a:sym typeface="Symbol" charset="0"/>
                </a:rPr>
                <a:t>H(</a:t>
              </a:r>
              <a:r>
                <a:rPr kumimoji="1" lang="en-US" dirty="0" err="1">
                  <a:latin typeface="+mn-lt"/>
                  <a:sym typeface="Symbol" charset="0"/>
                </a:rPr>
                <a:t>m</a:t>
              </a:r>
              <a:r>
                <a:rPr kumimoji="1" lang="en-US" baseline="-25000" dirty="0" err="1">
                  <a:latin typeface="+mn-lt"/>
                  <a:sym typeface="Symbol" charset="0"/>
                </a:rPr>
                <a:t>i</a:t>
              </a:r>
              <a:r>
                <a:rPr kumimoji="1" lang="en-US" dirty="0" err="1">
                  <a:latin typeface="+mn-lt"/>
                  <a:sym typeface="Symbol" charset="0"/>
                </a:rPr>
                <a:t>,pk</a:t>
              </a:r>
              <a:r>
                <a:rPr kumimoji="1" lang="en-US" baseline="-25000" dirty="0" err="1">
                  <a:latin typeface="+mn-lt"/>
                  <a:sym typeface="Symbol" charset="0"/>
                </a:rPr>
                <a:t>i</a:t>
              </a:r>
              <a:r>
                <a:rPr kumimoji="1" lang="en-US" dirty="0">
                  <a:latin typeface="+mn-lt"/>
                  <a:sym typeface="Symbol" charset="0"/>
                </a:rPr>
                <a:t>)</a:t>
              </a:r>
              <a:r>
                <a:rPr kumimoji="1" lang="el-GR" baseline="65000" dirty="0">
                  <a:latin typeface="+mn-lt"/>
                  <a:sym typeface="Symbol" charset="0"/>
                </a:rPr>
                <a:t>α</a:t>
              </a:r>
              <a:r>
                <a:rPr kumimoji="1" lang="en-US" baseline="40000" dirty="0" err="1">
                  <a:latin typeface="+mn-lt"/>
                  <a:sym typeface="Symbol" charset="0"/>
                </a:rPr>
                <a:t>i</a:t>
              </a:r>
              <a:r>
                <a:rPr kumimoji="1" lang="en-US" dirty="0">
                  <a:latin typeface="+mn-lt"/>
                  <a:sym typeface="Symbol" charset="0"/>
                </a:rPr>
                <a:t>, g) </a:t>
              </a: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 rot="17984693">
              <a:off x="3210616" y="5834826"/>
              <a:ext cx="425758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dirty="0"/>
                <a:t>=</a:t>
              </a:r>
            </a:p>
          </p:txBody>
        </p:sp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 rot="4052739">
              <a:off x="6593769" y="5822761"/>
              <a:ext cx="425758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dirty="0"/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53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522B-B25F-EC47-9686-EB538EFCD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Compressing the blockchain with BLS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5E5EBF-ABE7-AA42-A7CF-BD39EEA69107}"/>
              </a:ext>
            </a:extLst>
          </p:cNvPr>
          <p:cNvSpPr/>
          <p:nvPr/>
        </p:nvSpPr>
        <p:spPr>
          <a:xfrm>
            <a:off x="728680" y="1603833"/>
            <a:ext cx="4711463" cy="34133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E7E3CA-A5D2-5043-8C37-B3C9842F836B}"/>
              </a:ext>
            </a:extLst>
          </p:cNvPr>
          <p:cNvSpPr txBox="1"/>
          <p:nvPr/>
        </p:nvSpPr>
        <p:spPr>
          <a:xfrm>
            <a:off x="1301066" y="1603832"/>
            <a:ext cx="100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C3F44C-1C87-474A-8728-122153CE7B83}"/>
              </a:ext>
            </a:extLst>
          </p:cNvPr>
          <p:cNvSpPr txBox="1"/>
          <p:nvPr/>
        </p:nvSpPr>
        <p:spPr>
          <a:xfrm>
            <a:off x="2927740" y="1628326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9DF7FFE-88E9-D146-BA71-CF18C6A76E80}"/>
              </a:ext>
            </a:extLst>
          </p:cNvPr>
          <p:cNvGrpSpPr/>
          <p:nvPr/>
        </p:nvGrpSpPr>
        <p:grpSpPr>
          <a:xfrm>
            <a:off x="929626" y="1947751"/>
            <a:ext cx="853629" cy="461665"/>
            <a:chOff x="457200" y="1523402"/>
            <a:chExt cx="853629" cy="4616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6D5BC4-606F-2E45-AA0B-D70D13A0C5A0}"/>
                </a:ext>
              </a:extLst>
            </p:cNvPr>
            <p:cNvSpPr/>
            <p:nvPr/>
          </p:nvSpPr>
          <p:spPr>
            <a:xfrm>
              <a:off x="457200" y="1644044"/>
              <a:ext cx="853629" cy="26788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8A2F09-0A5E-2E43-9AEC-220E68AE0B9B}"/>
                </a:ext>
              </a:extLst>
            </p:cNvPr>
            <p:cNvSpPr txBox="1"/>
            <p:nvPr/>
          </p:nvSpPr>
          <p:spPr>
            <a:xfrm>
              <a:off x="592487" y="1523402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sig</a:t>
              </a:r>
              <a:endParaRPr lang="en-US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DFD8A94-4B72-954B-A61E-59D2B7A3578E}"/>
              </a:ext>
            </a:extLst>
          </p:cNvPr>
          <p:cNvSpPr txBox="1"/>
          <p:nvPr/>
        </p:nvSpPr>
        <p:spPr>
          <a:xfrm>
            <a:off x="2285760" y="1956597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sig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B8272D-5F4E-F24E-9526-4447A949BE89}"/>
              </a:ext>
            </a:extLst>
          </p:cNvPr>
          <p:cNvGrpSpPr/>
          <p:nvPr/>
        </p:nvGrpSpPr>
        <p:grpSpPr>
          <a:xfrm>
            <a:off x="1795576" y="1944722"/>
            <a:ext cx="853629" cy="461665"/>
            <a:chOff x="457200" y="1523402"/>
            <a:chExt cx="853629" cy="4616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B993B9F-B992-6E41-BE9E-1B26B3C81193}"/>
                </a:ext>
              </a:extLst>
            </p:cNvPr>
            <p:cNvSpPr/>
            <p:nvPr/>
          </p:nvSpPr>
          <p:spPr>
            <a:xfrm>
              <a:off x="457200" y="1644044"/>
              <a:ext cx="853629" cy="26788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2A87C7-B192-9049-91C8-7465F4BE3A14}"/>
                </a:ext>
              </a:extLst>
            </p:cNvPr>
            <p:cNvSpPr txBox="1"/>
            <p:nvPr/>
          </p:nvSpPr>
          <p:spPr>
            <a:xfrm>
              <a:off x="592487" y="1523402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sig</a:t>
              </a:r>
              <a:endParaRPr lang="en-US" b="1" baseline="-250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6A56AC-2478-A24F-A4E7-0CAC8DA13246}"/>
              </a:ext>
            </a:extLst>
          </p:cNvPr>
          <p:cNvCxnSpPr>
            <a:cxnSpLocks/>
          </p:cNvCxnSpPr>
          <p:nvPr/>
        </p:nvCxnSpPr>
        <p:spPr>
          <a:xfrm>
            <a:off x="2654746" y="1856075"/>
            <a:ext cx="0" cy="72520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CEBC47F-A734-3F40-A396-2508B934350D}"/>
              </a:ext>
            </a:extLst>
          </p:cNvPr>
          <p:cNvSpPr/>
          <p:nvPr/>
        </p:nvSpPr>
        <p:spPr>
          <a:xfrm>
            <a:off x="2693709" y="2066112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2310DF-7F05-4E4F-870D-12972CD1118E}"/>
              </a:ext>
            </a:extLst>
          </p:cNvPr>
          <p:cNvGrpSpPr/>
          <p:nvPr/>
        </p:nvGrpSpPr>
        <p:grpSpPr>
          <a:xfrm>
            <a:off x="929626" y="2718201"/>
            <a:ext cx="853629" cy="461665"/>
            <a:chOff x="457200" y="1523402"/>
            <a:chExt cx="853629" cy="46166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0922FB0-D826-0F4D-9946-47111499556B}"/>
                </a:ext>
              </a:extLst>
            </p:cNvPr>
            <p:cNvSpPr/>
            <p:nvPr/>
          </p:nvSpPr>
          <p:spPr>
            <a:xfrm>
              <a:off x="457200" y="1644044"/>
              <a:ext cx="853629" cy="26788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32905D-15EC-8243-ADE4-BB07C3083FC4}"/>
                </a:ext>
              </a:extLst>
            </p:cNvPr>
            <p:cNvSpPr txBox="1"/>
            <p:nvPr/>
          </p:nvSpPr>
          <p:spPr>
            <a:xfrm>
              <a:off x="592487" y="1523402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sig</a:t>
              </a:r>
              <a:endParaRPr lang="en-US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B155976-836D-2546-8AC7-A734588CBA8C}"/>
              </a:ext>
            </a:extLst>
          </p:cNvPr>
          <p:cNvSpPr txBox="1"/>
          <p:nvPr/>
        </p:nvSpPr>
        <p:spPr>
          <a:xfrm>
            <a:off x="2285760" y="2727047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sig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642F04-4450-7D45-8E19-239C7AFA91BA}"/>
              </a:ext>
            </a:extLst>
          </p:cNvPr>
          <p:cNvGrpSpPr/>
          <p:nvPr/>
        </p:nvGrpSpPr>
        <p:grpSpPr>
          <a:xfrm>
            <a:off x="1795576" y="2715172"/>
            <a:ext cx="853629" cy="461665"/>
            <a:chOff x="457200" y="1523402"/>
            <a:chExt cx="853629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255A0E4-C4BE-064A-BDCE-00F055EA3630}"/>
                </a:ext>
              </a:extLst>
            </p:cNvPr>
            <p:cNvSpPr/>
            <p:nvPr/>
          </p:nvSpPr>
          <p:spPr>
            <a:xfrm>
              <a:off x="457200" y="1644044"/>
              <a:ext cx="853629" cy="26788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84A5A4C-7AD3-C346-A89D-8C07936162A5}"/>
                </a:ext>
              </a:extLst>
            </p:cNvPr>
            <p:cNvSpPr txBox="1"/>
            <p:nvPr/>
          </p:nvSpPr>
          <p:spPr>
            <a:xfrm>
              <a:off x="592487" y="1523402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sig</a:t>
              </a:r>
              <a:endParaRPr lang="en-US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CFEC710-BD62-474E-8392-1ABB9E0325C5}"/>
              </a:ext>
            </a:extLst>
          </p:cNvPr>
          <p:cNvSpPr/>
          <p:nvPr/>
        </p:nvSpPr>
        <p:spPr>
          <a:xfrm>
            <a:off x="2662157" y="2836562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07045C-CE04-1145-9C4B-CB281F768BCC}"/>
              </a:ext>
            </a:extLst>
          </p:cNvPr>
          <p:cNvSpPr/>
          <p:nvPr/>
        </p:nvSpPr>
        <p:spPr>
          <a:xfrm>
            <a:off x="3558681" y="2835814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40AD91C-91D7-4A46-BBC1-663CCD7D1426}"/>
              </a:ext>
            </a:extLst>
          </p:cNvPr>
          <p:cNvCxnSpPr>
            <a:cxnSpLocks/>
          </p:cNvCxnSpPr>
          <p:nvPr/>
        </p:nvCxnSpPr>
        <p:spPr>
          <a:xfrm>
            <a:off x="3520316" y="2625611"/>
            <a:ext cx="0" cy="72520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5458455-94C6-CE42-8E7D-20AFE2E882B1}"/>
              </a:ext>
            </a:extLst>
          </p:cNvPr>
          <p:cNvSpPr txBox="1"/>
          <p:nvPr/>
        </p:nvSpPr>
        <p:spPr>
          <a:xfrm>
            <a:off x="2772032" y="2725070"/>
            <a:ext cx="62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sig</a:t>
            </a:r>
            <a:endParaRPr lang="en-US" b="1" baseline="-25000" dirty="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03651D-2B81-594A-ADCF-957EBB8901B4}"/>
              </a:ext>
            </a:extLst>
          </p:cNvPr>
          <p:cNvSpPr/>
          <p:nvPr/>
        </p:nvSpPr>
        <p:spPr>
          <a:xfrm>
            <a:off x="4416292" y="2835814"/>
            <a:ext cx="925707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114D1C0-737F-2F43-B6B5-D45D0B3F5189}"/>
              </a:ext>
            </a:extLst>
          </p:cNvPr>
          <p:cNvGrpSpPr/>
          <p:nvPr/>
        </p:nvGrpSpPr>
        <p:grpSpPr>
          <a:xfrm>
            <a:off x="915012" y="3540001"/>
            <a:ext cx="853629" cy="461665"/>
            <a:chOff x="457200" y="1523402"/>
            <a:chExt cx="853629" cy="46166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53D0B9E-227A-B042-B562-C8547C227979}"/>
                </a:ext>
              </a:extLst>
            </p:cNvPr>
            <p:cNvSpPr/>
            <p:nvPr/>
          </p:nvSpPr>
          <p:spPr>
            <a:xfrm>
              <a:off x="457200" y="1644044"/>
              <a:ext cx="853629" cy="26788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366CBEC-8130-4F44-A266-4EAF27ECADD1}"/>
                </a:ext>
              </a:extLst>
            </p:cNvPr>
            <p:cNvSpPr txBox="1"/>
            <p:nvPr/>
          </p:nvSpPr>
          <p:spPr>
            <a:xfrm>
              <a:off x="592487" y="1523402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sig</a:t>
              </a:r>
              <a:endParaRPr lang="en-US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AA56845-F23A-8640-B911-91A56C0506B3}"/>
              </a:ext>
            </a:extLst>
          </p:cNvPr>
          <p:cNvSpPr txBox="1"/>
          <p:nvPr/>
        </p:nvSpPr>
        <p:spPr>
          <a:xfrm>
            <a:off x="2271146" y="3548847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sig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E0D6960-9112-5548-828D-73F73A8E557E}"/>
              </a:ext>
            </a:extLst>
          </p:cNvPr>
          <p:cNvSpPr/>
          <p:nvPr/>
        </p:nvSpPr>
        <p:spPr>
          <a:xfrm>
            <a:off x="1780962" y="3657614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4055254-83B9-1D4D-BC45-6BD47F221DAF}"/>
              </a:ext>
            </a:extLst>
          </p:cNvPr>
          <p:cNvSpPr/>
          <p:nvPr/>
        </p:nvSpPr>
        <p:spPr>
          <a:xfrm>
            <a:off x="2647543" y="3658362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BB1A124-81F5-7B48-A836-E59BE1FD8EEA}"/>
              </a:ext>
            </a:extLst>
          </p:cNvPr>
          <p:cNvSpPr/>
          <p:nvPr/>
        </p:nvSpPr>
        <p:spPr>
          <a:xfrm>
            <a:off x="3508442" y="3657614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2E7035-0485-E84E-A673-43ACDC3AF50A}"/>
              </a:ext>
            </a:extLst>
          </p:cNvPr>
          <p:cNvCxnSpPr>
            <a:cxnSpLocks/>
          </p:cNvCxnSpPr>
          <p:nvPr/>
        </p:nvCxnSpPr>
        <p:spPr>
          <a:xfrm>
            <a:off x="1776895" y="3476172"/>
            <a:ext cx="0" cy="72520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3139257-9744-5A42-92D5-7DE871E966FE}"/>
              </a:ext>
            </a:extLst>
          </p:cNvPr>
          <p:cNvGrpSpPr/>
          <p:nvPr/>
        </p:nvGrpSpPr>
        <p:grpSpPr>
          <a:xfrm>
            <a:off x="944240" y="4383689"/>
            <a:ext cx="853629" cy="461665"/>
            <a:chOff x="457200" y="1523402"/>
            <a:chExt cx="853629" cy="461665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F148205-A560-1F46-9D65-9C5CA96A96F9}"/>
                </a:ext>
              </a:extLst>
            </p:cNvPr>
            <p:cNvSpPr/>
            <p:nvPr/>
          </p:nvSpPr>
          <p:spPr>
            <a:xfrm>
              <a:off x="457200" y="1644044"/>
              <a:ext cx="853629" cy="26788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0EDDA56-A271-424F-877C-89DA6935A114}"/>
                </a:ext>
              </a:extLst>
            </p:cNvPr>
            <p:cNvSpPr txBox="1"/>
            <p:nvPr/>
          </p:nvSpPr>
          <p:spPr>
            <a:xfrm>
              <a:off x="592487" y="1523402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sig</a:t>
              </a:r>
              <a:endParaRPr lang="en-US" b="1" baseline="-25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FC6B547-9C8A-1F45-923A-0F086F90BF6C}"/>
              </a:ext>
            </a:extLst>
          </p:cNvPr>
          <p:cNvSpPr txBox="1"/>
          <p:nvPr/>
        </p:nvSpPr>
        <p:spPr>
          <a:xfrm>
            <a:off x="2300374" y="4392535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sig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2CEAE45-3DD0-594D-8EBC-3896D039D5D9}"/>
              </a:ext>
            </a:extLst>
          </p:cNvPr>
          <p:cNvGrpSpPr/>
          <p:nvPr/>
        </p:nvGrpSpPr>
        <p:grpSpPr>
          <a:xfrm>
            <a:off x="1810190" y="4380660"/>
            <a:ext cx="853629" cy="461665"/>
            <a:chOff x="457200" y="1523402"/>
            <a:chExt cx="853629" cy="46166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7107019-6EC4-E94E-B931-A25D5AB9AC1B}"/>
                </a:ext>
              </a:extLst>
            </p:cNvPr>
            <p:cNvSpPr/>
            <p:nvPr/>
          </p:nvSpPr>
          <p:spPr>
            <a:xfrm>
              <a:off x="457200" y="1644044"/>
              <a:ext cx="853629" cy="26788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ADFDBDB-4F0A-7C45-9DCA-DE73E26845F2}"/>
                </a:ext>
              </a:extLst>
            </p:cNvPr>
            <p:cNvSpPr txBox="1"/>
            <p:nvPr/>
          </p:nvSpPr>
          <p:spPr>
            <a:xfrm>
              <a:off x="592487" y="1523402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sig</a:t>
              </a:r>
              <a:endParaRPr lang="en-US" b="1" baseline="-250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6345C2F-4F60-A54B-9161-BCE89C22B347}"/>
              </a:ext>
            </a:extLst>
          </p:cNvPr>
          <p:cNvCxnSpPr>
            <a:cxnSpLocks/>
          </p:cNvCxnSpPr>
          <p:nvPr/>
        </p:nvCxnSpPr>
        <p:spPr>
          <a:xfrm>
            <a:off x="2669360" y="4292013"/>
            <a:ext cx="0" cy="72520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79842692-2D16-9D47-A49C-6670E15BDE09}"/>
              </a:ext>
            </a:extLst>
          </p:cNvPr>
          <p:cNvSpPr/>
          <p:nvPr/>
        </p:nvSpPr>
        <p:spPr>
          <a:xfrm>
            <a:off x="2700521" y="4502050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023E4BD-FB53-5A4C-A3B0-A198E3192207}"/>
              </a:ext>
            </a:extLst>
          </p:cNvPr>
          <p:cNvSpPr/>
          <p:nvPr/>
        </p:nvSpPr>
        <p:spPr>
          <a:xfrm>
            <a:off x="3549545" y="4501302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BCEF401-4496-3346-A6EB-EE4136964DB0}"/>
              </a:ext>
            </a:extLst>
          </p:cNvPr>
          <p:cNvSpPr txBox="1"/>
          <p:nvPr/>
        </p:nvSpPr>
        <p:spPr>
          <a:xfrm>
            <a:off x="-25756" y="197224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Tx1: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0DC2CFF-5F32-6544-BC20-865A533EFC45}"/>
              </a:ext>
            </a:extLst>
          </p:cNvPr>
          <p:cNvSpPr txBox="1"/>
          <p:nvPr/>
        </p:nvSpPr>
        <p:spPr>
          <a:xfrm>
            <a:off x="-38595" y="2703568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Tx2: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E9F14F1-07B3-7044-A5FD-5DCDEA6E2AE3}"/>
              </a:ext>
            </a:extLst>
          </p:cNvPr>
          <p:cNvSpPr txBox="1"/>
          <p:nvPr/>
        </p:nvSpPr>
        <p:spPr>
          <a:xfrm>
            <a:off x="-28319" y="3540001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Tx3: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34FFBDC-6325-E647-9ECA-00D5FF461014}"/>
              </a:ext>
            </a:extLst>
          </p:cNvPr>
          <p:cNvSpPr txBox="1"/>
          <p:nvPr/>
        </p:nvSpPr>
        <p:spPr>
          <a:xfrm>
            <a:off x="-38596" y="4395910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Tx4: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132F278-94FB-B342-9AB4-B5F9AAD6988F}"/>
              </a:ext>
            </a:extLst>
          </p:cNvPr>
          <p:cNvSpPr/>
          <p:nvPr/>
        </p:nvSpPr>
        <p:spPr>
          <a:xfrm>
            <a:off x="3553312" y="2065377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BCF32DC-E294-9F42-977C-CB4AC6B9F667}"/>
              </a:ext>
            </a:extLst>
          </p:cNvPr>
          <p:cNvSpPr txBox="1"/>
          <p:nvPr/>
        </p:nvSpPr>
        <p:spPr>
          <a:xfrm>
            <a:off x="1615390" y="1074408"/>
            <a:ext cx="2513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Bitcoin block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E2CD3210-383B-5C44-8268-52EF11B09C5B}"/>
              </a:ext>
            </a:extLst>
          </p:cNvPr>
          <p:cNvSpPr txBox="1">
            <a:spLocks/>
          </p:cNvSpPr>
          <p:nvPr/>
        </p:nvSpPr>
        <p:spPr bwMode="auto">
          <a:xfrm>
            <a:off x="5666007" y="1099257"/>
            <a:ext cx="3364833" cy="3754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u="sng" dirty="0"/>
              <a:t>if needed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	compress all 	signatures in a block 	into a single 	aggregate signatures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dirty="0"/>
              <a:t>⇒  shrink block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dirty="0"/>
              <a:t>or:  aggregate in smaller batches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991B0D4-72EF-D942-8DB9-D7E63502C465}"/>
              </a:ext>
            </a:extLst>
          </p:cNvPr>
          <p:cNvSpPr/>
          <p:nvPr/>
        </p:nvSpPr>
        <p:spPr>
          <a:xfrm>
            <a:off x="4500611" y="1688715"/>
            <a:ext cx="853629" cy="2678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sig*</a:t>
            </a:r>
          </a:p>
        </p:txBody>
      </p:sp>
    </p:spTree>
    <p:extLst>
      <p:ext uri="{BB962C8B-B14F-4D97-AF65-F5344CB8AC3E}">
        <p14:creationId xmlns:p14="http://schemas.microsoft.com/office/powerpoint/2010/main" val="321339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5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7D1E4A89-B974-A04B-9A6E-BB43C0EC4B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C211A8-3D9D-CE4B-9805-DC4696FBF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3051"/>
            <a:ext cx="7772400" cy="695368"/>
          </a:xfrm>
        </p:spPr>
        <p:txBody>
          <a:bodyPr/>
          <a:lstStyle/>
          <a:p>
            <a:r>
              <a:rPr lang="en-US" dirty="0"/>
              <a:t>Taproot:  semi-private </a:t>
            </a:r>
            <a:br>
              <a:rPr lang="en-US" dirty="0"/>
            </a:br>
            <a:r>
              <a:rPr lang="en-US" dirty="0"/>
              <a:t>scripts in Bitcoin</a:t>
            </a:r>
          </a:p>
        </p:txBody>
      </p:sp>
    </p:spTree>
    <p:extLst>
      <p:ext uri="{BB962C8B-B14F-4D97-AF65-F5344CB8AC3E}">
        <p14:creationId xmlns:p14="http://schemas.microsoft.com/office/powerpoint/2010/main" val="10353716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E30D6-0239-4C42-A238-B1B5116B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Script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22279-D411-B24D-ABDF-5303927B1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Currently:   Bitcoin scripts must be fully revealed in spending Tx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we keep the script secret?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Answer:  Yes</a:t>
            </a:r>
            <a:r>
              <a:rPr lang="en-US"/>
              <a:t>, easily!     </a:t>
            </a:r>
            <a:r>
              <a:rPr lang="en-US" dirty="0"/>
              <a:t>when all goes well …</a:t>
            </a:r>
          </a:p>
        </p:txBody>
      </p:sp>
    </p:spTree>
    <p:extLst>
      <p:ext uri="{BB962C8B-B14F-4D97-AF65-F5344CB8AC3E}">
        <p14:creationId xmlns:p14="http://schemas.microsoft.com/office/powerpoint/2010/main" val="115420928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8737-84EA-1F4F-BE1D-DDC2FC1C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F3A9ECA-2387-8147-89E7-9B87707401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4929" y="1200151"/>
                <a:ext cx="8752113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ECDSA and </a:t>
                </a:r>
                <a:r>
                  <a:rPr lang="en-US" dirty="0" err="1"/>
                  <a:t>Schnorr</a:t>
                </a:r>
                <a:r>
                  <a:rPr lang="en-US" dirty="0"/>
                  <a:t> public keys:</a:t>
                </a:r>
              </a:p>
              <a:p>
                <a:pPr>
                  <a:tabLst>
                    <a:tab pos="1414463" algn="l"/>
                  </a:tabLst>
                </a:pPr>
                <a:r>
                  <a:rPr lang="en-US" dirty="0"/>
                  <a:t> </a:t>
                </a:r>
                <a:r>
                  <a:rPr lang="en-US" b="1" u="sng" dirty="0"/>
                  <a:t>KeyGen</a:t>
                </a:r>
                <a:r>
                  <a:rPr lang="en-US" dirty="0"/>
                  <a:t>():	  </a:t>
                </a:r>
                <a:r>
                  <a:rPr lang="en-US" dirty="0" err="1"/>
                  <a:t>sk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,     pk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dirty="0"/>
                  <a:t>   ∈ G        for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 in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{1, …,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Suppose   </a:t>
                </a:r>
                <a:r>
                  <a:rPr lang="en-US" dirty="0" err="1"/>
                  <a:t>sk</a:t>
                </a:r>
                <a:r>
                  <a:rPr lang="en-US" baseline="-25000" dirty="0" err="1"/>
                  <a:t>A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 ,    </a:t>
                </a:r>
                <a:r>
                  <a:rPr lang="en-US" dirty="0" err="1"/>
                  <a:t>sk</a:t>
                </a:r>
                <a:r>
                  <a:rPr lang="en-US" baseline="-25000" dirty="0" err="1"/>
                  <a:t>B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Alice and Bob can sign with respect to    pk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⇒  an interactive protocol between Alice and Bob</a:t>
                </a:r>
              </a:p>
              <a:p>
                <a:pPr marL="0" indent="0">
                  <a:buNone/>
                </a:pPr>
                <a:r>
                  <a:rPr lang="en-US" dirty="0"/>
                  <a:t>				(note:  much simpler with BLS)</a:t>
                </a:r>
              </a:p>
              <a:p>
                <a:pPr marL="0" indent="0">
                  <a:buNone/>
                </a:pPr>
                <a:r>
                  <a:rPr lang="en-US" dirty="0"/>
                  <a:t>	⇒  Alice &amp; Bob can imply consent to Tx by signing with pk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F3A9ECA-2387-8147-89E7-9B87707401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4929" y="1200151"/>
                <a:ext cx="8752113" cy="3818430"/>
              </a:xfrm>
              <a:blipFill>
                <a:blip r:embed="rId2"/>
                <a:stretch>
                  <a:fillRect l="-1159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439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C9A05-8957-0C4D-93F2-3ACCF5827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6FCD79-955F-9D44-9395-7576F03526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425543" cy="381843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S:   Bitcoin script that must be satisfied to spend a UTXO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	S involves only  Alice and Bob.    Let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Goal:   keep S secret when possible.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How:  modify S so that a signature with respect to  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					 pk =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,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dirty="0"/>
                  <a:t>		is sufficient to spend UTXO, without revealing S  !!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6FCD79-955F-9D44-9395-7576F03526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425543" cy="3818430"/>
              </a:xfrm>
              <a:blipFill>
                <a:blip r:embed="rId2"/>
                <a:stretch>
                  <a:fillRect l="-1205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73D248B-A064-1842-A149-2702A749BFDB}"/>
              </a:ext>
            </a:extLst>
          </p:cNvPr>
          <p:cNvSpPr/>
          <p:nvPr/>
        </p:nvSpPr>
        <p:spPr>
          <a:xfrm>
            <a:off x="457199" y="3363686"/>
            <a:ext cx="7772401" cy="165489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7A043-6472-9D4E-A1D8-AEDE23010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main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934A22-5535-8B49-ACC8-54193B4A43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572500" cy="381843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If parties agree to spend UTXO,</a:t>
                </a:r>
              </a:p>
              <a:p>
                <a:pPr marL="400050" lvl="1" indent="0">
                  <a:buNone/>
                </a:pPr>
                <a:r>
                  <a:rPr lang="en-US" dirty="0"/>
                  <a:t>⇒  sign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n-US" dirty="0"/>
                  <a:t> and spend while keeping S secret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If disagreement, Alice can reveal S </a:t>
                </a:r>
                <a:br>
                  <a:rPr lang="en-US" dirty="0"/>
                </a:br>
                <a:r>
                  <a:rPr lang="en-US" dirty="0"/>
                  <a:t>		and spend UTXO by proving that she can satisfy 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Taproot pk compactly supports both ways to spend the UTXO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934A22-5535-8B49-ACC8-54193B4A43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572500" cy="3818430"/>
              </a:xfrm>
              <a:blipFill>
                <a:blip r:embed="rId2"/>
                <a:stretch>
                  <a:fillRect l="-1185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931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96224</TotalTime>
  <Words>5107</Words>
  <Application>Microsoft Macintosh PowerPoint</Application>
  <PresentationFormat>On-screen Show (16:9)</PresentationFormat>
  <Paragraphs>875</Paragraphs>
  <Slides>82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7" baseType="lpstr">
      <vt:lpstr>Arial</vt:lpstr>
      <vt:lpstr>Calibri</vt:lpstr>
      <vt:lpstr>Cambria Math</vt:lpstr>
      <vt:lpstr>Helvetica</vt:lpstr>
      <vt:lpstr>Office Theme</vt:lpstr>
      <vt:lpstr>Final Topics:   Bridging, Post-quantum Blockchains, and DAOs</vt:lpstr>
      <vt:lpstr>Many more topics to cover …</vt:lpstr>
      <vt:lpstr>More topics …</vt:lpstr>
      <vt:lpstr>Interoperability between blockchain</vt:lpstr>
      <vt:lpstr>Many L1 blockchains</vt:lpstr>
      <vt:lpstr>PowerPoint Presentation</vt:lpstr>
      <vt:lpstr>Interoperability</vt:lpstr>
      <vt:lpstr>A first example:   BTC in Ethereum</vt:lpstr>
      <vt:lpstr>wBTC  and  cbBTC:   a lock-and-mint bridge</vt:lpstr>
      <vt:lpstr>Alice wants her 1 BTC back</vt:lpstr>
      <vt:lpstr>wBTC</vt:lpstr>
      <vt:lpstr>tBTC (v2):  no single point of trust</vt:lpstr>
      <vt:lpstr>Bridging smart chains  (with Dapp support)</vt:lpstr>
      <vt:lpstr>Two types of bridges</vt:lpstr>
      <vt:lpstr>Bridging smart chains  (with Dapp support)</vt:lpstr>
      <vt:lpstr>Bridging smart chains  (with Dapp support)</vt:lpstr>
      <vt:lpstr>Primarily two types of messaging systems</vt:lpstr>
      <vt:lpstr>Primarily two types of messaging systems</vt:lpstr>
      <vt:lpstr>Activity</vt:lpstr>
      <vt:lpstr>Primarily two types of messaging systems</vt:lpstr>
      <vt:lpstr>Primarily two types of messaging systems</vt:lpstr>
      <vt:lpstr>Primarily two types of messaging systems</vt:lpstr>
      <vt:lpstr>Bridging:  the future vision</vt:lpstr>
      <vt:lpstr>Post-Quantum Blockchains</vt:lpstr>
      <vt:lpstr>Recall:  signature schemes</vt:lpstr>
      <vt:lpstr>The quantum threat</vt:lpstr>
      <vt:lpstr>What is at stake?</vt:lpstr>
      <vt:lpstr>The risks …</vt:lpstr>
      <vt:lpstr>What to do?</vt:lpstr>
      <vt:lpstr>What to do?    The NIST sig. standards</vt:lpstr>
      <vt:lpstr>Exciting times ahead</vt:lpstr>
      <vt:lpstr>What happens to people who don’t update?</vt:lpstr>
      <vt:lpstr>Blockchain Governance (DAOs)</vt:lpstr>
      <vt:lpstr>Decentralized Orgs  (DAO)</vt:lpstr>
      <vt:lpstr>Examples of DAOs</vt:lpstr>
      <vt:lpstr>Examples of DAOs</vt:lpstr>
      <vt:lpstr>Examples of DAOs</vt:lpstr>
      <vt:lpstr>Many DAO governance experiments</vt:lpstr>
      <vt:lpstr>Governance method</vt:lpstr>
      <vt:lpstr>Delegation example:  element</vt:lpstr>
      <vt:lpstr>Governor Bravo</vt:lpstr>
      <vt:lpstr>The life cycle of a proposal</vt:lpstr>
      <vt:lpstr>Governor Bravo</vt:lpstr>
      <vt:lpstr>Governor Bravo</vt:lpstr>
      <vt:lpstr>Creating a proposal</vt:lpstr>
      <vt:lpstr>Global contract parameters</vt:lpstr>
      <vt:lpstr>Proposal execution</vt:lpstr>
      <vt:lpstr>The limits of democracy</vt:lpstr>
      <vt:lpstr>DAO privacy questions</vt:lpstr>
      <vt:lpstr>Some DAOs made mistakes and were attacked</vt:lpstr>
      <vt:lpstr>(1)  Beanstalk   (Apr. 2022)</vt:lpstr>
      <vt:lpstr>Beanstalk:  the attack</vt:lpstr>
      <vt:lpstr>The lesson</vt:lpstr>
      <vt:lpstr>(2)  Yam Finance   (July 2022)</vt:lpstr>
      <vt:lpstr>What happened next?</vt:lpstr>
      <vt:lpstr>END  OF  LECTURE</vt:lpstr>
      <vt:lpstr>Account abstraction</vt:lpstr>
      <vt:lpstr>The Goals of Account Abstraction (AA)</vt:lpstr>
      <vt:lpstr>Assets are held by a smart contract wallet</vt:lpstr>
      <vt:lpstr>Smart contract wallet</vt:lpstr>
      <vt:lpstr>The EntryPoint trusted contract</vt:lpstr>
      <vt:lpstr>The EntryPoint trusted contract</vt:lpstr>
      <vt:lpstr>Solution:  validateOp</vt:lpstr>
      <vt:lpstr>Solution:  validateOp</vt:lpstr>
      <vt:lpstr>More problems …</vt:lpstr>
      <vt:lpstr>Bundling and Paymasters</vt:lpstr>
      <vt:lpstr>Very complex … is this real?</vt:lpstr>
      <vt:lpstr>An example</vt:lpstr>
      <vt:lpstr>An interesting application of AA:  Passkey Tx</vt:lpstr>
      <vt:lpstr>Fun crypto tricks</vt:lpstr>
      <vt:lpstr>BLS signatures</vt:lpstr>
      <vt:lpstr>BLS Signatures</vt:lpstr>
      <vt:lpstr>BLS Signatures</vt:lpstr>
      <vt:lpstr>How does verify work?</vt:lpstr>
      <vt:lpstr>Properties:  signature aggregation  [BGLS’03]</vt:lpstr>
      <vt:lpstr>Aggregation:  how </vt:lpstr>
      <vt:lpstr>Compressing the blockchain with BLS</vt:lpstr>
      <vt:lpstr>Taproot:  semi-private  scripts in Bitcoin</vt:lpstr>
      <vt:lpstr>Script privacy</vt:lpstr>
      <vt:lpstr>How?</vt:lpstr>
      <vt:lpstr>How?</vt:lpstr>
      <vt:lpstr>The main point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1626</cp:revision>
  <cp:lastPrinted>2020-11-09T06:39:36Z</cp:lastPrinted>
  <dcterms:created xsi:type="dcterms:W3CDTF">2010-10-17T19:58:05Z</dcterms:created>
  <dcterms:modified xsi:type="dcterms:W3CDTF">2025-12-17T23:51:54Z</dcterms:modified>
</cp:coreProperties>
</file>