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1352" r:id="rId2"/>
    <p:sldId id="1823" r:id="rId3"/>
    <p:sldId id="1772" r:id="rId4"/>
    <p:sldId id="1774" r:id="rId5"/>
    <p:sldId id="1807" r:id="rId6"/>
    <p:sldId id="1808" r:id="rId7"/>
    <p:sldId id="1778" r:id="rId8"/>
    <p:sldId id="1782" r:id="rId9"/>
    <p:sldId id="1821" r:id="rId10"/>
    <p:sldId id="1779" r:id="rId11"/>
    <p:sldId id="1806" r:id="rId12"/>
    <p:sldId id="1786" r:id="rId13"/>
    <p:sldId id="1780" r:id="rId14"/>
    <p:sldId id="1788" r:id="rId15"/>
    <p:sldId id="1789" r:id="rId16"/>
    <p:sldId id="1790" r:id="rId17"/>
    <p:sldId id="1804" r:id="rId18"/>
    <p:sldId id="1813" r:id="rId19"/>
    <p:sldId id="1787" r:id="rId20"/>
    <p:sldId id="1791" r:id="rId21"/>
    <p:sldId id="1816" r:id="rId22"/>
    <p:sldId id="1792" r:id="rId23"/>
    <p:sldId id="1523" r:id="rId24"/>
    <p:sldId id="1817" r:id="rId25"/>
    <p:sldId id="1797" r:id="rId26"/>
    <p:sldId id="1796" r:id="rId27"/>
    <p:sldId id="1798" r:id="rId28"/>
    <p:sldId id="1818" r:id="rId29"/>
    <p:sldId id="1819" r:id="rId30"/>
    <p:sldId id="1799" r:id="rId31"/>
    <p:sldId id="1800" r:id="rId32"/>
    <p:sldId id="1820" r:id="rId33"/>
    <p:sldId id="1822" r:id="rId34"/>
    <p:sldId id="1814" r:id="rId35"/>
    <p:sldId id="1801" r:id="rId36"/>
    <p:sldId id="1802" r:id="rId37"/>
    <p:sldId id="1803" r:id="rId38"/>
    <p:sldId id="1815" r:id="rId39"/>
    <p:sldId id="1633" r:id="rId40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5074" autoAdjust="0"/>
  </p:normalViewPr>
  <p:slideViewPr>
    <p:cSldViewPr snapToGrid="0">
      <p:cViewPr varScale="1">
        <p:scale>
          <a:sx n="130" d="100"/>
          <a:sy n="130" d="100"/>
        </p:scale>
        <p:origin x="208" y="4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meaning of life, the universe, and everything.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66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www.blockchain.com</a:t>
            </a:r>
            <a:r>
              <a:rPr lang="en-US" dirty="0"/>
              <a:t>/explorer/charts/transactions-per-second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00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blockchair.com</a:t>
            </a:r>
            <a:r>
              <a:rPr lang="en-US" dirty="0"/>
              <a:t>/</a:t>
            </a:r>
            <a:r>
              <a:rPr lang="en-US" dirty="0" err="1"/>
              <a:t>ethereum</a:t>
            </a:r>
            <a:r>
              <a:rPr lang="en-US" dirty="0"/>
              <a:t>/charts/transactions-per-second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676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80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Close() can only be called by recipient; otherwise Alice could close channel in an earlier state.  If amount is signed by sender then the channel is closed.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13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Relative </a:t>
            </a:r>
            <a:r>
              <a:rPr lang="en-US" sz="1200" dirty="0" err="1"/>
              <a:t>timelocks</a:t>
            </a:r>
            <a:r>
              <a:rPr lang="en-US" sz="1200" dirty="0"/>
              <a:t> were introduced to Bitcoin in BIP 112.   CLTV:  check </a:t>
            </a:r>
            <a:r>
              <a:rPr lang="en-US" sz="1200" dirty="0" err="1"/>
              <a:t>locktime</a:t>
            </a:r>
            <a:r>
              <a:rPr lang="en-US" sz="1200" dirty="0"/>
              <a:t> verify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2C8F87-2A2E-7045-B6DF-4C9E783BE5E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18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 can post Tx1 and then wait 7 days and get her funds back.     Same with Bob.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06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 can post Tx3 and wait 7 days to get 6 BTC.    However, if she posts Tx1 then Bob will use x to immediately steal the entire UTXO.   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93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Bob has to constantly monitor blockchain to see if Alice posts a stale state.   In practice this is done by the watchtower.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77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C claim on chain, then r becomes public and B can claim his 1.01 BTC.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42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 can pay Bob by finding a path through the network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29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bitcoinvisuals.com</a:t>
            </a:r>
            <a:r>
              <a:rPr lang="en-US" dirty="0"/>
              <a:t>/lightning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67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11/17/25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11/17/25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41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11/17/25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6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262" y="1486330"/>
            <a:ext cx="8823178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000" dirty="0"/>
              <a:t>Scaling the Blockchain part I: </a:t>
            </a:r>
            <a:br>
              <a:rPr lang="en-US" sz="4000" dirty="0"/>
            </a:br>
            <a:r>
              <a:rPr lang="en-US" sz="4000" dirty="0"/>
              <a:t>Payment Channels and State Channels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790215" y="3456169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E74FD0-F845-0C90-D22C-85852EFBBB88}"/>
              </a:ext>
            </a:extLst>
          </p:cNvPr>
          <p:cNvSpPr txBox="1"/>
          <p:nvPr/>
        </p:nvSpPr>
        <p:spPr>
          <a:xfrm>
            <a:off x="1671484" y="4447127"/>
            <a:ext cx="7143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Proj#4 is due tomorrow.    Hw#4 is posted, due Dec. 2</a:t>
            </a:r>
            <a:r>
              <a:rPr lang="en-US" baseline="30000" dirty="0">
                <a:latin typeface="+mn-lt"/>
              </a:rPr>
              <a:t>nd</a:t>
            </a:r>
            <a:r>
              <a:rPr lang="en-US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012E-3390-F9F1-447E-C4C386EB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Succinct proof systems: brief summary</a:t>
            </a:r>
          </a:p>
        </p:txBody>
      </p:sp>
      <p:pic>
        <p:nvPicPr>
          <p:cNvPr id="1026" name="Picture 2" descr="Deep Thought | The Mystery Kids Wiki | Fandom">
            <a:extLst>
              <a:ext uri="{FF2B5EF4-FFF2-40B4-BE49-F238E27FC236}">
                <a16:creationId xmlns:a16="http://schemas.microsoft.com/office/drawing/2014/main" id="{E8034715-8F1D-1AAF-BCD1-34CE0F707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82" y="1256203"/>
            <a:ext cx="3512779" cy="299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17FD3D-D661-0AD3-C36D-4FB175631470}"/>
              </a:ext>
            </a:extLst>
          </p:cNvPr>
          <p:cNvSpPr txBox="1"/>
          <p:nvPr/>
        </p:nvSpPr>
        <p:spPr>
          <a:xfrm>
            <a:off x="2556386" y="4301226"/>
            <a:ext cx="3813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Deep Thought Computer</a:t>
            </a:r>
          </a:p>
        </p:txBody>
      </p:sp>
    </p:spTree>
    <p:extLst>
      <p:ext uri="{BB962C8B-B14F-4D97-AF65-F5344CB8AC3E}">
        <p14:creationId xmlns:p14="http://schemas.microsoft.com/office/powerpoint/2010/main" val="224059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55E97-EDC7-4E4F-B4DD-CC642077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Bitcoin  Tx per second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307BC4-CC24-3A9D-7402-D1188DC59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52525"/>
            <a:ext cx="5738466" cy="322788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80A0AB-9367-AB2D-FC95-2DABBEA862BD}"/>
              </a:ext>
            </a:extLst>
          </p:cNvPr>
          <p:cNvSpPr txBox="1"/>
          <p:nvPr/>
        </p:nvSpPr>
        <p:spPr>
          <a:xfrm>
            <a:off x="6257737" y="3219450"/>
            <a:ext cx="241142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max:  7  Tx/sec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29841-272B-845A-B6A9-70BB77B5C38B}"/>
              </a:ext>
            </a:extLst>
          </p:cNvPr>
          <p:cNvSpPr txBox="1"/>
          <p:nvPr/>
        </p:nvSpPr>
        <p:spPr>
          <a:xfrm>
            <a:off x="6183260" y="1844459"/>
            <a:ext cx="2383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≈4200 Tx/block</a:t>
            </a:r>
          </a:p>
          <a:p>
            <a:pPr algn="l"/>
            <a:r>
              <a:rPr lang="en-US" dirty="0">
                <a:latin typeface="+mn-lt"/>
              </a:rPr>
              <a:t>1 block / 10 mins</a:t>
            </a:r>
          </a:p>
        </p:txBody>
      </p:sp>
    </p:spTree>
    <p:extLst>
      <p:ext uri="{BB962C8B-B14F-4D97-AF65-F5344CB8AC3E}">
        <p14:creationId xmlns:p14="http://schemas.microsoft.com/office/powerpoint/2010/main" val="1891438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98AD2-0A70-EF47-8DA3-390E9570B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Ethereum Tx per second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0721CA-5B45-694B-A879-D38E9DF2C332}"/>
              </a:ext>
            </a:extLst>
          </p:cNvPr>
          <p:cNvSpPr txBox="1"/>
          <p:nvPr/>
        </p:nvSpPr>
        <p:spPr>
          <a:xfrm>
            <a:off x="5660437" y="1965639"/>
            <a:ext cx="3212102" cy="21698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Simple Tx: 21k Gas</a:t>
            </a:r>
          </a:p>
          <a:p>
            <a:pPr algn="l"/>
            <a:r>
              <a:rPr lang="en-US" dirty="0">
                <a:latin typeface="+mn-lt"/>
              </a:rPr>
              <a:t>max 45M Gas per block</a:t>
            </a:r>
          </a:p>
          <a:p>
            <a:pPr algn="l"/>
            <a:r>
              <a:rPr lang="en-US" dirty="0">
                <a:latin typeface="+mn-lt"/>
              </a:rPr>
              <a:t>   ⇒  max 2142 </a:t>
            </a:r>
            <a:r>
              <a:rPr lang="en-US" dirty="0" err="1">
                <a:latin typeface="+mn-lt"/>
              </a:rPr>
              <a:t>tx</a:t>
            </a:r>
            <a:r>
              <a:rPr lang="en-US" dirty="0">
                <a:latin typeface="+mn-lt"/>
              </a:rPr>
              <a:t>/block</a:t>
            </a:r>
          </a:p>
          <a:p>
            <a:pPr algn="l">
              <a:spcBef>
                <a:spcPts val="1800"/>
              </a:spcBef>
            </a:pPr>
            <a:r>
              <a:rPr lang="en-US" dirty="0">
                <a:latin typeface="+mn-lt"/>
              </a:rPr>
              <a:t>1 Block/12s</a:t>
            </a:r>
          </a:p>
          <a:p>
            <a:pPr algn="l"/>
            <a:r>
              <a:rPr lang="en-US" dirty="0">
                <a:solidFill>
                  <a:srgbClr val="FF0000"/>
                </a:solidFill>
                <a:latin typeface="+mn-lt"/>
              </a:rPr>
              <a:t>         ⇒  max 178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tx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/s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757A23-E559-A582-6EC5-A51821947E4A}"/>
              </a:ext>
            </a:extLst>
          </p:cNvPr>
          <p:cNvGrpSpPr/>
          <p:nvPr/>
        </p:nvGrpSpPr>
        <p:grpSpPr>
          <a:xfrm>
            <a:off x="347661" y="1892200"/>
            <a:ext cx="5133975" cy="2048205"/>
            <a:chOff x="457200" y="1381126"/>
            <a:chExt cx="3790950" cy="142875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D4D1C73-02CA-AA5A-A07F-32E61F20C9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467" r="10048" b="16061"/>
            <a:stretch/>
          </p:blipFill>
          <p:spPr>
            <a:xfrm>
              <a:off x="457200" y="1381126"/>
              <a:ext cx="3457575" cy="142875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B0A9E58-9910-FAE7-18E3-905BDC7D1C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5343" b="23547"/>
            <a:stretch/>
          </p:blipFill>
          <p:spPr>
            <a:xfrm>
              <a:off x="3886200" y="1432354"/>
              <a:ext cx="361950" cy="130132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B982DAA-48DE-6220-1BF9-C67BC12D436A}"/>
              </a:ext>
            </a:extLst>
          </p:cNvPr>
          <p:cNvSpPr txBox="1"/>
          <p:nvPr/>
        </p:nvSpPr>
        <p:spPr>
          <a:xfrm>
            <a:off x="457200" y="1278667"/>
            <a:ext cx="3774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Ethereum avg Tx per second: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F00386-387F-B9EE-CE74-A97B218D2967}"/>
              </a:ext>
            </a:extLst>
          </p:cNvPr>
          <p:cNvSpPr txBox="1"/>
          <p:nvPr/>
        </p:nvSpPr>
        <p:spPr>
          <a:xfrm>
            <a:off x="1724025" y="4135464"/>
            <a:ext cx="1574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≈ 15 Tx/sec</a:t>
            </a:r>
          </a:p>
        </p:txBody>
      </p:sp>
    </p:spTree>
    <p:extLst>
      <p:ext uri="{BB962C8B-B14F-4D97-AF65-F5344CB8AC3E}">
        <p14:creationId xmlns:p14="http://schemas.microsoft.com/office/powerpoint/2010/main" val="36390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0DD9-0A78-60EC-4D47-72382282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comparison 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F3985-CC46-2B00-CB39-18C9A5DD4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Visa:   up to 24,000 Tx/sec     (regularly 2,000 Tx/sec)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PayPal:  200 Tx/sec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Ethereum:  15 Tx/sec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Bitcoin:  7 Tx/sec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0775A2-22CE-461E-DB71-0AC14EE237DA}"/>
              </a:ext>
            </a:extLst>
          </p:cNvPr>
          <p:cNvCxnSpPr/>
          <p:nvPr/>
        </p:nvCxnSpPr>
        <p:spPr>
          <a:xfrm>
            <a:off x="266700" y="2695575"/>
            <a:ext cx="5619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5771DC8-7C8D-1178-3696-D4A47D8FC574}"/>
              </a:ext>
            </a:extLst>
          </p:cNvPr>
          <p:cNvSpPr txBox="1"/>
          <p:nvPr/>
        </p:nvSpPr>
        <p:spPr>
          <a:xfrm>
            <a:off x="3467100" y="4333875"/>
            <a:ext cx="4547142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Goal:  scale up blockchain Tx speed</a:t>
            </a:r>
          </a:p>
        </p:txBody>
      </p:sp>
    </p:spTree>
    <p:extLst>
      <p:ext uri="{BB962C8B-B14F-4D97-AF65-F5344CB8AC3E}">
        <p14:creationId xmlns:p14="http://schemas.microsoft.com/office/powerpoint/2010/main" val="346078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B08994-CE74-E8E4-49A6-71044B55BAF0}"/>
              </a:ext>
            </a:extLst>
          </p:cNvPr>
          <p:cNvSpPr/>
          <p:nvPr/>
        </p:nvSpPr>
        <p:spPr>
          <a:xfrm>
            <a:off x="190500" y="3771900"/>
            <a:ext cx="8686800" cy="666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0D60E0-0F52-25AF-0432-087902E3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process more Tx per second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604EC-957C-DCF5-0560-099022D3B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Many ideas</a:t>
            </a:r>
            <a:r>
              <a:rPr lang="en-US" sz="2400" dirty="0"/>
              <a:t>: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Use a faster consensus protocol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Parallelize:  split the chain into independent </a:t>
            </a:r>
            <a:r>
              <a:rPr lang="en-US" sz="2400" b="1" dirty="0"/>
              <a:t>shards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Rollup:  move work somewhere else  (next lecture)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Today:  payment channels, reduce the need to touch the chain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8B2D8D3C-DADF-8A41-EB6D-0C2D46510E37}"/>
              </a:ext>
            </a:extLst>
          </p:cNvPr>
          <p:cNvSpPr/>
          <p:nvPr/>
        </p:nvSpPr>
        <p:spPr>
          <a:xfrm>
            <a:off x="6267449" y="1504950"/>
            <a:ext cx="2076451" cy="790576"/>
          </a:xfrm>
          <a:prstGeom prst="wedgeRoundRectCallout">
            <a:avLst>
              <a:gd name="adj1" fmla="val -33218"/>
              <a:gd name="adj2" fmla="val 8518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reduced</a:t>
            </a:r>
          </a:p>
          <a:p>
            <a:pPr algn="ctr"/>
            <a:r>
              <a:rPr lang="en-US" dirty="0"/>
              <a:t>composability</a:t>
            </a:r>
          </a:p>
        </p:txBody>
      </p:sp>
    </p:spTree>
    <p:extLst>
      <p:ext uri="{BB962C8B-B14F-4D97-AF65-F5344CB8AC3E}">
        <p14:creationId xmlns:p14="http://schemas.microsoft.com/office/powerpoint/2010/main" val="244490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59C7-0798-D84A-9E64-ED9A3DF79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Payment Channels: the basic idea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377AF3-C170-964D-8BE0-1BDAE86660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411" y="2493373"/>
            <a:ext cx="473557" cy="816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B5B6DF-B5E3-8A49-8FE7-27BEAD3187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76" y="2469453"/>
            <a:ext cx="584280" cy="864318"/>
          </a:xfrm>
          <a:prstGeom prst="rect">
            <a:avLst/>
          </a:prstGeom>
        </p:spPr>
      </p:pic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AF328B08-D901-1744-B57C-A44035BBE3FF}"/>
              </a:ext>
            </a:extLst>
          </p:cNvPr>
          <p:cNvCxnSpPr>
            <a:cxnSpLocks/>
            <a:stCxn id="7" idx="0"/>
            <a:endCxn id="6" idx="0"/>
          </p:cNvCxnSpPr>
          <p:nvPr/>
        </p:nvCxnSpPr>
        <p:spPr>
          <a:xfrm rot="16200000" flipH="1">
            <a:off x="3864393" y="-413424"/>
            <a:ext cx="23920" cy="5789674"/>
          </a:xfrm>
          <a:prstGeom prst="curvedConnector3">
            <a:avLst>
              <a:gd name="adj1" fmla="val -5521739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570E79-48F2-5148-850A-947A21226BA5}"/>
              </a:ext>
            </a:extLst>
          </p:cNvPr>
          <p:cNvSpPr/>
          <p:nvPr/>
        </p:nvSpPr>
        <p:spPr>
          <a:xfrm>
            <a:off x="3090438" y="3943171"/>
            <a:ext cx="11216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latin typeface="Apple Color Emoji" pitchFamily="2" charset="0"/>
              </a:rPr>
              <a:t>☕️</a:t>
            </a:r>
            <a:endParaRPr lang="en-US" dirty="0">
              <a:effectLst/>
              <a:latin typeface="Apple Color Emoji" pitchFamily="2" charset="0"/>
            </a:endParaRP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630AE094-EF51-6443-8EB0-8C62C47E7D8F}"/>
              </a:ext>
            </a:extLst>
          </p:cNvPr>
          <p:cNvCxnSpPr>
            <a:cxnSpLocks/>
            <a:stCxn id="6" idx="2"/>
            <a:endCxn id="7" idx="2"/>
          </p:cNvCxnSpPr>
          <p:nvPr/>
        </p:nvCxnSpPr>
        <p:spPr>
          <a:xfrm rot="5400000">
            <a:off x="3864393" y="426974"/>
            <a:ext cx="23920" cy="5789674"/>
          </a:xfrm>
          <a:prstGeom prst="curvedConnector3">
            <a:avLst>
              <a:gd name="adj1" fmla="val 3604181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BE9B87A-9EFE-6441-B12A-13F2665BB35A}"/>
              </a:ext>
            </a:extLst>
          </p:cNvPr>
          <p:cNvSpPr txBox="1"/>
          <p:nvPr/>
        </p:nvSpPr>
        <p:spPr>
          <a:xfrm>
            <a:off x="3090438" y="1191309"/>
            <a:ext cx="25483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Tx1: 0.01 ETH</a:t>
            </a:r>
          </a:p>
          <a:p>
            <a:r>
              <a:rPr lang="en-US" dirty="0">
                <a:latin typeface="+mn-lt"/>
              </a:rPr>
              <a:t>Tx2: 0.01 ETH</a:t>
            </a:r>
          </a:p>
          <a:p>
            <a:r>
              <a:rPr lang="en-US" dirty="0">
                <a:latin typeface="+mn-lt"/>
              </a:rPr>
              <a:t>Tx3: 0.01 ETH</a:t>
            </a:r>
          </a:p>
          <a:p>
            <a:endParaRPr lang="en-US" dirty="0">
              <a:latin typeface="+mn-l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9500A75-DF10-5A49-8F46-275376319052}"/>
              </a:ext>
            </a:extLst>
          </p:cNvPr>
          <p:cNvSpPr/>
          <p:nvPr/>
        </p:nvSpPr>
        <p:spPr>
          <a:xfrm>
            <a:off x="3315541" y="4214809"/>
            <a:ext cx="11216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latin typeface="Apple Color Emoji" pitchFamily="2" charset="0"/>
              </a:rPr>
              <a:t>☕️</a:t>
            </a:r>
            <a:endParaRPr lang="en-US" dirty="0">
              <a:effectLst/>
              <a:latin typeface="Apple Color Emoji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E4F07B-808F-1849-90CF-E8F960A612E6}"/>
              </a:ext>
            </a:extLst>
          </p:cNvPr>
          <p:cNvSpPr/>
          <p:nvPr/>
        </p:nvSpPr>
        <p:spPr>
          <a:xfrm>
            <a:off x="3532808" y="4418416"/>
            <a:ext cx="11216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latin typeface="Apple Color Emoji" pitchFamily="2" charset="0"/>
              </a:rPr>
              <a:t>☕️</a:t>
            </a:r>
            <a:endParaRPr lang="en-US" dirty="0">
              <a:effectLst/>
              <a:latin typeface="Apple Color Emoji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EC7DC6-ADF7-0D41-B03B-A34D306E27D8}"/>
              </a:ext>
            </a:extLst>
          </p:cNvPr>
          <p:cNvSpPr txBox="1"/>
          <p:nvPr/>
        </p:nvSpPr>
        <p:spPr>
          <a:xfrm>
            <a:off x="1560946" y="2354574"/>
            <a:ext cx="4668663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tabLst>
                <a:tab pos="454025" algn="l"/>
              </a:tabLst>
            </a:pPr>
            <a:r>
              <a:rPr lang="en-US" dirty="0">
                <a:latin typeface="+mn-lt"/>
              </a:rPr>
              <a:t>Instead can do this: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	Alice deposits 1 ETH with Bob.</a:t>
            </a:r>
          </a:p>
          <a:p>
            <a:pPr algn="l"/>
            <a:r>
              <a:rPr lang="en-US" dirty="0">
                <a:latin typeface="+mn-lt"/>
              </a:rPr>
              <a:t>	At the end of the month, Bob </a:t>
            </a:r>
          </a:p>
          <a:p>
            <a:pPr algn="l"/>
            <a:r>
              <a:rPr lang="en-US" dirty="0">
                <a:latin typeface="+mn-lt"/>
              </a:rPr>
              <a:t> 	refunds unused deposit to Alice.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70984C-791A-B3C6-DAAD-BA3C07023978}"/>
              </a:ext>
            </a:extLst>
          </p:cNvPr>
          <p:cNvGrpSpPr/>
          <p:nvPr/>
        </p:nvGrpSpPr>
        <p:grpSpPr>
          <a:xfrm>
            <a:off x="5029197" y="969912"/>
            <a:ext cx="4018520" cy="900452"/>
            <a:chOff x="5029197" y="969912"/>
            <a:chExt cx="4018520" cy="90045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BBCE205-F3A1-057F-C352-5AE02B65E9D7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5029197" y="1385411"/>
              <a:ext cx="2101007" cy="4849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AF87B8D-215A-A4BC-F504-20016AB45EF4}"/>
                </a:ext>
              </a:extLst>
            </p:cNvPr>
            <p:cNvSpPr txBox="1"/>
            <p:nvPr/>
          </p:nvSpPr>
          <p:spPr>
            <a:xfrm>
              <a:off x="7130204" y="969912"/>
              <a:ext cx="191751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 fee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per purchase!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AC27B19-7493-D304-4312-9A4FE6359CEB}"/>
              </a:ext>
            </a:extLst>
          </p:cNvPr>
          <p:cNvGrpSpPr/>
          <p:nvPr/>
        </p:nvGrpSpPr>
        <p:grpSpPr>
          <a:xfrm>
            <a:off x="6229609" y="3889858"/>
            <a:ext cx="2571341" cy="1200329"/>
            <a:chOff x="6229609" y="1056242"/>
            <a:chExt cx="2571341" cy="1200329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09505F4-65F3-9ECD-4CDC-55DC5A4982E4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6229609" y="1109555"/>
              <a:ext cx="805345" cy="5468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971E01-1BF8-CADE-7ABB-7C47AD9C65B5}"/>
                </a:ext>
              </a:extLst>
            </p:cNvPr>
            <p:cNvSpPr txBox="1"/>
            <p:nvPr/>
          </p:nvSpPr>
          <p:spPr>
            <a:xfrm>
              <a:off x="7034954" y="1056242"/>
              <a:ext cx="1765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only </a:t>
              </a:r>
              <a:r>
                <a:rPr lang="en-US" u="sng" dirty="0">
                  <a:latin typeface="+mn-lt"/>
                </a:rPr>
                <a:t>two</a:t>
              </a:r>
              <a:r>
                <a:rPr lang="en-US" dirty="0">
                  <a:latin typeface="+mn-lt"/>
                </a:rPr>
                <a:t> Tx,</a:t>
              </a:r>
            </a:p>
            <a:p>
              <a:pPr algn="l"/>
              <a:r>
                <a:rPr lang="en-US" dirty="0">
                  <a:latin typeface="+mn-lt"/>
                </a:rPr>
                <a:t>hundreds of 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coffees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497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2F7DE-53A2-E046-A7DF-35DAF2DB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Unidirectional Payment Channel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46CF1D-7339-E14B-BDA0-CC5C72C4E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45" y="1774718"/>
            <a:ext cx="584280" cy="86431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34ED138-1BB7-7D06-F7CB-CA2E2A86740F}"/>
              </a:ext>
            </a:extLst>
          </p:cNvPr>
          <p:cNvGrpSpPr/>
          <p:nvPr/>
        </p:nvGrpSpPr>
        <p:grpSpPr>
          <a:xfrm>
            <a:off x="1028326" y="2361325"/>
            <a:ext cx="5666524" cy="743565"/>
            <a:chOff x="1028326" y="2361325"/>
            <a:chExt cx="5666524" cy="74356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704FA5-5C7A-F542-ABE8-653B4633ADD2}"/>
                </a:ext>
              </a:extLst>
            </p:cNvPr>
            <p:cNvSpPr txBox="1"/>
            <p:nvPr/>
          </p:nvSpPr>
          <p:spPr>
            <a:xfrm>
              <a:off x="1028326" y="2397004"/>
              <a:ext cx="5666524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Tx1: send 0.99 to Alice / 0.01 to Bob from Contract A</a:t>
              </a:r>
            </a:p>
            <a:p>
              <a:pPr algn="l"/>
              <a:r>
                <a:rPr lang="en-US" sz="2000" dirty="0">
                  <a:latin typeface="Bradley Hand" pitchFamily="2" charset="77"/>
                </a:rPr>
                <a:t>signed by Alice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0B986E6-9C37-7243-B4AD-DD015AD030FD}"/>
                </a:ext>
              </a:extLst>
            </p:cNvPr>
            <p:cNvCxnSpPr>
              <a:cxnSpLocks/>
            </p:cNvCxnSpPr>
            <p:nvPr/>
          </p:nvCxnSpPr>
          <p:spPr>
            <a:xfrm>
              <a:off x="1317802" y="2361325"/>
              <a:ext cx="516744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6737648-BECA-6B4B-BBC9-FF73708DB370}"/>
              </a:ext>
            </a:extLst>
          </p:cNvPr>
          <p:cNvSpPr txBox="1"/>
          <p:nvPr/>
        </p:nvSpPr>
        <p:spPr>
          <a:xfrm>
            <a:off x="5394239" y="1250429"/>
            <a:ext cx="3749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 does not post on chain</a:t>
            </a:r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ADB24CAD-754E-B24B-8C67-A038E56330CC}"/>
              </a:ext>
            </a:extLst>
          </p:cNvPr>
          <p:cNvSpPr/>
          <p:nvPr/>
        </p:nvSpPr>
        <p:spPr>
          <a:xfrm>
            <a:off x="1278194" y="1066339"/>
            <a:ext cx="2471570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Contract A:</a:t>
            </a:r>
          </a:p>
          <a:p>
            <a:pPr algn="ctr"/>
            <a:r>
              <a:rPr lang="en-US" dirty="0"/>
              <a:t>1 ETH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1B5EE-C33B-874D-AA9C-43458FEE8616}"/>
              </a:ext>
            </a:extLst>
          </p:cNvPr>
          <p:cNvSpPr txBox="1"/>
          <p:nvPr/>
        </p:nvSpPr>
        <p:spPr>
          <a:xfrm>
            <a:off x="1028325" y="3105428"/>
            <a:ext cx="566652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Tx2: send 0.98 to Alice / 0.02 to Bob from </a:t>
            </a:r>
            <a:r>
              <a:rPr lang="en-US" sz="2000" dirty="0"/>
              <a:t>Contract</a:t>
            </a:r>
            <a:r>
              <a:rPr lang="en-US" sz="2000" dirty="0">
                <a:latin typeface="+mn-lt"/>
              </a:rPr>
              <a:t> A</a:t>
            </a:r>
          </a:p>
          <a:p>
            <a:pPr algn="l"/>
            <a:r>
              <a:rPr lang="en-US" sz="2000" dirty="0">
                <a:latin typeface="Bradley Hand" pitchFamily="2" charset="77"/>
              </a:rPr>
              <a:t>signed by Alice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652880-D41E-8C48-B7CD-5F7C550D2835}"/>
              </a:ext>
            </a:extLst>
          </p:cNvPr>
          <p:cNvSpPr txBox="1"/>
          <p:nvPr/>
        </p:nvSpPr>
        <p:spPr>
          <a:xfrm>
            <a:off x="1028325" y="3817077"/>
            <a:ext cx="566652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Tx3: send 0.97 to Alice / 0.03 to Bob from </a:t>
            </a:r>
            <a:r>
              <a:rPr lang="en-US" sz="2000" dirty="0"/>
              <a:t>Contract</a:t>
            </a:r>
            <a:r>
              <a:rPr lang="en-US" sz="2000" dirty="0">
                <a:latin typeface="+mn-lt"/>
              </a:rPr>
              <a:t> A</a:t>
            </a:r>
          </a:p>
          <a:p>
            <a:pPr algn="l"/>
            <a:r>
              <a:rPr lang="en-US" sz="2000" dirty="0">
                <a:latin typeface="Bradley Hand" pitchFamily="2" charset="77"/>
              </a:rPr>
              <a:t>signed by Alice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73CCB3-AAB6-8844-93F6-FAB9F71879F4}"/>
              </a:ext>
            </a:extLst>
          </p:cNvPr>
          <p:cNvSpPr txBox="1"/>
          <p:nvPr/>
        </p:nvSpPr>
        <p:spPr>
          <a:xfrm>
            <a:off x="7211968" y="1812031"/>
            <a:ext cx="18748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Post Tx3 on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Blockchain</a:t>
            </a:r>
          </a:p>
          <a:p>
            <a:pPr algn="l"/>
            <a:r>
              <a:rPr lang="en-US" sz="2000" dirty="0">
                <a:latin typeface="+mn-lt"/>
              </a:rPr>
              <a:t>(close channel)</a:t>
            </a: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F4842EE1-54D0-281F-DF3A-77C6B9761A7D}"/>
              </a:ext>
            </a:extLst>
          </p:cNvPr>
          <p:cNvSpPr/>
          <p:nvPr/>
        </p:nvSpPr>
        <p:spPr>
          <a:xfrm>
            <a:off x="3247050" y="4223139"/>
            <a:ext cx="5439750" cy="774700"/>
          </a:xfrm>
          <a:prstGeom prst="flowChart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Problem:  Alice could post Tx1 before Bob even though she bought three coffees.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626D8F-B3C9-6D45-B00F-268921BCA2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067" y="1774718"/>
            <a:ext cx="473557" cy="8164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9F5613-5191-C82B-F763-A3AFFD52FED2}"/>
              </a:ext>
            </a:extLst>
          </p:cNvPr>
          <p:cNvSpPr txBox="1"/>
          <p:nvPr/>
        </p:nvSpPr>
        <p:spPr>
          <a:xfrm>
            <a:off x="148558" y="1077571"/>
            <a:ext cx="1170513" cy="626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latin typeface="+mn-lt"/>
              </a:rPr>
              <a:t>Alice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creates:</a:t>
            </a:r>
          </a:p>
        </p:txBody>
      </p:sp>
    </p:spTree>
    <p:extLst>
      <p:ext uri="{BB962C8B-B14F-4D97-AF65-F5344CB8AC3E}">
        <p14:creationId xmlns:p14="http://schemas.microsoft.com/office/powerpoint/2010/main" val="302020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5" grpId="1" animBg="1"/>
      <p:bldP spid="26" grpId="1" animBg="1"/>
      <p:bldP spid="27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2F7DE-53A2-E046-A7DF-35DAF2DB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solution?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46CF1D-7339-E14B-BDA0-CC5C72C4E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45" y="1774718"/>
            <a:ext cx="584280" cy="86431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34ED138-1BB7-7D06-F7CB-CA2E2A86740F}"/>
              </a:ext>
            </a:extLst>
          </p:cNvPr>
          <p:cNvGrpSpPr/>
          <p:nvPr/>
        </p:nvGrpSpPr>
        <p:grpSpPr>
          <a:xfrm>
            <a:off x="1028326" y="2361325"/>
            <a:ext cx="5666524" cy="743565"/>
            <a:chOff x="1028326" y="2361325"/>
            <a:chExt cx="5666524" cy="74356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704FA5-5C7A-F542-ABE8-653B4633ADD2}"/>
                </a:ext>
              </a:extLst>
            </p:cNvPr>
            <p:cNvSpPr txBox="1"/>
            <p:nvPr/>
          </p:nvSpPr>
          <p:spPr>
            <a:xfrm>
              <a:off x="1028326" y="2397004"/>
              <a:ext cx="5666524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Tx1: send 0.99 to Alice / 0.01 to Bob from Contract A</a:t>
              </a:r>
            </a:p>
            <a:p>
              <a:pPr algn="l"/>
              <a:r>
                <a:rPr lang="en-US" sz="2000" dirty="0">
                  <a:latin typeface="Bradley Hand" pitchFamily="2" charset="77"/>
                </a:rPr>
                <a:t>signed by Alice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0B986E6-9C37-7243-B4AD-DD015AD030FD}"/>
                </a:ext>
              </a:extLst>
            </p:cNvPr>
            <p:cNvCxnSpPr>
              <a:cxnSpLocks/>
            </p:cNvCxnSpPr>
            <p:nvPr/>
          </p:nvCxnSpPr>
          <p:spPr>
            <a:xfrm>
              <a:off x="1317802" y="2361325"/>
              <a:ext cx="516744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Process 21">
            <a:extLst>
              <a:ext uri="{FF2B5EF4-FFF2-40B4-BE49-F238E27FC236}">
                <a16:creationId xmlns:a16="http://schemas.microsoft.com/office/drawing/2014/main" id="{ADB24CAD-754E-B24B-8C67-A038E56330CC}"/>
              </a:ext>
            </a:extLst>
          </p:cNvPr>
          <p:cNvSpPr/>
          <p:nvPr/>
        </p:nvSpPr>
        <p:spPr>
          <a:xfrm>
            <a:off x="1278194" y="1066339"/>
            <a:ext cx="2471570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Contract A:</a:t>
            </a:r>
          </a:p>
          <a:p>
            <a:pPr algn="ctr"/>
            <a:r>
              <a:rPr lang="en-US" dirty="0"/>
              <a:t>1 ETH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1B5EE-C33B-874D-AA9C-43458FEE8616}"/>
              </a:ext>
            </a:extLst>
          </p:cNvPr>
          <p:cNvSpPr txBox="1"/>
          <p:nvPr/>
        </p:nvSpPr>
        <p:spPr>
          <a:xfrm>
            <a:off x="1028325" y="3105428"/>
            <a:ext cx="566652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Tx2: send 0.98 to Alice / 0.02 to Bob from </a:t>
            </a:r>
            <a:r>
              <a:rPr lang="en-US" sz="2000" dirty="0"/>
              <a:t>Contract</a:t>
            </a:r>
            <a:r>
              <a:rPr lang="en-US" sz="2000" dirty="0">
                <a:latin typeface="+mn-lt"/>
              </a:rPr>
              <a:t> A</a:t>
            </a:r>
          </a:p>
          <a:p>
            <a:pPr algn="l"/>
            <a:r>
              <a:rPr lang="en-US" sz="2000" dirty="0">
                <a:latin typeface="Bradley Hand" pitchFamily="2" charset="77"/>
              </a:rPr>
              <a:t>signed by Alice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652880-D41E-8C48-B7CD-5F7C550D2835}"/>
              </a:ext>
            </a:extLst>
          </p:cNvPr>
          <p:cNvSpPr txBox="1"/>
          <p:nvPr/>
        </p:nvSpPr>
        <p:spPr>
          <a:xfrm>
            <a:off x="1028325" y="3817077"/>
            <a:ext cx="566652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Tx3: send 0.97 to Alice / 0.03 to Bob from </a:t>
            </a:r>
            <a:r>
              <a:rPr lang="en-US" sz="2000" dirty="0"/>
              <a:t>Contract</a:t>
            </a:r>
            <a:r>
              <a:rPr lang="en-US" sz="2000" dirty="0">
                <a:latin typeface="+mn-lt"/>
              </a:rPr>
              <a:t> A</a:t>
            </a:r>
          </a:p>
          <a:p>
            <a:pPr algn="l"/>
            <a:r>
              <a:rPr lang="en-US" sz="2000" dirty="0">
                <a:latin typeface="Bradley Hand" pitchFamily="2" charset="77"/>
              </a:rPr>
              <a:t>signed by Alice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73CCB3-AAB6-8844-93F6-FAB9F71879F4}"/>
              </a:ext>
            </a:extLst>
          </p:cNvPr>
          <p:cNvSpPr txBox="1"/>
          <p:nvPr/>
        </p:nvSpPr>
        <p:spPr>
          <a:xfrm>
            <a:off x="7211968" y="1812031"/>
            <a:ext cx="18748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Post Tx3 on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Blockchain</a:t>
            </a:r>
          </a:p>
          <a:p>
            <a:pPr algn="l"/>
            <a:r>
              <a:rPr lang="en-US" sz="2000" dirty="0">
                <a:latin typeface="+mn-lt"/>
              </a:rPr>
              <a:t>(close channel)</a:t>
            </a: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F4842EE1-54D0-281F-DF3A-77C6B9761A7D}"/>
              </a:ext>
            </a:extLst>
          </p:cNvPr>
          <p:cNvSpPr/>
          <p:nvPr/>
        </p:nvSpPr>
        <p:spPr>
          <a:xfrm>
            <a:off x="3234589" y="4256337"/>
            <a:ext cx="5666524" cy="774700"/>
          </a:xfrm>
          <a:prstGeom prst="flowChart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Problem:  What if Bob never publishes Tx3?</a:t>
            </a:r>
          </a:p>
          <a:p>
            <a:r>
              <a:rPr lang="en-US" dirty="0"/>
              <a:t>⇒   Alice never gets her 0.97 ETH back 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626D8F-B3C9-6D45-B00F-268921BCA2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067" y="1774718"/>
            <a:ext cx="473557" cy="8164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9F5613-5191-C82B-F763-A3AFFD52FED2}"/>
              </a:ext>
            </a:extLst>
          </p:cNvPr>
          <p:cNvSpPr txBox="1"/>
          <p:nvPr/>
        </p:nvSpPr>
        <p:spPr>
          <a:xfrm>
            <a:off x="148558" y="1077571"/>
            <a:ext cx="1170513" cy="626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latin typeface="+mn-lt"/>
              </a:rPr>
              <a:t>Alice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creates: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D0681-78E8-B415-71E7-007981D60C5D}"/>
              </a:ext>
            </a:extLst>
          </p:cNvPr>
          <p:cNvSpPr txBox="1"/>
          <p:nvPr/>
        </p:nvSpPr>
        <p:spPr>
          <a:xfrm>
            <a:off x="4236203" y="1150614"/>
            <a:ext cx="4212050" cy="46166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 </a:t>
            </a:r>
            <a:r>
              <a:rPr lang="en-US" u="sng" dirty="0">
                <a:latin typeface="+mn-lt"/>
              </a:rPr>
              <a:t>Only</a:t>
            </a:r>
            <a:r>
              <a:rPr lang="en-US" dirty="0">
                <a:latin typeface="+mn-lt"/>
              </a:rPr>
              <a:t> Bob can close the channel </a:t>
            </a:r>
          </a:p>
        </p:txBody>
      </p:sp>
    </p:spTree>
    <p:extLst>
      <p:ext uri="{BB962C8B-B14F-4D97-AF65-F5344CB8AC3E}">
        <p14:creationId xmlns:p14="http://schemas.microsoft.com/office/powerpoint/2010/main" val="33840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C751-2D03-6942-9234-3F470BB9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Unidirectional Payment Channel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2E375-DEE0-8540-8171-C3CDFD360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9175"/>
            <a:ext cx="8572500" cy="39994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Alice needs a way to ensure refund if Bob disappears</a:t>
            </a:r>
          </a:p>
          <a:p>
            <a:pPr marL="0" indent="0">
              <a:spcBef>
                <a:spcPts val="3600"/>
              </a:spcBef>
              <a:buNone/>
            </a:pPr>
            <a:r>
              <a:rPr lang="en-US" sz="2400" dirty="0"/>
              <a:t>Solution:  create a channel that can be closed in one of two ways</a:t>
            </a:r>
          </a:p>
          <a:p>
            <a:pPr>
              <a:spcBef>
                <a:spcPts val="1800"/>
              </a:spcBef>
            </a:pPr>
            <a:r>
              <a:rPr lang="en-US" sz="2400" b="1" dirty="0"/>
              <a:t>Normal close Tx</a:t>
            </a:r>
            <a:r>
              <a:rPr lang="en-US" sz="2400" dirty="0"/>
              <a:t>:  Sends 0.97 to Alice / 0.03 to Bob</a:t>
            </a:r>
          </a:p>
          <a:p>
            <a:pPr marL="0" indent="0">
              <a:buNone/>
            </a:pPr>
            <a:r>
              <a:rPr lang="en-US" sz="2400" dirty="0"/>
              <a:t>		… requires signatures by both Alice and Bob.</a:t>
            </a:r>
          </a:p>
          <a:p>
            <a:pPr>
              <a:spcBef>
                <a:spcPts val="1800"/>
              </a:spcBef>
            </a:pPr>
            <a:r>
              <a:rPr lang="en-US" sz="2400" b="1" dirty="0" err="1"/>
              <a:t>Timelock</a:t>
            </a:r>
            <a:r>
              <a:rPr lang="en-US" sz="2400" b="1" dirty="0"/>
              <a:t> Tx</a:t>
            </a:r>
            <a:r>
              <a:rPr lang="en-US" sz="2400" dirty="0"/>
              <a:t>:  Sends 1 ETH to Alice</a:t>
            </a:r>
          </a:p>
          <a:p>
            <a:pPr marL="0" indent="0">
              <a:buNone/>
            </a:pPr>
            <a:r>
              <a:rPr lang="en-US" sz="2400" dirty="0"/>
              <a:t>		… requires signature by Alice, </a:t>
            </a:r>
            <a:br>
              <a:rPr lang="en-US" sz="2400" dirty="0"/>
            </a:br>
            <a:r>
              <a:rPr lang="en-US" sz="2400" dirty="0"/>
              <a:t>				</a:t>
            </a:r>
            <a:r>
              <a:rPr lang="en-US" sz="2400" b="1" dirty="0"/>
              <a:t>but is accepted 7 days after channel is created</a:t>
            </a:r>
          </a:p>
        </p:txBody>
      </p:sp>
    </p:spTree>
    <p:extLst>
      <p:ext uri="{BB962C8B-B14F-4D97-AF65-F5344CB8AC3E}">
        <p14:creationId xmlns:p14="http://schemas.microsoft.com/office/powerpoint/2010/main" val="4055831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C751-2D03-6942-9234-3F470BB9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Unidirectional Payment Channel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79D5D1-E263-B94E-A1BD-007DE43F836F}"/>
              </a:ext>
            </a:extLst>
          </p:cNvPr>
          <p:cNvSpPr txBox="1"/>
          <p:nvPr/>
        </p:nvSpPr>
        <p:spPr>
          <a:xfrm>
            <a:off x="247135" y="1192007"/>
            <a:ext cx="88968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After 6 days: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Bob can close channel by signing and posting Tx3. 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After 7 days: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Alice can close channel using </a:t>
            </a:r>
            <a:r>
              <a:rPr lang="en-US" dirty="0" err="1">
                <a:latin typeface="+mn-lt"/>
              </a:rPr>
              <a:t>timelock</a:t>
            </a:r>
            <a:r>
              <a:rPr lang="en-US" dirty="0">
                <a:latin typeface="+mn-lt"/>
              </a:rPr>
              <a:t> Tx, gets back her 1 ETH.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9D12DC-D5AD-EAFF-4EEC-3A421D216D15}"/>
              </a:ext>
            </a:extLst>
          </p:cNvPr>
          <p:cNvSpPr txBox="1"/>
          <p:nvPr/>
        </p:nvSpPr>
        <p:spPr>
          <a:xfrm>
            <a:off x="247135" y="3362631"/>
            <a:ext cx="8935459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</a:rPr>
              <a:t>Timelock</a:t>
            </a:r>
            <a:r>
              <a:rPr lang="en-US" dirty="0">
                <a:latin typeface="+mn-lt"/>
              </a:rPr>
              <a:t> period determines the lifespan of channel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		⇒   Bob must close channel before </a:t>
            </a:r>
            <a:r>
              <a:rPr lang="en-US" dirty="0" err="1">
                <a:latin typeface="+mn-lt"/>
              </a:rPr>
              <a:t>timelock</a:t>
            </a:r>
            <a:r>
              <a:rPr lang="en-US" dirty="0">
                <a:latin typeface="+mn-lt"/>
              </a:rPr>
              <a:t> expires</a:t>
            </a:r>
          </a:p>
          <a:p>
            <a:pPr>
              <a:spcBef>
                <a:spcPts val="0"/>
              </a:spcBef>
            </a:pPr>
            <a:endParaRPr lang="en-US" dirty="0">
              <a:latin typeface="+mn-lt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Once Alice sends the full 1 ETH to Bob, the Channel is ”exhausted”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6709534-CF30-FC61-CF95-1601024D05C5}"/>
              </a:ext>
            </a:extLst>
          </p:cNvPr>
          <p:cNvCxnSpPr/>
          <p:nvPr/>
        </p:nvCxnSpPr>
        <p:spPr>
          <a:xfrm>
            <a:off x="0" y="321514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6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7516E-DC0B-B64F-BDD2-46F4AAE1B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Payment Channel in Solidity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EE873-C15D-4E41-AB27-94392FCCC5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5"/>
          <a:stretch/>
        </p:blipFill>
        <p:spPr>
          <a:xfrm>
            <a:off x="277408" y="934065"/>
            <a:ext cx="7940069" cy="420943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8A5B2-FE8B-24FF-6E86-E58CBAFAB09D}"/>
              </a:ext>
            </a:extLst>
          </p:cNvPr>
          <p:cNvGrpSpPr/>
          <p:nvPr/>
        </p:nvGrpSpPr>
        <p:grpSpPr>
          <a:xfrm>
            <a:off x="3962708" y="3253914"/>
            <a:ext cx="3697927" cy="923330"/>
            <a:chOff x="3962708" y="3253914"/>
            <a:chExt cx="3697927" cy="92333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B17901-5A7C-139F-2684-DCD06E29F712}"/>
                </a:ext>
              </a:extLst>
            </p:cNvPr>
            <p:cNvSpPr txBox="1"/>
            <p:nvPr/>
          </p:nvSpPr>
          <p:spPr>
            <a:xfrm>
              <a:off x="5000933" y="3253914"/>
              <a:ext cx="265970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verify Alice’s signature on </a:t>
              </a:r>
            </a:p>
            <a:p>
              <a:pPr algn="l"/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final amount.</a:t>
              </a:r>
              <a:b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</a:br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Only Bob can call close() !!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C64BCF2-72C6-0B3C-9262-558240421BFC}"/>
                </a:ext>
              </a:extLst>
            </p:cNvPr>
            <p:cNvCxnSpPr/>
            <p:nvPr/>
          </p:nvCxnSpPr>
          <p:spPr>
            <a:xfrm flipH="1">
              <a:off x="3962708" y="3444414"/>
              <a:ext cx="1019175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CB586E4-D24B-D4FA-E4FB-75E37620511A}"/>
              </a:ext>
            </a:extLst>
          </p:cNvPr>
          <p:cNvGrpSpPr/>
          <p:nvPr/>
        </p:nvGrpSpPr>
        <p:grpSpPr>
          <a:xfrm>
            <a:off x="3343275" y="4352921"/>
            <a:ext cx="4821633" cy="369332"/>
            <a:chOff x="3343275" y="4467225"/>
            <a:chExt cx="4821633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386358-2622-8ABA-DF6B-D8E37A601DA3}"/>
                </a:ext>
              </a:extLst>
            </p:cNvPr>
            <p:cNvSpPr txBox="1"/>
            <p:nvPr/>
          </p:nvSpPr>
          <p:spPr>
            <a:xfrm>
              <a:off x="4381500" y="4467225"/>
              <a:ext cx="3783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send all funds to sender </a:t>
              </a:r>
              <a:r>
                <a:rPr lang="en-US" sz="1800" u="sng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after</a:t>
              </a:r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 </a:t>
              </a:r>
              <a:r>
                <a:rPr lang="en-US" sz="1800" dirty="0" err="1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timelock</a:t>
              </a:r>
              <a:endParaRPr lang="en-US" sz="1800" dirty="0">
                <a:solidFill>
                  <a:schemeClr val="bg1">
                    <a:lumMod val="95000"/>
                  </a:schemeClr>
                </a:solidFill>
                <a:latin typeface="+mn-lt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529ED18-A9C2-19F3-EAE0-DCA9874A5B66}"/>
                </a:ext>
              </a:extLst>
            </p:cNvPr>
            <p:cNvCxnSpPr/>
            <p:nvPr/>
          </p:nvCxnSpPr>
          <p:spPr>
            <a:xfrm flipH="1">
              <a:off x="3343275" y="4681054"/>
              <a:ext cx="1019175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B5523EA-3969-222D-4091-496ECB820809}"/>
              </a:ext>
            </a:extLst>
          </p:cNvPr>
          <p:cNvGrpSpPr/>
          <p:nvPr/>
        </p:nvGrpSpPr>
        <p:grpSpPr>
          <a:xfrm>
            <a:off x="3467100" y="1976125"/>
            <a:ext cx="4321297" cy="646331"/>
            <a:chOff x="3467100" y="1976125"/>
            <a:chExt cx="4321297" cy="64633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0BBA02C-CACD-01D4-C109-FE78A4306904}"/>
                </a:ext>
              </a:extLst>
            </p:cNvPr>
            <p:cNvSpPr txBox="1"/>
            <p:nvPr/>
          </p:nvSpPr>
          <p:spPr>
            <a:xfrm>
              <a:off x="4486275" y="1976125"/>
              <a:ext cx="33021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Alice creates contract with funds,</a:t>
              </a:r>
              <a:b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</a:br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specifies </a:t>
              </a:r>
              <a:r>
                <a:rPr lang="en-US" sz="1800" dirty="0" err="1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timelock</a:t>
              </a:r>
              <a:r>
                <a: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rPr>
                <a:t> and recipient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8467A16-EE6F-6624-F1F9-6A1C10A86409}"/>
                </a:ext>
              </a:extLst>
            </p:cNvPr>
            <p:cNvCxnSpPr/>
            <p:nvPr/>
          </p:nvCxnSpPr>
          <p:spPr>
            <a:xfrm flipH="1">
              <a:off x="3467100" y="2187888"/>
              <a:ext cx="1019175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3232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0AD-6E78-3041-9FD7-33E36C7D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Bidirectional Payment Channel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684126-53B0-BE49-B9EC-7A1B05FD9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911" y="2366373"/>
            <a:ext cx="473557" cy="816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C86A56-D6AE-3841-BFD5-7226C49805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945" y="2366373"/>
            <a:ext cx="584280" cy="86431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0E1CDA-FE09-284E-A63D-935AA5D13C4B}"/>
              </a:ext>
            </a:extLst>
          </p:cNvPr>
          <p:cNvCxnSpPr/>
          <p:nvPr/>
        </p:nvCxnSpPr>
        <p:spPr>
          <a:xfrm>
            <a:off x="2142308" y="2890070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1CF1FDB-B006-BF40-99E0-8F3E77295C1B}"/>
              </a:ext>
            </a:extLst>
          </p:cNvPr>
          <p:cNvSpPr txBox="1"/>
          <p:nvPr/>
        </p:nvSpPr>
        <p:spPr>
          <a:xfrm>
            <a:off x="1167945" y="988045"/>
            <a:ext cx="641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and Bob want to move funds back and forth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E5BC53-4AD0-1A4B-BF0D-1907C3B43C59}"/>
              </a:ext>
            </a:extLst>
          </p:cNvPr>
          <p:cNvSpPr txBox="1"/>
          <p:nvPr/>
        </p:nvSpPr>
        <p:spPr>
          <a:xfrm>
            <a:off x="2142308" y="3924622"/>
            <a:ext cx="3937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Two Unidirectional Channels?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A60A5A-E2E8-B84B-9214-3796A1695AC2}"/>
              </a:ext>
            </a:extLst>
          </p:cNvPr>
          <p:cNvSpPr txBox="1"/>
          <p:nvPr/>
        </p:nvSpPr>
        <p:spPr>
          <a:xfrm>
            <a:off x="2142308" y="4556916"/>
            <a:ext cx="6544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Not as useful because Channels get exhausted </a:t>
            </a:r>
          </a:p>
        </p:txBody>
      </p:sp>
    </p:spTree>
    <p:extLst>
      <p:ext uri="{BB962C8B-B14F-4D97-AF65-F5344CB8AC3E}">
        <p14:creationId xmlns:p14="http://schemas.microsoft.com/office/powerpoint/2010/main" val="70301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0AD-6E78-3041-9FD7-33E36C7D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Bidirectional Payment Channel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684126-53B0-BE49-B9EC-7A1B05FD9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911" y="2366373"/>
            <a:ext cx="473557" cy="816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C86A56-D6AE-3841-BFD5-7226C49805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945" y="2366373"/>
            <a:ext cx="584280" cy="86431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0E1CDA-FE09-284E-A63D-935AA5D13C4B}"/>
              </a:ext>
            </a:extLst>
          </p:cNvPr>
          <p:cNvCxnSpPr/>
          <p:nvPr/>
        </p:nvCxnSpPr>
        <p:spPr>
          <a:xfrm>
            <a:off x="2142308" y="2890070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rocess 9">
            <a:extLst>
              <a:ext uri="{FF2B5EF4-FFF2-40B4-BE49-F238E27FC236}">
                <a16:creationId xmlns:a16="http://schemas.microsoft.com/office/drawing/2014/main" id="{3A8343A5-BE6F-7E45-8B61-6E2B64D7FCA5}"/>
              </a:ext>
            </a:extLst>
          </p:cNvPr>
          <p:cNvSpPr/>
          <p:nvPr/>
        </p:nvSpPr>
        <p:spPr>
          <a:xfrm>
            <a:off x="1905529" y="1539235"/>
            <a:ext cx="5437160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A: 0.5 ETH,   B: 0.5 ETH,   Nonce=0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DD128B-04AF-6143-A7D0-5B398DFA2A37}"/>
              </a:ext>
            </a:extLst>
          </p:cNvPr>
          <p:cNvSpPr txBox="1"/>
          <p:nvPr/>
        </p:nvSpPr>
        <p:spPr>
          <a:xfrm>
            <a:off x="2391031" y="4067108"/>
            <a:ext cx="5188437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 0.6,   Bob: 0.4,  Nonce=1</a:t>
            </a:r>
          </a:p>
          <a:p>
            <a:pPr algn="l"/>
            <a:r>
              <a:rPr lang="en-US" dirty="0">
                <a:latin typeface="Bradley Hand" pitchFamily="2" charset="77"/>
              </a:rPr>
              <a:t>					Alice sig, Bob sig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1657E-DC97-8B77-29FD-ACEF1D67F0C7}"/>
              </a:ext>
            </a:extLst>
          </p:cNvPr>
          <p:cNvSpPr txBox="1"/>
          <p:nvPr/>
        </p:nvSpPr>
        <p:spPr>
          <a:xfrm>
            <a:off x="442107" y="1004811"/>
            <a:ext cx="8654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On Ethereum:  create a shared contract, each contributes 0.5 ETH: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3DC0C-9530-DA23-ADD2-1438AB1C38DB}"/>
              </a:ext>
            </a:extLst>
          </p:cNvPr>
          <p:cNvSpPr txBox="1"/>
          <p:nvPr/>
        </p:nvSpPr>
        <p:spPr>
          <a:xfrm>
            <a:off x="323477" y="3478589"/>
            <a:ext cx="8162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Off chain:  Bob sends 0.1 ETH to Alice by both signing new state: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CB78A8-60C3-BFA2-DF07-B48F6812A0DD}"/>
              </a:ext>
            </a:extLst>
          </p:cNvPr>
          <p:cNvSpPr txBox="1"/>
          <p:nvPr/>
        </p:nvSpPr>
        <p:spPr>
          <a:xfrm>
            <a:off x="733413" y="1534810"/>
            <a:ext cx="1172116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+mn-lt"/>
              </a:rPr>
              <a:t>channel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latin typeface="+mn-lt"/>
              </a:rPr>
              <a:t>state: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BF9EC0-0DF1-F6B5-24A8-C64FB72D439D}"/>
              </a:ext>
            </a:extLst>
          </p:cNvPr>
          <p:cNvSpPr txBox="1"/>
          <p:nvPr/>
        </p:nvSpPr>
        <p:spPr>
          <a:xfrm>
            <a:off x="1426665" y="4137287"/>
            <a:ext cx="879728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+mn-lt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latin typeface="+mn-lt"/>
              </a:rPr>
              <a:t>state:</a:t>
            </a:r>
          </a:p>
        </p:txBody>
      </p:sp>
    </p:spTree>
    <p:extLst>
      <p:ext uri="{BB962C8B-B14F-4D97-AF65-F5344CB8AC3E}">
        <p14:creationId xmlns:p14="http://schemas.microsoft.com/office/powerpoint/2010/main" val="328487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0AD-6E78-3041-9FD7-33E36C7D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Bidirectional Payment Channel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684126-53B0-BE49-B9EC-7A1B05FD9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911" y="2366373"/>
            <a:ext cx="473557" cy="816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C86A56-D6AE-3841-BFD5-7226C49805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945" y="2366373"/>
            <a:ext cx="584280" cy="86431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0E1CDA-FE09-284E-A63D-935AA5D13C4B}"/>
              </a:ext>
            </a:extLst>
          </p:cNvPr>
          <p:cNvCxnSpPr/>
          <p:nvPr/>
        </p:nvCxnSpPr>
        <p:spPr>
          <a:xfrm>
            <a:off x="2142308" y="2890070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rocess 2">
            <a:extLst>
              <a:ext uri="{FF2B5EF4-FFF2-40B4-BE49-F238E27FC236}">
                <a16:creationId xmlns:a16="http://schemas.microsoft.com/office/drawing/2014/main" id="{238DF270-65B3-5BB3-5B6A-353292BADE34}"/>
              </a:ext>
            </a:extLst>
          </p:cNvPr>
          <p:cNvSpPr/>
          <p:nvPr/>
        </p:nvSpPr>
        <p:spPr>
          <a:xfrm>
            <a:off x="2142308" y="1622283"/>
            <a:ext cx="4724632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balance: 1 ETH,   Nonce=0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3D6AE7-C542-FAA3-993A-FCFB2DCBD3FC}"/>
              </a:ext>
            </a:extLst>
          </p:cNvPr>
          <p:cNvSpPr txBox="1"/>
          <p:nvPr/>
        </p:nvSpPr>
        <p:spPr>
          <a:xfrm>
            <a:off x="2031383" y="1126545"/>
            <a:ext cx="4601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On chain contract does not change: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26B2A9-E1AE-CD6E-CD90-7AB582D9D396}"/>
              </a:ext>
            </a:extLst>
          </p:cNvPr>
          <p:cNvGrpSpPr/>
          <p:nvPr/>
        </p:nvGrpSpPr>
        <p:grpSpPr>
          <a:xfrm>
            <a:off x="323477" y="3297614"/>
            <a:ext cx="8300805" cy="1734511"/>
            <a:chOff x="323477" y="3297614"/>
            <a:chExt cx="8300805" cy="17345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C07839B-9785-25A8-9241-E014BF86E073}"/>
                </a:ext>
              </a:extLst>
            </p:cNvPr>
            <p:cNvSpPr txBox="1"/>
            <p:nvPr/>
          </p:nvSpPr>
          <p:spPr>
            <a:xfrm>
              <a:off x="1910405" y="4201128"/>
              <a:ext cx="5188437" cy="8309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Alice: 0.3,  Bob: 0.7,  Nonce=7</a:t>
              </a:r>
            </a:p>
            <a:p>
              <a:pPr algn="l"/>
              <a:r>
                <a:rPr lang="en-US" dirty="0">
                  <a:latin typeface="Bradley Hand" pitchFamily="2" charset="77"/>
                </a:rPr>
                <a:t>					Alice sig, Bob sig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B71D92-94FF-C7B8-2327-58B07B73CE0E}"/>
                </a:ext>
              </a:extLst>
            </p:cNvPr>
            <p:cNvSpPr txBox="1"/>
            <p:nvPr/>
          </p:nvSpPr>
          <p:spPr>
            <a:xfrm>
              <a:off x="323477" y="3297614"/>
              <a:ext cx="719081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Off chain:	Alice and Bob can move funds back and forth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			by sending updated state sigs to each other: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4F6504-57B5-11CD-1FD4-92C4BF15D429}"/>
                </a:ext>
              </a:extLst>
            </p:cNvPr>
            <p:cNvSpPr txBox="1"/>
            <p:nvPr/>
          </p:nvSpPr>
          <p:spPr>
            <a:xfrm>
              <a:off x="7264423" y="4474206"/>
              <a:ext cx="13598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(7</a:t>
              </a:r>
              <a:r>
                <a:rPr lang="en-US" sz="1800" baseline="30000" dirty="0">
                  <a:latin typeface="+mn-lt"/>
                </a:rPr>
                <a:t>th</a:t>
              </a:r>
              <a:r>
                <a:rPr lang="en-US" sz="1800" dirty="0">
                  <a:latin typeface="+mn-lt"/>
                </a:rPr>
                <a:t> transfer)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384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0AD-6E78-3041-9FD7-33E36C7D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Eventually: Alice wants to close payment channel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684126-53B0-BE49-B9EC-7A1B05FD9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911" y="2615755"/>
            <a:ext cx="473557" cy="816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C86A56-D6AE-3841-BFD5-7226C49805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945" y="2615755"/>
            <a:ext cx="584280" cy="86431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0E1CDA-FE09-284E-A63D-935AA5D13C4B}"/>
              </a:ext>
            </a:extLst>
          </p:cNvPr>
          <p:cNvCxnSpPr/>
          <p:nvPr/>
        </p:nvCxnSpPr>
        <p:spPr>
          <a:xfrm>
            <a:off x="2142308" y="3139452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365E108-09F9-3642-A9D3-6439269DFCB2}"/>
              </a:ext>
            </a:extLst>
          </p:cNvPr>
          <p:cNvSpPr txBox="1"/>
          <p:nvPr/>
        </p:nvSpPr>
        <p:spPr>
          <a:xfrm>
            <a:off x="457199" y="3478589"/>
            <a:ext cx="8562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if Bob does nothing for 3 days:</a:t>
            </a:r>
          </a:p>
          <a:p>
            <a:pPr algn="l"/>
            <a:r>
              <a:rPr lang="en-US" dirty="0">
                <a:latin typeface="+mn-lt"/>
              </a:rPr>
              <a:t>		⇒  funds disbursed according to Alice’s submitted state</a:t>
            </a:r>
          </a:p>
          <a:p>
            <a:pPr algn="l"/>
            <a:r>
              <a:rPr lang="en-US" dirty="0">
                <a:latin typeface="+mn-lt"/>
              </a:rPr>
              <a:t>if Bob submits signed state with a higher nonce  (e.g., nonce=9)</a:t>
            </a:r>
          </a:p>
          <a:p>
            <a:pPr algn="l"/>
            <a:r>
              <a:rPr lang="en-US" dirty="0">
                <a:latin typeface="+mn-lt"/>
              </a:rPr>
              <a:t>		⇒   funds disbursed according to Bob’s submitted state</a:t>
            </a: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6B04D49B-FA12-2EAB-9388-09403EA8D042}"/>
              </a:ext>
            </a:extLst>
          </p:cNvPr>
          <p:cNvSpPr/>
          <p:nvPr/>
        </p:nvSpPr>
        <p:spPr>
          <a:xfrm>
            <a:off x="2142308" y="1940940"/>
            <a:ext cx="4724632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A: 0.3 ETH,   B: 0.7 ETH,   Nonce=7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9033F6-D671-5DD1-A420-4F266E3AC01E}"/>
              </a:ext>
            </a:extLst>
          </p:cNvPr>
          <p:cNvSpPr txBox="1"/>
          <p:nvPr/>
        </p:nvSpPr>
        <p:spPr>
          <a:xfrm>
            <a:off x="955964" y="936923"/>
            <a:ext cx="7703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does:  sends latest balances and signatures to contract </a:t>
            </a:r>
          </a:p>
          <a:p>
            <a:pPr algn="l"/>
            <a:r>
              <a:rPr lang="en-US" dirty="0">
                <a:latin typeface="+mn-lt"/>
              </a:rPr>
              <a:t>		⇒  starts challenge period  (say, 3 days)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26DBCC-EE7B-55E5-4E48-A6BDDE147039}"/>
              </a:ext>
            </a:extLst>
          </p:cNvPr>
          <p:cNvSpPr txBox="1"/>
          <p:nvPr/>
        </p:nvSpPr>
        <p:spPr>
          <a:xfrm>
            <a:off x="6918779" y="2013084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(pending close)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D09322-EDA3-5DA3-0BA0-E278DA348B02}"/>
              </a:ext>
            </a:extLst>
          </p:cNvPr>
          <p:cNvSpPr txBox="1"/>
          <p:nvPr/>
        </p:nvSpPr>
        <p:spPr>
          <a:xfrm>
            <a:off x="457199" y="2057418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on chain:</a:t>
            </a:r>
          </a:p>
        </p:txBody>
      </p:sp>
    </p:spTree>
    <p:extLst>
      <p:ext uri="{BB962C8B-B14F-4D97-AF65-F5344CB8AC3E}">
        <p14:creationId xmlns:p14="http://schemas.microsoft.com/office/powerpoint/2010/main" val="300697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70CB-4C58-C341-B85B-A0DE09756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Watchtowers</a:t>
            </a:r>
          </a:p>
        </p:txBody>
      </p:sp>
      <p:pic>
        <p:nvPicPr>
          <p:cNvPr id="15362" name="Picture 2" descr="Lightning Network (Part 4) – All Adopt The Watchtower | BitMEX Blog">
            <a:extLst>
              <a:ext uri="{FF2B5EF4-FFF2-40B4-BE49-F238E27FC236}">
                <a16:creationId xmlns:a16="http://schemas.microsoft.com/office/drawing/2014/main" id="{BE669345-EE90-344E-B0C7-14057C63B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974" y="1161534"/>
            <a:ext cx="2858282" cy="205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9A62CF-7996-B744-A93A-BD7B46E11175}"/>
              </a:ext>
            </a:extLst>
          </p:cNvPr>
          <p:cNvSpPr txBox="1"/>
          <p:nvPr/>
        </p:nvSpPr>
        <p:spPr>
          <a:xfrm>
            <a:off x="1191489" y="1138353"/>
            <a:ext cx="45997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4678363" algn="l"/>
              </a:tabLst>
            </a:pPr>
            <a:r>
              <a:rPr lang="en-US" dirty="0">
                <a:latin typeface="+mn-lt"/>
              </a:rPr>
              <a:t>Bidirectional channel requires Bob to constantly check that Alice did not try to close the channel with an old stale state</a:t>
            </a:r>
          </a:p>
          <a:p>
            <a:pPr algn="l"/>
            <a:r>
              <a:rPr lang="en-US" dirty="0">
                <a:latin typeface="+mn-lt"/>
              </a:rPr>
              <a:t>   ⇒  post latest state if she did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b="1" dirty="0">
                <a:latin typeface="+mn-lt"/>
              </a:rPr>
              <a:t>Watchtowers outsource this task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0BB08-5701-204F-92DC-FECF73A3AE6E}"/>
              </a:ext>
            </a:extLst>
          </p:cNvPr>
          <p:cNvSpPr txBox="1"/>
          <p:nvPr/>
        </p:nvSpPr>
        <p:spPr>
          <a:xfrm>
            <a:off x="5891673" y="3398530"/>
            <a:ext cx="3101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Trusted for availability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9806DE-6761-8C4C-1327-61E9E8BA2D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44" y="1161534"/>
            <a:ext cx="473557" cy="8164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68474E-3D20-0021-287D-1D78B71CE935}"/>
              </a:ext>
            </a:extLst>
          </p:cNvPr>
          <p:cNvSpPr txBox="1"/>
          <p:nvPr/>
        </p:nvSpPr>
        <p:spPr>
          <a:xfrm>
            <a:off x="1189153" y="4345858"/>
            <a:ext cx="4902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Bob sends latest state to watchtower. </a:t>
            </a:r>
          </a:p>
        </p:txBody>
      </p:sp>
    </p:spTree>
    <p:extLst>
      <p:ext uri="{BB962C8B-B14F-4D97-AF65-F5344CB8AC3E}">
        <p14:creationId xmlns:p14="http://schemas.microsoft.com/office/powerpoint/2010/main" val="239369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4DE5B-F622-DBA0-53C0-FB77C5951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Main points: 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8AE93-8792-9A70-6EDD-201444841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363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Payment channel between Alice and Bob:</a:t>
            </a:r>
          </a:p>
          <a:p>
            <a:pPr>
              <a:spcBef>
                <a:spcPts val="1872"/>
              </a:spcBef>
            </a:pPr>
            <a:r>
              <a:rPr lang="en-US" b="1" u="sng" dirty="0"/>
              <a:t>One</a:t>
            </a:r>
            <a:r>
              <a:rPr lang="en-US" b="1" dirty="0"/>
              <a:t> on-chain </a:t>
            </a:r>
            <a:r>
              <a:rPr lang="en-US" dirty="0"/>
              <a:t>Tx to create channel (deposit funds);</a:t>
            </a:r>
          </a:p>
          <a:p>
            <a:pPr>
              <a:spcBef>
                <a:spcPts val="1872"/>
              </a:spcBef>
            </a:pPr>
            <a:r>
              <a:rPr lang="en-US" dirty="0"/>
              <a:t>Alice &amp; Bob can send funds to each other </a:t>
            </a:r>
            <a:r>
              <a:rPr lang="en-US" b="1" dirty="0"/>
              <a:t>off-chain</a:t>
            </a:r>
            <a:br>
              <a:rPr lang="en-US" dirty="0"/>
            </a:br>
            <a:r>
              <a:rPr lang="en-US" dirty="0"/>
              <a:t>		… as </a:t>
            </a:r>
            <a:r>
              <a:rPr lang="en-US" u="sng" dirty="0"/>
              <a:t>many</a:t>
            </a:r>
            <a:r>
              <a:rPr lang="en-US" dirty="0"/>
              <a:t> Tx as they want;</a:t>
            </a:r>
          </a:p>
          <a:p>
            <a:pPr>
              <a:spcBef>
                <a:spcPts val="1872"/>
              </a:spcBef>
            </a:pPr>
            <a:r>
              <a:rPr lang="en-US" b="1" u="sng" dirty="0"/>
              <a:t>One</a:t>
            </a:r>
            <a:r>
              <a:rPr lang="en-US" b="1" dirty="0"/>
              <a:t> on-chain </a:t>
            </a:r>
            <a:r>
              <a:rPr lang="en-US" dirty="0"/>
              <a:t>Tx to close channel and disburse funds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C27750-6C56-A78E-60FD-007F0020AC70}"/>
              </a:ext>
            </a:extLst>
          </p:cNvPr>
          <p:cNvSpPr txBox="1"/>
          <p:nvPr/>
        </p:nvSpPr>
        <p:spPr>
          <a:xfrm>
            <a:off x="2341419" y="4556916"/>
            <a:ext cx="3239605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⇒   only two on-chain Tx</a:t>
            </a:r>
          </a:p>
        </p:txBody>
      </p:sp>
    </p:spTree>
    <p:extLst>
      <p:ext uri="{BB962C8B-B14F-4D97-AF65-F5344CB8AC3E}">
        <p14:creationId xmlns:p14="http://schemas.microsoft.com/office/powerpoint/2010/main" val="288241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07E5-2A27-B949-A5C3-A11647EE9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 more general concept:  State Channels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E3A43-341F-F14D-AEB9-9A4EA5A427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911" y="2366373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B92CB4-5A00-374F-A3E1-C89950D04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945" y="2366373"/>
            <a:ext cx="584280" cy="86431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2B4210-4266-B848-9F3E-29A0D627EF42}"/>
              </a:ext>
            </a:extLst>
          </p:cNvPr>
          <p:cNvCxnSpPr/>
          <p:nvPr/>
        </p:nvCxnSpPr>
        <p:spPr>
          <a:xfrm>
            <a:off x="2142308" y="2890070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y Crazy Idea To Reduce Draws In Chess - Chess.com">
            <a:extLst>
              <a:ext uri="{FF2B5EF4-FFF2-40B4-BE49-F238E27FC236}">
                <a16:creationId xmlns:a16="http://schemas.microsoft.com/office/drawing/2014/main" id="{991258F6-39D2-6C41-B679-E5211C1E7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051" y="3105772"/>
            <a:ext cx="2868033" cy="19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0FFD25-9BD6-5E49-80C9-FF17BD583253}"/>
              </a:ext>
            </a:extLst>
          </p:cNvPr>
          <p:cNvSpPr txBox="1"/>
          <p:nvPr/>
        </p:nvSpPr>
        <p:spPr>
          <a:xfrm>
            <a:off x="346362" y="963717"/>
            <a:ext cx="858981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Smart contract that implements a game between Alice and Bob.</a:t>
            </a:r>
          </a:p>
          <a:p>
            <a:pPr algn="ctr">
              <a:spcBef>
                <a:spcPts val="1200"/>
              </a:spcBef>
            </a:pPr>
            <a:r>
              <a:rPr lang="en-US" dirty="0">
                <a:latin typeface="+mn-lt"/>
              </a:rPr>
              <a:t>Begin game &amp; end game: on chain.     </a:t>
            </a:r>
            <a:r>
              <a:rPr lang="en-US" b="1" dirty="0">
                <a:latin typeface="+mn-lt"/>
              </a:rPr>
              <a:t>All moves are done off-chain</a:t>
            </a:r>
            <a:r>
              <a:rPr lang="en-US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6720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07E5-2A27-B949-A5C3-A11647EE9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Channels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E3A43-341F-F14D-AEB9-9A4EA5A427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911" y="2366373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B92CB4-5A00-374F-A3E1-C89950D04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945" y="2366373"/>
            <a:ext cx="584280" cy="86431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2B4210-4266-B848-9F3E-29A0D627EF42}"/>
              </a:ext>
            </a:extLst>
          </p:cNvPr>
          <p:cNvCxnSpPr/>
          <p:nvPr/>
        </p:nvCxnSpPr>
        <p:spPr>
          <a:xfrm>
            <a:off x="2142308" y="2890070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y Crazy Idea To Reduce Draws In Chess - Chess.com">
            <a:extLst>
              <a:ext uri="{FF2B5EF4-FFF2-40B4-BE49-F238E27FC236}">
                <a16:creationId xmlns:a16="http://schemas.microsoft.com/office/drawing/2014/main" id="{991258F6-39D2-6C41-B679-E5211C1E7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051" y="3105772"/>
            <a:ext cx="2868033" cy="191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A3087D-90D7-1B4B-8871-8B0B2A430665}"/>
              </a:ext>
            </a:extLst>
          </p:cNvPr>
          <p:cNvSpPr txBox="1"/>
          <p:nvPr/>
        </p:nvSpPr>
        <p:spPr>
          <a:xfrm>
            <a:off x="457201" y="1064752"/>
            <a:ext cx="79057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Can be used to implement any 2-party contract off chain!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two Tx on-chain:  contract creation and termination</a:t>
            </a:r>
          </a:p>
        </p:txBody>
      </p:sp>
    </p:spTree>
    <p:extLst>
      <p:ext uri="{BB962C8B-B14F-4D97-AF65-F5344CB8AC3E}">
        <p14:creationId xmlns:p14="http://schemas.microsoft.com/office/powerpoint/2010/main" val="3318543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DC7727F-1836-D2EB-6D81-021AFEF13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99559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Lightning Network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FBA6E3-C7F9-2404-2E56-348494252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Bidirectional channels on Bitcoin</a:t>
            </a:r>
          </a:p>
        </p:txBody>
      </p:sp>
    </p:spTree>
    <p:extLst>
      <p:ext uri="{BB962C8B-B14F-4D97-AF65-F5344CB8AC3E}">
        <p14:creationId xmlns:p14="http://schemas.microsoft.com/office/powerpoint/2010/main" val="3506445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1D52A-21E7-F44E-B0FE-E4A3A3ED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Bidirectional payment channels on Bitcoin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F5068-4DD0-8C4D-BD7A-C2A3C0622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1525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Problem:  no updatable state in UTXOs  ⇒   </a:t>
            </a:r>
            <a:br>
              <a:rPr lang="en-US" dirty="0"/>
            </a:br>
            <a:r>
              <a:rPr lang="en-US" dirty="0"/>
              <a:t>		much harder to implement a bidirectional channel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ADD1ACF-D25D-2B47-925B-F32FFE5C5373}"/>
              </a:ext>
            </a:extLst>
          </p:cNvPr>
          <p:cNvSpPr txBox="1">
            <a:spLocks/>
          </p:cNvSpPr>
          <p:nvPr/>
        </p:nvSpPr>
        <p:spPr bwMode="auto">
          <a:xfrm>
            <a:off x="457200" y="2963821"/>
            <a:ext cx="8229600" cy="18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Solution: </a:t>
            </a:r>
          </a:p>
          <a:p>
            <a:r>
              <a:rPr lang="en-US" dirty="0"/>
              <a:t>When updating the channel to Alice’s benefit, </a:t>
            </a:r>
          </a:p>
          <a:p>
            <a:pPr marL="0" indent="0">
              <a:buNone/>
            </a:pPr>
            <a:r>
              <a:rPr lang="en-US" dirty="0"/>
              <a:t>	Alice gets TX that invalidates Bob’s old state</a:t>
            </a:r>
          </a:p>
        </p:txBody>
      </p:sp>
    </p:spTree>
    <p:extLst>
      <p:ext uri="{BB962C8B-B14F-4D97-AF65-F5344CB8AC3E}">
        <p14:creationId xmlns:p14="http://schemas.microsoft.com/office/powerpoint/2010/main" val="2021811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FD0A9-1AFB-7F41-838C-B6D0385E9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UTXO payment channel concepts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311428-DBF8-CB4A-891D-5C3F81A195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2121"/>
                <a:ext cx="8686800" cy="402645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Will create UTXO that can be spent in one of two ways:  </a:t>
                </a:r>
                <a:r>
                  <a:rPr lang="en-US" sz="1600" dirty="0"/>
                  <a:t>(using IF opcode)</a:t>
                </a:r>
                <a:endParaRPr lang="en-US" sz="3200" dirty="0"/>
              </a:p>
              <a:p>
                <a:pPr>
                  <a:spcBef>
                    <a:spcPts val="1776"/>
                  </a:spcBef>
                </a:pPr>
                <a:r>
                  <a:rPr lang="en-US" sz="2400" b="1" dirty="0"/>
                  <a:t>Relative time-lock</a:t>
                </a:r>
                <a:r>
                  <a:rPr lang="en-US" sz="2400" dirty="0"/>
                  <a:t>: UTXO contains a positive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. </a:t>
                </a:r>
                <a:br>
                  <a:rPr lang="en-US" sz="2400" dirty="0"/>
                </a:br>
                <a:r>
                  <a:rPr lang="en-US" sz="2400" dirty="0"/>
                  <a:t>A properly signed Tx can spend this UTXO 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blocks (or more) after it was created        </a:t>
                </a:r>
                <a:r>
                  <a:rPr lang="en-US" sz="2000" dirty="0"/>
                  <a:t>(CLTV opcode)</a:t>
                </a:r>
              </a:p>
              <a:p>
                <a:pPr>
                  <a:spcBef>
                    <a:spcPts val="1776"/>
                  </a:spcBef>
                </a:pPr>
                <a:r>
                  <a:rPr lang="en-US" sz="2400" b="1" dirty="0"/>
                  <a:t>Hash lock</a:t>
                </a:r>
                <a:r>
                  <a:rPr lang="en-US" sz="2400" dirty="0"/>
                  <a:t>:  UTXO contains a hash image X.</a:t>
                </a:r>
                <a:br>
                  <a:rPr lang="en-US" sz="2400" dirty="0"/>
                </a:br>
                <a:r>
                  <a:rPr lang="en-US" sz="2400" dirty="0"/>
                  <a:t>A properly signed Tx can spend this UTXO immediately</a:t>
                </a:r>
                <a:br>
                  <a:rPr lang="en-US" sz="2400" dirty="0"/>
                </a:br>
                <a:r>
                  <a:rPr lang="en-US" sz="2400" dirty="0"/>
                  <a:t>by presenting x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X = SHA256(x).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sz="2400" dirty="0"/>
                  <a:t>				(x is called a hash preimage of X)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311428-DBF8-CB4A-891D-5C3F81A195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2121"/>
                <a:ext cx="8686800" cy="4026459"/>
              </a:xfrm>
              <a:blipFill>
                <a:blip r:embed="rId3"/>
                <a:stretch>
                  <a:fillRect l="-1170" t="-1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570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A8DD-C9BE-DFDB-D6ED-8141CFAA6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4DD1B-FEC1-A73B-474D-8CCD86EED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570" y="1766430"/>
            <a:ext cx="8747946" cy="2343764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/>
              <a:t>OP_IF </a:t>
            </a:r>
            <a:r>
              <a:rPr lang="en-US" sz="1600" dirty="0"/>
              <a:t>	// Alice can redeem UTXO any time using a preimage</a:t>
            </a:r>
          </a:p>
          <a:p>
            <a:pPr marL="0" indent="0">
              <a:buNone/>
              <a:tabLst>
                <a:tab pos="341313" algn="l"/>
                <a:tab pos="4795838" algn="l"/>
              </a:tabLst>
            </a:pPr>
            <a:r>
              <a:rPr lang="en-US" sz="1600" dirty="0"/>
              <a:t>	OP_HASH256  &lt;digest&gt;  OP_EQUALVERIFY	// redeem by providing &lt;digest&gt; preimage,</a:t>
            </a:r>
          </a:p>
          <a:p>
            <a:pPr marL="0" indent="0">
              <a:buNone/>
              <a:tabLst>
                <a:tab pos="341313" algn="l"/>
                <a:tab pos="4795838" algn="l"/>
              </a:tabLst>
            </a:pPr>
            <a:r>
              <a:rPr lang="en-US" sz="1600" dirty="0"/>
              <a:t>	DUP  HASH256  &lt;</a:t>
            </a:r>
            <a:r>
              <a:rPr lang="en-US" sz="1600" dirty="0" err="1"/>
              <a:t>AlicePKhash</a:t>
            </a:r>
            <a:r>
              <a:rPr lang="en-US" sz="1600" dirty="0"/>
              <a:t>&gt;  EQVERIFY  CHECKSIG	// and Alice’s signature</a:t>
            </a:r>
          </a:p>
          <a:p>
            <a:pPr marL="0" indent="0">
              <a:spcBef>
                <a:spcPts val="984"/>
              </a:spcBef>
              <a:buNone/>
            </a:pPr>
            <a:r>
              <a:rPr lang="en-US" sz="1600" b="1" dirty="0"/>
              <a:t>OP_ELSE </a:t>
            </a:r>
            <a:r>
              <a:rPr lang="en-US" sz="1600" dirty="0"/>
              <a:t>	 // Bob can redeem UTXO only after </a:t>
            </a:r>
            <a:r>
              <a:rPr lang="en-US" sz="1600" dirty="0" err="1"/>
              <a:t>timelock</a:t>
            </a:r>
            <a:endParaRPr lang="en-US" sz="1600" dirty="0"/>
          </a:p>
          <a:p>
            <a:pPr marL="0" indent="0">
              <a:buNone/>
              <a:tabLst>
                <a:tab pos="341313" algn="l"/>
                <a:tab pos="4795838" algn="l"/>
              </a:tabLst>
            </a:pPr>
            <a:r>
              <a:rPr lang="en-US" sz="1600" dirty="0"/>
              <a:t>	&lt;num&gt;  OP_CLTV  OP_DROP	// redeem &lt;num&gt; blocks after UTXO created,</a:t>
            </a:r>
          </a:p>
          <a:p>
            <a:pPr marL="0" indent="0">
              <a:buNone/>
              <a:tabLst>
                <a:tab pos="341313" algn="l"/>
                <a:tab pos="4795838" algn="l"/>
              </a:tabLst>
            </a:pPr>
            <a:r>
              <a:rPr lang="en-US" sz="1600" dirty="0"/>
              <a:t>	DUP  HASH256  &lt;</a:t>
            </a:r>
            <a:r>
              <a:rPr lang="en-US" sz="1600" dirty="0" err="1"/>
              <a:t>BobPKhash</a:t>
            </a:r>
            <a:r>
              <a:rPr lang="en-US" sz="1600" dirty="0"/>
              <a:t>&gt;  EQVERIFY  CHECKSIG	// and Bob’s signature</a:t>
            </a:r>
          </a:p>
          <a:p>
            <a:pPr marL="0" indent="0">
              <a:spcBef>
                <a:spcPts val="984"/>
              </a:spcBef>
              <a:buNone/>
            </a:pPr>
            <a:r>
              <a:rPr lang="en-US" sz="1600" b="1" dirty="0"/>
              <a:t>OP_ENDIF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3FE63-120F-0145-619A-4E7A6FC0616C}"/>
              </a:ext>
            </a:extLst>
          </p:cNvPr>
          <p:cNvSpPr txBox="1"/>
          <p:nvPr/>
        </p:nvSpPr>
        <p:spPr>
          <a:xfrm>
            <a:off x="386530" y="1033306"/>
            <a:ext cx="7781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Example </a:t>
            </a:r>
            <a:r>
              <a:rPr lang="en-US" dirty="0" err="1">
                <a:latin typeface="+mn-lt"/>
              </a:rPr>
              <a:t>locktime</a:t>
            </a:r>
            <a:r>
              <a:rPr lang="en-US" dirty="0">
                <a:latin typeface="+mn-lt"/>
              </a:rPr>
              <a:t> redeem script:   two ways to redeem UTXO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76197-C8A4-7469-D10B-B0B05E2AC1D1}"/>
              </a:ext>
            </a:extLst>
          </p:cNvPr>
          <p:cNvSpPr txBox="1"/>
          <p:nvPr/>
        </p:nvSpPr>
        <p:spPr>
          <a:xfrm>
            <a:off x="329380" y="4489345"/>
            <a:ext cx="5990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This is called a </a:t>
            </a:r>
            <a:r>
              <a:rPr lang="en-US" b="1" dirty="0">
                <a:latin typeface="+mn-lt"/>
              </a:rPr>
              <a:t>hash-</a:t>
            </a:r>
            <a:r>
              <a:rPr lang="en-US" b="1" dirty="0" err="1">
                <a:latin typeface="+mn-lt"/>
              </a:rPr>
              <a:t>timelock</a:t>
            </a:r>
            <a:r>
              <a:rPr lang="en-US" b="1" dirty="0">
                <a:latin typeface="+mn-lt"/>
              </a:rPr>
              <a:t> contract  </a:t>
            </a:r>
            <a:r>
              <a:rPr lang="en-US" dirty="0">
                <a:latin typeface="+mn-lt"/>
              </a:rPr>
              <a:t>(HTLC).</a:t>
            </a:r>
          </a:p>
        </p:txBody>
      </p:sp>
    </p:spTree>
    <p:extLst>
      <p:ext uri="{BB962C8B-B14F-4D97-AF65-F5344CB8AC3E}">
        <p14:creationId xmlns:p14="http://schemas.microsoft.com/office/powerpoint/2010/main" val="157114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UTXO Payment Channel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C2A14-C903-3C47-AEDA-026C17D2CF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302" y="1761699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983704-5462-EE4B-BB23-D8249851DC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40" y="1863432"/>
            <a:ext cx="584280" cy="86431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F66C5B-252D-054A-BD2F-50CABFFD78E4}"/>
              </a:ext>
            </a:extLst>
          </p:cNvPr>
          <p:cNvCxnSpPr/>
          <p:nvPr/>
        </p:nvCxnSpPr>
        <p:spPr>
          <a:xfrm>
            <a:off x="1835919" y="2295591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rocess 6">
            <a:extLst>
              <a:ext uri="{FF2B5EF4-FFF2-40B4-BE49-F238E27FC236}">
                <a16:creationId xmlns:a16="http://schemas.microsoft.com/office/drawing/2014/main" id="{3E391862-2195-2340-8F82-B0319606C4B1}"/>
              </a:ext>
            </a:extLst>
          </p:cNvPr>
          <p:cNvSpPr/>
          <p:nvPr/>
        </p:nvSpPr>
        <p:spPr>
          <a:xfrm>
            <a:off x="2338843" y="909169"/>
            <a:ext cx="4193294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2-of-2 </a:t>
            </a:r>
            <a:r>
              <a:rPr lang="en-US" dirty="0" err="1"/>
              <a:t>multisig</a:t>
            </a:r>
            <a:r>
              <a:rPr lang="en-US" dirty="0"/>
              <a:t> address AB</a:t>
            </a:r>
          </a:p>
          <a:p>
            <a:pPr algn="ctr"/>
            <a:r>
              <a:rPr lang="en-US" dirty="0"/>
              <a:t>Value: 10 BTC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142E3B-5183-794E-B8B4-8ED659703502}"/>
              </a:ext>
            </a:extLst>
          </p:cNvPr>
          <p:cNvSpPr txBox="1"/>
          <p:nvPr/>
        </p:nvSpPr>
        <p:spPr>
          <a:xfrm>
            <a:off x="286193" y="2624510"/>
            <a:ext cx="1992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Random x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6B9524-E6F2-6C4D-A85B-705A5D5D118F}"/>
              </a:ext>
            </a:extLst>
          </p:cNvPr>
          <p:cNvSpPr txBox="1"/>
          <p:nvPr/>
        </p:nvSpPr>
        <p:spPr>
          <a:xfrm>
            <a:off x="6532137" y="2541080"/>
            <a:ext cx="1992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Random 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872DE4-CCB3-0948-B8F5-2071B18892FE}"/>
              </a:ext>
            </a:extLst>
          </p:cNvPr>
          <p:cNvSpPr txBox="1"/>
          <p:nvPr/>
        </p:nvSpPr>
        <p:spPr>
          <a:xfrm>
            <a:off x="1733641" y="1829808"/>
            <a:ext cx="1223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X=H(x)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2C9B39-B147-3C43-97A9-C603B94CA155}"/>
              </a:ext>
            </a:extLst>
          </p:cNvPr>
          <p:cNvSpPr txBox="1"/>
          <p:nvPr/>
        </p:nvSpPr>
        <p:spPr>
          <a:xfrm>
            <a:off x="5535710" y="2347344"/>
            <a:ext cx="1223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Y=H(y)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3246" y="2969696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TX1:   input: UTXO for address AB</a:t>
            </a:r>
          </a:p>
          <a:p>
            <a:pPr algn="l"/>
            <a:r>
              <a:rPr lang="en-US" dirty="0">
                <a:solidFill>
                  <a:srgbClr val="7030A0"/>
                </a:solidFill>
                <a:latin typeface="+mn-lt"/>
              </a:rPr>
              <a:t>Out1: pay 7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  <a:latin typeface="+mn-lt"/>
              </a:rPr>
              <a:t>Out2: either </a:t>
            </a:r>
            <a:r>
              <a:rPr lang="en-US" dirty="0">
                <a:solidFill>
                  <a:srgbClr val="00B050"/>
                </a:solidFill>
              </a:rPr>
              <a:t>3 ⇾ B,  </a:t>
            </a:r>
            <a:r>
              <a:rPr lang="en-US" sz="2000" dirty="0">
                <a:solidFill>
                  <a:srgbClr val="00B050"/>
                </a:solidFill>
              </a:rPr>
              <a:t>7 day </a:t>
            </a:r>
            <a:r>
              <a:rPr lang="en-US" sz="2000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  <a:latin typeface="+mn-lt"/>
              </a:rPr>
              <a:t>     or 3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B75EB8-A956-574C-A732-8EC5E8DDB7FD}"/>
              </a:ext>
            </a:extLst>
          </p:cNvPr>
          <p:cNvSpPr txBox="1"/>
          <p:nvPr/>
        </p:nvSpPr>
        <p:spPr>
          <a:xfrm>
            <a:off x="4727637" y="2934494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TX2:  input UTXO for address AB</a:t>
            </a:r>
          </a:p>
          <a:p>
            <a:r>
              <a:rPr lang="en-US" dirty="0">
                <a:solidFill>
                  <a:srgbClr val="7030A0"/>
                </a:solidFill>
              </a:rPr>
              <a:t>Out1: pay 3 -&gt; B </a:t>
            </a:r>
          </a:p>
          <a:p>
            <a:r>
              <a:rPr lang="en-US" dirty="0">
                <a:solidFill>
                  <a:srgbClr val="00B050"/>
                </a:solidFill>
              </a:rPr>
              <a:t>Out2: either 7 ⇾ A,   </a:t>
            </a:r>
            <a:r>
              <a:rPr lang="en-US" sz="2000" dirty="0">
                <a:solidFill>
                  <a:srgbClr val="00B050"/>
                </a:solidFill>
              </a:rPr>
              <a:t>7 day </a:t>
            </a:r>
            <a:r>
              <a:rPr lang="en-US" sz="2000" dirty="0" err="1">
                <a:solidFill>
                  <a:srgbClr val="00B050"/>
                </a:solidFill>
              </a:rPr>
              <a:t>timelock</a:t>
            </a:r>
            <a:endParaRPr lang="en-US" sz="2000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   or 7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H(x)=X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D8FE7A5-954F-7F4E-BFA9-E2E5EC35EB6B}"/>
              </a:ext>
            </a:extLst>
          </p:cNvPr>
          <p:cNvCxnSpPr/>
          <p:nvPr/>
        </p:nvCxnSpPr>
        <p:spPr>
          <a:xfrm flipV="1">
            <a:off x="1282620" y="1495168"/>
            <a:ext cx="855099" cy="6355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05467B0-8D12-1649-8537-D1A3D3D35AC0}"/>
              </a:ext>
            </a:extLst>
          </p:cNvPr>
          <p:cNvSpPr txBox="1"/>
          <p:nvPr/>
        </p:nvSpPr>
        <p:spPr>
          <a:xfrm>
            <a:off x="1465563" y="1414591"/>
            <a:ext cx="74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89C763-E7FA-4E42-A6DB-CA70E1B9447C}"/>
              </a:ext>
            </a:extLst>
          </p:cNvPr>
          <p:cNvSpPr txBox="1"/>
          <p:nvPr/>
        </p:nvSpPr>
        <p:spPr>
          <a:xfrm>
            <a:off x="6756630" y="1486933"/>
            <a:ext cx="74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B7B5D55-D5DD-664A-A964-4087FE33E003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6573790" y="1588438"/>
            <a:ext cx="497512" cy="581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CB4B1F2-6AB1-83EA-A030-250EE11731EE}"/>
              </a:ext>
            </a:extLst>
          </p:cNvPr>
          <p:cNvSpPr txBox="1"/>
          <p:nvPr/>
        </p:nvSpPr>
        <p:spPr>
          <a:xfrm>
            <a:off x="699978" y="895679"/>
            <a:ext cx="164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address AB: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0D9734-3A30-53B8-8804-6CC9D9DE084C}"/>
              </a:ext>
            </a:extLst>
          </p:cNvPr>
          <p:cNvSpPr txBox="1"/>
          <p:nvPr/>
        </p:nvSpPr>
        <p:spPr>
          <a:xfrm>
            <a:off x="177091" y="4818526"/>
            <a:ext cx="8316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Alice can sign and post Tx2, wait 7 days, and get her funds back.  Same for Bob.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7203CC-9940-3B92-431C-EEB9C47809F7}"/>
              </a:ext>
            </a:extLst>
          </p:cNvPr>
          <p:cNvSpPr txBox="1"/>
          <p:nvPr/>
        </p:nvSpPr>
        <p:spPr>
          <a:xfrm>
            <a:off x="6559389" y="880593"/>
            <a:ext cx="2352247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000" dirty="0">
                <a:latin typeface="+mn-lt"/>
              </a:rPr>
              <a:t>spending requires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sigs by Alice and Bob</a:t>
            </a:r>
          </a:p>
        </p:txBody>
      </p:sp>
    </p:spTree>
    <p:extLst>
      <p:ext uri="{BB962C8B-B14F-4D97-AF65-F5344CB8AC3E}">
        <p14:creationId xmlns:p14="http://schemas.microsoft.com/office/powerpoint/2010/main" val="135796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1893 0.01173 " pathEditMode="relative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226 0 " pathEditMode="relative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1736 0 " pathEditMode="relative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1753 0 " pathEditMode="relative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Payment Channel Update: Alice pays Bob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C2A14-C903-3C47-AEDA-026C17D2CF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302" y="1761699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983704-5462-EE4B-BB23-D8249851DC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40" y="1863432"/>
            <a:ext cx="584280" cy="86431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F66C5B-252D-054A-BD2F-50CABFFD78E4}"/>
              </a:ext>
            </a:extLst>
          </p:cNvPr>
          <p:cNvCxnSpPr/>
          <p:nvPr/>
        </p:nvCxnSpPr>
        <p:spPr>
          <a:xfrm>
            <a:off x="1835919" y="2295591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rocess 6">
            <a:extLst>
              <a:ext uri="{FF2B5EF4-FFF2-40B4-BE49-F238E27FC236}">
                <a16:creationId xmlns:a16="http://schemas.microsoft.com/office/drawing/2014/main" id="{3E391862-2195-2340-8F82-B0319606C4B1}"/>
              </a:ext>
            </a:extLst>
          </p:cNvPr>
          <p:cNvSpPr/>
          <p:nvPr/>
        </p:nvSpPr>
        <p:spPr>
          <a:xfrm>
            <a:off x="2338843" y="909169"/>
            <a:ext cx="4193294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2-of-2 </a:t>
            </a:r>
            <a:r>
              <a:rPr lang="en-US" dirty="0" err="1"/>
              <a:t>Multisig</a:t>
            </a:r>
            <a:r>
              <a:rPr lang="en-US" dirty="0"/>
              <a:t> UTXO AB</a:t>
            </a:r>
          </a:p>
          <a:p>
            <a:pPr algn="ctr"/>
            <a:r>
              <a:rPr lang="en-US" dirty="0"/>
              <a:t>Value: 10 BTC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142E3B-5183-794E-B8B4-8ED659703502}"/>
              </a:ext>
            </a:extLst>
          </p:cNvPr>
          <p:cNvSpPr txBox="1"/>
          <p:nvPr/>
        </p:nvSpPr>
        <p:spPr>
          <a:xfrm>
            <a:off x="286193" y="2624510"/>
            <a:ext cx="1992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Random x’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872DE4-CCB3-0948-B8F5-2071B18892FE}"/>
              </a:ext>
            </a:extLst>
          </p:cNvPr>
          <p:cNvSpPr txBox="1"/>
          <p:nvPr/>
        </p:nvSpPr>
        <p:spPr>
          <a:xfrm>
            <a:off x="1813193" y="1712953"/>
            <a:ext cx="1223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X’=H(x’)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3246" y="2969696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TX3 input: </a:t>
            </a:r>
            <a:r>
              <a:rPr lang="en-US" sz="2000" dirty="0"/>
              <a:t>UTXO for address AB</a:t>
            </a:r>
            <a:endParaRPr lang="en-US" dirty="0">
              <a:latin typeface="+mn-lt"/>
            </a:endParaRPr>
          </a:p>
          <a:p>
            <a:r>
              <a:rPr lang="en-US" dirty="0">
                <a:solidFill>
                  <a:srgbClr val="7030A0"/>
                </a:solidFill>
                <a:latin typeface="+mn-lt"/>
              </a:rPr>
              <a:t>Out1: pay 6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  <a:latin typeface="+mn-lt"/>
              </a:rPr>
              <a:t>Out2: either </a:t>
            </a:r>
            <a:r>
              <a:rPr lang="en-US" dirty="0">
                <a:solidFill>
                  <a:srgbClr val="00B050"/>
                </a:solidFill>
              </a:rPr>
              <a:t>4 ⇾ B,   </a:t>
            </a:r>
            <a:r>
              <a:rPr lang="en-US" sz="2000" dirty="0">
                <a:solidFill>
                  <a:srgbClr val="00B050"/>
                </a:solidFill>
              </a:rPr>
              <a:t>7 day </a:t>
            </a:r>
            <a:r>
              <a:rPr lang="en-US" sz="2000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  <a:latin typeface="+mn-lt"/>
              </a:rPr>
              <a:t>     or 4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B75EB8-A956-574C-A732-8EC5E8DDB7FD}"/>
              </a:ext>
            </a:extLst>
          </p:cNvPr>
          <p:cNvSpPr txBox="1"/>
          <p:nvPr/>
        </p:nvSpPr>
        <p:spPr>
          <a:xfrm>
            <a:off x="4727637" y="2934494"/>
            <a:ext cx="4416363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TX4 input: </a:t>
            </a:r>
            <a:r>
              <a:rPr lang="en-US" sz="2000" dirty="0"/>
              <a:t>UTXO for address AB</a:t>
            </a:r>
            <a:endParaRPr lang="en-US" dirty="0"/>
          </a:p>
          <a:p>
            <a:r>
              <a:rPr lang="en-US" dirty="0">
                <a:solidFill>
                  <a:srgbClr val="7030A0"/>
                </a:solidFill>
              </a:rPr>
              <a:t>Out1: pay 4 ⇾ B </a:t>
            </a:r>
          </a:p>
          <a:p>
            <a:r>
              <a:rPr lang="en-US" dirty="0">
                <a:solidFill>
                  <a:srgbClr val="00B050"/>
                </a:solidFill>
              </a:rPr>
              <a:t>Out2: either 6 ⇾ A,  </a:t>
            </a:r>
            <a:r>
              <a:rPr lang="en-US" sz="2000" dirty="0">
                <a:solidFill>
                  <a:srgbClr val="00B050"/>
                </a:solidFill>
              </a:rPr>
              <a:t>7 day </a:t>
            </a:r>
            <a:r>
              <a:rPr lang="en-US" sz="2000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6 ⇾ B now, given x’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H(x’)=X’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42563-3B0F-5B43-BD54-BA1530F7F080}"/>
              </a:ext>
            </a:extLst>
          </p:cNvPr>
          <p:cNvSpPr txBox="1"/>
          <p:nvPr/>
        </p:nvSpPr>
        <p:spPr>
          <a:xfrm>
            <a:off x="777417" y="1357605"/>
            <a:ext cx="42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4ED069-E1A6-35A5-75E3-460FF1EF6FBD}"/>
              </a:ext>
            </a:extLst>
          </p:cNvPr>
          <p:cNvSpPr txBox="1"/>
          <p:nvPr/>
        </p:nvSpPr>
        <p:spPr>
          <a:xfrm>
            <a:off x="2457450" y="2314575"/>
            <a:ext cx="3789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Alice sends 1BTC to Bob (off chain)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1E664-193F-3E26-DB9D-FBEF673359A8}"/>
              </a:ext>
            </a:extLst>
          </p:cNvPr>
          <p:cNvSpPr/>
          <p:nvPr/>
        </p:nvSpPr>
        <p:spPr>
          <a:xfrm>
            <a:off x="1045425" y="1315294"/>
            <a:ext cx="14153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dirty="0">
                <a:latin typeface="Apple Color Emoji" pitchFamily="2" charset="0"/>
              </a:rPr>
              <a:t>☕️</a:t>
            </a:r>
            <a:endParaRPr lang="en-US" sz="5000" dirty="0">
              <a:effectLst/>
              <a:latin typeface="Apple Color Emoj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35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43 0 " pathEditMode="relative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0468 0 " pathEditMode="relative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6.17284E-7 L -0.50243 -6.17284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512 L 0.54167 0.11296 " pathEditMode="relative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3" grpId="1" animBg="1"/>
      <p:bldP spid="14" grpId="0" animBg="1"/>
      <p:bldP spid="14" grpId="1" animBg="1"/>
      <p:bldP spid="3" grpId="0"/>
      <p:bldP spid="10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Security:  ways to close the channel?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572000" y="3204508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TX3:    </a:t>
            </a:r>
            <a:r>
              <a:rPr lang="en-US" dirty="0"/>
              <a:t>(current state)</a:t>
            </a:r>
            <a:endParaRPr lang="en-US" dirty="0">
              <a:latin typeface="+mn-lt"/>
            </a:endParaRP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6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4 ⇾ B,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4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B75EB8-A956-574C-A732-8EC5E8DDB7FD}"/>
              </a:ext>
            </a:extLst>
          </p:cNvPr>
          <p:cNvSpPr txBox="1"/>
          <p:nvPr/>
        </p:nvSpPr>
        <p:spPr>
          <a:xfrm>
            <a:off x="0" y="3197462"/>
            <a:ext cx="451859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TX4:    (current state)</a:t>
            </a:r>
          </a:p>
          <a:p>
            <a:r>
              <a:rPr lang="en-US" dirty="0">
                <a:solidFill>
                  <a:srgbClr val="7030A0"/>
                </a:solidFill>
              </a:rPr>
              <a:t>pay 4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6 ⇾ A,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6 ⇾ B now, given x’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H(x’)=X’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8AA46B-43BD-AA4A-B5E8-32CB05733652}"/>
              </a:ext>
            </a:extLst>
          </p:cNvPr>
          <p:cNvSpPr txBox="1"/>
          <p:nvPr/>
        </p:nvSpPr>
        <p:spPr>
          <a:xfrm>
            <a:off x="4545299" y="1265516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TX1:   (stale stale)</a:t>
            </a: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7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3 ⇾ B,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3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23861C-891A-E34D-9C25-712AF4333FF9}"/>
              </a:ext>
            </a:extLst>
          </p:cNvPr>
          <p:cNvSpPr txBox="1"/>
          <p:nvPr/>
        </p:nvSpPr>
        <p:spPr>
          <a:xfrm>
            <a:off x="0" y="1265516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TX2:   (stale state)</a:t>
            </a:r>
          </a:p>
          <a:p>
            <a:r>
              <a:rPr lang="en-US" dirty="0">
                <a:solidFill>
                  <a:srgbClr val="7030A0"/>
                </a:solidFill>
              </a:rPr>
              <a:t>pay 3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7 ⇾ A,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7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H(x)=X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E0275-395B-DB42-BB39-3CF3F54DBE30}"/>
              </a:ext>
            </a:extLst>
          </p:cNvPr>
          <p:cNvSpPr txBox="1"/>
          <p:nvPr/>
        </p:nvSpPr>
        <p:spPr>
          <a:xfrm>
            <a:off x="0" y="803851"/>
            <a:ext cx="4373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has TX2,TX4, x, x’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68CC9C-949C-9648-AB19-A090BF7CE5FC}"/>
              </a:ext>
            </a:extLst>
          </p:cNvPr>
          <p:cNvSpPr txBox="1"/>
          <p:nvPr/>
        </p:nvSpPr>
        <p:spPr>
          <a:xfrm>
            <a:off x="4518598" y="822901"/>
            <a:ext cx="4373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 has TX1,TX3, y, </a:t>
            </a:r>
            <a:r>
              <a:rPr lang="en-US" dirty="0">
                <a:highlight>
                  <a:srgbClr val="FFFF00"/>
                </a:highlight>
                <a:latin typeface="+mn-lt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169114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Security:  ways to close the channel?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572000" y="3204508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TX3:    </a:t>
            </a:r>
            <a:r>
              <a:rPr lang="en-US" dirty="0"/>
              <a:t>(current state)</a:t>
            </a:r>
            <a:endParaRPr lang="en-US" dirty="0">
              <a:latin typeface="+mn-lt"/>
            </a:endParaRP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6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4 ⇾ B,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4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B75EB8-A956-574C-A732-8EC5E8DDB7FD}"/>
              </a:ext>
            </a:extLst>
          </p:cNvPr>
          <p:cNvSpPr txBox="1"/>
          <p:nvPr/>
        </p:nvSpPr>
        <p:spPr>
          <a:xfrm>
            <a:off x="0" y="3197462"/>
            <a:ext cx="451859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TX4:    (current state)</a:t>
            </a:r>
          </a:p>
          <a:p>
            <a:r>
              <a:rPr lang="en-US" dirty="0">
                <a:solidFill>
                  <a:srgbClr val="7030A0"/>
                </a:solidFill>
              </a:rPr>
              <a:t>pay 4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6 ⇾ A,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6 ⇾ B now, given x’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H(x’)=X’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8AA46B-43BD-AA4A-B5E8-32CB05733652}"/>
              </a:ext>
            </a:extLst>
          </p:cNvPr>
          <p:cNvSpPr txBox="1"/>
          <p:nvPr/>
        </p:nvSpPr>
        <p:spPr>
          <a:xfrm>
            <a:off x="4545299" y="1265516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TX1: </a:t>
            </a: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7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3 ⇾ B,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3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23861C-891A-E34D-9C25-712AF4333FF9}"/>
              </a:ext>
            </a:extLst>
          </p:cNvPr>
          <p:cNvSpPr txBox="1"/>
          <p:nvPr/>
        </p:nvSpPr>
        <p:spPr>
          <a:xfrm>
            <a:off x="0" y="1265516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TX2:</a:t>
            </a:r>
            <a:r>
              <a:rPr lang="en-US" dirty="0">
                <a:highlight>
                  <a:srgbClr val="FFFF00"/>
                </a:highlight>
              </a:rPr>
              <a:t> </a:t>
            </a:r>
          </a:p>
          <a:p>
            <a:r>
              <a:rPr lang="en-US" dirty="0">
                <a:solidFill>
                  <a:srgbClr val="7030A0"/>
                </a:solidFill>
              </a:rPr>
              <a:t>pay 3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7 ⇾ A,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7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H(x)=X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E0275-395B-DB42-BB39-3CF3F54DBE30}"/>
              </a:ext>
            </a:extLst>
          </p:cNvPr>
          <p:cNvSpPr txBox="1"/>
          <p:nvPr/>
        </p:nvSpPr>
        <p:spPr>
          <a:xfrm>
            <a:off x="0" y="803851"/>
            <a:ext cx="4373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has TX2,TX4, x, x’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68CC9C-949C-9648-AB19-A090BF7CE5FC}"/>
              </a:ext>
            </a:extLst>
          </p:cNvPr>
          <p:cNvSpPr txBox="1"/>
          <p:nvPr/>
        </p:nvSpPr>
        <p:spPr>
          <a:xfrm>
            <a:off x="4518598" y="822901"/>
            <a:ext cx="4373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 has TX1,TX3, y, </a:t>
            </a:r>
            <a:r>
              <a:rPr lang="en-US" dirty="0">
                <a:highlight>
                  <a:srgbClr val="FFFF00"/>
                </a:highlight>
                <a:latin typeface="+mn-lt"/>
              </a:rPr>
              <a:t>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182D3-BBA9-8AB4-0DF8-3BF7105DDE3A}"/>
              </a:ext>
            </a:extLst>
          </p:cNvPr>
          <p:cNvSpPr txBox="1"/>
          <p:nvPr/>
        </p:nvSpPr>
        <p:spPr>
          <a:xfrm>
            <a:off x="1095373" y="1404016"/>
            <a:ext cx="6727676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The good case:</a:t>
            </a:r>
          </a:p>
          <a:p>
            <a:pPr algn="ctr"/>
            <a:r>
              <a:rPr lang="en-US" dirty="0">
                <a:latin typeface="+mn-lt"/>
              </a:rPr>
              <a:t>Alice can post Tx4  or  Bob can post Tx3 to chain and </a:t>
            </a:r>
          </a:p>
          <a:p>
            <a:pPr algn="ctr"/>
            <a:r>
              <a:rPr lang="en-US" dirty="0">
                <a:latin typeface="+mn-lt"/>
              </a:rPr>
              <a:t>close channel after 7 days</a:t>
            </a:r>
          </a:p>
          <a:p>
            <a:pPr algn="ctr"/>
            <a:r>
              <a:rPr lang="en-US" dirty="0">
                <a:latin typeface="+mn-lt"/>
              </a:rPr>
              <a:t>A gets 6,    B gets 4</a:t>
            </a:r>
          </a:p>
        </p:txBody>
      </p:sp>
    </p:spTree>
    <p:extLst>
      <p:ext uri="{BB962C8B-B14F-4D97-AF65-F5344CB8AC3E}">
        <p14:creationId xmlns:p14="http://schemas.microsoft.com/office/powerpoint/2010/main" val="4045985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Security:  ways to close the channel?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572000" y="3204508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TX3: </a:t>
            </a: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6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4 ⇾ B,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4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B75EB8-A956-574C-A732-8EC5E8DDB7FD}"/>
              </a:ext>
            </a:extLst>
          </p:cNvPr>
          <p:cNvSpPr txBox="1"/>
          <p:nvPr/>
        </p:nvSpPr>
        <p:spPr>
          <a:xfrm>
            <a:off x="0" y="3197462"/>
            <a:ext cx="451859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TX4: </a:t>
            </a:r>
          </a:p>
          <a:p>
            <a:r>
              <a:rPr lang="en-US" dirty="0">
                <a:solidFill>
                  <a:srgbClr val="7030A0"/>
                </a:solidFill>
              </a:rPr>
              <a:t>pay 4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6 ⇾ A,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6 ⇾ B now, given x’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H(x’)=X’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8AA46B-43BD-AA4A-B5E8-32CB05733652}"/>
              </a:ext>
            </a:extLst>
          </p:cNvPr>
          <p:cNvSpPr txBox="1"/>
          <p:nvPr/>
        </p:nvSpPr>
        <p:spPr>
          <a:xfrm>
            <a:off x="4545299" y="1265516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TX1:    </a:t>
            </a:r>
            <a:r>
              <a:rPr lang="en-US" dirty="0"/>
              <a:t>(stale state)</a:t>
            </a:r>
            <a:endParaRPr lang="en-US" dirty="0">
              <a:latin typeface="+mn-lt"/>
            </a:endParaRP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7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3 ⇾ B,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3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23861C-891A-E34D-9C25-712AF4333FF9}"/>
              </a:ext>
            </a:extLst>
          </p:cNvPr>
          <p:cNvSpPr txBox="1"/>
          <p:nvPr/>
        </p:nvSpPr>
        <p:spPr>
          <a:xfrm>
            <a:off x="0" y="1265516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TX2:    (stale state)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solidFill>
                  <a:srgbClr val="7030A0"/>
                </a:solidFill>
              </a:rPr>
              <a:t>pay 3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7 ⇾ A,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7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H(x)=X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E0275-395B-DB42-BB39-3CF3F54DBE30}"/>
              </a:ext>
            </a:extLst>
          </p:cNvPr>
          <p:cNvSpPr txBox="1"/>
          <p:nvPr/>
        </p:nvSpPr>
        <p:spPr>
          <a:xfrm>
            <a:off x="0" y="803851"/>
            <a:ext cx="4373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has TX2,TX4, x, x’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68CC9C-949C-9648-AB19-A090BF7CE5FC}"/>
              </a:ext>
            </a:extLst>
          </p:cNvPr>
          <p:cNvSpPr txBox="1"/>
          <p:nvPr/>
        </p:nvSpPr>
        <p:spPr>
          <a:xfrm>
            <a:off x="4518598" y="822901"/>
            <a:ext cx="4373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 has TX1,TX3, y, </a:t>
            </a:r>
            <a:r>
              <a:rPr lang="en-US" dirty="0">
                <a:highlight>
                  <a:srgbClr val="FFFF00"/>
                </a:highlight>
                <a:latin typeface="+mn-lt"/>
              </a:rPr>
              <a:t>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182D3-BBA9-8AB4-0DF8-3BF7105DDE3A}"/>
              </a:ext>
            </a:extLst>
          </p:cNvPr>
          <p:cNvSpPr txBox="1"/>
          <p:nvPr/>
        </p:nvSpPr>
        <p:spPr>
          <a:xfrm>
            <a:off x="375477" y="3299463"/>
            <a:ext cx="8286243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The bad case (Alice cheats):</a:t>
            </a:r>
          </a:p>
          <a:p>
            <a:pPr algn="ctr"/>
            <a:r>
              <a:rPr lang="en-US" dirty="0">
                <a:latin typeface="+mn-lt"/>
              </a:rPr>
              <a:t>if Alice posts the stale Tx2   then   Bob will use x to take all 10 BTC</a:t>
            </a:r>
          </a:p>
          <a:p>
            <a:pPr algn="ctr"/>
            <a:endParaRPr lang="en-US" dirty="0">
              <a:latin typeface="+mn-lt"/>
            </a:endParaRPr>
          </a:p>
          <a:p>
            <a:pPr algn="ctr"/>
            <a:r>
              <a:rPr lang="en-US" dirty="0">
                <a:latin typeface="+mn-lt"/>
              </a:rPr>
              <a:t>⇒  sending x to Bob revokes the stale Tx2 held by Alice</a:t>
            </a:r>
          </a:p>
        </p:txBody>
      </p:sp>
    </p:spTree>
    <p:extLst>
      <p:ext uri="{BB962C8B-B14F-4D97-AF65-F5344CB8AC3E}">
        <p14:creationId xmlns:p14="http://schemas.microsoft.com/office/powerpoint/2010/main" val="1009591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Payment Channel Update: Bob pays Alice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C2A14-C903-3C47-AEDA-026C17D2CF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302" y="1761699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983704-5462-EE4B-BB23-D8249851DC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40" y="1863432"/>
            <a:ext cx="584280" cy="86431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F66C5B-252D-054A-BD2F-50CABFFD78E4}"/>
              </a:ext>
            </a:extLst>
          </p:cNvPr>
          <p:cNvCxnSpPr/>
          <p:nvPr/>
        </p:nvCxnSpPr>
        <p:spPr>
          <a:xfrm>
            <a:off x="1835919" y="2295591"/>
            <a:ext cx="485938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rocess 6">
            <a:extLst>
              <a:ext uri="{FF2B5EF4-FFF2-40B4-BE49-F238E27FC236}">
                <a16:creationId xmlns:a16="http://schemas.microsoft.com/office/drawing/2014/main" id="{3E391862-2195-2340-8F82-B0319606C4B1}"/>
              </a:ext>
            </a:extLst>
          </p:cNvPr>
          <p:cNvSpPr/>
          <p:nvPr/>
        </p:nvSpPr>
        <p:spPr>
          <a:xfrm>
            <a:off x="2338843" y="909169"/>
            <a:ext cx="4193294" cy="67926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2-of-2 </a:t>
            </a:r>
            <a:r>
              <a:rPr lang="en-US" dirty="0" err="1"/>
              <a:t>Multisig</a:t>
            </a:r>
            <a:r>
              <a:rPr lang="en-US" dirty="0"/>
              <a:t> Address C:</a:t>
            </a:r>
          </a:p>
          <a:p>
            <a:pPr algn="ctr"/>
            <a:r>
              <a:rPr lang="en-US" dirty="0"/>
              <a:t>Value: 10 BTC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142E3B-5183-794E-B8B4-8ED659703502}"/>
              </a:ext>
            </a:extLst>
          </p:cNvPr>
          <p:cNvSpPr txBox="1"/>
          <p:nvPr/>
        </p:nvSpPr>
        <p:spPr>
          <a:xfrm>
            <a:off x="6311653" y="2541080"/>
            <a:ext cx="1992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Random y’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872DE4-CCB3-0948-B8F5-2071B18892FE}"/>
              </a:ext>
            </a:extLst>
          </p:cNvPr>
          <p:cNvSpPr txBox="1"/>
          <p:nvPr/>
        </p:nvSpPr>
        <p:spPr>
          <a:xfrm>
            <a:off x="5920477" y="1792481"/>
            <a:ext cx="1223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Y’=H(y’)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3246" y="2969696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TX5 </a:t>
            </a:r>
            <a:r>
              <a:rPr lang="en-US" dirty="0"/>
              <a:t>input: UTXO for address AB</a:t>
            </a:r>
            <a:endParaRPr lang="en-US" dirty="0">
              <a:latin typeface="+mn-lt"/>
            </a:endParaRPr>
          </a:p>
          <a:p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8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2 ⇾ B,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2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H(y’)=Y’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B75EB8-A956-574C-A732-8EC5E8DDB7FD}"/>
              </a:ext>
            </a:extLst>
          </p:cNvPr>
          <p:cNvSpPr txBox="1"/>
          <p:nvPr/>
        </p:nvSpPr>
        <p:spPr>
          <a:xfrm>
            <a:off x="4727637" y="2934494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TX6 input: UTXO for address AB</a:t>
            </a:r>
          </a:p>
          <a:p>
            <a:r>
              <a:rPr lang="en-US" dirty="0">
                <a:solidFill>
                  <a:srgbClr val="7030A0"/>
                </a:solidFill>
              </a:rPr>
              <a:t>pay 2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8 ⇾ A,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8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H(x’)=X’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42563-3B0F-5B43-BD54-BA1530F7F080}"/>
              </a:ext>
            </a:extLst>
          </p:cNvPr>
          <p:cNvSpPr txBox="1"/>
          <p:nvPr/>
        </p:nvSpPr>
        <p:spPr>
          <a:xfrm>
            <a:off x="6858239" y="1455430"/>
            <a:ext cx="42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33DDC4-AE26-B908-4FB4-82DF6935B3C5}"/>
              </a:ext>
            </a:extLst>
          </p:cNvPr>
          <p:cNvSpPr txBox="1"/>
          <p:nvPr/>
        </p:nvSpPr>
        <p:spPr>
          <a:xfrm>
            <a:off x="2343150" y="2314575"/>
            <a:ext cx="3789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Bob sends 2BTC to Alice (off chain)</a:t>
            </a:r>
          </a:p>
        </p:txBody>
      </p:sp>
    </p:spTree>
    <p:extLst>
      <p:ext uri="{BB962C8B-B14F-4D97-AF65-F5344CB8AC3E}">
        <p14:creationId xmlns:p14="http://schemas.microsoft.com/office/powerpoint/2010/main" val="251379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1111 0 " pathEditMode="relative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7 L 0.51944 -7.40741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7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6.17284E-7 L -0.50226 0.0067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22222E-6 L -0.56996 0.167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07" y="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3" grpId="1" animBg="1"/>
      <p:bldP spid="14" grpId="0" animBg="1"/>
      <p:bldP spid="14" grpId="1" animBg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Security:  ways to close the channel?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572000" y="1236240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TX3: </a:t>
            </a: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6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4 ⇾ B,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4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23861C-891A-E34D-9C25-712AF4333FF9}"/>
              </a:ext>
            </a:extLst>
          </p:cNvPr>
          <p:cNvSpPr txBox="1"/>
          <p:nvPr/>
        </p:nvSpPr>
        <p:spPr>
          <a:xfrm>
            <a:off x="0" y="1236241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TX2: </a:t>
            </a:r>
          </a:p>
          <a:p>
            <a:r>
              <a:rPr lang="en-US" dirty="0">
                <a:solidFill>
                  <a:srgbClr val="7030A0"/>
                </a:solidFill>
              </a:rPr>
              <a:t>pay 3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7 ⇾ A,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7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H(x)=X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40B226-BB35-D24D-A416-54E15BA95C51}"/>
              </a:ext>
            </a:extLst>
          </p:cNvPr>
          <p:cNvSpPr txBox="1"/>
          <p:nvPr/>
        </p:nvSpPr>
        <p:spPr>
          <a:xfrm>
            <a:off x="4572000" y="3160119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TX5: </a:t>
            </a: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8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2 ⇾ B,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2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H(y’)=Y’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B16CF5-892A-314D-A709-EEEF12ADCA12}"/>
              </a:ext>
            </a:extLst>
          </p:cNvPr>
          <p:cNvSpPr txBox="1"/>
          <p:nvPr/>
        </p:nvSpPr>
        <p:spPr>
          <a:xfrm>
            <a:off x="-1" y="3175233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TX6: </a:t>
            </a:r>
          </a:p>
          <a:p>
            <a:r>
              <a:rPr lang="en-US" dirty="0">
                <a:solidFill>
                  <a:srgbClr val="7030A0"/>
                </a:solidFill>
              </a:rPr>
              <a:t>pay 2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8 ⇾ A,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8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H(x’)=X’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CDE1A-E93E-ED40-B3A4-B6D3121A7D2A}"/>
              </a:ext>
            </a:extLst>
          </p:cNvPr>
          <p:cNvSpPr txBox="1"/>
          <p:nvPr/>
        </p:nvSpPr>
        <p:spPr>
          <a:xfrm>
            <a:off x="4819140" y="827370"/>
            <a:ext cx="331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 has TX3,TX5, y, y’, </a:t>
            </a:r>
            <a:r>
              <a:rPr lang="en-US" dirty="0">
                <a:highlight>
                  <a:srgbClr val="FFFF00"/>
                </a:highlight>
                <a:latin typeface="+mn-lt"/>
              </a:rPr>
              <a:t>x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2D823-BB11-3140-96D2-ED01543E43C9}"/>
              </a:ext>
            </a:extLst>
          </p:cNvPr>
          <p:cNvSpPr txBox="1"/>
          <p:nvPr/>
        </p:nvSpPr>
        <p:spPr>
          <a:xfrm>
            <a:off x="-1" y="827370"/>
            <a:ext cx="3933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has TX2,TX6, x, x’,  </a:t>
            </a:r>
            <a:r>
              <a:rPr lang="en-US" dirty="0">
                <a:highlight>
                  <a:srgbClr val="FFFF00"/>
                </a:highlight>
                <a:latin typeface="+mn-lt"/>
              </a:rPr>
              <a:t>y</a:t>
            </a:r>
            <a:r>
              <a:rPr lang="en-US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0944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9C56-D22C-B34C-9FCA-3284278A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Security:  ways to close the channel?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D64C31-0502-A146-8368-A655AB29F613}"/>
              </a:ext>
            </a:extLst>
          </p:cNvPr>
          <p:cNvSpPr txBox="1"/>
          <p:nvPr/>
        </p:nvSpPr>
        <p:spPr>
          <a:xfrm>
            <a:off x="4572000" y="1236240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TX3: </a:t>
            </a: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6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4 ⇾ B,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4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H(y)=Y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23861C-891A-E34D-9C25-712AF4333FF9}"/>
              </a:ext>
            </a:extLst>
          </p:cNvPr>
          <p:cNvSpPr txBox="1"/>
          <p:nvPr/>
        </p:nvSpPr>
        <p:spPr>
          <a:xfrm>
            <a:off x="0" y="1236241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TX2: </a:t>
            </a:r>
          </a:p>
          <a:p>
            <a:r>
              <a:rPr lang="en-US" dirty="0">
                <a:solidFill>
                  <a:srgbClr val="7030A0"/>
                </a:solidFill>
              </a:rPr>
              <a:t>pay 3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7 ⇾ A, 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7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H(x)=X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40B226-BB35-D24D-A416-54E15BA95C51}"/>
              </a:ext>
            </a:extLst>
          </p:cNvPr>
          <p:cNvSpPr txBox="1"/>
          <p:nvPr/>
        </p:nvSpPr>
        <p:spPr>
          <a:xfrm>
            <a:off x="4572000" y="3160119"/>
            <a:ext cx="455545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TX5: </a:t>
            </a:r>
          </a:p>
          <a:p>
            <a:pPr algn="l"/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ay 8 </a:t>
            </a:r>
            <a:r>
              <a:rPr lang="en-US" dirty="0">
                <a:solidFill>
                  <a:srgbClr val="7030A0"/>
                </a:solidFill>
              </a:rPr>
              <a:t>⇾</a:t>
            </a:r>
            <a:r>
              <a:rPr lang="en-US" dirty="0">
                <a:solidFill>
                  <a:srgbClr val="7030A0"/>
                </a:solidFill>
                <a:latin typeface="+mn-lt"/>
              </a:rPr>
              <a:t> A 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ither </a:t>
            </a:r>
            <a:r>
              <a:rPr lang="en-US" dirty="0">
                <a:solidFill>
                  <a:srgbClr val="00B050"/>
                </a:solidFill>
              </a:rPr>
              <a:t>2 ⇾ B,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pPr algn="l"/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r 2 </a:t>
            </a:r>
            <a:r>
              <a:rPr lang="en-US" dirty="0">
                <a:solidFill>
                  <a:srgbClr val="00B050"/>
                </a:solidFill>
              </a:rPr>
              <a:t>⇾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A now, given y </a:t>
            </a:r>
            <a:r>
              <a:rPr lang="en-US" dirty="0" err="1">
                <a:solidFill>
                  <a:srgbClr val="00B050"/>
                </a:solidFill>
                <a:latin typeface="+mn-lt"/>
              </a:rPr>
              <a:t>s.t.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 H(y’)=Y’</a:t>
            </a:r>
          </a:p>
          <a:p>
            <a:pPr algn="l"/>
            <a:r>
              <a:rPr lang="en-US" dirty="0">
                <a:latin typeface="Bradley Hand" pitchFamily="2" charset="77"/>
              </a:rPr>
              <a:t>Alice sig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B16CF5-892A-314D-A709-EEEF12ADCA12}"/>
              </a:ext>
            </a:extLst>
          </p:cNvPr>
          <p:cNvSpPr txBox="1"/>
          <p:nvPr/>
        </p:nvSpPr>
        <p:spPr>
          <a:xfrm>
            <a:off x="-1" y="3175233"/>
            <a:ext cx="437311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TX6: </a:t>
            </a:r>
          </a:p>
          <a:p>
            <a:r>
              <a:rPr lang="en-US" dirty="0">
                <a:solidFill>
                  <a:srgbClr val="7030A0"/>
                </a:solidFill>
              </a:rPr>
              <a:t>pay 2 ⇾ B </a:t>
            </a:r>
          </a:p>
          <a:p>
            <a:r>
              <a:rPr lang="en-US" dirty="0">
                <a:solidFill>
                  <a:srgbClr val="00B050"/>
                </a:solidFill>
              </a:rPr>
              <a:t>either 8 ⇾ A,  7 day </a:t>
            </a:r>
            <a:r>
              <a:rPr lang="en-US" dirty="0" err="1">
                <a:solidFill>
                  <a:srgbClr val="00B050"/>
                </a:solidFill>
              </a:rPr>
              <a:t>timelock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or 8 ⇾ B now, given x </a:t>
            </a:r>
            <a:r>
              <a:rPr lang="en-US" dirty="0" err="1">
                <a:solidFill>
                  <a:srgbClr val="00B050"/>
                </a:solidFill>
              </a:rPr>
              <a:t>s.t.</a:t>
            </a:r>
            <a:r>
              <a:rPr lang="en-US" dirty="0">
                <a:solidFill>
                  <a:srgbClr val="00B050"/>
                </a:solidFill>
              </a:rPr>
              <a:t> H(x’)=X’</a:t>
            </a:r>
          </a:p>
          <a:p>
            <a:r>
              <a:rPr lang="en-US" dirty="0">
                <a:latin typeface="Bradley Hand" pitchFamily="2" charset="77"/>
              </a:rPr>
              <a:t>Bob sig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CDE1A-E93E-ED40-B3A4-B6D3121A7D2A}"/>
              </a:ext>
            </a:extLst>
          </p:cNvPr>
          <p:cNvSpPr txBox="1"/>
          <p:nvPr/>
        </p:nvSpPr>
        <p:spPr>
          <a:xfrm>
            <a:off x="4819140" y="827370"/>
            <a:ext cx="331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 has TX3,TX5, y, y’, </a:t>
            </a:r>
            <a:r>
              <a:rPr lang="en-US" dirty="0">
                <a:highlight>
                  <a:srgbClr val="FFFF00"/>
                </a:highlight>
                <a:latin typeface="+mn-lt"/>
              </a:rPr>
              <a:t>x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2D823-BB11-3140-96D2-ED01543E43C9}"/>
              </a:ext>
            </a:extLst>
          </p:cNvPr>
          <p:cNvSpPr txBox="1"/>
          <p:nvPr/>
        </p:nvSpPr>
        <p:spPr>
          <a:xfrm>
            <a:off x="-1" y="827370"/>
            <a:ext cx="3933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has TX2,TX6, x, x’,  </a:t>
            </a:r>
            <a:r>
              <a:rPr lang="en-US" dirty="0">
                <a:highlight>
                  <a:srgbClr val="FFFF00"/>
                </a:highlight>
                <a:latin typeface="+mn-lt"/>
              </a:rPr>
              <a:t>y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896A72-2588-6BD9-BA9A-B666752FA660}"/>
              </a:ext>
            </a:extLst>
          </p:cNvPr>
          <p:cNvSpPr txBox="1"/>
          <p:nvPr/>
        </p:nvSpPr>
        <p:spPr>
          <a:xfrm>
            <a:off x="580661" y="3770948"/>
            <a:ext cx="787587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The bad case (Bob cheats):</a:t>
            </a:r>
          </a:p>
          <a:p>
            <a:pPr algn="ctr"/>
            <a:r>
              <a:rPr lang="en-US" dirty="0">
                <a:latin typeface="+mn-lt"/>
              </a:rPr>
              <a:t>Bob posts the stale Tx3    ⇒   Alice will use y to take all 10 BTC </a:t>
            </a:r>
          </a:p>
        </p:txBody>
      </p:sp>
    </p:spTree>
    <p:extLst>
      <p:ext uri="{BB962C8B-B14F-4D97-AF65-F5344CB8AC3E}">
        <p14:creationId xmlns:p14="http://schemas.microsoft.com/office/powerpoint/2010/main" val="4016756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70CB-4C58-C341-B85B-A0DE09756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Watchtowers again</a:t>
            </a:r>
          </a:p>
        </p:txBody>
      </p:sp>
      <p:pic>
        <p:nvPicPr>
          <p:cNvPr id="15362" name="Picture 2" descr="Lightning Network (Part 4) – All Adopt The Watchtower | BitMEX Blog">
            <a:extLst>
              <a:ext uri="{FF2B5EF4-FFF2-40B4-BE49-F238E27FC236}">
                <a16:creationId xmlns:a16="http://schemas.microsoft.com/office/drawing/2014/main" id="{BE669345-EE90-344E-B0C7-14057C63B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974" y="1161534"/>
            <a:ext cx="2858282" cy="205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9A62CF-7996-B744-A93A-BD7B46E11175}"/>
              </a:ext>
            </a:extLst>
          </p:cNvPr>
          <p:cNvSpPr txBox="1"/>
          <p:nvPr/>
        </p:nvSpPr>
        <p:spPr>
          <a:xfrm>
            <a:off x="1191489" y="1138353"/>
            <a:ext cx="45997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4678363" algn="l"/>
              </a:tabLst>
            </a:pPr>
            <a:r>
              <a:rPr lang="en-US" dirty="0">
                <a:latin typeface="+mn-lt"/>
              </a:rPr>
              <a:t>Bidirectional channel requires Bob to constantly check that Alice did not try to close the channel with an old stale state</a:t>
            </a:r>
          </a:p>
          <a:p>
            <a:pPr algn="l"/>
            <a:r>
              <a:rPr lang="en-US" dirty="0">
                <a:latin typeface="+mn-lt"/>
              </a:rPr>
              <a:t>   ⇒  use </a:t>
            </a:r>
            <a:r>
              <a:rPr lang="en-US" dirty="0" err="1">
                <a:latin typeface="+mn-lt"/>
              </a:rPr>
              <a:t>hashlock</a:t>
            </a:r>
            <a:r>
              <a:rPr lang="en-US" dirty="0">
                <a:latin typeface="+mn-lt"/>
              </a:rPr>
              <a:t> value if she did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0BB08-5701-204F-92DC-FECF73A3AE6E}"/>
              </a:ext>
            </a:extLst>
          </p:cNvPr>
          <p:cNvSpPr txBox="1"/>
          <p:nvPr/>
        </p:nvSpPr>
        <p:spPr>
          <a:xfrm>
            <a:off x="5891673" y="3182219"/>
            <a:ext cx="3101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Trusted for availability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9806DE-6761-8C4C-1327-61E9E8BA2D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44" y="1161534"/>
            <a:ext cx="473557" cy="8164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68474E-3D20-0021-287D-1D78B71CE935}"/>
              </a:ext>
            </a:extLst>
          </p:cNvPr>
          <p:cNvSpPr txBox="1"/>
          <p:nvPr/>
        </p:nvSpPr>
        <p:spPr>
          <a:xfrm>
            <a:off x="457200" y="4345858"/>
            <a:ext cx="7983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Bob needs to always send latest </a:t>
            </a:r>
            <a:r>
              <a:rPr lang="en-US" dirty="0" err="1">
                <a:latin typeface="+mn-lt"/>
              </a:rPr>
              <a:t>hashlock</a:t>
            </a:r>
            <a:r>
              <a:rPr lang="en-US" dirty="0">
                <a:latin typeface="+mn-lt"/>
              </a:rPr>
              <a:t> value to watchtower. </a:t>
            </a:r>
          </a:p>
        </p:txBody>
      </p:sp>
    </p:spTree>
    <p:extLst>
      <p:ext uri="{BB962C8B-B14F-4D97-AF65-F5344CB8AC3E}">
        <p14:creationId xmlns:p14="http://schemas.microsoft.com/office/powerpoint/2010/main" val="289767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DC7727F-1836-D2EB-6D81-021AFEF13A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FBA6E3-C7F9-2404-2E56-348494252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Multihop</a:t>
            </a:r>
            <a:r>
              <a:rPr lang="en-US" dirty="0"/>
              <a:t> payments</a:t>
            </a:r>
          </a:p>
        </p:txBody>
      </p:sp>
    </p:spTree>
    <p:extLst>
      <p:ext uri="{BB962C8B-B14F-4D97-AF65-F5344CB8AC3E}">
        <p14:creationId xmlns:p14="http://schemas.microsoft.com/office/powerpoint/2010/main" val="1073649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8896-7FFD-9A47-9437-D0AC35DE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Multi-hop payments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75572D-76E1-A145-9870-21D1CEB16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704" y="1772722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F5FB66-2474-814E-BD17-531F49AFB4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40" y="1724882"/>
            <a:ext cx="584280" cy="86431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315A90-82FE-A748-8078-D1FBB580D6C7}"/>
              </a:ext>
            </a:extLst>
          </p:cNvPr>
          <p:cNvCxnSpPr/>
          <p:nvPr/>
        </p:nvCxnSpPr>
        <p:spPr>
          <a:xfrm>
            <a:off x="1668162" y="2157041"/>
            <a:ext cx="228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A2AE91-A083-6D46-864B-9E76226B8A6E}"/>
              </a:ext>
            </a:extLst>
          </p:cNvPr>
          <p:cNvCxnSpPr/>
          <p:nvPr/>
        </p:nvCxnSpPr>
        <p:spPr>
          <a:xfrm>
            <a:off x="5379308" y="2157041"/>
            <a:ext cx="228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29B3AB6-4CCE-3E4C-BA8B-B133E5DE81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79745" y="1725097"/>
            <a:ext cx="584281" cy="8643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A938CA-6A77-EA4D-A0AD-52A416344969}"/>
              </a:ext>
            </a:extLst>
          </p:cNvPr>
          <p:cNvSpPr txBox="1"/>
          <p:nvPr/>
        </p:nvSpPr>
        <p:spPr>
          <a:xfrm>
            <a:off x="457200" y="3104401"/>
            <a:ext cx="8477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wants to pay Carol 1 BTC through </a:t>
            </a:r>
            <a:r>
              <a:rPr lang="en-US" i="1" dirty="0">
                <a:latin typeface="+mn-lt"/>
              </a:rPr>
              <a:t>untrusted</a:t>
            </a:r>
            <a:r>
              <a:rPr lang="en-US" dirty="0">
                <a:latin typeface="+mn-lt"/>
              </a:rPr>
              <a:t> intermediary Bob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08BBE-A87A-9561-7102-F7BB36AD7AF1}"/>
              </a:ext>
            </a:extLst>
          </p:cNvPr>
          <p:cNvSpPr txBox="1"/>
          <p:nvPr/>
        </p:nvSpPr>
        <p:spPr>
          <a:xfrm>
            <a:off x="1658628" y="1357223"/>
            <a:ext cx="23423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Alice has channel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with bank Bob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7E3066-F951-F7A0-917D-1A0A7DE66A31}"/>
              </a:ext>
            </a:extLst>
          </p:cNvPr>
          <p:cNvSpPr txBox="1"/>
          <p:nvPr/>
        </p:nvSpPr>
        <p:spPr>
          <a:xfrm>
            <a:off x="5329577" y="1425164"/>
            <a:ext cx="2385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Carol has channel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with bank Bob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2A7F4C-4E85-6C08-FE8E-4CD4881BC7FC}"/>
              </a:ext>
            </a:extLst>
          </p:cNvPr>
          <p:cNvSpPr txBox="1"/>
          <p:nvPr/>
        </p:nvSpPr>
        <p:spPr>
          <a:xfrm>
            <a:off x="514314" y="3850216"/>
            <a:ext cx="787183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How:   (</a:t>
            </a:r>
            <a:r>
              <a:rPr lang="en-US" dirty="0" err="1">
                <a:latin typeface="+mn-lt"/>
              </a:rPr>
              <a:t>i</a:t>
            </a:r>
            <a:r>
              <a:rPr lang="en-US" dirty="0">
                <a:latin typeface="+mn-lt"/>
              </a:rPr>
              <a:t>) Alice pays Bob 1.01 BTC,   (ii) Bob pays Carol 1 BTC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7A339A-770B-5154-FDA2-4D02AAC4E3AC}"/>
              </a:ext>
            </a:extLst>
          </p:cNvPr>
          <p:cNvSpPr txBox="1"/>
          <p:nvPr/>
        </p:nvSpPr>
        <p:spPr>
          <a:xfrm>
            <a:off x="759098" y="4546707"/>
            <a:ext cx="724436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challenge:  steps (</a:t>
            </a:r>
            <a:r>
              <a:rPr lang="en-US" dirty="0" err="1">
                <a:latin typeface="+mn-lt"/>
              </a:rPr>
              <a:t>i</a:t>
            </a:r>
            <a:r>
              <a:rPr lang="en-US" dirty="0">
                <a:latin typeface="+mn-lt"/>
              </a:rPr>
              <a:t>) and (ii) need to be atomic</a:t>
            </a:r>
          </a:p>
        </p:txBody>
      </p:sp>
    </p:spTree>
    <p:extLst>
      <p:ext uri="{BB962C8B-B14F-4D97-AF65-F5344CB8AC3E}">
        <p14:creationId xmlns:p14="http://schemas.microsoft.com/office/powerpoint/2010/main" val="3375249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8896-7FFD-9A47-9437-D0AC35DE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Multi-hop payments  </a:t>
            </a:r>
            <a:r>
              <a:rPr lang="en-US" sz="2700" dirty="0"/>
              <a:t>(briefly)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75572D-76E1-A145-9870-21D1CEB168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704" y="1362532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F5FB66-2474-814E-BD17-531F49AFB4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40" y="1314692"/>
            <a:ext cx="584280" cy="86431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315A90-82FE-A748-8078-D1FBB580D6C7}"/>
              </a:ext>
            </a:extLst>
          </p:cNvPr>
          <p:cNvCxnSpPr>
            <a:cxnSpLocks/>
          </p:cNvCxnSpPr>
          <p:nvPr/>
        </p:nvCxnSpPr>
        <p:spPr>
          <a:xfrm>
            <a:off x="1668162" y="1746851"/>
            <a:ext cx="228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A2AE91-A083-6D46-864B-9E76226B8A6E}"/>
              </a:ext>
            </a:extLst>
          </p:cNvPr>
          <p:cNvCxnSpPr>
            <a:cxnSpLocks/>
          </p:cNvCxnSpPr>
          <p:nvPr/>
        </p:nvCxnSpPr>
        <p:spPr>
          <a:xfrm>
            <a:off x="5379308" y="1746851"/>
            <a:ext cx="228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29B3AB6-4CCE-3E4C-BA8B-B133E5DE81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79745" y="1314907"/>
            <a:ext cx="584281" cy="8643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25831F-D72C-AB48-AC20-F4C805F27697}"/>
              </a:ext>
            </a:extLst>
          </p:cNvPr>
          <p:cNvSpPr txBox="1"/>
          <p:nvPr/>
        </p:nvSpPr>
        <p:spPr>
          <a:xfrm>
            <a:off x="7754951" y="2293696"/>
            <a:ext cx="155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Random 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419603-E692-D04C-8043-6264FB15C138}"/>
              </a:ext>
            </a:extLst>
          </p:cNvPr>
          <p:cNvSpPr txBox="1"/>
          <p:nvPr/>
        </p:nvSpPr>
        <p:spPr>
          <a:xfrm>
            <a:off x="7539228" y="855660"/>
            <a:ext cx="108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R=H(r)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643921-00F1-7C47-B6D7-88A97BBF1612}"/>
              </a:ext>
            </a:extLst>
          </p:cNvPr>
          <p:cNvSpPr txBox="1"/>
          <p:nvPr/>
        </p:nvSpPr>
        <p:spPr>
          <a:xfrm>
            <a:off x="514754" y="2186450"/>
            <a:ext cx="3439607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Pay 1.01 BTC to B:</a:t>
            </a:r>
          </a:p>
          <a:p>
            <a:pPr algn="l"/>
            <a:r>
              <a:rPr lang="en-US" dirty="0"/>
              <a:t>   </a:t>
            </a:r>
            <a:r>
              <a:rPr lang="en-US" dirty="0" err="1">
                <a:latin typeface="+mn-lt"/>
              </a:rPr>
              <a:t>Hashlocked</a:t>
            </a:r>
            <a:r>
              <a:rPr lang="en-US" dirty="0">
                <a:latin typeface="+mn-lt"/>
              </a:rPr>
              <a:t> to B with R,</a:t>
            </a:r>
          </a:p>
          <a:p>
            <a:pPr algn="l"/>
            <a:r>
              <a:rPr lang="en-US" dirty="0">
                <a:latin typeface="+mn-lt"/>
              </a:rPr>
              <a:t>   </a:t>
            </a:r>
            <a:r>
              <a:rPr lang="en-US" dirty="0" err="1">
                <a:latin typeface="+mn-lt"/>
              </a:rPr>
              <a:t>Timelock</a:t>
            </a:r>
            <a:r>
              <a:rPr lang="en-US" dirty="0">
                <a:latin typeface="+mn-lt"/>
              </a:rPr>
              <a:t> to A for refund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F33F85-88C4-0143-8CA8-FB288F37DBBD}"/>
              </a:ext>
            </a:extLst>
          </p:cNvPr>
          <p:cNvSpPr txBox="1"/>
          <p:nvPr/>
        </p:nvSpPr>
        <p:spPr>
          <a:xfrm>
            <a:off x="4285022" y="2186450"/>
            <a:ext cx="3469929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Pay 1 BTC to C:</a:t>
            </a:r>
          </a:p>
          <a:p>
            <a:pPr algn="l"/>
            <a:r>
              <a:rPr lang="en-US" dirty="0">
                <a:latin typeface="+mn-lt"/>
              </a:rPr>
              <a:t>   </a:t>
            </a:r>
            <a:r>
              <a:rPr lang="en-US" dirty="0" err="1">
                <a:latin typeface="+mn-lt"/>
              </a:rPr>
              <a:t>Hashlocked</a:t>
            </a:r>
            <a:r>
              <a:rPr lang="en-US" dirty="0">
                <a:latin typeface="+mn-lt"/>
              </a:rPr>
              <a:t> to C with R,</a:t>
            </a:r>
          </a:p>
          <a:p>
            <a:pPr algn="l"/>
            <a:r>
              <a:rPr lang="en-US" dirty="0">
                <a:latin typeface="+mn-lt"/>
              </a:rPr>
              <a:t>   </a:t>
            </a:r>
            <a:r>
              <a:rPr lang="en-US" dirty="0" err="1">
                <a:latin typeface="+mn-lt"/>
              </a:rPr>
              <a:t>Timelock</a:t>
            </a:r>
            <a:r>
              <a:rPr lang="en-US" dirty="0">
                <a:latin typeface="+mn-lt"/>
              </a:rPr>
              <a:t> to B for refund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AC49CD-928D-5D49-BA99-A546BFC987BE}"/>
              </a:ext>
            </a:extLst>
          </p:cNvPr>
          <p:cNvSpPr txBox="1"/>
          <p:nvPr/>
        </p:nvSpPr>
        <p:spPr>
          <a:xfrm>
            <a:off x="4461053" y="3723142"/>
            <a:ext cx="4354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 can claim 1 BTC on-chain with r</a:t>
            </a:r>
          </a:p>
          <a:p>
            <a:pPr algn="l"/>
            <a:r>
              <a:rPr lang="en-US" dirty="0">
                <a:latin typeface="+mn-lt"/>
              </a:rPr>
              <a:t>	⇒  r is publicly known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1F1704-756F-E040-BBB5-F89A97DF7B2A}"/>
              </a:ext>
            </a:extLst>
          </p:cNvPr>
          <p:cNvSpPr txBox="1"/>
          <p:nvPr/>
        </p:nvSpPr>
        <p:spPr>
          <a:xfrm>
            <a:off x="114583" y="3860880"/>
            <a:ext cx="428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Then B can claim 1.01 BTC with 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0EBF4-E8BA-2D7E-6F0E-50071E5480CB}"/>
              </a:ext>
            </a:extLst>
          </p:cNvPr>
          <p:cNvSpPr txBox="1"/>
          <p:nvPr/>
        </p:nvSpPr>
        <p:spPr>
          <a:xfrm>
            <a:off x="948915" y="4653012"/>
            <a:ext cx="8023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if Carol never claims, Alice &amp; Bob get funds back after </a:t>
            </a:r>
            <a:r>
              <a:rPr lang="en-US" dirty="0" err="1">
                <a:latin typeface="+mn-lt"/>
              </a:rPr>
              <a:t>timelock</a:t>
            </a:r>
            <a:endParaRPr lang="en-US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BE94BD-57EC-D493-7120-5C1C2B0311E8}"/>
              </a:ext>
            </a:extLst>
          </p:cNvPr>
          <p:cNvSpPr txBox="1"/>
          <p:nvPr/>
        </p:nvSpPr>
        <p:spPr>
          <a:xfrm>
            <a:off x="2910131" y="3321835"/>
            <a:ext cx="1164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Bradley Hand" pitchFamily="2" charset="77"/>
              </a:rPr>
              <a:t>Alice sig</a:t>
            </a:r>
            <a:endParaRPr lang="en-US" sz="2000" dirty="0"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B1AE73-F606-5A92-4BD2-C86F39DEFE2C}"/>
              </a:ext>
            </a:extLst>
          </p:cNvPr>
          <p:cNvSpPr txBox="1"/>
          <p:nvPr/>
        </p:nvSpPr>
        <p:spPr>
          <a:xfrm>
            <a:off x="6815110" y="3324273"/>
            <a:ext cx="1015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Bradley Hand" pitchFamily="2" charset="77"/>
              </a:rPr>
              <a:t>Bob sig</a:t>
            </a:r>
            <a:endParaRPr lang="en-US" sz="2000" dirty="0">
              <a:latin typeface="+mn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6573DE-58C6-D65F-F0F2-987E88470358}"/>
              </a:ext>
            </a:extLst>
          </p:cNvPr>
          <p:cNvCxnSpPr>
            <a:cxnSpLocks/>
          </p:cNvCxnSpPr>
          <p:nvPr/>
        </p:nvCxnSpPr>
        <p:spPr>
          <a:xfrm>
            <a:off x="0" y="4608900"/>
            <a:ext cx="9223228" cy="54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7BEDFAE-806C-5ADA-7ABB-9F6032A41FF4}"/>
              </a:ext>
            </a:extLst>
          </p:cNvPr>
          <p:cNvSpPr txBox="1"/>
          <p:nvPr/>
        </p:nvSpPr>
        <p:spPr>
          <a:xfrm>
            <a:off x="1328366" y="1812092"/>
            <a:ext cx="1499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send to B: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C6A350-A124-6B2A-BEA2-B99B647F8E62}"/>
              </a:ext>
            </a:extLst>
          </p:cNvPr>
          <p:cNvSpPr txBox="1"/>
          <p:nvPr/>
        </p:nvSpPr>
        <p:spPr>
          <a:xfrm>
            <a:off x="4947181" y="1810988"/>
            <a:ext cx="1496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send to C: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3BDD0A-DDB7-820F-F43B-B30E119E887C}"/>
              </a:ext>
            </a:extLst>
          </p:cNvPr>
          <p:cNvSpPr txBox="1"/>
          <p:nvPr/>
        </p:nvSpPr>
        <p:spPr>
          <a:xfrm>
            <a:off x="486178" y="1131581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DA10C4-3D18-1C95-69EE-A82659030FAD}"/>
              </a:ext>
            </a:extLst>
          </p:cNvPr>
          <p:cNvSpPr txBox="1"/>
          <p:nvPr/>
        </p:nvSpPr>
        <p:spPr>
          <a:xfrm>
            <a:off x="4053300" y="1169682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9F8244-C59E-D00B-CB72-1F23B2AB7D92}"/>
              </a:ext>
            </a:extLst>
          </p:cNvPr>
          <p:cNvSpPr txBox="1"/>
          <p:nvPr/>
        </p:nvSpPr>
        <p:spPr>
          <a:xfrm>
            <a:off x="8549308" y="1226392"/>
            <a:ext cx="48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68964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L -0.7257 0.000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0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6" grpId="1"/>
      <p:bldP spid="16" grpId="0" animBg="1"/>
      <p:bldP spid="17" grpId="0" animBg="1"/>
      <p:bldP spid="18" grpId="0"/>
      <p:bldP spid="19" grpId="0"/>
      <p:bldP spid="10" grpId="0"/>
      <p:bldP spid="11" grpId="0"/>
      <p:bldP spid="12" grpId="0"/>
      <p:bldP spid="13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8896-7FFD-9A47-9437-D0AC35DE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lightning network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0E756B-B349-B54F-9999-D1E3983DEE76}"/>
              </a:ext>
            </a:extLst>
          </p:cNvPr>
          <p:cNvSpPr txBox="1"/>
          <p:nvPr/>
        </p:nvSpPr>
        <p:spPr>
          <a:xfrm>
            <a:off x="327623" y="4555792"/>
            <a:ext cx="8419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Many extensions possible:  multi currency hubs, credit hubs, …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FB6C9F-2599-EEC4-9D4C-3653C7CE9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3" y="3200906"/>
            <a:ext cx="777362" cy="777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9BE227-97F0-EA5D-A6F2-39D8AE296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384" y="3210058"/>
            <a:ext cx="865035" cy="865035"/>
          </a:xfrm>
          <a:prstGeom prst="rect">
            <a:avLst/>
          </a:prstGeom>
        </p:spPr>
      </p:pic>
      <p:pic>
        <p:nvPicPr>
          <p:cNvPr id="10" name="Picture 2" descr="Free Money Clipart - Clip Art Pictures - Graphics - Illustrations | Banks  building, Clip art pictures, Clip art">
            <a:extLst>
              <a:ext uri="{FF2B5EF4-FFF2-40B4-BE49-F238E27FC236}">
                <a16:creationId xmlns:a16="http://schemas.microsoft.com/office/drawing/2014/main" id="{B139D835-691B-8281-BD86-265607483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902" y="2264212"/>
            <a:ext cx="865035" cy="77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E66C9F8-19B2-5C5F-A64F-37B1C91CD38E}"/>
              </a:ext>
            </a:extLst>
          </p:cNvPr>
          <p:cNvCxnSpPr>
            <a:cxnSpLocks/>
          </p:cNvCxnSpPr>
          <p:nvPr/>
        </p:nvCxnSpPr>
        <p:spPr>
          <a:xfrm flipV="1">
            <a:off x="722715" y="2809875"/>
            <a:ext cx="920104" cy="62386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5E7AB70-891C-B3AA-6D28-0D6EC3BED907}"/>
              </a:ext>
            </a:extLst>
          </p:cNvPr>
          <p:cNvCxnSpPr>
            <a:cxnSpLocks/>
          </p:cNvCxnSpPr>
          <p:nvPr/>
        </p:nvCxnSpPr>
        <p:spPr>
          <a:xfrm flipV="1">
            <a:off x="2637021" y="2651201"/>
            <a:ext cx="1408273" cy="98775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F258D84-5DB1-4DA9-A94C-8B0B6DE2F34F}"/>
              </a:ext>
            </a:extLst>
          </p:cNvPr>
          <p:cNvCxnSpPr>
            <a:cxnSpLocks/>
          </p:cNvCxnSpPr>
          <p:nvPr/>
        </p:nvCxnSpPr>
        <p:spPr>
          <a:xfrm flipH="1" flipV="1">
            <a:off x="10188442" y="3645769"/>
            <a:ext cx="1012958" cy="60232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BE13183-BE64-13CD-DEBB-05042AF60A92}"/>
              </a:ext>
            </a:extLst>
          </p:cNvPr>
          <p:cNvSpPr txBox="1"/>
          <p:nvPr/>
        </p:nvSpPr>
        <p:spPr>
          <a:xfrm>
            <a:off x="270406" y="999929"/>
            <a:ext cx="853079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network:  lots of open bi-directional payment channels.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Alice wants to pay Bob:  she finds a route to Bob through the graph</a:t>
            </a:r>
          </a:p>
        </p:txBody>
      </p:sp>
      <p:pic>
        <p:nvPicPr>
          <p:cNvPr id="30" name="Picture 2" descr="Free Money Clipart - Clip Art Pictures - Graphics - Illustrations | Banks  building, Clip art pictures, Clip art">
            <a:extLst>
              <a:ext uri="{FF2B5EF4-FFF2-40B4-BE49-F238E27FC236}">
                <a16:creationId xmlns:a16="http://schemas.microsoft.com/office/drawing/2014/main" id="{D18800E4-95DF-3790-7DB8-262A3A192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92" y="3510516"/>
            <a:ext cx="865035" cy="77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Free Money Clipart - Clip Art Pictures - Graphics - Illustrations | Banks  building, Clip art pictures, Clip art">
            <a:extLst>
              <a:ext uri="{FF2B5EF4-FFF2-40B4-BE49-F238E27FC236}">
                <a16:creationId xmlns:a16="http://schemas.microsoft.com/office/drawing/2014/main" id="{BC59C274-612F-224C-FBD9-EBC1679D7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294" y="2156576"/>
            <a:ext cx="865035" cy="77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Free Money Clipart - Clip Art Pictures - Graphics - Illustrations | Banks  building, Clip art pictures, Clip art">
            <a:extLst>
              <a:ext uri="{FF2B5EF4-FFF2-40B4-BE49-F238E27FC236}">
                <a16:creationId xmlns:a16="http://schemas.microsoft.com/office/drawing/2014/main" id="{FBB6D3E3-3BF7-12CA-4F8B-0BD29BE32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86" y="2166852"/>
            <a:ext cx="865035" cy="77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115F0C5-BC9F-F9FF-4201-8D4CFD9FCD60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2717490" y="3112633"/>
            <a:ext cx="1758202" cy="78487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EAADB46-72B3-BCD8-0CBE-B9B370111995}"/>
              </a:ext>
            </a:extLst>
          </p:cNvPr>
          <p:cNvCxnSpPr>
            <a:cxnSpLocks/>
          </p:cNvCxnSpPr>
          <p:nvPr/>
        </p:nvCxnSpPr>
        <p:spPr>
          <a:xfrm>
            <a:off x="4908210" y="2603228"/>
            <a:ext cx="1559265" cy="9736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C674319-CF03-0690-B7AB-0B2EA09C5285}"/>
              </a:ext>
            </a:extLst>
          </p:cNvPr>
          <p:cNvCxnSpPr>
            <a:cxnSpLocks/>
          </p:cNvCxnSpPr>
          <p:nvPr/>
        </p:nvCxnSpPr>
        <p:spPr>
          <a:xfrm flipV="1">
            <a:off x="5331522" y="3112633"/>
            <a:ext cx="1507428" cy="568491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9BCF903-AA54-181D-1957-D99F79119891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4477812" y="2930555"/>
            <a:ext cx="303738" cy="559006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5368061-E80D-62A0-EFA2-79041152EEBC}"/>
              </a:ext>
            </a:extLst>
          </p:cNvPr>
          <p:cNvCxnSpPr>
            <a:cxnSpLocks/>
          </p:cNvCxnSpPr>
          <p:nvPr/>
        </p:nvCxnSpPr>
        <p:spPr>
          <a:xfrm>
            <a:off x="7239000" y="3038191"/>
            <a:ext cx="809625" cy="466878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09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F3F91-E63E-17DD-DEC8-7BB2D797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9FD24-4AE6-F7C6-2E4F-B610F91654DA}"/>
              </a:ext>
            </a:extLst>
          </p:cNvPr>
          <p:cNvSpPr txBox="1"/>
          <p:nvPr/>
        </p:nvSpPr>
        <p:spPr>
          <a:xfrm>
            <a:off x="1723738" y="971126"/>
            <a:ext cx="5230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# nodes in lightning network (Nov. 2025)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24E691-D03F-E123-A875-3FBFF35102ED}"/>
              </a:ext>
            </a:extLst>
          </p:cNvPr>
          <p:cNvSpPr txBox="1"/>
          <p:nvPr/>
        </p:nvSpPr>
        <p:spPr>
          <a:xfrm>
            <a:off x="7596344" y="1707228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14,880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DF42D6-3DAF-EE1F-5CAC-B541BC65CC6D}"/>
              </a:ext>
            </a:extLst>
          </p:cNvPr>
          <p:cNvSpPr txBox="1"/>
          <p:nvPr/>
        </p:nvSpPr>
        <p:spPr>
          <a:xfrm>
            <a:off x="2928037" y="3858192"/>
            <a:ext cx="361759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Number of channels:   45K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Network capacity:  ≈$506M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B8F56-95E1-7125-7F7A-F9821CF410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71"/>
          <a:stretch>
            <a:fillRect/>
          </a:stretch>
        </p:blipFill>
        <p:spPr>
          <a:xfrm>
            <a:off x="1566978" y="1935252"/>
            <a:ext cx="5544053" cy="163321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F7376CE-E474-12EE-0011-121A635AC28E}"/>
              </a:ext>
            </a:extLst>
          </p:cNvPr>
          <p:cNvCxnSpPr>
            <a:cxnSpLocks/>
          </p:cNvCxnSpPr>
          <p:nvPr/>
        </p:nvCxnSpPr>
        <p:spPr>
          <a:xfrm flipH="1">
            <a:off x="6954272" y="2071908"/>
            <a:ext cx="748855" cy="6799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384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567" y="3519333"/>
            <a:ext cx="6749845" cy="131445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Next lecture:    scaling via Rollups  (Layer 2)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123178</TotalTime>
  <Words>3129</Words>
  <Application>Microsoft Macintosh PowerPoint</Application>
  <PresentationFormat>On-screen Show (16:9)</PresentationFormat>
  <Paragraphs>420</Paragraphs>
  <Slides>39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Apple Color Emoji</vt:lpstr>
      <vt:lpstr>Arial</vt:lpstr>
      <vt:lpstr>Bradley Hand</vt:lpstr>
      <vt:lpstr>Calibri</vt:lpstr>
      <vt:lpstr>Cambria Math</vt:lpstr>
      <vt:lpstr>Office Theme</vt:lpstr>
      <vt:lpstr>Scaling the Blockchain part I:  Payment Channels and State Channels</vt:lpstr>
      <vt:lpstr>Succinct proof systems: brief summary</vt:lpstr>
      <vt:lpstr>Bitcoin  Tx per second</vt:lpstr>
      <vt:lpstr>Ethereum Tx per second</vt:lpstr>
      <vt:lpstr>In comparison …</vt:lpstr>
      <vt:lpstr>How to process more Tx per second</vt:lpstr>
      <vt:lpstr>Payment Channels: the basic idea</vt:lpstr>
      <vt:lpstr>Unidirectional Payment Channel</vt:lpstr>
      <vt:lpstr>A solution?</vt:lpstr>
      <vt:lpstr>Unidirectional Payment Channel</vt:lpstr>
      <vt:lpstr>Unidirectional Payment Channel</vt:lpstr>
      <vt:lpstr>Payment Channel in Solidity</vt:lpstr>
      <vt:lpstr>Bidirectional Payment Channel</vt:lpstr>
      <vt:lpstr>Bidirectional Payment Channel</vt:lpstr>
      <vt:lpstr>Bidirectional Payment Channel</vt:lpstr>
      <vt:lpstr>Eventually: Alice wants to close payment channel</vt:lpstr>
      <vt:lpstr>Watchtowers</vt:lpstr>
      <vt:lpstr>Main points:  summary</vt:lpstr>
      <vt:lpstr>A more general concept:  State Channels</vt:lpstr>
      <vt:lpstr>State Channels</vt:lpstr>
      <vt:lpstr>Bidirectional channels on Bitcoin</vt:lpstr>
      <vt:lpstr>Bidirectional payment channels on Bitcoin</vt:lpstr>
      <vt:lpstr>UTXO payment channel concepts</vt:lpstr>
      <vt:lpstr>Example script</vt:lpstr>
      <vt:lpstr>UTXO Payment Channel</vt:lpstr>
      <vt:lpstr>Payment Channel Update: Alice pays Bob</vt:lpstr>
      <vt:lpstr>Security:  ways to close the channel?</vt:lpstr>
      <vt:lpstr>Security:  ways to close the channel?</vt:lpstr>
      <vt:lpstr>Security:  ways to close the channel?</vt:lpstr>
      <vt:lpstr>Payment Channel Update: Bob pays Alice</vt:lpstr>
      <vt:lpstr>Security:  ways to close the channel?</vt:lpstr>
      <vt:lpstr>Security:  ways to close the channel?</vt:lpstr>
      <vt:lpstr>Watchtowers again</vt:lpstr>
      <vt:lpstr>Multihop payments</vt:lpstr>
      <vt:lpstr>Multi-hop payments</vt:lpstr>
      <vt:lpstr>Multi-hop payments  (briefly)</vt:lpstr>
      <vt:lpstr>The lightning network</vt:lpstr>
      <vt:lpstr>Stats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1532</cp:revision>
  <cp:lastPrinted>2015-09-20T23:02:57Z</cp:lastPrinted>
  <dcterms:created xsi:type="dcterms:W3CDTF">2010-10-17T19:58:05Z</dcterms:created>
  <dcterms:modified xsi:type="dcterms:W3CDTF">2025-11-17T22:46:09Z</dcterms:modified>
</cp:coreProperties>
</file>