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1352" r:id="rId2"/>
    <p:sldId id="1752" r:id="rId3"/>
    <p:sldId id="1772" r:id="rId4"/>
    <p:sldId id="1888" r:id="rId5"/>
    <p:sldId id="1672" r:id="rId6"/>
    <p:sldId id="1666" r:id="rId7"/>
    <p:sldId id="1667" r:id="rId8"/>
    <p:sldId id="1668" r:id="rId9"/>
    <p:sldId id="1669" r:id="rId10"/>
    <p:sldId id="1675" r:id="rId11"/>
    <p:sldId id="1673" r:id="rId12"/>
    <p:sldId id="1671" r:id="rId13"/>
    <p:sldId id="1776" r:id="rId14"/>
    <p:sldId id="287" r:id="rId15"/>
    <p:sldId id="1680" r:id="rId16"/>
    <p:sldId id="1681" r:id="rId17"/>
    <p:sldId id="1682" r:id="rId18"/>
    <p:sldId id="1890" r:id="rId19"/>
    <p:sldId id="1976" r:id="rId20"/>
    <p:sldId id="1713" r:id="rId21"/>
    <p:sldId id="1660" r:id="rId22"/>
    <p:sldId id="2000" r:id="rId23"/>
    <p:sldId id="1813" r:id="rId24"/>
    <p:sldId id="1935" r:id="rId25"/>
    <p:sldId id="1980" r:id="rId26"/>
    <p:sldId id="1981" r:id="rId27"/>
    <p:sldId id="1982" r:id="rId28"/>
    <p:sldId id="1983" r:id="rId29"/>
    <p:sldId id="1984" r:id="rId30"/>
    <p:sldId id="1936" r:id="rId31"/>
    <p:sldId id="1937" r:id="rId32"/>
    <p:sldId id="1985" r:id="rId33"/>
    <p:sldId id="1938" r:id="rId34"/>
    <p:sldId id="1939" r:id="rId35"/>
    <p:sldId id="1940" r:id="rId36"/>
    <p:sldId id="1941" r:id="rId37"/>
    <p:sldId id="1986" r:id="rId38"/>
    <p:sldId id="1942" r:id="rId39"/>
    <p:sldId id="1987" r:id="rId40"/>
    <p:sldId id="1943" r:id="rId41"/>
    <p:sldId id="1944" r:id="rId42"/>
    <p:sldId id="1945" r:id="rId43"/>
    <p:sldId id="1946" r:id="rId44"/>
    <p:sldId id="1947" r:id="rId45"/>
    <p:sldId id="1948" r:id="rId46"/>
    <p:sldId id="1967" r:id="rId47"/>
    <p:sldId id="1978" r:id="rId48"/>
    <p:sldId id="1979" r:id="rId49"/>
    <p:sldId id="1949" r:id="rId50"/>
    <p:sldId id="1950" r:id="rId51"/>
    <p:sldId id="1951" r:id="rId52"/>
    <p:sldId id="1954" r:id="rId53"/>
    <p:sldId id="1955" r:id="rId54"/>
    <p:sldId id="1957" r:id="rId55"/>
    <p:sldId id="1958" r:id="rId56"/>
    <p:sldId id="1988" r:id="rId57"/>
    <p:sldId id="1989" r:id="rId58"/>
    <p:sldId id="1990" r:id="rId59"/>
    <p:sldId id="1991" r:id="rId60"/>
    <p:sldId id="1992" r:id="rId61"/>
    <p:sldId id="1993" r:id="rId62"/>
    <p:sldId id="1994" r:id="rId63"/>
    <p:sldId id="1995" r:id="rId64"/>
    <p:sldId id="1996" r:id="rId65"/>
    <p:sldId id="1961" r:id="rId66"/>
    <p:sldId id="1997" r:id="rId67"/>
    <p:sldId id="1960" r:id="rId68"/>
    <p:sldId id="1998" r:id="rId69"/>
    <p:sldId id="1885" r:id="rId70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5074" autoAdjust="0"/>
  </p:normalViewPr>
  <p:slideViewPr>
    <p:cSldViewPr snapToGrid="0">
      <p:cViewPr varScale="1">
        <p:scale>
          <a:sx n="130" d="100"/>
          <a:sy n="130" d="100"/>
        </p:scale>
        <p:origin x="208" y="4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Knowledge is stronger the soundness.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80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 reads RANDOM locations in proof π,  and checks look like  a*b=c.</a:t>
                </a:r>
              </a:p>
              <a:p>
                <a:r>
                  <a:rPr lang="en-US" dirty="0"/>
                  <a:t>Think of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as 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=128.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V reads RANDOM locations in proof π,  and checks look like  a*b=c.</a:t>
                </a:r>
              </a:p>
              <a:p>
                <a:r>
                  <a:rPr lang="en-US" dirty="0"/>
                  <a:t>Think of  </a:t>
                </a:r>
                <a:r>
                  <a:rPr lang="en-US" sz="1200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𝜆</a:t>
                </a:r>
                <a:r>
                  <a:rPr lang="en-US" dirty="0"/>
                  <a:t> as  </a:t>
                </a:r>
                <a:r>
                  <a:rPr lang="en-US" sz="1200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𝜆</a:t>
                </a:r>
                <a:r>
                  <a:rPr lang="en-US" dirty="0"/>
                  <a:t>=128.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88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6895-D187-51A1-E3C9-3C9F7A5D4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0B9B0E-A3F3-3E0B-AC54-CBBE9CC27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F88D9-6B49-EE07-0E73-828FF9452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 means  log(|C|) time.     Mention </a:t>
            </a:r>
            <a:r>
              <a:rPr lang="en-US" b="1" dirty="0"/>
              <a:t>bilinear-IOP</a:t>
            </a:r>
            <a:r>
              <a:rPr lang="en-US" dirty="0"/>
              <a:t> (in </a:t>
            </a:r>
            <a:r>
              <a:rPr lang="en-US" dirty="0" err="1"/>
              <a:t>flookup</a:t>
            </a:r>
            <a:r>
              <a:rPr lang="en-US"/>
              <a:t>) which </a:t>
            </a:r>
            <a:r>
              <a:rPr lang="en-US" dirty="0"/>
              <a:t>gives the verifier more power than just point evaluation.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DFB9A-2B91-53DD-8A04-93AEB6AD5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3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Now sending </a:t>
                </a:r>
                <a:r>
                  <a:rPr lang="en-US" sz="1200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𝕨</a:t>
                </a:r>
                <a:r>
                  <a:rPr lang="en-US" dirty="0"/>
                  <a:t> to V doesn’t work:  V</a:t>
                </a:r>
                <a:r>
                  <a:rPr lang="en-US" baseline="0" dirty="0"/>
                  <a:t> doesn’t have time to verify that </a:t>
                </a:r>
                <a:r>
                  <a:rPr lang="en-US" sz="1200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𝕨</a:t>
                </a:r>
                <a:r>
                  <a:rPr lang="en-US" baseline="0" dirty="0"/>
                  <a:t> is valid, and may not even have time to read </a:t>
                </a:r>
                <a:r>
                  <a:rPr lang="en-US" sz="1200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𝕨</a:t>
                </a:r>
                <a:r>
                  <a:rPr lang="en-US" baseline="0" dirty="0"/>
                  <a:t>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60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8BC8C-96B0-96F4-4B53-C4F05588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BCFBDA-889D-02D8-AB30-37D28E6E7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1F2EDE-5F63-6BBB-FAFF-B451EDAC5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R1CS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08D9D-0A8F-F1A7-BAE6-3C4302A22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63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generalizes to </a:t>
            </a:r>
            <a:r>
              <a:rPr lang="en-US" dirty="0" err="1"/>
              <a:t>multivariates</a:t>
            </a:r>
            <a:r>
              <a:rPr lang="en-US" dirty="0"/>
              <a:t>:   Schwartz-</a:t>
            </a:r>
            <a:r>
              <a:rPr lang="en-US" dirty="0" err="1"/>
              <a:t>Zipple</a:t>
            </a:r>
            <a:r>
              <a:rPr lang="en-US" dirty="0"/>
              <a:t>-</a:t>
            </a:r>
            <a:r>
              <a:rPr lang="en-US" dirty="0" err="1"/>
              <a:t>Demilo</a:t>
            </a:r>
            <a:r>
              <a:rPr lang="en-US" dirty="0"/>
              <a:t>-Lipton lemma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3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generalizes to </a:t>
            </a:r>
            <a:r>
              <a:rPr lang="en-US" dirty="0" err="1"/>
              <a:t>multivariates</a:t>
            </a:r>
            <a:r>
              <a:rPr lang="en-US" dirty="0"/>
              <a:t>:   Schwartz-</a:t>
            </a:r>
            <a:r>
              <a:rPr lang="en-US" dirty="0" err="1"/>
              <a:t>Zipple</a:t>
            </a:r>
            <a:r>
              <a:rPr lang="en-US" dirty="0"/>
              <a:t>-</a:t>
            </a:r>
            <a:r>
              <a:rPr lang="en-US" dirty="0" err="1"/>
              <a:t>Demilo</a:t>
            </a:r>
            <a:r>
              <a:rPr lang="en-US" dirty="0"/>
              <a:t>-Lipton lemma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5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reason why we use roots of 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52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Prover can only commit to q(X) if it is a polynomial.</a:t>
                </a:r>
              </a:p>
              <a:p>
                <a:r>
                  <a:rPr lang="en-US" dirty="0"/>
                  <a:t>proof size:  two commitments and two eval proofs (but one eval proof is sufficient by batching, and with KZG this can simply be tested using a pairing)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Soundness:  if  </a:t>
                </a:r>
                <a:r>
                  <a:rPr lang="en-US" sz="1200" i="0" dirty="0">
                    <a:latin typeface="Cambria Math" panose="02040503050406030204" pitchFamily="18" charset="0"/>
                  </a:rPr>
                  <a:t>𝑓(𝑋)=𝑞(𝑋)(</a:t>
                </a:r>
                <a:r>
                  <a:rPr lang="en-US" sz="1200" b="0" i="0" dirty="0">
                    <a:latin typeface="Cambria Math" panose="02040503050406030204" pitchFamily="18" charset="0"/>
                  </a:rPr>
                  <a:t>𝑋^𝑘</a:t>
                </a:r>
                <a:r>
                  <a:rPr lang="en-US" sz="1200" i="0" dirty="0">
                    <a:latin typeface="Cambria Math" panose="02040503050406030204" pitchFamily="18" charset="0"/>
                  </a:rPr>
                  <a:t>−1)</a:t>
                </a:r>
                <a:r>
                  <a:rPr lang="en-US" sz="1200" dirty="0">
                    <a:latin typeface="+mn-lt"/>
                  </a:rPr>
                  <a:t>   then  f</a:t>
                </a:r>
                <a:r>
                  <a:rPr lang="en-US" sz="1200" baseline="0" dirty="0">
                    <a:latin typeface="+mn-lt"/>
                  </a:rPr>
                  <a:t> </a:t>
                </a:r>
                <a:r>
                  <a:rPr lang="en-US" sz="1200" baseline="0">
                    <a:latin typeface="+mn-lt"/>
                  </a:rPr>
                  <a:t>is indeed zero </a:t>
                </a:r>
                <a:r>
                  <a:rPr lang="en-US" sz="1200" baseline="0" dirty="0">
                    <a:latin typeface="+mn-lt"/>
                  </a:rPr>
                  <a:t>on H.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17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Prover can only commit to q(X) if it is a polynomial.</a:t>
                </a:r>
              </a:p>
              <a:p>
                <a:r>
                  <a:rPr lang="en-US" dirty="0"/>
                  <a:t>proof size:  two commitments and two eval proofs (but one eval proof is sufficient by batching, and with KZG this can simply be tested using a pairing)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Soundness:  if  </a:t>
                </a:r>
                <a:r>
                  <a:rPr lang="en-US" sz="1200" i="0" dirty="0">
                    <a:latin typeface="Cambria Math" panose="02040503050406030204" pitchFamily="18" charset="0"/>
                  </a:rPr>
                  <a:t>𝑓(𝑋)=𝑞(𝑋)(</a:t>
                </a:r>
                <a:r>
                  <a:rPr lang="en-US" sz="1200" b="0" i="0" dirty="0">
                    <a:latin typeface="Cambria Math" panose="02040503050406030204" pitchFamily="18" charset="0"/>
                  </a:rPr>
                  <a:t>𝑋^𝑘</a:t>
                </a:r>
                <a:r>
                  <a:rPr lang="en-US" sz="1200" i="0" dirty="0">
                    <a:latin typeface="Cambria Math" panose="02040503050406030204" pitchFamily="18" charset="0"/>
                  </a:rPr>
                  <a:t>−1)</a:t>
                </a:r>
                <a:r>
                  <a:rPr lang="en-US" sz="1200" dirty="0">
                    <a:latin typeface="+mn-lt"/>
                  </a:rPr>
                  <a:t>   then  f</a:t>
                </a:r>
                <a:r>
                  <a:rPr lang="en-US" sz="1200" baseline="0" dirty="0">
                    <a:latin typeface="+mn-lt"/>
                  </a:rPr>
                  <a:t> </a:t>
                </a:r>
                <a:r>
                  <a:rPr lang="en-US" sz="1200" baseline="0">
                    <a:latin typeface="+mn-lt"/>
                  </a:rPr>
                  <a:t>is indeed zero </a:t>
                </a:r>
                <a:r>
                  <a:rPr lang="en-US" sz="1200" baseline="0" dirty="0">
                    <a:latin typeface="+mn-lt"/>
                  </a:rPr>
                  <a:t>on H.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47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Lipton, “efficient checking of computations”, 1989.     The quantity \hat{f}(r) is called a fingerprint of f.</a:t>
            </a:r>
          </a:p>
          <a:p>
            <a:r>
              <a:rPr lang="en-US" dirty="0"/>
              <a:t>We are using  product check for rational functions.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01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014B1-C3D6-5A7A-4C5B-6852EB852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1FFB-61F8-71C1-BB9D-7A0A80DB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E69FC-9C01-6049-5536-F8E2B8AB1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Prover time:  O(k log k).   Verifier time:  O(log k).   </a:t>
            </a:r>
          </a:p>
          <a:p>
            <a:r>
              <a:rPr lang="en-US" dirty="0"/>
              <a:t>Two commits, seven evals.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15438-2F27-A938-D36B-172C4860E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18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R1CS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A6495-08A5-4780-AF01-64577BB694E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60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Also  </a:t>
                </a:r>
                <a:r>
                  <a:rPr lang="en-US" sz="1200" dirty="0"/>
                  <a:t>T(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200" baseline="30000" dirty="0"/>
                  <a:t>5</a:t>
                </a:r>
                <a:r>
                  <a:rPr lang="en-US" sz="1200" dirty="0"/>
                  <a:t>) = T(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200" baseline="30000" dirty="0"/>
                  <a:t>7</a:t>
                </a:r>
                <a:r>
                  <a:rPr lang="en-US" sz="1200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Also  </a:t>
                </a:r>
                <a:r>
                  <a:rPr lang="en-US" sz="1200" dirty="0"/>
                  <a:t>T(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𝜔</a:t>
                </a:r>
                <a:r>
                  <a:rPr lang="en-US" sz="1200" baseline="30000" dirty="0"/>
                  <a:t>5</a:t>
                </a:r>
                <a:r>
                  <a:rPr lang="en-US" sz="1200" dirty="0"/>
                  <a:t>) = T(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𝜔</a:t>
                </a:r>
                <a:r>
                  <a:rPr lang="en-US" sz="1200" baseline="30000" dirty="0"/>
                  <a:t>7</a:t>
                </a:r>
                <a:r>
                  <a:rPr lang="en-US" sz="1200" dirty="0"/>
                  <a:t>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50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Also  </a:t>
                </a:r>
                <a:r>
                  <a:rPr lang="en-US" sz="1200" dirty="0"/>
                  <a:t>T(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200" baseline="30000" dirty="0"/>
                  <a:t>5</a:t>
                </a:r>
                <a:r>
                  <a:rPr lang="en-US" sz="1200" dirty="0"/>
                  <a:t>) = T(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200" baseline="30000" dirty="0"/>
                  <a:t>7</a:t>
                </a:r>
                <a:r>
                  <a:rPr lang="en-US" sz="1200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Also  </a:t>
                </a:r>
                <a:r>
                  <a:rPr lang="en-US" sz="1200" dirty="0"/>
                  <a:t>T(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𝜔</a:t>
                </a:r>
                <a:r>
                  <a:rPr lang="en-US" sz="1200" baseline="30000" dirty="0"/>
                  <a:t>5</a:t>
                </a:r>
                <a:r>
                  <a:rPr lang="en-US" sz="1200" dirty="0"/>
                  <a:t>) = T(</a:t>
                </a:r>
                <a:r>
                  <a:rPr lang="en-US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𝜔</a:t>
                </a:r>
                <a:r>
                  <a:rPr lang="en-US" sz="1200" baseline="30000" dirty="0"/>
                  <a:t>7</a:t>
                </a:r>
                <a:r>
                  <a:rPr lang="en-US" sz="1200" dirty="0"/>
                  <a:t>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9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11/12/25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11/12/25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ttom Boundary">
            <a:extLst>
              <a:ext uri="{FF2B5EF4-FFF2-40B4-BE49-F238E27FC236}">
                <a16:creationId xmlns:a16="http://schemas.microsoft.com/office/drawing/2014/main" id="{CC414AA2-9D28-AD86-E618-25D74B6C1E5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9144" y="4305299"/>
            <a:ext cx="9153144" cy="859536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A3B7BC59-6796-DEB3-80B7-522EEB51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">
            <a:extLst>
              <a:ext uri="{FF2B5EF4-FFF2-40B4-BE49-F238E27FC236}">
                <a16:creationId xmlns:a16="http://schemas.microsoft.com/office/drawing/2014/main" id="{BBA185E5-1BCA-7E81-DBF2-D13B99E19A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971550"/>
            <a:ext cx="8229600" cy="3297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3A18EED-3CA5-5AB3-F168-3B1D3B11DA4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2FCA20-D3C1-4D02-835D-77BA55FE14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AE54EA-5D22-4278-8264-B6469650FE39}"/>
              </a:ext>
            </a:extLst>
          </p:cNvPr>
          <p:cNvSpPr txBox="1"/>
          <p:nvPr userDrawn="1"/>
        </p:nvSpPr>
        <p:spPr>
          <a:xfrm>
            <a:off x="7890320" y="4750296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ZKP MOOC</a:t>
            </a:r>
          </a:p>
        </p:txBody>
      </p:sp>
    </p:spTree>
    <p:extLst>
      <p:ext uri="{BB962C8B-B14F-4D97-AF65-F5344CB8AC3E}">
        <p14:creationId xmlns:p14="http://schemas.microsoft.com/office/powerpoint/2010/main" val="279316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png"/><Relationship Id="rId7" Type="http://schemas.openxmlformats.org/officeDocument/2006/relationships/image" Target="NUL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5.png"/><Relationship Id="rId5" Type="http://schemas.openxmlformats.org/officeDocument/2006/relationships/image" Target="NUL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1.png"/><Relationship Id="rId10" Type="http://schemas.openxmlformats.org/officeDocument/2006/relationships/image" Target="../media/image72.png"/><Relationship Id="rId4" Type="http://schemas.openxmlformats.org/officeDocument/2006/relationships/image" Target="../media/image4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3.png"/><Relationship Id="rId7" Type="http://schemas.openxmlformats.org/officeDocument/2006/relationships/image" Target="../media/image121.png"/><Relationship Id="rId12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141.png"/><Relationship Id="rId10" Type="http://schemas.openxmlformats.org/officeDocument/2006/relationships/image" Target="../media/image130.png"/><Relationship Id="rId4" Type="http://schemas.openxmlformats.org/officeDocument/2006/relationships/image" Target="../media/image58.png"/><Relationship Id="rId9" Type="http://schemas.openxmlformats.org/officeDocument/2006/relationships/image" Target="../media/image1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7" Type="http://schemas.openxmlformats.org/officeDocument/2006/relationships/image" Target="../media/image15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810.png"/><Relationship Id="rId9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53.png"/><Relationship Id="rId18" Type="http://schemas.openxmlformats.org/officeDocument/2006/relationships/image" Target="../media/image9.emf"/><Relationship Id="rId3" Type="http://schemas.openxmlformats.org/officeDocument/2006/relationships/image" Target="../media/image34.png"/><Relationship Id="rId7" Type="http://schemas.openxmlformats.org/officeDocument/2006/relationships/image" Target="../media/image260.png"/><Relationship Id="rId12" Type="http://schemas.openxmlformats.org/officeDocument/2006/relationships/image" Target="../media/image320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15" Type="http://schemas.openxmlformats.org/officeDocument/2006/relationships/image" Target="../media/image61.png"/><Relationship Id="rId4" Type="http://schemas.openxmlformats.org/officeDocument/2006/relationships/image" Target="../media/image20.png"/><Relationship Id="rId1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81.png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913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8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601.png"/><Relationship Id="rId12" Type="http://schemas.openxmlformats.org/officeDocument/2006/relationships/image" Target="../media/image212.png"/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2.png"/><Relationship Id="rId10" Type="http://schemas.openxmlformats.org/officeDocument/2006/relationships/image" Target="../media/image122.png"/><Relationship Id="rId4" Type="http://schemas.openxmlformats.org/officeDocument/2006/relationships/image" Target="../media/image64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81.png"/><Relationship Id="rId7" Type="http://schemas.openxmlformats.org/officeDocument/2006/relationships/image" Target="../media/image16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200.png"/><Relationship Id="rId5" Type="http://schemas.openxmlformats.org/officeDocument/2006/relationships/image" Target="../media/image66.png"/><Relationship Id="rId4" Type="http://schemas.openxmlformats.org/officeDocument/2006/relationships/image" Target="../media/image14000.png"/><Relationship Id="rId9" Type="http://schemas.openxmlformats.org/officeDocument/2006/relationships/image" Target="../media/image180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hyperlink" Target="https://en.wikipedia.org/wiki/Schwartz%E2%80%93Zippel_lemma" TargetMode="External"/><Relationship Id="rId4" Type="http://schemas.openxmlformats.org/officeDocument/2006/relationships/image" Target="../media/image7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93.png"/><Relationship Id="rId7" Type="http://schemas.openxmlformats.org/officeDocument/2006/relationships/image" Target="../media/image16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200.png"/><Relationship Id="rId5" Type="http://schemas.openxmlformats.org/officeDocument/2006/relationships/image" Target="../media/image73.png"/><Relationship Id="rId10" Type="http://schemas.openxmlformats.org/officeDocument/2006/relationships/image" Target="../media/image1910.png"/><Relationship Id="rId4" Type="http://schemas.openxmlformats.org/officeDocument/2006/relationships/image" Target="../media/image14000.png"/><Relationship Id="rId9" Type="http://schemas.openxmlformats.org/officeDocument/2006/relationships/image" Target="../media/image1800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0.png"/><Relationship Id="rId18" Type="http://schemas.openxmlformats.org/officeDocument/2006/relationships/image" Target="../media/image1800.png"/><Relationship Id="rId3" Type="http://schemas.openxmlformats.org/officeDocument/2006/relationships/image" Target="../media/image370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7.png"/><Relationship Id="rId15" Type="http://schemas.openxmlformats.org/officeDocument/2006/relationships/image" Target="../media/image231.png"/><Relationship Id="rId5" Type="http://schemas.openxmlformats.org/officeDocument/2006/relationships/image" Target="../media/image73.png"/><Relationship Id="rId10" Type="http://schemas.openxmlformats.org/officeDocument/2006/relationships/image" Target="../media/image76.png"/><Relationship Id="rId19" Type="http://schemas.openxmlformats.org/officeDocument/2006/relationships/image" Target="../media/image691.png"/><Relationship Id="rId4" Type="http://schemas.openxmlformats.org/officeDocument/2006/relationships/image" Target="../media/image27.emf"/><Relationship Id="rId9" Type="http://schemas.openxmlformats.org/officeDocument/2006/relationships/image" Target="../media/image75.png"/><Relationship Id="rId14" Type="http://schemas.openxmlformats.org/officeDocument/2006/relationships/image" Target="../media/image2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1.png"/><Relationship Id="rId3" Type="http://schemas.openxmlformats.org/officeDocument/2006/relationships/image" Target="../media/image1500.png"/><Relationship Id="rId7" Type="http://schemas.openxmlformats.org/officeDocument/2006/relationships/image" Target="NULL"/><Relationship Id="rId12" Type="http://schemas.openxmlformats.org/officeDocument/2006/relationships/image" Target="../media/image38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171.png"/><Relationship Id="rId5" Type="http://schemas.openxmlformats.org/officeDocument/2006/relationships/image" Target="../media/image282.png"/><Relationship Id="rId10" Type="http://schemas.openxmlformats.org/officeDocument/2006/relationships/image" Target="../media/image350.png"/><Relationship Id="rId4" Type="http://schemas.openxmlformats.org/officeDocument/2006/relationships/image" Target="../media/image261.png"/><Relationship Id="rId9" Type="http://schemas.openxmlformats.org/officeDocument/2006/relationships/image" Target="../media/image340.png"/><Relationship Id="rId14" Type="http://schemas.openxmlformats.org/officeDocument/2006/relationships/image" Target="../media/image4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1.png"/><Relationship Id="rId18" Type="http://schemas.openxmlformats.org/officeDocument/2006/relationships/image" Target="../media/image380.png"/><Relationship Id="rId3" Type="http://schemas.openxmlformats.org/officeDocument/2006/relationships/image" Target="../media/image1500.png"/><Relationship Id="rId7" Type="http://schemas.openxmlformats.org/officeDocument/2006/relationships/image" Target="NULL"/><Relationship Id="rId12" Type="http://schemas.openxmlformats.org/officeDocument/2006/relationships/image" Target="../media/image400.pn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390.png"/><Relationship Id="rId5" Type="http://schemas.openxmlformats.org/officeDocument/2006/relationships/image" Target="../media/image282.png"/><Relationship Id="rId10" Type="http://schemas.openxmlformats.org/officeDocument/2006/relationships/image" Target="../media/image350.png"/><Relationship Id="rId4" Type="http://schemas.openxmlformats.org/officeDocument/2006/relationships/image" Target="../media/image261.png"/><Relationship Id="rId9" Type="http://schemas.openxmlformats.org/officeDocument/2006/relationships/image" Target="../media/image3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211.png"/><Relationship Id="rId3" Type="http://schemas.openxmlformats.org/officeDocument/2006/relationships/image" Target="../media/image110.png"/><Relationship Id="rId7" Type="http://schemas.openxmlformats.org/officeDocument/2006/relationships/image" Target="../media/image150.png"/><Relationship Id="rId12" Type="http://schemas.openxmlformats.org/officeDocument/2006/relationships/image" Target="../media/image204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90.png"/><Relationship Id="rId5" Type="http://schemas.openxmlformats.org/officeDocument/2006/relationships/image" Target="../media/image132.png"/><Relationship Id="rId10" Type="http://schemas.openxmlformats.org/officeDocument/2006/relationships/image" Target="../media/image180.png"/><Relationship Id="rId4" Type="http://schemas.openxmlformats.org/officeDocument/2006/relationships/image" Target="../media/image123.png"/><Relationship Id="rId9" Type="http://schemas.openxmlformats.org/officeDocument/2006/relationships/image" Target="../media/image1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1.png"/><Relationship Id="rId5" Type="http://schemas.openxmlformats.org/officeDocument/2006/relationships/image" Target="../media/image430.png"/><Relationship Id="rId4" Type="http://schemas.openxmlformats.org/officeDocument/2006/relationships/image" Target="../media/image42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431.png"/><Relationship Id="rId7" Type="http://schemas.openxmlformats.org/officeDocument/2006/relationships/image" Target="../media/image480.png"/><Relationship Id="rId12" Type="http://schemas.openxmlformats.org/officeDocument/2006/relationships/image" Target="../media/image6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1.png"/><Relationship Id="rId5" Type="http://schemas.openxmlformats.org/officeDocument/2006/relationships/image" Target="../media/image450.png"/><Relationship Id="rId10" Type="http://schemas.openxmlformats.org/officeDocument/2006/relationships/image" Target="../media/image510.png"/><Relationship Id="rId4" Type="http://schemas.openxmlformats.org/officeDocument/2006/relationships/image" Target="../media/image440.png"/><Relationship Id="rId9" Type="http://schemas.openxmlformats.org/officeDocument/2006/relationships/image" Target="../media/image2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emf"/><Relationship Id="rId3" Type="http://schemas.openxmlformats.org/officeDocument/2006/relationships/image" Target="../media/image91.png"/><Relationship Id="rId7" Type="http://schemas.openxmlformats.org/officeDocument/2006/relationships/image" Target="../media/image251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1.png"/><Relationship Id="rId11" Type="http://schemas.openxmlformats.org/officeDocument/2006/relationships/image" Target="../media/image801.png"/><Relationship Id="rId10" Type="http://schemas.openxmlformats.org/officeDocument/2006/relationships/image" Target="../media/image95.png"/><Relationship Id="rId9" Type="http://schemas.openxmlformats.org/officeDocument/2006/relationships/image" Target="../media/image9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81.png"/><Relationship Id="rId7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913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8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3.png"/><Relationship Id="rId4" Type="http://schemas.openxmlformats.org/officeDocument/2006/relationships/image" Target="NUL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890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0.png"/><Relationship Id="rId4" Type="http://schemas.openxmlformats.org/officeDocument/2006/relationships/image" Target="../media/image10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3" Type="http://schemas.openxmlformats.org/officeDocument/2006/relationships/image" Target="../media/image92.png"/><Relationship Id="rId7" Type="http://schemas.openxmlformats.org/officeDocument/2006/relationships/image" Target="../media/image9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4" Type="http://schemas.openxmlformats.org/officeDocument/2006/relationships/image" Target="../media/image930.png"/><Relationship Id="rId9" Type="http://schemas.openxmlformats.org/officeDocument/2006/relationships/image" Target="../media/image9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0.png"/><Relationship Id="rId5" Type="http://schemas.openxmlformats.org/officeDocument/2006/relationships/image" Target="../media/image99.png"/><Relationship Id="rId4" Type="http://schemas.openxmlformats.org/officeDocument/2006/relationships/image" Target="../media/image20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0.png"/><Relationship Id="rId5" Type="http://schemas.openxmlformats.org/officeDocument/2006/relationships/image" Target="../media/image99.png"/><Relationship Id="rId4" Type="http://schemas.openxmlformats.org/officeDocument/2006/relationships/image" Target="../media/image20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500.png"/><Relationship Id="rId7" Type="http://schemas.openxmlformats.org/officeDocument/2006/relationships/image" Target="../media/image3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7" Type="http://schemas.openxmlformats.org/officeDocument/2006/relationships/image" Target="../media/image3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861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Building a SNARK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C8EC5-97E5-2D47-AED7-F5FD7A1A5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Recap:  </a:t>
            </a:r>
            <a:r>
              <a:rPr lang="en-US" dirty="0" err="1"/>
              <a:t>zk</a:t>
            </a:r>
            <a:r>
              <a:rPr lang="en-US" dirty="0"/>
              <a:t>-SNARK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291E7-0114-C943-ACB0-9D1CE37AF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185868"/>
            <a:ext cx="8686800" cy="3629024"/>
          </a:xfrm>
        </p:spPr>
        <p:txBody>
          <a:bodyPr>
            <a:normAutofit/>
          </a:bodyPr>
          <a:lstStyle/>
          <a:p>
            <a:pPr marL="0" indent="0">
              <a:spcBef>
                <a:spcPts val="1776"/>
              </a:spcBef>
              <a:buNone/>
            </a:pPr>
            <a:r>
              <a:rPr lang="en-US" sz="2400" b="1" dirty="0"/>
              <a:t>Private Tx on a public blockchain</a:t>
            </a:r>
            <a:r>
              <a:rPr lang="en-US" sz="2400" dirty="0"/>
              <a:t>:    Aztec,  Aleo,  Inco,  …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400" b="1" dirty="0"/>
              <a:t>Compliance:</a:t>
            </a:r>
          </a:p>
          <a:p>
            <a:pPr lvl="1"/>
            <a:r>
              <a:rPr lang="en-US" sz="2400" dirty="0"/>
              <a:t>Proving that a private Tx are in compliance with banking laws</a:t>
            </a:r>
          </a:p>
          <a:p>
            <a:pPr lvl="1"/>
            <a:r>
              <a:rPr lang="en-US" sz="2400" dirty="0"/>
              <a:t>Proving solvency in zero-knowledge</a:t>
            </a:r>
          </a:p>
          <a:p>
            <a:pPr marL="57150" indent="0">
              <a:spcBef>
                <a:spcPts val="2400"/>
              </a:spcBef>
              <a:buNone/>
            </a:pPr>
            <a:r>
              <a:rPr lang="en-US" sz="2400" b="1" dirty="0"/>
              <a:t>Scalability:   </a:t>
            </a:r>
            <a:r>
              <a:rPr lang="en-US" sz="2400" dirty="0" err="1"/>
              <a:t>zk</a:t>
            </a:r>
            <a:r>
              <a:rPr lang="en-US" sz="2400" dirty="0"/>
              <a:t>-Rollup  (next week)</a:t>
            </a:r>
          </a:p>
          <a:p>
            <a:pPr marL="57150" indent="0">
              <a:spcBef>
                <a:spcPts val="2400"/>
              </a:spcBef>
              <a:buNone/>
            </a:pPr>
            <a:r>
              <a:rPr lang="en-US" sz="2400" b="1" dirty="0"/>
              <a:t>Bridging between blockchains:</a:t>
            </a:r>
            <a:r>
              <a:rPr lang="en-US" sz="2400" dirty="0"/>
              <a:t>  </a:t>
            </a:r>
            <a:r>
              <a:rPr lang="en-US" sz="2400" dirty="0" err="1"/>
              <a:t>zk</a:t>
            </a:r>
            <a:r>
              <a:rPr lang="en-US" sz="2400" dirty="0"/>
              <a:t>-Bridge</a:t>
            </a:r>
          </a:p>
        </p:txBody>
      </p:sp>
    </p:spTree>
    <p:extLst>
      <p:ext uri="{BB962C8B-B14F-4D97-AF65-F5344CB8AC3E}">
        <p14:creationId xmlns:p14="http://schemas.microsoft.com/office/powerpoint/2010/main" val="2827121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15851-A15A-0641-BA1C-1DAA2EC1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5423"/>
            <a:ext cx="8229600" cy="623097"/>
          </a:xfrm>
        </p:spPr>
        <p:txBody>
          <a:bodyPr>
            <a:noAutofit/>
          </a:bodyPr>
          <a:lstStyle/>
          <a:p>
            <a:r>
              <a:rPr lang="en-US" sz="4000" dirty="0"/>
              <a:t>Review:  a preprocessing SNARK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2882E9-C251-9149-A76A-568086A93F45}"/>
                  </a:ext>
                </a:extLst>
              </p:cNvPr>
              <p:cNvSpPr txBox="1"/>
              <p:nvPr/>
            </p:nvSpPr>
            <p:spPr>
              <a:xfrm>
                <a:off x="456289" y="2295213"/>
                <a:ext cx="7881966" cy="46166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Preprocessing (setup)</a:t>
                </a:r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   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 ⇾  public parameters 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𝒑𝒑</m:t>
                    </m:r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𝒗𝒑</m:t>
                    </m:r>
                  </m:oMath>
                </a14:m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baseline="-25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2882E9-C251-9149-A76A-568086A93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89" y="2295213"/>
                <a:ext cx="7881966" cy="461665"/>
              </a:xfrm>
              <a:prstGeom prst="rect">
                <a:avLst/>
              </a:prstGeom>
              <a:blipFill>
                <a:blip r:embed="rId3"/>
                <a:stretch>
                  <a:fillRect l="-1124" t="-10526" r="-321" b="-28947"/>
                </a:stretch>
              </a:blip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9CA5F62-1886-1047-9812-EE36E9BE6B74}"/>
              </a:ext>
            </a:extLst>
          </p:cNvPr>
          <p:cNvGrpSpPr/>
          <p:nvPr/>
        </p:nvGrpSpPr>
        <p:grpSpPr>
          <a:xfrm>
            <a:off x="1028700" y="1368271"/>
            <a:ext cx="7055491" cy="638460"/>
            <a:chOff x="73048" y="1673817"/>
            <a:chExt cx="7055492" cy="638459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4B3044-81B5-9F4B-9104-949CA45C5106}"/>
                </a:ext>
              </a:extLst>
            </p:cNvPr>
            <p:cNvSpPr/>
            <p:nvPr/>
          </p:nvSpPr>
          <p:spPr>
            <a:xfrm>
              <a:off x="2715084" y="1673817"/>
              <a:ext cx="774915" cy="385821"/>
            </a:xfrm>
            <a:custGeom>
              <a:avLst/>
              <a:gdLst>
                <a:gd name="connsiteX0" fmla="*/ 0 w 774915"/>
                <a:gd name="connsiteY0" fmla="*/ 371959 h 385821"/>
                <a:gd name="connsiteX1" fmla="*/ 619932 w 774915"/>
                <a:gd name="connsiteY1" fmla="*/ 340963 h 385821"/>
                <a:gd name="connsiteX2" fmla="*/ 774915 w 774915"/>
                <a:gd name="connsiteY2" fmla="*/ 0 h 38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915" h="385821">
                  <a:moveTo>
                    <a:pt x="0" y="371959"/>
                  </a:moveTo>
                  <a:cubicBezTo>
                    <a:pt x="245390" y="387457"/>
                    <a:pt x="490780" y="402956"/>
                    <a:pt x="619932" y="340963"/>
                  </a:cubicBezTo>
                  <a:cubicBezTo>
                    <a:pt x="749084" y="278970"/>
                    <a:pt x="761999" y="139485"/>
                    <a:pt x="774915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74915"/>
                        <a:gd name="connsiteY0" fmla="*/ 371959 h 385821"/>
                        <a:gd name="connsiteX1" fmla="*/ 619932 w 774915"/>
                        <a:gd name="connsiteY1" fmla="*/ 340963 h 385821"/>
                        <a:gd name="connsiteX2" fmla="*/ 774915 w 774915"/>
                        <a:gd name="connsiteY2" fmla="*/ 0 h 385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4915" h="385821" extrusionOk="0">
                          <a:moveTo>
                            <a:pt x="0" y="371959"/>
                          </a:moveTo>
                          <a:cubicBezTo>
                            <a:pt x="224271" y="374430"/>
                            <a:pt x="474223" y="409170"/>
                            <a:pt x="619932" y="340963"/>
                          </a:cubicBezTo>
                          <a:cubicBezTo>
                            <a:pt x="759058" y="281070"/>
                            <a:pt x="756309" y="139666"/>
                            <a:pt x="774915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EB69DB5-0EA4-4D4A-BE86-99409BA64753}"/>
                    </a:ext>
                  </a:extLst>
                </p:cNvPr>
                <p:cNvSpPr txBox="1"/>
                <p:nvPr/>
              </p:nvSpPr>
              <p:spPr>
                <a:xfrm>
                  <a:off x="73048" y="1879357"/>
                  <a:ext cx="2704779" cy="423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public statement in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/>
                        <m:sup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EB69DB5-0EA4-4D4A-BE86-99409BA647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8" y="1879357"/>
                  <a:ext cx="2704779" cy="423833"/>
                </a:xfrm>
                <a:prstGeom prst="rect">
                  <a:avLst/>
                </a:prstGeom>
                <a:blipFill>
                  <a:blip r:embed="rId5"/>
                  <a:stretch>
                    <a:fillRect l="-2817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7F0FEB9-1933-6946-AC68-063FDAD7068D}"/>
                </a:ext>
              </a:extLst>
            </p:cNvPr>
            <p:cNvSpPr/>
            <p:nvPr/>
          </p:nvSpPr>
          <p:spPr>
            <a:xfrm flipH="1">
              <a:off x="3963189" y="1686447"/>
              <a:ext cx="681521" cy="385821"/>
            </a:xfrm>
            <a:custGeom>
              <a:avLst/>
              <a:gdLst>
                <a:gd name="connsiteX0" fmla="*/ 0 w 774915"/>
                <a:gd name="connsiteY0" fmla="*/ 371959 h 385821"/>
                <a:gd name="connsiteX1" fmla="*/ 619932 w 774915"/>
                <a:gd name="connsiteY1" fmla="*/ 340963 h 385821"/>
                <a:gd name="connsiteX2" fmla="*/ 774915 w 774915"/>
                <a:gd name="connsiteY2" fmla="*/ 0 h 38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915" h="385821">
                  <a:moveTo>
                    <a:pt x="0" y="371959"/>
                  </a:moveTo>
                  <a:cubicBezTo>
                    <a:pt x="245390" y="387457"/>
                    <a:pt x="490780" y="402956"/>
                    <a:pt x="619932" y="340963"/>
                  </a:cubicBezTo>
                  <a:cubicBezTo>
                    <a:pt x="749084" y="278970"/>
                    <a:pt x="761999" y="139485"/>
                    <a:pt x="774915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74915"/>
                        <a:gd name="connsiteY0" fmla="*/ 371959 h 385821"/>
                        <a:gd name="connsiteX1" fmla="*/ 619932 w 774915"/>
                        <a:gd name="connsiteY1" fmla="*/ 340963 h 385821"/>
                        <a:gd name="connsiteX2" fmla="*/ 774915 w 774915"/>
                        <a:gd name="connsiteY2" fmla="*/ 0 h 385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74915" h="385821" extrusionOk="0">
                          <a:moveTo>
                            <a:pt x="0" y="371959"/>
                          </a:moveTo>
                          <a:cubicBezTo>
                            <a:pt x="224271" y="374430"/>
                            <a:pt x="474223" y="409170"/>
                            <a:pt x="619932" y="340963"/>
                          </a:cubicBezTo>
                          <a:cubicBezTo>
                            <a:pt x="759058" y="281070"/>
                            <a:pt x="756309" y="139666"/>
                            <a:pt x="774915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E3DBF70-95C0-4046-B9BD-DD29BC9D6F31}"/>
                    </a:ext>
                  </a:extLst>
                </p:cNvPr>
                <p:cNvSpPr txBox="1"/>
                <p:nvPr/>
              </p:nvSpPr>
              <p:spPr>
                <a:xfrm>
                  <a:off x="4693386" y="1888443"/>
                  <a:ext cx="2435154" cy="4238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secret witness in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/>
                        <m:sup>
                          <m:r>
                            <a:rPr lang="en-US" sz="21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E3DBF70-95C0-4046-B9BD-DD29BC9D6F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3386" y="1888443"/>
                  <a:ext cx="2435154" cy="423833"/>
                </a:xfrm>
                <a:prstGeom prst="rect">
                  <a:avLst/>
                </a:prstGeom>
                <a:blipFill>
                  <a:blip r:embed="rId6"/>
                  <a:stretch>
                    <a:fillRect l="-2591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D631EF-75F7-5E40-9341-DB927721AE06}"/>
              </a:ext>
            </a:extLst>
          </p:cNvPr>
          <p:cNvSpPr txBox="1">
            <a:spLocks/>
          </p:cNvSpPr>
          <p:nvPr/>
        </p:nvSpPr>
        <p:spPr bwMode="auto">
          <a:xfrm>
            <a:off x="139396" y="2964530"/>
            <a:ext cx="8890304" cy="208354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923F52-88F0-5045-A04B-2E86A0B744AE}"/>
              </a:ext>
            </a:extLst>
          </p:cNvPr>
          <p:cNvSpPr/>
          <p:nvPr/>
        </p:nvSpPr>
        <p:spPr>
          <a:xfrm>
            <a:off x="742950" y="3735029"/>
            <a:ext cx="914400" cy="11821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Prover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C0EEEC-DB8A-1046-9421-772E9BB191B0}"/>
              </a:ext>
            </a:extLst>
          </p:cNvPr>
          <p:cNvSpPr/>
          <p:nvPr/>
        </p:nvSpPr>
        <p:spPr>
          <a:xfrm>
            <a:off x="6400800" y="3735029"/>
            <a:ext cx="914400" cy="11821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Verifier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B16995-BA9B-AC48-9516-D3A2784B5359}"/>
              </a:ext>
            </a:extLst>
          </p:cNvPr>
          <p:cNvGrpSpPr/>
          <p:nvPr/>
        </p:nvGrpSpPr>
        <p:grpSpPr>
          <a:xfrm>
            <a:off x="628651" y="2964530"/>
            <a:ext cx="1388522" cy="770498"/>
            <a:chOff x="838200" y="3239867"/>
            <a:chExt cx="1851363" cy="102733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32A6DEF-80BA-2640-AF2C-BE34AAD753FF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822643"/>
              <a:ext cx="0" cy="4445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80DD2AC-169F-B746-B65F-D83364C8A9FA}"/>
                    </a:ext>
                  </a:extLst>
                </p:cNvPr>
                <p:cNvSpPr txBox="1"/>
                <p:nvPr/>
              </p:nvSpPr>
              <p:spPr>
                <a:xfrm>
                  <a:off x="838200" y="3239867"/>
                  <a:ext cx="1851363" cy="677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100" b="1" i="1" dirty="0" smtClean="0">
                          <a:latin typeface="Cambria Math" panose="02040503050406030204" pitchFamily="18" charset="0"/>
                        </a:rPr>
                        <m:t>𝒑𝒑</m:t>
                      </m:r>
                    </m:oMath>
                  </a14:m>
                  <a:r>
                    <a:rPr lang="en-US" b="1" dirty="0"/>
                    <a:t>,</a:t>
                  </a:r>
                  <a:r>
                    <a:rPr lang="en-US" b="1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700" i="1" dirty="0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sz="2700" dirty="0">
                      <a:latin typeface="+mj-lt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</m:oMath>
                  </a14:m>
                  <a:endParaRPr lang="en-US" sz="27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80DD2AC-169F-B746-B65F-D83364C8A9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3239867"/>
                  <a:ext cx="1851363" cy="677108"/>
                </a:xfrm>
                <a:prstGeom prst="rect">
                  <a:avLst/>
                </a:prstGeom>
                <a:blipFill>
                  <a:blip r:embed="rId7"/>
                  <a:stretch>
                    <a:fillRect t="-4878" b="-195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C3963-C21F-FB41-B874-76E903B0B5E7}"/>
              </a:ext>
            </a:extLst>
          </p:cNvPr>
          <p:cNvGrpSpPr/>
          <p:nvPr/>
        </p:nvGrpSpPr>
        <p:grpSpPr>
          <a:xfrm>
            <a:off x="6457950" y="2934928"/>
            <a:ext cx="883575" cy="804142"/>
            <a:chOff x="8610600" y="3200398"/>
            <a:chExt cx="1178100" cy="1072189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779FB43-19BD-5149-8C69-6A78E95A63BD}"/>
                </a:ext>
              </a:extLst>
            </p:cNvPr>
            <p:cNvCxnSpPr/>
            <p:nvPr/>
          </p:nvCxnSpPr>
          <p:spPr>
            <a:xfrm>
              <a:off x="9201750" y="3828032"/>
              <a:ext cx="0" cy="4445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A257A0F-FDF7-5C4B-9F35-1EEFE6586865}"/>
                    </a:ext>
                  </a:extLst>
                </p:cNvPr>
                <p:cNvSpPr txBox="1"/>
                <p:nvPr/>
              </p:nvSpPr>
              <p:spPr>
                <a:xfrm>
                  <a:off x="8610600" y="3200398"/>
                  <a:ext cx="1178100" cy="6771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100" b="1" i="1" dirty="0" smtClean="0">
                          <a:latin typeface="Cambria Math" panose="02040503050406030204" pitchFamily="18" charset="0"/>
                        </a:rPr>
                        <m:t>𝒗𝒑</m:t>
                      </m:r>
                    </m:oMath>
                  </a14:m>
                  <a:r>
                    <a:rPr lang="en-US" b="1" dirty="0"/>
                    <a:t>, </a:t>
                  </a:r>
                  <a14:m>
                    <m:oMath xmlns:m="http://schemas.openxmlformats.org/officeDocument/2006/math">
                      <m:r>
                        <a:rPr lang="en-US" sz="2700" b="1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A257A0F-FDF7-5C4B-9F35-1EEFE65868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0600" y="3200398"/>
                  <a:ext cx="1178100" cy="677108"/>
                </a:xfrm>
                <a:prstGeom prst="rect">
                  <a:avLst/>
                </a:prstGeom>
                <a:blipFill>
                  <a:blip r:embed="rId8"/>
                  <a:stretch>
                    <a:fillRect t="-2500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B5F3C4-6A01-B942-A8E8-FEA06F31358A}"/>
              </a:ext>
            </a:extLst>
          </p:cNvPr>
          <p:cNvGrpSpPr/>
          <p:nvPr/>
        </p:nvGrpSpPr>
        <p:grpSpPr>
          <a:xfrm>
            <a:off x="7315202" y="3906479"/>
            <a:ext cx="1693377" cy="738664"/>
            <a:chOff x="9753600" y="5562600"/>
            <a:chExt cx="2257836" cy="984885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7EDCDF4-CC75-174E-AC50-4567EE66C6F9}"/>
                </a:ext>
              </a:extLst>
            </p:cNvPr>
            <p:cNvCxnSpPr>
              <a:cxnSpLocks/>
            </p:cNvCxnSpPr>
            <p:nvPr/>
          </p:nvCxnSpPr>
          <p:spPr>
            <a:xfrm>
              <a:off x="9753600" y="6166701"/>
              <a:ext cx="5334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4E7881-B9A6-5D4F-81B3-414F75CFCB4D}"/>
                </a:ext>
              </a:extLst>
            </p:cNvPr>
            <p:cNvSpPr txBox="1"/>
            <p:nvPr/>
          </p:nvSpPr>
          <p:spPr>
            <a:xfrm>
              <a:off x="10326188" y="5562600"/>
              <a:ext cx="1685248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accept or </a:t>
              </a:r>
              <a:br>
                <a:rPr lang="en-US" sz="2100" dirty="0">
                  <a:latin typeface="+mn-lt"/>
                </a:rPr>
              </a:br>
              <a:r>
                <a:rPr lang="en-US" sz="2100" dirty="0">
                  <a:latin typeface="+mn-lt"/>
                </a:rPr>
                <a:t>reject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1949F95-2D5B-654A-8B59-817605769224}"/>
              </a:ext>
            </a:extLst>
          </p:cNvPr>
          <p:cNvGrpSpPr/>
          <p:nvPr/>
        </p:nvGrpSpPr>
        <p:grpSpPr>
          <a:xfrm>
            <a:off x="1718532" y="3546112"/>
            <a:ext cx="3200308" cy="513282"/>
            <a:chOff x="2304485" y="5173881"/>
            <a:chExt cx="4267078" cy="684377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466246A-DFA3-1B47-801D-6A6108D5AE3F}"/>
                </a:ext>
              </a:extLst>
            </p:cNvPr>
            <p:cNvCxnSpPr>
              <a:cxnSpLocks/>
            </p:cNvCxnSpPr>
            <p:nvPr/>
          </p:nvCxnSpPr>
          <p:spPr>
            <a:xfrm>
              <a:off x="2304485" y="5801767"/>
              <a:ext cx="426707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CF16831-B091-6646-B63E-A6AE19FD8EBF}"/>
                    </a:ext>
                  </a:extLst>
                </p:cNvPr>
                <p:cNvSpPr txBox="1"/>
                <p:nvPr/>
              </p:nvSpPr>
              <p:spPr>
                <a:xfrm>
                  <a:off x="2310362" y="5173881"/>
                  <a:ext cx="4162337" cy="6843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proof </a:t>
                  </a:r>
                  <a14:m>
                    <m:oMath xmlns:m="http://schemas.openxmlformats.org/officeDocument/2006/math">
                      <m:r>
                        <a:rPr lang="en-US" sz="2800" b="1" i="1" dirty="0">
                          <a:latin typeface="Cambria Math" panose="02040503050406030204" pitchFamily="18" charset="0"/>
                        </a:rPr>
                        <m:t>𝝅</m:t>
                      </m:r>
                    </m:oMath>
                  </a14:m>
                  <a:r>
                    <a:rPr lang="en-US" dirty="0">
                      <a:latin typeface="Calibri" panose="020F0502020204030204" pitchFamily="34" charset="0"/>
                    </a:rPr>
                    <a:t> that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𝐶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𝑤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0</m:t>
                      </m:r>
                    </m:oMath>
                  </a14:m>
                  <a:endParaRPr lang="en-US" sz="2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CF16831-B091-6646-B63E-A6AE19FD8E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0362" y="5173881"/>
                  <a:ext cx="4162337" cy="684377"/>
                </a:xfrm>
                <a:prstGeom prst="rect">
                  <a:avLst/>
                </a:prstGeom>
                <a:blipFill>
                  <a:blip r:embed="rId9"/>
                  <a:stretch>
                    <a:fillRect l="-2429" b="-268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3992BD9D-1961-C34C-BBBE-0A0CC32E27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5675" y="922939"/>
                <a:ext cx="8229600" cy="56514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68577" tIns="34289" rIns="68577" bIns="34289" numCol="1" anchor="t" anchorCtr="0" compatLnSpc="1"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Public arithmetic circuit:     </a:t>
                </a:r>
                <a14:m>
                  <m:oMath xmlns:m="http://schemas.openxmlformats.org/officeDocument/2006/math"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sz="2800" b="1" i="1" kern="0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800" b="1" i="1" kern="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2800" i="1" kern="0" dirty="0">
                        <a:latin typeface="Cambria Math" panose="02040503050406030204" pitchFamily="18" charset="0"/>
                      </a:rPr>
                      <m:t> ) ⇾  </m:t>
                    </m:r>
                    <m:r>
                      <a:rPr lang="en-US" sz="2800" i="1" kern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</m:oMath>
                </a14:m>
                <a:endParaRPr lang="en-US" sz="2400" kern="0" baseline="-25000" dirty="0"/>
              </a:p>
            </p:txBody>
          </p:sp>
        </mc:Choice>
        <mc:Fallback xmlns="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3992BD9D-1961-C34C-BBBE-0A0CC32E2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675" y="922939"/>
                <a:ext cx="8229600" cy="565143"/>
              </a:xfrm>
              <a:prstGeom prst="rect">
                <a:avLst/>
              </a:prstGeom>
              <a:blipFill>
                <a:blip r:embed="rId10"/>
                <a:stretch>
                  <a:fillRect l="-1543" b="-10870"/>
                </a:stretch>
              </a:blipFill>
              <a:ln w="9525">
                <a:noFill/>
                <a:miter lim="8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6CE1FA-DCBD-A513-F7CC-7D509CD3F174}"/>
                  </a:ext>
                </a:extLst>
              </p:cNvPr>
              <p:cNvSpPr txBox="1"/>
              <p:nvPr/>
            </p:nvSpPr>
            <p:spPr>
              <a:xfrm>
                <a:off x="1888815" y="4227175"/>
                <a:ext cx="4220771" cy="68736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1400"/>
                  </a:spcBef>
                  <a:tabLst>
                    <a:tab pos="279400" algn="l"/>
                    <a:tab pos="1143000" algn="l"/>
                  </a:tabLst>
                </a:pPr>
                <a:r>
                  <a:rPr lang="en-US" sz="1600" b="1" dirty="0">
                    <a:latin typeface="+mn-lt"/>
                    <a:ea typeface="Cambria Math" panose="02040503050406030204" pitchFamily="18" charset="0"/>
                  </a:rPr>
                  <a:t>short</a:t>
                </a:r>
                <a:r>
                  <a:rPr lang="en-US" sz="1600" dirty="0">
                    <a:latin typeface="+mn-lt"/>
                    <a:ea typeface="Cambria Math" panose="02040503050406030204" pitchFamily="18" charset="0"/>
                  </a:rPr>
                  <a:t>: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  <m:r>
                      <m:rPr>
                        <m:sty m:val="p"/>
                      </m:rPr>
                      <a:rPr lang="en-US" sz="160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</m:t>
                    </m:r>
                    <m:d>
                      <m:dPr>
                        <m:ctrlPr>
                          <a:rPr lang="en-US" sz="16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( </m:t>
                    </m:r>
                    <m:func>
                      <m:func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𝐩𝐨𝐥𝐲𝐥𝐨𝐠</m:t>
                        </m:r>
                      </m:fName>
                      <m:e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+mn-lt"/>
                </a:endParaRPr>
              </a:p>
              <a:p>
                <a:pPr>
                  <a:spcBef>
                    <a:spcPts val="800"/>
                  </a:spcBef>
                  <a:tabLst>
                    <a:tab pos="279400" algn="l"/>
                    <a:tab pos="1143000" algn="l"/>
                  </a:tabLst>
                </a:pPr>
                <a:r>
                  <a:rPr lang="en-US" sz="1600" b="1" dirty="0">
                    <a:latin typeface="+mn-lt"/>
                  </a:rPr>
                  <a:t>fast verify</a:t>
                </a:r>
                <a:r>
                  <a:rPr lang="en-US" sz="1600" dirty="0">
                    <a:latin typeface="+mn-lt"/>
                  </a:rPr>
                  <a:t>: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dirty="0">
                        <a:latin typeface="Cambria Math" panose="02040503050406030204" pitchFamily="18" charset="0"/>
                      </a:rPr>
                      <m:t>time</m:t>
                    </m:r>
                    <m:d>
                      <m:d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 dirty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d>
                    <m:r>
                      <a:rPr lang="en-US" sz="1600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,  </m:t>
                    </m:r>
                    <m:func>
                      <m:func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𝐩𝐨𝐥𝐲𝐥𝐨𝐠</m:t>
                        </m:r>
                      </m:fName>
                      <m:e>
                        <m:d>
                          <m:dPr>
                            <m:ctrlPr>
                              <a:rPr lang="en-US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6CE1FA-DCBD-A513-F7CC-7D509CD3F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815" y="4227175"/>
                <a:ext cx="4220771" cy="687368"/>
              </a:xfrm>
              <a:prstGeom prst="rect">
                <a:avLst/>
              </a:prstGeom>
              <a:blipFill>
                <a:blip r:embed="rId11"/>
                <a:stretch>
                  <a:fillRect l="-599" t="-1786" b="-8929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E43073DE-87C3-B5AA-4902-4C01EA509CD7}"/>
              </a:ext>
            </a:extLst>
          </p:cNvPr>
          <p:cNvGrpSpPr/>
          <p:nvPr/>
        </p:nvGrpSpPr>
        <p:grpSpPr>
          <a:xfrm>
            <a:off x="5594762" y="3529911"/>
            <a:ext cx="806036" cy="523220"/>
            <a:chOff x="2304485" y="5173881"/>
            <a:chExt cx="4267078" cy="69762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DE556D-3886-E072-3FC3-74C62042C68F}"/>
                </a:ext>
              </a:extLst>
            </p:cNvPr>
            <p:cNvCxnSpPr>
              <a:cxnSpLocks/>
            </p:cNvCxnSpPr>
            <p:nvPr/>
          </p:nvCxnSpPr>
          <p:spPr>
            <a:xfrm>
              <a:off x="2304485" y="5801767"/>
              <a:ext cx="426707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299C632-5000-6FB9-1BFB-D837BC4A437A}"/>
                    </a:ext>
                  </a:extLst>
                </p:cNvPr>
                <p:cNvSpPr txBox="1"/>
                <p:nvPr/>
              </p:nvSpPr>
              <p:spPr>
                <a:xfrm>
                  <a:off x="4049340" y="5173881"/>
                  <a:ext cx="684375" cy="6976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dirty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en-US" sz="2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299C632-5000-6FB9-1BFB-D837BC4A43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49340" y="5173881"/>
                  <a:ext cx="684375" cy="697628"/>
                </a:xfrm>
                <a:prstGeom prst="rect">
                  <a:avLst/>
                </a:prstGeom>
                <a:blipFill>
                  <a:blip r:embed="rId12"/>
                  <a:stretch>
                    <a:fillRect l="-136364" r="-81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4830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E8FD-D40F-424F-AE5D-88E94B3D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Calibri" panose="020F0502020204030204" pitchFamily="34" charset="0"/>
              </a:rPr>
              <a:t>SNARK:  requirements  (informal)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/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08A2802-BA6A-6346-9531-509592974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8" y="902408"/>
                <a:ext cx="2167516" cy="415498"/>
              </a:xfrm>
              <a:prstGeom prst="rect">
                <a:avLst/>
              </a:prstGeom>
              <a:blipFill>
                <a:blip r:embed="rId2"/>
                <a:stretch>
                  <a:fillRect l="-2907" t="-9091" r="-2326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/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Verifier V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1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18C857-88EC-1C4C-8882-AFC9BEF2A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159" y="902408"/>
                <a:ext cx="2324162" cy="415498"/>
              </a:xfrm>
              <a:prstGeom prst="rect">
                <a:avLst/>
              </a:prstGeom>
              <a:blipFill>
                <a:blip r:embed="rId3"/>
                <a:stretch>
                  <a:fillRect l="-3261" t="-9091" r="-1630"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BDBED75-B024-F148-BEC0-290045D3A021}"/>
              </a:ext>
            </a:extLst>
          </p:cNvPr>
          <p:cNvGrpSpPr/>
          <p:nvPr/>
        </p:nvGrpSpPr>
        <p:grpSpPr>
          <a:xfrm>
            <a:off x="2289460" y="1373447"/>
            <a:ext cx="4095842" cy="415498"/>
            <a:chOff x="2289460" y="3447657"/>
            <a:chExt cx="4095842" cy="41549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960E9A2-6E08-534B-9F95-ECE384127999}"/>
                </a:ext>
              </a:extLst>
            </p:cNvPr>
            <p:cNvCxnSpPr/>
            <p:nvPr/>
          </p:nvCxnSpPr>
          <p:spPr>
            <a:xfrm>
              <a:off x="2289460" y="3766088"/>
              <a:ext cx="40958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/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proof  </a:t>
                  </a:r>
                  <a14:m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a14:m>
                  <a:endParaRPr lang="en-US" sz="21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787715C-879B-244B-A7F3-EAB1587326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6068" y="3447657"/>
                  <a:ext cx="1070934" cy="415498"/>
                </a:xfrm>
                <a:prstGeom prst="rect">
                  <a:avLst/>
                </a:prstGeom>
                <a:blipFill>
                  <a:blip r:embed="rId4"/>
                  <a:stretch>
                    <a:fillRect l="-5882" t="-8824" b="-264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0D61460-8EAF-8C40-82EE-0434FB276361}"/>
              </a:ext>
            </a:extLst>
          </p:cNvPr>
          <p:cNvSpPr txBox="1"/>
          <p:nvPr/>
        </p:nvSpPr>
        <p:spPr>
          <a:xfrm>
            <a:off x="6406157" y="1465049"/>
            <a:ext cx="18919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accept or 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/>
              <p:nvPr/>
            </p:nvSpPr>
            <p:spPr>
              <a:xfrm>
                <a:off x="162909" y="2376445"/>
                <a:ext cx="8888186" cy="26930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Complete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(</m:t>
                    </m:r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, </m:t>
                    </m:r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) =0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  ⇒    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Pr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[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V(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𝑣𝑝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P(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𝑝𝑝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</a:t>
                </a:r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)) = accept </a:t>
                </a:r>
                <a:r>
                  <a:rPr lang="en-US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]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= 1</a:t>
                </a:r>
              </a:p>
              <a:p>
                <a:pPr algn="l"/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Adaptively</a:t>
                </a:r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knowledge sound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V accepts    ⇒    P “knows”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s</a:t>
                </a:r>
                <a:r>
                  <a:rPr lang="en-US" sz="2100" dirty="0" err="1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.t.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𝐶</m:t>
                    </m:r>
                    <m:d>
                      <m:dPr>
                        <m:ctrlP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</m:ctrlPr>
                      </m:dPr>
                      <m:e>
                        <m:r>
                          <a:rPr lang="en-US" sz="2100" b="1" i="1" dirty="0" smtClean="0">
                            <a:solidFill>
                              <a:srgbClr val="127732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𝒙</m:t>
                        </m:r>
                        <m:r>
                          <a:rPr lang="en-US" sz="2100" i="1" dirty="0"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, </m:t>
                        </m:r>
                        <m:r>
                          <a:rPr lang="en-US" sz="2100" b="1" i="1" dirty="0" smtClean="0">
                            <a:solidFill>
                              <a:srgbClr val="882255"/>
                            </a:solidFill>
                            <a:latin typeface="Cambria Math" panose="02040503050406030204" pitchFamily="18" charset="0"/>
                            <a:ea typeface="Roboto" panose="02000000000000000000" pitchFamily="2" charset="0"/>
                          </a:rPr>
                          <m:t>𝒘</m:t>
                        </m:r>
                      </m:e>
                    </m:d>
                    <m:r>
                      <a:rPr lang="en-US" sz="2100" i="1" dirty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=0</m:t>
                    </m:r>
                  </m:oMath>
                </a14:m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 algn="l">
                  <a:spcBef>
                    <a:spcPts val="6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	(an extractor </a:t>
                </a:r>
                <a14:m>
                  <m:oMath xmlns:m="http://schemas.openxmlformats.org/officeDocument/2006/math">
                    <m:r>
                      <a:rPr lang="en-US" sz="2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can extract a valid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from P)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Optional:</a:t>
                </a:r>
                <a:r>
                  <a:rPr lang="en-US" sz="2100" b="1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  Zero knowledge</a:t>
                </a: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:      (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1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800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sz="1800" i="1" baseline="-25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1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dirty="0" smtClean="0">
                        <a:solidFill>
                          <a:srgbClr val="12773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𝒙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)    “reveal nothing new” about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solidFill>
                          <a:srgbClr val="882255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𝒘</m:t>
                    </m:r>
                  </m:oMath>
                </a14:m>
                <a:endParaRPr lang="en-US" sz="2100" dirty="0">
                  <a:latin typeface="Calibri" panose="020F0502020204030204" pitchFamily="34" charset="0"/>
                  <a:ea typeface="Roboto" panose="02000000000000000000" pitchFamily="2" charset="0"/>
                  <a:cs typeface="Calibri" panose="020F050202020403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100" dirty="0">
                    <a:latin typeface="Calibri" panose="020F0502020204030204" pitchFamily="34" charset="0"/>
                    <a:ea typeface="Roboto" panose="02000000000000000000" pitchFamily="2" charset="0"/>
                    <a:cs typeface="Calibri" panose="020F0502020204030204" pitchFamily="34" charset="0"/>
                  </a:rPr>
                  <a:t>	(witness exists  ⇒  can simulate the proof)  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8D98284-EC4F-C94B-B1C1-D9F69E911B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09" y="2376445"/>
                <a:ext cx="8888186" cy="2693045"/>
              </a:xfrm>
              <a:prstGeom prst="rect">
                <a:avLst/>
              </a:prstGeom>
              <a:blipFill>
                <a:blip r:embed="rId5"/>
                <a:stretch>
                  <a:fillRect l="-712" t="-1402" b="-46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8A7B87-33C2-CC4C-A95A-19A377E4A873}"/>
              </a:ext>
            </a:extLst>
          </p:cNvPr>
          <p:cNvCxnSpPr/>
          <p:nvPr/>
        </p:nvCxnSpPr>
        <p:spPr>
          <a:xfrm>
            <a:off x="684108" y="1294823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BB50D-BC8A-4C4A-B73D-BBD5B2E8CE74}"/>
              </a:ext>
            </a:extLst>
          </p:cNvPr>
          <p:cNvCxnSpPr/>
          <p:nvPr/>
        </p:nvCxnSpPr>
        <p:spPr>
          <a:xfrm>
            <a:off x="5543550" y="1257300"/>
            <a:ext cx="20611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16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12"/>
    </mc:Choice>
    <mc:Fallback xmlns="">
      <p:transition spd="slow" advTm="82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651D77-73A2-1E45-A2F9-BAE67FD82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simple PCP-based SNARK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2289B0C-10B0-4642-8480-6BA1D68740B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23989" y="2914650"/>
            <a:ext cx="2096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[Kilian’92, Micali’94]</a:t>
            </a: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396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3E52-E1CE-2C44-B828-64AAC39F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145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A simple construction: PCP-based SNARK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9AE5B9-A233-7C45-8533-8CEA47FAE6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7076" y="960554"/>
                <a:ext cx="8856924" cy="14740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u="sng" dirty="0"/>
                  <a:t>The PCP theorem:</a:t>
                </a:r>
                <a:r>
                  <a:rPr lang="en-US" sz="2000" dirty="0"/>
                  <a:t> (1992)</a:t>
                </a:r>
                <a:r>
                  <a:rPr lang="en-US" dirty="0"/>
                  <a:t>    Let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be an arithmetic circuit.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dirty="0"/>
                  <a:t>	there is a proof system that for every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proves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</a:t>
                </a:r>
                <a:br>
                  <a:rPr lang="en-US" dirty="0"/>
                </a:br>
                <a:r>
                  <a:rPr lang="en-US" dirty="0"/>
                  <a:t>	as follows: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9AE5B9-A233-7C45-8533-8CEA47FAE6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076" y="960554"/>
                <a:ext cx="8856924" cy="1474060"/>
              </a:xfrm>
              <a:blipFill>
                <a:blip r:embed="rId3"/>
                <a:stretch>
                  <a:fillRect l="-1146" t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A1B387-AF6D-3A40-B6CF-33E5A771CD11}"/>
                  </a:ext>
                </a:extLst>
              </p:cNvPr>
              <p:cNvSpPr txBox="1"/>
              <p:nvPr/>
            </p:nvSpPr>
            <p:spPr>
              <a:xfrm>
                <a:off x="666427" y="2473881"/>
                <a:ext cx="2485296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:r>
                  <a:rPr lang="en-US" sz="2000" i="1" u="sng" dirty="0">
                    <a:latin typeface="+mn-lt"/>
                  </a:rPr>
                  <a:t>pp</a:t>
                </a:r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u="sng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A1B387-AF6D-3A40-B6CF-33E5A771C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27" y="2473881"/>
                <a:ext cx="2485296" cy="513282"/>
              </a:xfrm>
              <a:prstGeom prst="rect">
                <a:avLst/>
              </a:prstGeom>
              <a:blipFill>
                <a:blip r:embed="rId4"/>
                <a:stretch>
                  <a:fillRect l="-3553" r="-508" b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F71EA4-84A4-CB4F-AF64-333D870FCBB7}"/>
                  </a:ext>
                </a:extLst>
              </p:cNvPr>
              <p:cNvSpPr txBox="1"/>
              <p:nvPr/>
            </p:nvSpPr>
            <p:spPr>
              <a:xfrm>
                <a:off x="5452820" y="2473881"/>
                <a:ext cx="2190728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:r>
                  <a:rPr lang="en-US" sz="2000" i="1" u="sng" dirty="0" err="1">
                    <a:latin typeface="+mn-lt"/>
                  </a:rPr>
                  <a:t>vp</a:t>
                </a:r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F71EA4-84A4-CB4F-AF64-333D870FC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820" y="2473881"/>
                <a:ext cx="2190728" cy="513282"/>
              </a:xfrm>
              <a:prstGeom prst="rect">
                <a:avLst/>
              </a:prstGeom>
              <a:blipFill>
                <a:blip r:embed="rId5"/>
                <a:stretch>
                  <a:fillRect l="-4624" r="-578" b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1CA4303-2551-4443-A359-86D06152FA34}"/>
                  </a:ext>
                </a:extLst>
              </p:cNvPr>
              <p:cNvSpPr txBox="1"/>
              <p:nvPr/>
            </p:nvSpPr>
            <p:spPr>
              <a:xfrm>
                <a:off x="5409752" y="3015115"/>
                <a:ext cx="3123356" cy="87530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read only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bits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,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output accept or reject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1CA4303-2551-4443-A359-86D06152F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752" y="3015115"/>
                <a:ext cx="3123356" cy="875304"/>
              </a:xfrm>
              <a:prstGeom prst="rect">
                <a:avLst/>
              </a:prstGeom>
              <a:blipFill>
                <a:blip r:embed="rId6"/>
                <a:stretch>
                  <a:fillRect l="-2823" t="-4286" r="-2016" b="-1428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448D636-EC02-A14B-91B6-A10FAF5BFB12}"/>
              </a:ext>
            </a:extLst>
          </p:cNvPr>
          <p:cNvSpPr/>
          <p:nvPr/>
        </p:nvSpPr>
        <p:spPr>
          <a:xfrm>
            <a:off x="457199" y="2416953"/>
            <a:ext cx="8485322" cy="15263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CFCE2A-2D78-3A44-98EB-1B33D2EAFE5B}"/>
                  </a:ext>
                </a:extLst>
              </p:cNvPr>
              <p:cNvSpPr txBox="1"/>
              <p:nvPr/>
            </p:nvSpPr>
            <p:spPr>
              <a:xfrm>
                <a:off x="1131717" y="2918542"/>
                <a:ext cx="1741372" cy="523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+mn-lt"/>
                  </a:rPr>
                  <a:t>long p</a:t>
                </a:r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roof 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CFCE2A-2D78-3A44-98EB-1B33D2EAF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717" y="2918542"/>
                <a:ext cx="1741372" cy="523218"/>
              </a:xfrm>
              <a:prstGeom prst="rect">
                <a:avLst/>
              </a:prstGeom>
              <a:blipFill>
                <a:blip r:embed="rId7"/>
                <a:stretch>
                  <a:fillRect l="-7971" r="-1449" b="-20930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E7821014-7950-574F-92AB-2822B4872E49}"/>
              </a:ext>
            </a:extLst>
          </p:cNvPr>
          <p:cNvGrpSpPr/>
          <p:nvPr/>
        </p:nvGrpSpPr>
        <p:grpSpPr>
          <a:xfrm>
            <a:off x="937575" y="3338599"/>
            <a:ext cx="2211984" cy="369346"/>
            <a:chOff x="2890746" y="4212095"/>
            <a:chExt cx="2211984" cy="36934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1435B2-3D7B-C04F-A7D5-FA642C12603D}"/>
                </a:ext>
              </a:extLst>
            </p:cNvPr>
            <p:cNvSpPr/>
            <p:nvPr/>
          </p:nvSpPr>
          <p:spPr>
            <a:xfrm>
              <a:off x="2890746" y="4212111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A93853D-87BD-F846-9826-B99543A3394D}"/>
                </a:ext>
              </a:extLst>
            </p:cNvPr>
            <p:cNvSpPr/>
            <p:nvPr/>
          </p:nvSpPr>
          <p:spPr>
            <a:xfrm>
              <a:off x="3075804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F8BBC2-5486-7B41-9DBA-C7A78F304F59}"/>
                </a:ext>
              </a:extLst>
            </p:cNvPr>
            <p:cNvSpPr/>
            <p:nvPr/>
          </p:nvSpPr>
          <p:spPr>
            <a:xfrm>
              <a:off x="3258684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9176FE-664F-BA4E-AC40-743BD91CAB6D}"/>
                </a:ext>
              </a:extLst>
            </p:cNvPr>
            <p:cNvSpPr/>
            <p:nvPr/>
          </p:nvSpPr>
          <p:spPr>
            <a:xfrm>
              <a:off x="3443742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062F1E9-F294-FD49-AD74-2F9071FA753E}"/>
                </a:ext>
              </a:extLst>
            </p:cNvPr>
            <p:cNvSpPr/>
            <p:nvPr/>
          </p:nvSpPr>
          <p:spPr>
            <a:xfrm>
              <a:off x="3628800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C41266E-4CFF-8E45-BD48-D99699D4AFD4}"/>
                </a:ext>
              </a:extLst>
            </p:cNvPr>
            <p:cNvSpPr/>
            <p:nvPr/>
          </p:nvSpPr>
          <p:spPr>
            <a:xfrm>
              <a:off x="3813858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A080D8F-9906-3648-91FD-9F27605A2515}"/>
                </a:ext>
              </a:extLst>
            </p:cNvPr>
            <p:cNvSpPr/>
            <p:nvPr/>
          </p:nvSpPr>
          <p:spPr>
            <a:xfrm>
              <a:off x="3996738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81AE92D-16E2-B14F-A4A2-8726B1C84B51}"/>
                </a:ext>
              </a:extLst>
            </p:cNvPr>
            <p:cNvSpPr/>
            <p:nvPr/>
          </p:nvSpPr>
          <p:spPr>
            <a:xfrm>
              <a:off x="4181796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F12065-E9CA-9749-835C-65A226C35A24}"/>
                </a:ext>
              </a:extLst>
            </p:cNvPr>
            <p:cNvSpPr/>
            <p:nvPr/>
          </p:nvSpPr>
          <p:spPr>
            <a:xfrm>
              <a:off x="4366854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B8DD3FC-F459-2943-8FE1-197F54DA8A00}"/>
                </a:ext>
              </a:extLst>
            </p:cNvPr>
            <p:cNvSpPr/>
            <p:nvPr/>
          </p:nvSpPr>
          <p:spPr>
            <a:xfrm>
              <a:off x="4551912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A8F6C4-A253-AF4B-81D5-4F35E1C3B1E0}"/>
                </a:ext>
              </a:extLst>
            </p:cNvPr>
            <p:cNvSpPr/>
            <p:nvPr/>
          </p:nvSpPr>
          <p:spPr>
            <a:xfrm>
              <a:off x="4734792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7D45A7-B988-C748-9132-B32FD0F4438C}"/>
                </a:ext>
              </a:extLst>
            </p:cNvPr>
            <p:cNvSpPr/>
            <p:nvPr/>
          </p:nvSpPr>
          <p:spPr>
            <a:xfrm>
              <a:off x="4919850" y="4212095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F1C914-A29F-714B-97F3-6B3B2E22078D}"/>
                  </a:ext>
                </a:extLst>
              </p:cNvPr>
              <p:cNvSpPr txBox="1"/>
              <p:nvPr/>
            </p:nvSpPr>
            <p:spPr>
              <a:xfrm>
                <a:off x="1171112" y="4609147"/>
                <a:ext cx="6227089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size of proof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n-lt"/>
                  </a:rPr>
                  <a:t>is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𝑝𝑜𝑙𝑦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en-US" dirty="0">
                    <a:latin typeface="+mn-lt"/>
                  </a:rPr>
                  <a:t>.           (not succinct)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F1C914-A29F-714B-97F3-6B3B2E220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112" y="4609147"/>
                <a:ext cx="6227089" cy="461665"/>
              </a:xfrm>
              <a:prstGeom prst="rect">
                <a:avLst/>
              </a:prstGeom>
              <a:blipFill>
                <a:blip r:embed="rId8"/>
                <a:stretch>
                  <a:fillRect l="-1420" t="-5263" r="-406" b="-2894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84D72F7-9161-F540-8987-CD9EF084BE94}"/>
                  </a:ext>
                </a:extLst>
              </p:cNvPr>
              <p:cNvSpPr txBox="1"/>
              <p:nvPr/>
            </p:nvSpPr>
            <p:spPr>
              <a:xfrm>
                <a:off x="172739" y="4050609"/>
                <a:ext cx="8792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V always accepts valid proof.     If no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latin typeface="+mn-lt"/>
                  </a:rPr>
                  <a:t>, then V rejects with high prob.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84D72F7-9161-F540-8987-CD9EF084B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39" y="4050609"/>
                <a:ext cx="8792856" cy="461665"/>
              </a:xfrm>
              <a:prstGeom prst="rect">
                <a:avLst/>
              </a:prstGeom>
              <a:blipFill>
                <a:blip r:embed="rId9"/>
                <a:stretch>
                  <a:fillRect l="-100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BC887AF0-1D28-2A4B-8303-B67C4CC6DBD1}"/>
              </a:ext>
            </a:extLst>
          </p:cNvPr>
          <p:cNvGrpSpPr/>
          <p:nvPr/>
        </p:nvGrpSpPr>
        <p:grpSpPr>
          <a:xfrm>
            <a:off x="2902167" y="3700199"/>
            <a:ext cx="2211984" cy="369346"/>
            <a:chOff x="2890746" y="4212095"/>
            <a:chExt cx="2211984" cy="36934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298B101-B837-3D48-BB7D-E26024DEB4F2}"/>
                </a:ext>
              </a:extLst>
            </p:cNvPr>
            <p:cNvSpPr/>
            <p:nvPr/>
          </p:nvSpPr>
          <p:spPr>
            <a:xfrm>
              <a:off x="2890746" y="4212111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7132078-356A-F748-A47C-A6878777BFCF}"/>
                </a:ext>
              </a:extLst>
            </p:cNvPr>
            <p:cNvSpPr/>
            <p:nvPr/>
          </p:nvSpPr>
          <p:spPr>
            <a:xfrm>
              <a:off x="3075804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A3F3AE9-6035-7844-9920-8BB2BFEECAD5}"/>
                </a:ext>
              </a:extLst>
            </p:cNvPr>
            <p:cNvSpPr/>
            <p:nvPr/>
          </p:nvSpPr>
          <p:spPr>
            <a:xfrm>
              <a:off x="3258684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FCE35E5-1374-EA4B-9B4A-1A12245F3DC0}"/>
                </a:ext>
              </a:extLst>
            </p:cNvPr>
            <p:cNvSpPr/>
            <p:nvPr/>
          </p:nvSpPr>
          <p:spPr>
            <a:xfrm>
              <a:off x="3443742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DCF073-DD8E-BE41-B6AD-2BC88E1CCACD}"/>
                </a:ext>
              </a:extLst>
            </p:cNvPr>
            <p:cNvSpPr/>
            <p:nvPr/>
          </p:nvSpPr>
          <p:spPr>
            <a:xfrm>
              <a:off x="3628800" y="4212107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54EC429-F922-A94F-ACC0-0E06211B1F3E}"/>
                </a:ext>
              </a:extLst>
            </p:cNvPr>
            <p:cNvSpPr/>
            <p:nvPr/>
          </p:nvSpPr>
          <p:spPr>
            <a:xfrm>
              <a:off x="3813858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0BF01B6-6FB5-B849-9E84-46D47B395C77}"/>
                </a:ext>
              </a:extLst>
            </p:cNvPr>
            <p:cNvSpPr/>
            <p:nvPr/>
          </p:nvSpPr>
          <p:spPr>
            <a:xfrm>
              <a:off x="3996738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A5133C6-EBBB-7E4C-A74D-77D7FBA06FD2}"/>
                </a:ext>
              </a:extLst>
            </p:cNvPr>
            <p:cNvSpPr/>
            <p:nvPr/>
          </p:nvSpPr>
          <p:spPr>
            <a:xfrm>
              <a:off x="4181796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29141E1-0807-1F4C-97B6-2252A285B582}"/>
                </a:ext>
              </a:extLst>
            </p:cNvPr>
            <p:cNvSpPr/>
            <p:nvPr/>
          </p:nvSpPr>
          <p:spPr>
            <a:xfrm>
              <a:off x="4366854" y="4212103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200B76-0894-7641-BD8C-7F12B05D174B}"/>
                </a:ext>
              </a:extLst>
            </p:cNvPr>
            <p:cNvSpPr/>
            <p:nvPr/>
          </p:nvSpPr>
          <p:spPr>
            <a:xfrm>
              <a:off x="4551912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5C5773A-3E28-BD4A-B747-C2938D4DF095}"/>
                </a:ext>
              </a:extLst>
            </p:cNvPr>
            <p:cNvSpPr/>
            <p:nvPr/>
          </p:nvSpPr>
          <p:spPr>
            <a:xfrm>
              <a:off x="4734792" y="4212099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3EC0A97-1831-304A-A32C-47B217EEB935}"/>
                </a:ext>
              </a:extLst>
            </p:cNvPr>
            <p:cNvSpPr/>
            <p:nvPr/>
          </p:nvSpPr>
          <p:spPr>
            <a:xfrm>
              <a:off x="4919850" y="4212095"/>
              <a:ext cx="182880" cy="36933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87E721-B442-6141-A9D0-E714852938AF}"/>
              </a:ext>
            </a:extLst>
          </p:cNvPr>
          <p:cNvGrpSpPr/>
          <p:nvPr/>
        </p:nvGrpSpPr>
        <p:grpSpPr>
          <a:xfrm>
            <a:off x="3178665" y="3181658"/>
            <a:ext cx="2257828" cy="518553"/>
            <a:chOff x="3178665" y="3181658"/>
            <a:chExt cx="2257828" cy="51855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BCD2C0C-413B-4D47-BD67-4E1112A89BB1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>
              <a:off x="4469715" y="3181666"/>
              <a:ext cx="966778" cy="5185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9B32678-228F-8D4A-89CA-04E2092E15AD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 flipH="1">
              <a:off x="4099599" y="3197991"/>
              <a:ext cx="1307379" cy="50221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9152F1C-5A16-BC4E-B10A-48363D503476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 flipH="1">
              <a:off x="3178665" y="3181658"/>
              <a:ext cx="2257828" cy="51855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51363E-9CC2-5D4F-B21E-86AE012979A8}"/>
                  </a:ext>
                </a:extLst>
              </p:cNvPr>
              <p:cNvSpPr txBox="1"/>
              <p:nvPr/>
            </p:nvSpPr>
            <p:spPr>
              <a:xfrm>
                <a:off x="2480463" y="3654031"/>
                <a:ext cx="4557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>
                    <a:latin typeface="+mn-lt"/>
                  </a:rPr>
                  <a:t>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51363E-9CC2-5D4F-B21E-86AE01297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463" y="3654031"/>
                <a:ext cx="455766" cy="461665"/>
              </a:xfrm>
              <a:prstGeom prst="rect">
                <a:avLst/>
              </a:prstGeom>
              <a:blipFill>
                <a:blip r:embed="rId10"/>
                <a:stretch>
                  <a:fillRect t="-8108" r="-18919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73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71 L 0.21493 0.07068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7" y="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35" grpId="0" animBg="1"/>
      <p:bldP spid="3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0D82-E715-7D41-A954-45235E6E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Convert a PCP to a SNARK:  making proof short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7D5B8A5-9B14-814B-A5B1-48E4C525B996}"/>
                  </a:ext>
                </a:extLst>
              </p:cNvPr>
              <p:cNvSpPr txBox="1"/>
              <p:nvPr/>
            </p:nvSpPr>
            <p:spPr>
              <a:xfrm>
                <a:off x="666428" y="1134176"/>
                <a:ext cx="2491708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:r>
                  <a:rPr lang="en-US" sz="2000" i="1" u="sng" dirty="0">
                    <a:latin typeface="+mn-lt"/>
                  </a:rPr>
                  <a:t>pp</a:t>
                </a:r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u="sng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7D5B8A5-9B14-814B-A5B1-48E4C525B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28" y="1134176"/>
                <a:ext cx="2491708" cy="513282"/>
              </a:xfrm>
              <a:prstGeom prst="rect">
                <a:avLst/>
              </a:prstGeom>
              <a:blipFill>
                <a:blip r:embed="rId2"/>
                <a:stretch>
                  <a:fillRect l="-3553" r="-508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7767D2-B660-CF49-BEE3-436A80CD8987}"/>
                  </a:ext>
                </a:extLst>
              </p:cNvPr>
              <p:cNvSpPr txBox="1"/>
              <p:nvPr/>
            </p:nvSpPr>
            <p:spPr>
              <a:xfrm>
                <a:off x="5452821" y="1134176"/>
                <a:ext cx="2190728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:r>
                  <a:rPr lang="en-US" sz="2000" i="1" u="sng" dirty="0" err="1">
                    <a:latin typeface="+mn-lt"/>
                  </a:rPr>
                  <a:t>vp</a:t>
                </a:r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7767D2-B660-CF49-BEE3-436A80CD8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821" y="1134176"/>
                <a:ext cx="2190728" cy="513282"/>
              </a:xfrm>
              <a:prstGeom prst="rect">
                <a:avLst/>
              </a:prstGeom>
              <a:blipFill>
                <a:blip r:embed="rId3"/>
                <a:stretch>
                  <a:fillRect l="-4624" r="-578" b="-26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DE4D1163-235F-D44E-AD7D-5139A3DB986D}"/>
              </a:ext>
            </a:extLst>
          </p:cNvPr>
          <p:cNvGrpSpPr/>
          <p:nvPr/>
        </p:nvGrpSpPr>
        <p:grpSpPr>
          <a:xfrm>
            <a:off x="1169172" y="2539855"/>
            <a:ext cx="2211984" cy="182896"/>
            <a:chOff x="2890746" y="4305320"/>
            <a:chExt cx="2211984" cy="18289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010DD4-4B15-834C-8D4B-D147BFCC184E}"/>
                </a:ext>
              </a:extLst>
            </p:cNvPr>
            <p:cNvSpPr/>
            <p:nvPr/>
          </p:nvSpPr>
          <p:spPr>
            <a:xfrm>
              <a:off x="2890746" y="4305336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F02F06-A2B6-4143-978E-AF04275CFA00}"/>
                </a:ext>
              </a:extLst>
            </p:cNvPr>
            <p:cNvSpPr/>
            <p:nvPr/>
          </p:nvSpPr>
          <p:spPr>
            <a:xfrm>
              <a:off x="3075804" y="4305332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210C75-1C78-274B-A62F-7339722AF029}"/>
                </a:ext>
              </a:extLst>
            </p:cNvPr>
            <p:cNvSpPr/>
            <p:nvPr/>
          </p:nvSpPr>
          <p:spPr>
            <a:xfrm>
              <a:off x="3258684" y="4305332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8FD788-528D-8B44-998B-0B0EF7E76EAD}"/>
                </a:ext>
              </a:extLst>
            </p:cNvPr>
            <p:cNvSpPr/>
            <p:nvPr/>
          </p:nvSpPr>
          <p:spPr>
            <a:xfrm>
              <a:off x="3443742" y="4305328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7B04D4-0203-5143-9A1B-21640A480FC8}"/>
                </a:ext>
              </a:extLst>
            </p:cNvPr>
            <p:cNvSpPr/>
            <p:nvPr/>
          </p:nvSpPr>
          <p:spPr>
            <a:xfrm>
              <a:off x="3628800" y="4305332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7CFBD5-28D1-4447-80C3-342D61150EFD}"/>
                </a:ext>
              </a:extLst>
            </p:cNvPr>
            <p:cNvSpPr/>
            <p:nvPr/>
          </p:nvSpPr>
          <p:spPr>
            <a:xfrm>
              <a:off x="3813858" y="4305328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DD27177-AA83-0C42-A93C-6F0E5B1E0DD3}"/>
                </a:ext>
              </a:extLst>
            </p:cNvPr>
            <p:cNvSpPr/>
            <p:nvPr/>
          </p:nvSpPr>
          <p:spPr>
            <a:xfrm>
              <a:off x="3996738" y="4305328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AAF283-591E-E541-8D01-6E88B842EEE7}"/>
                </a:ext>
              </a:extLst>
            </p:cNvPr>
            <p:cNvSpPr/>
            <p:nvPr/>
          </p:nvSpPr>
          <p:spPr>
            <a:xfrm>
              <a:off x="4181796" y="4305324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F7A003-362B-974E-80A8-4399E8D195B9}"/>
                </a:ext>
              </a:extLst>
            </p:cNvPr>
            <p:cNvSpPr/>
            <p:nvPr/>
          </p:nvSpPr>
          <p:spPr>
            <a:xfrm>
              <a:off x="4366854" y="4305328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FDA80-E0FD-9445-BC21-83000FB0134C}"/>
                </a:ext>
              </a:extLst>
            </p:cNvPr>
            <p:cNvSpPr/>
            <p:nvPr/>
          </p:nvSpPr>
          <p:spPr>
            <a:xfrm>
              <a:off x="4551912" y="4305324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658B48-4C9E-BA47-A33B-DE55FF8ED9BA}"/>
                </a:ext>
              </a:extLst>
            </p:cNvPr>
            <p:cNvSpPr/>
            <p:nvPr/>
          </p:nvSpPr>
          <p:spPr>
            <a:xfrm>
              <a:off x="4734792" y="4305324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32F5BE5-AE9E-D645-8FE9-D71FF6C797AF}"/>
                </a:ext>
              </a:extLst>
            </p:cNvPr>
            <p:cNvSpPr/>
            <p:nvPr/>
          </p:nvSpPr>
          <p:spPr>
            <a:xfrm>
              <a:off x="4919850" y="4305320"/>
              <a:ext cx="182880" cy="18288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25" name="Triangle 24">
            <a:extLst>
              <a:ext uri="{FF2B5EF4-FFF2-40B4-BE49-F238E27FC236}">
                <a16:creationId xmlns:a16="http://schemas.microsoft.com/office/drawing/2014/main" id="{F48474E9-168D-ED43-972B-0FAA9C52F010}"/>
              </a:ext>
            </a:extLst>
          </p:cNvPr>
          <p:cNvSpPr/>
          <p:nvPr/>
        </p:nvSpPr>
        <p:spPr>
          <a:xfrm>
            <a:off x="1158798" y="1855355"/>
            <a:ext cx="2261910" cy="623097"/>
          </a:xfrm>
          <a:prstGeom prst="triangle">
            <a:avLst>
              <a:gd name="adj" fmla="val 5401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Merkle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A531CE-A670-3E4C-AB8E-E71023FCDDE5}"/>
                  </a:ext>
                </a:extLst>
              </p:cNvPr>
              <p:cNvSpPr txBox="1"/>
              <p:nvPr/>
            </p:nvSpPr>
            <p:spPr>
              <a:xfrm>
                <a:off x="724052" y="2373176"/>
                <a:ext cx="4429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A531CE-A670-3E4C-AB8E-E71023FCD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52" y="2373176"/>
                <a:ext cx="44294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C1FF53-64AC-B546-9DF0-6193B6EB6299}"/>
                  </a:ext>
                </a:extLst>
              </p:cNvPr>
              <p:cNvSpPr txBox="1"/>
              <p:nvPr/>
            </p:nvSpPr>
            <p:spPr>
              <a:xfrm>
                <a:off x="2544569" y="1676220"/>
                <a:ext cx="4303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C1FF53-64AC-B546-9DF0-6193B6EB6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569" y="1676220"/>
                <a:ext cx="43037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3FE63352-DA9A-6C4B-920A-8CE4D69055B6}"/>
              </a:ext>
            </a:extLst>
          </p:cNvPr>
          <p:cNvGrpSpPr/>
          <p:nvPr/>
        </p:nvGrpSpPr>
        <p:grpSpPr>
          <a:xfrm>
            <a:off x="798275" y="2930844"/>
            <a:ext cx="5900237" cy="461665"/>
            <a:chOff x="798275" y="3079702"/>
            <a:chExt cx="5900237" cy="461665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E1CBD3E-0572-964C-A96A-F20F87AD0BCC}"/>
                </a:ext>
              </a:extLst>
            </p:cNvPr>
            <p:cNvCxnSpPr/>
            <p:nvPr/>
          </p:nvCxnSpPr>
          <p:spPr>
            <a:xfrm flipH="1">
              <a:off x="798275" y="3455581"/>
              <a:ext cx="59002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E1020B-1464-CB4A-8E40-91B524735AB0}"/>
                    </a:ext>
                  </a:extLst>
                </p:cNvPr>
                <p:cNvSpPr txBox="1"/>
                <p:nvPr/>
              </p:nvSpPr>
              <p:spPr>
                <a:xfrm>
                  <a:off x="1800950" y="3079702"/>
                  <a:ext cx="425789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open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>
                      <a:latin typeface="+mn-lt"/>
                    </a:rPr>
                    <a:t>positions of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>
                      <a:latin typeface="+mn-lt"/>
                    </a:rPr>
                    <a:t>    </a:t>
                  </a:r>
                  <a:r>
                    <a:rPr lang="en-US" sz="1800" dirty="0">
                      <a:latin typeface="+mn-lt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800" dirty="0">
                      <a:latin typeface="+mn-lt"/>
                    </a:rPr>
                    <a:t>)</a:t>
                  </a:r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E1020B-1464-CB4A-8E40-91B524735A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0950" y="3079702"/>
                  <a:ext cx="4257897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2077" t="-5263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A9FF403-82F9-6F49-8E79-C50E78B61AAD}"/>
              </a:ext>
            </a:extLst>
          </p:cNvPr>
          <p:cNvGrpSpPr/>
          <p:nvPr/>
        </p:nvGrpSpPr>
        <p:grpSpPr>
          <a:xfrm>
            <a:off x="798274" y="3537793"/>
            <a:ext cx="5900237" cy="461665"/>
            <a:chOff x="798274" y="3686651"/>
            <a:chExt cx="5900237" cy="46166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9747E81-53AF-E04E-9186-2E306071C073}"/>
                </a:ext>
              </a:extLst>
            </p:cNvPr>
            <p:cNvCxnSpPr>
              <a:cxnSpLocks/>
            </p:cNvCxnSpPr>
            <p:nvPr/>
          </p:nvCxnSpPr>
          <p:spPr>
            <a:xfrm>
              <a:off x="798274" y="3693042"/>
              <a:ext cx="59002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3B7A02B-A285-7648-88D5-2F50C3970437}"/>
                    </a:ext>
                  </a:extLst>
                </p:cNvPr>
                <p:cNvSpPr txBox="1"/>
                <p:nvPr/>
              </p:nvSpPr>
              <p:spPr>
                <a:xfrm>
                  <a:off x="1737154" y="3686651"/>
                  <a:ext cx="375038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>
                      <a:latin typeface="+mn-lt"/>
                    </a:rPr>
                    <a:t>opening and Merkle proofs</a:t>
                  </a: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3B7A02B-A285-7648-88D5-2F50C39704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7154" y="3686651"/>
                  <a:ext cx="3750386" cy="461665"/>
                </a:xfrm>
                <a:prstGeom prst="rect">
                  <a:avLst/>
                </a:prstGeom>
                <a:blipFill>
                  <a:blip r:embed="rId8"/>
                  <a:stretch>
                    <a:fillRect t="-10811" r="-2020" b="-270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AF9B715-6BBF-2442-8A9A-09B4A4337A49}"/>
              </a:ext>
            </a:extLst>
          </p:cNvPr>
          <p:cNvSpPr txBox="1"/>
          <p:nvPr/>
        </p:nvSpPr>
        <p:spPr>
          <a:xfrm>
            <a:off x="5826641" y="3848916"/>
            <a:ext cx="3055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output accept or 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3505E5-2465-0A4A-A5BD-E7DE62B16717}"/>
                  </a:ext>
                </a:extLst>
              </p:cNvPr>
              <p:cNvSpPr txBox="1"/>
              <p:nvPr/>
            </p:nvSpPr>
            <p:spPr>
              <a:xfrm>
                <a:off x="198710" y="4556916"/>
                <a:ext cx="6077760" cy="46166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Verifier sees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1" dirty="0" err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b="0" i="1" dirty="0" err="1" smtClean="0">
                        <a:latin typeface="Cambria Math" panose="02040503050406030204" pitchFamily="18" charset="0"/>
                      </a:rPr>
                      <m:t>⁡|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|) </m:t>
                    </m:r>
                  </m:oMath>
                </a14:m>
                <a:r>
                  <a:rPr lang="en-US" dirty="0">
                    <a:latin typeface="+mn-lt"/>
                  </a:rPr>
                  <a:t>data  ⇒  succinct proof.                                      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3505E5-2465-0A4A-A5BD-E7DE62B16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10" y="4556916"/>
                <a:ext cx="6077760" cy="461665"/>
              </a:xfrm>
              <a:prstGeom prst="rect">
                <a:avLst/>
              </a:prstGeom>
              <a:blipFill>
                <a:blip r:embed="rId9"/>
                <a:stretch>
                  <a:fillRect l="-1458" t="-10526" r="-5625" b="-26316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338F8BBE-AA74-034F-B03C-12C57C73A4B0}"/>
              </a:ext>
            </a:extLst>
          </p:cNvPr>
          <p:cNvGrpSpPr/>
          <p:nvPr/>
        </p:nvGrpSpPr>
        <p:grpSpPr>
          <a:xfrm>
            <a:off x="798275" y="2478452"/>
            <a:ext cx="6955908" cy="552953"/>
            <a:chOff x="798275" y="2478452"/>
            <a:chExt cx="6955908" cy="55295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186275A-8280-664A-BBDA-17EDCE2A57CC}"/>
                </a:ext>
              </a:extLst>
            </p:cNvPr>
            <p:cNvCxnSpPr>
              <a:cxnSpLocks/>
            </p:cNvCxnSpPr>
            <p:nvPr/>
          </p:nvCxnSpPr>
          <p:spPr>
            <a:xfrm>
              <a:off x="798275" y="2863603"/>
              <a:ext cx="5900237" cy="0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3159B24-1B17-BD40-B3A0-9D0BEA39EB84}"/>
                    </a:ext>
                  </a:extLst>
                </p:cNvPr>
                <p:cNvSpPr txBox="1"/>
                <p:nvPr/>
              </p:nvSpPr>
              <p:spPr>
                <a:xfrm>
                  <a:off x="4306186" y="2478452"/>
                  <a:ext cx="197028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>
                      <a:latin typeface="+mn-lt"/>
                    </a:rPr>
                    <a:t>Merkle root 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3159B24-1B17-BD40-B3A0-9D0BEA39EB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6186" y="2478452"/>
                  <a:ext cx="1970283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4459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35C9BD6-7F2C-B040-9A5E-FC93D90794A4}"/>
                </a:ext>
              </a:extLst>
            </p:cNvPr>
            <p:cNvSpPr txBox="1"/>
            <p:nvPr/>
          </p:nvSpPr>
          <p:spPr>
            <a:xfrm>
              <a:off x="6888240" y="2631295"/>
              <a:ext cx="8659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1 hash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4BE1DCF-4A95-3645-A752-043454997240}"/>
                  </a:ext>
                </a:extLst>
              </p:cNvPr>
              <p:cNvSpPr txBox="1"/>
              <p:nvPr/>
            </p:nvSpPr>
            <p:spPr>
              <a:xfrm>
                <a:off x="6811371" y="3310150"/>
                <a:ext cx="22760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|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en-US" sz="2000" dirty="0">
                    <a:latin typeface="+mn-lt"/>
                  </a:rPr>
                  <a:t> hashes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4BE1DCF-4A95-3645-A752-043454997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371" y="3310150"/>
                <a:ext cx="2276008" cy="400110"/>
              </a:xfrm>
              <a:prstGeom prst="rect">
                <a:avLst/>
              </a:prstGeom>
              <a:blipFill>
                <a:blip r:embed="rId11"/>
                <a:stretch>
                  <a:fillRect t="-6061" r="-222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DCDD9F8-3E77-014B-94AC-EB372F6F3129}"/>
              </a:ext>
            </a:extLst>
          </p:cNvPr>
          <p:cNvSpPr txBox="1"/>
          <p:nvPr/>
        </p:nvSpPr>
        <p:spPr>
          <a:xfrm>
            <a:off x="6392450" y="4555271"/>
            <a:ext cx="2750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Problem: </a:t>
            </a:r>
            <a:r>
              <a:rPr lang="en-US" b="1" dirty="0">
                <a:latin typeface="+mn-lt"/>
              </a:rPr>
              <a:t>interactive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B87A4A-9D39-7CCB-3965-2610FED4073E}"/>
              </a:ext>
            </a:extLst>
          </p:cNvPr>
          <p:cNvGrpSpPr/>
          <p:nvPr/>
        </p:nvGrpSpPr>
        <p:grpSpPr>
          <a:xfrm>
            <a:off x="4388602" y="1955371"/>
            <a:ext cx="1844046" cy="582445"/>
            <a:chOff x="4345738" y="1941083"/>
            <a:chExt cx="1844046" cy="582445"/>
          </a:xfrm>
        </p:grpSpPr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9D7CCF2B-9426-E3D6-4605-15468BBA4CB1}"/>
                </a:ext>
              </a:extLst>
            </p:cNvPr>
            <p:cNvSpPr/>
            <p:nvPr/>
          </p:nvSpPr>
          <p:spPr>
            <a:xfrm rot="16200000">
              <a:off x="5126493" y="1460237"/>
              <a:ext cx="282536" cy="1844046"/>
            </a:xfrm>
            <a:prstGeom prst="rightBrac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AB64C7-2942-57C2-64EB-7A9F82B05081}"/>
                    </a:ext>
                  </a:extLst>
                </p:cNvPr>
                <p:cNvSpPr txBox="1"/>
                <p:nvPr/>
              </p:nvSpPr>
              <p:spPr>
                <a:xfrm>
                  <a:off x="4557716" y="1941083"/>
                  <a:ext cx="147437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</a:rPr>
                    <a:t>commit to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endParaRPr lang="en-US" sz="2000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AB64C7-2942-57C2-64EB-7A9F82B050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7716" y="1941083"/>
                  <a:ext cx="1474378" cy="400110"/>
                </a:xfrm>
                <a:prstGeom prst="rect">
                  <a:avLst/>
                </a:prstGeom>
                <a:blipFill>
                  <a:blip r:embed="rId12"/>
                  <a:stretch>
                    <a:fillRect l="-4274" t="-9375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9166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 animBg="1"/>
      <p:bldP spid="4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0D82-E715-7D41-A954-45235E6E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Making the proof non-interactive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DDB1F-E866-3F41-8C56-B2F616381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19395"/>
            <a:ext cx="8580475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The </a:t>
            </a:r>
            <a:r>
              <a:rPr lang="en-US" b="1" u="sng" dirty="0"/>
              <a:t>Fiat-Shamir transform</a:t>
            </a:r>
            <a:r>
              <a:rPr lang="en-US" b="1" dirty="0"/>
              <a:t>:</a:t>
            </a:r>
          </a:p>
          <a:p>
            <a:r>
              <a:rPr lang="en-US" dirty="0"/>
              <a:t>public-coin interactive protocol  ⇒  non-interactive protocol</a:t>
            </a:r>
          </a:p>
          <a:p>
            <a:pPr marL="0" indent="0">
              <a:buNone/>
            </a:pPr>
            <a:r>
              <a:rPr lang="en-US" dirty="0"/>
              <a:t>	public coin:  all verifier randomness is public (no secrets)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50D262F-C795-F447-BD19-E17DB91B436C}"/>
              </a:ext>
            </a:extLst>
          </p:cNvPr>
          <p:cNvCxnSpPr/>
          <p:nvPr/>
        </p:nvCxnSpPr>
        <p:spPr>
          <a:xfrm>
            <a:off x="2955851" y="3572540"/>
            <a:ext cx="3200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6E779C0-AE20-9B45-B97A-928C61C24286}"/>
              </a:ext>
            </a:extLst>
          </p:cNvPr>
          <p:cNvSpPr txBox="1"/>
          <p:nvPr/>
        </p:nvSpPr>
        <p:spPr>
          <a:xfrm>
            <a:off x="4029739" y="3133014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msg1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DC328AF-FB13-9340-BE80-B3B9D9B20610}"/>
              </a:ext>
            </a:extLst>
          </p:cNvPr>
          <p:cNvCxnSpPr>
            <a:cxnSpLocks/>
          </p:cNvCxnSpPr>
          <p:nvPr/>
        </p:nvCxnSpPr>
        <p:spPr>
          <a:xfrm flipH="1">
            <a:off x="2955851" y="4053209"/>
            <a:ext cx="3200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3A040DC-535C-5145-8002-17B508396A64}"/>
              </a:ext>
            </a:extLst>
          </p:cNvPr>
          <p:cNvSpPr txBox="1"/>
          <p:nvPr/>
        </p:nvSpPr>
        <p:spPr>
          <a:xfrm>
            <a:off x="4327778" y="3642965"/>
            <a:ext cx="292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1B5044D-E180-1449-A8B9-4D3783B6B91D}"/>
              </a:ext>
            </a:extLst>
          </p:cNvPr>
          <p:cNvCxnSpPr/>
          <p:nvPr/>
        </p:nvCxnSpPr>
        <p:spPr>
          <a:xfrm>
            <a:off x="2971800" y="4511099"/>
            <a:ext cx="3200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D887516-0057-5E48-A110-C82F6B52C52B}"/>
              </a:ext>
            </a:extLst>
          </p:cNvPr>
          <p:cNvSpPr txBox="1"/>
          <p:nvPr/>
        </p:nvSpPr>
        <p:spPr>
          <a:xfrm>
            <a:off x="4041689" y="4150779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msg2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270C5E-4D0B-024E-A069-8D8DA15989CA}"/>
              </a:ext>
            </a:extLst>
          </p:cNvPr>
          <p:cNvSpPr txBox="1"/>
          <p:nvPr/>
        </p:nvSpPr>
        <p:spPr>
          <a:xfrm>
            <a:off x="6358270" y="4442613"/>
            <a:ext cx="2133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accept or reject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54DCEC-41BE-134E-8358-F44D3DA569FB}"/>
              </a:ext>
            </a:extLst>
          </p:cNvPr>
          <p:cNvSpPr/>
          <p:nvPr/>
        </p:nvSpPr>
        <p:spPr>
          <a:xfrm>
            <a:off x="329609" y="2614283"/>
            <a:ext cx="8580475" cy="22899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D6C9C3-5B23-E446-BE3D-68DBD15AD49E}"/>
              </a:ext>
            </a:extLst>
          </p:cNvPr>
          <p:cNvSpPr txBox="1"/>
          <p:nvPr/>
        </p:nvSpPr>
        <p:spPr>
          <a:xfrm>
            <a:off x="6013271" y="3624657"/>
            <a:ext cx="282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choose random bits 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B07F70-DCAE-82D1-2A5F-44AC710CB649}"/>
                  </a:ext>
                </a:extLst>
              </p:cNvPr>
              <p:cNvSpPr txBox="1"/>
              <p:nvPr/>
            </p:nvSpPr>
            <p:spPr>
              <a:xfrm>
                <a:off x="666428" y="2736839"/>
                <a:ext cx="27775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:r>
                  <a:rPr lang="en-US" i="1" u="sng" dirty="0">
                    <a:latin typeface="+mn-lt"/>
                  </a:rPr>
                  <a:t>pp</a:t>
                </a:r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u="sng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B07F70-DCAE-82D1-2A5F-44AC710C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28" y="2736839"/>
                <a:ext cx="2777555" cy="523220"/>
              </a:xfrm>
              <a:prstGeom prst="rect">
                <a:avLst/>
              </a:prstGeom>
              <a:blipFill>
                <a:blip r:embed="rId2"/>
                <a:stretch>
                  <a:fillRect l="-4545" t="-11905" r="-1364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0FEAA4-D051-F516-E829-3C0CE821CCDD}"/>
                  </a:ext>
                </a:extLst>
              </p:cNvPr>
              <p:cNvSpPr txBox="1"/>
              <p:nvPr/>
            </p:nvSpPr>
            <p:spPr>
              <a:xfrm>
                <a:off x="6259067" y="2736839"/>
                <a:ext cx="24270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:r>
                  <a:rPr lang="en-US" i="1" u="sng" dirty="0" err="1">
                    <a:latin typeface="+mn-lt"/>
                  </a:rPr>
                  <a:t>vp</a:t>
                </a:r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0FEAA4-D051-F516-E829-3C0CE821C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067" y="2736839"/>
                <a:ext cx="2427011" cy="523220"/>
              </a:xfrm>
              <a:prstGeom prst="rect">
                <a:avLst/>
              </a:prstGeom>
              <a:blipFill>
                <a:blip r:embed="rId3"/>
                <a:stretch>
                  <a:fillRect l="-5208" t="-11905" r="-4687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2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" grpId="0"/>
      <p:bldP spid="45" grpId="0"/>
      <p:bldP spid="10" grpId="0"/>
      <p:bldP spid="24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0D82-E715-7D41-A954-45235E6E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Making the proof non-interactive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8DDB1F-E866-3F41-8C56-B2F6163817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966230"/>
                <a:ext cx="8569842" cy="11522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u="sng" dirty="0"/>
                  <a:t>Fiat-Shamir transform</a:t>
                </a:r>
                <a:r>
                  <a:rPr lang="en-US" b="1" dirty="0"/>
                  <a:t>: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="1" dirty="0"/>
                  <a:t>  </a:t>
                </a:r>
                <a:r>
                  <a:rPr lang="en-US" dirty="0"/>
                  <a:t>a cryptographic hash function</a:t>
                </a:r>
              </a:p>
              <a:p>
                <a:pPr>
                  <a:spcBef>
                    <a:spcPts val="1776"/>
                  </a:spcBef>
                </a:pPr>
                <a:r>
                  <a:rPr lang="en-US" dirty="0"/>
                  <a:t>idea:  prover generates random bits on its own (!)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8DDB1F-E866-3F41-8C56-B2F6163817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66230"/>
                <a:ext cx="8569842" cy="1152273"/>
              </a:xfrm>
              <a:blipFill>
                <a:blip r:embed="rId2"/>
                <a:stretch>
                  <a:fillRect l="-1185" t="-4348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1C59F39A-2303-224D-AFA6-A99B50696775}"/>
              </a:ext>
            </a:extLst>
          </p:cNvPr>
          <p:cNvGrpSpPr/>
          <p:nvPr/>
        </p:nvGrpSpPr>
        <p:grpSpPr>
          <a:xfrm>
            <a:off x="2971800" y="3488767"/>
            <a:ext cx="3200400" cy="923330"/>
            <a:chOff x="2971800" y="4009770"/>
            <a:chExt cx="3200400" cy="923330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1B5044D-E180-1449-A8B9-4D3783B6B91D}"/>
                </a:ext>
              </a:extLst>
            </p:cNvPr>
            <p:cNvCxnSpPr/>
            <p:nvPr/>
          </p:nvCxnSpPr>
          <p:spPr>
            <a:xfrm>
              <a:off x="2971800" y="4429454"/>
              <a:ext cx="320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D887516-0057-5E48-A110-C82F6B52C52B}"/>
                    </a:ext>
                  </a:extLst>
                </p:cNvPr>
                <p:cNvSpPr txBox="1"/>
                <p:nvPr/>
              </p:nvSpPr>
              <p:spPr>
                <a:xfrm>
                  <a:off x="3455411" y="4009770"/>
                  <a:ext cx="232807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>
                      <a:latin typeface="+mn-lt"/>
                    </a:rPr>
                    <a:t> = (msg1, msg2)</a:t>
                  </a:r>
                </a:p>
                <a:p>
                  <a:pPr algn="ctr">
                    <a:spcBef>
                      <a:spcPts val="1200"/>
                    </a:spcBef>
                  </a:pP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= O(</a:t>
                  </a:r>
                  <a14:m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 err="1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dirty="0" err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|) 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D887516-0057-5E48-A110-C82F6B52C5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5411" y="4009770"/>
                  <a:ext cx="2328073" cy="923330"/>
                </a:xfrm>
                <a:prstGeom prst="rect">
                  <a:avLst/>
                </a:prstGeom>
                <a:blipFill>
                  <a:blip r:embed="rId5"/>
                  <a:stretch>
                    <a:fillRect t="-4054" r="-3261" b="-108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270C5E-4D0B-024E-A069-8D8DA15989CA}"/>
                  </a:ext>
                </a:extLst>
              </p:cNvPr>
              <p:cNvSpPr txBox="1"/>
              <p:nvPr/>
            </p:nvSpPr>
            <p:spPr>
              <a:xfrm>
                <a:off x="6287823" y="3488767"/>
                <a:ext cx="2214068" cy="98488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r ⇽ H(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>
                    <a:latin typeface="+mn-lt"/>
                  </a:rPr>
                  <a:t>, msg1)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accept or reject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270C5E-4D0B-024E-A069-8D8DA1598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823" y="3488767"/>
                <a:ext cx="2214068" cy="984885"/>
              </a:xfrm>
              <a:prstGeom prst="rect">
                <a:avLst/>
              </a:prstGeom>
              <a:blipFill>
                <a:blip r:embed="rId6"/>
                <a:stretch>
                  <a:fillRect l="-3955" t="-5063" b="-11392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0354DCEC-41BE-134E-8358-F44D3DA569FB}"/>
              </a:ext>
            </a:extLst>
          </p:cNvPr>
          <p:cNvSpPr/>
          <p:nvPr/>
        </p:nvSpPr>
        <p:spPr>
          <a:xfrm>
            <a:off x="202019" y="2093279"/>
            <a:ext cx="8708065" cy="244683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693B58-9821-06DD-FC49-5DF3C9683DE8}"/>
              </a:ext>
            </a:extLst>
          </p:cNvPr>
          <p:cNvGrpSpPr/>
          <p:nvPr/>
        </p:nvGrpSpPr>
        <p:grpSpPr>
          <a:xfrm>
            <a:off x="457200" y="2839041"/>
            <a:ext cx="2451890" cy="1526615"/>
            <a:chOff x="457200" y="2839041"/>
            <a:chExt cx="2451890" cy="152661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4F1560D-1133-3A41-8201-51627792F997}"/>
                </a:ext>
              </a:extLst>
            </p:cNvPr>
            <p:cNvGrpSpPr/>
            <p:nvPr/>
          </p:nvGrpSpPr>
          <p:grpSpPr>
            <a:xfrm>
              <a:off x="637168" y="2839041"/>
              <a:ext cx="2071401" cy="1473750"/>
              <a:chOff x="573370" y="2839041"/>
              <a:chExt cx="2071401" cy="14737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5F02088A-186E-0A4E-A087-E76E090B1CC4}"/>
                      </a:ext>
                    </a:extLst>
                  </p:cNvPr>
                  <p:cNvSpPr txBox="1"/>
                  <p:nvPr/>
                </p:nvSpPr>
                <p:spPr>
                  <a:xfrm>
                    <a:off x="573370" y="3313396"/>
                    <a:ext cx="2071401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latin typeface="+mn-lt"/>
                      </a:rPr>
                      <a:t>r ⇽ H(</a:t>
                    </a:r>
                    <a14:m>
                      <m:oMath xmlns:m="http://schemas.openxmlformats.org/officeDocument/2006/math">
                        <m:r>
                          <a:rPr lang="en-US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a14:m>
                    <a:r>
                      <a:rPr lang="en-US" dirty="0">
                        <a:latin typeface="+mn-lt"/>
                      </a:rPr>
                      <a:t>, msg1)</a:t>
                    </a:r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5F02088A-186E-0A4E-A087-E76E090B1C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370" y="3313396"/>
                    <a:ext cx="2071401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878" t="-13514" r="-3659" b="-2702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13AD76-A275-2349-8A8C-99C76814DC49}"/>
                  </a:ext>
                </a:extLst>
              </p:cNvPr>
              <p:cNvSpPr txBox="1"/>
              <p:nvPr/>
            </p:nvSpPr>
            <p:spPr>
              <a:xfrm>
                <a:off x="594529" y="2839041"/>
                <a:ext cx="2029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generate msg1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E7AE2F7-25A2-6F46-A2B6-0EF8259B4263}"/>
                  </a:ext>
                </a:extLst>
              </p:cNvPr>
              <p:cNvSpPr txBox="1"/>
              <p:nvPr/>
            </p:nvSpPr>
            <p:spPr>
              <a:xfrm>
                <a:off x="594529" y="3851126"/>
                <a:ext cx="2029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generate msg2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11FBB3-4D08-FA4C-965F-34B025CDBD90}"/>
                </a:ext>
              </a:extLst>
            </p:cNvPr>
            <p:cNvSpPr/>
            <p:nvPr/>
          </p:nvSpPr>
          <p:spPr>
            <a:xfrm>
              <a:off x="457200" y="2874493"/>
              <a:ext cx="2451890" cy="149116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734D96F-A5EA-0344-804F-0934E310EE5E}"/>
              </a:ext>
            </a:extLst>
          </p:cNvPr>
          <p:cNvSpPr txBox="1"/>
          <p:nvPr/>
        </p:nvSpPr>
        <p:spPr>
          <a:xfrm>
            <a:off x="138723" y="4653628"/>
            <a:ext cx="8963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Fiat-Shamir:   certain secure interactive protocols   ⟹   non-interactive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1D13BB-262F-444E-8700-7827C79E4D46}"/>
              </a:ext>
            </a:extLst>
          </p:cNvPr>
          <p:cNvSpPr/>
          <p:nvPr/>
        </p:nvSpPr>
        <p:spPr>
          <a:xfrm>
            <a:off x="3420706" y="4033157"/>
            <a:ext cx="2362778" cy="3789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7129F-56BB-F5A8-D66A-C2CA3CE30488}"/>
                  </a:ext>
                </a:extLst>
              </p:cNvPr>
              <p:cNvSpPr txBox="1"/>
              <p:nvPr/>
            </p:nvSpPr>
            <p:spPr>
              <a:xfrm>
                <a:off x="666428" y="2186229"/>
                <a:ext cx="27775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:r>
                  <a:rPr lang="en-US" i="1" u="sng" dirty="0">
                    <a:latin typeface="+mn-lt"/>
                  </a:rPr>
                  <a:t>pp</a:t>
                </a:r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u="sng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7129F-56BB-F5A8-D66A-C2CA3CE30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28" y="2186229"/>
                <a:ext cx="2777555" cy="523220"/>
              </a:xfrm>
              <a:prstGeom prst="rect">
                <a:avLst/>
              </a:prstGeom>
              <a:blipFill>
                <a:blip r:embed="rId8"/>
                <a:stretch>
                  <a:fillRect l="-4545" t="-11905" r="-1364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FA757E-A224-CC0B-BDAA-86017ED59EA4}"/>
                  </a:ext>
                </a:extLst>
              </p:cNvPr>
              <p:cNvSpPr txBox="1"/>
              <p:nvPr/>
            </p:nvSpPr>
            <p:spPr>
              <a:xfrm>
                <a:off x="6259067" y="2186229"/>
                <a:ext cx="24270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:r>
                  <a:rPr lang="en-US" i="1" u="sng" dirty="0" err="1">
                    <a:latin typeface="+mn-lt"/>
                  </a:rPr>
                  <a:t>vp</a:t>
                </a:r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3FA757E-A224-CC0B-BDAA-86017ED59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067" y="2186229"/>
                <a:ext cx="2427011" cy="523220"/>
              </a:xfrm>
              <a:prstGeom prst="rect">
                <a:avLst/>
              </a:prstGeom>
              <a:blipFill>
                <a:blip r:embed="rId9"/>
                <a:stretch>
                  <a:fillRect l="-5208" t="-11905" r="-4687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7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39439-844C-9D44-8CAC-BC2EF463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Why is this an argument of knowledge?   </a:t>
            </a:r>
            <a:r>
              <a:rPr lang="en-US" sz="1600" dirty="0"/>
              <a:t>(can skip)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1C1E8-A4A2-C941-9C57-A7A2B26D62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8976" y="1075232"/>
                <a:ext cx="8686801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Let’s build an extractor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for the interactive protocol:</a:t>
                </a:r>
              </a:p>
              <a:p>
                <a:r>
                  <a:rPr lang="en-US" sz="2000" dirty="0"/>
                  <a:t>After prover commits to Merkle root of proof</a:t>
                </a:r>
              </a:p>
              <a:p>
                <a:pPr marL="0" indent="0">
                  <a:buNone/>
                </a:pPr>
                <a:r>
                  <a:rPr lang="en-US" sz="2000" dirty="0"/>
                  <a:t>	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asks prover to open many batches of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 err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r>
                  <a:rPr lang="en-US" sz="2000" dirty="0"/>
                  <a:t>positions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 </a:t>
                </a:r>
                <a:br>
                  <a:rPr lang="en-US" sz="2000" dirty="0"/>
                </a:br>
                <a:r>
                  <a:rPr lang="en-US" sz="2000" dirty="0"/>
                  <a:t>		(by rewinding prover)</a:t>
                </a:r>
              </a:p>
              <a:p>
                <a:pPr>
                  <a:spcBef>
                    <a:spcPts val="1224"/>
                  </a:spcBef>
                </a:pP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fails to extract cell #j of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  if 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(1)	prover produces a false Merkle proofs  (efficient prover cannot), or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(2)   prover fails (i.e., verifier rejects) whenever j is in batch to open:</a:t>
                </a:r>
              </a:p>
              <a:p>
                <a:pPr marL="0" indent="0">
                  <a:buNone/>
                </a:pPr>
                <a:r>
                  <a:rPr lang="en-US" sz="2000" dirty="0"/>
                  <a:t>				Pr[prover fails]   ≥   Pr[ j in batch ]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  1 –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1−1/|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/>
                  <a:t>)</a:t>
                </a:r>
                <a14:m>
                  <m:oMath xmlns:m="http://schemas.openxmlformats.org/officeDocument/2006/math">
                    <m:r>
                      <a:rPr lang="en-US" sz="2000" i="1" baseline="30000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i="0" dirty="0">
                    <a:latin typeface="+mj-lt"/>
                  </a:rPr>
                  <a:t> .</a:t>
                </a:r>
                <a:endParaRPr lang="en-US" sz="2000" i="0" baseline="30000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+mj-lt"/>
                  </a:rPr>
                  <a:t>		so:   this cannot happen if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 is sufficiently large</a:t>
                </a:r>
              </a:p>
              <a:p>
                <a:pPr marL="0" indent="0">
                  <a:spcBef>
                    <a:spcPts val="1224"/>
                  </a:spcBef>
                  <a:buNone/>
                </a:pPr>
                <a:r>
                  <a:rPr lang="en-US" sz="2000" dirty="0"/>
                  <a:t>⇒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 extracts entire proof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.       Once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  is known,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can obtain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sz="2000" dirty="0"/>
                  <a:t>  from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51C1E8-A4A2-C941-9C57-A7A2B26D62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976" y="1075232"/>
                <a:ext cx="8686801" cy="3943349"/>
              </a:xfrm>
              <a:blipFill>
                <a:blip r:embed="rId2"/>
                <a:stretch>
                  <a:fillRect l="-584" t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4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AB945-D2CF-9943-A60D-122CBA76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we done?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03556F-7234-C04B-9A6C-276EA352D7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Simple transparent SNARK from the PCP theorem</a:t>
                </a:r>
              </a:p>
              <a:p>
                <a:r>
                  <a:rPr lang="en-US" dirty="0"/>
                  <a:t>Use Fiat-Shamir transform to make non-interactive</a:t>
                </a:r>
              </a:p>
              <a:p>
                <a:r>
                  <a:rPr lang="en-US" dirty="0"/>
                  <a:t>We will apply Fiat-Shamir in many other settings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bad news:   an impractical SNARK --- Prover time too high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Better SNARKs:      Goal:  Time(Prover) =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n-US" dirty="0"/>
                  <a:t>(|C|)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03556F-7234-C04B-9A6C-276EA352D7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1A3226C-5D2B-CF4D-8378-B2A8390200C9}"/>
              </a:ext>
            </a:extLst>
          </p:cNvPr>
          <p:cNvSpPr/>
          <p:nvPr/>
        </p:nvSpPr>
        <p:spPr>
          <a:xfrm>
            <a:off x="233916" y="2860157"/>
            <a:ext cx="8676167" cy="15629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89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EB2D0A9-6EA9-4143-A1ED-BEFA6984EB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7E7C12-BC83-684B-B676-5E24FEE5D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an efficient SNARK</a:t>
            </a:r>
          </a:p>
        </p:txBody>
      </p:sp>
    </p:spTree>
    <p:extLst>
      <p:ext uri="{BB962C8B-B14F-4D97-AF65-F5344CB8AC3E}">
        <p14:creationId xmlns:p14="http://schemas.microsoft.com/office/powerpoint/2010/main" val="2248480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5F94-F2FA-A849-A008-D0FFF62D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paradigm:  two steps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F5E0A-0FB7-6F48-9388-AE276A9C08F9}"/>
              </a:ext>
            </a:extLst>
          </p:cNvPr>
          <p:cNvSpPr txBox="1"/>
          <p:nvPr/>
        </p:nvSpPr>
        <p:spPr>
          <a:xfrm>
            <a:off x="822983" y="3269277"/>
            <a:ext cx="321645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polynomial interactive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oracle proof (Poly-IOP)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6432DF-5C1A-9048-BF5E-C2D590A52C06}"/>
              </a:ext>
            </a:extLst>
          </p:cNvPr>
          <p:cNvSpPr txBox="1"/>
          <p:nvPr/>
        </p:nvSpPr>
        <p:spPr>
          <a:xfrm>
            <a:off x="822983" y="1335974"/>
            <a:ext cx="3147593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polynomial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commitment scheme</a:t>
            </a:r>
          </a:p>
        </p:txBody>
      </p:sp>
      <p:pic>
        <p:nvPicPr>
          <p:cNvPr id="1028" name="Picture 4" descr="blender clipart - Clip Art Library">
            <a:extLst>
              <a:ext uri="{FF2B5EF4-FFF2-40B4-BE49-F238E27FC236}">
                <a16:creationId xmlns:a16="http://schemas.microsoft.com/office/drawing/2014/main" id="{E677520B-2F79-2341-B985-5B6F6DE48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08" y="2326799"/>
            <a:ext cx="548176" cy="94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E534B3-8F8B-FA4B-8196-27E74083FFED}"/>
              </a:ext>
            </a:extLst>
          </p:cNvPr>
          <p:cNvSpPr txBox="1"/>
          <p:nvPr/>
        </p:nvSpPr>
        <p:spPr>
          <a:xfrm>
            <a:off x="6327031" y="2382539"/>
            <a:ext cx="20724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SNARK for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general circuits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B44B9-84BF-847F-D738-8E89F4B0C495}"/>
              </a:ext>
            </a:extLst>
          </p:cNvPr>
          <p:cNvSpPr txBox="1"/>
          <p:nvPr/>
        </p:nvSpPr>
        <p:spPr>
          <a:xfrm>
            <a:off x="205431" y="1499722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4331-FD99-6848-2F5E-8F02E64BC3D0}"/>
              </a:ext>
            </a:extLst>
          </p:cNvPr>
          <p:cNvSpPr txBox="1"/>
          <p:nvPr/>
        </p:nvSpPr>
        <p:spPr>
          <a:xfrm>
            <a:off x="205431" y="3411605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(2)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3739DA2-84A9-5325-73CA-DFE5ADBF72E6}"/>
              </a:ext>
            </a:extLst>
          </p:cNvPr>
          <p:cNvSpPr/>
          <p:nvPr/>
        </p:nvSpPr>
        <p:spPr>
          <a:xfrm>
            <a:off x="5521002" y="2662425"/>
            <a:ext cx="806029" cy="271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F61857A-BBD7-FEDA-4347-23BD16BF1A80}"/>
              </a:ext>
            </a:extLst>
          </p:cNvPr>
          <p:cNvSpPr/>
          <p:nvPr/>
        </p:nvSpPr>
        <p:spPr>
          <a:xfrm rot="1496730">
            <a:off x="3971809" y="2089326"/>
            <a:ext cx="925338" cy="26158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253D9AA-3F48-3978-DF44-57460572A971}"/>
              </a:ext>
            </a:extLst>
          </p:cNvPr>
          <p:cNvSpPr/>
          <p:nvPr/>
        </p:nvSpPr>
        <p:spPr>
          <a:xfrm rot="19612882">
            <a:off x="4006024" y="3127719"/>
            <a:ext cx="925698" cy="318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F820AAA-0819-4D9B-CBEB-6B7B548FFE43}"/>
              </a:ext>
            </a:extLst>
          </p:cNvPr>
          <p:cNvSpPr/>
          <p:nvPr/>
        </p:nvSpPr>
        <p:spPr>
          <a:xfrm>
            <a:off x="4198347" y="4183122"/>
            <a:ext cx="4257368" cy="623098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Let’s explain each concept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F1132-D9E4-907A-6A59-EC6E0B9F9340}"/>
              </a:ext>
            </a:extLst>
          </p:cNvPr>
          <p:cNvSpPr txBox="1"/>
          <p:nvPr/>
        </p:nvSpPr>
        <p:spPr>
          <a:xfrm>
            <a:off x="1132843" y="4100274"/>
            <a:ext cx="2527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(info. theoretic object)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3D8A7-0348-013B-7088-EBABF5A4BDEC}"/>
              </a:ext>
            </a:extLst>
          </p:cNvPr>
          <p:cNvSpPr txBox="1"/>
          <p:nvPr/>
        </p:nvSpPr>
        <p:spPr>
          <a:xfrm>
            <a:off x="1230963" y="2166970"/>
            <a:ext cx="2486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(cryptographic object)</a:t>
            </a:r>
          </a:p>
        </p:txBody>
      </p:sp>
    </p:spTree>
    <p:extLst>
      <p:ext uri="{BB962C8B-B14F-4D97-AF65-F5344CB8AC3E}">
        <p14:creationId xmlns:p14="http://schemas.microsoft.com/office/powerpoint/2010/main" val="306488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8" grpId="0" animBg="1"/>
      <p:bldP spid="15" grpId="0" animBg="1"/>
      <p:bldP spid="1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EFD761-84E4-FAD7-0721-E2EF685BB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(1) Polynomial commitment scheme (PCS)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8CA8D6A-E2FB-1CB6-9F97-43EA419D76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8207" y="1908075"/>
                <a:ext cx="8229600" cy="30277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Prover commits to a polynomial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 in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400" dirty="0"/>
                  <a:t>      </a:t>
                </a:r>
                <a:r>
                  <a:rPr lang="en-US" sz="2000" dirty="0"/>
                  <a:t>(univariate)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400" b="1" i="1" dirty="0"/>
                  <a:t>eval</a:t>
                </a:r>
                <a:r>
                  <a:rPr lang="en-US" sz="2400" dirty="0"/>
                  <a:t>:  for public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,  prover can convince the verifier that committed poly satisfies</a:t>
                </a:r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400" dirty="0"/>
                  <a:t>   and   deg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>
                  <a:spcBef>
                    <a:spcPts val="3900"/>
                  </a:spcBef>
                </a:pPr>
                <a:r>
                  <a:rPr lang="en-US" sz="2400" dirty="0"/>
                  <a:t>Eval proof size and verifier time should be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 b="1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⁡⁡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8CA8D6A-E2FB-1CB6-9F97-43EA419D76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8207" y="1908075"/>
                <a:ext cx="8229600" cy="3027720"/>
              </a:xfrm>
              <a:blipFill>
                <a:blip r:embed="rId2"/>
                <a:stretch>
                  <a:fillRect l="-1079" b="-1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721E41FF-D8DB-25BC-6870-260DC0471B0C}"/>
              </a:ext>
            </a:extLst>
          </p:cNvPr>
          <p:cNvSpPr/>
          <p:nvPr/>
        </p:nvSpPr>
        <p:spPr>
          <a:xfrm>
            <a:off x="717756" y="3517049"/>
            <a:ext cx="4114800" cy="533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7BF03C-E9F8-A871-10E1-D42C0AA9FA90}"/>
                  </a:ext>
                </a:extLst>
              </p:cNvPr>
              <p:cNvSpPr txBox="1"/>
              <p:nvPr/>
            </p:nvSpPr>
            <p:spPr>
              <a:xfrm>
                <a:off x="5252121" y="3575883"/>
                <a:ext cx="36772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verifier has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:r>
                  <a:rPr lang="en-US" i="1" dirty="0" err="1">
                    <a:latin typeface="+mn-lt"/>
                  </a:rPr>
                  <a:t>com</a:t>
                </a:r>
                <a:r>
                  <a:rPr lang="en-US" i="1" baseline="-25000" dirty="0" err="1">
                    <a:latin typeface="+mn-lt"/>
                  </a:rPr>
                  <a:t>f</a:t>
                </a:r>
                <a:r>
                  <a:rPr lang="en-US" i="1" baseline="-25000" dirty="0">
                    <a:latin typeface="+mn-lt"/>
                  </a:rPr>
                  <a:t> 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7BF03C-E9F8-A871-10E1-D42C0AA9F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121" y="3575883"/>
                <a:ext cx="3677263" cy="461665"/>
              </a:xfrm>
              <a:prstGeom prst="rect">
                <a:avLst/>
              </a:prstGeom>
              <a:blipFill>
                <a:blip r:embed="rId3"/>
                <a:stretch>
                  <a:fillRect l="-2405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893B7E0-3115-B079-AE37-E1416DB39597}"/>
              </a:ext>
            </a:extLst>
          </p:cNvPr>
          <p:cNvGrpSpPr/>
          <p:nvPr/>
        </p:nvGrpSpPr>
        <p:grpSpPr>
          <a:xfrm>
            <a:off x="7670545" y="4050449"/>
            <a:ext cx="1130236" cy="738242"/>
            <a:chOff x="7729538" y="3342525"/>
            <a:chExt cx="1130236" cy="7382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C0D195BE-826E-289C-B326-1AF9932E3D27}"/>
                    </a:ext>
                  </a:extLst>
                </p:cNvPr>
                <p:cNvSpPr txBox="1"/>
                <p:nvPr/>
              </p:nvSpPr>
              <p:spPr>
                <a:xfrm>
                  <a:off x="8468833" y="3680657"/>
                  <a:ext cx="390941" cy="40011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C0D195BE-826E-289C-B326-1AF9932E3D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8833" y="3680657"/>
                  <a:ext cx="390941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8571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29979F5-E613-0492-80A9-B4334028A318}"/>
                </a:ext>
              </a:extLst>
            </p:cNvPr>
            <p:cNvCxnSpPr>
              <a:stCxn id="2" idx="1"/>
            </p:cNvCxnSpPr>
            <p:nvPr/>
          </p:nvCxnSpPr>
          <p:spPr>
            <a:xfrm flipH="1" flipV="1">
              <a:off x="7729538" y="3342525"/>
              <a:ext cx="739295" cy="5381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4F2E80-2024-806A-615E-EEA0DCF4D31C}"/>
                  </a:ext>
                </a:extLst>
              </p:cNvPr>
              <p:cNvSpPr txBox="1"/>
              <p:nvPr/>
            </p:nvSpPr>
            <p:spPr>
              <a:xfrm>
                <a:off x="398207" y="1058109"/>
                <a:ext cx="8184420" cy="583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+mn-lt"/>
                  </a:rPr>
                  <a:t>Notation:</a:t>
                </a:r>
                <a:r>
                  <a:rPr lang="en-US" i="1" dirty="0">
                    <a:latin typeface="+mn-lt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>
                    <a:latin typeface="+mn-lt"/>
                  </a:rPr>
                  <a:t>  is all polynomials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+mn-lt"/>
                  </a:rPr>
                  <a:t> of degree ≤ d. 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4F2E80-2024-806A-615E-EEA0DCF4D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07" y="1058109"/>
                <a:ext cx="8184420" cy="583429"/>
              </a:xfrm>
              <a:prstGeom prst="rect">
                <a:avLst/>
              </a:prstGeom>
              <a:blipFill>
                <a:blip r:embed="rId5"/>
                <a:stretch>
                  <a:fillRect l="-1085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68A382-0AB5-E5A6-3B99-BE33A7B8EB00}"/>
              </a:ext>
            </a:extLst>
          </p:cNvPr>
          <p:cNvCxnSpPr/>
          <p:nvPr/>
        </p:nvCxnSpPr>
        <p:spPr>
          <a:xfrm>
            <a:off x="0" y="1769806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08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DB10-3C5B-4940-94B1-86DA4BBB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(1) Polynomial commitment scheme (PCS)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A8D602-F264-7344-BE3F-A0BFEBC8C3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4161" y="954269"/>
                <a:ext cx="8784775" cy="4114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i="1" u="sng" dirty="0"/>
                  <a:t>setup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) ⇾ </a:t>
                </a:r>
                <a:r>
                  <a:rPr lang="en-US" i="1" dirty="0"/>
                  <a:t>pp</a:t>
                </a:r>
                <a:r>
                  <a:rPr lang="en-US" dirty="0"/>
                  <a:t>,      public parameters for polynomials of degree ≤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pPr>
                  <a:spcBef>
                    <a:spcPts val="1776"/>
                  </a:spcBef>
                </a:pPr>
                <a:r>
                  <a:rPr lang="en-US" i="1" u="sng" dirty="0"/>
                  <a:t>commit</a:t>
                </a:r>
                <a:r>
                  <a:rPr lang="en-US" dirty="0"/>
                  <a:t>(</a:t>
                </a:r>
                <a:r>
                  <a:rPr lang="en-US" i="1" dirty="0"/>
                  <a:t>pp</a:t>
                </a:r>
                <a:r>
                  <a:rPr lang="en-US" dirty="0"/>
                  <a:t>, f,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) ⇾ </a:t>
                </a:r>
                <a:r>
                  <a:rPr lang="en-US" b="1" i="1" dirty="0" err="1"/>
                  <a:t>com</a:t>
                </a:r>
                <a:r>
                  <a:rPr lang="en-US" b="1" i="1" baseline="-25000" dirty="0" err="1"/>
                  <a:t>f</a:t>
                </a:r>
                <a:r>
                  <a:rPr lang="en-US" dirty="0"/>
                  <a:t>        commitment to f ∈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b="1" i="1" baseline="-25000" dirty="0"/>
              </a:p>
              <a:p>
                <a:pPr>
                  <a:spcBef>
                    <a:spcPts val="1776"/>
                  </a:spcBef>
                </a:pPr>
                <a:r>
                  <a:rPr lang="en-US" i="1" u="sng" dirty="0"/>
                  <a:t>eval</a:t>
                </a:r>
                <a:r>
                  <a:rPr lang="en-US" dirty="0"/>
                  <a:t>:    goal:   for a given </a:t>
                </a:r>
                <a:r>
                  <a:rPr lang="en-US" b="1" i="1" dirty="0" err="1"/>
                  <a:t>com</a:t>
                </a:r>
                <a:r>
                  <a:rPr lang="en-US" b="1" i="1" baseline="-25000" dirty="0" err="1"/>
                  <a:t>f</a:t>
                </a:r>
                <a:r>
                  <a:rPr lang="en-US" b="1" i="1" baseline="-25000" dirty="0"/>
                  <a:t> </a:t>
                </a:r>
                <a:r>
                  <a:rPr lang="en-US" baseline="-25000" dirty="0"/>
                  <a:t> </a:t>
                </a:r>
                <a:r>
                  <a:rPr lang="en-US" dirty="0"/>
                  <a:t> and  x, y 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,  prove that  f(x) = y.</a:t>
                </a:r>
              </a:p>
              <a:p>
                <a:pPr marL="0" indent="0">
                  <a:lnSpc>
                    <a:spcPct val="160000"/>
                  </a:lnSpc>
                  <a:spcBef>
                    <a:spcPts val="1176"/>
                  </a:spcBef>
                  <a:buNone/>
                  <a:tabLst>
                    <a:tab pos="385763" algn="l"/>
                    <a:tab pos="674688" algn="l"/>
                  </a:tabLst>
                </a:pPr>
                <a:r>
                  <a:rPr lang="en-US" dirty="0"/>
                  <a:t>	Formally:   </a:t>
                </a:r>
                <a:r>
                  <a:rPr lang="en-US" i="1" dirty="0"/>
                  <a:t>eval</a:t>
                </a:r>
                <a:r>
                  <a:rPr lang="en-US" dirty="0"/>
                  <a:t> = (</a:t>
                </a:r>
                <a:r>
                  <a:rPr lang="en-US" sz="2000" dirty="0"/>
                  <a:t>S, </a:t>
                </a:r>
                <a:r>
                  <a:rPr lang="en-US" dirty="0"/>
                  <a:t>P, V) is a SNARK for:</a:t>
                </a:r>
                <a:br>
                  <a:rPr lang="en-US" dirty="0"/>
                </a:br>
                <a:r>
                  <a:rPr lang="en-US" dirty="0"/>
                  <a:t>		statement  </a:t>
                </a:r>
                <a:r>
                  <a:rPr lang="en-US" i="1" dirty="0" err="1"/>
                  <a:t>st</a:t>
                </a:r>
                <a:r>
                  <a:rPr lang="en-US" dirty="0"/>
                  <a:t> = (</a:t>
                </a:r>
                <a:r>
                  <a:rPr lang="en-US" sz="1800" i="1" dirty="0">
                    <a:latin typeface="+mj-lt"/>
                  </a:rPr>
                  <a:t>pp</a:t>
                </a:r>
                <a:r>
                  <a:rPr lang="en-US" i="1" dirty="0"/>
                  <a:t>, </a:t>
                </a:r>
                <a:r>
                  <a:rPr lang="en-US" b="1" i="1" dirty="0" err="1"/>
                  <a:t>com</a:t>
                </a:r>
                <a:r>
                  <a:rPr lang="en-US" b="1" i="1" baseline="-25000" dirty="0" err="1"/>
                  <a:t>f</a:t>
                </a:r>
                <a:r>
                  <a:rPr lang="en-US" b="1" i="1" dirty="0"/>
                  <a:t> </a:t>
                </a:r>
                <a:r>
                  <a:rPr lang="en-US" dirty="0"/>
                  <a:t>, x,  y)   with  witness 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= (f,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576"/>
                  </a:spcBef>
                  <a:buNone/>
                  <a:tabLst>
                    <a:tab pos="385763" algn="l"/>
                    <a:tab pos="674688" algn="l"/>
                  </a:tabLst>
                </a:pPr>
                <a:r>
                  <a:rPr lang="en-US" dirty="0"/>
                  <a:t>		where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(</a:t>
                </a:r>
                <a:r>
                  <a:rPr lang="en-US" i="1" dirty="0" err="1"/>
                  <a:t>st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) = 0  </a:t>
                </a:r>
                <a:r>
                  <a:rPr lang="en-US" dirty="0" err="1"/>
                  <a:t>iff</a:t>
                </a:r>
                <a:r>
                  <a:rPr lang="en-US" dirty="0"/>
                  <a:t>  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576"/>
                  </a:spcBef>
                  <a:buNone/>
                  <a:tabLst>
                    <a:tab pos="385763" algn="l"/>
                    <a:tab pos="674688" algn="l"/>
                  </a:tabLst>
                </a:pPr>
                <a:r>
                  <a:rPr lang="en-US" sz="2800" dirty="0"/>
                  <a:t>			  </a:t>
                </a:r>
                <a:r>
                  <a:rPr lang="en-US" sz="3200" dirty="0"/>
                  <a:t>[</a:t>
                </a:r>
                <a:r>
                  <a:rPr lang="en-US" dirty="0"/>
                  <a:t> f(x) = y   </a:t>
                </a:r>
                <a:r>
                  <a:rPr lang="en-US" i="1" dirty="0"/>
                  <a:t>and</a:t>
                </a:r>
                <a:r>
                  <a:rPr lang="en-US" dirty="0"/>
                  <a:t>   f ∈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/>
                  <a:t>  and   commit</a:t>
                </a:r>
                <a:r>
                  <a:rPr lang="en-US" dirty="0"/>
                  <a:t>(</a:t>
                </a:r>
                <a:r>
                  <a:rPr lang="en-US" i="1" dirty="0"/>
                  <a:t>pp</a:t>
                </a:r>
                <a:r>
                  <a:rPr lang="en-US" dirty="0"/>
                  <a:t>, f,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) = </a:t>
                </a:r>
                <a:r>
                  <a:rPr lang="en-US" b="1" i="1" dirty="0" err="1"/>
                  <a:t>com</a:t>
                </a:r>
                <a:r>
                  <a:rPr lang="en-US" baseline="-25000" dirty="0" err="1"/>
                  <a:t>f</a:t>
                </a:r>
                <a:r>
                  <a:rPr lang="en-US" dirty="0"/>
                  <a:t> </a:t>
                </a:r>
                <a:r>
                  <a:rPr lang="en-US" sz="3200" dirty="0"/>
                  <a:t>]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A8D602-F264-7344-BE3F-A0BFEBC8C3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4161" y="954269"/>
                <a:ext cx="8784775" cy="4114800"/>
              </a:xfrm>
              <a:blipFill>
                <a:blip r:embed="rId2"/>
                <a:stretch>
                  <a:fillRect l="-1010" t="-1846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8E8C0D-76D7-6D3A-BC34-36F9610DFD48}"/>
              </a:ext>
            </a:extLst>
          </p:cNvPr>
          <p:cNvSpPr/>
          <p:nvPr/>
        </p:nvSpPr>
        <p:spPr>
          <a:xfrm>
            <a:off x="457200" y="2800350"/>
            <a:ext cx="8601736" cy="221823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6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DB10-3C5B-4940-94B1-86DA4BBB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(1) Polynomial commitment scheme (PCS)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8D602-F264-7344-BE3F-A0BFEBC8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960815"/>
            <a:ext cx="8833757" cy="3612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Properties</a:t>
            </a:r>
            <a:r>
              <a:rPr lang="en-US" dirty="0"/>
              <a:t>:  </a:t>
            </a:r>
          </a:p>
          <a:p>
            <a:pPr>
              <a:spcBef>
                <a:spcPts val="2376"/>
              </a:spcBef>
            </a:pPr>
            <a:r>
              <a:rPr lang="en-US" dirty="0"/>
              <a:t>Binding: cannot produce two valid openings (f</a:t>
            </a:r>
            <a:r>
              <a:rPr lang="en-US" baseline="-25000" dirty="0"/>
              <a:t>1, </a:t>
            </a: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), (f</a:t>
            </a:r>
            <a:r>
              <a:rPr lang="en-US" baseline="-25000" dirty="0"/>
              <a:t>2, 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)  for </a:t>
            </a:r>
            <a:r>
              <a:rPr lang="en-US" b="1" i="1" dirty="0" err="1"/>
              <a:t>com</a:t>
            </a:r>
            <a:r>
              <a:rPr lang="en-US" b="1" i="1" baseline="-25000" dirty="0" err="1"/>
              <a:t>f</a:t>
            </a:r>
            <a:r>
              <a:rPr lang="en-US" dirty="0"/>
              <a:t>.</a:t>
            </a:r>
          </a:p>
          <a:p>
            <a:pPr>
              <a:spcBef>
                <a:spcPts val="1776"/>
              </a:spcBef>
            </a:pPr>
            <a:r>
              <a:rPr lang="en-US" dirty="0"/>
              <a:t>eval is knowledge sound </a:t>
            </a:r>
            <a:r>
              <a:rPr lang="en-US" sz="1800" dirty="0"/>
              <a:t>(can extract  (f, r) from a successful prover)</a:t>
            </a:r>
            <a:endParaRPr lang="en-US" dirty="0"/>
          </a:p>
          <a:p>
            <a:pPr>
              <a:spcBef>
                <a:spcPts val="1776"/>
              </a:spcBef>
            </a:pPr>
            <a:r>
              <a:rPr lang="en-US" dirty="0"/>
              <a:t>optional:   </a:t>
            </a:r>
          </a:p>
          <a:p>
            <a:pPr lvl="2">
              <a:spcBef>
                <a:spcPts val="1176"/>
              </a:spcBef>
            </a:pPr>
            <a:r>
              <a:rPr lang="en-US" dirty="0"/>
              <a:t>commitment is hiding</a:t>
            </a:r>
          </a:p>
          <a:p>
            <a:pPr lvl="2">
              <a:spcBef>
                <a:spcPts val="1176"/>
              </a:spcBef>
            </a:pPr>
            <a:r>
              <a:rPr lang="en-US" dirty="0"/>
              <a:t>eval is zero knowledge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41C0AC6-A191-F649-4EFD-2A2B7F54A000}"/>
              </a:ext>
            </a:extLst>
          </p:cNvPr>
          <p:cNvGrpSpPr/>
          <p:nvPr/>
        </p:nvGrpSpPr>
        <p:grpSpPr>
          <a:xfrm>
            <a:off x="0" y="4522834"/>
            <a:ext cx="9144000" cy="507321"/>
            <a:chOff x="0" y="4522834"/>
            <a:chExt cx="9144000" cy="50732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DA292B-56A9-917D-F8E8-92A41C396A30}"/>
                </a:ext>
              </a:extLst>
            </p:cNvPr>
            <p:cNvSpPr txBox="1"/>
            <p:nvPr/>
          </p:nvSpPr>
          <p:spPr>
            <a:xfrm>
              <a:off x="503901" y="4568490"/>
              <a:ext cx="8428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Note:  poly. commitments have many applications beyond SNARKs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103339-62A2-F7BC-3B1A-999CEAF8A04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22834"/>
              <a:ext cx="914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556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CD09-BDF2-8A4F-A96E-636B16733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Constructing a PCS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A98982-3942-9B49-B70A-9C49E5A862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9518"/>
                <a:ext cx="8229600" cy="370250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Not today …     (see readings or CS355)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Properties of a famous PCS (called KZG) :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dirty="0"/>
                  <a:t>trusted setup:  secret randomness in setup.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spcBef>
                    <a:spcPts val="1176"/>
                  </a:spcBef>
                </a:pPr>
                <a:r>
                  <a:rPr lang="en-US" b="1" i="1" dirty="0" err="1"/>
                  <a:t>com</a:t>
                </a:r>
                <a:r>
                  <a:rPr lang="en-US" baseline="-25000" dirty="0" err="1"/>
                  <a:t>f</a:t>
                </a:r>
                <a:r>
                  <a:rPr lang="en-US" dirty="0"/>
                  <a:t> :  constant size  (one group element)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dirty="0"/>
                  <a:t>eval proof size:  constant size  (one group element)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dirty="0"/>
                  <a:t>eval verify time: constant time.	Prover time: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A98982-3942-9B49-B70A-9C49E5A862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9518"/>
                <a:ext cx="8229600" cy="3702507"/>
              </a:xfrm>
              <a:blipFill>
                <a:blip r:embed="rId2"/>
                <a:stretch>
                  <a:fillRect l="-1235" t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666B04B-DE53-C044-9091-CA3074913F8E}"/>
              </a:ext>
            </a:extLst>
          </p:cNvPr>
          <p:cNvSpPr/>
          <p:nvPr/>
        </p:nvSpPr>
        <p:spPr>
          <a:xfrm>
            <a:off x="6792008" y="4016830"/>
            <a:ext cx="851808" cy="48985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26CBAD-4CCC-2CAB-F5A4-AD81468E1706}"/>
              </a:ext>
            </a:extLst>
          </p:cNvPr>
          <p:cNvSpPr/>
          <p:nvPr/>
        </p:nvSpPr>
        <p:spPr>
          <a:xfrm>
            <a:off x="6366103" y="2471056"/>
            <a:ext cx="1892071" cy="48985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59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5F94-F2FA-A849-A008-D0FFF62D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paradigm:  two steps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F5E0A-0FB7-6F48-9388-AE276A9C08F9}"/>
              </a:ext>
            </a:extLst>
          </p:cNvPr>
          <p:cNvSpPr txBox="1"/>
          <p:nvPr/>
        </p:nvSpPr>
        <p:spPr>
          <a:xfrm>
            <a:off x="822983" y="3269277"/>
            <a:ext cx="321645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polynomial interactive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oracle proof (Poly-IOP)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6432DF-5C1A-9048-BF5E-C2D590A52C06}"/>
              </a:ext>
            </a:extLst>
          </p:cNvPr>
          <p:cNvSpPr txBox="1"/>
          <p:nvPr/>
        </p:nvSpPr>
        <p:spPr>
          <a:xfrm>
            <a:off x="822983" y="1335974"/>
            <a:ext cx="3147593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polynomial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commitment scheme</a:t>
            </a:r>
          </a:p>
        </p:txBody>
      </p:sp>
      <p:pic>
        <p:nvPicPr>
          <p:cNvPr id="1028" name="Picture 4" descr="blender clipart - Clip Art Library">
            <a:extLst>
              <a:ext uri="{FF2B5EF4-FFF2-40B4-BE49-F238E27FC236}">
                <a16:creationId xmlns:a16="http://schemas.microsoft.com/office/drawing/2014/main" id="{E677520B-2F79-2341-B985-5B6F6DE48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08" y="2326799"/>
            <a:ext cx="548176" cy="94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E534B3-8F8B-FA4B-8196-27E74083FFED}"/>
              </a:ext>
            </a:extLst>
          </p:cNvPr>
          <p:cNvSpPr txBox="1"/>
          <p:nvPr/>
        </p:nvSpPr>
        <p:spPr>
          <a:xfrm>
            <a:off x="6327031" y="2382539"/>
            <a:ext cx="20724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SNARK for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general circuits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B44B9-84BF-847F-D738-8E89F4B0C495}"/>
              </a:ext>
            </a:extLst>
          </p:cNvPr>
          <p:cNvSpPr txBox="1"/>
          <p:nvPr/>
        </p:nvSpPr>
        <p:spPr>
          <a:xfrm>
            <a:off x="205431" y="1499722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4331-FD99-6848-2F5E-8F02E64BC3D0}"/>
              </a:ext>
            </a:extLst>
          </p:cNvPr>
          <p:cNvSpPr txBox="1"/>
          <p:nvPr/>
        </p:nvSpPr>
        <p:spPr>
          <a:xfrm>
            <a:off x="205431" y="3411605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(2)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3739DA2-84A9-5325-73CA-DFE5ADBF72E6}"/>
              </a:ext>
            </a:extLst>
          </p:cNvPr>
          <p:cNvSpPr/>
          <p:nvPr/>
        </p:nvSpPr>
        <p:spPr>
          <a:xfrm>
            <a:off x="5521002" y="2662425"/>
            <a:ext cx="806029" cy="271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F61857A-BBD7-FEDA-4347-23BD16BF1A80}"/>
              </a:ext>
            </a:extLst>
          </p:cNvPr>
          <p:cNvSpPr/>
          <p:nvPr/>
        </p:nvSpPr>
        <p:spPr>
          <a:xfrm rot="1496730">
            <a:off x="3971809" y="2089326"/>
            <a:ext cx="925338" cy="26158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253D9AA-3F48-3978-DF44-57460572A971}"/>
              </a:ext>
            </a:extLst>
          </p:cNvPr>
          <p:cNvSpPr/>
          <p:nvPr/>
        </p:nvSpPr>
        <p:spPr>
          <a:xfrm rot="19612882">
            <a:off x="4006024" y="3127719"/>
            <a:ext cx="925698" cy="3185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F1132-D9E4-907A-6A59-EC6E0B9F9340}"/>
              </a:ext>
            </a:extLst>
          </p:cNvPr>
          <p:cNvSpPr txBox="1"/>
          <p:nvPr/>
        </p:nvSpPr>
        <p:spPr>
          <a:xfrm>
            <a:off x="1132843" y="4100274"/>
            <a:ext cx="2527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(info. theoretic object)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3D8A7-0348-013B-7088-EBABF5A4BDEC}"/>
              </a:ext>
            </a:extLst>
          </p:cNvPr>
          <p:cNvSpPr txBox="1"/>
          <p:nvPr/>
        </p:nvSpPr>
        <p:spPr>
          <a:xfrm>
            <a:off x="1230963" y="2166970"/>
            <a:ext cx="2486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(cryptographic object)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61C1781-5BF2-D4AB-430D-018E1A85F818}"/>
              </a:ext>
            </a:extLst>
          </p:cNvPr>
          <p:cNvSpPr/>
          <p:nvPr/>
        </p:nvSpPr>
        <p:spPr>
          <a:xfrm>
            <a:off x="5216201" y="4193269"/>
            <a:ext cx="3183320" cy="623098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is a Poly-IOP?</a:t>
            </a:r>
          </a:p>
        </p:txBody>
      </p:sp>
    </p:spTree>
    <p:extLst>
      <p:ext uri="{BB962C8B-B14F-4D97-AF65-F5344CB8AC3E}">
        <p14:creationId xmlns:p14="http://schemas.microsoft.com/office/powerpoint/2010/main" val="137575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38989-2436-1506-5558-FD2E9D64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E99B2-979D-AFC8-E34B-199ECCAE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Polynomial IOPs    (PIOPs)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58C1D8-B5F4-305A-2C16-2FBA8DE7AAC2}"/>
                  </a:ext>
                </a:extLst>
              </p:cNvPr>
              <p:cNvSpPr txBox="1"/>
              <p:nvPr/>
            </p:nvSpPr>
            <p:spPr>
              <a:xfrm>
                <a:off x="339471" y="1864571"/>
                <a:ext cx="2242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</a:t>
                </a:r>
                <a14:m>
                  <m:oMath xmlns:m="http://schemas.openxmlformats.org/officeDocument/2006/math">
                    <m:r>
                      <a:rPr lang="en-US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u="sng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m:rPr>
                        <m:nor/>
                      </m:rPr>
                      <a:rPr lang="en-US" sz="2000" i="0" u="sng" dirty="0" smtClean="0">
                        <a:latin typeface="+mn-lt"/>
                      </a:rPr>
                      <m:t>,</m:t>
                    </m:r>
                    <m:r>
                      <a:rPr lang="en-US" sz="20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800" i="1" u="sng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1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58C1D8-B5F4-305A-2C16-2FBA8DE7A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1864571"/>
                <a:ext cx="2242730" cy="461665"/>
              </a:xfrm>
              <a:prstGeom prst="rect">
                <a:avLst/>
              </a:prstGeom>
              <a:blipFill>
                <a:blip r:embed="rId3"/>
                <a:stretch>
                  <a:fillRect l="-3933" t="-5263" r="-3371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FA2817-1EDD-8E9F-DC97-319D11275478}"/>
                  </a:ext>
                </a:extLst>
              </p:cNvPr>
              <p:cNvSpPr txBox="1"/>
              <p:nvPr/>
            </p:nvSpPr>
            <p:spPr>
              <a:xfrm>
                <a:off x="5396340" y="1864571"/>
                <a:ext cx="25126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u="sng" dirty="0" smtClean="0">
                        <a:latin typeface="Cambria Math" panose="02040503050406030204" pitchFamily="18" charset="0"/>
                      </a:rPr>
                      <m:t>𝑣𝑝</m:t>
                    </m:r>
                    <m:r>
                      <m:rPr>
                        <m:nor/>
                      </m:rPr>
                      <a:rPr lang="en-US" sz="2000" u="sng" dirty="0">
                        <a:latin typeface="+mn-lt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u="sng" dirty="0" smtClean="0">
                        <a:latin typeface="+mn-lt"/>
                      </a:rPr>
                      <m:t> </m:t>
                    </m:r>
                    <m:r>
                      <a:rPr lang="en-US" sz="2000" b="1" i="1" u="sng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FA2817-1EDD-8E9F-DC97-319D11275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340" y="1864571"/>
                <a:ext cx="2512676" cy="461665"/>
              </a:xfrm>
              <a:prstGeom prst="rect">
                <a:avLst/>
              </a:prstGeom>
              <a:blipFill>
                <a:blip r:embed="rId4"/>
                <a:stretch>
                  <a:fillRect l="-3518" t="-5263" r="-301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6C49E8-2A86-6DF8-15E1-7B810DD392FB}"/>
                  </a:ext>
                </a:extLst>
              </p:cNvPr>
              <p:cNvSpPr txBox="1"/>
              <p:nvPr/>
            </p:nvSpPr>
            <p:spPr>
              <a:xfrm>
                <a:off x="5672791" y="2422388"/>
                <a:ext cx="1302471" cy="490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⇽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6C49E8-2A86-6DF8-15E1-7B810DD39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791" y="2422388"/>
                <a:ext cx="1302471" cy="490199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1E24F44A-C841-FF57-83C4-8A5A1C4DEB73}"/>
              </a:ext>
            </a:extLst>
          </p:cNvPr>
          <p:cNvGrpSpPr/>
          <p:nvPr/>
        </p:nvGrpSpPr>
        <p:grpSpPr>
          <a:xfrm>
            <a:off x="2232887" y="2735227"/>
            <a:ext cx="3200400" cy="453137"/>
            <a:chOff x="2690474" y="3798634"/>
            <a:chExt cx="3200400" cy="45313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6FE2CE0-C10B-06FA-79CF-960B43E6E5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0474" y="3887500"/>
              <a:ext cx="320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3493A70-C000-82C2-CF3E-171443D45F59}"/>
                    </a:ext>
                  </a:extLst>
                </p:cNvPr>
                <p:cNvSpPr txBox="1"/>
                <p:nvPr/>
              </p:nvSpPr>
              <p:spPr>
                <a:xfrm>
                  <a:off x="3948114" y="3798634"/>
                  <a:ext cx="441468" cy="4531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baseline="-25000" dirty="0">
                      <a:latin typeface="+mn-lt"/>
                    </a:rPr>
                    <a:t>1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7674DF7-8CA3-7440-974F-6A1141CD7A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114" y="3798634"/>
                  <a:ext cx="441468" cy="453137"/>
                </a:xfrm>
                <a:prstGeom prst="rect">
                  <a:avLst/>
                </a:prstGeom>
                <a:blipFill>
                  <a:blip r:embed="rId7"/>
                  <a:stretch>
                    <a:fillRect r="-5714" b="-2702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6F9B767-250F-4356-1B2C-FABD26B7AF81}"/>
              </a:ext>
            </a:extLst>
          </p:cNvPr>
          <p:cNvSpPr txBox="1"/>
          <p:nvPr/>
        </p:nvSpPr>
        <p:spPr>
          <a:xfrm>
            <a:off x="4196044" y="2923604"/>
            <a:ext cx="3449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1" dirty="0">
                <a:latin typeface="+mn-lt"/>
              </a:rPr>
              <a:t>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234481-1A98-31BE-C6F1-F1AECC718688}"/>
                  </a:ext>
                </a:extLst>
              </p:cNvPr>
              <p:cNvSpPr txBox="1"/>
              <p:nvPr/>
            </p:nvSpPr>
            <p:spPr>
              <a:xfrm>
                <a:off x="5558487" y="3469530"/>
                <a:ext cx="1566391" cy="490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⇽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234481-1A98-31BE-C6F1-F1AECC718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487" y="3469530"/>
                <a:ext cx="1566391" cy="490199"/>
              </a:xfrm>
              <a:prstGeom prst="rect">
                <a:avLst/>
              </a:prstGeom>
              <a:blipFill>
                <a:blip r:embed="rId8"/>
                <a:stretch>
                  <a:fillRect b="-51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84F54051-F0FF-F88D-CC80-2C41B172B367}"/>
              </a:ext>
            </a:extLst>
          </p:cNvPr>
          <p:cNvGrpSpPr/>
          <p:nvPr/>
        </p:nvGrpSpPr>
        <p:grpSpPr>
          <a:xfrm>
            <a:off x="2195940" y="3297760"/>
            <a:ext cx="3200400" cy="464433"/>
            <a:chOff x="2690474" y="3586357"/>
            <a:chExt cx="3200400" cy="464433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498C8CB-DBCE-1301-9BF2-A98C50AC0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0474" y="4050790"/>
              <a:ext cx="320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66F6AE8-4CEC-DB3D-8DBF-48E2FD49316B}"/>
                    </a:ext>
                  </a:extLst>
                </p:cNvPr>
                <p:cNvSpPr txBox="1"/>
                <p:nvPr/>
              </p:nvSpPr>
              <p:spPr>
                <a:xfrm>
                  <a:off x="3523560" y="3586357"/>
                  <a:ext cx="754758" cy="4531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en-US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6CD395D-253C-204E-9607-1519B29D80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3560" y="3586357"/>
                  <a:ext cx="754758" cy="453137"/>
                </a:xfrm>
                <a:prstGeom prst="rect">
                  <a:avLst/>
                </a:prstGeom>
                <a:blipFill>
                  <a:blip r:embed="rId12"/>
                  <a:stretch>
                    <a:fillRect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2CA9A7-F8A0-CE79-6FB1-3ACFD889FF26}"/>
              </a:ext>
            </a:extLst>
          </p:cNvPr>
          <p:cNvGrpSpPr/>
          <p:nvPr/>
        </p:nvGrpSpPr>
        <p:grpSpPr>
          <a:xfrm>
            <a:off x="2185268" y="2071791"/>
            <a:ext cx="3248019" cy="592999"/>
            <a:chOff x="2185268" y="1143104"/>
            <a:chExt cx="3248019" cy="59299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1351C07-6604-33C5-EF64-189B8417E8DD}"/>
                </a:ext>
              </a:extLst>
            </p:cNvPr>
            <p:cNvGrpSpPr/>
            <p:nvPr/>
          </p:nvGrpSpPr>
          <p:grpSpPr>
            <a:xfrm>
              <a:off x="2232887" y="1143104"/>
              <a:ext cx="3200400" cy="554374"/>
              <a:chOff x="2971800" y="3875080"/>
              <a:chExt cx="3200400" cy="554374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FD7D217-847B-B579-1008-B893A9929DC5}"/>
                  </a:ext>
                </a:extLst>
              </p:cNvPr>
              <p:cNvCxnSpPr/>
              <p:nvPr/>
            </p:nvCxnSpPr>
            <p:spPr>
              <a:xfrm>
                <a:off x="2971800" y="4429454"/>
                <a:ext cx="32004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5A587246-01F3-62C7-EADA-3BABBFAFB2C1}"/>
                      </a:ext>
                    </a:extLst>
                  </p:cNvPr>
                  <p:cNvSpPr txBox="1"/>
                  <p:nvPr/>
                </p:nvSpPr>
                <p:spPr>
                  <a:xfrm>
                    <a:off x="3751356" y="3875080"/>
                    <a:ext cx="1710340" cy="4959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baseline="-2500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Sup>
                            <m:sSub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𝔽</m:t>
                              </m:r>
                            </m:e>
                            <m: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≤</m:t>
                                  </m:r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sup>
                          </m:sSubSup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oMath>
                      </m:oMathPara>
                    </a14:m>
                    <a:endParaRPr lang="en-US" sz="2000" baseline="-250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5A587246-01F3-62C7-EADA-3BABBFAFB2C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1356" y="3875080"/>
                    <a:ext cx="1710340" cy="49590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1905"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591F029-B518-E6DC-7C9B-2219673C77A7}"/>
                </a:ext>
              </a:extLst>
            </p:cNvPr>
            <p:cNvSpPr txBox="1"/>
            <p:nvPr/>
          </p:nvSpPr>
          <p:spPr>
            <a:xfrm>
              <a:off x="2185268" y="1397549"/>
              <a:ext cx="6949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oracle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8BE9A7-0421-DCAF-0067-992B75F59B91}"/>
              </a:ext>
            </a:extLst>
          </p:cNvPr>
          <p:cNvGrpSpPr/>
          <p:nvPr/>
        </p:nvGrpSpPr>
        <p:grpSpPr>
          <a:xfrm>
            <a:off x="2144416" y="3865671"/>
            <a:ext cx="3288871" cy="544274"/>
            <a:chOff x="2144416" y="4137143"/>
            <a:chExt cx="3288871" cy="5442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446A9B5-1AB5-0B5C-71DF-2D2E89C5B8B4}"/>
                </a:ext>
              </a:extLst>
            </p:cNvPr>
            <p:cNvGrpSpPr/>
            <p:nvPr/>
          </p:nvGrpSpPr>
          <p:grpSpPr>
            <a:xfrm>
              <a:off x="2232887" y="4137143"/>
              <a:ext cx="3200400" cy="542127"/>
              <a:chOff x="2971800" y="3968972"/>
              <a:chExt cx="3200400" cy="542127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0735F4A-980B-76F1-C257-0F2412EBC7C7}"/>
                  </a:ext>
                </a:extLst>
              </p:cNvPr>
              <p:cNvCxnSpPr/>
              <p:nvPr/>
            </p:nvCxnSpPr>
            <p:spPr>
              <a:xfrm>
                <a:off x="2971800" y="4511099"/>
                <a:ext cx="32004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977AD4E-61A1-D4BB-39CF-8B566731F055}"/>
                      </a:ext>
                    </a:extLst>
                  </p:cNvPr>
                  <p:cNvSpPr txBox="1"/>
                  <p:nvPr/>
                </p:nvSpPr>
                <p:spPr>
                  <a:xfrm>
                    <a:off x="3751356" y="3968972"/>
                    <a:ext cx="1682833" cy="49590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b="0" i="1" baseline="-25000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a14:m>
                    <a:r>
                      <a:rPr lang="en-US" sz="2000" baseline="-25000" dirty="0">
                        <a:latin typeface="+mn-lt"/>
                      </a:rPr>
                      <a:t>  </a:t>
                    </a:r>
                    <a:r>
                      <a:rPr lang="en-US" sz="2000" dirty="0">
                        <a:latin typeface="+mn-lt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Sup>
                          <m:sSubSup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𝔽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sup>
                        </m:sSubSup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en-US" sz="2000" baseline="-25000" dirty="0"/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977AD4E-61A1-D4BB-39CF-8B566731F0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1356" y="3968972"/>
                    <a:ext cx="1682833" cy="49590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2326"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8180EC-3360-603B-8728-594F6FA3F177}"/>
                </a:ext>
              </a:extLst>
            </p:cNvPr>
            <p:cNvSpPr txBox="1"/>
            <p:nvPr/>
          </p:nvSpPr>
          <p:spPr>
            <a:xfrm>
              <a:off x="2144416" y="4342863"/>
              <a:ext cx="6949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oracle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4042233-2EFC-2620-74DC-B511A75B0CE1}"/>
              </a:ext>
            </a:extLst>
          </p:cNvPr>
          <p:cNvCxnSpPr/>
          <p:nvPr/>
        </p:nvCxnSpPr>
        <p:spPr>
          <a:xfrm>
            <a:off x="0" y="165734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076A1C8-B50F-4233-F48F-571174A23B73}"/>
                  </a:ext>
                </a:extLst>
              </p:cNvPr>
              <p:cNvSpPr txBox="1"/>
              <p:nvPr/>
            </p:nvSpPr>
            <p:spPr>
              <a:xfrm>
                <a:off x="204928" y="2781849"/>
                <a:ext cx="1900777" cy="168469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Verifier is</a:t>
                </a:r>
              </a:p>
              <a:p>
                <a:pPr algn="l"/>
                <a:r>
                  <a:rPr lang="en-US" dirty="0">
                    <a:latin typeface="+mn-lt"/>
                  </a:rPr>
                  <a:t>assured that</a:t>
                </a:r>
              </a:p>
              <a:p>
                <a:pPr algn="l"/>
                <a:r>
                  <a:rPr lang="en-US" dirty="0">
                    <a:latin typeface="+mn-lt"/>
                  </a:rPr>
                  <a:t>all oracles are</a:t>
                </a:r>
              </a:p>
              <a:p>
                <a:r>
                  <a:rPr lang="en-US" dirty="0">
                    <a:latin typeface="+mn-lt"/>
                  </a:rPr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076A1C8-B50F-4233-F48F-571174A23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28" y="2781849"/>
                <a:ext cx="1900777" cy="1684692"/>
              </a:xfrm>
              <a:prstGeom prst="rect">
                <a:avLst/>
              </a:prstGeom>
              <a:blipFill>
                <a:blip r:embed="rId15"/>
                <a:stretch>
                  <a:fillRect l="-3896" t="-1460" r="-2597" b="-365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9D6C88E-8CB9-80D7-B21F-689B5105AF38}"/>
              </a:ext>
            </a:extLst>
          </p:cNvPr>
          <p:cNvGrpSpPr/>
          <p:nvPr/>
        </p:nvGrpSpPr>
        <p:grpSpPr>
          <a:xfrm>
            <a:off x="227730" y="1031823"/>
            <a:ext cx="8916270" cy="495905"/>
            <a:chOff x="42586" y="1036076"/>
            <a:chExt cx="10042875" cy="4959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078A4EA-5D68-A43C-B1AA-1B3E3C09741D}"/>
                    </a:ext>
                  </a:extLst>
                </p:cNvPr>
                <p:cNvSpPr txBox="1"/>
                <p:nvPr/>
              </p:nvSpPr>
              <p:spPr>
                <a:xfrm>
                  <a:off x="42586" y="1044504"/>
                  <a:ext cx="1004287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latin typeface="+mn-lt"/>
                      <a:cs typeface="Calibri" panose="020F0502020204030204" pitchFamily="34" charset="0"/>
                    </a:rPr>
                    <a:t>Setup(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dirty="0">
                      <a:latin typeface="+mn-lt"/>
                      <a:cs typeface="Calibri" panose="020F0502020204030204" pitchFamily="34" charset="0"/>
                    </a:rPr>
                    <a:t>)  ⇾  public parameters 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𝑝𝑝</m:t>
                      </m:r>
                    </m:oMath>
                  </a14:m>
                  <a:r>
                    <a:rPr lang="en-US" b="1" dirty="0">
                      <a:latin typeface="+mn-lt"/>
                    </a:rPr>
                    <a:t>  </a:t>
                  </a:r>
                  <a:r>
                    <a:rPr lang="en-US" dirty="0">
                      <a:latin typeface="+mn-lt"/>
                    </a:rPr>
                    <a:t>and </a:t>
                  </a:r>
                  <a:r>
                    <a:rPr lang="en-US" b="1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𝑣𝑝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                                   )</m:t>
                      </m:r>
                    </m:oMath>
                  </a14:m>
                  <a:r>
                    <a:rPr lang="en-US" b="1" dirty="0">
                      <a:latin typeface="+mn-lt"/>
                      <a:cs typeface="Calibri" panose="020F0502020204030204" pitchFamily="34" charset="0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078A4EA-5D68-A43C-B1AA-1B3E3C0974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86" y="1044504"/>
                  <a:ext cx="10042875" cy="461665"/>
                </a:xfrm>
                <a:prstGeom prst="rect">
                  <a:avLst/>
                </a:prstGeom>
                <a:blipFill>
                  <a:blip r:embed="rId16"/>
                  <a:stretch>
                    <a:fillRect l="-996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B5F66A5-FCC7-4139-A4BE-94110FBC496C}"/>
                    </a:ext>
                  </a:extLst>
                </p:cNvPr>
                <p:cNvSpPr txBox="1"/>
                <p:nvPr/>
              </p:nvSpPr>
              <p:spPr>
                <a:xfrm>
                  <a:off x="6604656" y="1036076"/>
                  <a:ext cx="2338218" cy="4959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∊</m:t>
                      </m:r>
                    </m:oMath>
                  </a14:m>
                  <a:r>
                    <a:rPr lang="en-US" sz="2000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</m:d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en-US" sz="2000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B5F66A5-FCC7-4139-A4BE-94110FBC49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656" y="1036076"/>
                  <a:ext cx="2338218" cy="495905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5BA60F2-E0AB-03D6-79F3-7BC10634931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96154" y="4653893"/>
            <a:ext cx="5470525" cy="38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8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3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3971C-9808-7FAF-0936-FA0A567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A7FE-EF85-4ED5-8C6F-CC075C96E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Polynomial IOPs    (PIOPs)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5B02869-5131-56BA-21BA-F2E25D867B7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14325" y="1098762"/>
                <a:ext cx="8229600" cy="472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b="1" u="sng" dirty="0"/>
                  <a:t>Def</a:t>
                </a:r>
                <a:r>
                  <a:rPr lang="en-US" sz="2400" dirty="0"/>
                  <a:t>:  Let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𝕨</m:t>
                        </m:r>
                      </m:e>
                    </m:d>
                  </m:oMath>
                </a14:m>
                <a:r>
                  <a:rPr lang="en-US" sz="2400" dirty="0"/>
                  <a:t>  a circuit.   A PIOP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5B02869-5131-56BA-21BA-F2E25D867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25" y="1098762"/>
                <a:ext cx="8229600" cy="472863"/>
              </a:xfrm>
              <a:prstGeom prst="rect">
                <a:avLst/>
              </a:prstGeom>
              <a:blipFill>
                <a:blip r:embed="rId3"/>
                <a:stretch>
                  <a:fillRect l="-1079" t="-7895" b="-263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B6BF2FE-C9B2-CA9F-078C-CF2E58D55A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11277" y="1717437"/>
                <a:ext cx="8431161" cy="9245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is </a:t>
                </a:r>
                <a:r>
                  <a:rPr lang="en-US" sz="2400" b="1" dirty="0"/>
                  <a:t>complete</a:t>
                </a:r>
                <a:r>
                  <a:rPr lang="en-US" sz="2400" dirty="0"/>
                  <a:t> if for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𝕨</m:t>
                        </m:r>
                      </m:e>
                    </m:d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𝕨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</m:oMath>
                </a14:m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2400" dirty="0"/>
                  <a:t> interacts with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			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[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yes</m:t>
                    </m:r>
                  </m:oMath>
                </a14:m>
                <a:r>
                  <a:rPr lang="en-US" sz="2400" dirty="0"/>
                  <a:t> ]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B6BF2FE-C9B2-CA9F-078C-CF2E58D55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277" y="1717437"/>
                <a:ext cx="8431161" cy="924526"/>
              </a:xfrm>
              <a:prstGeom prst="rect">
                <a:avLst/>
              </a:prstGeom>
              <a:blipFill>
                <a:blip r:embed="rId4"/>
                <a:stretch>
                  <a:fillRect l="-1203" t="-4110" b="-1369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306FFD8-4FB9-A66A-410B-E3F708A812D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11277" y="2983225"/>
                <a:ext cx="8431161" cy="9547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is </a:t>
                </a:r>
                <a:r>
                  <a:rPr lang="en-US" sz="2400" b="1" dirty="0"/>
                  <a:t>sound</a:t>
                </a:r>
                <a:r>
                  <a:rPr lang="en-US" sz="2400" dirty="0"/>
                  <a:t> if 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𝕩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∉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𝕨</m:t>
                    </m:r>
                  </m:oMath>
                </a14:m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𝕨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}   </a:t>
                </a:r>
                <a:r>
                  <a:rPr lang="en-US" sz="2400" dirty="0"/>
                  <a:t>we have that</a:t>
                </a:r>
              </a:p>
              <a:p>
                <a:pPr marL="0" indent="0">
                  <a:buNone/>
                </a:pPr>
                <a:r>
                  <a:rPr lang="en-US" sz="2400" dirty="0"/>
                  <a:t>				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[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yes</m:t>
                    </m:r>
                  </m:oMath>
                </a14:m>
                <a:r>
                  <a:rPr lang="en-US" sz="2400" dirty="0"/>
                  <a:t> ]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𝑒𝑟𝑟</m:t>
                    </m:r>
                  </m:oMath>
                </a14:m>
                <a:r>
                  <a:rPr lang="en-US" sz="2400" dirty="0"/>
                  <a:t>       </a:t>
                </a:r>
                <a:r>
                  <a:rPr lang="en-US" sz="1900" dirty="0"/>
                  <a:t>(≈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−128</m:t>
                        </m:r>
                      </m:sup>
                    </m:sSup>
                  </m:oMath>
                </a14:m>
                <a:r>
                  <a:rPr lang="en-US" sz="1900" dirty="0"/>
                  <a:t>)</a:t>
                </a:r>
                <a:endParaRPr lang="en-US" sz="2400" dirty="0"/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8306FFD8-4FB9-A66A-410B-E3F708A81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277" y="2983225"/>
                <a:ext cx="8431161" cy="954798"/>
              </a:xfrm>
              <a:prstGeom prst="rect">
                <a:avLst/>
              </a:prstGeom>
              <a:blipFill>
                <a:blip r:embed="rId5"/>
                <a:stretch>
                  <a:fillRect l="-902" t="-38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3B75B7C-1154-9ACE-1B11-B7D8EF341AF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11277" y="4154367"/>
                <a:ext cx="8229600" cy="864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ＭＳ Ｐゴシック" pitchFamily="-112" charset="-128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ＭＳ Ｐゴシック" pitchFamily="-112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is </a:t>
                </a:r>
                <a:r>
                  <a:rPr lang="en-US" sz="2400" b="1" dirty="0"/>
                  <a:t>succinct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time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is at most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900" i="0" dirty="0" smtClean="0">
                        <a:latin typeface="Cambria Math" panose="02040503050406030204" pitchFamily="18" charset="0"/>
                      </a:rPr>
                      <m:t>poly</m:t>
                    </m:r>
                    <m:r>
                      <m:rPr>
                        <m:sty m:val="p"/>
                      </m:rPr>
                      <a:rPr lang="en-US" sz="1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log</m:t>
                    </m:r>
                    <m:r>
                      <a:rPr lang="en-US" sz="19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19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9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r>
                      <a:rPr lang="en-US" sz="19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𝕩</m:t>
                        </m:r>
                      </m:e>
                    </m:d>
                    <m:r>
                      <a:rPr lang="en-US" sz="1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log</m:t>
                    </m:r>
                    <m:r>
                      <a:rPr lang="en-US" sz="19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(1/</m:t>
                    </m:r>
                    <m:r>
                      <a:rPr lang="en-US" sz="1900" i="1" dirty="0">
                        <a:latin typeface="Cambria Math" panose="02040503050406030204" pitchFamily="18" charset="0"/>
                      </a:rPr>
                      <m:t>𝑒𝑟𝑟</m:t>
                    </m:r>
                    <m:r>
                      <a:rPr lang="en-US" sz="1900" i="1" dirty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br>
                  <a:rPr lang="en-US" sz="2400" dirty="0"/>
                </a:br>
                <a:r>
                  <a:rPr lang="en-US" sz="2400" dirty="0"/>
                  <a:t>   ⇒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small and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makes few queries to its oracles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C3B75B7C-1154-9ACE-1B11-B7D8EF341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277" y="4154367"/>
                <a:ext cx="8229600" cy="864214"/>
              </a:xfrm>
              <a:prstGeom prst="rect">
                <a:avLst/>
              </a:prstGeom>
              <a:blipFill>
                <a:blip r:embed="rId6"/>
                <a:stretch>
                  <a:fillRect l="-1233" t="-2857"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09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353D2-1B9C-3D56-66A9-752FA68E5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paradigm:  Poly-IOP  +  PCS  ⇒  SNARK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2F440-606F-BB93-2E1E-CA488716BA0F}"/>
              </a:ext>
            </a:extLst>
          </p:cNvPr>
          <p:cNvSpPr txBox="1"/>
          <p:nvPr/>
        </p:nvSpPr>
        <p:spPr>
          <a:xfrm>
            <a:off x="126796" y="2778310"/>
            <a:ext cx="1754171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Polynomial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interactive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oracle proof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</a:t>
            </a:r>
            <a:r>
              <a:rPr lang="en-US" b="1" dirty="0">
                <a:latin typeface="+mn-lt"/>
              </a:rPr>
              <a:t>Poly-IOP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E6F5C-9FFF-DFF5-4AB2-E0D68CF71F02}"/>
              </a:ext>
            </a:extLst>
          </p:cNvPr>
          <p:cNvSpPr txBox="1"/>
          <p:nvPr/>
        </p:nvSpPr>
        <p:spPr>
          <a:xfrm>
            <a:off x="3374398" y="3159620"/>
            <a:ext cx="1669547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Interactive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Proof (IP)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5CD4F7-4D9D-A50F-A308-18992C978C66}"/>
              </a:ext>
            </a:extLst>
          </p:cNvPr>
          <p:cNvSpPr txBox="1"/>
          <p:nvPr/>
        </p:nvSpPr>
        <p:spPr>
          <a:xfrm>
            <a:off x="6848143" y="3147640"/>
            <a:ext cx="207249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(</a:t>
            </a:r>
            <a:r>
              <a:rPr lang="en-US" dirty="0" err="1">
                <a:latin typeface="+mn-lt"/>
              </a:rPr>
              <a:t>zk</a:t>
            </a:r>
            <a:r>
              <a:rPr lang="en-US" dirty="0">
                <a:latin typeface="+mn-lt"/>
              </a:rPr>
              <a:t>)SNARK for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general circuits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F0E0EBCA-CF09-4D21-2F53-F3ECD1E011DA}"/>
              </a:ext>
            </a:extLst>
          </p:cNvPr>
          <p:cNvSpPr/>
          <p:nvPr/>
        </p:nvSpPr>
        <p:spPr>
          <a:xfrm>
            <a:off x="1976285" y="3438385"/>
            <a:ext cx="1229031" cy="2949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91AF9ED-DDE0-7BD7-F433-4E8F9700967D}"/>
              </a:ext>
            </a:extLst>
          </p:cNvPr>
          <p:cNvSpPr/>
          <p:nvPr/>
        </p:nvSpPr>
        <p:spPr>
          <a:xfrm>
            <a:off x="5213027" y="3415654"/>
            <a:ext cx="1531901" cy="29496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4AF1A-2638-A9CA-D675-1353C61DCC0C}"/>
              </a:ext>
            </a:extLst>
          </p:cNvPr>
          <p:cNvSpPr txBox="1"/>
          <p:nvPr/>
        </p:nvSpPr>
        <p:spPr>
          <a:xfrm>
            <a:off x="4438266" y="1557796"/>
            <a:ext cx="3081421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spcBef>
                <a:spcPts val="3600"/>
              </a:spcBef>
              <a:buNone/>
            </a:pPr>
            <a:r>
              <a:rPr lang="en-US" sz="2400" dirty="0">
                <a:latin typeface="+mn-lt"/>
              </a:rPr>
              <a:t>Fiat-Shamir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dirty="0">
                <a:latin typeface="+mn-lt"/>
              </a:rPr>
              <a:t>(to remove interaction)</a:t>
            </a:r>
            <a:endParaRPr lang="en-US" sz="2400" dirty="0">
              <a:latin typeface="+mn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42A2D58-E584-8601-045A-D7D5554D6EF8}"/>
              </a:ext>
            </a:extLst>
          </p:cNvPr>
          <p:cNvCxnSpPr>
            <a:cxnSpLocks/>
          </p:cNvCxnSpPr>
          <p:nvPr/>
        </p:nvCxnSpPr>
        <p:spPr>
          <a:xfrm>
            <a:off x="5949994" y="2459572"/>
            <a:ext cx="0" cy="924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7937AC5-DC2C-CB90-1863-4FB42D921149}"/>
              </a:ext>
            </a:extLst>
          </p:cNvPr>
          <p:cNvSpPr txBox="1"/>
          <p:nvPr/>
        </p:nvSpPr>
        <p:spPr>
          <a:xfrm>
            <a:off x="797192" y="1251745"/>
            <a:ext cx="34004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spcBef>
                <a:spcPts val="3600"/>
              </a:spcBef>
              <a:buNone/>
            </a:pPr>
            <a:r>
              <a:rPr lang="en-US" sz="2400" dirty="0">
                <a:latin typeface="+mn-lt"/>
              </a:rPr>
              <a:t>Replace poly. oracles with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poly. commitments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evaluation proofs</a:t>
            </a:r>
            <a:endParaRPr lang="en-US" sz="2400" dirty="0">
              <a:latin typeface="+mn-lt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81A79F-B586-7E55-5FA0-941592C96124}"/>
              </a:ext>
            </a:extLst>
          </p:cNvPr>
          <p:cNvCxnSpPr>
            <a:cxnSpLocks/>
          </p:cNvCxnSpPr>
          <p:nvPr/>
        </p:nvCxnSpPr>
        <p:spPr>
          <a:xfrm>
            <a:off x="2497398" y="2459572"/>
            <a:ext cx="0" cy="924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D267A0-AEE2-D17A-9B14-896FCC36A6EB}"/>
              </a:ext>
            </a:extLst>
          </p:cNvPr>
          <p:cNvSpPr txBox="1"/>
          <p:nvPr/>
        </p:nvSpPr>
        <p:spPr>
          <a:xfrm>
            <a:off x="6309057" y="4634528"/>
            <a:ext cx="2834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BCS compiler  </a:t>
            </a:r>
            <a:r>
              <a:rPr lang="en-US" sz="1800" dirty="0">
                <a:latin typeface="+mn-lt"/>
              </a:rPr>
              <a:t>[BCS’16]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855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7EE2-BBD5-CEEF-36E8-9DB30FC2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Plonk poly-IOP    </a:t>
            </a:r>
            <a:r>
              <a:rPr lang="en-US" sz="2700" dirty="0"/>
              <a:t>(</a:t>
            </a:r>
            <a:r>
              <a:rPr lang="en-US" sz="2700" dirty="0" err="1"/>
              <a:t>eprint</a:t>
            </a:r>
            <a:r>
              <a:rPr lang="en-US" sz="2700" dirty="0"/>
              <a:t>/2019/953)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A9028-11CF-4057-BFCC-91E210836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219" y="964326"/>
            <a:ext cx="4213123" cy="42701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400" i="1" dirty="0" err="1"/>
              <a:t>Gabizon</a:t>
            </a:r>
            <a:r>
              <a:rPr lang="en-US" sz="2400" i="1" dirty="0"/>
              <a:t> – Williamson – </a:t>
            </a:r>
            <a:r>
              <a:rPr lang="en-US" sz="2400" i="1" dirty="0" err="1"/>
              <a:t>Ciobotaru</a:t>
            </a: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1810F46-0F4F-9724-46ED-C17A32E315DD}"/>
              </a:ext>
            </a:extLst>
          </p:cNvPr>
          <p:cNvGrpSpPr/>
          <p:nvPr/>
        </p:nvGrpSpPr>
        <p:grpSpPr>
          <a:xfrm>
            <a:off x="557212" y="1748536"/>
            <a:ext cx="8129587" cy="1582993"/>
            <a:chOff x="340903" y="3156155"/>
            <a:chExt cx="8129587" cy="158299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F7BDA23-EEEC-78E1-2716-DA63C7319508}"/>
                </a:ext>
              </a:extLst>
            </p:cNvPr>
            <p:cNvSpPr txBox="1"/>
            <p:nvPr/>
          </p:nvSpPr>
          <p:spPr>
            <a:xfrm>
              <a:off x="472635" y="3372465"/>
              <a:ext cx="7852534" cy="1290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algn="ctr">
                <a:buNone/>
              </a:pPr>
              <a:r>
                <a:rPr lang="en-US" sz="2800" i="1" dirty="0">
                  <a:latin typeface="+mn-lt"/>
                </a:rPr>
                <a:t>Plonk </a:t>
              </a:r>
              <a:r>
                <a:rPr lang="en-US" sz="2800" dirty="0">
                  <a:latin typeface="+mn-lt"/>
                </a:rPr>
                <a:t>PIOP</a:t>
              </a:r>
              <a:r>
                <a:rPr lang="en-US" sz="2800" i="1" dirty="0">
                  <a:latin typeface="+mn-lt"/>
                </a:rPr>
                <a:t> </a:t>
              </a:r>
              <a:r>
                <a:rPr lang="en-US" sz="2800" dirty="0">
                  <a:latin typeface="+mn-lt"/>
                </a:rPr>
                <a:t> +  Polynomial Commitment    ⇒   SNARK</a:t>
              </a:r>
            </a:p>
            <a:p>
              <a:pPr marL="0" indent="0" algn="ctr">
                <a:spcBef>
                  <a:spcPts val="3072"/>
                </a:spcBef>
                <a:buNone/>
              </a:pPr>
              <a:r>
                <a:rPr lang="en-US" dirty="0">
                  <a:latin typeface="+mn-lt"/>
                </a:rPr>
                <a:t>(and also a </a:t>
              </a:r>
              <a:r>
                <a:rPr lang="en-US" dirty="0" err="1">
                  <a:latin typeface="+mn-lt"/>
                </a:rPr>
                <a:t>zk</a:t>
              </a:r>
              <a:r>
                <a:rPr lang="en-US" dirty="0">
                  <a:latin typeface="+mn-lt"/>
                </a:rPr>
                <a:t>-SNARK)</a:t>
              </a:r>
              <a:endParaRPr lang="en-US" sz="3200" dirty="0">
                <a:latin typeface="+mn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265C2E-DD83-646A-883C-A297B456482E}"/>
                </a:ext>
              </a:extLst>
            </p:cNvPr>
            <p:cNvSpPr/>
            <p:nvPr/>
          </p:nvSpPr>
          <p:spPr>
            <a:xfrm>
              <a:off x="340903" y="3156155"/>
              <a:ext cx="8129587" cy="1582993"/>
            </a:xfrm>
            <a:prstGeom prst="rect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6712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3A85-2A0F-572A-0C8D-2D5A906D0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Plonk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0CB4FD-33EF-DEFE-A0D4-30648582DA9A}"/>
              </a:ext>
            </a:extLst>
          </p:cNvPr>
          <p:cNvSpPr txBox="1"/>
          <p:nvPr/>
        </p:nvSpPr>
        <p:spPr>
          <a:xfrm>
            <a:off x="185738" y="2586043"/>
            <a:ext cx="165462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The Plonk</a:t>
            </a:r>
          </a:p>
          <a:p>
            <a:pPr algn="ctr"/>
            <a:r>
              <a:rPr lang="en-US" sz="2800" b="1" dirty="0">
                <a:latin typeface="+mn-lt"/>
              </a:rPr>
              <a:t>PIOP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3264E4-33C4-5445-8692-F51B8513361C}"/>
              </a:ext>
            </a:extLst>
          </p:cNvPr>
          <p:cNvGrpSpPr/>
          <p:nvPr/>
        </p:nvGrpSpPr>
        <p:grpSpPr>
          <a:xfrm>
            <a:off x="1543050" y="1309990"/>
            <a:ext cx="6394441" cy="1276053"/>
            <a:chOff x="1543050" y="1181398"/>
            <a:chExt cx="6394441" cy="127605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B4E9D0-50B0-08C2-15D7-8AB6EDDCE3BB}"/>
                </a:ext>
              </a:extLst>
            </p:cNvPr>
            <p:cNvSpPr txBox="1"/>
            <p:nvPr/>
          </p:nvSpPr>
          <p:spPr>
            <a:xfrm>
              <a:off x="3676970" y="1429050"/>
              <a:ext cx="10675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KZG’10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51F8D8-A68A-AE23-76F6-AFE320867364}"/>
                </a:ext>
              </a:extLst>
            </p:cNvPr>
            <p:cNvSpPr txBox="1"/>
            <p:nvPr/>
          </p:nvSpPr>
          <p:spPr>
            <a:xfrm>
              <a:off x="6657974" y="1414460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 </a:t>
              </a:r>
              <a:r>
                <a:rPr lang="en-US" dirty="0" err="1">
                  <a:latin typeface="+mn-lt"/>
                </a:rPr>
                <a:t>JellyFish</a:t>
              </a:r>
              <a:endParaRPr lang="en-US" dirty="0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0323ABA-BA80-F8B3-5B47-132C3A27E8F9}"/>
                </a:ext>
              </a:extLst>
            </p:cNvPr>
            <p:cNvSpPr/>
            <p:nvPr/>
          </p:nvSpPr>
          <p:spPr>
            <a:xfrm>
              <a:off x="1543050" y="1643063"/>
              <a:ext cx="2100263" cy="814388"/>
            </a:xfrm>
            <a:custGeom>
              <a:avLst/>
              <a:gdLst>
                <a:gd name="connsiteX0" fmla="*/ 0 w 2100263"/>
                <a:gd name="connsiteY0" fmla="*/ 857250 h 857250"/>
                <a:gd name="connsiteX1" fmla="*/ 442913 w 2100263"/>
                <a:gd name="connsiteY1" fmla="*/ 157162 h 857250"/>
                <a:gd name="connsiteX2" fmla="*/ 2100263 w 2100263"/>
                <a:gd name="connsiteY2" fmla="*/ 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0263" h="857250">
                  <a:moveTo>
                    <a:pt x="0" y="857250"/>
                  </a:moveTo>
                  <a:cubicBezTo>
                    <a:pt x="46434" y="578643"/>
                    <a:pt x="92869" y="300037"/>
                    <a:pt x="442913" y="157162"/>
                  </a:cubicBezTo>
                  <a:cubicBezTo>
                    <a:pt x="792957" y="14287"/>
                    <a:pt x="1446610" y="7143"/>
                    <a:pt x="2100263" y="0"/>
                  </a:cubicBezTo>
                </a:path>
              </a:pathLst>
            </a:custGeom>
            <a:noFill/>
            <a:ln w="571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4524DC-EEF9-978D-EC30-3ADFFA5D15BC}"/>
                </a:ext>
              </a:extLst>
            </p:cNvPr>
            <p:cNvSpPr txBox="1"/>
            <p:nvPr/>
          </p:nvSpPr>
          <p:spPr>
            <a:xfrm>
              <a:off x="2008726" y="1181398"/>
              <a:ext cx="11689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pairings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8B55A7C-E2FD-5469-EF4C-22CA793D1872}"/>
                </a:ext>
              </a:extLst>
            </p:cNvPr>
            <p:cNvCxnSpPr/>
            <p:nvPr/>
          </p:nvCxnSpPr>
          <p:spPr>
            <a:xfrm flipV="1">
              <a:off x="5000625" y="1643063"/>
              <a:ext cx="1557338" cy="1681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1792146-0DA9-6A44-4AAE-69DAF4AE83B0}"/>
              </a:ext>
            </a:extLst>
          </p:cNvPr>
          <p:cNvGrpSpPr/>
          <p:nvPr/>
        </p:nvGrpSpPr>
        <p:grpSpPr>
          <a:xfrm>
            <a:off x="1840358" y="2714241"/>
            <a:ext cx="6924086" cy="1017359"/>
            <a:chOff x="1840358" y="2585649"/>
            <a:chExt cx="6924086" cy="10173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98EAEF-26D4-9582-A0BE-AEE4F0704A71}"/>
                </a:ext>
              </a:extLst>
            </p:cNvPr>
            <p:cNvSpPr txBox="1"/>
            <p:nvPr/>
          </p:nvSpPr>
          <p:spPr>
            <a:xfrm>
              <a:off x="6859179" y="2772011"/>
              <a:ext cx="190526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Halo2</a:t>
              </a:r>
            </a:p>
            <a:p>
              <a:pPr algn="l"/>
              <a:r>
                <a:rPr lang="en-US" dirty="0">
                  <a:latin typeface="+mn-lt"/>
                </a:rPr>
                <a:t>(slow verifier)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33E03F-0B47-9272-783A-5B37243A193A}"/>
                </a:ext>
              </a:extLst>
            </p:cNvPr>
            <p:cNvSpPr txBox="1"/>
            <p:nvPr/>
          </p:nvSpPr>
          <p:spPr>
            <a:xfrm>
              <a:off x="3470014" y="2622993"/>
              <a:ext cx="160890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DLOG-PCS</a:t>
              </a:r>
            </a:p>
            <a:p>
              <a:pPr algn="ctr"/>
              <a:r>
                <a:rPr lang="en-US" sz="2000" dirty="0">
                  <a:latin typeface="+mn-lt"/>
                </a:rPr>
                <a:t>(bulletproofs)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34115BD-B381-FC10-B1A7-1BA9BC8F2443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1840358" y="2994435"/>
              <a:ext cx="1629656" cy="1327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DDFC2BE-4B4E-49C6-38C8-F1DA4168EC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51233" y="3007714"/>
              <a:ext cx="1506741" cy="354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1B7299-2A91-8E8D-A80E-12248F3E96FE}"/>
                </a:ext>
              </a:extLst>
            </p:cNvPr>
            <p:cNvSpPr txBox="1"/>
            <p:nvPr/>
          </p:nvSpPr>
          <p:spPr>
            <a:xfrm>
              <a:off x="2161840" y="2585649"/>
              <a:ext cx="9171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DLOG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group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FC323B-87DB-2F68-3308-98DE5ECAC7CB}"/>
              </a:ext>
            </a:extLst>
          </p:cNvPr>
          <p:cNvGrpSpPr/>
          <p:nvPr/>
        </p:nvGrpSpPr>
        <p:grpSpPr>
          <a:xfrm>
            <a:off x="1644199" y="3552205"/>
            <a:ext cx="7426963" cy="1333203"/>
            <a:chOff x="1644199" y="3423613"/>
            <a:chExt cx="7426963" cy="13332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E6DF84-F720-C330-8B1D-AFEDC8D3BF83}"/>
                </a:ext>
              </a:extLst>
            </p:cNvPr>
            <p:cNvSpPr txBox="1"/>
            <p:nvPr/>
          </p:nvSpPr>
          <p:spPr>
            <a:xfrm>
              <a:off x="6765723" y="4064318"/>
              <a:ext cx="2305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Plonky2, Plonky3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BA2099-E985-8434-46AA-D753E6EF1102}"/>
                </a:ext>
              </a:extLst>
            </p:cNvPr>
            <p:cNvSpPr txBox="1"/>
            <p:nvPr/>
          </p:nvSpPr>
          <p:spPr>
            <a:xfrm>
              <a:off x="3920803" y="4080282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FRI</a:t>
              </a: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A1D0B16-B447-67CA-7DAF-ADCFA87C2F83}"/>
                </a:ext>
              </a:extLst>
            </p:cNvPr>
            <p:cNvSpPr/>
            <p:nvPr/>
          </p:nvSpPr>
          <p:spPr>
            <a:xfrm flipV="1">
              <a:off x="1644199" y="3423613"/>
              <a:ext cx="2100263" cy="857250"/>
            </a:xfrm>
            <a:custGeom>
              <a:avLst/>
              <a:gdLst>
                <a:gd name="connsiteX0" fmla="*/ 0 w 2100263"/>
                <a:gd name="connsiteY0" fmla="*/ 857250 h 857250"/>
                <a:gd name="connsiteX1" fmla="*/ 442913 w 2100263"/>
                <a:gd name="connsiteY1" fmla="*/ 157162 h 857250"/>
                <a:gd name="connsiteX2" fmla="*/ 2100263 w 2100263"/>
                <a:gd name="connsiteY2" fmla="*/ 0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0263" h="857250">
                  <a:moveTo>
                    <a:pt x="0" y="857250"/>
                  </a:moveTo>
                  <a:cubicBezTo>
                    <a:pt x="46434" y="578643"/>
                    <a:pt x="92869" y="300037"/>
                    <a:pt x="442913" y="157162"/>
                  </a:cubicBezTo>
                  <a:cubicBezTo>
                    <a:pt x="792957" y="14287"/>
                    <a:pt x="1446610" y="7143"/>
                    <a:pt x="2100263" y="0"/>
                  </a:cubicBezTo>
                </a:path>
              </a:pathLst>
            </a:custGeom>
            <a:noFill/>
            <a:ln w="571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E16F65-37EE-D10B-41A7-36EB8EFC2246}"/>
                </a:ext>
              </a:extLst>
            </p:cNvPr>
            <p:cNvSpPr txBox="1"/>
            <p:nvPr/>
          </p:nvSpPr>
          <p:spPr>
            <a:xfrm>
              <a:off x="2239558" y="4295151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CRH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A7CD78D-0CE0-E88F-8041-4E269B4D6B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44506" y="4311114"/>
              <a:ext cx="1913468" cy="840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69921E-27CB-FDBC-8B8C-D9751D2EB87C}"/>
              </a:ext>
            </a:extLst>
          </p:cNvPr>
          <p:cNvGrpSpPr/>
          <p:nvPr/>
        </p:nvGrpSpPr>
        <p:grpSpPr>
          <a:xfrm>
            <a:off x="6629649" y="2740117"/>
            <a:ext cx="2393502" cy="2478369"/>
            <a:chOff x="6629649" y="2611525"/>
            <a:chExt cx="2393502" cy="247836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1DAA64-E93F-203F-C38F-B942EB712281}"/>
                </a:ext>
              </a:extLst>
            </p:cNvPr>
            <p:cNvSpPr/>
            <p:nvPr/>
          </p:nvSpPr>
          <p:spPr>
            <a:xfrm>
              <a:off x="6765722" y="2611525"/>
              <a:ext cx="2257429" cy="203191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BF32475-3CEF-8059-4AA8-FA8054745140}"/>
                </a:ext>
              </a:extLst>
            </p:cNvPr>
            <p:cNvSpPr txBox="1"/>
            <p:nvPr/>
          </p:nvSpPr>
          <p:spPr>
            <a:xfrm>
              <a:off x="6629649" y="4628229"/>
              <a:ext cx="2285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No trusted setup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5EAB1D5-DD44-68D6-F3F2-7D87DC1D041D}"/>
              </a:ext>
            </a:extLst>
          </p:cNvPr>
          <p:cNvSpPr txBox="1"/>
          <p:nvPr/>
        </p:nvSpPr>
        <p:spPr>
          <a:xfrm>
            <a:off x="3744462" y="885614"/>
            <a:ext cx="8146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u="sng" dirty="0">
                <a:latin typeface="+mn-lt"/>
              </a:rPr>
              <a:t>PCS</a:t>
            </a:r>
          </a:p>
        </p:txBody>
      </p:sp>
    </p:spTree>
    <p:extLst>
      <p:ext uri="{BB962C8B-B14F-4D97-AF65-F5344CB8AC3E}">
        <p14:creationId xmlns:p14="http://schemas.microsoft.com/office/powerpoint/2010/main" val="3983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688DF-419E-1343-A73B-286B2136CB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u="none" dirty="0">
                <a:latin typeface="Calibri" panose="020F0502020204030204" pitchFamily="34" charset="0"/>
                <a:cs typeface="Calibri" panose="020F0502020204030204" pitchFamily="34" charset="0"/>
              </a:rPr>
              <a:t>PLONK PIOP</a:t>
            </a:r>
            <a:endParaRPr lang="en-US" sz="3600" u="non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CEC82-E390-A235-19A7-F7F5079574A4}"/>
              </a:ext>
            </a:extLst>
          </p:cNvPr>
          <p:cNvSpPr txBox="1"/>
          <p:nvPr/>
        </p:nvSpPr>
        <p:spPr>
          <a:xfrm>
            <a:off x="7082987" y="4676508"/>
            <a:ext cx="1923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+mn-lt"/>
              </a:rPr>
              <a:t>eprint</a:t>
            </a:r>
            <a:r>
              <a:rPr lang="en-US" sz="2000" dirty="0">
                <a:latin typeface="+mn-lt"/>
              </a:rPr>
              <a:t>/2019/953</a:t>
            </a:r>
          </a:p>
        </p:txBody>
      </p:sp>
    </p:spTree>
    <p:extLst>
      <p:ext uri="{BB962C8B-B14F-4D97-AF65-F5344CB8AC3E}">
        <p14:creationId xmlns:p14="http://schemas.microsoft.com/office/powerpoint/2010/main" val="2073570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0033F-EB5D-1AA9-2E2C-69F0BD10E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B9C8D26-4B52-3D7D-CDF3-D1F0EB9A805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200" dirty="0"/>
                  <a:t>PLONK:  a poly-IOP for a general circuit 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63E102-775A-DB46-B690-F66BAB55DB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698" t="-11765" r="-926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9CAAD-C9CA-7276-B0EE-B1036822A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1736" y="1750530"/>
            <a:ext cx="5253432" cy="588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computation trace </a:t>
            </a:r>
            <a:r>
              <a:rPr lang="en-US" sz="2200" dirty="0"/>
              <a:t>(arithmetization)</a:t>
            </a:r>
            <a:r>
              <a:rPr lang="en-US" sz="2400" dirty="0"/>
              <a:t>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360BDC-5711-491D-0CD6-6E5AF4878C9B}"/>
              </a:ext>
            </a:extLst>
          </p:cNvPr>
          <p:cNvGrpSpPr/>
          <p:nvPr/>
        </p:nvGrpSpPr>
        <p:grpSpPr>
          <a:xfrm>
            <a:off x="500066" y="2018739"/>
            <a:ext cx="2596055" cy="2674320"/>
            <a:chOff x="6390290" y="2347648"/>
            <a:chExt cx="2596055" cy="26743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DD8099-F31C-7370-55E7-4D0C63AB96C7}"/>
                </a:ext>
              </a:extLst>
            </p:cNvPr>
            <p:cNvGrpSpPr/>
            <p:nvPr/>
          </p:nvGrpSpPr>
          <p:grpSpPr>
            <a:xfrm>
              <a:off x="6621516" y="2347648"/>
              <a:ext cx="2097941" cy="2305614"/>
              <a:chOff x="6621516" y="2347648"/>
              <a:chExt cx="2097941" cy="230561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51FFB22B-046F-CC84-5866-63E7F6383049}"/>
                      </a:ext>
                    </a:extLst>
                  </p:cNvPr>
                  <p:cNvSpPr/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423215FC-9229-E38E-A8AA-8648D33E25F9}"/>
                      </a:ext>
                    </a:extLst>
                  </p:cNvPr>
                  <p:cNvSpPr/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FC460E8A-F83F-55DF-23F5-B2A7C19DC6D2}"/>
                      </a:ext>
                    </a:extLst>
                  </p:cNvPr>
                  <p:cNvSpPr/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800" b="0" i="1" baseline="-250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8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1783943A-A77A-2F42-B04C-3D1632C1358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486708D4-5D3F-A080-9B4D-7A9C21EB0ED8}"/>
                      </a:ext>
                    </a:extLst>
                  </p:cNvPr>
                  <p:cNvSpPr/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57718BF3-4C2E-B8E5-77B5-4898B0B6EBDF}"/>
                      </a:ext>
                    </a:extLst>
                  </p:cNvPr>
                  <p:cNvSpPr/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45720"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9BF71097-4203-834B-B04D-B877070439A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C2434D50-16A0-E8CF-C8B2-275EECB4A5BE}"/>
                      </a:ext>
                    </a:extLst>
                  </p:cNvPr>
                  <p:cNvSpPr/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800" dirty="0" smtClean="0">
                              <a:solidFill>
                                <a:schemeClr val="tx1"/>
                              </a:solidFill>
                            </a:rPr>
                            <m:t>×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8D3199B1-4FBD-A741-8B3E-A75A16CF4134}"/>
                  </a:ext>
                </a:extLst>
              </p:cNvPr>
              <p:cNvCxnSpPr>
                <a:endCxn id="10" idx="3"/>
              </p:cNvCxnSpPr>
              <p:nvPr/>
            </p:nvCxnSpPr>
            <p:spPr>
              <a:xfrm flipV="1">
                <a:off x="6894785" y="3975487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4FEB5D27-F89B-2246-8649-ECB368B15D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9563" y="4024260"/>
                <a:ext cx="222468" cy="31462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0D78555-939E-A322-A12C-9577EEFE778C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flipH="1" flipV="1">
                <a:off x="7349369" y="4024261"/>
                <a:ext cx="84940" cy="3390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07861C33-B96A-BBD6-C5BA-0859386BDAD2}"/>
                  </a:ext>
                </a:extLst>
              </p:cNvPr>
              <p:cNvCxnSpPr/>
              <p:nvPr/>
            </p:nvCxnSpPr>
            <p:spPr>
              <a:xfrm flipV="1">
                <a:off x="7308193" y="3393695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8051E52-BB78-2BD4-2F97-3DBAA934EF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624" y="4024260"/>
                <a:ext cx="235175" cy="290239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A5646A70-BEE9-67B2-1F80-F4BBD7539F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35457" y="3376588"/>
                <a:ext cx="236491" cy="31178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C8F6128-DC0C-E5B9-1548-C7944EB12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7081" y="2667592"/>
                <a:ext cx="9229" cy="3278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9D40B6F-4006-4928-82B3-A2508589DAB8}"/>
                      </a:ext>
                    </a:extLst>
                  </p:cNvPr>
                  <p:cNvSpPr txBox="1"/>
                  <p:nvPr/>
                </p:nvSpPr>
                <p:spPr>
                  <a:xfrm>
                    <a:off x="6622408" y="2347648"/>
                    <a:ext cx="209704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800" b="0" i="1" baseline="-2500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8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0A228AF-AB21-484E-83C9-189C25CE16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2408" y="2347648"/>
                    <a:ext cx="209704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1F5081-3F1E-5FCC-6AD7-AE4783804704}"/>
                </a:ext>
              </a:extLst>
            </p:cNvPr>
            <p:cNvSpPr/>
            <p:nvPr/>
          </p:nvSpPr>
          <p:spPr>
            <a:xfrm>
              <a:off x="6390290" y="2347648"/>
              <a:ext cx="2596055" cy="267432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4B5D592-5395-4EEB-CEEF-97BB5317DC04}"/>
              </a:ext>
            </a:extLst>
          </p:cNvPr>
          <p:cNvSpPr txBox="1"/>
          <p:nvPr/>
        </p:nvSpPr>
        <p:spPr>
          <a:xfrm>
            <a:off x="1735910" y="2391117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77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C940DEAF-9B31-75E5-3770-D687F9ACF15F}"/>
              </a:ext>
            </a:extLst>
          </p:cNvPr>
          <p:cNvSpPr/>
          <p:nvPr/>
        </p:nvSpPr>
        <p:spPr>
          <a:xfrm>
            <a:off x="3528446" y="2857264"/>
            <a:ext cx="1891587" cy="3770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818313-4B65-C4E2-ED34-29BF00C7FB1A}"/>
              </a:ext>
            </a:extLst>
          </p:cNvPr>
          <p:cNvSpPr txBox="1"/>
          <p:nvPr/>
        </p:nvSpPr>
        <p:spPr>
          <a:xfrm>
            <a:off x="5710632" y="2396304"/>
            <a:ext cx="2803973" cy="1638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noAutofit/>
          </a:bodyPr>
          <a:lstStyle/>
          <a:p>
            <a:pPr algn="l">
              <a:tabLst>
                <a:tab pos="1143000" algn="l"/>
                <a:tab pos="1301750" algn="l"/>
                <a:tab pos="1770063" algn="l"/>
              </a:tabLst>
            </a:pPr>
            <a:r>
              <a:rPr lang="en-US" sz="2000" dirty="0">
                <a:latin typeface="+mn-lt"/>
              </a:rPr>
              <a:t>inputs</a:t>
            </a:r>
            <a:r>
              <a:rPr lang="en-US" dirty="0">
                <a:latin typeface="+mn-lt"/>
              </a:rPr>
              <a:t>:	5,   6,   1</a:t>
            </a:r>
          </a:p>
          <a:p>
            <a:pPr>
              <a:spcBef>
                <a:spcPts val="600"/>
              </a:spcBef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0</a:t>
            </a:r>
            <a:r>
              <a:rPr lang="en-US" dirty="0">
                <a:latin typeface="+mn-lt"/>
              </a:rPr>
              <a:t>:	5 ,	6 ,	11</a:t>
            </a:r>
          </a:p>
          <a:p>
            <a:pPr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1</a:t>
            </a:r>
            <a:r>
              <a:rPr lang="en-US" dirty="0">
                <a:latin typeface="+mn-lt"/>
              </a:rPr>
              <a:t>:	6 ,	1 ,	7</a:t>
            </a:r>
          </a:p>
          <a:p>
            <a:pPr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2</a:t>
            </a:r>
            <a:r>
              <a:rPr lang="en-US" dirty="0">
                <a:latin typeface="+mn-lt"/>
              </a:rPr>
              <a:t>:	11,	7,	77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AE2352-7CE0-7B95-B3C9-8D081331557F}"/>
              </a:ext>
            </a:extLst>
          </p:cNvPr>
          <p:cNvGrpSpPr/>
          <p:nvPr/>
        </p:nvGrpSpPr>
        <p:grpSpPr>
          <a:xfrm>
            <a:off x="740025" y="4277641"/>
            <a:ext cx="4415054" cy="408532"/>
            <a:chOff x="425392" y="4442624"/>
            <a:chExt cx="4415054" cy="4085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AC8942D-A929-70F1-1DAE-92EC7E09B276}"/>
                </a:ext>
              </a:extLst>
            </p:cNvPr>
            <p:cNvSpPr txBox="1"/>
            <p:nvPr/>
          </p:nvSpPr>
          <p:spPr>
            <a:xfrm>
              <a:off x="425392" y="444262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3EAD02-151D-D5F4-E559-6903A076D37F}"/>
                </a:ext>
              </a:extLst>
            </p:cNvPr>
            <p:cNvSpPr txBox="1"/>
            <p:nvPr/>
          </p:nvSpPr>
          <p:spPr>
            <a:xfrm>
              <a:off x="1153726" y="444962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6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880789F-3205-DAC5-6030-FD98BE87FCE3}"/>
                </a:ext>
              </a:extLst>
            </p:cNvPr>
            <p:cNvSpPr txBox="1"/>
            <p:nvPr/>
          </p:nvSpPr>
          <p:spPr>
            <a:xfrm>
              <a:off x="2087508" y="445104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6EAABE-4C33-37CB-5997-CE87230A5AD7}"/>
                </a:ext>
              </a:extLst>
            </p:cNvPr>
            <p:cNvSpPr txBox="1"/>
            <p:nvPr/>
          </p:nvSpPr>
          <p:spPr>
            <a:xfrm>
              <a:off x="3167103" y="4442624"/>
              <a:ext cx="16733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example input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4DB959F-C14B-3FAE-FDD1-E64A9DCCB454}"/>
                </a:ext>
              </a:extLst>
            </p:cNvPr>
            <p:cNvCxnSpPr>
              <a:stCxn id="19" idx="1"/>
              <a:endCxn id="50" idx="3"/>
            </p:cNvCxnSpPr>
            <p:nvPr/>
          </p:nvCxnSpPr>
          <p:spPr>
            <a:xfrm flipH="1">
              <a:off x="2402018" y="4642679"/>
              <a:ext cx="765085" cy="84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BBF5F72-A610-69A0-E296-991C4EE82583}"/>
              </a:ext>
            </a:extLst>
          </p:cNvPr>
          <p:cNvGrpSpPr/>
          <p:nvPr/>
        </p:nvGrpSpPr>
        <p:grpSpPr>
          <a:xfrm>
            <a:off x="824498" y="3008351"/>
            <a:ext cx="916683" cy="996547"/>
            <a:chOff x="509865" y="3173334"/>
            <a:chExt cx="916683" cy="99654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77D5C5-6438-8A8A-7C3F-61B04649A42D}"/>
                </a:ext>
              </a:extLst>
            </p:cNvPr>
            <p:cNvSpPr txBox="1"/>
            <p:nvPr/>
          </p:nvSpPr>
          <p:spPr>
            <a:xfrm>
              <a:off x="861412" y="3173334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11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501A3D-9723-8533-B9F9-8B7818211CD6}"/>
                </a:ext>
              </a:extLst>
            </p:cNvPr>
            <p:cNvSpPr txBox="1"/>
            <p:nvPr/>
          </p:nvSpPr>
          <p:spPr>
            <a:xfrm>
              <a:off x="509865" y="3788215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6E1A03-C90C-A049-E5CC-47E6E76C053F}"/>
                </a:ext>
              </a:extLst>
            </p:cNvPr>
            <p:cNvSpPr txBox="1"/>
            <p:nvPr/>
          </p:nvSpPr>
          <p:spPr>
            <a:xfrm>
              <a:off x="1137686" y="3831327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E2D608-CF61-F359-02C3-12ECC6977D7A}"/>
              </a:ext>
            </a:extLst>
          </p:cNvPr>
          <p:cNvGrpSpPr/>
          <p:nvPr/>
        </p:nvGrpSpPr>
        <p:grpSpPr>
          <a:xfrm>
            <a:off x="1845943" y="2983383"/>
            <a:ext cx="745700" cy="1084576"/>
            <a:chOff x="1531310" y="3148366"/>
            <a:chExt cx="745700" cy="10845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02D027-47AA-6BBD-A3B9-AADD4C53A8AF}"/>
                </a:ext>
              </a:extLst>
            </p:cNvPr>
            <p:cNvSpPr txBox="1"/>
            <p:nvPr/>
          </p:nvSpPr>
          <p:spPr>
            <a:xfrm>
              <a:off x="1713982" y="3148366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7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D65E1FA-ED6F-9C7E-769B-66563F66FB6C}"/>
                </a:ext>
              </a:extLst>
            </p:cNvPr>
            <p:cNvSpPr txBox="1"/>
            <p:nvPr/>
          </p:nvSpPr>
          <p:spPr>
            <a:xfrm>
              <a:off x="1531310" y="38943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6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3A85AC1-4FF2-7CFA-D1FD-4352FA876E43}"/>
                </a:ext>
              </a:extLst>
            </p:cNvPr>
            <p:cNvSpPr txBox="1"/>
            <p:nvPr/>
          </p:nvSpPr>
          <p:spPr>
            <a:xfrm>
              <a:off x="1988148" y="378215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1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EF3CDFF-62F0-4AE8-DFD1-EB39711D5AA7}"/>
              </a:ext>
            </a:extLst>
          </p:cNvPr>
          <p:cNvCxnSpPr>
            <a:cxnSpLocks/>
          </p:cNvCxnSpPr>
          <p:nvPr/>
        </p:nvCxnSpPr>
        <p:spPr>
          <a:xfrm>
            <a:off x="5788673" y="2794434"/>
            <a:ext cx="25444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333DDAC-2DBB-B973-4FD7-3DF2A891BE6C}"/>
              </a:ext>
            </a:extLst>
          </p:cNvPr>
          <p:cNvSpPr txBox="1"/>
          <p:nvPr/>
        </p:nvSpPr>
        <p:spPr>
          <a:xfrm>
            <a:off x="6504371" y="4263140"/>
            <a:ext cx="7024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left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inputs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F8FE79A-651A-45C2-99AF-5370B834FA03}"/>
              </a:ext>
            </a:extLst>
          </p:cNvPr>
          <p:cNvSpPr txBox="1"/>
          <p:nvPr/>
        </p:nvSpPr>
        <p:spPr>
          <a:xfrm>
            <a:off x="7286503" y="4263140"/>
            <a:ext cx="7024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right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inputs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25C7F2-0851-E8D4-F964-22CB15C7F0E2}"/>
              </a:ext>
            </a:extLst>
          </p:cNvPr>
          <p:cNvSpPr txBox="1"/>
          <p:nvPr/>
        </p:nvSpPr>
        <p:spPr>
          <a:xfrm>
            <a:off x="8091350" y="4257356"/>
            <a:ext cx="83388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outputs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155FF28-383F-DACE-A6EF-10751EEAA8B3}"/>
              </a:ext>
            </a:extLst>
          </p:cNvPr>
          <p:cNvCxnSpPr>
            <a:cxnSpLocks/>
          </p:cNvCxnSpPr>
          <p:nvPr/>
        </p:nvCxnSpPr>
        <p:spPr>
          <a:xfrm flipV="1">
            <a:off x="7048900" y="3951233"/>
            <a:ext cx="1204" cy="3390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A326575-DCED-82F9-8FC7-3E36E7C3544B}"/>
              </a:ext>
            </a:extLst>
          </p:cNvPr>
          <p:cNvCxnSpPr>
            <a:cxnSpLocks/>
          </p:cNvCxnSpPr>
          <p:nvPr/>
        </p:nvCxnSpPr>
        <p:spPr>
          <a:xfrm flipV="1">
            <a:off x="7553378" y="3949915"/>
            <a:ext cx="0" cy="340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793AE50-C20C-408C-A331-679B3BA9EAEA}"/>
              </a:ext>
            </a:extLst>
          </p:cNvPr>
          <p:cNvCxnSpPr>
            <a:cxnSpLocks/>
          </p:cNvCxnSpPr>
          <p:nvPr/>
        </p:nvCxnSpPr>
        <p:spPr>
          <a:xfrm flipV="1">
            <a:off x="8194876" y="3958340"/>
            <a:ext cx="0" cy="3151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A224545A-FB53-00A0-AE6B-B1D4457AB577}"/>
              </a:ext>
            </a:extLst>
          </p:cNvPr>
          <p:cNvSpPr/>
          <p:nvPr/>
        </p:nvSpPr>
        <p:spPr>
          <a:xfrm>
            <a:off x="7989556" y="3619124"/>
            <a:ext cx="363279" cy="340331"/>
          </a:xfrm>
          <a:prstGeom prst="rect">
            <a:avLst/>
          </a:prstGeom>
          <a:solidFill>
            <a:schemeClr val="accent6">
              <a:lumMod val="60000"/>
              <a:lumOff val="40000"/>
              <a:alpha val="32023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C413AC10-C216-56E3-D587-A5A87A6F0650}"/>
              </a:ext>
            </a:extLst>
          </p:cNvPr>
          <p:cNvSpPr txBox="1">
            <a:spLocks/>
          </p:cNvSpPr>
          <p:nvPr/>
        </p:nvSpPr>
        <p:spPr bwMode="auto">
          <a:xfrm>
            <a:off x="203606" y="1055751"/>
            <a:ext cx="8531561" cy="62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/>
              <a:t>Step 1</a:t>
            </a:r>
            <a:r>
              <a:rPr lang="en-US" dirty="0"/>
              <a:t>:   compile circuit to a computation trace   (</a:t>
            </a:r>
            <a:r>
              <a:rPr lang="en-US" dirty="0" err="1"/>
              <a:t>arithmetization</a:t>
            </a:r>
            <a:r>
              <a:rPr lang="en-US" dirty="0"/>
              <a:t>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CC71D6-2985-F446-CBCF-26FDF6C68ADA}"/>
              </a:ext>
            </a:extLst>
          </p:cNvPr>
          <p:cNvSpPr txBox="1"/>
          <p:nvPr/>
        </p:nvSpPr>
        <p:spPr>
          <a:xfrm>
            <a:off x="531716" y="3351138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0)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9FE4020-8642-11E2-DE13-C8B0870C6E71}"/>
              </a:ext>
            </a:extLst>
          </p:cNvPr>
          <p:cNvSpPr txBox="1"/>
          <p:nvPr/>
        </p:nvSpPr>
        <p:spPr>
          <a:xfrm>
            <a:off x="2265106" y="3308591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1)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8E0810-D3EA-DE9A-B919-8C639405C421}"/>
              </a:ext>
            </a:extLst>
          </p:cNvPr>
          <p:cNvSpPr txBox="1"/>
          <p:nvPr/>
        </p:nvSpPr>
        <p:spPr>
          <a:xfrm>
            <a:off x="1868448" y="2672977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2)</a:t>
            </a:r>
          </a:p>
        </p:txBody>
      </p:sp>
    </p:spTree>
    <p:extLst>
      <p:ext uri="{BB962C8B-B14F-4D97-AF65-F5344CB8AC3E}">
        <p14:creationId xmlns:p14="http://schemas.microsoft.com/office/powerpoint/2010/main" val="228381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31" grpId="0" animBg="1"/>
      <p:bldP spid="30" grpId="0" animBg="1"/>
      <p:bldP spid="52" grpId="0" animBg="1"/>
      <p:bldP spid="53" grpId="0" animBg="1"/>
      <p:bldP spid="54" grpId="0" animBg="1"/>
      <p:bldP spid="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464D1-FA7C-4810-7A28-C9F589742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BCFA-1EAF-7188-4736-4923B403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315B10-1637-6A8D-9287-79E1AC6EFD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2271" y="1200151"/>
                <a:ext cx="8817429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≔ </a:t>
                </a:r>
                <a:r>
                  <a:rPr lang="en-US" sz="2400" dirty="0"/>
                  <a:t>total # of gates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 ,      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400" dirty="0"/>
                  <a:t>| </a:t>
                </a:r>
                <a:r>
                  <a:rPr lang="en-US" sz="2400" dirty="0">
                    <a:ea typeface="Cambria Math" panose="02040503050406030204" pitchFamily="18" charset="0"/>
                  </a:rPr>
                  <a:t>≔ </a:t>
                </a:r>
                <a:r>
                  <a:rPr lang="en-US" sz="2400" dirty="0"/>
                  <a:t>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| + 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|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# inputs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424"/>
                  </a:spcBef>
                  <a:buNone/>
                </a:pPr>
                <a:r>
                  <a:rPr lang="en-US" sz="2400" dirty="0"/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ea typeface="Cambria Math" panose="02040503050406030204" pitchFamily="18" charset="0"/>
                      </a:rPr>
                      <m:t>≔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3 </m:t>
                    </m:r>
                    <m:d>
                      <m:dPr>
                        <m:begChr m:val="|"/>
                        <m:endChr m:val="|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1900" dirty="0"/>
                  <a:t>(in example,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sz="1900" dirty="0"/>
                  <a:t>) </a:t>
                </a:r>
                <a:r>
                  <a:rPr lang="en-US" sz="2400" dirty="0"/>
                  <a:t>  and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≔</a:t>
                </a:r>
                <a:r>
                  <a:rPr lang="en-US" sz="2400" dirty="0"/>
                  <a:t> { 1,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2</a:t>
                </a:r>
                <a:r>
                  <a:rPr lang="en-US" sz="2400" dirty="0"/>
                  <a:t>,…,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baseline="30000" dirty="0"/>
                  <a:t> </a:t>
                </a:r>
                <a:r>
                  <a:rPr lang="en-US" sz="2400" dirty="0"/>
                  <a:t>}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" y="1200151"/>
                <a:ext cx="8817429" cy="3818430"/>
              </a:xfrm>
              <a:blipFill>
                <a:blip r:embed="rId2"/>
                <a:stretch>
                  <a:fillRect l="-1007" t="-1325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A6F9F4-5BC4-CACE-2655-956A6806DDB0}"/>
              </a:ext>
            </a:extLst>
          </p:cNvPr>
          <p:cNvCxnSpPr/>
          <p:nvPr/>
        </p:nvCxnSpPr>
        <p:spPr>
          <a:xfrm>
            <a:off x="114300" y="2343150"/>
            <a:ext cx="88174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CE7993-8811-9BAA-94E0-FF12B05A0644}"/>
                  </a:ext>
                </a:extLst>
              </p:cNvPr>
              <p:cNvSpPr txBox="1"/>
              <p:nvPr/>
            </p:nvSpPr>
            <p:spPr>
              <a:xfrm>
                <a:off x="114300" y="2571750"/>
                <a:ext cx="6730181" cy="1317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latin typeface="+mn-lt"/>
                  </a:rPr>
                  <a:t>The plan:</a:t>
                </a:r>
                <a:r>
                  <a:rPr lang="en-US" dirty="0">
                    <a:latin typeface="+mn-lt"/>
                  </a:rPr>
                  <a:t> 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    prover interpolates a poly.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𝑇</m:t>
                    </m:r>
                    <m:sSubSup>
                      <m:sSubSup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000" dirty="0">
                    <a:latin typeface="+mn-lt"/>
                    <a:ea typeface="Cambria Math" panose="02040503050406030204" pitchFamily="18" charset="0"/>
                  </a:rPr>
                  <a:t>[X]</a:t>
                </a:r>
                <a:r>
                  <a:rPr lang="en-US" sz="2000" dirty="0">
                    <a:latin typeface="+mn-lt"/>
                  </a:rPr>
                  <a:t> </a:t>
                </a:r>
                <a:endParaRPr lang="en-US" dirty="0">
                  <a:latin typeface="+mn-lt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dirty="0">
                    <a:latin typeface="+mn-lt"/>
                  </a:rPr>
                  <a:t>    that encodes the entire trace.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230589-C8BA-EE4A-B32E-A18BF8AB4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2571750"/>
                <a:ext cx="6730181" cy="1317220"/>
              </a:xfrm>
              <a:prstGeom prst="rect">
                <a:avLst/>
              </a:prstGeom>
              <a:blipFill>
                <a:blip r:embed="rId3"/>
                <a:stretch>
                  <a:fillRect l="-1507" t="-3810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816B9-AA7E-BC5A-4098-557B88DA721D}"/>
              </a:ext>
            </a:extLst>
          </p:cNvPr>
          <p:cNvGrpSpPr/>
          <p:nvPr/>
        </p:nvGrpSpPr>
        <p:grpSpPr>
          <a:xfrm>
            <a:off x="6127756" y="2719066"/>
            <a:ext cx="2803973" cy="1601421"/>
            <a:chOff x="6127756" y="2719066"/>
            <a:chExt cx="2803973" cy="16014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2A2F69-AB5E-A541-255E-1B9632DF07D8}"/>
                </a:ext>
              </a:extLst>
            </p:cNvPr>
            <p:cNvSpPr txBox="1"/>
            <p:nvPr/>
          </p:nvSpPr>
          <p:spPr>
            <a:xfrm>
              <a:off x="6127756" y="2719066"/>
              <a:ext cx="2803973" cy="16014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/>
              </a:solidFill>
            </a:ln>
          </p:spPr>
          <p:txBody>
            <a:bodyPr wrap="none" rtlCol="0">
              <a:noAutofit/>
            </a:bodyPr>
            <a:lstStyle/>
            <a:p>
              <a:pPr algn="l">
                <a:tabLst>
                  <a:tab pos="1143000" algn="l"/>
                  <a:tab pos="1301750" algn="l"/>
                  <a:tab pos="1770063" algn="l"/>
                </a:tabLst>
              </a:pPr>
              <a:r>
                <a:rPr lang="en-US" sz="2000" dirty="0">
                  <a:latin typeface="+mn-lt"/>
                </a:rPr>
                <a:t>inputs</a:t>
              </a:r>
              <a:r>
                <a:rPr lang="en-US" dirty="0">
                  <a:latin typeface="+mn-lt"/>
                </a:rPr>
                <a:t>:	5,   6,   1</a:t>
              </a:r>
            </a:p>
            <a:p>
              <a:pPr>
                <a:spcBef>
                  <a:spcPts val="600"/>
                </a:spcBef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0</a:t>
              </a:r>
              <a:r>
                <a:rPr lang="en-US" dirty="0">
                  <a:latin typeface="+mn-lt"/>
                </a:rPr>
                <a:t>:	5 ,	6 ,	11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1</a:t>
              </a:r>
              <a:r>
                <a:rPr lang="en-US" dirty="0">
                  <a:latin typeface="+mn-lt"/>
                </a:rPr>
                <a:t>:	6 ,	1 ,	7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2</a:t>
              </a:r>
              <a:r>
                <a:rPr lang="en-US" dirty="0">
                  <a:latin typeface="+mn-lt"/>
                </a:rPr>
                <a:t>:	11,	7,	77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DF9851-6DC6-4D46-76F0-516179A0BC83}"/>
                </a:ext>
              </a:extLst>
            </p:cNvPr>
            <p:cNvCxnSpPr/>
            <p:nvPr/>
          </p:nvCxnSpPr>
          <p:spPr>
            <a:xfrm>
              <a:off x="6205797" y="3118494"/>
              <a:ext cx="23651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EFFEAA-2FA2-8814-98EA-E722171DF7DF}"/>
                </a:ext>
              </a:extLst>
            </p:cNvPr>
            <p:cNvSpPr/>
            <p:nvPr/>
          </p:nvSpPr>
          <p:spPr>
            <a:xfrm>
              <a:off x="8368387" y="3913388"/>
              <a:ext cx="446567" cy="38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2023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5DDA43D-0D3F-9BB0-25B0-C4FD474F7B4A}"/>
              </a:ext>
            </a:extLst>
          </p:cNvPr>
          <p:cNvSpPr txBox="1"/>
          <p:nvPr/>
        </p:nvSpPr>
        <p:spPr>
          <a:xfrm>
            <a:off x="1083787" y="4222943"/>
            <a:ext cx="216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Let’s see how …</a:t>
            </a:r>
          </a:p>
        </p:txBody>
      </p:sp>
    </p:spTree>
    <p:extLst>
      <p:ext uri="{BB962C8B-B14F-4D97-AF65-F5344CB8AC3E}">
        <p14:creationId xmlns:p14="http://schemas.microsoft.com/office/powerpoint/2010/main" val="143635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9C5F7-30E0-A655-DA71-8C1CF194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3770-41FC-5848-89B7-27AE9D1A5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CD297A-745C-27E8-729C-906887DD62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The plan</a:t>
                </a:r>
                <a:r>
                  <a:rPr lang="en-US" dirty="0"/>
                  <a:t>:   Prover interpolates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0" i="0" dirty="0">
                    <a:ea typeface="Cambria Math" panose="02040503050406030204" pitchFamily="18" charset="0"/>
                  </a:rPr>
                  <a:t>[X]</a:t>
                </a:r>
                <a:r>
                  <a:rPr lang="en-US" dirty="0"/>
                  <a:t>   such that </a:t>
                </a:r>
              </a:p>
              <a:p>
                <a:pPr marL="0" indent="0">
                  <a:buNone/>
                </a:pPr>
                <a:r>
                  <a:rPr lang="en-US" dirty="0"/>
                  <a:t>(1) 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b="1" dirty="0"/>
                  <a:t> encodes all inputs</a:t>
                </a:r>
                <a:r>
                  <a:rPr lang="en-US" dirty="0"/>
                  <a:t>: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dirty="0"/>
                  <a:t> input #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   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= 1, …,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spcBef>
                    <a:spcPts val="1824"/>
                  </a:spcBef>
                  <a:buNone/>
                </a:pPr>
                <a:r>
                  <a:rPr lang="en-US" dirty="0"/>
                  <a:t>(2) 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b="1" dirty="0"/>
                  <a:t> encodes all wires</a:t>
                </a:r>
                <a:r>
                  <a:rPr lang="en-US" dirty="0"/>
                  <a:t>:       ∀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=0,…,</m:t>
                    </m:r>
                    <m:d>
                      <m:dPr>
                        <m:begChr m:val="|"/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:   </a:t>
                </a:r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):	left input to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baseline="30000" dirty="0"/>
                  <a:t>+1</a:t>
                </a:r>
                <a:r>
                  <a:rPr lang="en-US" sz="2200" dirty="0"/>
                  <a:t>):	right input to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baseline="30000" dirty="0"/>
                  <a:t>+2</a:t>
                </a:r>
                <a:r>
                  <a:rPr lang="en-US" sz="2200" dirty="0"/>
                  <a:t>):	output of gate #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A56A4BC-1306-1900-F204-EAD67196E59F}"/>
              </a:ext>
            </a:extLst>
          </p:cNvPr>
          <p:cNvGrpSpPr/>
          <p:nvPr/>
        </p:nvGrpSpPr>
        <p:grpSpPr>
          <a:xfrm>
            <a:off x="6035300" y="3338136"/>
            <a:ext cx="2855652" cy="1680445"/>
            <a:chOff x="6035300" y="3338136"/>
            <a:chExt cx="2855652" cy="16804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75FE082-FB5C-E632-965C-9B954DEF9AD9}"/>
                    </a:ext>
                  </a:extLst>
                </p:cNvPr>
                <p:cNvSpPr txBox="1"/>
                <p:nvPr/>
              </p:nvSpPr>
              <p:spPr>
                <a:xfrm>
                  <a:off x="6211051" y="3338136"/>
                  <a:ext cx="2679901" cy="156966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>
                      <a:latin typeface="+mn-lt"/>
                    </a:rPr>
                    <a:t>Plonk PIOP:</a:t>
                  </a:r>
                </a:p>
                <a:p>
                  <a:pPr marL="342900" indent="-342900" algn="l">
                    <a:buFont typeface="Arial" panose="020B0604020202020204" pitchFamily="34" charset="0"/>
                    <a:buChar char="•"/>
                  </a:pPr>
                  <a:r>
                    <a:rPr lang="en-US" dirty="0">
                      <a:latin typeface="+mn-lt"/>
                    </a:rPr>
                    <a:t>send oracle for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endParaRPr lang="en-US" i="1" dirty="0">
                    <a:latin typeface="+mn-lt"/>
                  </a:endParaRPr>
                </a:p>
                <a:p>
                  <a:pPr marL="342900" indent="-342900" algn="l">
                    <a:buFont typeface="Arial" panose="020B0604020202020204" pitchFamily="34" charset="0"/>
                    <a:buChar char="•"/>
                  </a:pPr>
                  <a:r>
                    <a:rPr lang="en-US" dirty="0">
                      <a:latin typeface="+mn-lt"/>
                    </a:rPr>
                    <a:t>prove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r>
                    <a:rPr lang="en-US" dirty="0">
                      <a:latin typeface="+mn-lt"/>
                    </a:rPr>
                    <a:t> is valid</a:t>
                  </a:r>
                  <a:br>
                    <a:rPr lang="en-US" dirty="0">
                      <a:latin typeface="+mn-lt"/>
                    </a:rPr>
                  </a:br>
                  <a:r>
                    <a:rPr lang="en-US" dirty="0">
                      <a:latin typeface="+mn-lt"/>
                    </a:rPr>
                    <a:t>(gates and wires)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75FE082-FB5C-E632-965C-9B954DEF9A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1051" y="3338136"/>
                  <a:ext cx="2679901" cy="1569660"/>
                </a:xfrm>
                <a:prstGeom prst="rect">
                  <a:avLst/>
                </a:prstGeom>
                <a:blipFill>
                  <a:blip r:embed="rId3"/>
                  <a:stretch>
                    <a:fillRect l="-3286" t="-3200" r="-1408" b="-72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Picture 2" descr="Free Light Bulb Clipart Transparent, Download Free Light Bulb Clipart  Transparent png images, Free ClipArts on Clipart Library">
              <a:extLst>
                <a:ext uri="{FF2B5EF4-FFF2-40B4-BE49-F238E27FC236}">
                  <a16:creationId xmlns:a16="http://schemas.microsoft.com/office/drawing/2014/main" id="{4E7C6703-3943-E89F-61F8-4B204119A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alphaModFix am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5300" y="4367141"/>
              <a:ext cx="549986" cy="65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397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A6E95-B5AE-BFF0-3094-A47676EDE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5C7749-6C41-B9F9-E53A-5BD9B22B45C4}"/>
              </a:ext>
            </a:extLst>
          </p:cNvPr>
          <p:cNvSpPr/>
          <p:nvPr/>
        </p:nvSpPr>
        <p:spPr>
          <a:xfrm>
            <a:off x="956187" y="1557797"/>
            <a:ext cx="5715000" cy="14889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DD567-4EF9-FADC-4BFC-ACC2C265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9C0A45-2002-B8B0-7E8F-D2675328D5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048" y="1072332"/>
                <a:ext cx="8229600" cy="21526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In our example, Prover interpolates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such that: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400" dirty="0"/>
                  <a:t>	</a:t>
                </a:r>
                <a:r>
                  <a:rPr lang="en-US" sz="2000" dirty="0"/>
                  <a:t>inputs:	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/>
                  <a:t>,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0:	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)=5</m:t>
                    </m:r>
                  </m:oMath>
                </a14:m>
                <a:r>
                  <a:rPr lang="en-US" sz="2000" dirty="0"/>
                  <a:t>, 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000" dirty="0"/>
                  <a:t>, 	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1:	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,  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2:	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000" dirty="0"/>
                  <a:t>,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, 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)=7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048" y="1072332"/>
                <a:ext cx="8229600" cy="2152644"/>
              </a:xfrm>
              <a:blipFill>
                <a:blip r:embed="rId2"/>
                <a:stretch>
                  <a:fillRect l="-1079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9CADC-CC05-AF97-570A-73691D842C41}"/>
                  </a:ext>
                </a:extLst>
              </p:cNvPr>
              <p:cNvSpPr txBox="1"/>
              <p:nvPr/>
            </p:nvSpPr>
            <p:spPr>
              <a:xfrm>
                <a:off x="7144280" y="1830599"/>
                <a:ext cx="17874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degree(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+mn-lt"/>
                  </a:rPr>
                  <a:t>) = 11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0FE561-F3E2-AA48-B175-7A43C96E4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280" y="1830599"/>
                <a:ext cx="1787449" cy="400110"/>
              </a:xfrm>
              <a:prstGeom prst="rect">
                <a:avLst/>
              </a:prstGeom>
              <a:blipFill>
                <a:blip r:embed="rId3"/>
                <a:stretch>
                  <a:fillRect l="-352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A73BB93-C310-32BA-7DE9-3B20F420EC5A}"/>
              </a:ext>
            </a:extLst>
          </p:cNvPr>
          <p:cNvSpPr txBox="1"/>
          <p:nvPr/>
        </p:nvSpPr>
        <p:spPr>
          <a:xfrm>
            <a:off x="4114800" y="41862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824F32-2BFE-D8CF-40FF-35B2522688C1}"/>
                  </a:ext>
                </a:extLst>
              </p:cNvPr>
              <p:cNvSpPr txBox="1"/>
              <p:nvPr/>
            </p:nvSpPr>
            <p:spPr>
              <a:xfrm>
                <a:off x="203872" y="4004437"/>
                <a:ext cx="559755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200" dirty="0">
                    <a:latin typeface="+mn-lt"/>
                  </a:rPr>
                  <a:t>Prover can use FFT to compute the coefficients </a:t>
                </a:r>
                <a:br>
                  <a:rPr lang="en-US" sz="2200" dirty="0">
                    <a:latin typeface="+mn-lt"/>
                  </a:rPr>
                </a:br>
                <a:r>
                  <a:rPr lang="en-US" sz="2200" dirty="0">
                    <a:latin typeface="+mn-lt"/>
                  </a:rPr>
                  <a:t>of </a:t>
                </a:r>
                <a:r>
                  <a:rPr lang="en-US" sz="2200" i="1" dirty="0">
                    <a:latin typeface="+mn-lt"/>
                  </a:rPr>
                  <a:t>T</a:t>
                </a:r>
                <a:r>
                  <a:rPr lang="en-US" sz="2200" dirty="0">
                    <a:latin typeface="+mn-lt"/>
                  </a:rPr>
                  <a:t> in time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 dirty="0" smtClean="0">
                        <a:latin typeface="+mn-lt"/>
                      </a:rPr>
                      <m:t>log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C7147D-F9AF-D0E0-707B-CBE2975E8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72" y="4004437"/>
                <a:ext cx="5597558" cy="769441"/>
              </a:xfrm>
              <a:prstGeom prst="rect">
                <a:avLst/>
              </a:prstGeom>
              <a:blipFill>
                <a:blip r:embed="rId4"/>
                <a:stretch>
                  <a:fillRect l="-1131" t="-4918" r="-45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A75A20EE-5F4F-AF94-6D9F-8146D30697EA}"/>
              </a:ext>
            </a:extLst>
          </p:cNvPr>
          <p:cNvGrpSpPr/>
          <p:nvPr/>
        </p:nvGrpSpPr>
        <p:grpSpPr>
          <a:xfrm>
            <a:off x="6127756" y="3164058"/>
            <a:ext cx="2803973" cy="1601421"/>
            <a:chOff x="6127756" y="2719066"/>
            <a:chExt cx="2803973" cy="160142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711350-399F-C09E-7DF1-FD577E1736D3}"/>
                </a:ext>
              </a:extLst>
            </p:cNvPr>
            <p:cNvSpPr txBox="1"/>
            <p:nvPr/>
          </p:nvSpPr>
          <p:spPr>
            <a:xfrm>
              <a:off x="6127756" y="2719066"/>
              <a:ext cx="2803973" cy="16014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/>
              </a:solidFill>
            </a:ln>
          </p:spPr>
          <p:txBody>
            <a:bodyPr wrap="none" rtlCol="0">
              <a:noAutofit/>
            </a:bodyPr>
            <a:lstStyle/>
            <a:p>
              <a:pPr algn="l">
                <a:tabLst>
                  <a:tab pos="1143000" algn="l"/>
                  <a:tab pos="1301750" algn="l"/>
                  <a:tab pos="1770063" algn="l"/>
                </a:tabLst>
              </a:pPr>
              <a:r>
                <a:rPr lang="en-US" sz="2000" dirty="0">
                  <a:latin typeface="+mn-lt"/>
                </a:rPr>
                <a:t>inputs</a:t>
              </a:r>
              <a:r>
                <a:rPr lang="en-US" dirty="0">
                  <a:latin typeface="+mn-lt"/>
                </a:rPr>
                <a:t>:	5,   6,   1</a:t>
              </a:r>
            </a:p>
            <a:p>
              <a:pPr>
                <a:spcBef>
                  <a:spcPts val="600"/>
                </a:spcBef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0</a:t>
              </a:r>
              <a:r>
                <a:rPr lang="en-US" dirty="0">
                  <a:latin typeface="+mn-lt"/>
                </a:rPr>
                <a:t>:	5 ,	6 ,	11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1</a:t>
              </a:r>
              <a:r>
                <a:rPr lang="en-US" dirty="0">
                  <a:latin typeface="+mn-lt"/>
                </a:rPr>
                <a:t>:	6 ,	1 ,	7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2</a:t>
              </a:r>
              <a:r>
                <a:rPr lang="en-US" dirty="0">
                  <a:latin typeface="+mn-lt"/>
                </a:rPr>
                <a:t>:	11,	7,	77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2A2EFB5-3688-B8CE-A3CD-46A12621DCDA}"/>
                </a:ext>
              </a:extLst>
            </p:cNvPr>
            <p:cNvCxnSpPr/>
            <p:nvPr/>
          </p:nvCxnSpPr>
          <p:spPr>
            <a:xfrm>
              <a:off x="6205797" y="3118494"/>
              <a:ext cx="23651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2476A6-1DD8-FEA2-FADA-4253EC1AEF08}"/>
                </a:ext>
              </a:extLst>
            </p:cNvPr>
            <p:cNvSpPr/>
            <p:nvPr/>
          </p:nvSpPr>
          <p:spPr>
            <a:xfrm>
              <a:off x="8368387" y="3913388"/>
              <a:ext cx="446567" cy="38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2023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D730E5-748A-844F-2475-5C74BF80AA50}"/>
              </a:ext>
            </a:extLst>
          </p:cNvPr>
          <p:cNvCxnSpPr/>
          <p:nvPr/>
        </p:nvCxnSpPr>
        <p:spPr>
          <a:xfrm>
            <a:off x="956187" y="1927123"/>
            <a:ext cx="5715000" cy="0"/>
          </a:xfrm>
          <a:prstGeom prst="line">
            <a:avLst/>
          </a:prstGeom>
          <a:ln w="9525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0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256FD-1BC8-5FB3-8D7E-9B78037E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8D36D-F09F-FE23-7FE5-188FB132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 proving validity of 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C1834D-9FB2-046D-54E2-8EE7E02880F8}"/>
                  </a:ext>
                </a:extLst>
              </p:cNvPr>
              <p:cNvSpPr txBox="1"/>
              <p:nvPr/>
            </p:nvSpPr>
            <p:spPr>
              <a:xfrm>
                <a:off x="709332" y="957518"/>
                <a:ext cx="2395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b="1" i="1" u="sng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C1834D-9FB2-046D-54E2-8EE7E0288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32" y="957518"/>
                <a:ext cx="2395528" cy="461665"/>
              </a:xfrm>
              <a:prstGeom prst="rect">
                <a:avLst/>
              </a:prstGeom>
              <a:blipFill>
                <a:blip r:embed="rId2"/>
                <a:stretch>
                  <a:fillRect l="-3684" t="-8108" r="-42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898D88-247D-2BA2-397B-900112286E67}"/>
                  </a:ext>
                </a:extLst>
              </p:cNvPr>
              <p:cNvSpPr txBox="1"/>
              <p:nvPr/>
            </p:nvSpPr>
            <p:spPr>
              <a:xfrm>
                <a:off x="5755568" y="957518"/>
                <a:ext cx="21656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14:m>
                  <m:oMath xmlns:m="http://schemas.openxmlformats.org/officeDocument/2006/math">
                    <m:r>
                      <a:rPr lang="en-US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898D88-247D-2BA2-397B-900112286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568" y="957518"/>
                <a:ext cx="2165657" cy="461665"/>
              </a:xfrm>
              <a:prstGeom prst="rect">
                <a:avLst/>
              </a:prstGeom>
              <a:blipFill>
                <a:blip r:embed="rId3"/>
                <a:stretch>
                  <a:fillRect l="-4678" t="-8108" r="-350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B433B5-1FDD-AE38-18CA-9154C2648548}"/>
                  </a:ext>
                </a:extLst>
              </p:cNvPr>
              <p:cNvSpPr txBox="1"/>
              <p:nvPr/>
            </p:nvSpPr>
            <p:spPr>
              <a:xfrm>
                <a:off x="205591" y="1424371"/>
                <a:ext cx="3035959" cy="583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build  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[X]</a:t>
                </a:r>
                <a:r>
                  <a:rPr lang="en-US" dirty="0">
                    <a:latin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339A10-FEF2-C447-B8B7-38F5463CA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91" y="1424371"/>
                <a:ext cx="3035959" cy="583429"/>
              </a:xfrm>
              <a:prstGeom prst="rect">
                <a:avLst/>
              </a:prstGeom>
              <a:blipFill>
                <a:blip r:embed="rId4"/>
                <a:stretch>
                  <a:fillRect l="-3333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CA63A27-07E0-C2BC-4ABB-613646899005}"/>
              </a:ext>
            </a:extLst>
          </p:cNvPr>
          <p:cNvGrpSpPr/>
          <p:nvPr/>
        </p:nvGrpSpPr>
        <p:grpSpPr>
          <a:xfrm>
            <a:off x="3461656" y="1355849"/>
            <a:ext cx="2171700" cy="446469"/>
            <a:chOff x="3510643" y="2143799"/>
            <a:chExt cx="2171700" cy="44646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87B0EDF-ABE2-44B1-8EA3-776081105DB6}"/>
                </a:ext>
              </a:extLst>
            </p:cNvPr>
            <p:cNvCxnSpPr/>
            <p:nvPr/>
          </p:nvCxnSpPr>
          <p:spPr>
            <a:xfrm flipV="1">
              <a:off x="3510643" y="2571750"/>
              <a:ext cx="2171700" cy="1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00D1FF5-32C7-AD1D-5F06-C0CDC8CF8580}"/>
                    </a:ext>
                  </a:extLst>
                </p:cNvPr>
                <p:cNvSpPr txBox="1"/>
                <p:nvPr/>
              </p:nvSpPr>
              <p:spPr>
                <a:xfrm>
                  <a:off x="4451195" y="2143799"/>
                  <a:ext cx="381066" cy="39299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CBF1C33-F3E3-7A47-B34A-448682AC60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1195" y="2143799"/>
                  <a:ext cx="381066" cy="39299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BB9BCC9-5884-5519-8FF2-A41D6BCCDBBF}"/>
              </a:ext>
            </a:extLst>
          </p:cNvPr>
          <p:cNvGrpSpPr/>
          <p:nvPr/>
        </p:nvGrpSpPr>
        <p:grpSpPr>
          <a:xfrm>
            <a:off x="195058" y="2195493"/>
            <a:ext cx="8802415" cy="2252088"/>
            <a:chOff x="195058" y="2312608"/>
            <a:chExt cx="8802415" cy="22520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399DE2-9618-1D1E-7433-AFC17863822E}"/>
                </a:ext>
              </a:extLst>
            </p:cNvPr>
            <p:cNvSpPr txBox="1"/>
            <p:nvPr/>
          </p:nvSpPr>
          <p:spPr>
            <a:xfrm>
              <a:off x="195058" y="2312608"/>
              <a:ext cx="8802415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n-lt"/>
                </a:rPr>
                <a:t>Prover needs to prove that T is a correct computation trace: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 encodes the correct inputs,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every gate is evaluated correctly,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the wiring is implemented correctly, 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the output of last gate is 0</a:t>
              </a:r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C1FC5849-F68C-D8A0-4383-7CD957AF6394}"/>
                </a:ext>
              </a:extLst>
            </p:cNvPr>
            <p:cNvSpPr/>
            <p:nvPr/>
          </p:nvSpPr>
          <p:spPr>
            <a:xfrm>
              <a:off x="378544" y="2779593"/>
              <a:ext cx="398205" cy="1785103"/>
            </a:xfrm>
            <a:prstGeom prst="leftBrace">
              <a:avLst>
                <a:gd name="adj1" fmla="val 8333"/>
                <a:gd name="adj2" fmla="val 50551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8F3478D6-8BDB-186B-3CFC-EC85BA035942}"/>
              </a:ext>
            </a:extLst>
          </p:cNvPr>
          <p:cNvSpPr txBox="1"/>
          <p:nvPr/>
        </p:nvSpPr>
        <p:spPr>
          <a:xfrm>
            <a:off x="289668" y="4533897"/>
            <a:ext cx="4574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How?    First, let’s build some tools.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DEF549F-AB9E-7E97-8FAD-3199B19D1C16}"/>
              </a:ext>
            </a:extLst>
          </p:cNvPr>
          <p:cNvCxnSpPr/>
          <p:nvPr/>
        </p:nvCxnSpPr>
        <p:spPr>
          <a:xfrm>
            <a:off x="0" y="2092112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6B2ACFB-ECCC-8524-2BE1-3218866D1F34}"/>
              </a:ext>
            </a:extLst>
          </p:cNvPr>
          <p:cNvSpPr txBox="1"/>
          <p:nvPr/>
        </p:nvSpPr>
        <p:spPr>
          <a:xfrm>
            <a:off x="6187627" y="3282844"/>
            <a:ext cx="2662908" cy="17357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noAutofit/>
          </a:bodyPr>
          <a:lstStyle/>
          <a:p>
            <a:pPr algn="l"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inputs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latin typeface="+mn-lt"/>
              </a:rPr>
              <a:t>5 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,     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pPr>
              <a:spcBef>
                <a:spcPts val="600"/>
              </a:spcBef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0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latin typeface="+mn-lt"/>
              </a:rPr>
              <a:t>5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11</a:t>
            </a:r>
          </a:p>
          <a:p>
            <a:pPr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1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7</a:t>
            </a:r>
          </a:p>
          <a:p>
            <a:pPr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2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11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7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77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B3C2DCD-0BE4-7C21-886A-B305424AEE7A}"/>
              </a:ext>
            </a:extLst>
          </p:cNvPr>
          <p:cNvCxnSpPr>
            <a:cxnSpLocks/>
          </p:cNvCxnSpPr>
          <p:nvPr/>
        </p:nvCxnSpPr>
        <p:spPr>
          <a:xfrm>
            <a:off x="6184468" y="3681375"/>
            <a:ext cx="26660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CCC7CADE-86F3-BA90-E9D5-A81528ED32FC}"/>
              </a:ext>
            </a:extLst>
          </p:cNvPr>
          <p:cNvGrpSpPr/>
          <p:nvPr/>
        </p:nvGrpSpPr>
        <p:grpSpPr>
          <a:xfrm>
            <a:off x="6291336" y="2881882"/>
            <a:ext cx="2382896" cy="1373747"/>
            <a:chOff x="6291336" y="2370604"/>
            <a:chExt cx="2382896" cy="137374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AB12E43-0FF8-2783-203F-3D8F90BF4BF6}"/>
                </a:ext>
              </a:extLst>
            </p:cNvPr>
            <p:cNvCxnSpPr>
              <a:cxnSpLocks/>
            </p:cNvCxnSpPr>
            <p:nvPr/>
          </p:nvCxnSpPr>
          <p:spPr>
            <a:xfrm>
              <a:off x="8066604" y="3122772"/>
              <a:ext cx="0" cy="176659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CDAB4A6-E7B3-3B69-2543-543051AD2C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0638" y="3537618"/>
              <a:ext cx="333955" cy="206733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2CA924F-BE5E-1831-8DDA-086B743C1236}"/>
                </a:ext>
              </a:extLst>
            </p:cNvPr>
            <p:cNvSpPr txBox="1"/>
            <p:nvPr/>
          </p:nvSpPr>
          <p:spPr>
            <a:xfrm>
              <a:off x="6291336" y="2370604"/>
              <a:ext cx="23828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(wiring constraints)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169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156DF6-EA8A-8E05-6CBD-A8264485A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33481"/>
            <a:ext cx="7772400" cy="1229383"/>
          </a:xfrm>
        </p:spPr>
        <p:txBody>
          <a:bodyPr>
            <a:normAutofit fontScale="90000"/>
          </a:bodyPr>
          <a:lstStyle/>
          <a:p>
            <a:r>
              <a:rPr lang="en-US" u="none" dirty="0"/>
              <a:t>Proving properties of </a:t>
            </a:r>
            <a:br>
              <a:rPr lang="en-US" u="none" dirty="0"/>
            </a:br>
            <a:r>
              <a:rPr lang="en-US" u="none" dirty="0"/>
              <a:t>committed </a:t>
            </a:r>
            <a:r>
              <a:rPr lang="en-US" dirty="0"/>
              <a:t>univariate </a:t>
            </a:r>
            <a:r>
              <a:rPr lang="en-US" u="none" dirty="0"/>
              <a:t>polynomials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6AC2-538E-D2BF-ABA4-71059EAC1FF8}"/>
              </a:ext>
            </a:extLst>
          </p:cNvPr>
          <p:cNvSpPr txBox="1"/>
          <p:nvPr/>
        </p:nvSpPr>
        <p:spPr>
          <a:xfrm>
            <a:off x="2743200" y="385566"/>
            <a:ext cx="3133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Towards the Plonk PIOP</a:t>
            </a:r>
          </a:p>
        </p:txBody>
      </p:sp>
    </p:spTree>
    <p:extLst>
      <p:ext uri="{BB962C8B-B14F-4D97-AF65-F5344CB8AC3E}">
        <p14:creationId xmlns:p14="http://schemas.microsoft.com/office/powerpoint/2010/main" val="2225059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8983-A7B1-9B29-CD9A-5B1F62C8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u="none" dirty="0"/>
              <a:t>Proving properties of committed polynomials 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928783-C57B-5379-E91F-91F72231DFDA}"/>
                  </a:ext>
                </a:extLst>
              </p:cNvPr>
              <p:cNvSpPr txBox="1"/>
              <p:nvPr/>
            </p:nvSpPr>
            <p:spPr>
              <a:xfrm>
                <a:off x="339471" y="1104840"/>
                <a:ext cx="1903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928783-C57B-5379-E91F-91F72231D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1104840"/>
                <a:ext cx="1903278" cy="461665"/>
              </a:xfrm>
              <a:prstGeom prst="rect">
                <a:avLst/>
              </a:prstGeom>
              <a:blipFill>
                <a:blip r:embed="rId2"/>
                <a:stretch>
                  <a:fillRect l="-4636" t="-5263" r="-397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CF88537B-1038-F668-BD39-D0EAD76C0CE3}"/>
              </a:ext>
            </a:extLst>
          </p:cNvPr>
          <p:cNvGrpSpPr/>
          <p:nvPr/>
        </p:nvGrpSpPr>
        <p:grpSpPr>
          <a:xfrm>
            <a:off x="6304314" y="1023429"/>
            <a:ext cx="2661883" cy="461665"/>
            <a:chOff x="6318602" y="883049"/>
            <a:chExt cx="2661883" cy="46166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130F850-EEB2-9EA0-9089-1DFBD9172039}"/>
                </a:ext>
              </a:extLst>
            </p:cNvPr>
            <p:cNvSpPr/>
            <p:nvPr/>
          </p:nvSpPr>
          <p:spPr>
            <a:xfrm>
              <a:off x="8330176" y="971550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57D607-00BD-DA6A-685D-FCCB597B69C2}"/>
                </a:ext>
              </a:extLst>
            </p:cNvPr>
            <p:cNvSpPr/>
            <p:nvPr/>
          </p:nvSpPr>
          <p:spPr>
            <a:xfrm>
              <a:off x="7734623" y="969991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599DBA3-E491-5741-04F2-80A183705BD6}"/>
                    </a:ext>
                  </a:extLst>
                </p:cNvPr>
                <p:cNvSpPr txBox="1"/>
                <p:nvPr/>
              </p:nvSpPr>
              <p:spPr>
                <a:xfrm>
                  <a:off x="6318602" y="883049"/>
                  <a:ext cx="266188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tx1"/>
                      </a:solidFill>
                      <a:latin typeface="+mn-lt"/>
                    </a:rPr>
                    <a:t>Verifier V(  </a:t>
                  </a:r>
                  <a14:m>
                    <m:oMath xmlns:m="http://schemas.openxmlformats.org/officeDocument/2006/math"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,  </m:t>
                      </m:r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0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</m:oMath>
                  </a14:m>
                  <a:r>
                    <a:rPr lang="en-US" u="sng" dirty="0">
                      <a:solidFill>
                        <a:schemeClr val="tx1"/>
                      </a:solidFill>
                      <a:latin typeface="+mn-lt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599DBA3-E491-5741-04F2-80A183705B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8602" y="883049"/>
                  <a:ext cx="2661883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3791" t="-7895" r="-2370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B2DF56-52FC-0A45-7EE5-419299CAB188}"/>
                  </a:ext>
                </a:extLst>
              </p:cNvPr>
              <p:cNvSpPr txBox="1"/>
              <p:nvPr/>
            </p:nvSpPr>
            <p:spPr>
              <a:xfrm>
                <a:off x="533400" y="1504950"/>
                <a:ext cx="7265579" cy="963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Goal: convince verifier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𝑔</m:t>
                    </m:r>
                    <m:sSubSup>
                      <m:sSubSup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latin typeface="+mn-lt"/>
                  </a:rPr>
                  <a:t> satisfy some properties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sz="2000" dirty="0">
                    <a:latin typeface="+mn-lt"/>
                  </a:rPr>
                  <a:t>Proof systems presented as a Poly-IOP: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B2DF56-52FC-0A45-7EE5-419299CAB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504950"/>
                <a:ext cx="7265579" cy="963277"/>
              </a:xfrm>
              <a:prstGeom prst="rect">
                <a:avLst/>
              </a:prstGeom>
              <a:blipFill>
                <a:blip r:embed="rId4"/>
                <a:stretch>
                  <a:fillRect l="-1049" b="-10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07361BC-A62D-FAEF-8E30-8FC6070FAEA1}"/>
              </a:ext>
            </a:extLst>
          </p:cNvPr>
          <p:cNvGrpSpPr/>
          <p:nvPr/>
        </p:nvGrpSpPr>
        <p:grpSpPr>
          <a:xfrm>
            <a:off x="1372658" y="2624143"/>
            <a:ext cx="5329927" cy="461665"/>
            <a:chOff x="1648690" y="2767222"/>
            <a:chExt cx="5531853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E22D3DB-F3EB-5AB1-A44E-0F25D1F1EC94}"/>
                    </a:ext>
                  </a:extLst>
                </p:cNvPr>
                <p:cNvSpPr txBox="1"/>
                <p:nvPr/>
              </p:nvSpPr>
              <p:spPr>
                <a:xfrm>
                  <a:off x="6172455" y="2767222"/>
                  <a:ext cx="42158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E22D3DB-F3EB-5AB1-A44E-0F25D1F1EC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455" y="2767222"/>
                  <a:ext cx="42158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A14625D-7C2B-8EB2-C8E9-277E141A17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8690" y="3177156"/>
              <a:ext cx="55318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2BA941-477C-4990-05A9-2FEB62700A06}"/>
                  </a:ext>
                </a:extLst>
              </p:cNvPr>
              <p:cNvSpPr txBox="1"/>
              <p:nvPr/>
            </p:nvSpPr>
            <p:spPr>
              <a:xfrm>
                <a:off x="6935259" y="2747181"/>
                <a:ext cx="1077346" cy="4947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latin typeface="+mn-lt"/>
                  </a:rPr>
                  <a:t> 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2BA941-477C-4990-05A9-2FEB62700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259" y="2747181"/>
                <a:ext cx="1077346" cy="494751"/>
              </a:xfrm>
              <a:prstGeom prst="rect">
                <a:avLst/>
              </a:prstGeom>
              <a:blipFill>
                <a:blip r:embed="rId9"/>
                <a:stretch>
                  <a:fillRect t="-75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E1549-CB8A-0FD9-8585-7FC7350F6581}"/>
              </a:ext>
            </a:extLst>
          </p:cNvPr>
          <p:cNvGrpSpPr/>
          <p:nvPr/>
        </p:nvGrpSpPr>
        <p:grpSpPr>
          <a:xfrm>
            <a:off x="1372657" y="3875295"/>
            <a:ext cx="5329927" cy="423770"/>
            <a:chOff x="1372657" y="3518102"/>
            <a:chExt cx="5329927" cy="42377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3CA4850-9C0A-7F49-D6A4-DFA77FA4C2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72657" y="3892698"/>
              <a:ext cx="5329927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5AC1A3D-D8CD-774C-E74D-0941FB9FD235}"/>
                    </a:ext>
                  </a:extLst>
                </p:cNvPr>
                <p:cNvSpPr txBox="1"/>
                <p:nvPr/>
              </p:nvSpPr>
              <p:spPr>
                <a:xfrm>
                  <a:off x="1600200" y="3518102"/>
                  <a:ext cx="5049396" cy="4237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0" dirty="0">
                      <a:latin typeface="+mn-lt"/>
                    </a:rPr>
                    <a:t>query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at some points in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5AC1A3D-D8CD-774C-E74D-0941FB9FD2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0200" y="3518102"/>
                  <a:ext cx="5049396" cy="423770"/>
                </a:xfrm>
                <a:prstGeom prst="rect">
                  <a:avLst/>
                </a:prstGeom>
                <a:blipFill>
                  <a:blip r:embed="rId10"/>
                  <a:stretch>
                    <a:fillRect l="-1508" t="-5714" r="-1005" b="-1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97CB7F3-27D8-CB10-D584-81EDADF996A9}"/>
              </a:ext>
            </a:extLst>
          </p:cNvPr>
          <p:cNvSpPr txBox="1"/>
          <p:nvPr/>
        </p:nvSpPr>
        <p:spPr>
          <a:xfrm>
            <a:off x="7010400" y="4052833"/>
            <a:ext cx="1813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accept or reject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55894-2D5E-168F-1AD9-4D7272215687}"/>
              </a:ext>
            </a:extLst>
          </p:cNvPr>
          <p:cNvSpPr/>
          <p:nvPr/>
        </p:nvSpPr>
        <p:spPr>
          <a:xfrm>
            <a:off x="339471" y="2391074"/>
            <a:ext cx="8652129" cy="2169172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1895F7-9917-5FA9-863C-AB3E5E45C74A}"/>
              </a:ext>
            </a:extLst>
          </p:cNvPr>
          <p:cNvGrpSpPr/>
          <p:nvPr/>
        </p:nvGrpSpPr>
        <p:grpSpPr>
          <a:xfrm>
            <a:off x="1372657" y="3157543"/>
            <a:ext cx="5425437" cy="450691"/>
            <a:chOff x="1372657" y="2800350"/>
            <a:chExt cx="5425437" cy="45069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5805014-939B-D82D-900C-2DB14B16B12C}"/>
                </a:ext>
              </a:extLst>
            </p:cNvPr>
            <p:cNvGrpSpPr/>
            <p:nvPr/>
          </p:nvGrpSpPr>
          <p:grpSpPr>
            <a:xfrm>
              <a:off x="1372657" y="2800350"/>
              <a:ext cx="5425437" cy="450691"/>
              <a:chOff x="2971800" y="3913746"/>
              <a:chExt cx="3200400" cy="450691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6D72C3D-DB42-A87F-9885-ED07B24B6C6C}"/>
                  </a:ext>
                </a:extLst>
              </p:cNvPr>
              <p:cNvCxnSpPr/>
              <p:nvPr/>
            </p:nvCxnSpPr>
            <p:spPr>
              <a:xfrm>
                <a:off x="2971800" y="4364437"/>
                <a:ext cx="32004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38F94194-10DA-76BA-7C68-5C3D07647415}"/>
                      </a:ext>
                    </a:extLst>
                  </p:cNvPr>
                  <p:cNvSpPr txBox="1"/>
                  <p:nvPr/>
                </p:nvSpPr>
                <p:spPr>
                  <a:xfrm>
                    <a:off x="3366470" y="3913746"/>
                    <a:ext cx="217524" cy="39299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oMath>
                      </m:oMathPara>
                    </a14:m>
                    <a:endParaRPr lang="en-US" sz="2000" baseline="-25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38F94194-10DA-76BA-7C68-5C3D076474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6470" y="3913746"/>
                    <a:ext cx="217524" cy="39299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5882"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A8E1E48-11C8-7D09-230C-97E268FD04E1}"/>
                    </a:ext>
                  </a:extLst>
                </p:cNvPr>
                <p:cNvSpPr txBox="1"/>
                <p:nvPr/>
              </p:nvSpPr>
              <p:spPr>
                <a:xfrm>
                  <a:off x="2567354" y="2823521"/>
                  <a:ext cx="31864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800" dirty="0">
                      <a:latin typeface="+mn-lt"/>
                    </a:rPr>
                    <a:t>(a commitment to some poly. </a:t>
                  </a:r>
                  <a14:m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en-US" sz="1800" dirty="0">
                      <a:latin typeface="+mn-lt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A8E1E48-11C8-7D09-230C-97E268FD04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7354" y="2823521"/>
                  <a:ext cx="3186450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1587" t="-6667" r="-794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0043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8B4D-18F4-2634-C5E5-307FD95C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An example: polynomial equality testing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AD3D3-7747-AC13-D770-0EB4C0364BB2}"/>
              </a:ext>
            </a:extLst>
          </p:cNvPr>
          <p:cNvSpPr txBox="1"/>
          <p:nvPr/>
        </p:nvSpPr>
        <p:spPr>
          <a:xfrm>
            <a:off x="457200" y="1012004"/>
            <a:ext cx="867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Prover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9A22C-ECB9-7677-4473-F88499ADBCB6}"/>
              </a:ext>
            </a:extLst>
          </p:cNvPr>
          <p:cNvSpPr txBox="1"/>
          <p:nvPr/>
        </p:nvSpPr>
        <p:spPr>
          <a:xfrm>
            <a:off x="7575816" y="971550"/>
            <a:ext cx="950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Verifier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7B94D-4E34-7161-1324-858DA390377F}"/>
              </a:ext>
            </a:extLst>
          </p:cNvPr>
          <p:cNvSpPr/>
          <p:nvPr/>
        </p:nvSpPr>
        <p:spPr>
          <a:xfrm>
            <a:off x="277091" y="1448323"/>
            <a:ext cx="1611604" cy="241882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38D90F-86DC-2398-C931-E12674412BDC}"/>
              </a:ext>
            </a:extLst>
          </p:cNvPr>
          <p:cNvSpPr/>
          <p:nvPr/>
        </p:nvSpPr>
        <p:spPr>
          <a:xfrm>
            <a:off x="6952155" y="1364915"/>
            <a:ext cx="2056349" cy="273083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/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US" sz="2000" b="1" dirty="0">
                  <a:solidFill>
                    <a:srgbClr val="882255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blipFill>
                <a:blip r:embed="rId2"/>
                <a:stretch>
                  <a:fillRect l="-3846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52115-0731-D884-64FB-522552988C5B}"/>
              </a:ext>
            </a:extLst>
          </p:cNvPr>
          <p:cNvGrpSpPr/>
          <p:nvPr/>
        </p:nvGrpSpPr>
        <p:grpSpPr>
          <a:xfrm>
            <a:off x="1922207" y="2196071"/>
            <a:ext cx="4981127" cy="461665"/>
            <a:chOff x="1648690" y="2778911"/>
            <a:chExt cx="5531853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/>
                <p:nvPr/>
              </p:nvSpPr>
              <p:spPr>
                <a:xfrm>
                  <a:off x="2667948" y="2778911"/>
                  <a:ext cx="376783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b="0" dirty="0">
                      <a:latin typeface="+mn-lt"/>
                    </a:rPr>
                    <a:t>query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b="0" dirty="0">
                      <a:latin typeface="+mn-lt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r>
                    <a:rPr lang="en-US" sz="2400" dirty="0">
                      <a:latin typeface="+mn-lt"/>
                    </a:rPr>
                    <a:t> at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sz="24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7948" y="2778911"/>
                  <a:ext cx="3767832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2612" t="-7895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C4108D6-1E83-B995-85BF-7A6C7FE06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8690" y="3177156"/>
              <a:ext cx="5531853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BC94E-3238-5702-73D7-A9AA10C5F7AF}"/>
                  </a:ext>
                </a:extLst>
              </p:cNvPr>
              <p:cNvSpPr txBox="1"/>
              <p:nvPr/>
            </p:nvSpPr>
            <p:spPr>
              <a:xfrm>
                <a:off x="7041849" y="3314910"/>
                <a:ext cx="17072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accept if: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2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200" b="0" i="0" dirty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BC94E-3238-5702-73D7-A9AA10C5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849" y="3314910"/>
                <a:ext cx="1707210" cy="769441"/>
              </a:xfrm>
              <a:prstGeom prst="rect">
                <a:avLst/>
              </a:prstGeom>
              <a:blipFill>
                <a:blip r:embed="rId4"/>
                <a:stretch>
                  <a:fillRect l="-4444" t="-655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58FCB6C-9B25-8A6C-2655-9294AE1A046D}"/>
                  </a:ext>
                </a:extLst>
              </p:cNvPr>
              <p:cNvSpPr txBox="1"/>
              <p:nvPr/>
            </p:nvSpPr>
            <p:spPr>
              <a:xfrm>
                <a:off x="7425813" y="2099971"/>
                <a:ext cx="86818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58FCB6C-9B25-8A6C-2655-9294AE1A0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813" y="2099971"/>
                <a:ext cx="868186" cy="390748"/>
              </a:xfrm>
              <a:prstGeom prst="rect">
                <a:avLst/>
              </a:prstGeom>
              <a:blipFill>
                <a:blip r:embed="rId5"/>
                <a:stretch>
                  <a:fillRect t="-9375" r="-2428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AEA459-BEF1-D015-783B-BE7BDBAC2981}"/>
                  </a:ext>
                </a:extLst>
              </p:cNvPr>
              <p:cNvSpPr/>
              <p:nvPr/>
            </p:nvSpPr>
            <p:spPr>
              <a:xfrm>
                <a:off x="7502013" y="1506368"/>
                <a:ext cx="381000" cy="3539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AEA459-BEF1-D015-783B-BE7BDBAC2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013" y="1506368"/>
                <a:ext cx="381000" cy="353943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E375163-4528-9975-A977-9AB211610E91}"/>
                  </a:ext>
                </a:extLst>
              </p:cNvPr>
              <p:cNvSpPr/>
              <p:nvPr/>
            </p:nvSpPr>
            <p:spPr>
              <a:xfrm>
                <a:off x="8123019" y="1499186"/>
                <a:ext cx="381000" cy="3539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E375163-4528-9975-A977-9AB211610E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019" y="1499186"/>
                <a:ext cx="381000" cy="353943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C442FB5D-9D90-52A2-9D83-4C49C88061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193" y="1571034"/>
            <a:ext cx="905212" cy="272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0EB35E-B6E7-B525-0B34-4D92D54894B5}"/>
                  </a:ext>
                </a:extLst>
              </p:cNvPr>
              <p:cNvSpPr txBox="1"/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learn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0EB35E-B6E7-B525-0B34-4D92D5489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blipFill>
                <a:blip r:embed="rId9"/>
                <a:stretch>
                  <a:fillRect l="-3822" t="-8571" r="-127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E0ADD4-039E-DB0B-D026-136AD655353E}"/>
                  </a:ext>
                </a:extLst>
              </p:cNvPr>
              <p:cNvSpPr txBox="1"/>
              <p:nvPr/>
            </p:nvSpPr>
            <p:spPr>
              <a:xfrm>
                <a:off x="2278719" y="1094235"/>
                <a:ext cx="4379340" cy="461665"/>
              </a:xfrm>
              <a:prstGeom prst="rect">
                <a:avLst/>
              </a:prstGeom>
              <a:noFill/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Goal: convince verifier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E0ADD4-039E-DB0B-D026-136AD6553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719" y="1094235"/>
                <a:ext cx="4379340" cy="461665"/>
              </a:xfrm>
              <a:prstGeom prst="rect">
                <a:avLst/>
              </a:prstGeom>
              <a:blipFill>
                <a:blip r:embed="rId11"/>
                <a:stretch>
                  <a:fillRect l="-2305" t="-5128" b="-25641"/>
                </a:stretch>
              </a:blip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8275096F-BB7E-3EC4-CDB6-9CEBA988C582}"/>
              </a:ext>
            </a:extLst>
          </p:cNvPr>
          <p:cNvSpPr/>
          <p:nvPr/>
        </p:nvSpPr>
        <p:spPr>
          <a:xfrm>
            <a:off x="2614613" y="4206706"/>
            <a:ext cx="3279274" cy="594660"/>
          </a:xfrm>
          <a:prstGeom prst="wedgeRectCallout">
            <a:avLst>
              <a:gd name="adj1" fmla="val -27640"/>
              <a:gd name="adj2" fmla="val -5050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Why is this sound?</a:t>
            </a:r>
          </a:p>
        </p:txBody>
      </p:sp>
    </p:spTree>
    <p:extLst>
      <p:ext uri="{BB962C8B-B14F-4D97-AF65-F5344CB8AC3E}">
        <p14:creationId xmlns:p14="http://schemas.microsoft.com/office/powerpoint/2010/main" val="198103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4E25FF1-F741-E347-8A66-1430925D5F86}"/>
              </a:ext>
            </a:extLst>
          </p:cNvPr>
          <p:cNvSpPr/>
          <p:nvPr/>
        </p:nvSpPr>
        <p:spPr>
          <a:xfrm>
            <a:off x="1648005" y="1593203"/>
            <a:ext cx="5613991" cy="68048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CF045-BF26-6745-8351-57B67E27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this sound?</a:t>
            </a:r>
            <a:endParaRPr lang="en-US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878680-9D60-D546-834B-CDB2E77147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28694"/>
                <a:ext cx="8686800" cy="3943349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dirty="0"/>
                  <a:t>A key fact:     for  non-zero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	for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       Pr</a:t>
                </a:r>
                <a:r>
                  <a:rPr lang="en-US" sz="3200" dirty="0"/>
                  <a:t>[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)=0 </m:t>
                    </m:r>
                  </m:oMath>
                </a14:m>
                <a:r>
                  <a:rPr lang="en-US" sz="3200" dirty="0"/>
                  <a:t>]</a:t>
                </a:r>
                <a:r>
                  <a:rPr lang="en-US" dirty="0"/>
                  <a:t> ≤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⇒   suppose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≈ 2</a:t>
                </a:r>
                <a:r>
                  <a:rPr lang="en-US" baseline="30000" dirty="0"/>
                  <a:t>256</a:t>
                </a:r>
                <a:r>
                  <a:rPr lang="en-US" dirty="0"/>
                  <a:t>    and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≤ 2</a:t>
                </a:r>
                <a:r>
                  <a:rPr lang="en-US" baseline="30000" dirty="0"/>
                  <a:t>40</a:t>
                </a:r>
                <a:r>
                  <a:rPr lang="en-US" dirty="0"/>
                  <a:t>    then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  is negligible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⇒ 	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:      if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US" dirty="0"/>
                  <a:t>    then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 is identically zero </a:t>
                </a:r>
                <a:r>
                  <a:rPr lang="en-US" dirty="0" err="1"/>
                  <a:t>w.h.p</a:t>
                </a:r>
                <a:endParaRPr lang="en-US" dirty="0"/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		⇒   a simple test if a committed poly. is the zero poly.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878680-9D60-D546-834B-CDB2E77147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28694"/>
                <a:ext cx="8686800" cy="3943349"/>
              </a:xfrm>
              <a:blipFill>
                <a:blip r:embed="rId3"/>
                <a:stretch>
                  <a:fillRect l="-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D49D95-79A8-E440-B1CB-D8C138D6DD05}"/>
                  </a:ext>
                </a:extLst>
              </p:cNvPr>
              <p:cNvSpPr txBox="1"/>
              <p:nvPr/>
            </p:nvSpPr>
            <p:spPr>
              <a:xfrm>
                <a:off x="5994861" y="1685513"/>
                <a:ext cx="7672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D49D95-79A8-E440-B1CB-D8C138D6D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861" y="1685513"/>
                <a:ext cx="767261" cy="461665"/>
              </a:xfrm>
              <a:prstGeom prst="rect">
                <a:avLst/>
              </a:prstGeom>
              <a:blipFill>
                <a:blip r:embed="rId4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5E4EE36F-08A3-D064-7C70-ED86C565C1BF}"/>
                  </a:ext>
                </a:extLst>
              </p:cNvPr>
              <p:cNvSpPr/>
              <p:nvPr/>
            </p:nvSpPr>
            <p:spPr>
              <a:xfrm>
                <a:off x="264700" y="4475427"/>
                <a:ext cx="8750710" cy="543154"/>
              </a:xfrm>
              <a:prstGeom prst="wedgeRoundRectCallout">
                <a:avLst>
                  <a:gd name="adj1" fmla="val -34718"/>
                  <a:gd name="adj2" fmla="val 49497"/>
                  <a:gd name="adj3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accent6">
                        <a:lumMod val="50000"/>
                      </a:schemeClr>
                    </a:solidFill>
                    <a:hlinkClick r:id="rId5"/>
                  </a:rPr>
                  <a:t>SZDL lemma</a:t>
                </a:r>
                <a:r>
                  <a:rPr lang="en-US" sz="2000" dirty="0">
                    <a:solidFill>
                      <a:srgbClr val="7030A0"/>
                    </a:solidFill>
                  </a:rPr>
                  <a:t>: </a:t>
                </a:r>
                <a:r>
                  <a:rPr lang="en-US" sz="2000" dirty="0">
                    <a:solidFill>
                      <a:schemeClr val="tx1"/>
                    </a:solidFill>
                  </a:rPr>
                  <a:t> (∗)</a:t>
                </a:r>
                <a:r>
                  <a:rPr lang="en-US" sz="2000" dirty="0">
                    <a:solidFill>
                      <a:srgbClr val="7030A0"/>
                    </a:solidFill>
                  </a:rPr>
                  <a:t> </a:t>
                </a:r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</a:rPr>
                  <a:t>also holds for </a:t>
                </a:r>
                <a:r>
                  <a:rPr lang="en-US" sz="2000" b="1" u="sng" dirty="0">
                    <a:solidFill>
                      <a:schemeClr val="accent6">
                        <a:lumMod val="50000"/>
                      </a:schemeClr>
                    </a:solidFill>
                  </a:rPr>
                  <a:t>multivariate</a:t>
                </a:r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</a:rPr>
                  <a:t> polynomials  </a:t>
                </a:r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</a:rPr>
                  <a:t>(where d is total degree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</a:rPr>
                  <a:t>) </a:t>
                </a:r>
                <a:endParaRPr lang="en-US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5E4EE36F-08A3-D064-7C70-ED86C565C1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00" y="4475427"/>
                <a:ext cx="8750710" cy="543154"/>
              </a:xfrm>
              <a:prstGeom prst="wedgeRoundRectCallout">
                <a:avLst>
                  <a:gd name="adj1" fmla="val -34718"/>
                  <a:gd name="adj2" fmla="val 49497"/>
                  <a:gd name="adj3" fmla="val 16667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00C06DE-0C37-D3F4-BFCC-DCD3A5827005}"/>
              </a:ext>
            </a:extLst>
          </p:cNvPr>
          <p:cNvSpPr txBox="1"/>
          <p:nvPr/>
        </p:nvSpPr>
        <p:spPr>
          <a:xfrm>
            <a:off x="7436178" y="1699800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(∗)</a:t>
            </a:r>
          </a:p>
        </p:txBody>
      </p:sp>
    </p:spTree>
    <p:extLst>
      <p:ext uri="{BB962C8B-B14F-4D97-AF65-F5344CB8AC3E}">
        <p14:creationId xmlns:p14="http://schemas.microsoft.com/office/powerpoint/2010/main" val="30444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C60726-2E55-BB81-E700-C55F07877CD3}"/>
              </a:ext>
            </a:extLst>
          </p:cNvPr>
          <p:cNvSpPr/>
          <p:nvPr/>
        </p:nvSpPr>
        <p:spPr>
          <a:xfrm>
            <a:off x="314325" y="1749370"/>
            <a:ext cx="8372475" cy="12430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CF045-BF26-6745-8351-57B67E27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this sound?</a:t>
            </a:r>
            <a:endParaRPr lang="en-US" sz="2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878680-9D60-D546-834B-CDB2E77147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229600" cy="195738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Suppose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≈ 2</a:t>
                </a:r>
                <a:r>
                  <a:rPr lang="en-US" baseline="30000" dirty="0"/>
                  <a:t>256</a:t>
                </a:r>
                <a:r>
                  <a:rPr lang="en-US" dirty="0"/>
                  <a:t>    and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≤ 2</a:t>
                </a:r>
                <a:r>
                  <a:rPr lang="en-US" baseline="30000" dirty="0"/>
                  <a:t>40</a:t>
                </a:r>
                <a:r>
                  <a:rPr lang="en-US" dirty="0"/>
                  <a:t>    so that 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  is negligible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Let 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	For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,      if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 then  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    </a:t>
                </a:r>
                <a:r>
                  <a:rPr lang="en-US" dirty="0" err="1"/>
                  <a:t>w.h.p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878680-9D60-D546-834B-CDB2E77147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229600" cy="1957388"/>
              </a:xfrm>
              <a:blipFill>
                <a:blip r:embed="rId3"/>
                <a:stretch>
                  <a:fillRect l="-1235" t="-1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126C14D-F883-B976-083E-631820AE9A65}"/>
              </a:ext>
            </a:extLst>
          </p:cNvPr>
          <p:cNvSpPr txBox="1"/>
          <p:nvPr/>
        </p:nvSpPr>
        <p:spPr>
          <a:xfrm>
            <a:off x="600075" y="4556916"/>
            <a:ext cx="7235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⇒   a simple equality test for two committed polynomials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086CBB-06B1-ED2C-60DC-D8DFEFF87F0C}"/>
              </a:ext>
            </a:extLst>
          </p:cNvPr>
          <p:cNvGrpSpPr/>
          <p:nvPr/>
        </p:nvGrpSpPr>
        <p:grpSpPr>
          <a:xfrm>
            <a:off x="2953529" y="3082752"/>
            <a:ext cx="5596340" cy="935787"/>
            <a:chOff x="2953529" y="3082752"/>
            <a:chExt cx="5596340" cy="9357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1861075-F81A-A0AD-2269-2B1FE458FFCB}"/>
                    </a:ext>
                  </a:extLst>
                </p:cNvPr>
                <p:cNvSpPr txBox="1"/>
                <p:nvPr/>
              </p:nvSpPr>
              <p:spPr>
                <a:xfrm>
                  <a:off x="2953529" y="3556874"/>
                  <a:ext cx="559634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a14:m>
                  <a:r>
                    <a:rPr lang="en-US" dirty="0">
                      <a:latin typeface="+mn-lt"/>
                    </a:rPr>
                    <a:t>      ⇒     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US" dirty="0">
                      <a:latin typeface="+mn-lt"/>
                    </a:rPr>
                    <a:t>   </a:t>
                  </a:r>
                  <a:r>
                    <a:rPr lang="en-US" dirty="0" err="1">
                      <a:latin typeface="+mn-lt"/>
                    </a:rPr>
                    <a:t>w.h.p</a:t>
                  </a:r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1861075-F81A-A0AD-2269-2B1FE458F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3529" y="3556874"/>
                  <a:ext cx="559634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905" t="-7895" r="-679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D591C569-918D-886D-D27E-04E683119DD2}"/>
                </a:ext>
              </a:extLst>
            </p:cNvPr>
            <p:cNvSpPr/>
            <p:nvPr/>
          </p:nvSpPr>
          <p:spPr>
            <a:xfrm rot="4709858">
              <a:off x="3748617" y="3154190"/>
              <a:ext cx="457200" cy="31432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AF9FADB6-459A-928C-15B7-6AF207F5F08D}"/>
                </a:ext>
              </a:extLst>
            </p:cNvPr>
            <p:cNvSpPr/>
            <p:nvPr/>
          </p:nvSpPr>
          <p:spPr>
            <a:xfrm rot="16890142" flipV="1">
              <a:off x="6482824" y="3154189"/>
              <a:ext cx="457200" cy="31432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17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8B4D-18F4-2634-C5E5-307FD95C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polynomial equality testing protocol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AD3D3-7747-AC13-D770-0EB4C0364BB2}"/>
              </a:ext>
            </a:extLst>
          </p:cNvPr>
          <p:cNvSpPr txBox="1"/>
          <p:nvPr/>
        </p:nvSpPr>
        <p:spPr>
          <a:xfrm>
            <a:off x="457200" y="1012004"/>
            <a:ext cx="867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Prover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9A22C-ECB9-7677-4473-F88499ADBCB6}"/>
              </a:ext>
            </a:extLst>
          </p:cNvPr>
          <p:cNvSpPr txBox="1"/>
          <p:nvPr/>
        </p:nvSpPr>
        <p:spPr>
          <a:xfrm>
            <a:off x="7575816" y="971550"/>
            <a:ext cx="950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Verifier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7B94D-4E34-7161-1324-858DA390377F}"/>
              </a:ext>
            </a:extLst>
          </p:cNvPr>
          <p:cNvSpPr/>
          <p:nvPr/>
        </p:nvSpPr>
        <p:spPr>
          <a:xfrm>
            <a:off x="277091" y="1448323"/>
            <a:ext cx="1611604" cy="241882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38D90F-86DC-2398-C931-E12674412BDC}"/>
              </a:ext>
            </a:extLst>
          </p:cNvPr>
          <p:cNvSpPr/>
          <p:nvPr/>
        </p:nvSpPr>
        <p:spPr>
          <a:xfrm>
            <a:off x="6952155" y="1364915"/>
            <a:ext cx="2056349" cy="273083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/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US" sz="2000" b="1" dirty="0">
                  <a:solidFill>
                    <a:srgbClr val="882255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blipFill>
                <a:blip r:embed="rId2"/>
                <a:stretch>
                  <a:fillRect l="-3846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52115-0731-D884-64FB-522552988C5B}"/>
              </a:ext>
            </a:extLst>
          </p:cNvPr>
          <p:cNvGrpSpPr/>
          <p:nvPr/>
        </p:nvGrpSpPr>
        <p:grpSpPr>
          <a:xfrm>
            <a:off x="1922207" y="2166575"/>
            <a:ext cx="4981127" cy="461665"/>
            <a:chOff x="1648690" y="2749415"/>
            <a:chExt cx="5531853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/>
                <p:nvPr/>
              </p:nvSpPr>
              <p:spPr>
                <a:xfrm>
                  <a:off x="2198416" y="2749415"/>
                  <a:ext cx="44080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b="0" dirty="0">
                      <a:latin typeface="+mn-lt"/>
                    </a:rPr>
                    <a:t>query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b="0" dirty="0">
                      <a:latin typeface="+mn-lt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r>
                    <a:rPr lang="en-US" sz="2400" dirty="0">
                      <a:latin typeface="+mn-lt"/>
                    </a:rPr>
                    <a:t> at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sz="24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8416" y="2749415"/>
                  <a:ext cx="4408076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2548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C4108D6-1E83-B995-85BF-7A6C7FE06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8690" y="3177156"/>
              <a:ext cx="5531853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BC94E-3238-5702-73D7-A9AA10C5F7AF}"/>
                  </a:ext>
                </a:extLst>
              </p:cNvPr>
              <p:cNvSpPr txBox="1"/>
              <p:nvPr/>
            </p:nvSpPr>
            <p:spPr>
              <a:xfrm>
                <a:off x="7041849" y="3314910"/>
                <a:ext cx="17072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accept if: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2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200" b="0" i="0" dirty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BC94E-3238-5702-73D7-A9AA10C5F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849" y="3314910"/>
                <a:ext cx="1707210" cy="769441"/>
              </a:xfrm>
              <a:prstGeom prst="rect">
                <a:avLst/>
              </a:prstGeom>
              <a:blipFill>
                <a:blip r:embed="rId4"/>
                <a:stretch>
                  <a:fillRect l="-4444" t="-655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FFEE4F01-4C20-1F64-E69D-9063371D6079}"/>
              </a:ext>
            </a:extLst>
          </p:cNvPr>
          <p:cNvGrpSpPr/>
          <p:nvPr/>
        </p:nvGrpSpPr>
        <p:grpSpPr>
          <a:xfrm>
            <a:off x="7425813" y="2099971"/>
            <a:ext cx="868186" cy="390748"/>
            <a:chOff x="612475" y="2114550"/>
            <a:chExt cx="868186" cy="3907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58FCB6C-9B25-8A6C-2655-9294AE1A046D}"/>
                    </a:ext>
                  </a:extLst>
                </p:cNvPr>
                <p:cNvSpPr txBox="1"/>
                <p:nvPr/>
              </p:nvSpPr>
              <p:spPr>
                <a:xfrm>
                  <a:off x="612475" y="2114550"/>
                  <a:ext cx="868186" cy="39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dirty="0"/>
                    <a:t> ⇽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58FCB6C-9B25-8A6C-2655-9294AE1A04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475" y="2114550"/>
                  <a:ext cx="868186" cy="390748"/>
                </a:xfrm>
                <a:prstGeom prst="rect">
                  <a:avLst/>
                </a:prstGeom>
                <a:blipFill>
                  <a:blip r:embed="rId5"/>
                  <a:stretch>
                    <a:fillRect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B71EF9-51E1-8F5B-C025-5402FBC3B2D6}"/>
                </a:ext>
              </a:extLst>
            </p:cNvPr>
            <p:cNvSpPr txBox="1"/>
            <p:nvPr/>
          </p:nvSpPr>
          <p:spPr>
            <a:xfrm>
              <a:off x="983211" y="214070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$</a:t>
              </a:r>
              <a:endParaRPr lang="en-US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AEA459-BEF1-D015-783B-BE7BDBAC2981}"/>
                  </a:ext>
                </a:extLst>
              </p:cNvPr>
              <p:cNvSpPr/>
              <p:nvPr/>
            </p:nvSpPr>
            <p:spPr>
              <a:xfrm>
                <a:off x="7502013" y="1506368"/>
                <a:ext cx="381000" cy="3539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AEA459-BEF1-D015-783B-BE7BDBAC2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013" y="1506368"/>
                <a:ext cx="381000" cy="353943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E375163-4528-9975-A977-9AB211610E91}"/>
                  </a:ext>
                </a:extLst>
              </p:cNvPr>
              <p:cNvSpPr/>
              <p:nvPr/>
            </p:nvSpPr>
            <p:spPr>
              <a:xfrm>
                <a:off x="8123019" y="1499186"/>
                <a:ext cx="381000" cy="3539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Ins="0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E375163-4528-9975-A977-9AB211610E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019" y="1499186"/>
                <a:ext cx="381000" cy="353943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C442FB5D-9D90-52A2-9D83-4C49C88061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193" y="1571034"/>
            <a:ext cx="905212" cy="272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0EB35E-B6E7-B525-0B34-4D92D54894B5}"/>
                  </a:ext>
                </a:extLst>
              </p:cNvPr>
              <p:cNvSpPr txBox="1"/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learn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70EB35E-B6E7-B525-0B34-4D92D5489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blipFill>
                <a:blip r:embed="rId9"/>
                <a:stretch>
                  <a:fillRect l="-3822" t="-8571" r="-127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ular Callout 9">
                <a:extLst>
                  <a:ext uri="{FF2B5EF4-FFF2-40B4-BE49-F238E27FC236}">
                    <a16:creationId xmlns:a16="http://schemas.microsoft.com/office/drawing/2014/main" id="{5CCC0CAA-BCBF-51C3-C971-315ADE59E3B4}"/>
                  </a:ext>
                </a:extLst>
              </p:cNvPr>
              <p:cNvSpPr/>
              <p:nvPr/>
            </p:nvSpPr>
            <p:spPr>
              <a:xfrm>
                <a:off x="690814" y="4342592"/>
                <a:ext cx="7360485" cy="594660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Lemma</a:t>
                </a:r>
                <a:r>
                  <a:rPr lang="en-US" dirty="0">
                    <a:solidFill>
                      <a:schemeClr val="tx1"/>
                    </a:solidFill>
                  </a:rPr>
                  <a:t>: complete and sound assuming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negligible  </a:t>
                </a:r>
              </a:p>
            </p:txBody>
          </p:sp>
        </mc:Choice>
        <mc:Fallback xmlns="">
          <p:sp>
            <p:nvSpPr>
              <p:cNvPr id="10" name="Rectangular Callout 9">
                <a:extLst>
                  <a:ext uri="{FF2B5EF4-FFF2-40B4-BE49-F238E27FC236}">
                    <a16:creationId xmlns:a16="http://schemas.microsoft.com/office/drawing/2014/main" id="{5CCC0CAA-BCBF-51C3-C971-315ADE59E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814" y="4342592"/>
                <a:ext cx="7360485" cy="594660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E0ADD4-039E-DB0B-D026-136AD655353E}"/>
                  </a:ext>
                </a:extLst>
              </p:cNvPr>
              <p:cNvSpPr txBox="1"/>
              <p:nvPr/>
            </p:nvSpPr>
            <p:spPr>
              <a:xfrm>
                <a:off x="2278719" y="1094235"/>
                <a:ext cx="4379340" cy="461665"/>
              </a:xfrm>
              <a:prstGeom prst="rect">
                <a:avLst/>
              </a:prstGeom>
              <a:noFill/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Goal: convince verifier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E0ADD4-039E-DB0B-D026-136AD6553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719" y="1094235"/>
                <a:ext cx="4379340" cy="461665"/>
              </a:xfrm>
              <a:prstGeom prst="rect">
                <a:avLst/>
              </a:prstGeom>
              <a:blipFill>
                <a:blip r:embed="rId11"/>
                <a:stretch>
                  <a:fillRect l="-2305" t="-5128" b="-25641"/>
                </a:stretch>
              </a:blip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8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8B4D-18F4-2634-C5E5-307FD95C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compiled proof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AD3D3-7747-AC13-D770-0EB4C0364BB2}"/>
              </a:ext>
            </a:extLst>
          </p:cNvPr>
          <p:cNvSpPr txBox="1"/>
          <p:nvPr/>
        </p:nvSpPr>
        <p:spPr>
          <a:xfrm>
            <a:off x="457200" y="1012004"/>
            <a:ext cx="867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Prover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7B94D-4E34-7161-1324-858DA390377F}"/>
              </a:ext>
            </a:extLst>
          </p:cNvPr>
          <p:cNvSpPr/>
          <p:nvPr/>
        </p:nvSpPr>
        <p:spPr>
          <a:xfrm>
            <a:off x="277091" y="1448323"/>
            <a:ext cx="1611604" cy="241882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/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dirty="0" smtClean="0">
                          <a:solidFill>
                            <a:srgbClr val="882255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US" sz="2000" b="1" dirty="0">
                  <a:solidFill>
                    <a:srgbClr val="882255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D3B04E-9E3E-68CD-3C26-9D04BE848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14" y="1457625"/>
                <a:ext cx="655436" cy="400110"/>
              </a:xfrm>
              <a:prstGeom prst="rect">
                <a:avLst/>
              </a:prstGeom>
              <a:blipFill>
                <a:blip r:embed="rId2"/>
                <a:stretch>
                  <a:fillRect l="-3846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52115-0731-D884-64FB-522552988C5B}"/>
              </a:ext>
            </a:extLst>
          </p:cNvPr>
          <p:cNvGrpSpPr/>
          <p:nvPr/>
        </p:nvGrpSpPr>
        <p:grpSpPr>
          <a:xfrm>
            <a:off x="1981199" y="2033885"/>
            <a:ext cx="4870035" cy="461665"/>
            <a:chOff x="1648690" y="2769125"/>
            <a:chExt cx="5531853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/>
                <p:nvPr/>
              </p:nvSpPr>
              <p:spPr>
                <a:xfrm>
                  <a:off x="3995141" y="2769125"/>
                  <a:ext cx="42159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DB86947-32EF-C11C-42FA-ED79066C28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5141" y="2769125"/>
                  <a:ext cx="421590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C4108D6-1E83-B995-85BF-7A6C7FE06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48690" y="3177156"/>
              <a:ext cx="5531853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442FB5D-9D90-52A2-9D83-4C49C8806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93" y="1571034"/>
            <a:ext cx="905212" cy="27211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08CD552-1E85-7BB9-6BD6-6AA0F91243CC}"/>
              </a:ext>
            </a:extLst>
          </p:cNvPr>
          <p:cNvGrpSpPr/>
          <p:nvPr/>
        </p:nvGrpSpPr>
        <p:grpSpPr>
          <a:xfrm>
            <a:off x="1905000" y="2787033"/>
            <a:ext cx="4870035" cy="465357"/>
            <a:chOff x="1905000" y="2526165"/>
            <a:chExt cx="5265972" cy="46535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B7EAF02-F20C-3D50-4501-BEF319867729}"/>
                </a:ext>
              </a:extLst>
            </p:cNvPr>
            <p:cNvCxnSpPr/>
            <p:nvPr/>
          </p:nvCxnSpPr>
          <p:spPr>
            <a:xfrm>
              <a:off x="1905000" y="2991392"/>
              <a:ext cx="52659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043B023-9F80-C4DE-44B3-7DC86CEEEA84}"/>
                    </a:ext>
                  </a:extLst>
                </p:cNvPr>
                <p:cNvSpPr txBox="1"/>
                <p:nvPr/>
              </p:nvSpPr>
              <p:spPr>
                <a:xfrm>
                  <a:off x="2569088" y="2526165"/>
                  <a:ext cx="94917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,  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043B023-9F80-C4DE-44B3-7DC86CEEEA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9088" y="2526165"/>
                  <a:ext cx="949171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1333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2EDEB3B-45C4-7AC9-5C9E-2F8464C5A1F3}"/>
                    </a:ext>
                  </a:extLst>
                </p:cNvPr>
                <p:cNvSpPr txBox="1"/>
                <p:nvPr/>
              </p:nvSpPr>
              <p:spPr>
                <a:xfrm>
                  <a:off x="4876800" y="2529857"/>
                  <a:ext cx="103310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r>
                    <a:rPr lang="en-US" sz="2400" dirty="0"/>
                    <a:t>,  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baseline="-25000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2EDEB3B-45C4-7AC9-5C9E-2F8464C5A1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800" y="2529857"/>
                  <a:ext cx="1033103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6098" t="-7895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532E4E-4257-D5C8-696B-43066B3D1ABD}"/>
              </a:ext>
            </a:extLst>
          </p:cNvPr>
          <p:cNvGrpSpPr/>
          <p:nvPr/>
        </p:nvGrpSpPr>
        <p:grpSpPr>
          <a:xfrm>
            <a:off x="457200" y="2340988"/>
            <a:ext cx="1172141" cy="764162"/>
            <a:chOff x="457200" y="2197165"/>
            <a:chExt cx="1172141" cy="7641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83F20A9-8A1D-16C8-F674-B572D8783CD6}"/>
                    </a:ext>
                  </a:extLst>
                </p:cNvPr>
                <p:cNvSpPr txBox="1"/>
                <p:nvPr/>
              </p:nvSpPr>
              <p:spPr>
                <a:xfrm>
                  <a:off x="514357" y="2197165"/>
                  <a:ext cx="111498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⇽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83F20A9-8A1D-16C8-F674-B572D8783C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357" y="2197165"/>
                  <a:ext cx="1114984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9C3CDC4-4AB0-C7ED-1081-C01E9C7FFA19}"/>
                    </a:ext>
                  </a:extLst>
                </p:cNvPr>
                <p:cNvSpPr txBox="1"/>
                <p:nvPr/>
              </p:nvSpPr>
              <p:spPr>
                <a:xfrm>
                  <a:off x="457200" y="2591995"/>
                  <a:ext cx="11555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⇽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9C3CDC4-4AB0-C7ED-1081-C01E9C7FFA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200" y="2591995"/>
                  <a:ext cx="1155509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ular Callout 35">
                <a:extLst>
                  <a:ext uri="{FF2B5EF4-FFF2-40B4-BE49-F238E27FC236}">
                    <a16:creationId xmlns:a16="http://schemas.microsoft.com/office/drawing/2014/main" id="{448CC776-9277-534B-7370-484B2C45FF36}"/>
                  </a:ext>
                </a:extLst>
              </p:cNvPr>
              <p:cNvSpPr/>
              <p:nvPr/>
            </p:nvSpPr>
            <p:spPr>
              <a:xfrm>
                <a:off x="2517055" y="3538652"/>
                <a:ext cx="1784888" cy="797369"/>
              </a:xfrm>
              <a:prstGeom prst="wedgeRoundRectCallout">
                <a:avLst>
                  <a:gd name="adj1" fmla="val -10685"/>
                  <a:gd name="adj2" fmla="val -88232"/>
                  <a:gd name="adj3" fmla="val 16667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proof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ular Callout 35">
                <a:extLst>
                  <a:ext uri="{FF2B5EF4-FFF2-40B4-BE49-F238E27FC236}">
                    <a16:creationId xmlns:a16="http://schemas.microsoft.com/office/drawing/2014/main" id="{448CC776-9277-534B-7370-484B2C45F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055" y="3538652"/>
                <a:ext cx="1784888" cy="797369"/>
              </a:xfrm>
              <a:prstGeom prst="wedgeRoundRectCallout">
                <a:avLst>
                  <a:gd name="adj1" fmla="val -10685"/>
                  <a:gd name="adj2" fmla="val -88232"/>
                  <a:gd name="adj3" fmla="val 16667"/>
                </a:avLst>
              </a:prstGeom>
              <a:blipFill>
                <a:blip r:embed="rId1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ular Callout 36">
                <a:extLst>
                  <a:ext uri="{FF2B5EF4-FFF2-40B4-BE49-F238E27FC236}">
                    <a16:creationId xmlns:a16="http://schemas.microsoft.com/office/drawing/2014/main" id="{E1C8F129-C56A-BD18-A301-A3B4BDDCAF71}"/>
                  </a:ext>
                </a:extLst>
              </p:cNvPr>
              <p:cNvSpPr/>
              <p:nvPr/>
            </p:nvSpPr>
            <p:spPr>
              <a:xfrm>
                <a:off x="4773228" y="3538651"/>
                <a:ext cx="1707210" cy="797362"/>
              </a:xfrm>
              <a:prstGeom prst="wedgeRoundRectCallout">
                <a:avLst>
                  <a:gd name="adj1" fmla="val -10685"/>
                  <a:gd name="adj2" fmla="val -88232"/>
                  <a:gd name="adj3" fmla="val 16667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proof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ular Callout 36">
                <a:extLst>
                  <a:ext uri="{FF2B5EF4-FFF2-40B4-BE49-F238E27FC236}">
                    <a16:creationId xmlns:a16="http://schemas.microsoft.com/office/drawing/2014/main" id="{E1C8F129-C56A-BD18-A301-A3B4BDDCAF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228" y="3538651"/>
                <a:ext cx="1707210" cy="797362"/>
              </a:xfrm>
              <a:prstGeom prst="wedgeRoundRectCallout">
                <a:avLst>
                  <a:gd name="adj1" fmla="val -10685"/>
                  <a:gd name="adj2" fmla="val -88232"/>
                  <a:gd name="adj3" fmla="val 16667"/>
                </a:avLst>
              </a:prstGeom>
              <a:blipFill>
                <a:blip r:embed="rId14"/>
                <a:stretch>
                  <a:fillRect r="-725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4C9E8E7-7FAB-8F2F-4D55-3E98A4A753D4}"/>
              </a:ext>
            </a:extLst>
          </p:cNvPr>
          <p:cNvSpPr txBox="1"/>
          <p:nvPr/>
        </p:nvSpPr>
        <p:spPr>
          <a:xfrm>
            <a:off x="7575816" y="971550"/>
            <a:ext cx="950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Verifier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ECEC5-D5D0-2285-28C3-C261FE4F9559}"/>
              </a:ext>
            </a:extLst>
          </p:cNvPr>
          <p:cNvSpPr/>
          <p:nvPr/>
        </p:nvSpPr>
        <p:spPr>
          <a:xfrm>
            <a:off x="6952155" y="1364915"/>
            <a:ext cx="2056349" cy="365366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F46E57-A84E-B521-A22C-2B4D1EDCAD00}"/>
                  </a:ext>
                </a:extLst>
              </p:cNvPr>
              <p:cNvSpPr txBox="1"/>
              <p:nvPr/>
            </p:nvSpPr>
            <p:spPr>
              <a:xfrm>
                <a:off x="7041848" y="3314910"/>
                <a:ext cx="1960225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accept if:</a:t>
                </a:r>
                <a:br>
                  <a:rPr lang="en-US" sz="2200" dirty="0">
                    <a:latin typeface="+mn-lt"/>
                  </a:rPr>
                </a:br>
                <a:r>
                  <a:rPr lang="en-US" sz="2200" dirty="0">
                    <a:latin typeface="+mn-lt"/>
                  </a:rPr>
                  <a:t>(i)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200" dirty="0">
                    <a:latin typeface="+mn-lt"/>
                  </a:rPr>
                  <a:t>  and</a:t>
                </a:r>
              </a:p>
              <a:p>
                <a:r>
                  <a:rPr lang="en-US" sz="2000" dirty="0"/>
                  <a:t>(ii)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3200" dirty="0"/>
                  <a:t>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000" dirty="0"/>
                  <a:t> </a:t>
                </a:r>
                <a:br>
                  <a:rPr lang="en-US" sz="2000" dirty="0"/>
                </a:br>
                <a:r>
                  <a:rPr lang="en-US" sz="2000" dirty="0"/>
                  <a:t>	   are valid</a:t>
                </a:r>
                <a:endParaRPr lang="en-US" sz="2000" baseline="-25000" dirty="0"/>
              </a:p>
              <a:p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F46E57-A84E-B521-A22C-2B4D1EDCA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848" y="3314910"/>
                <a:ext cx="1960225" cy="1908215"/>
              </a:xfrm>
              <a:prstGeom prst="rect">
                <a:avLst/>
              </a:prstGeom>
              <a:blipFill>
                <a:blip r:embed="rId15"/>
                <a:stretch>
                  <a:fillRect l="-3871" t="-2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E69FAFF0-54CF-C6F1-66D1-F4CE006109C7}"/>
              </a:ext>
            </a:extLst>
          </p:cNvPr>
          <p:cNvGrpSpPr/>
          <p:nvPr/>
        </p:nvGrpSpPr>
        <p:grpSpPr>
          <a:xfrm>
            <a:off x="7425813" y="2099971"/>
            <a:ext cx="868186" cy="390748"/>
            <a:chOff x="612475" y="2114550"/>
            <a:chExt cx="868186" cy="3907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EFFF4E1-3EDC-C832-9857-0D10B17D2521}"/>
                    </a:ext>
                  </a:extLst>
                </p:cNvPr>
                <p:cNvSpPr txBox="1"/>
                <p:nvPr/>
              </p:nvSpPr>
              <p:spPr>
                <a:xfrm>
                  <a:off x="612475" y="2114550"/>
                  <a:ext cx="868186" cy="39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dirty="0"/>
                    <a:t> ⇽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58FCB6C-9B25-8A6C-2655-9294AE1A04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475" y="2114550"/>
                  <a:ext cx="868186" cy="390748"/>
                </a:xfrm>
                <a:prstGeom prst="rect">
                  <a:avLst/>
                </a:prstGeom>
                <a:blipFill>
                  <a:blip r:embed="rId5"/>
                  <a:stretch>
                    <a:fillRect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5EA4B5-2707-6279-4ECF-FD6B4C8055BA}"/>
                </a:ext>
              </a:extLst>
            </p:cNvPr>
            <p:cNvSpPr txBox="1"/>
            <p:nvPr/>
          </p:nvSpPr>
          <p:spPr>
            <a:xfrm>
              <a:off x="983211" y="2140700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$</a:t>
              </a:r>
              <a:endParaRPr lang="en-US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D99268E-DD54-EE53-3B74-1627545AD421}"/>
                  </a:ext>
                </a:extLst>
              </p:cNvPr>
              <p:cNvSpPr txBox="1"/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+mn-lt"/>
                  </a:rPr>
                  <a:t>learn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D99268E-DD54-EE53-3B74-1627545AD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1147" y="2701942"/>
                <a:ext cx="1990927" cy="430887"/>
              </a:xfrm>
              <a:prstGeom prst="rect">
                <a:avLst/>
              </a:prstGeom>
              <a:blipFill>
                <a:blip r:embed="rId18"/>
                <a:stretch>
                  <a:fillRect l="-3822" t="-8571" r="-127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C8F8669-985E-8283-F4B0-8EF49154DD36}"/>
              </a:ext>
            </a:extLst>
          </p:cNvPr>
          <p:cNvSpPr/>
          <p:nvPr/>
        </p:nvSpPr>
        <p:spPr>
          <a:xfrm>
            <a:off x="2708918" y="1125411"/>
            <a:ext cx="3047168" cy="865352"/>
          </a:xfrm>
          <a:prstGeom prst="roundRect">
            <a:avLst/>
          </a:prstGeom>
          <a:solidFill>
            <a:srgbClr val="71717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Make non-interactive 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using Fiat-Shamir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405DAD-6A61-734A-9F5E-4714167B619B}"/>
                  </a:ext>
                </a:extLst>
              </p:cNvPr>
              <p:cNvSpPr txBox="1"/>
              <p:nvPr/>
            </p:nvSpPr>
            <p:spPr>
              <a:xfrm>
                <a:off x="7109178" y="1337014"/>
                <a:ext cx="1825564" cy="4917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𝑐𝑜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405DAD-6A61-734A-9F5E-4714167B6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9178" y="1337014"/>
                <a:ext cx="1825564" cy="491738"/>
              </a:xfrm>
              <a:prstGeom prst="rect">
                <a:avLst/>
              </a:prstGeom>
              <a:blipFill>
                <a:blip r:embed="rId19"/>
                <a:stretch>
                  <a:fillRect t="-769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F26FA08-7504-008E-836F-C18984105A98}"/>
              </a:ext>
            </a:extLst>
          </p:cNvPr>
          <p:cNvCxnSpPr/>
          <p:nvPr/>
        </p:nvCxnSpPr>
        <p:spPr>
          <a:xfrm>
            <a:off x="6851234" y="1012004"/>
            <a:ext cx="365643" cy="44562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8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11" grpId="0"/>
      <p:bldP spid="23" grpId="0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DD8B50-2801-E100-5901-E377BDC38C96}"/>
              </a:ext>
            </a:extLst>
          </p:cNvPr>
          <p:cNvSpPr txBox="1"/>
          <p:nvPr/>
        </p:nvSpPr>
        <p:spPr>
          <a:xfrm>
            <a:off x="7114863" y="1943107"/>
            <a:ext cx="30008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 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4E443-C05D-FD43-8498-49C89F95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Important proof gadgets for univariates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CC5B48-BFD0-DE4E-BE4F-DB2C5173A1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be some subset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of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spcBef>
                    <a:spcPts val="1824"/>
                  </a:spcBef>
                  <a:buNone/>
                </a:pPr>
                <a:r>
                  <a:rPr lang="en-US" dirty="0"/>
                  <a:t>Let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      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     	Verifier has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2600"/>
                  </a:spcBef>
                  <a:buNone/>
                </a:pPr>
                <a:r>
                  <a:rPr lang="en-US" dirty="0"/>
                  <a:t>Let us construct efficient Poly-IOPs for the following tasks:</a:t>
                </a:r>
              </a:p>
              <a:p>
                <a:pPr marL="298450" lvl="1" indent="0">
                  <a:lnSpc>
                    <a:spcPts val="2400"/>
                  </a:lnSpc>
                  <a:spcBef>
                    <a:spcPts val="1800"/>
                  </a:spcBef>
                  <a:buNone/>
                  <a:tabLst>
                    <a:tab pos="1084263" algn="l"/>
                    <a:tab pos="2795588" algn="l"/>
                    <a:tab pos="6164263" algn="l"/>
                    <a:tab pos="6278563" algn="l"/>
                  </a:tabLst>
                </a:pPr>
                <a:r>
                  <a:rPr lang="en-US" dirty="0"/>
                  <a:t>Task 1	(</a:t>
                </a:r>
                <a:r>
                  <a:rPr lang="en-US" b="1" dirty="0" err="1"/>
                  <a:t>ZeroTest</a:t>
                </a:r>
                <a:r>
                  <a:rPr lang="en-US" dirty="0"/>
                  <a:t>):   	prove that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 is identically zero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  <a:p>
                <a:pPr marL="298450" lvl="1" indent="0">
                  <a:lnSpc>
                    <a:spcPts val="2400"/>
                  </a:lnSpc>
                  <a:spcBef>
                    <a:spcPts val="2400"/>
                  </a:spcBef>
                  <a:buNone/>
                  <a:tabLst>
                    <a:tab pos="1084263" algn="l"/>
                    <a:tab pos="2795588" algn="l"/>
                    <a:tab pos="6164263" algn="l"/>
                    <a:tab pos="6278563" algn="l"/>
                  </a:tabLst>
                </a:pPr>
                <a:r>
                  <a:rPr lang="en-US" dirty="0"/>
                  <a:t>Task 2	(</a:t>
                </a:r>
                <a:r>
                  <a:rPr lang="en-US" b="1" dirty="0" err="1"/>
                  <a:t>SumCheck</a:t>
                </a:r>
                <a:r>
                  <a:rPr lang="en-US" dirty="0"/>
                  <a:t>):	prove that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 </m:t>
                        </m:r>
                      </m:e>
                    </m:nary>
                  </m:oMath>
                </a14:m>
                <a:endParaRPr lang="en-US" dirty="0"/>
              </a:p>
              <a:p>
                <a:pPr marL="298450" lvl="1" indent="0">
                  <a:lnSpc>
                    <a:spcPts val="2400"/>
                  </a:lnSpc>
                  <a:spcBef>
                    <a:spcPts val="2400"/>
                  </a:spcBef>
                  <a:buNone/>
                  <a:tabLst>
                    <a:tab pos="1084263" algn="l"/>
                    <a:tab pos="2795588" algn="l"/>
                    <a:tab pos="6164263" algn="l"/>
                    <a:tab pos="6278563" algn="l"/>
                  </a:tabLst>
                </a:pPr>
                <a:r>
                  <a:rPr lang="en-US" dirty="0"/>
                  <a:t>Task 3	(</a:t>
                </a:r>
                <a:r>
                  <a:rPr lang="en-US" b="1" dirty="0" err="1"/>
                  <a:t>ProdCheck</a:t>
                </a:r>
                <a:r>
                  <a:rPr lang="en-US" dirty="0"/>
                  <a:t>):	prove that  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CC5B48-BFD0-DE4E-BE4F-DB2C5173A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 t="-993" b="-19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14802CC-52F7-304A-9136-B75188EC2F6B}"/>
              </a:ext>
            </a:extLst>
          </p:cNvPr>
          <p:cNvSpPr/>
          <p:nvPr/>
        </p:nvSpPr>
        <p:spPr>
          <a:xfrm>
            <a:off x="338136" y="2616505"/>
            <a:ext cx="8229599" cy="2402075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6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4E443-C05D-FD43-8498-49C89F95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vanishing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CC5B48-BFD0-DE4E-BE4F-DB2C5173A1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be some subset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of size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2700"/>
                  </a:spcBef>
                  <a:buNone/>
                </a:pPr>
                <a:r>
                  <a:rPr lang="en-US" u="sng" dirty="0">
                    <a:ea typeface="Cambria Math" panose="02040503050406030204" pitchFamily="18" charset="0"/>
                  </a:rPr>
                  <a:t>Def</a:t>
                </a:r>
                <a:r>
                  <a:rPr lang="en-US" dirty="0">
                    <a:ea typeface="Cambria Math" panose="02040503050406030204" pitchFamily="18" charset="0"/>
                  </a:rPr>
                  <a:t>:  the </a:t>
                </a:r>
                <a:r>
                  <a:rPr lang="en-US" b="1" dirty="0">
                    <a:ea typeface="Cambria Math" panose="02040503050406030204" pitchFamily="18" charset="0"/>
                  </a:rPr>
                  <a:t>vanishing polynomial </a:t>
                </a:r>
                <a:r>
                  <a:rPr lang="en-US" dirty="0">
                    <a:ea typeface="Cambria Math" panose="020405030504060302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is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≔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	deg(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2700"/>
                  </a:spcBef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be a primitive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root of unity (so that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= 1).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dirty="0">
                    <a:ea typeface="Cambria Math" panose="02040503050406030204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{ 1,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/>
                  <a:t>2</a:t>
                </a:r>
                <a:r>
                  <a:rPr lang="en-US" dirty="0"/>
                  <a:t>, …,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baseline="30000" dirty="0"/>
                  <a:t>-1 </a:t>
                </a:r>
                <a:r>
                  <a:rPr lang="en-US" dirty="0"/>
                  <a:t>} 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   then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1800"/>
                  </a:spcBef>
                  <a:buNone/>
                </a:pPr>
                <a:r>
                  <a:rPr lang="en-US" dirty="0"/>
                  <a:t>  ⇒  for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,  evaluating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dirty="0"/>
                  <a:t>   takes 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func>
                  </m:oMath>
                </a14:m>
                <a:r>
                  <a:rPr lang="en-US" dirty="0"/>
                  <a:t>   field operations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CC5B48-BFD0-DE4E-BE4F-DB2C5173A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  <a:blipFill>
                <a:blip r:embed="rId3"/>
                <a:stretch>
                  <a:fillRect l="-1170" t="-993" r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46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490A42-2834-FE44-8F44-C21410396840}"/>
              </a:ext>
            </a:extLst>
          </p:cNvPr>
          <p:cNvSpPr/>
          <p:nvPr/>
        </p:nvSpPr>
        <p:spPr>
          <a:xfrm>
            <a:off x="7065900" y="986285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034DF4-730E-8E4E-8FFE-918C868723F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(1)  </a:t>
                </a:r>
                <a:r>
                  <a:rPr lang="en-US" dirty="0" err="1"/>
                  <a:t>ZeroTest</a:t>
                </a:r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     </a:t>
                </a:r>
                <a:r>
                  <a:rPr lang="en-US" sz="31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3100" dirty="0"/>
                  <a:t> = </a:t>
                </a:r>
                <a:r>
                  <a:rPr lang="en-US" sz="3100" b="0" dirty="0"/>
                  <a:t>{ 1,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3100" b="0" dirty="0"/>
                  <a:t>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3100" b="0" baseline="30000" dirty="0"/>
                  <a:t>2</a:t>
                </a:r>
                <a:r>
                  <a:rPr lang="en-US" sz="3100" b="0" dirty="0"/>
                  <a:t>, …,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3100" b="0" i="1" baseline="30000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100" b="0" baseline="30000" dirty="0"/>
                  <a:t>-1 </a:t>
                </a:r>
                <a:r>
                  <a:rPr lang="en-US" sz="3100" b="0" dirty="0"/>
                  <a:t>} )</a:t>
                </a:r>
                <a:endParaRPr lang="en-US" sz="2700" b="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034DF4-730E-8E4E-8FFE-918C868723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15" t="-13725" r="-123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BB525-A951-C140-9FCA-F89D47D2F7D7}"/>
                  </a:ext>
                </a:extLst>
              </p:cNvPr>
              <p:cNvSpPr txBox="1"/>
              <p:nvPr/>
            </p:nvSpPr>
            <p:spPr>
              <a:xfrm>
                <a:off x="339471" y="935884"/>
                <a:ext cx="15966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BB525-A951-C140-9FCA-F89D47D2F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935884"/>
                <a:ext cx="1596656" cy="461665"/>
              </a:xfrm>
              <a:prstGeom prst="rect">
                <a:avLst/>
              </a:prstGeom>
              <a:blipFill>
                <a:blip r:embed="rId4"/>
                <a:stretch>
                  <a:fillRect l="-5512" t="-5405" r="-472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F81FE5-30CA-3541-B56E-40FB945AB132}"/>
                  </a:ext>
                </a:extLst>
              </p:cNvPr>
              <p:cNvSpPr txBox="1"/>
              <p:nvPr/>
            </p:nvSpPr>
            <p:spPr>
              <a:xfrm>
                <a:off x="5663418" y="946813"/>
                <a:ext cx="19849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  </a:t>
                </a:r>
                <a14:m>
                  <m:oMath xmlns:m="http://schemas.openxmlformats.org/officeDocument/2006/math">
                    <m:r>
                      <a:rPr lang="en-US" b="0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 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F81FE5-30CA-3541-B56E-40FB945AB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418" y="946813"/>
                <a:ext cx="1984967" cy="461665"/>
              </a:xfrm>
              <a:prstGeom prst="rect">
                <a:avLst/>
              </a:prstGeom>
              <a:blipFill>
                <a:blip r:embed="rId5"/>
                <a:stretch>
                  <a:fillRect l="-4430" t="-8108" r="-3797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6E386E-F894-B845-87C4-8669001828DC}"/>
                  </a:ext>
                </a:extLst>
              </p:cNvPr>
              <p:cNvSpPr txBox="1"/>
              <p:nvPr/>
            </p:nvSpPr>
            <p:spPr>
              <a:xfrm>
                <a:off x="148853" y="1549195"/>
                <a:ext cx="24803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)⇽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)/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sub>
                      </m:sSub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6E386E-F894-B845-87C4-866900182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53" y="1549195"/>
                <a:ext cx="2480359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C4306BB-5D35-F04C-96AE-8A81BCEBED2E}"/>
              </a:ext>
            </a:extLst>
          </p:cNvPr>
          <p:cNvGrpSpPr/>
          <p:nvPr/>
        </p:nvGrpSpPr>
        <p:grpSpPr>
          <a:xfrm>
            <a:off x="2259738" y="1549195"/>
            <a:ext cx="3200400" cy="540086"/>
            <a:chOff x="2971800" y="3889368"/>
            <a:chExt cx="3200400" cy="54008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5BC3BE6-22C9-A946-9439-9D43713A43E3}"/>
                </a:ext>
              </a:extLst>
            </p:cNvPr>
            <p:cNvCxnSpPr/>
            <p:nvPr/>
          </p:nvCxnSpPr>
          <p:spPr>
            <a:xfrm>
              <a:off x="2971800" y="4429454"/>
              <a:ext cx="320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BC5D3AA-B52A-364C-8E79-23CF1518AB42}"/>
                    </a:ext>
                  </a:extLst>
                </p:cNvPr>
                <p:cNvSpPr txBox="1"/>
                <p:nvPr/>
              </p:nvSpPr>
              <p:spPr>
                <a:xfrm>
                  <a:off x="3837084" y="3889368"/>
                  <a:ext cx="1737976" cy="49994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en-US" sz="2000" baseline="-25000" dirty="0">
                      <a:latin typeface="+mn-lt"/>
                    </a:rPr>
                    <a:t>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 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sz="2000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BC5D3AA-B52A-364C-8E79-23CF1518AB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7084" y="3889368"/>
                  <a:ext cx="1737976" cy="499945"/>
                </a:xfrm>
                <a:prstGeom prst="rect">
                  <a:avLst/>
                </a:prstGeom>
                <a:blipFill>
                  <a:blip r:embed="rId7"/>
                  <a:stretch>
                    <a:fillRect b="-2326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C73946-7D86-204E-9C2C-92B95191BD88}"/>
              </a:ext>
            </a:extLst>
          </p:cNvPr>
          <p:cNvGrpSpPr/>
          <p:nvPr/>
        </p:nvGrpSpPr>
        <p:grpSpPr>
          <a:xfrm>
            <a:off x="1789471" y="2289526"/>
            <a:ext cx="3670667" cy="461665"/>
            <a:chOff x="2690474" y="3448381"/>
            <a:chExt cx="3200400" cy="46166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50E8B1D-BEB7-6147-AA1A-8687FA4E09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0474" y="3887500"/>
              <a:ext cx="3200400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C696D4-3570-7F41-B931-5E7422CCAE82}"/>
                    </a:ext>
                  </a:extLst>
                </p:cNvPr>
                <p:cNvSpPr txBox="1"/>
                <p:nvPr/>
              </p:nvSpPr>
              <p:spPr>
                <a:xfrm>
                  <a:off x="2849847" y="3448381"/>
                  <a:ext cx="3029122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>
                      <a:latin typeface="+mn-lt"/>
                    </a:rPr>
                    <a:t>query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0" dirty="0">
                      <a:latin typeface="+mn-lt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0" dirty="0">
                      <a:latin typeface="+mn-lt"/>
                    </a:rPr>
                    <a:t> at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C696D4-3570-7F41-B931-5E7422CCAE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847" y="3448381"/>
                  <a:ext cx="3029122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920" t="-8108" b="-2973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4B2360-96C7-584D-8DDC-C9CC1510D1EC}"/>
                  </a:ext>
                </a:extLst>
              </p:cNvPr>
              <p:cNvSpPr txBox="1"/>
              <p:nvPr/>
            </p:nvSpPr>
            <p:spPr>
              <a:xfrm>
                <a:off x="5709555" y="2789563"/>
                <a:ext cx="23666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learn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4B2360-96C7-584D-8DDC-C9CC1510D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55" y="2789563"/>
                <a:ext cx="2366674" cy="461665"/>
              </a:xfrm>
              <a:prstGeom prst="rect">
                <a:avLst/>
              </a:prstGeom>
              <a:blipFill>
                <a:blip r:embed="rId9"/>
                <a:stretch>
                  <a:fillRect l="-3743" t="-8108" r="-160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FBF84E-DBCF-7D44-9197-4F93AF2F89C0}"/>
                  </a:ext>
                </a:extLst>
              </p:cNvPr>
              <p:cNvSpPr txBox="1"/>
              <p:nvPr/>
            </p:nvSpPr>
            <p:spPr>
              <a:xfrm>
                <a:off x="5102942" y="3284138"/>
                <a:ext cx="4041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accept if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FBF84E-DBCF-7D44-9197-4F93AF2F8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942" y="3284138"/>
                <a:ext cx="4041058" cy="461665"/>
              </a:xfrm>
              <a:prstGeom prst="rect">
                <a:avLst/>
              </a:prstGeom>
              <a:blipFill>
                <a:blip r:embed="rId10"/>
                <a:stretch>
                  <a:fillRect l="-219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A686EC-04A2-8A48-8AB9-CD6DC276477E}"/>
                  </a:ext>
                </a:extLst>
              </p:cNvPr>
              <p:cNvSpPr txBox="1"/>
              <p:nvPr/>
            </p:nvSpPr>
            <p:spPr>
              <a:xfrm>
                <a:off x="341996" y="4501591"/>
                <a:ext cx="8460008" cy="430887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200" b="1" u="sng" dirty="0">
                    <a:latin typeface="+mn-lt"/>
                  </a:rPr>
                  <a:t>Thm</a:t>
                </a:r>
                <a:r>
                  <a:rPr lang="en-US" sz="2200" dirty="0">
                    <a:latin typeface="+mn-lt"/>
                  </a:rPr>
                  <a:t>:   this protocol is complete and sound,  assuming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200" dirty="0">
                    <a:latin typeface="+mn-lt"/>
                  </a:rPr>
                  <a:t>  is negligible.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A686EC-04A2-8A48-8AB9-CD6DC2764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96" y="4501591"/>
                <a:ext cx="8460008" cy="430887"/>
              </a:xfrm>
              <a:prstGeom prst="rect">
                <a:avLst/>
              </a:prstGeom>
              <a:blipFill>
                <a:blip r:embed="rId11"/>
                <a:stretch>
                  <a:fillRect l="-749" t="-5556" b="-2777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ular Callout 16">
                <a:extLst>
                  <a:ext uri="{FF2B5EF4-FFF2-40B4-BE49-F238E27FC236}">
                    <a16:creationId xmlns:a16="http://schemas.microsoft.com/office/drawing/2014/main" id="{4264757B-E158-854A-8B36-B5DF57AA360C}"/>
                  </a:ext>
                </a:extLst>
              </p:cNvPr>
              <p:cNvSpPr/>
              <p:nvPr/>
            </p:nvSpPr>
            <p:spPr>
              <a:xfrm>
                <a:off x="200564" y="3101871"/>
                <a:ext cx="4118347" cy="732119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>
                    <a:solidFill>
                      <a:schemeClr val="tx1"/>
                    </a:solidFill>
                  </a:rPr>
                  <a:t>Lemma</a:t>
                </a:r>
                <a:r>
                  <a:rPr lang="en-US" sz="2000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zero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if and only if </a:t>
                </a:r>
                <a:b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divisible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ular Callout 16">
                <a:extLst>
                  <a:ext uri="{FF2B5EF4-FFF2-40B4-BE49-F238E27FC236}">
                    <a16:creationId xmlns:a16="http://schemas.microsoft.com/office/drawing/2014/main" id="{4264757B-E158-854A-8B36-B5DF57AA36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64" y="3101871"/>
                <a:ext cx="4118347" cy="732119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341DC7-D579-174A-9E13-90EFFF40D12A}"/>
                  </a:ext>
                </a:extLst>
              </p:cNvPr>
              <p:cNvSpPr txBox="1"/>
              <p:nvPr/>
            </p:nvSpPr>
            <p:spPr>
              <a:xfrm>
                <a:off x="4865412" y="3848531"/>
                <a:ext cx="41465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(implies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</a:rPr>
                  <a:t>  </a:t>
                </a:r>
                <a:r>
                  <a:rPr lang="en-US" sz="2000" dirty="0">
                    <a:latin typeface="+mn-lt"/>
                  </a:rPr>
                  <a:t>w</a:t>
                </a:r>
                <a:r>
                  <a:rPr lang="en-US" sz="2000" dirty="0" err="1">
                    <a:latin typeface="+mn-lt"/>
                  </a:rPr>
                  <a:t>.h.p</a:t>
                </a:r>
                <a:r>
                  <a:rPr lang="en-US" sz="2000" dirty="0"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341DC7-D579-174A-9E13-90EFFF40D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412" y="3848531"/>
                <a:ext cx="4146520" cy="400110"/>
              </a:xfrm>
              <a:prstGeom prst="rect">
                <a:avLst/>
              </a:prstGeom>
              <a:blipFill>
                <a:blip r:embed="rId13"/>
                <a:stretch>
                  <a:fillRect l="-1529" t="-6061" r="-61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ular Callout 18">
                <a:extLst>
                  <a:ext uri="{FF2B5EF4-FFF2-40B4-BE49-F238E27FC236}">
                    <a16:creationId xmlns:a16="http://schemas.microsoft.com/office/drawing/2014/main" id="{4E7B89F6-D82E-A218-59AC-203BDD0B3CE4}"/>
                  </a:ext>
                </a:extLst>
              </p:cNvPr>
              <p:cNvSpPr/>
              <p:nvPr/>
            </p:nvSpPr>
            <p:spPr>
              <a:xfrm>
                <a:off x="6970049" y="1942872"/>
                <a:ext cx="2133600" cy="709760"/>
              </a:xfrm>
              <a:prstGeom prst="wedgeRoundRectCallout">
                <a:avLst>
                  <a:gd name="adj1" fmla="val 16184"/>
                  <a:gd name="adj2" fmla="val 148066"/>
                  <a:gd name="adj3" fmla="val 16667"/>
                </a:avLst>
              </a:prstGeom>
              <a:solidFill>
                <a:srgbClr val="D2D2F0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verifier evaluates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by itself </a:t>
                </a:r>
              </a:p>
            </p:txBody>
          </p:sp>
        </mc:Choice>
        <mc:Fallback xmlns="">
          <p:sp>
            <p:nvSpPr>
              <p:cNvPr id="19" name="Rounded Rectangular Callout 18">
                <a:extLst>
                  <a:ext uri="{FF2B5EF4-FFF2-40B4-BE49-F238E27FC236}">
                    <a16:creationId xmlns:a16="http://schemas.microsoft.com/office/drawing/2014/main" id="{4E7B89F6-D82E-A218-59AC-203BDD0B3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049" y="1942872"/>
                <a:ext cx="2133600" cy="709760"/>
              </a:xfrm>
              <a:prstGeom prst="wedgeRoundRectCallout">
                <a:avLst>
                  <a:gd name="adj1" fmla="val 16184"/>
                  <a:gd name="adj2" fmla="val 148066"/>
                  <a:gd name="adj3" fmla="val 16667"/>
                </a:avLst>
              </a:prstGeom>
              <a:blipFill>
                <a:blip r:embed="rId14"/>
                <a:stretch>
                  <a:fillRect t="-1786" r="-1176"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23B8219-7A57-88FD-864A-D674BCF08943}"/>
              </a:ext>
            </a:extLst>
          </p:cNvPr>
          <p:cNvGrpSpPr/>
          <p:nvPr/>
        </p:nvGrpSpPr>
        <p:grpSpPr>
          <a:xfrm>
            <a:off x="5738970" y="2028517"/>
            <a:ext cx="943527" cy="390748"/>
            <a:chOff x="5699642" y="1733550"/>
            <a:chExt cx="943527" cy="3907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46AA8C-AFB7-7D47-842A-82CC6E2ACA33}"/>
                    </a:ext>
                  </a:extLst>
                </p:cNvPr>
                <p:cNvSpPr txBox="1"/>
                <p:nvPr/>
              </p:nvSpPr>
              <p:spPr>
                <a:xfrm>
                  <a:off x="5699642" y="1733550"/>
                  <a:ext cx="943527" cy="39074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⇽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46AA8C-AFB7-7D47-842A-82CC6E2AC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9642" y="1733550"/>
                  <a:ext cx="943527" cy="390748"/>
                </a:xfrm>
                <a:prstGeom prst="rect">
                  <a:avLst/>
                </a:prstGeom>
                <a:blipFill>
                  <a:blip r:embed="rId16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1863BE-502D-0C6E-5CA0-E8A2FE266A74}"/>
                </a:ext>
              </a:extLst>
            </p:cNvPr>
            <p:cNvSpPr txBox="1"/>
            <p:nvPr/>
          </p:nvSpPr>
          <p:spPr>
            <a:xfrm>
              <a:off x="6059335" y="173966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$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35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 animBg="1"/>
      <p:bldP spid="18" grpId="0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490A42-2834-FE44-8F44-C21410396840}"/>
              </a:ext>
            </a:extLst>
          </p:cNvPr>
          <p:cNvSpPr/>
          <p:nvPr/>
        </p:nvSpPr>
        <p:spPr>
          <a:xfrm>
            <a:off x="7065900" y="986285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034DF4-730E-8E4E-8FFE-918C868723F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(1)  </a:t>
                </a:r>
                <a:r>
                  <a:rPr lang="en-US" dirty="0" err="1"/>
                  <a:t>ZeroTest</a:t>
                </a:r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     </a:t>
                </a:r>
                <a:r>
                  <a:rPr lang="en-US" sz="31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3100" dirty="0"/>
                  <a:t> = </a:t>
                </a:r>
                <a:r>
                  <a:rPr lang="en-US" sz="3100" b="0" dirty="0"/>
                  <a:t>{ 1,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3100" b="0" dirty="0"/>
                  <a:t>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3100" b="0" baseline="30000" dirty="0"/>
                  <a:t>2</a:t>
                </a:r>
                <a:r>
                  <a:rPr lang="en-US" sz="3100" b="0" dirty="0"/>
                  <a:t>, …, </a:t>
                </a:r>
                <a14:m>
                  <m:oMath xmlns:m="http://schemas.openxmlformats.org/officeDocument/2006/math">
                    <m:r>
                      <a:rPr lang="en-US" sz="31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3100" b="0" i="1" baseline="30000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100" b="0" baseline="30000" dirty="0"/>
                  <a:t>-1 </a:t>
                </a:r>
                <a:r>
                  <a:rPr lang="en-US" sz="3100" b="0" dirty="0"/>
                  <a:t>} )</a:t>
                </a:r>
                <a:endParaRPr lang="en-US" sz="2700" b="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034DF4-730E-8E4E-8FFE-918C868723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15" t="-13725" r="-123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BB525-A951-C140-9FCA-F89D47D2F7D7}"/>
                  </a:ext>
                </a:extLst>
              </p:cNvPr>
              <p:cNvSpPr txBox="1"/>
              <p:nvPr/>
            </p:nvSpPr>
            <p:spPr>
              <a:xfrm>
                <a:off x="339471" y="935884"/>
                <a:ext cx="15966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BB525-A951-C140-9FCA-F89D47D2F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935884"/>
                <a:ext cx="1596656" cy="461665"/>
              </a:xfrm>
              <a:prstGeom prst="rect">
                <a:avLst/>
              </a:prstGeom>
              <a:blipFill>
                <a:blip r:embed="rId4"/>
                <a:stretch>
                  <a:fillRect l="-5512" t="-5405" r="-472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F81FE5-30CA-3541-B56E-40FB945AB132}"/>
                  </a:ext>
                </a:extLst>
              </p:cNvPr>
              <p:cNvSpPr txBox="1"/>
              <p:nvPr/>
            </p:nvSpPr>
            <p:spPr>
              <a:xfrm>
                <a:off x="5663418" y="946813"/>
                <a:ext cx="19849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  </a:t>
                </a:r>
                <a14:m>
                  <m:oMath xmlns:m="http://schemas.openxmlformats.org/officeDocument/2006/math">
                    <m:r>
                      <a:rPr lang="en-US" b="0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u="sng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 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F81FE5-30CA-3541-B56E-40FB945AB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418" y="946813"/>
                <a:ext cx="1984967" cy="461665"/>
              </a:xfrm>
              <a:prstGeom prst="rect">
                <a:avLst/>
              </a:prstGeom>
              <a:blipFill>
                <a:blip r:embed="rId5"/>
                <a:stretch>
                  <a:fillRect l="-4430" t="-8108" r="-3797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6E386E-F894-B845-87C4-8669001828DC}"/>
                  </a:ext>
                </a:extLst>
              </p:cNvPr>
              <p:cNvSpPr txBox="1"/>
              <p:nvPr/>
            </p:nvSpPr>
            <p:spPr>
              <a:xfrm>
                <a:off x="148853" y="1549195"/>
                <a:ext cx="24803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)⇽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)/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sub>
                      </m:sSub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6E386E-F894-B845-87C4-866900182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53" y="1549195"/>
                <a:ext cx="2480359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C4306BB-5D35-F04C-96AE-8A81BCEBED2E}"/>
              </a:ext>
            </a:extLst>
          </p:cNvPr>
          <p:cNvGrpSpPr/>
          <p:nvPr/>
        </p:nvGrpSpPr>
        <p:grpSpPr>
          <a:xfrm>
            <a:off x="2259738" y="1549195"/>
            <a:ext cx="3200400" cy="540086"/>
            <a:chOff x="2971800" y="3889368"/>
            <a:chExt cx="3200400" cy="54008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5BC3BE6-22C9-A946-9439-9D43713A43E3}"/>
                </a:ext>
              </a:extLst>
            </p:cNvPr>
            <p:cNvCxnSpPr/>
            <p:nvPr/>
          </p:nvCxnSpPr>
          <p:spPr>
            <a:xfrm>
              <a:off x="2971800" y="4429454"/>
              <a:ext cx="320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BC5D3AA-B52A-364C-8E79-23CF1518AB42}"/>
                    </a:ext>
                  </a:extLst>
                </p:cNvPr>
                <p:cNvSpPr txBox="1"/>
                <p:nvPr/>
              </p:nvSpPr>
              <p:spPr>
                <a:xfrm>
                  <a:off x="3837084" y="3889368"/>
                  <a:ext cx="1737976" cy="49994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en-US" sz="2000" baseline="-25000" dirty="0">
                      <a:latin typeface="+mn-lt"/>
                    </a:rPr>
                    <a:t>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 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sz="2000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BC5D3AA-B52A-364C-8E79-23CF1518AB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7084" y="3889368"/>
                  <a:ext cx="1737976" cy="499945"/>
                </a:xfrm>
                <a:prstGeom prst="rect">
                  <a:avLst/>
                </a:prstGeom>
                <a:blipFill>
                  <a:blip r:embed="rId7"/>
                  <a:stretch>
                    <a:fillRect b="-2326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C73946-7D86-204E-9C2C-92B95191BD88}"/>
              </a:ext>
            </a:extLst>
          </p:cNvPr>
          <p:cNvGrpSpPr/>
          <p:nvPr/>
        </p:nvGrpSpPr>
        <p:grpSpPr>
          <a:xfrm>
            <a:off x="1789471" y="2289526"/>
            <a:ext cx="3670667" cy="439119"/>
            <a:chOff x="2690474" y="3448381"/>
            <a:chExt cx="3200400" cy="43911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50E8B1D-BEB7-6147-AA1A-8687FA4E09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0474" y="3887500"/>
              <a:ext cx="3200400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C696D4-3570-7F41-B931-5E7422CCAE82}"/>
                    </a:ext>
                  </a:extLst>
                </p:cNvPr>
                <p:cNvSpPr txBox="1"/>
                <p:nvPr/>
              </p:nvSpPr>
              <p:spPr>
                <a:xfrm>
                  <a:off x="2849847" y="3448381"/>
                  <a:ext cx="2659959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>
                      <a:latin typeface="+mn-lt"/>
                    </a:rPr>
                    <a:t>query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0" dirty="0">
                      <a:latin typeface="+mn-lt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0" dirty="0">
                      <a:latin typeface="+mn-lt"/>
                    </a:rPr>
                    <a:t> at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C696D4-3570-7F41-B931-5E7422CCAE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847" y="3448381"/>
                  <a:ext cx="2659959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3320" t="-10000" r="-12033" b="-6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4B2360-96C7-584D-8DDC-C9CC1510D1EC}"/>
                  </a:ext>
                </a:extLst>
              </p:cNvPr>
              <p:cNvSpPr txBox="1"/>
              <p:nvPr/>
            </p:nvSpPr>
            <p:spPr>
              <a:xfrm>
                <a:off x="5709555" y="2789563"/>
                <a:ext cx="23666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learn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4B2360-96C7-584D-8DDC-C9CC1510D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55" y="2789563"/>
                <a:ext cx="2366674" cy="461665"/>
              </a:xfrm>
              <a:prstGeom prst="rect">
                <a:avLst/>
              </a:prstGeom>
              <a:blipFill>
                <a:blip r:embed="rId9"/>
                <a:stretch>
                  <a:fillRect l="-3743" t="-8108" r="-160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FBF84E-DBCF-7D44-9197-4F93AF2F89C0}"/>
                  </a:ext>
                </a:extLst>
              </p:cNvPr>
              <p:cNvSpPr txBox="1"/>
              <p:nvPr/>
            </p:nvSpPr>
            <p:spPr>
              <a:xfrm>
                <a:off x="5102942" y="3284138"/>
                <a:ext cx="4041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accept if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FBF84E-DBCF-7D44-9197-4F93AF2F8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942" y="3284138"/>
                <a:ext cx="4041058" cy="461665"/>
              </a:xfrm>
              <a:prstGeom prst="rect">
                <a:avLst/>
              </a:prstGeom>
              <a:blipFill>
                <a:blip r:embed="rId10"/>
                <a:stretch>
                  <a:fillRect l="-219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341DC7-D579-174A-9E13-90EFFF40D12A}"/>
                  </a:ext>
                </a:extLst>
              </p:cNvPr>
              <p:cNvSpPr txBox="1"/>
              <p:nvPr/>
            </p:nvSpPr>
            <p:spPr>
              <a:xfrm>
                <a:off x="4865412" y="3848531"/>
                <a:ext cx="42920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(implies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w.h.p</a:t>
                </a:r>
                <a:r>
                  <a:rPr lang="en-US" sz="2000" dirty="0"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D341DC7-D579-174A-9E13-90EFFF40D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412" y="3848531"/>
                <a:ext cx="4292072" cy="400110"/>
              </a:xfrm>
              <a:prstGeom prst="rect">
                <a:avLst/>
              </a:prstGeom>
              <a:blipFill>
                <a:blip r:embed="rId11"/>
                <a:stretch>
                  <a:fillRect l="-1479" t="-6061" r="-59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ular Callout 18">
                <a:extLst>
                  <a:ext uri="{FF2B5EF4-FFF2-40B4-BE49-F238E27FC236}">
                    <a16:creationId xmlns:a16="http://schemas.microsoft.com/office/drawing/2014/main" id="{4E7B89F6-D82E-A218-59AC-203BDD0B3CE4}"/>
                  </a:ext>
                </a:extLst>
              </p:cNvPr>
              <p:cNvSpPr/>
              <p:nvPr/>
            </p:nvSpPr>
            <p:spPr>
              <a:xfrm>
                <a:off x="6970049" y="1942872"/>
                <a:ext cx="2133600" cy="709760"/>
              </a:xfrm>
              <a:prstGeom prst="wedgeRoundRectCallout">
                <a:avLst>
                  <a:gd name="adj1" fmla="val 16184"/>
                  <a:gd name="adj2" fmla="val 148066"/>
                  <a:gd name="adj3" fmla="val 16667"/>
                </a:avLst>
              </a:prstGeom>
              <a:solidFill>
                <a:srgbClr val="D2D2F0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verifier evaluates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by itself </a:t>
                </a:r>
              </a:p>
            </p:txBody>
          </p:sp>
        </mc:Choice>
        <mc:Fallback xmlns="">
          <p:sp>
            <p:nvSpPr>
              <p:cNvPr id="19" name="Rounded Rectangular Callout 18">
                <a:extLst>
                  <a:ext uri="{FF2B5EF4-FFF2-40B4-BE49-F238E27FC236}">
                    <a16:creationId xmlns:a16="http://schemas.microsoft.com/office/drawing/2014/main" id="{4E7B89F6-D82E-A218-59AC-203BDD0B3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049" y="1942872"/>
                <a:ext cx="2133600" cy="709760"/>
              </a:xfrm>
              <a:prstGeom prst="wedgeRoundRectCallout">
                <a:avLst>
                  <a:gd name="adj1" fmla="val 16184"/>
                  <a:gd name="adj2" fmla="val 148066"/>
                  <a:gd name="adj3" fmla="val 16667"/>
                </a:avLst>
              </a:prstGeom>
              <a:blipFill>
                <a:blip r:embed="rId12"/>
                <a:stretch>
                  <a:fillRect t="-1786" r="-1176"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23B8219-7A57-88FD-864A-D674BCF08943}"/>
              </a:ext>
            </a:extLst>
          </p:cNvPr>
          <p:cNvGrpSpPr/>
          <p:nvPr/>
        </p:nvGrpSpPr>
        <p:grpSpPr>
          <a:xfrm>
            <a:off x="5738970" y="2028517"/>
            <a:ext cx="943527" cy="390748"/>
            <a:chOff x="5699642" y="1733550"/>
            <a:chExt cx="943527" cy="3907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46AA8C-AFB7-7D47-842A-82CC6E2ACA33}"/>
                    </a:ext>
                  </a:extLst>
                </p:cNvPr>
                <p:cNvSpPr txBox="1"/>
                <p:nvPr/>
              </p:nvSpPr>
              <p:spPr>
                <a:xfrm>
                  <a:off x="5699642" y="1733550"/>
                  <a:ext cx="943527" cy="39074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⇽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46AA8C-AFB7-7D47-842A-82CC6E2AC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9642" y="1733550"/>
                  <a:ext cx="943527" cy="390748"/>
                </a:xfrm>
                <a:prstGeom prst="rect">
                  <a:avLst/>
                </a:prstGeom>
                <a:blipFill>
                  <a:blip r:embed="rId16"/>
                  <a:stretch>
                    <a:fillRect b="-312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1863BE-502D-0C6E-5CA0-E8A2FE266A74}"/>
                </a:ext>
              </a:extLst>
            </p:cNvPr>
            <p:cNvSpPr txBox="1"/>
            <p:nvPr/>
          </p:nvSpPr>
          <p:spPr>
            <a:xfrm>
              <a:off x="6059335" y="173966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$</a:t>
              </a:r>
              <a:endParaRPr lang="en-US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1770CA-B1EE-1797-44C8-4598FE1735C2}"/>
                  </a:ext>
                </a:extLst>
              </p:cNvPr>
              <p:cNvSpPr txBox="1"/>
              <p:nvPr/>
            </p:nvSpPr>
            <p:spPr>
              <a:xfrm>
                <a:off x="349304" y="4241520"/>
                <a:ext cx="8617715" cy="872034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>
                  <a:spcBef>
                    <a:spcPts val="600"/>
                  </a:spcBef>
                </a:pPr>
                <a:r>
                  <a:rPr lang="en-US" sz="2200" b="1" dirty="0">
                    <a:latin typeface="+mn-lt"/>
                  </a:rPr>
                  <a:t>Verifier time</a:t>
                </a:r>
                <a:r>
                  <a:rPr lang="en-US" sz="2200" dirty="0">
                    <a:latin typeface="+mn-lt"/>
                  </a:rPr>
                  <a:t>:  O(log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>
                    <a:latin typeface="+mn-lt"/>
                  </a:rPr>
                  <a:t>)  and  two poly queries </a:t>
                </a:r>
                <a:r>
                  <a:rPr lang="en-US" sz="1800" dirty="0">
                    <a:latin typeface="+mn-lt"/>
                  </a:rPr>
                  <a:t>(but can be batched)</a:t>
                </a:r>
              </a:p>
              <a:p>
                <a:pPr algn="l">
                  <a:spcBef>
                    <a:spcPts val="800"/>
                  </a:spcBef>
                </a:pPr>
                <a:r>
                  <a:rPr lang="en-US" sz="2200" b="1" dirty="0">
                    <a:latin typeface="+mn-lt"/>
                  </a:rPr>
                  <a:t>Prover time</a:t>
                </a:r>
                <a:r>
                  <a:rPr lang="en-US" sz="2200" dirty="0">
                    <a:latin typeface="+mn-lt"/>
                  </a:rPr>
                  <a:t>:  dominated by time to compute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+mn-lt"/>
                  </a:rPr>
                  <a:t>   [and commit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+mn-lt"/>
                  </a:rPr>
                  <a:t>]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1770CA-B1EE-1797-44C8-4598FE173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04" y="4241520"/>
                <a:ext cx="8617715" cy="872034"/>
              </a:xfrm>
              <a:prstGeom prst="rect">
                <a:avLst/>
              </a:prstGeom>
              <a:blipFill>
                <a:blip r:embed="rId17"/>
                <a:stretch>
                  <a:fillRect l="-734" t="-4225" r="-441" b="-1126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ular Callout 22">
                <a:extLst>
                  <a:ext uri="{FF2B5EF4-FFF2-40B4-BE49-F238E27FC236}">
                    <a16:creationId xmlns:a16="http://schemas.microsoft.com/office/drawing/2014/main" id="{519812DF-9FCB-D90A-3ABE-FF96F6442773}"/>
                  </a:ext>
                </a:extLst>
              </p:cNvPr>
              <p:cNvSpPr/>
              <p:nvPr/>
            </p:nvSpPr>
            <p:spPr>
              <a:xfrm>
                <a:off x="200564" y="3101871"/>
                <a:ext cx="4118347" cy="732119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b="1" dirty="0">
                    <a:solidFill>
                      <a:schemeClr val="tx1"/>
                    </a:solidFill>
                  </a:rPr>
                  <a:t>Lemma</a:t>
                </a:r>
                <a:r>
                  <a:rPr lang="en-US" sz="2000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zero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if and only if </a:t>
                </a:r>
                <a:b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divisible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ular Callout 22">
                <a:extLst>
                  <a:ext uri="{FF2B5EF4-FFF2-40B4-BE49-F238E27FC236}">
                    <a16:creationId xmlns:a16="http://schemas.microsoft.com/office/drawing/2014/main" id="{519812DF-9FCB-D90A-3ABE-FF96F64427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64" y="3101871"/>
                <a:ext cx="4118347" cy="732119"/>
              </a:xfrm>
              <a:prstGeom prst="wedgeRectCallout">
                <a:avLst>
                  <a:gd name="adj1" fmla="val -27640"/>
                  <a:gd name="adj2" fmla="val -50508"/>
                </a:avLst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927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E586405-A9F3-0742-80FB-38F0402AFBC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(3) Product check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   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36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3600" b="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sz="3600" b="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36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3600" b="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3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E586405-A9F3-0742-80FB-38F0402AFB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395" t="-105882" r="-1389" b="-196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C5E94-4EE5-D94D-9BC2-E8B391DB97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897" y="922561"/>
                <a:ext cx="8866414" cy="42209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Set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  to be the degree-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polynomial:</a:t>
                </a:r>
              </a:p>
              <a:p>
                <a:pPr marL="0" indent="0">
                  <a:buNone/>
                </a:pPr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(1)=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(1),      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∏"/>
                        <m:limLoc m:val="subSup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    </m:t>
                    </m:r>
                  </m:oMath>
                </a14:m>
                <a:r>
                  <a:rPr lang="en-US" i="0" dirty="0">
                    <a:latin typeface="+mj-lt"/>
                  </a:rPr>
                  <a:t>for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Then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dirty="0"/>
                  <a:t>and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   </m:t>
                    </m:r>
                  </m:oMath>
                </a14:m>
                <a:r>
                  <a:rPr lang="en-US" dirty="0"/>
                  <a:t>for all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1800" dirty="0"/>
                  <a:t>	(including 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/>
                  <a:t> )</a:t>
                </a:r>
                <a:endParaRPr lang="en-US" dirty="0"/>
              </a:p>
              <a:p>
                <a:pPr marL="0" indent="0">
                  <a:spcBef>
                    <a:spcPts val="2376"/>
                  </a:spcBef>
                  <a:buNone/>
                  <a:tabLst>
                    <a:tab pos="1189038" algn="l"/>
                    <a:tab pos="1655763" algn="l"/>
                  </a:tabLst>
                </a:pPr>
                <a:r>
                  <a:rPr lang="en-US" b="1" u="sng" dirty="0"/>
                  <a:t>Lemma</a:t>
                </a:r>
                <a:r>
                  <a:rPr lang="en-US" dirty="0"/>
                  <a:t>:	if	(1)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   and</a:t>
                </a:r>
              </a:p>
              <a:p>
                <a:pPr marL="0" indent="0">
                  <a:buNone/>
                  <a:tabLst>
                    <a:tab pos="1189038" algn="l"/>
                    <a:tab pos="1655763" algn="l"/>
                  </a:tabLst>
                </a:pPr>
                <a:r>
                  <a:rPr lang="en-US" dirty="0"/>
                  <a:t>		(2)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  <a:p>
                <a:pPr marL="0" indent="0">
                  <a:buNone/>
                  <a:tabLst>
                    <a:tab pos="1189038" algn="l"/>
                    <a:tab pos="1655763" algn="l"/>
                  </a:tabLst>
                </a:pPr>
                <a:r>
                  <a:rPr lang="en-US" dirty="0"/>
                  <a:t>	then   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1C5E94-4EE5-D94D-9BC2-E8B391DB97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897" y="922561"/>
                <a:ext cx="8866414" cy="4220938"/>
              </a:xfrm>
              <a:blipFill>
                <a:blip r:embed="rId3"/>
                <a:stretch>
                  <a:fillRect l="-1000" t="-599" b="-15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BF54F8-FB87-5949-BC6F-9588083E4635}"/>
                  </a:ext>
                </a:extLst>
              </p:cNvPr>
              <p:cNvSpPr txBox="1"/>
              <p:nvPr/>
            </p:nvSpPr>
            <p:spPr>
              <a:xfrm>
                <a:off x="2832053" y="2373575"/>
                <a:ext cx="1641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BF54F8-FB87-5949-BC6F-9588083E4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053" y="2373575"/>
                <a:ext cx="1641219" cy="461665"/>
              </a:xfrm>
              <a:prstGeom prst="rect">
                <a:avLst/>
              </a:prstGeom>
              <a:blipFill>
                <a:blip r:embed="rId4"/>
                <a:stretch>
                  <a:fillRect l="-29231" t="-121053" b="-18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C97A7D3-5BB7-544C-A627-2C0748564C3A}"/>
              </a:ext>
            </a:extLst>
          </p:cNvPr>
          <p:cNvSpPr/>
          <p:nvPr/>
        </p:nvSpPr>
        <p:spPr>
          <a:xfrm>
            <a:off x="261257" y="3510643"/>
            <a:ext cx="8674925" cy="15079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9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E28DDE8-6E3F-1B4F-ABB7-55D4B6BFD870}"/>
              </a:ext>
            </a:extLst>
          </p:cNvPr>
          <p:cNvSpPr/>
          <p:nvPr/>
        </p:nvSpPr>
        <p:spPr>
          <a:xfrm>
            <a:off x="6855640" y="933821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D60DC9-8E7D-2E45-B06F-D4050FFEFDE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(3) Product check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     </a:t>
                </a:r>
                <a:r>
                  <a:rPr lang="en-US" sz="3100" dirty="0"/>
                  <a:t>(unoptimized)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D60DC9-8E7D-2E45-B06F-D4050FFEFD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72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B16B3-D845-A14E-8064-7085DD628406}"/>
                  </a:ext>
                </a:extLst>
              </p:cNvPr>
              <p:cNvSpPr txBox="1"/>
              <p:nvPr/>
            </p:nvSpPr>
            <p:spPr>
              <a:xfrm>
                <a:off x="339471" y="880464"/>
                <a:ext cx="18287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B16B3-D845-A14E-8064-7085DD628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880464"/>
                <a:ext cx="1828770" cy="461665"/>
              </a:xfrm>
              <a:prstGeom prst="rect">
                <a:avLst/>
              </a:prstGeom>
              <a:blipFill>
                <a:blip r:embed="rId3"/>
                <a:stretch>
                  <a:fillRect l="-4828" t="-10811" r="-690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C22D4E-95E4-7B49-A42B-EB1692C6E0E5}"/>
                  </a:ext>
                </a:extLst>
              </p:cNvPr>
              <p:cNvSpPr txBox="1"/>
              <p:nvPr/>
            </p:nvSpPr>
            <p:spPr>
              <a:xfrm>
                <a:off x="5396340" y="880464"/>
                <a:ext cx="20378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</a:rPr>
                  <a:t>Verifier V( 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C22D4E-95E4-7B49-A42B-EB1692C6E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340" y="880464"/>
                <a:ext cx="2037802" cy="461665"/>
              </a:xfrm>
              <a:prstGeom prst="rect">
                <a:avLst/>
              </a:prstGeom>
              <a:blipFill>
                <a:blip r:embed="rId4"/>
                <a:stretch>
                  <a:fillRect l="-4321" t="-10811" r="-370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A72F5B-425C-C64C-AB45-5447DCB2615D}"/>
                  </a:ext>
                </a:extLst>
              </p:cNvPr>
              <p:cNvSpPr txBox="1"/>
              <p:nvPr/>
            </p:nvSpPr>
            <p:spPr>
              <a:xfrm>
                <a:off x="148853" y="1349236"/>
                <a:ext cx="6938438" cy="907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i="0" dirty="0">
                    <a:latin typeface="+mn-lt"/>
                  </a:rPr>
                  <a:t>c</a:t>
                </a:r>
                <a:r>
                  <a:rPr lang="en-US" sz="2000" b="0" i="0" dirty="0">
                    <a:latin typeface="+mn-lt"/>
                  </a:rPr>
                  <a:t>onstruct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b="0" i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000" b="0" i="1" dirty="0">
                    <a:latin typeface="+mn-lt"/>
                  </a:rPr>
                  <a:t>  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)≔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i="1" dirty="0" err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i="1" dirty="0" err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0" i="1" dirty="0">
                  <a:latin typeface="+mn-lt"/>
                </a:endParaRPr>
              </a:p>
              <a:p>
                <a:pPr algn="l"/>
                <a:r>
                  <a:rPr lang="en-US" sz="2000" dirty="0">
                    <a:latin typeface="+mn-lt"/>
                  </a:rPr>
                  <a:t>and   </a:t>
                </a:r>
                <a:r>
                  <a:rPr lang="en-US" sz="2000" i="1" dirty="0">
                    <a:latin typeface="+mn-lt"/>
                  </a:rPr>
                  <a:t>q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  <m:sSubSup>
                      <m:sSubSupPr>
                        <m:ctrlP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/(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−1) 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A72F5B-425C-C64C-AB45-5447DCB26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53" y="1349236"/>
                <a:ext cx="6938438" cy="907556"/>
              </a:xfrm>
              <a:prstGeom prst="rect">
                <a:avLst/>
              </a:prstGeom>
              <a:blipFill>
                <a:blip r:embed="rId5"/>
                <a:stretch>
                  <a:fillRect l="-91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51AA29B-9048-4145-AA36-C46A3177F332}"/>
              </a:ext>
            </a:extLst>
          </p:cNvPr>
          <p:cNvGrpSpPr/>
          <p:nvPr/>
        </p:nvGrpSpPr>
        <p:grpSpPr>
          <a:xfrm>
            <a:off x="1398221" y="2388080"/>
            <a:ext cx="3800658" cy="456601"/>
            <a:chOff x="2371542" y="3972853"/>
            <a:chExt cx="3800658" cy="456601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E0E7E6C-7048-0047-8EC4-15CE33EC55E5}"/>
                </a:ext>
              </a:extLst>
            </p:cNvPr>
            <p:cNvCxnSpPr>
              <a:cxnSpLocks/>
            </p:cNvCxnSpPr>
            <p:nvPr/>
          </p:nvCxnSpPr>
          <p:spPr>
            <a:xfrm>
              <a:off x="2371542" y="4429454"/>
              <a:ext cx="38006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71B2E20-6F5A-4C43-81A9-BF4AA2D89643}"/>
                    </a:ext>
                  </a:extLst>
                </p:cNvPr>
                <p:cNvSpPr txBox="1"/>
                <p:nvPr/>
              </p:nvSpPr>
              <p:spPr>
                <a:xfrm>
                  <a:off x="3950143" y="3972853"/>
                  <a:ext cx="790216" cy="40011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,   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71B2E20-6F5A-4C43-81A9-BF4AA2D896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0143" y="3972853"/>
                  <a:ext cx="790216" cy="400110"/>
                </a:xfrm>
                <a:prstGeom prst="rect">
                  <a:avLst/>
                </a:prstGeom>
                <a:blipFill>
                  <a:blip r:embed="rId6"/>
                  <a:stretch>
                    <a:fillRect t="-5882" b="-23529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108019-6774-314F-AB1E-E015C608B58F}"/>
              </a:ext>
            </a:extLst>
          </p:cNvPr>
          <p:cNvGrpSpPr/>
          <p:nvPr/>
        </p:nvGrpSpPr>
        <p:grpSpPr>
          <a:xfrm>
            <a:off x="1398221" y="2928864"/>
            <a:ext cx="4254667" cy="405624"/>
            <a:chOff x="2090216" y="3545311"/>
            <a:chExt cx="4254667" cy="40562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F55A35C-BA47-344C-85E9-49BB18943253}"/>
                </a:ext>
              </a:extLst>
            </p:cNvPr>
            <p:cNvCxnSpPr>
              <a:cxnSpLocks/>
            </p:cNvCxnSpPr>
            <p:nvPr/>
          </p:nvCxnSpPr>
          <p:spPr>
            <a:xfrm>
              <a:off x="2090216" y="3887500"/>
              <a:ext cx="3800658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4813246-B401-A045-AA88-4BADECCF3009}"/>
                    </a:ext>
                  </a:extLst>
                </p:cNvPr>
                <p:cNvSpPr txBox="1"/>
                <p:nvPr/>
              </p:nvSpPr>
              <p:spPr>
                <a:xfrm>
                  <a:off x="2236465" y="3545311"/>
                  <a:ext cx="4108418" cy="4056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0" dirty="0">
                      <a:latin typeface="+mn-lt"/>
                    </a:rPr>
                    <a:t>query 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b="0" dirty="0">
                      <a:latin typeface="+mn-lt"/>
                    </a:rPr>
                    <a:t>  at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4813246-B401-A045-AA88-4BADECCF30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6465" y="3545311"/>
                  <a:ext cx="4108418" cy="405624"/>
                </a:xfrm>
                <a:prstGeom prst="rect">
                  <a:avLst/>
                </a:prstGeom>
                <a:blipFill>
                  <a:blip r:embed="rId7"/>
                  <a:stretch>
                    <a:fillRect l="-1543" t="-6061" b="-242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4A0521-69F5-8F4B-B15C-2CF75DE3185B}"/>
                  </a:ext>
                </a:extLst>
              </p:cNvPr>
              <p:cNvSpPr txBox="1"/>
              <p:nvPr/>
            </p:nvSpPr>
            <p:spPr>
              <a:xfrm>
                <a:off x="5531128" y="3133888"/>
                <a:ext cx="3155672" cy="651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tabLst>
                    <a:tab pos="676275" algn="l"/>
                  </a:tabLst>
                </a:pPr>
                <a:r>
                  <a:rPr lang="en-US" sz="1800" dirty="0">
                    <a:latin typeface="+mn-lt"/>
                  </a:rPr>
                  <a:t>learn	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>
                    <a:latin typeface="+mn-lt"/>
                  </a:rPr>
                  <a:t>),   </a:t>
                </a:r>
                <a:r>
                  <a:rPr lang="en-US" sz="1800" i="1" dirty="0">
                    <a:latin typeface="+mn-lt"/>
                  </a:rPr>
                  <a:t>t(r)</a:t>
                </a:r>
                <a:r>
                  <a:rPr lang="en-US" sz="1800" dirty="0">
                    <a:latin typeface="+mn-lt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+mn-lt"/>
                  </a:rPr>
                  <a:t>,   </a:t>
                </a:r>
                <a:br>
                  <a:rPr lang="en-US" sz="1800" dirty="0">
                    <a:latin typeface="+mn-lt"/>
                  </a:rPr>
                </a:br>
                <a:r>
                  <a:rPr lang="en-US" sz="1800" dirty="0">
                    <a:latin typeface="+mn-lt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+mn-lt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4A0521-69F5-8F4B-B15C-2CF75DE31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128" y="3133888"/>
                <a:ext cx="3155672" cy="651269"/>
              </a:xfrm>
              <a:prstGeom prst="rect">
                <a:avLst/>
              </a:prstGeom>
              <a:blipFill>
                <a:blip r:embed="rId8"/>
                <a:stretch>
                  <a:fillRect l="-1606" t="-3774" r="-803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F8D0542E-9F8E-8B4B-914A-849AED00603D}"/>
              </a:ext>
            </a:extLst>
          </p:cNvPr>
          <p:cNvGrpSpPr/>
          <p:nvPr/>
        </p:nvGrpSpPr>
        <p:grpSpPr>
          <a:xfrm>
            <a:off x="1384366" y="3373797"/>
            <a:ext cx="3943157" cy="400110"/>
            <a:chOff x="2090216" y="3541598"/>
            <a:chExt cx="3943157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066DB55-9430-7D4D-BD1B-04C10D02FC86}"/>
                </a:ext>
              </a:extLst>
            </p:cNvPr>
            <p:cNvCxnSpPr>
              <a:cxnSpLocks/>
            </p:cNvCxnSpPr>
            <p:nvPr/>
          </p:nvCxnSpPr>
          <p:spPr>
            <a:xfrm>
              <a:off x="2090216" y="3887500"/>
              <a:ext cx="3800658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82925ED-CE54-294A-A7AF-2C99C0760347}"/>
                    </a:ext>
                  </a:extLst>
                </p:cNvPr>
                <p:cNvSpPr txBox="1"/>
                <p:nvPr/>
              </p:nvSpPr>
              <p:spPr>
                <a:xfrm>
                  <a:off x="2235474" y="3541598"/>
                  <a:ext cx="379789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+mn-lt"/>
                    </a:rPr>
                    <a:t>query</a:t>
                  </a:r>
                  <a:r>
                    <a:rPr lang="en-US" sz="2000" b="0" dirty="0">
                      <a:latin typeface="+mn-lt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r>
                    <a:rPr lang="en-US" sz="2000" b="0" dirty="0">
                      <a:latin typeface="+mn-lt"/>
                    </a:rPr>
                    <a:t> at 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, and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at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82925ED-CE54-294A-A7AF-2C99C07603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5474" y="3541598"/>
                  <a:ext cx="3797899" cy="400110"/>
                </a:xfrm>
                <a:prstGeom prst="rect">
                  <a:avLst/>
                </a:prstGeom>
                <a:blipFill>
                  <a:blip r:embed="rId9"/>
                  <a:stretch>
                    <a:fillRect l="-1667" t="-6061" b="-242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4CF38A4-EF80-8D47-AF97-33BB1EB001D5}"/>
                  </a:ext>
                </a:extLst>
              </p:cNvPr>
              <p:cNvSpPr txBox="1"/>
              <p:nvPr/>
            </p:nvSpPr>
            <p:spPr>
              <a:xfrm>
                <a:off x="4335994" y="3826063"/>
                <a:ext cx="4409156" cy="84420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  <a:spcBef>
                    <a:spcPts val="1000"/>
                  </a:spcBef>
                </a:pPr>
                <a:r>
                  <a:rPr lang="en-US" sz="2000" dirty="0">
                    <a:latin typeface="+mn-lt"/>
                  </a:rPr>
                  <a:t>accept if 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000" dirty="0">
                    <a:latin typeface="+mn-lt"/>
                  </a:rPr>
                  <a:t>) ≟ 1    and</a:t>
                </a:r>
                <a:br>
                  <a:rPr lang="en-US" sz="2000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 ≟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)⋅(</m:t>
                      </m:r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4CF38A4-EF80-8D47-AF97-33BB1EB00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994" y="3826063"/>
                <a:ext cx="4409156" cy="844205"/>
              </a:xfrm>
              <a:prstGeom prst="rect">
                <a:avLst/>
              </a:prstGeom>
              <a:blipFill>
                <a:blip r:embed="rId10"/>
                <a:stretch>
                  <a:fillRect b="-2899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DDA5C0A-59F8-C444-9F74-48992A86553B}"/>
                  </a:ext>
                </a:extLst>
              </p:cNvPr>
              <p:cNvSpPr txBox="1"/>
              <p:nvPr/>
            </p:nvSpPr>
            <p:spPr>
              <a:xfrm>
                <a:off x="5460269" y="2693072"/>
                <a:ext cx="1195392" cy="4901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⇽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DDA5C0A-59F8-C444-9F74-48992A865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0269" y="2693072"/>
                <a:ext cx="1195392" cy="490199"/>
              </a:xfrm>
              <a:prstGeom prst="rect">
                <a:avLst/>
              </a:prstGeom>
              <a:blipFill>
                <a:blip r:embed="rId11"/>
                <a:stretch>
                  <a:fillRect b="-51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BCE15B0-0DDA-0247-8722-A63BB3E19CBF}"/>
                  </a:ext>
                </a:extLst>
              </p:cNvPr>
              <p:cNvSpPr txBox="1"/>
              <p:nvPr/>
            </p:nvSpPr>
            <p:spPr>
              <a:xfrm>
                <a:off x="2438819" y="4249596"/>
                <a:ext cx="186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 =0</m:t>
                    </m:r>
                  </m:oMath>
                </a14:m>
                <a:r>
                  <a:rPr lang="en-US" sz="2000" dirty="0">
                    <a:latin typeface="+mn-lt"/>
                  </a:rPr>
                  <a:t>     ⇐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BCE15B0-0DDA-0247-8722-A63BB3E19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819" y="4249596"/>
                <a:ext cx="1867627" cy="400110"/>
              </a:xfrm>
              <a:prstGeom prst="rect">
                <a:avLst/>
              </a:prstGeom>
              <a:blipFill>
                <a:blip r:embed="rId12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D20CCE-4800-9DAD-DA52-65EAE03A33C8}"/>
                  </a:ext>
                </a:extLst>
              </p:cNvPr>
              <p:cNvSpPr txBox="1"/>
              <p:nvPr/>
            </p:nvSpPr>
            <p:spPr>
              <a:xfrm>
                <a:off x="271542" y="4737804"/>
                <a:ext cx="8200945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Complete and sound,  assuming  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deg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⁡(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000" dirty="0">
                    <a:latin typeface="+mn-lt"/>
                  </a:rPr>
                  <a:t>    is negligible.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D20CCE-4800-9DAD-DA52-65EAE03A3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2" y="4737804"/>
                <a:ext cx="8200945" cy="400110"/>
              </a:xfrm>
              <a:prstGeom prst="rect">
                <a:avLst/>
              </a:prstGeom>
              <a:blipFill>
                <a:blip r:embed="rId13"/>
                <a:stretch>
                  <a:fillRect l="-773" t="-112121" b="-1757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4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 animBg="1"/>
      <p:bldP spid="26" grpId="0" animBg="1"/>
      <p:bldP spid="30" grpId="0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CEC853-7F25-52B1-580E-686BFC4EF140}"/>
              </a:ext>
            </a:extLst>
          </p:cNvPr>
          <p:cNvSpPr/>
          <p:nvPr/>
        </p:nvSpPr>
        <p:spPr>
          <a:xfrm>
            <a:off x="2819400" y="3776666"/>
            <a:ext cx="39624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D60DC9-8E7D-2E45-B06F-D4050FFEFDE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800" dirty="0"/>
                  <a:t>Same works for rational functions:  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8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D60DC9-8E7D-2E45-B06F-D4050FFEFD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69" t="-105882" r="-1389" b="-14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0F0FE6-E6C9-CE1A-E889-65A7ACFC74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14509"/>
                <a:ext cx="8229600" cy="137159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Set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sSubSup>
                      <m:sSubSup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   to be the degree-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polynomial:</a:t>
                </a:r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en-US" sz="2000" dirty="0"/>
                  <a:t>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(1)=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(1)/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(1),     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 sz="2000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∏"/>
                        <m:limLoc m:val="subSup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p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</m:e>
                    </m:nary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 sz="2000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 sz="20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</m:oMath>
                </a14:m>
                <a:r>
                  <a:rPr lang="en-US" sz="2000" i="0" dirty="0">
                    <a:latin typeface="+mj-lt"/>
                  </a:rPr>
                  <a:t>)     for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0F0FE6-E6C9-CE1A-E889-65A7ACFC74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14509"/>
                <a:ext cx="8229600" cy="1371599"/>
              </a:xfrm>
              <a:blipFill>
                <a:blip r:embed="rId3"/>
                <a:stretch>
                  <a:fillRect l="-772" b="-26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B16B3-D845-A14E-8064-7085DD628406}"/>
                  </a:ext>
                </a:extLst>
              </p:cNvPr>
              <p:cNvSpPr txBox="1"/>
              <p:nvPr/>
            </p:nvSpPr>
            <p:spPr>
              <a:xfrm>
                <a:off x="339471" y="1035900"/>
                <a:ext cx="16213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tx1"/>
                    </a:solidFill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000" u="sng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2B16B3-D845-A14E-8064-7085DD628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1035900"/>
                <a:ext cx="1621341" cy="400110"/>
              </a:xfrm>
              <a:prstGeom prst="rect">
                <a:avLst/>
              </a:prstGeom>
              <a:blipFill>
                <a:blip r:embed="rId4"/>
                <a:stretch>
                  <a:fillRect l="-3876" t="-9091" r="-10853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52359084-7F0F-A7FD-7359-109853B79998}"/>
              </a:ext>
            </a:extLst>
          </p:cNvPr>
          <p:cNvGrpSpPr/>
          <p:nvPr/>
        </p:nvGrpSpPr>
        <p:grpSpPr>
          <a:xfrm>
            <a:off x="6569631" y="1025928"/>
            <a:ext cx="2200346" cy="407521"/>
            <a:chOff x="6569631" y="925912"/>
            <a:chExt cx="2200346" cy="40752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C891AF-B323-4C3C-98E0-A2B640642117}"/>
                </a:ext>
              </a:extLst>
            </p:cNvPr>
            <p:cNvSpPr/>
            <p:nvPr/>
          </p:nvSpPr>
          <p:spPr>
            <a:xfrm>
              <a:off x="8291676" y="971550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28DDE8-6E3F-1B4F-ABB7-55D4B6BFD870}"/>
                </a:ext>
              </a:extLst>
            </p:cNvPr>
            <p:cNvSpPr/>
            <p:nvPr/>
          </p:nvSpPr>
          <p:spPr>
            <a:xfrm>
              <a:off x="7834639" y="969991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DC22D4E-95E4-7B49-A42B-EB1692C6E0E5}"/>
                    </a:ext>
                  </a:extLst>
                </p:cNvPr>
                <p:cNvSpPr txBox="1"/>
                <p:nvPr/>
              </p:nvSpPr>
              <p:spPr>
                <a:xfrm>
                  <a:off x="6569631" y="925912"/>
                  <a:ext cx="220034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tx1"/>
                      </a:solidFill>
                    </a:rPr>
                    <a:t>Verifier V(  </a:t>
                  </a:r>
                  <a14:m>
                    <m:oMath xmlns:m="http://schemas.openxmlformats.org/officeDocument/2006/math">
                      <m:r>
                        <a:rPr lang="en-US" sz="2000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,  </m:t>
                      </m:r>
                      <m:r>
                        <a:rPr lang="en-US" sz="2000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0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u="sng" dirty="0">
                      <a:solidFill>
                        <a:schemeClr val="tx1"/>
                      </a:solidFill>
                    </a:rPr>
                    <a:t> )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DC22D4E-95E4-7B49-A42B-EB1692C6E0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9631" y="925912"/>
                  <a:ext cx="2200346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874" t="-6061" r="-4598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A4692DE-CEAC-4EAA-A747-443C70FFA497}"/>
              </a:ext>
            </a:extLst>
          </p:cNvPr>
          <p:cNvSpPr/>
          <p:nvPr/>
        </p:nvSpPr>
        <p:spPr>
          <a:xfrm>
            <a:off x="647695" y="2259032"/>
            <a:ext cx="8051939" cy="4900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F6A8DF-0AF9-597C-79A9-115512316F6E}"/>
                  </a:ext>
                </a:extLst>
              </p:cNvPr>
              <p:cNvSpPr txBox="1"/>
              <p:nvPr/>
            </p:nvSpPr>
            <p:spPr>
              <a:xfrm>
                <a:off x="647695" y="3376616"/>
                <a:ext cx="7840095" cy="125027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10000"/>
                  </a:lnSpc>
                  <a:spcBef>
                    <a:spcPts val="2376"/>
                  </a:spcBef>
                  <a:buNone/>
                  <a:tabLst>
                    <a:tab pos="1189038" algn="l"/>
                    <a:tab pos="1655763" algn="l"/>
                    <a:tab pos="2222500" algn="l"/>
                  </a:tabLst>
                </a:pPr>
                <a:r>
                  <a:rPr lang="en-US" sz="2000" b="1" u="sng" dirty="0"/>
                  <a:t>Lemma</a:t>
                </a:r>
                <a:r>
                  <a:rPr lang="en-US" sz="2000" dirty="0"/>
                  <a:t>:	if	(</a:t>
                </a:r>
                <a:r>
                  <a:rPr lang="en-US" sz="2000" dirty="0" err="1"/>
                  <a:t>i</a:t>
                </a:r>
                <a:r>
                  <a:rPr lang="en-US" sz="2000" dirty="0"/>
                  <a:t>)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000" dirty="0"/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    and</a:t>
                </a:r>
              </a:p>
              <a:p>
                <a:pPr>
                  <a:lnSpc>
                    <a:spcPct val="110000"/>
                  </a:lnSpc>
                  <a:buNone/>
                  <a:tabLst>
                    <a:tab pos="1189038" algn="l"/>
                    <a:tab pos="1655763" algn="l"/>
                    <a:tab pos="2222500" algn="l"/>
                  </a:tabLst>
                </a:pPr>
                <a:r>
                  <a:rPr lang="en-US" sz="2000" dirty="0"/>
                  <a:t>		(ii)	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2000" dirty="0"/>
                  <a:t>     for all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sz="2000" dirty="0"/>
              </a:p>
              <a:p>
                <a:pPr marL="0" indent="0">
                  <a:lnSpc>
                    <a:spcPct val="110000"/>
                  </a:lnSpc>
                  <a:spcBef>
                    <a:spcPts val="1200"/>
                  </a:spcBef>
                  <a:buNone/>
                  <a:tabLst>
                    <a:tab pos="1189038" algn="l"/>
                    <a:tab pos="1655763" algn="l"/>
                  </a:tabLst>
                </a:pPr>
                <a:r>
                  <a:rPr lang="en-US" sz="2000" dirty="0"/>
                  <a:t>	then   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F6A8DF-0AF9-597C-79A9-115512316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5" y="3376616"/>
                <a:ext cx="7840095" cy="1250279"/>
              </a:xfrm>
              <a:prstGeom prst="rect">
                <a:avLst/>
              </a:prstGeom>
              <a:blipFill>
                <a:blip r:embed="rId6"/>
                <a:stretch>
                  <a:fillRect l="-646" t="-1000" r="-485" b="-5600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257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71CF8D-61A3-C4F6-7A79-98BE1AE60170}"/>
              </a:ext>
            </a:extLst>
          </p:cNvPr>
          <p:cNvSpPr/>
          <p:nvPr/>
        </p:nvSpPr>
        <p:spPr>
          <a:xfrm>
            <a:off x="6997827" y="1253607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59AFC-01F8-52C6-46C1-341A37E004C7}"/>
              </a:ext>
            </a:extLst>
          </p:cNvPr>
          <p:cNvSpPr/>
          <p:nvPr/>
        </p:nvSpPr>
        <p:spPr>
          <a:xfrm>
            <a:off x="6388641" y="1252410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3D76BA-98F7-9316-1539-A86B373CF44A}"/>
              </a:ext>
            </a:extLst>
          </p:cNvPr>
          <p:cNvSpPr/>
          <p:nvPr/>
        </p:nvSpPr>
        <p:spPr>
          <a:xfrm>
            <a:off x="199101" y="2013766"/>
            <a:ext cx="8817080" cy="15160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A935C-F0D8-A7D9-D092-C0981291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(4)  Another useful gadget:  permutation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E6DC3-E2F5-1FB6-CD89-5D3CE75D48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1394" y="1101830"/>
                <a:ext cx="8903107" cy="3818430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2976"/>
                  </a:spcBef>
                  <a:buNone/>
                </a:pPr>
                <a:r>
                  <a:rPr lang="en-US" dirty="0"/>
                  <a:t>Let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 polynomials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    Verifier has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 ,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 .</a:t>
                </a:r>
              </a:p>
              <a:p>
                <a:pPr marL="0" indent="0">
                  <a:spcBef>
                    <a:spcPts val="4176"/>
                  </a:spcBef>
                  <a:buNone/>
                  <a:tabLst>
                    <a:tab pos="3535363" algn="l"/>
                  </a:tabLst>
                </a:pPr>
                <a:r>
                  <a:rPr lang="en-US" dirty="0"/>
                  <a:t>Prover wants to prove that</a:t>
                </a:r>
                <a:r>
                  <a:rPr lang="en-US" sz="2800" i="0" dirty="0"/>
                  <a:t>	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) </a:t>
                </a:r>
                <a:r>
                  <a:rPr lang="en-US" sz="2800" dirty="0"/>
                  <a:t>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0" indent="0">
                  <a:spcBef>
                    <a:spcPts val="2376"/>
                  </a:spcBef>
                  <a:buNone/>
                  <a:tabLst>
                    <a:tab pos="1308100" algn="l"/>
                    <a:tab pos="1422400" algn="l"/>
                    <a:tab pos="3535363" algn="l"/>
                  </a:tabLst>
                </a:pPr>
                <a:r>
                  <a:rPr lang="en-US" dirty="0"/>
                  <a:t>        is a permutation of	</a:t>
                </a:r>
                <a:r>
                  <a:rPr lang="en-US" sz="2800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) </a:t>
                </a:r>
                <a:r>
                  <a:rPr lang="en-US" sz="2800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5376"/>
                  </a:spcBef>
                  <a:buNone/>
                </a:pPr>
                <a:r>
                  <a:rPr lang="en-US" dirty="0"/>
                  <a:t>	⇒   Proves that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same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just permuted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E6DC3-E2F5-1FB6-CD89-5D3CE75D48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1394" y="1101830"/>
                <a:ext cx="8903107" cy="3818430"/>
              </a:xfrm>
              <a:blipFill>
                <a:blip r:embed="rId2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451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95442-531A-51B9-789F-7A6779AC3299}"/>
                  </a:ext>
                </a:extLst>
              </p:cNvPr>
              <p:cNvSpPr txBox="1"/>
              <p:nvPr/>
            </p:nvSpPr>
            <p:spPr>
              <a:xfrm>
                <a:off x="298266" y="1505315"/>
                <a:ext cx="8547468" cy="489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Let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  <m:brk m:alnAt="7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latin typeface="+mn-lt"/>
                  </a:rPr>
                  <a:t>     and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∏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  <m:brk m:alnAt="7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95442-531A-51B9-789F-7A6779AC3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6" y="1505315"/>
                <a:ext cx="8547468" cy="489173"/>
              </a:xfrm>
              <a:prstGeom prst="rect">
                <a:avLst/>
              </a:prstGeom>
              <a:blipFill>
                <a:blip r:embed="rId3"/>
                <a:stretch>
                  <a:fillRect l="-1187" t="-115385" b="-18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BDE0881-C039-A388-3542-CCADF8F6041F}"/>
                  </a:ext>
                </a:extLst>
              </p:cNvPr>
              <p:cNvSpPr txBox="1"/>
              <p:nvPr/>
            </p:nvSpPr>
            <p:spPr>
              <a:xfrm>
                <a:off x="319807" y="935884"/>
                <a:ext cx="1903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BDE0881-C039-A388-3542-CCADF8F60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07" y="935884"/>
                <a:ext cx="1903278" cy="461665"/>
              </a:xfrm>
              <a:prstGeom prst="rect">
                <a:avLst/>
              </a:prstGeom>
              <a:blipFill>
                <a:blip r:embed="rId4"/>
                <a:stretch>
                  <a:fillRect l="-4605" t="-5405" r="-328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3EA6D41-095A-2D13-9937-A961059CB587}"/>
              </a:ext>
            </a:extLst>
          </p:cNvPr>
          <p:cNvGrpSpPr/>
          <p:nvPr/>
        </p:nvGrpSpPr>
        <p:grpSpPr>
          <a:xfrm>
            <a:off x="6294327" y="896415"/>
            <a:ext cx="2661883" cy="461665"/>
            <a:chOff x="6313991" y="896415"/>
            <a:chExt cx="2661883" cy="46166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60553AC-1150-F5BC-CD7A-98F2CAE06E08}"/>
                </a:ext>
              </a:extLst>
            </p:cNvPr>
            <p:cNvSpPr/>
            <p:nvPr/>
          </p:nvSpPr>
          <p:spPr>
            <a:xfrm>
              <a:off x="8303440" y="971550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EB299-522C-E886-87FA-CC517B13FABF}"/>
                </a:ext>
              </a:extLst>
            </p:cNvPr>
            <p:cNvSpPr/>
            <p:nvPr/>
          </p:nvSpPr>
          <p:spPr>
            <a:xfrm>
              <a:off x="7734623" y="969991"/>
              <a:ext cx="28112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95B449B-A9DB-D177-B447-DCD47D00D351}"/>
                    </a:ext>
                  </a:extLst>
                </p:cNvPr>
                <p:cNvSpPr txBox="1"/>
                <p:nvPr/>
              </p:nvSpPr>
              <p:spPr>
                <a:xfrm>
                  <a:off x="6313991" y="896415"/>
                  <a:ext cx="266188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tx1"/>
                      </a:solidFill>
                      <a:latin typeface="+mn-lt"/>
                    </a:rPr>
                    <a:t>Verifier V(  </a:t>
                  </a:r>
                  <a14:m>
                    <m:oMath xmlns:m="http://schemas.openxmlformats.org/officeDocument/2006/math"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,  </m:t>
                      </m:r>
                      <m:r>
                        <a:rPr lang="en-US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0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</m:oMath>
                  </a14:m>
                  <a:r>
                    <a:rPr lang="en-US" u="sng" dirty="0">
                      <a:solidFill>
                        <a:schemeClr val="tx1"/>
                      </a:solidFill>
                      <a:latin typeface="+mn-lt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95B449B-A9DB-D177-B447-DCD47D00D3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3991" y="896415"/>
                  <a:ext cx="2661883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318" t="-7895" r="-2370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AE738A4-E721-61B7-5492-996A3EDCF0AF}"/>
                  </a:ext>
                </a:extLst>
              </p:cNvPr>
              <p:cNvSpPr txBox="1"/>
              <p:nvPr/>
            </p:nvSpPr>
            <p:spPr>
              <a:xfrm>
                <a:off x="663906" y="2144867"/>
                <a:ext cx="7515840" cy="48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Then: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n-lt"/>
                  </a:rPr>
                  <a:t>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+mn-lt"/>
                  </a:rPr>
                  <a:t> is a permutation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AE738A4-E721-61B7-5492-996A3EDCF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06" y="2144867"/>
                <a:ext cx="7515840" cy="482440"/>
              </a:xfrm>
              <a:prstGeom prst="rect">
                <a:avLst/>
              </a:prstGeom>
              <a:blipFill>
                <a:blip r:embed="rId6"/>
                <a:stretch>
                  <a:fillRect l="-1349" t="-10256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B7060C23-0548-C59C-AA9A-43102B6E0594}"/>
              </a:ext>
            </a:extLst>
          </p:cNvPr>
          <p:cNvGrpSpPr/>
          <p:nvPr/>
        </p:nvGrpSpPr>
        <p:grpSpPr>
          <a:xfrm>
            <a:off x="1982865" y="2645154"/>
            <a:ext cx="4134943" cy="461665"/>
            <a:chOff x="2166416" y="3515815"/>
            <a:chExt cx="3603208" cy="461665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4C1FCDA-FA71-016C-659D-3B8C443454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6416" y="3877668"/>
              <a:ext cx="3603208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419BA76-2F03-EF62-7FB1-066C89770919}"/>
                    </a:ext>
                  </a:extLst>
                </p:cNvPr>
                <p:cNvSpPr txBox="1"/>
                <p:nvPr/>
              </p:nvSpPr>
              <p:spPr>
                <a:xfrm>
                  <a:off x="3178824" y="3515815"/>
                  <a:ext cx="1415645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419BA76-2F03-EF62-7FB1-066C89770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8824" y="3515815"/>
                  <a:ext cx="1415645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A8E077B-3738-F260-5EF2-CF241C45A034}"/>
                  </a:ext>
                </a:extLst>
              </p:cNvPr>
              <p:cNvSpPr txBox="1"/>
              <p:nvPr/>
            </p:nvSpPr>
            <p:spPr>
              <a:xfrm>
                <a:off x="95747" y="3199966"/>
                <a:ext cx="3188309" cy="482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prove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A8E077B-3738-F260-5EF2-CF241C45A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47" y="3199966"/>
                <a:ext cx="3188309" cy="482440"/>
              </a:xfrm>
              <a:prstGeom prst="rect">
                <a:avLst/>
              </a:prstGeom>
              <a:blipFill>
                <a:blip r:embed="rId8"/>
                <a:stretch>
                  <a:fillRect l="-2778" t="-10526" r="-119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8303A1AF-D855-BC4B-E282-047CA03AD761}"/>
              </a:ext>
            </a:extLst>
          </p:cNvPr>
          <p:cNvGrpSpPr/>
          <p:nvPr/>
        </p:nvGrpSpPr>
        <p:grpSpPr>
          <a:xfrm>
            <a:off x="1976284" y="3789829"/>
            <a:ext cx="4134943" cy="502564"/>
            <a:chOff x="2645192" y="3288386"/>
            <a:chExt cx="3603208" cy="502564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2079765-69CE-EC5B-8A10-C0F6CA52A7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5192" y="3790950"/>
              <a:ext cx="3603208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55D387-5125-E7B2-1D4D-A0209C1B1BB7}"/>
                </a:ext>
              </a:extLst>
            </p:cNvPr>
            <p:cNvSpPr txBox="1"/>
            <p:nvPr/>
          </p:nvSpPr>
          <p:spPr>
            <a:xfrm>
              <a:off x="2777470" y="3288386"/>
              <a:ext cx="1415645" cy="4056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prod-check: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55BC3F0-1F88-1A63-E607-2E6ACAB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91000" y="3291729"/>
              <a:ext cx="1765300" cy="423021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1A1C3DA-935D-7A16-99B4-14949F902CE2}"/>
              </a:ext>
            </a:extLst>
          </p:cNvPr>
          <p:cNvSpPr txBox="1"/>
          <p:nvPr/>
        </p:nvSpPr>
        <p:spPr>
          <a:xfrm>
            <a:off x="6091977" y="4548587"/>
            <a:ext cx="1813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accept or reject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7476A1-96D0-3E2F-F3F6-01D86684FD0D}"/>
              </a:ext>
            </a:extLst>
          </p:cNvPr>
          <p:cNvSpPr txBox="1"/>
          <p:nvPr/>
        </p:nvSpPr>
        <p:spPr>
          <a:xfrm>
            <a:off x="81130" y="4709523"/>
            <a:ext cx="2305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[Lipton’s trick, 1989]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D6BDE6-7801-C763-CA88-EAAD340A31A9}"/>
                  </a:ext>
                </a:extLst>
              </p:cNvPr>
              <p:cNvSpPr txBox="1"/>
              <p:nvPr/>
            </p:nvSpPr>
            <p:spPr>
              <a:xfrm>
                <a:off x="6096000" y="4137537"/>
                <a:ext cx="3124638" cy="417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implies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+mn-lt"/>
                  </a:rPr>
                  <a:t>w</a:t>
                </a:r>
                <a:r>
                  <a:rPr lang="en-US" sz="2000" dirty="0" err="1">
                    <a:latin typeface="+mn-lt"/>
                  </a:rPr>
                  <a:t>.h.p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D6BDE6-7801-C763-CA88-EAAD340A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137537"/>
                <a:ext cx="3124638" cy="417487"/>
              </a:xfrm>
              <a:prstGeom prst="rect">
                <a:avLst/>
              </a:prstGeom>
              <a:blipFill>
                <a:blip r:embed="rId10"/>
                <a:stretch>
                  <a:fillRect l="-2024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1352E2A-3CCF-FE12-F9A5-4146188A9357}"/>
              </a:ext>
            </a:extLst>
          </p:cNvPr>
          <p:cNvGrpSpPr/>
          <p:nvPr/>
        </p:nvGrpSpPr>
        <p:grpSpPr>
          <a:xfrm>
            <a:off x="6180262" y="2704034"/>
            <a:ext cx="1195392" cy="490199"/>
            <a:chOff x="6180262" y="2704034"/>
            <a:chExt cx="1195392" cy="4901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FDF4F74-9D23-69B9-6C1D-DA56CE70384A}"/>
                    </a:ext>
                  </a:extLst>
                </p:cNvPr>
                <p:cNvSpPr txBox="1"/>
                <p:nvPr/>
              </p:nvSpPr>
              <p:spPr>
                <a:xfrm>
                  <a:off x="6180262" y="2704034"/>
                  <a:ext cx="1195392" cy="4901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⇽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FDF4F74-9D23-69B9-6C1D-DA56CE703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0262" y="2704034"/>
                  <a:ext cx="1195392" cy="49019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69B5947-60A3-41DB-8C3D-E855171F6796}"/>
                </a:ext>
              </a:extLst>
            </p:cNvPr>
            <p:cNvSpPr txBox="1"/>
            <p:nvPr/>
          </p:nvSpPr>
          <p:spPr>
            <a:xfrm>
              <a:off x="6591493" y="272456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$</a:t>
              </a:r>
              <a:endParaRPr lang="en-US" sz="14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65986EF-3C03-E25B-A584-F48D667C95B8}"/>
              </a:ext>
            </a:extLst>
          </p:cNvPr>
          <p:cNvSpPr txBox="1"/>
          <p:nvPr/>
        </p:nvSpPr>
        <p:spPr>
          <a:xfrm>
            <a:off x="8181474" y="387504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2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873A687-1791-BB2D-D87D-49D4E860A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</p:spPr>
        <p:txBody>
          <a:bodyPr>
            <a:noAutofit/>
          </a:bodyPr>
          <a:lstStyle/>
          <a:p>
            <a:r>
              <a:rPr lang="en-US" sz="3600" dirty="0"/>
              <a:t>(4)  Another useful gadget:  permutation check</a:t>
            </a:r>
          </a:p>
        </p:txBody>
      </p:sp>
    </p:spTree>
    <p:extLst>
      <p:ext uri="{BB962C8B-B14F-4D97-AF65-F5344CB8AC3E}">
        <p14:creationId xmlns:p14="http://schemas.microsoft.com/office/powerpoint/2010/main" val="363631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910B-4F0B-495A-4002-6E22A5B96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(4’) Permutation check on pairs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E1ECB5-E9C6-23BF-F766-D0DF1426E7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75723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be polynomials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E1ECB5-E9C6-23BF-F766-D0DF1426E7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757237"/>
              </a:xfrm>
              <a:blipFill>
                <a:blip r:embed="rId2"/>
                <a:stretch>
                  <a:fillRect l="-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9C8272-7198-93AE-0A86-62F7CB45D47A}"/>
                  </a:ext>
                </a:extLst>
              </p:cNvPr>
              <p:cNvSpPr txBox="1"/>
              <p:nvPr/>
            </p:nvSpPr>
            <p:spPr>
              <a:xfrm>
                <a:off x="757750" y="2043112"/>
                <a:ext cx="7929050" cy="24622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4176"/>
                  </a:spcBef>
                  <a:buNone/>
                  <a:tabLst>
                    <a:tab pos="3535363" algn="l"/>
                  </a:tabLst>
                </a:pPr>
                <a:r>
                  <a:rPr lang="en-US" dirty="0">
                    <a:latin typeface="+mn-lt"/>
                  </a:rPr>
                  <a:t>Prover wants to prove that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+mn-lt"/>
                  </a:rPr>
                  <a:t> pair</a:t>
                </a:r>
                <a:r>
                  <a:rPr lang="en-US" sz="2800" i="0" dirty="0">
                    <a:latin typeface="+mn-lt"/>
                  </a:rPr>
                  <a:t>	</a:t>
                </a:r>
              </a:p>
              <a:p>
                <a:pPr>
                  <a:spcBef>
                    <a:spcPts val="1200"/>
                  </a:spcBef>
                  <a:buNone/>
                  <a:tabLst>
                    <a:tab pos="912813" algn="l"/>
                    <a:tab pos="3535363" algn="l"/>
                  </a:tabLst>
                </a:pPr>
                <a:r>
                  <a:rPr lang="en-US" sz="2800" dirty="0">
                    <a:latin typeface="+mn-lt"/>
                  </a:rPr>
                  <a:t>	</a:t>
                </a:r>
                <a:endParaRPr lang="en-US" b="0" dirty="0">
                  <a:latin typeface="+mn-lt"/>
                  <a:ea typeface="Cambria Math" panose="02040503050406030204" pitchFamily="18" charset="0"/>
                </a:endParaRPr>
              </a:p>
              <a:p>
                <a:pPr>
                  <a:spcBef>
                    <a:spcPts val="2400"/>
                  </a:spcBef>
                  <a:buNone/>
                  <a:tabLst>
                    <a:tab pos="912813" algn="l"/>
                    <a:tab pos="3535363" algn="l"/>
                  </a:tabLst>
                </a:pPr>
                <a:r>
                  <a:rPr lang="en-US" dirty="0">
                    <a:latin typeface="+mn-lt"/>
                  </a:rPr>
                  <a:t>are a permutation of</a:t>
                </a:r>
              </a:p>
              <a:p>
                <a:pPr>
                  <a:spcBef>
                    <a:spcPts val="2400"/>
                  </a:spcBef>
                  <a:buNone/>
                  <a:tabLst>
                    <a:tab pos="912813" algn="l"/>
                    <a:tab pos="3535363" algn="l"/>
                  </a:tabLst>
                </a:pP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9C8272-7198-93AE-0A86-62F7CB45D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50" y="2043112"/>
                <a:ext cx="7929050" cy="2462213"/>
              </a:xfrm>
              <a:prstGeom prst="rect">
                <a:avLst/>
              </a:prstGeom>
              <a:blipFill>
                <a:blip r:embed="rId3"/>
                <a:stretch>
                  <a:fillRect l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69B59A5-1045-257B-85E6-FC6579538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065" y="2546480"/>
            <a:ext cx="6575991" cy="558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68BD68-6461-4C56-D65E-CF9627492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065" y="3842613"/>
            <a:ext cx="6567535" cy="558578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95EF9BDA-A3A4-C406-1DB1-46092324AD56}"/>
              </a:ext>
            </a:extLst>
          </p:cNvPr>
          <p:cNvSpPr/>
          <p:nvPr/>
        </p:nvSpPr>
        <p:spPr>
          <a:xfrm rot="5400000" flipV="1">
            <a:off x="5411391" y="3310807"/>
            <a:ext cx="257175" cy="249317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AFA910-C589-4203-1C2B-33A8DA7FF97B}"/>
              </a:ext>
            </a:extLst>
          </p:cNvPr>
          <p:cNvSpPr txBox="1"/>
          <p:nvPr/>
        </p:nvSpPr>
        <p:spPr>
          <a:xfrm>
            <a:off x="4943477" y="4643270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one pair</a:t>
            </a:r>
          </a:p>
        </p:txBody>
      </p:sp>
    </p:spTree>
    <p:extLst>
      <p:ext uri="{BB962C8B-B14F-4D97-AF65-F5344CB8AC3E}">
        <p14:creationId xmlns:p14="http://schemas.microsoft.com/office/powerpoint/2010/main" val="626577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0D0CC-7F52-96AC-1401-B4DB8D474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FE371-B1CA-AA3B-69B0-86690D05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(4’) Permutation check on pairs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BA7467-53BD-20AE-9507-0BB157777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230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Define: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39ACE3-F92C-997F-D462-5A77C3058E8B}"/>
                  </a:ext>
                </a:extLst>
              </p:cNvPr>
              <p:cNvSpPr txBox="1"/>
              <p:nvPr/>
            </p:nvSpPr>
            <p:spPr>
              <a:xfrm>
                <a:off x="1400340" y="1208856"/>
                <a:ext cx="7039619" cy="1123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  <m:brk m:alnAt="7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latin typeface="+mn-lt"/>
                  </a:rPr>
                  <a:t>     and   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dirty="0">
                    <a:latin typeface="+mn-lt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nary>
                      <m:naryPr>
                        <m:chr m:val="∏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  <m:brk m:alnAt="7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39ACE3-F92C-997F-D462-5A77C3058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340" y="1208856"/>
                <a:ext cx="7039619" cy="1123962"/>
              </a:xfrm>
              <a:prstGeom prst="rect">
                <a:avLst/>
              </a:prstGeom>
              <a:blipFill>
                <a:blip r:embed="rId2"/>
                <a:stretch>
                  <a:fillRect t="-50562" b="-78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0D9043-0E01-CB6B-C89C-D8CC96FB2ED8}"/>
                  </a:ext>
                </a:extLst>
              </p:cNvPr>
              <p:cNvSpPr txBox="1"/>
              <p:nvPr/>
            </p:nvSpPr>
            <p:spPr>
              <a:xfrm>
                <a:off x="457200" y="2755755"/>
                <a:ext cx="8401665" cy="960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>
                    <a:latin typeface="+mn-lt"/>
                  </a:rPr>
                  <a:t>Lemma</a:t>
                </a:r>
                <a:r>
                  <a:rPr lang="en-US" sz="2000" dirty="0">
                    <a:latin typeface="+mn-lt"/>
                  </a:rPr>
                  <a:t>: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i="1" dirty="0">
                    <a:latin typeface="Cambria Math" panose="02040503050406030204" pitchFamily="18" charset="0"/>
                  </a:rPr>
                  <a:t>    </a:t>
                </a:r>
                <a:r>
                  <a:rPr lang="en-US" sz="2000" dirty="0">
                    <a:latin typeface="+mn-lt"/>
                  </a:rPr>
                  <a:t>if and only if 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i="1" dirty="0">
                    <a:latin typeface="Cambria Math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 err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+mn-lt"/>
                  </a:rPr>
                  <a:t> is a permutation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</m:oMath>
                </a14:m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40D9043-0E01-CB6B-C89C-D8CC96FB2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755755"/>
                <a:ext cx="8401665" cy="960456"/>
              </a:xfrm>
              <a:prstGeom prst="rect">
                <a:avLst/>
              </a:prstGeom>
              <a:blipFill>
                <a:blip r:embed="rId3"/>
                <a:stretch>
                  <a:fillRect l="-755" t="-1299"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CAA1153-F5C6-4EBF-411E-8AA16D48CB21}"/>
                  </a:ext>
                </a:extLst>
              </p:cNvPr>
              <p:cNvSpPr txBox="1"/>
              <p:nvPr/>
            </p:nvSpPr>
            <p:spPr>
              <a:xfrm>
                <a:off x="773947" y="3916787"/>
                <a:ext cx="7311873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To prove, use the fact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2000" dirty="0">
                    <a:latin typeface="+mn-lt"/>
                  </a:rPr>
                  <a:t> is a unique factorization domain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CAA1153-F5C6-4EBF-411E-8AA16D48C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47" y="3916787"/>
                <a:ext cx="7311873" cy="423770"/>
              </a:xfrm>
              <a:prstGeom prst="rect">
                <a:avLst/>
              </a:prstGeom>
              <a:blipFill>
                <a:blip r:embed="rId4"/>
                <a:stretch>
                  <a:fillRect l="-867" t="-8824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44022B-5419-538C-35E1-D8D081B62D16}"/>
                  </a:ext>
                </a:extLst>
              </p:cNvPr>
              <p:cNvSpPr txBox="1"/>
              <p:nvPr/>
            </p:nvSpPr>
            <p:spPr>
              <a:xfrm>
                <a:off x="321663" y="4642614"/>
                <a:ext cx="8778237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Now: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2000" dirty="0">
                    <a:latin typeface="+mn-lt"/>
                  </a:rPr>
                  <a:t> can be checked using a product check </a:t>
                </a:r>
                <a:r>
                  <a:rPr lang="en-US" sz="1800" dirty="0">
                    <a:latin typeface="+mn-lt"/>
                  </a:rPr>
                  <a:t>(using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⇽</m:t>
                    </m:r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>
                    <a:latin typeface="+mn-lt"/>
                  </a:rPr>
                  <a:t>)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44022B-5419-538C-35E1-D8D081B6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63" y="4642614"/>
                <a:ext cx="8778237" cy="423770"/>
              </a:xfrm>
              <a:prstGeom prst="rect">
                <a:avLst/>
              </a:prstGeom>
              <a:blipFill>
                <a:blip r:embed="rId5"/>
                <a:stretch>
                  <a:fillRect l="-723" t="-5882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1C0043B4-79CE-E643-206F-043CAC737119}"/>
              </a:ext>
            </a:extLst>
          </p:cNvPr>
          <p:cNvSpPr/>
          <p:nvPr/>
        </p:nvSpPr>
        <p:spPr>
          <a:xfrm>
            <a:off x="245806" y="2614732"/>
            <a:ext cx="8613059" cy="1819617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D9F6-92A3-BE18-91A6-EE737946A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C78F-537F-07DA-4C86-714C7EA24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4A2528-FC40-13DF-0A70-E185798E5A36}"/>
                  </a:ext>
                </a:extLst>
              </p:cNvPr>
              <p:cNvSpPr txBox="1"/>
              <p:nvPr/>
            </p:nvSpPr>
            <p:spPr>
              <a:xfrm>
                <a:off x="339471" y="935884"/>
                <a:ext cx="24679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4A2528-FC40-13DF-0A70-E185798E5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71" y="935884"/>
                <a:ext cx="2467920" cy="400110"/>
              </a:xfrm>
              <a:prstGeom prst="rect">
                <a:avLst/>
              </a:prstGeom>
              <a:blipFill>
                <a:blip r:embed="rId3"/>
                <a:stretch>
                  <a:fillRect l="-2551" t="-6061" r="-153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B3DA4D0B-B011-6B2F-1567-ACDF49F0D426}"/>
              </a:ext>
            </a:extLst>
          </p:cNvPr>
          <p:cNvGrpSpPr/>
          <p:nvPr/>
        </p:nvGrpSpPr>
        <p:grpSpPr>
          <a:xfrm>
            <a:off x="1143000" y="1475736"/>
            <a:ext cx="4572000" cy="405624"/>
            <a:chOff x="2090216" y="3554195"/>
            <a:chExt cx="4572000" cy="405624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0724864-E350-6C3B-B966-0A42F80203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0216" y="3887500"/>
              <a:ext cx="4572000" cy="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009F5CC-57E4-3D4B-5232-0DD84048F29F}"/>
                    </a:ext>
                  </a:extLst>
                </p:cNvPr>
                <p:cNvSpPr txBox="1"/>
                <p:nvPr/>
              </p:nvSpPr>
              <p:spPr>
                <a:xfrm>
                  <a:off x="3578877" y="3554195"/>
                  <a:ext cx="1415645" cy="4056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DB0E7B4-14E6-9F5F-0AA4-400095CFBC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8877" y="3554195"/>
                  <a:ext cx="1415645" cy="4056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5264F72-4BFF-ABBD-9773-26986F0AD777}"/>
              </a:ext>
            </a:extLst>
          </p:cNvPr>
          <p:cNvSpPr txBox="1"/>
          <p:nvPr/>
        </p:nvSpPr>
        <p:spPr>
          <a:xfrm>
            <a:off x="6372627" y="3986158"/>
            <a:ext cx="1813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accept or reject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751A2EA-9D36-A435-2E37-CF9429DC3544}"/>
                  </a:ext>
                </a:extLst>
              </p:cNvPr>
              <p:cNvSpPr txBox="1"/>
              <p:nvPr/>
            </p:nvSpPr>
            <p:spPr>
              <a:xfrm>
                <a:off x="340818" y="4571548"/>
                <a:ext cx="8345982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Complete and sound,  assuming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latin typeface="+mn-lt"/>
                  </a:rPr>
                  <a:t>  is negligible.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751A2EA-9D36-A435-2E37-CF9429DC3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18" y="4571548"/>
                <a:ext cx="8345982" cy="461665"/>
              </a:xfrm>
              <a:prstGeom prst="rect">
                <a:avLst/>
              </a:prstGeom>
              <a:blipFill>
                <a:blip r:embed="rId7"/>
                <a:stretch>
                  <a:fillRect l="-1062" t="-5263" b="-2894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09E9B7-521B-DDDD-F24B-EE2A0884722A}"/>
                  </a:ext>
                </a:extLst>
              </p:cNvPr>
              <p:cNvSpPr txBox="1"/>
              <p:nvPr/>
            </p:nvSpPr>
            <p:spPr>
              <a:xfrm>
                <a:off x="5394500" y="3519834"/>
                <a:ext cx="3520900" cy="417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implies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+mn-lt"/>
                  </a:rPr>
                  <a:t>w</a:t>
                </a:r>
                <a:r>
                  <a:rPr lang="en-US" sz="2000" dirty="0" err="1">
                    <a:latin typeface="+mn-lt"/>
                  </a:rPr>
                  <a:t>.h.p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09E9B7-521B-DDDD-F24B-EE2A08847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4500" y="3519834"/>
                <a:ext cx="3520900" cy="417487"/>
              </a:xfrm>
              <a:prstGeom prst="rect">
                <a:avLst/>
              </a:prstGeom>
              <a:blipFill>
                <a:blip r:embed="rId9"/>
                <a:stretch>
                  <a:fillRect l="-1792" t="-2857" r="-71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EB4696A4-01CC-F6B3-E114-CC09C56D95C2}"/>
              </a:ext>
            </a:extLst>
          </p:cNvPr>
          <p:cNvSpPr/>
          <p:nvPr/>
        </p:nvSpPr>
        <p:spPr>
          <a:xfrm>
            <a:off x="7108592" y="2631988"/>
            <a:ext cx="1641173" cy="612648"/>
          </a:xfrm>
          <a:prstGeom prst="wedgeRoundRectCallout">
            <a:avLst>
              <a:gd name="adj1" fmla="val -43507"/>
              <a:gd name="adj2" fmla="val 111204"/>
              <a:gd name="adj3" fmla="val 16667"/>
            </a:avLst>
          </a:prstGeom>
          <a:solidFill>
            <a:srgbClr val="D2D2F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by Schwartz-Zippel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F1EFBE-478D-1215-8A2E-88BC76E4A16A}"/>
                  </a:ext>
                </a:extLst>
              </p:cNvPr>
              <p:cNvSpPr txBox="1"/>
              <p:nvPr/>
            </p:nvSpPr>
            <p:spPr>
              <a:xfrm>
                <a:off x="47425" y="2139981"/>
                <a:ext cx="3200043" cy="417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prove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>
                    <a:latin typeface="+mn-lt"/>
                  </a:rPr>
                  <a:t>: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F1EFBE-478D-1215-8A2E-88BC76E4A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5" y="2139981"/>
                <a:ext cx="3200043" cy="417487"/>
              </a:xfrm>
              <a:prstGeom prst="rect">
                <a:avLst/>
              </a:prstGeom>
              <a:blipFill>
                <a:blip r:embed="rId10"/>
                <a:stretch>
                  <a:fillRect l="-1976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25DFD0-B56D-8E50-5BE3-21E05423F655}"/>
                  </a:ext>
                </a:extLst>
              </p:cNvPr>
              <p:cNvSpPr txBox="1"/>
              <p:nvPr/>
            </p:nvSpPr>
            <p:spPr>
              <a:xfrm>
                <a:off x="5715000" y="1515900"/>
                <a:ext cx="1442126" cy="4947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⇽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A25DFD0-B56D-8E50-5BE3-21E05423F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515900"/>
                <a:ext cx="1442126" cy="494751"/>
              </a:xfrm>
              <a:prstGeom prst="rect">
                <a:avLst/>
              </a:prstGeom>
              <a:blipFill>
                <a:blip r:embed="rId11"/>
                <a:stretch>
                  <a:fillRect b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27667192-7248-4A4E-EA17-05FB7ABDF1CE}"/>
              </a:ext>
            </a:extLst>
          </p:cNvPr>
          <p:cNvGrpSpPr/>
          <p:nvPr/>
        </p:nvGrpSpPr>
        <p:grpSpPr>
          <a:xfrm>
            <a:off x="5995376" y="916080"/>
            <a:ext cx="3091359" cy="400110"/>
            <a:chOff x="6260848" y="916080"/>
            <a:chExt cx="3091359" cy="40011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B1B2028-6050-C588-D5F4-F408A07683B2}"/>
                </a:ext>
              </a:extLst>
            </p:cNvPr>
            <p:cNvSpPr/>
            <p:nvPr/>
          </p:nvSpPr>
          <p:spPr>
            <a:xfrm>
              <a:off x="8326231" y="948173"/>
              <a:ext cx="695637" cy="3618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FF2AADE-02AF-E8B6-CB9F-207A98308EA9}"/>
                </a:ext>
              </a:extLst>
            </p:cNvPr>
            <p:cNvGrpSpPr/>
            <p:nvPr/>
          </p:nvGrpSpPr>
          <p:grpSpPr>
            <a:xfrm>
              <a:off x="6260848" y="916080"/>
              <a:ext cx="3091359" cy="400110"/>
              <a:chOff x="6624943" y="916080"/>
              <a:chExt cx="3091359" cy="4001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DFD963A-0000-4C18-2332-CD15D3C4A767}"/>
                  </a:ext>
                </a:extLst>
              </p:cNvPr>
              <p:cNvSpPr/>
              <p:nvPr/>
            </p:nvSpPr>
            <p:spPr>
              <a:xfrm>
                <a:off x="7830183" y="950327"/>
                <a:ext cx="586532" cy="3618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4B31EBC8-2B3B-995A-3117-93052B4B14A3}"/>
                      </a:ext>
                    </a:extLst>
                  </p:cNvPr>
                  <p:cNvSpPr txBox="1"/>
                  <p:nvPr/>
                </p:nvSpPr>
                <p:spPr>
                  <a:xfrm>
                    <a:off x="6624943" y="916080"/>
                    <a:ext cx="309135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000" u="sng" dirty="0">
                        <a:solidFill>
                          <a:schemeClr val="tx1"/>
                        </a:solidFill>
                        <a:latin typeface="+mn-lt"/>
                      </a:rPr>
                      <a:t>Verifier V(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,  </m:t>
                        </m:r>
                        <m:sSub>
                          <m:sSubPr>
                            <m:ctrlP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b="0" i="0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0" u="sng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g</m:t>
                            </m:r>
                          </m:e>
                          <m:sub>
                            <m:r>
                              <a:rPr lang="en-US" sz="2000" b="0" i="0" u="sng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a14:m>
                    <a:r>
                      <a:rPr lang="en-US" sz="2000" u="sng" dirty="0">
                        <a:solidFill>
                          <a:schemeClr val="tx1"/>
                        </a:solidFill>
                        <a:latin typeface="+mn-lt"/>
                      </a:rPr>
                      <a:t>   )</a:t>
                    </a: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4B31EBC8-2B3B-995A-3117-93052B4B14A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4943" y="916080"/>
                    <a:ext cx="3091359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33" t="-9375" r="-1224"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6CA0DA6-1F39-D3AD-672B-7CBE7A5DA326}"/>
              </a:ext>
            </a:extLst>
          </p:cNvPr>
          <p:cNvGrpSpPr/>
          <p:nvPr/>
        </p:nvGrpSpPr>
        <p:grpSpPr>
          <a:xfrm>
            <a:off x="1143000" y="2682429"/>
            <a:ext cx="5105400" cy="720331"/>
            <a:chOff x="1143000" y="2682429"/>
            <a:chExt cx="5105400" cy="72033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174D479-AA3C-9CE7-852F-A71E01965F83}"/>
                </a:ext>
              </a:extLst>
            </p:cNvPr>
            <p:cNvGrpSpPr/>
            <p:nvPr/>
          </p:nvGrpSpPr>
          <p:grpSpPr>
            <a:xfrm>
              <a:off x="1143000" y="2793160"/>
              <a:ext cx="5105400" cy="609600"/>
              <a:chOff x="1767827" y="2800350"/>
              <a:chExt cx="5105400" cy="609600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CB868FE-0C40-D4C9-4759-8B0DCB502A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67827" y="3409950"/>
                <a:ext cx="5105400" cy="0"/>
              </a:xfrm>
              <a:prstGeom prst="straightConnector1">
                <a:avLst/>
              </a:prstGeom>
              <a:ln>
                <a:headEnd type="arrow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7B67F6-7F65-61AB-6624-A3B6133BAD03}"/>
                  </a:ext>
                </a:extLst>
              </p:cNvPr>
              <p:cNvSpPr txBox="1"/>
              <p:nvPr/>
            </p:nvSpPr>
            <p:spPr>
              <a:xfrm>
                <a:off x="1981200" y="2800350"/>
                <a:ext cx="4083650" cy="4133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latin typeface="+mn-lt"/>
                  </a:rPr>
                  <a:t>P</a:t>
                </a:r>
                <a:r>
                  <a:rPr lang="en-US" sz="2000" b="0" dirty="0" err="1">
                    <a:latin typeface="+mn-lt"/>
                  </a:rPr>
                  <a:t>rodCheck</a:t>
                </a:r>
                <a:r>
                  <a:rPr lang="en-US" sz="2000" b="0" dirty="0">
                    <a:latin typeface="+mn-lt"/>
                  </a:rPr>
                  <a:t>:</a:t>
                </a:r>
                <a:endParaRPr lang="en-US" sz="2000" dirty="0">
                  <a:latin typeface="+mn-lt"/>
                </a:endParaRP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6C2C408-FF87-E2F6-1F40-20CBAB578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07391" y="2682429"/>
              <a:ext cx="3319237" cy="658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44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 animBg="1"/>
      <p:bldP spid="20" grpId="0"/>
      <p:bldP spid="23" grpId="0" animBg="1"/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93AC6-3739-9126-4A03-6E8106D324F2}"/>
              </a:ext>
            </a:extLst>
          </p:cNvPr>
          <p:cNvSpPr/>
          <p:nvPr/>
        </p:nvSpPr>
        <p:spPr>
          <a:xfrm>
            <a:off x="7388030" y="2563962"/>
            <a:ext cx="33807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44BA74-34C3-D925-5B26-CEA4205EB623}"/>
              </a:ext>
            </a:extLst>
          </p:cNvPr>
          <p:cNvSpPr/>
          <p:nvPr/>
        </p:nvSpPr>
        <p:spPr>
          <a:xfrm>
            <a:off x="6794010" y="2563962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06FB70-5EE5-335E-F0F7-ACF1F729CF44}"/>
              </a:ext>
            </a:extLst>
          </p:cNvPr>
          <p:cNvSpPr/>
          <p:nvPr/>
        </p:nvSpPr>
        <p:spPr>
          <a:xfrm>
            <a:off x="6125832" y="2563962"/>
            <a:ext cx="281127" cy="36188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3D76BA-98F7-9316-1539-A86B373CF44A}"/>
              </a:ext>
            </a:extLst>
          </p:cNvPr>
          <p:cNvSpPr/>
          <p:nvPr/>
        </p:nvSpPr>
        <p:spPr>
          <a:xfrm>
            <a:off x="100444" y="3242320"/>
            <a:ext cx="8915736" cy="1170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A935C-F0D8-A7D9-D092-C0981291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(5)  final gadget: prescribed permutation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E6DC3-E2F5-1FB6-CD89-5D3CE75D48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264" y="1200151"/>
                <a:ext cx="8915736" cy="34505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l-GR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⇾</m:t>
                    </m:r>
                    <m:r>
                      <m:rPr>
                        <m:sty m:val="p"/>
                      </m:rPr>
                      <a:rPr lang="el-GR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200" dirty="0"/>
                  <a:t> is a </a:t>
                </a:r>
                <a:r>
                  <a:rPr lang="en-US" sz="2200" b="1" dirty="0"/>
                  <a:t>permutation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200" dirty="0"/>
                  <a:t> if    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200" dirty="0"/>
                  <a:t>  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2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2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err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r>
                  <a:rPr lang="en-US" sz="2200" dirty="0"/>
                  <a:t>   is a bijection</a:t>
                </a:r>
              </a:p>
              <a:p>
                <a:pPr marL="0" indent="0">
                  <a:spcBef>
                    <a:spcPts val="1224"/>
                  </a:spcBef>
                  <a:buNone/>
                  <a:tabLst>
                    <a:tab pos="682625" algn="l"/>
                  </a:tabLst>
                </a:pPr>
                <a:r>
                  <a:rPr lang="en-US" dirty="0"/>
                  <a:t>	example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=3)</m:t>
                    </m:r>
                  </m:oMath>
                </a14:m>
                <a:r>
                  <a:rPr lang="en-US" dirty="0"/>
                  <a:t>:   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 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d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sz="2200" dirty="0"/>
              </a:p>
              <a:p>
                <a:pPr marL="0" indent="0">
                  <a:spcBef>
                    <a:spcPts val="2976"/>
                  </a:spcBef>
                  <a:buNone/>
                </a:pPr>
                <a:r>
                  <a:rPr lang="en-US" sz="2200" dirty="0"/>
                  <a:t>Let  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200" dirty="0"/>
                  <a:t>  polynomials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200" dirty="0"/>
                  <a:t> .     Verifier has  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200" dirty="0"/>
                  <a:t>   ,   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200" dirty="0"/>
                  <a:t>   ,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200" dirty="0"/>
                  <a:t>  .</a:t>
                </a:r>
              </a:p>
              <a:p>
                <a:pPr marL="0" indent="0">
                  <a:spcBef>
                    <a:spcPts val="2976"/>
                  </a:spcBef>
                  <a:buNone/>
                </a:pPr>
                <a:r>
                  <a:rPr lang="en-US" b="1" u="sng" dirty="0"/>
                  <a:t>Goal</a:t>
                </a:r>
                <a:r>
                  <a:rPr lang="en-US" dirty="0"/>
                  <a:t>:   prover wants to prove that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))    </m:t>
                    </m:r>
                  </m:oMath>
                </a14:m>
                <a:r>
                  <a:rPr lang="en-US" dirty="0"/>
                  <a:t> for all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200" dirty="0"/>
                  <a:t>⇒   Proves that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is the same 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permuted by the prescribed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22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3E6DC3-E2F5-1FB6-CD89-5D3CE75D48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264" y="1200151"/>
                <a:ext cx="8915736" cy="3450507"/>
              </a:xfrm>
              <a:blipFill>
                <a:blip r:embed="rId2"/>
                <a:stretch>
                  <a:fillRect l="-996" t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1AF3CF-D0EE-0EB4-CB30-6DF13F6C4960}"/>
              </a:ext>
            </a:extLst>
          </p:cNvPr>
          <p:cNvCxnSpPr>
            <a:cxnSpLocks/>
          </p:cNvCxnSpPr>
          <p:nvPr/>
        </p:nvCxnSpPr>
        <p:spPr>
          <a:xfrm>
            <a:off x="228264" y="2316111"/>
            <a:ext cx="8763336" cy="0"/>
          </a:xfrm>
          <a:prstGeom prst="line">
            <a:avLst/>
          </a:prstGeom>
          <a:ln w="254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27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E676-2CBF-D420-46BE-114D93270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Prescribed permutation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46827F-21EF-624A-1D94-3D4EE35F50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08142" cy="267912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How?    Use a </a:t>
                </a:r>
                <a:r>
                  <a:rPr lang="en-US" u="sng" dirty="0"/>
                  <a:t>zero-test</a:t>
                </a:r>
                <a:r>
                  <a:rPr lang="en-US" dirty="0"/>
                  <a:t> to prove 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3576"/>
                  </a:spcBef>
                  <a:buNone/>
                </a:pPr>
                <a:r>
                  <a:rPr lang="en-US" b="1" u="sng" dirty="0"/>
                  <a:t>The problem</a:t>
                </a:r>
                <a:r>
                  <a:rPr lang="en-US" dirty="0"/>
                  <a:t>:    the polynomial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 has degree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𝑘𝑑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	⇒   prover would need to manipulate polynomials of degree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𝑘𝑑</m:t>
                    </m:r>
                  </m:oMath>
                </a14:m>
                <a:endParaRPr lang="en-US" baseline="30000" dirty="0"/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/>
                  <a:t>	⇒   quadratic time prover !!     (goal:  linear time prover)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46827F-21EF-624A-1D94-3D4EE35F50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08142" cy="2679122"/>
              </a:xfrm>
              <a:blipFill>
                <a:blip r:embed="rId2"/>
                <a:stretch>
                  <a:fillRect l="-1180" t="-472" b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8929A2F-6FDD-EF7D-386A-09650C253560}"/>
              </a:ext>
            </a:extLst>
          </p:cNvPr>
          <p:cNvSpPr/>
          <p:nvPr/>
        </p:nvSpPr>
        <p:spPr>
          <a:xfrm>
            <a:off x="4572000" y="1152239"/>
            <a:ext cx="3854245" cy="55982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F1A2CD-38AC-2DBF-7C19-C610217D3C6E}"/>
                  </a:ext>
                </a:extLst>
              </p:cNvPr>
              <p:cNvSpPr txBox="1"/>
              <p:nvPr/>
            </p:nvSpPr>
            <p:spPr>
              <a:xfrm>
                <a:off x="457200" y="4488873"/>
                <a:ext cx="828970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u="sng" dirty="0">
                    <a:latin typeface="+mn-lt"/>
                  </a:rPr>
                  <a:t>Goal</a:t>
                </a:r>
                <a:r>
                  <a:rPr lang="en-US" sz="2200" dirty="0">
                    <a:latin typeface="+mn-lt"/>
                  </a:rPr>
                  <a:t>:  reduce this to a perm. check on pairs for degree-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200" dirty="0">
                    <a:latin typeface="+mn-lt"/>
                  </a:rPr>
                  <a:t> poly  (not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𝑘𝑑</m:t>
                    </m:r>
                  </m:oMath>
                </a14:m>
                <a:r>
                  <a:rPr lang="en-US" sz="2200" dirty="0"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F1A2CD-38AC-2DBF-7C19-C610217D3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88873"/>
                <a:ext cx="8289705" cy="430887"/>
              </a:xfrm>
              <a:prstGeom prst="rect">
                <a:avLst/>
              </a:prstGeom>
              <a:blipFill>
                <a:blip r:embed="rId3"/>
                <a:stretch>
                  <a:fillRect l="-1072" t="-857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64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0A9C-CCF4-3210-89E9-2F8136D1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Prescribed permutation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139495-85C7-09A6-8C0B-A09080FF67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Observation:   </a:t>
                </a:r>
              </a:p>
              <a:p>
                <a:pPr marL="0" indent="0">
                  <a:buNone/>
                </a:pPr>
                <a:r>
                  <a:rPr lang="en-US" sz="2000" b="0" i="0" dirty="0">
                    <a:latin typeface="+mj-lt"/>
                  </a:rPr>
                  <a:t>	if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is a permutation of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l-G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en-US" sz="2000" i="1" dirty="0">
                    <a:latin typeface="Cambria Math" panose="02040503050406030204" pitchFamily="18" charset="0"/>
                  </a:rPr>
                  <a:t>	</a:t>
                </a:r>
                <a:r>
                  <a:rPr lang="en-US" sz="2000" dirty="0"/>
                  <a:t>then 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)) </m:t>
                    </m:r>
                  </m:oMath>
                </a14:m>
                <a:r>
                  <a:rPr lang="en-US" sz="2000" dirty="0"/>
                  <a:t> for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2700"/>
                  </a:spcBef>
                  <a:buNone/>
                </a:pPr>
                <a:r>
                  <a:rPr lang="en-US" sz="2000" dirty="0"/>
                  <a:t>Proof by example: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d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1500"/>
                  </a:spcBef>
                  <a:buNone/>
                  <a:tabLst>
                    <a:tab pos="912813" algn="l"/>
                    <a:tab pos="2452688" algn="l"/>
                  </a:tabLst>
                </a:pPr>
                <a:r>
                  <a:rPr lang="en-US" sz="2400" dirty="0"/>
                  <a:t>	</a:t>
                </a:r>
                <a:r>
                  <a:rPr lang="en-US" sz="2000" dirty="0"/>
                  <a:t>Right tuple:	</a:t>
                </a:r>
                <a:r>
                  <a:rPr lang="en-US" sz="2000" i="0" dirty="0">
                    <a:latin typeface="+mj-lt"/>
                  </a:rPr>
                  <a:t> </a:t>
                </a:r>
                <a:r>
                  <a:rPr lang="en-US" sz="2400" i="0" dirty="0">
                    <a:latin typeface="+mj-lt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b="0" i="0" baseline="30000" dirty="0">
                    <a:latin typeface="+mj-lt"/>
                    <a:ea typeface="Cambria Math" panose="02040503050406030204" pitchFamily="18" charset="0"/>
                  </a:rPr>
                  <a:t>0</a:t>
                </a:r>
                <a:r>
                  <a:rPr lang="en-US" sz="2000" i="0" dirty="0">
                    <a:latin typeface="+mj-lt"/>
                  </a:rPr>
                  <a:t>,g(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0</a:t>
                </a:r>
                <a:r>
                  <a:rPr lang="en-US" sz="2000" i="0" dirty="0">
                    <a:latin typeface="+mj-lt"/>
                  </a:rPr>
                  <a:t>)</a:t>
                </a:r>
                <a:r>
                  <a:rPr lang="en-US" sz="2400" i="0" dirty="0">
                    <a:latin typeface="+mj-lt"/>
                  </a:rPr>
                  <a:t>)</a:t>
                </a:r>
                <a:r>
                  <a:rPr lang="en-US" sz="2000" i="0" dirty="0">
                    <a:latin typeface="+mj-lt"/>
                  </a:rPr>
                  <a:t>,  </a:t>
                </a:r>
                <a:r>
                  <a:rPr lang="en-US" sz="2400" i="0" dirty="0">
                    <a:latin typeface="+mj-lt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b="0" i="0" baseline="30000" dirty="0">
                    <a:latin typeface="+mj-lt"/>
                    <a:ea typeface="Cambria Math" panose="02040503050406030204" pitchFamily="18" charset="0"/>
                  </a:rPr>
                  <a:t>1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,g(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b="0" i="0" baseline="30000" dirty="0">
                    <a:latin typeface="+mj-lt"/>
                    <a:ea typeface="Cambria Math" panose="02040503050406030204" pitchFamily="18" charset="0"/>
                  </a:rPr>
                  <a:t>1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)</a:t>
                </a:r>
                <a:r>
                  <a:rPr lang="en-US" sz="2400" b="0" i="0" dirty="0">
                    <a:latin typeface="+mj-lt"/>
                    <a:ea typeface="Cambria Math" panose="02040503050406030204" pitchFamily="18" charset="0"/>
                  </a:rPr>
                  <a:t>)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,  </a:t>
                </a:r>
                <a:r>
                  <a:rPr lang="en-US" sz="2400" b="0" i="0" dirty="0">
                    <a:latin typeface="+mj-lt"/>
                    <a:ea typeface="Cambria Math" panose="02040503050406030204" pitchFamily="18" charset="0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baseline="30000" dirty="0">
                    <a:latin typeface="+mj-lt"/>
                    <a:ea typeface="Cambria Math" panose="02040503050406030204" pitchFamily="18" charset="0"/>
                  </a:rPr>
                  <a:t>2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,g(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2</a:t>
                </a:r>
                <a:r>
                  <a:rPr lang="en-US" sz="2000" i="0" dirty="0">
                    <a:latin typeface="+mj-lt"/>
                  </a:rPr>
                  <a:t>)</a:t>
                </a:r>
                <a:r>
                  <a:rPr lang="en-US" sz="2400" i="0" dirty="0">
                    <a:latin typeface="+mj-lt"/>
                  </a:rPr>
                  <a:t>)</a:t>
                </a:r>
                <a:r>
                  <a:rPr lang="en-US" sz="2000" i="0" dirty="0">
                    <a:latin typeface="+mj-lt"/>
                  </a:rPr>
                  <a:t> </a:t>
                </a:r>
                <a:endParaRPr lang="en-US" sz="2000" dirty="0"/>
              </a:p>
              <a:p>
                <a:pPr marL="0" indent="0">
                  <a:spcBef>
                    <a:spcPts val="2100"/>
                  </a:spcBef>
                  <a:buNone/>
                  <a:tabLst>
                    <a:tab pos="912813" algn="l"/>
                    <a:tab pos="2452688" algn="l"/>
                  </a:tabLst>
                </a:pPr>
                <a:r>
                  <a:rPr lang="en-US" sz="2000" dirty="0"/>
                  <a:t>	Left tuple:	</a:t>
                </a:r>
                <a:r>
                  <a:rPr lang="en-US" sz="2000" i="0" dirty="0">
                    <a:latin typeface="+mj-lt"/>
                  </a:rPr>
                  <a:t> </a:t>
                </a:r>
                <a:r>
                  <a:rPr lang="en-US" sz="2400" i="0" dirty="0">
                    <a:latin typeface="+mj-lt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b="0" i="0" baseline="30000" dirty="0">
                    <a:latin typeface="+mj-lt"/>
                    <a:ea typeface="Cambria Math" panose="02040503050406030204" pitchFamily="18" charset="0"/>
                  </a:rPr>
                  <a:t>2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US" sz="2000" i="0" dirty="0">
                    <a:latin typeface="+mj-lt"/>
                  </a:rPr>
                  <a:t>,f(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0</a:t>
                </a:r>
                <a:r>
                  <a:rPr lang="en-US" sz="2000" i="0" dirty="0">
                    <a:latin typeface="+mj-lt"/>
                  </a:rPr>
                  <a:t>)</a:t>
                </a:r>
                <a:r>
                  <a:rPr lang="en-US" sz="2400" i="0" dirty="0">
                    <a:latin typeface="+mj-lt"/>
                  </a:rPr>
                  <a:t>)</a:t>
                </a:r>
                <a:r>
                  <a:rPr lang="en-US" sz="2000" i="0" dirty="0">
                    <a:latin typeface="+mj-lt"/>
                  </a:rPr>
                  <a:t>,  </a:t>
                </a:r>
                <a:r>
                  <a:rPr lang="en-US" sz="2400" i="0" dirty="0">
                    <a:latin typeface="+mj-lt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0</a:t>
                </a:r>
                <a:r>
                  <a:rPr lang="en-US" sz="2000" i="0" dirty="0">
                    <a:latin typeface="+mj-lt"/>
                  </a:rPr>
                  <a:t> ,f(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1</a:t>
                </a:r>
                <a:r>
                  <a:rPr lang="en-US" sz="2000" i="0" dirty="0">
                    <a:latin typeface="+mj-lt"/>
                  </a:rPr>
                  <a:t>)</a:t>
                </a:r>
                <a:r>
                  <a:rPr lang="en-US" sz="2400" i="0" dirty="0">
                    <a:latin typeface="+mj-lt"/>
                  </a:rPr>
                  <a:t>)</a:t>
                </a:r>
                <a:r>
                  <a:rPr lang="en-US" sz="2000" i="0" dirty="0">
                    <a:latin typeface="+mj-lt"/>
                  </a:rPr>
                  <a:t>,  </a:t>
                </a:r>
                <a:r>
                  <a:rPr lang="en-US" sz="2400" i="0" dirty="0">
                    <a:latin typeface="+mj-lt"/>
                  </a:rPr>
                  <a:t>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1</a:t>
                </a:r>
                <a:r>
                  <a:rPr lang="en-US" sz="2000" b="0" i="0" dirty="0">
                    <a:latin typeface="+mj-lt"/>
                    <a:ea typeface="Cambria Math" panose="02040503050406030204" pitchFamily="18" charset="0"/>
                  </a:rPr>
                  <a:t>,f(</a:t>
                </a:r>
                <a:r>
                  <a:rPr lang="en-US" sz="2000" i="0" dirty="0">
                    <a:latin typeface="+mj-lt"/>
                    <a:ea typeface="Cambria Math" panose="02040503050406030204" pitchFamily="18" charset="0"/>
                  </a:rPr>
                  <a:t>ω</a:t>
                </a:r>
                <a:r>
                  <a:rPr lang="en-US" sz="2000" i="0" baseline="30000" dirty="0">
                    <a:latin typeface="+mj-lt"/>
                    <a:ea typeface="Cambria Math" panose="02040503050406030204" pitchFamily="18" charset="0"/>
                  </a:rPr>
                  <a:t>2</a:t>
                </a:r>
                <a:r>
                  <a:rPr lang="en-US" sz="2000" i="0" dirty="0">
                    <a:latin typeface="+mj-lt"/>
                  </a:rPr>
                  <a:t>)</a:t>
                </a:r>
                <a:r>
                  <a:rPr lang="en-US" sz="2400" i="0" dirty="0">
                    <a:latin typeface="+mj-lt"/>
                  </a:rPr>
                  <a:t>)</a:t>
                </a:r>
                <a:r>
                  <a:rPr lang="en-US" sz="2000" i="0" dirty="0">
                    <a:latin typeface="+mj-lt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139495-85C7-09A6-8C0B-A09080FF67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37ACD9B3-A7F5-3027-3A57-37E8F3D5D6F2}"/>
              </a:ext>
            </a:extLst>
          </p:cNvPr>
          <p:cNvGrpSpPr/>
          <p:nvPr/>
        </p:nvGrpSpPr>
        <p:grpSpPr>
          <a:xfrm>
            <a:off x="3810000" y="3742828"/>
            <a:ext cx="2286000" cy="304800"/>
            <a:chOff x="3810000" y="3562350"/>
            <a:chExt cx="2286000" cy="304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E20FE9E-DD6A-B3AD-D751-52836B8A6A1B}"/>
                </a:ext>
              </a:extLst>
            </p:cNvPr>
            <p:cNvCxnSpPr/>
            <p:nvPr/>
          </p:nvCxnSpPr>
          <p:spPr>
            <a:xfrm flipV="1">
              <a:off x="3886200" y="3562350"/>
              <a:ext cx="1981200" cy="30480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2A1CFD7-2F9B-0FC9-9396-A29458D4E184}"/>
                </a:ext>
              </a:extLst>
            </p:cNvPr>
            <p:cNvCxnSpPr/>
            <p:nvPr/>
          </p:nvCxnSpPr>
          <p:spPr>
            <a:xfrm>
              <a:off x="3810000" y="3562350"/>
              <a:ext cx="1066800" cy="30480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A8F505-3A14-F33D-3701-AD129B542E6C}"/>
                </a:ext>
              </a:extLst>
            </p:cNvPr>
            <p:cNvCxnSpPr/>
            <p:nvPr/>
          </p:nvCxnSpPr>
          <p:spPr>
            <a:xfrm>
              <a:off x="5029200" y="3562350"/>
              <a:ext cx="1066800" cy="30480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57261F8-EC6A-4BCF-8022-68CD867CB120}"/>
              </a:ext>
            </a:extLst>
          </p:cNvPr>
          <p:cNvSpPr/>
          <p:nvPr/>
        </p:nvSpPr>
        <p:spPr>
          <a:xfrm>
            <a:off x="381000" y="1233489"/>
            <a:ext cx="7696200" cy="1371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9B275B-2ED9-CFE9-F23C-EC91B472BD10}"/>
              </a:ext>
            </a:extLst>
          </p:cNvPr>
          <p:cNvSpPr txBox="1"/>
          <p:nvPr/>
        </p:nvSpPr>
        <p:spPr>
          <a:xfrm>
            <a:off x="339835" y="4590254"/>
            <a:ext cx="8346965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So:  permutation check on pairs ⇒  prescribed permutation check </a:t>
            </a:r>
          </a:p>
        </p:txBody>
      </p:sp>
    </p:spTree>
    <p:extLst>
      <p:ext uri="{BB962C8B-B14F-4D97-AF65-F5344CB8AC3E}">
        <p14:creationId xmlns:p14="http://schemas.microsoft.com/office/powerpoint/2010/main" val="271759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83126-9471-8610-9A5F-425C8713C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proof gadgets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B2B68-F019-D4B7-C985-8E5C6F781EF0}"/>
              </a:ext>
            </a:extLst>
          </p:cNvPr>
          <p:cNvSpPr txBox="1"/>
          <p:nvPr/>
        </p:nvSpPr>
        <p:spPr>
          <a:xfrm>
            <a:off x="2335161" y="1217412"/>
            <a:ext cx="489646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prescribed permutation check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1EE45D-9A3B-33C8-0C98-742F00B015A0}"/>
              </a:ext>
            </a:extLst>
          </p:cNvPr>
          <p:cNvSpPr txBox="1"/>
          <p:nvPr/>
        </p:nvSpPr>
        <p:spPr>
          <a:xfrm>
            <a:off x="1946786" y="1946923"/>
            <a:ext cx="567321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permutation check on pairs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927BD-5469-98CE-1DA1-0CB4BE126742}"/>
              </a:ext>
            </a:extLst>
          </p:cNvPr>
          <p:cNvSpPr txBox="1"/>
          <p:nvPr/>
        </p:nvSpPr>
        <p:spPr>
          <a:xfrm>
            <a:off x="1418394" y="2676434"/>
            <a:ext cx="672999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product check,    sum check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5DA037-3FD7-2D64-04C9-F59D39328F66}"/>
                  </a:ext>
                </a:extLst>
              </p:cNvPr>
              <p:cNvSpPr txBox="1"/>
              <p:nvPr/>
            </p:nvSpPr>
            <p:spPr>
              <a:xfrm>
                <a:off x="1029838" y="3405945"/>
                <a:ext cx="7507111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zero test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5DA037-3FD7-2D64-04C9-F59D39328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838" y="3405945"/>
                <a:ext cx="7507111" cy="461665"/>
              </a:xfrm>
              <a:prstGeom prst="rect">
                <a:avLst/>
              </a:prstGeom>
              <a:blipFill>
                <a:blip r:embed="rId2"/>
                <a:stretch>
                  <a:fillRect t="-7692" b="-23077"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07863CC-34C6-6966-CD8F-B8E043510D4F}"/>
              </a:ext>
            </a:extLst>
          </p:cNvPr>
          <p:cNvSpPr txBox="1"/>
          <p:nvPr/>
        </p:nvSpPr>
        <p:spPr>
          <a:xfrm>
            <a:off x="668594" y="4135458"/>
            <a:ext cx="822959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polynomial equality testing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D81687-F946-0BED-B3B8-6475900FE846}"/>
              </a:ext>
            </a:extLst>
          </p:cNvPr>
          <p:cNvCxnSpPr>
            <a:cxnSpLocks/>
          </p:cNvCxnSpPr>
          <p:nvPr/>
        </p:nvCxnSpPr>
        <p:spPr>
          <a:xfrm flipV="1">
            <a:off x="275303" y="1111045"/>
            <a:ext cx="0" cy="3486078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5489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A4B1983-2E35-0915-9903-C793D653E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33482"/>
            <a:ext cx="7772400" cy="695368"/>
          </a:xfrm>
        </p:spPr>
        <p:txBody>
          <a:bodyPr>
            <a:normAutofit fontScale="90000"/>
          </a:bodyPr>
          <a:lstStyle/>
          <a:p>
            <a:r>
              <a:rPr lang="en-US" u="none" dirty="0"/>
              <a:t>The PLONK Poly-IOP</a:t>
            </a:r>
            <a:br>
              <a:rPr lang="en-US" u="none" dirty="0"/>
            </a:br>
            <a:r>
              <a:rPr lang="en-US" u="none" dirty="0"/>
              <a:t>for general circuits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FC15A-EABC-DD81-FAEE-C13C7052B0F1}"/>
              </a:ext>
            </a:extLst>
          </p:cNvPr>
          <p:cNvSpPr txBox="1"/>
          <p:nvPr/>
        </p:nvSpPr>
        <p:spPr>
          <a:xfrm>
            <a:off x="3512099" y="3568465"/>
            <a:ext cx="2265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n-lt"/>
              </a:rPr>
              <a:t>eprint</a:t>
            </a:r>
            <a:r>
              <a:rPr lang="en-US" dirty="0">
                <a:latin typeface="+mn-lt"/>
              </a:rPr>
              <a:t>/2019/953</a:t>
            </a:r>
          </a:p>
        </p:txBody>
      </p:sp>
    </p:spTree>
    <p:extLst>
      <p:ext uri="{BB962C8B-B14F-4D97-AF65-F5344CB8AC3E}">
        <p14:creationId xmlns:p14="http://schemas.microsoft.com/office/powerpoint/2010/main" val="11141412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63E102-775A-DB46-B690-F66BAB55DB3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200" dirty="0"/>
                  <a:t>PLONK:  a poly-IOP for a general circuit 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63E102-775A-DB46-B690-F66BAB55DB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698" t="-11765" r="-926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B81AB-1927-6448-A2DE-0ECFCBAF2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1736" y="1750530"/>
            <a:ext cx="5253432" cy="588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computation trace </a:t>
            </a:r>
            <a:r>
              <a:rPr lang="en-US" sz="2200" dirty="0"/>
              <a:t>(arithmetization)</a:t>
            </a:r>
            <a:r>
              <a:rPr lang="en-US" sz="2400" dirty="0"/>
              <a:t>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9B6875-5580-A442-B6CF-367298779442}"/>
              </a:ext>
            </a:extLst>
          </p:cNvPr>
          <p:cNvGrpSpPr/>
          <p:nvPr/>
        </p:nvGrpSpPr>
        <p:grpSpPr>
          <a:xfrm>
            <a:off x="500066" y="2018739"/>
            <a:ext cx="2596055" cy="2674320"/>
            <a:chOff x="6390290" y="2347648"/>
            <a:chExt cx="2596055" cy="26743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AA29A43-B0D9-CD48-BA81-2096DE10234C}"/>
                </a:ext>
              </a:extLst>
            </p:cNvPr>
            <p:cNvGrpSpPr/>
            <p:nvPr/>
          </p:nvGrpSpPr>
          <p:grpSpPr>
            <a:xfrm>
              <a:off x="6621516" y="2347648"/>
              <a:ext cx="2097941" cy="2305614"/>
              <a:chOff x="6621516" y="2347648"/>
              <a:chExt cx="2097941" cy="230561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93BF203F-BBE3-904E-A126-9C6DBD4CE6CC}"/>
                      </a:ext>
                    </a:extLst>
                  </p:cNvPr>
                  <p:cNvSpPr/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195028B6-EFD1-3A42-AAE7-6016E5681208}"/>
                      </a:ext>
                    </a:extLst>
                  </p:cNvPr>
                  <p:cNvSpPr/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1783943A-A77A-2F42-B04C-3D1632C13585}"/>
                      </a:ext>
                    </a:extLst>
                  </p:cNvPr>
                  <p:cNvSpPr/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800" b="0" i="1" baseline="-250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8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1783943A-A77A-2F42-B04C-3D1632C1358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42C2C8CF-079A-D24A-9D9D-218A0F54412A}"/>
                      </a:ext>
                    </a:extLst>
                  </p:cNvPr>
                  <p:cNvSpPr/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9BF71097-4203-834B-B04D-B877070439A2}"/>
                      </a:ext>
                    </a:extLst>
                  </p:cNvPr>
                  <p:cNvSpPr/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45720"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9BF71097-4203-834B-B04D-B877070439A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7F06A84F-CB5F-FF44-9245-04FB5126FBA5}"/>
                      </a:ext>
                    </a:extLst>
                  </p:cNvPr>
                  <p:cNvSpPr/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800" dirty="0" smtClean="0">
                              <a:solidFill>
                                <a:schemeClr val="tx1"/>
                              </a:solidFill>
                            </a:rPr>
                            <m:t>×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D2496795-D65D-FC4C-8DD6-7D2F37E7A78A}"/>
                  </a:ext>
                </a:extLst>
              </p:cNvPr>
              <p:cNvCxnSpPr>
                <a:endCxn id="10" idx="3"/>
              </p:cNvCxnSpPr>
              <p:nvPr/>
            </p:nvCxnSpPr>
            <p:spPr>
              <a:xfrm flipV="1">
                <a:off x="6894785" y="3975487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C709A6A6-51FA-BE4E-8FA0-11332B61ED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9563" y="4024260"/>
                <a:ext cx="222468" cy="31462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8AA005C-A92C-0841-BC84-69F1898FAD65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flipH="1" flipV="1">
                <a:off x="7349369" y="4024261"/>
                <a:ext cx="84940" cy="3390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FCAA71EF-8729-E749-877C-EA2FCEEEB4C9}"/>
                  </a:ext>
                </a:extLst>
              </p:cNvPr>
              <p:cNvCxnSpPr/>
              <p:nvPr/>
            </p:nvCxnSpPr>
            <p:spPr>
              <a:xfrm flipV="1">
                <a:off x="7308193" y="3393695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76BCC1F-44BB-4742-8BF3-1AA927F58E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624" y="4024260"/>
                <a:ext cx="235175" cy="290239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D3AB4B53-8631-A94F-A526-1A78EF63E6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35457" y="3376588"/>
                <a:ext cx="236491" cy="31178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2F5ABE2D-25C9-D641-8785-78C0E414AC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7081" y="2667592"/>
                <a:ext cx="9229" cy="3278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0A228AF-AB21-484E-83C9-189C25CE1674}"/>
                      </a:ext>
                    </a:extLst>
                  </p:cNvPr>
                  <p:cNvSpPr txBox="1"/>
                  <p:nvPr/>
                </p:nvSpPr>
                <p:spPr>
                  <a:xfrm>
                    <a:off x="6622408" y="2347648"/>
                    <a:ext cx="209704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800" b="0" i="1" baseline="-2500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80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8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0A228AF-AB21-484E-83C9-189C25CE167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2408" y="2347648"/>
                    <a:ext cx="209704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8716C6-D5D3-1840-AB89-0DC0656830CD}"/>
                </a:ext>
              </a:extLst>
            </p:cNvPr>
            <p:cNvSpPr/>
            <p:nvPr/>
          </p:nvSpPr>
          <p:spPr>
            <a:xfrm>
              <a:off x="6390290" y="2347648"/>
              <a:ext cx="2596055" cy="267432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8C8763C-066B-C248-92E2-426AAD3DED57}"/>
              </a:ext>
            </a:extLst>
          </p:cNvPr>
          <p:cNvSpPr txBox="1"/>
          <p:nvPr/>
        </p:nvSpPr>
        <p:spPr>
          <a:xfrm>
            <a:off x="1735910" y="2391117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77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B3C11B0D-6689-2249-A174-25F732FBA25E}"/>
              </a:ext>
            </a:extLst>
          </p:cNvPr>
          <p:cNvSpPr/>
          <p:nvPr/>
        </p:nvSpPr>
        <p:spPr>
          <a:xfrm>
            <a:off x="3528446" y="2857264"/>
            <a:ext cx="1891587" cy="3770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E31D42-580A-C641-B062-C194B3F6CE12}"/>
              </a:ext>
            </a:extLst>
          </p:cNvPr>
          <p:cNvSpPr txBox="1"/>
          <p:nvPr/>
        </p:nvSpPr>
        <p:spPr>
          <a:xfrm>
            <a:off x="5710632" y="2396304"/>
            <a:ext cx="2803973" cy="1638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noAutofit/>
          </a:bodyPr>
          <a:lstStyle/>
          <a:p>
            <a:pPr algn="l">
              <a:tabLst>
                <a:tab pos="1143000" algn="l"/>
                <a:tab pos="1301750" algn="l"/>
                <a:tab pos="1770063" algn="l"/>
              </a:tabLst>
            </a:pPr>
            <a:r>
              <a:rPr lang="en-US" sz="2000" dirty="0">
                <a:latin typeface="+mn-lt"/>
              </a:rPr>
              <a:t>inputs</a:t>
            </a:r>
            <a:r>
              <a:rPr lang="en-US" dirty="0">
                <a:latin typeface="+mn-lt"/>
              </a:rPr>
              <a:t>:	5,   6,   1</a:t>
            </a:r>
          </a:p>
          <a:p>
            <a:pPr>
              <a:spcBef>
                <a:spcPts val="600"/>
              </a:spcBef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0</a:t>
            </a:r>
            <a:r>
              <a:rPr lang="en-US" dirty="0">
                <a:latin typeface="+mn-lt"/>
              </a:rPr>
              <a:t>:	5 ,	6 ,	11</a:t>
            </a:r>
          </a:p>
          <a:p>
            <a:pPr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1</a:t>
            </a:r>
            <a:r>
              <a:rPr lang="en-US" dirty="0">
                <a:latin typeface="+mn-lt"/>
              </a:rPr>
              <a:t>:	6 ,	1 ,	7</a:t>
            </a:r>
          </a:p>
          <a:p>
            <a:pPr>
              <a:tabLst>
                <a:tab pos="1143000" algn="l"/>
                <a:tab pos="1714500" algn="l"/>
                <a:tab pos="2222500" algn="l"/>
              </a:tabLst>
            </a:pPr>
            <a:r>
              <a:rPr lang="en-US" sz="2000" dirty="0">
                <a:latin typeface="+mn-lt"/>
              </a:rPr>
              <a:t>Gate 2</a:t>
            </a:r>
            <a:r>
              <a:rPr lang="en-US" dirty="0">
                <a:latin typeface="+mn-lt"/>
              </a:rPr>
              <a:t>:	11,	7,	77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25F0BF-9BE2-BA4B-80E4-D2ED74071B86}"/>
              </a:ext>
            </a:extLst>
          </p:cNvPr>
          <p:cNvGrpSpPr/>
          <p:nvPr/>
        </p:nvGrpSpPr>
        <p:grpSpPr>
          <a:xfrm>
            <a:off x="740025" y="4277641"/>
            <a:ext cx="4415054" cy="408532"/>
            <a:chOff x="425392" y="4442624"/>
            <a:chExt cx="4415054" cy="4085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58AC00-1224-2740-9099-969BBE48DBD5}"/>
                </a:ext>
              </a:extLst>
            </p:cNvPr>
            <p:cNvSpPr txBox="1"/>
            <p:nvPr/>
          </p:nvSpPr>
          <p:spPr>
            <a:xfrm>
              <a:off x="425392" y="444262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B332FA8-F990-494C-BD0D-4D28A9DA81F2}"/>
                </a:ext>
              </a:extLst>
            </p:cNvPr>
            <p:cNvSpPr txBox="1"/>
            <p:nvPr/>
          </p:nvSpPr>
          <p:spPr>
            <a:xfrm>
              <a:off x="1153726" y="444962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6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1F93E5C-6C16-8D45-84F0-699BAE56C342}"/>
                </a:ext>
              </a:extLst>
            </p:cNvPr>
            <p:cNvSpPr txBox="1"/>
            <p:nvPr/>
          </p:nvSpPr>
          <p:spPr>
            <a:xfrm>
              <a:off x="2087508" y="445104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264C49-14BC-7B48-B339-1C30896052E3}"/>
                </a:ext>
              </a:extLst>
            </p:cNvPr>
            <p:cNvSpPr txBox="1"/>
            <p:nvPr/>
          </p:nvSpPr>
          <p:spPr>
            <a:xfrm>
              <a:off x="3167103" y="4442624"/>
              <a:ext cx="16733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example input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0D4AF26-5521-BE4A-B7A8-DF2108EC0A4A}"/>
                </a:ext>
              </a:extLst>
            </p:cNvPr>
            <p:cNvCxnSpPr>
              <a:stCxn id="19" idx="1"/>
              <a:endCxn id="50" idx="3"/>
            </p:cNvCxnSpPr>
            <p:nvPr/>
          </p:nvCxnSpPr>
          <p:spPr>
            <a:xfrm flipH="1">
              <a:off x="2402018" y="4642679"/>
              <a:ext cx="765085" cy="84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9A5581-06E1-8E45-847F-91BBD7EFF820}"/>
              </a:ext>
            </a:extLst>
          </p:cNvPr>
          <p:cNvGrpSpPr/>
          <p:nvPr/>
        </p:nvGrpSpPr>
        <p:grpSpPr>
          <a:xfrm>
            <a:off x="824498" y="3008351"/>
            <a:ext cx="916683" cy="996547"/>
            <a:chOff x="509865" y="3173334"/>
            <a:chExt cx="916683" cy="99654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D94152-1E27-8C4D-8B0E-F24E3ED010D1}"/>
                </a:ext>
              </a:extLst>
            </p:cNvPr>
            <p:cNvSpPr txBox="1"/>
            <p:nvPr/>
          </p:nvSpPr>
          <p:spPr>
            <a:xfrm>
              <a:off x="861412" y="3173334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11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0A35486-7A9D-7948-AC3E-608994AEEA77}"/>
                </a:ext>
              </a:extLst>
            </p:cNvPr>
            <p:cNvSpPr txBox="1"/>
            <p:nvPr/>
          </p:nvSpPr>
          <p:spPr>
            <a:xfrm>
              <a:off x="509865" y="3788215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0B9444-F942-184B-9354-B3033348ED34}"/>
                </a:ext>
              </a:extLst>
            </p:cNvPr>
            <p:cNvSpPr txBox="1"/>
            <p:nvPr/>
          </p:nvSpPr>
          <p:spPr>
            <a:xfrm>
              <a:off x="1137686" y="3831327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E3C767-9E44-2A4E-811A-215DB89B5D00}"/>
              </a:ext>
            </a:extLst>
          </p:cNvPr>
          <p:cNvGrpSpPr/>
          <p:nvPr/>
        </p:nvGrpSpPr>
        <p:grpSpPr>
          <a:xfrm>
            <a:off x="1845943" y="2983383"/>
            <a:ext cx="745700" cy="1084576"/>
            <a:chOff x="1531310" y="3148366"/>
            <a:chExt cx="745700" cy="10845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FFF551-B32D-0A4A-8F90-4516E8A82D1E}"/>
                </a:ext>
              </a:extLst>
            </p:cNvPr>
            <p:cNvSpPr txBox="1"/>
            <p:nvPr/>
          </p:nvSpPr>
          <p:spPr>
            <a:xfrm>
              <a:off x="1713982" y="3148366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7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575FD1-9A09-5A46-BFF6-410B8D575478}"/>
                </a:ext>
              </a:extLst>
            </p:cNvPr>
            <p:cNvSpPr txBox="1"/>
            <p:nvPr/>
          </p:nvSpPr>
          <p:spPr>
            <a:xfrm>
              <a:off x="1531310" y="38943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6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6079B9-1971-FF4C-998A-90FD691F49BF}"/>
                </a:ext>
              </a:extLst>
            </p:cNvPr>
            <p:cNvSpPr txBox="1"/>
            <p:nvPr/>
          </p:nvSpPr>
          <p:spPr>
            <a:xfrm>
              <a:off x="1988148" y="378215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1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EF36F46-25B9-A54E-AA86-ED7B2FCFEB32}"/>
              </a:ext>
            </a:extLst>
          </p:cNvPr>
          <p:cNvCxnSpPr>
            <a:cxnSpLocks/>
          </p:cNvCxnSpPr>
          <p:nvPr/>
        </p:nvCxnSpPr>
        <p:spPr>
          <a:xfrm>
            <a:off x="5788673" y="2794434"/>
            <a:ext cx="25444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A93E145-7B83-B04F-A43B-2178569B1E67}"/>
              </a:ext>
            </a:extLst>
          </p:cNvPr>
          <p:cNvSpPr txBox="1"/>
          <p:nvPr/>
        </p:nvSpPr>
        <p:spPr>
          <a:xfrm>
            <a:off x="6504371" y="4263140"/>
            <a:ext cx="7024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left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inputs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2FD2BF-16D7-6142-9059-B59AD443C7B7}"/>
              </a:ext>
            </a:extLst>
          </p:cNvPr>
          <p:cNvSpPr txBox="1"/>
          <p:nvPr/>
        </p:nvSpPr>
        <p:spPr>
          <a:xfrm>
            <a:off x="7286503" y="4263140"/>
            <a:ext cx="702435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right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inputs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C61C9DE-8F25-0F40-BE55-F47B38E44CC0}"/>
              </a:ext>
            </a:extLst>
          </p:cNvPr>
          <p:cNvSpPr txBox="1"/>
          <p:nvPr/>
        </p:nvSpPr>
        <p:spPr>
          <a:xfrm>
            <a:off x="8091350" y="4257356"/>
            <a:ext cx="83388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outputs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1E1D5F1-6847-3149-8B5D-9952928B396C}"/>
              </a:ext>
            </a:extLst>
          </p:cNvPr>
          <p:cNvCxnSpPr>
            <a:cxnSpLocks/>
          </p:cNvCxnSpPr>
          <p:nvPr/>
        </p:nvCxnSpPr>
        <p:spPr>
          <a:xfrm flipV="1">
            <a:off x="7048900" y="3951233"/>
            <a:ext cx="1204" cy="3390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C62F34C-4314-EF47-85E8-2FEEBB5B82AC}"/>
              </a:ext>
            </a:extLst>
          </p:cNvPr>
          <p:cNvCxnSpPr>
            <a:cxnSpLocks/>
          </p:cNvCxnSpPr>
          <p:nvPr/>
        </p:nvCxnSpPr>
        <p:spPr>
          <a:xfrm flipV="1">
            <a:off x="7553378" y="3949915"/>
            <a:ext cx="0" cy="340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64839BE-BDBC-8448-8DE1-9E73D7BF39D0}"/>
              </a:ext>
            </a:extLst>
          </p:cNvPr>
          <p:cNvCxnSpPr>
            <a:cxnSpLocks/>
          </p:cNvCxnSpPr>
          <p:nvPr/>
        </p:nvCxnSpPr>
        <p:spPr>
          <a:xfrm flipV="1">
            <a:off x="8194876" y="3958340"/>
            <a:ext cx="0" cy="3151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27D042AD-7023-0B42-98DE-6DF7BECF94C7}"/>
              </a:ext>
            </a:extLst>
          </p:cNvPr>
          <p:cNvSpPr/>
          <p:nvPr/>
        </p:nvSpPr>
        <p:spPr>
          <a:xfrm>
            <a:off x="7989556" y="3619124"/>
            <a:ext cx="363279" cy="340331"/>
          </a:xfrm>
          <a:prstGeom prst="rect">
            <a:avLst/>
          </a:prstGeom>
          <a:solidFill>
            <a:schemeClr val="accent6">
              <a:lumMod val="60000"/>
              <a:lumOff val="40000"/>
              <a:alpha val="32023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A28F91DD-B190-FF41-A411-7C70BBF24AF9}"/>
              </a:ext>
            </a:extLst>
          </p:cNvPr>
          <p:cNvSpPr txBox="1">
            <a:spLocks/>
          </p:cNvSpPr>
          <p:nvPr/>
        </p:nvSpPr>
        <p:spPr bwMode="auto">
          <a:xfrm>
            <a:off x="203607" y="1055751"/>
            <a:ext cx="8229600" cy="62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/>
              <a:t>Step 1</a:t>
            </a:r>
            <a:r>
              <a:rPr lang="en-US" dirty="0"/>
              <a:t>:   compile circuit to a computation trace   (gate fan-in = 2)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4754F34-FF5F-DB4A-ABF9-7B57F958F1D0}"/>
              </a:ext>
            </a:extLst>
          </p:cNvPr>
          <p:cNvSpPr txBox="1"/>
          <p:nvPr/>
        </p:nvSpPr>
        <p:spPr>
          <a:xfrm>
            <a:off x="531716" y="3351138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0)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79BD8E-0419-1F47-8C16-BC090061EA94}"/>
              </a:ext>
            </a:extLst>
          </p:cNvPr>
          <p:cNvSpPr txBox="1"/>
          <p:nvPr/>
        </p:nvSpPr>
        <p:spPr>
          <a:xfrm>
            <a:off x="2265106" y="3308591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1)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43B93CB-D980-D347-8A8A-3124E2AA9454}"/>
              </a:ext>
            </a:extLst>
          </p:cNvPr>
          <p:cNvSpPr txBox="1"/>
          <p:nvPr/>
        </p:nvSpPr>
        <p:spPr>
          <a:xfrm>
            <a:off x="1868448" y="2672977"/>
            <a:ext cx="688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latin typeface="+mn-lt"/>
              </a:rPr>
              <a:t>(Gate 2)</a:t>
            </a:r>
          </a:p>
        </p:txBody>
      </p:sp>
    </p:spTree>
    <p:extLst>
      <p:ext uri="{BB962C8B-B14F-4D97-AF65-F5344CB8AC3E}">
        <p14:creationId xmlns:p14="http://schemas.microsoft.com/office/powerpoint/2010/main" val="122999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31" grpId="0" animBg="1"/>
      <p:bldP spid="30" grpId="0" animBg="1"/>
      <p:bldP spid="52" grpId="0" animBg="1"/>
      <p:bldP spid="53" grpId="0" animBg="1"/>
      <p:bldP spid="54" grpId="0" animBg="1"/>
      <p:bldP spid="6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594D-299A-084A-85A2-4F5826C0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2271" y="1200151"/>
                <a:ext cx="8817429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≔ </a:t>
                </a:r>
                <a:r>
                  <a:rPr lang="en-US" sz="2400" dirty="0"/>
                  <a:t>total # of gates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 ,      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400" dirty="0"/>
                  <a:t>| </a:t>
                </a:r>
                <a:r>
                  <a:rPr lang="en-US" sz="2400" dirty="0">
                    <a:ea typeface="Cambria Math" panose="02040503050406030204" pitchFamily="18" charset="0"/>
                  </a:rPr>
                  <a:t>≔ </a:t>
                </a:r>
                <a:r>
                  <a:rPr lang="en-US" sz="2400" dirty="0"/>
                  <a:t>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| + |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|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# inputs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424"/>
                  </a:spcBef>
                  <a:buNone/>
                </a:pPr>
                <a:r>
                  <a:rPr lang="en-US" sz="2400" dirty="0"/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ea typeface="Cambria Math" panose="02040503050406030204" pitchFamily="18" charset="0"/>
                      </a:rPr>
                      <m:t>≔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3 </m:t>
                    </m:r>
                    <m:d>
                      <m:dPr>
                        <m:begChr m:val="|"/>
                        <m:endChr m:val="|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1900" dirty="0"/>
                  <a:t>(in example,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sz="1900" dirty="0"/>
                  <a:t>) </a:t>
                </a:r>
                <a:r>
                  <a:rPr lang="en-US" sz="2400" dirty="0"/>
                  <a:t>  and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≔</a:t>
                </a:r>
                <a:r>
                  <a:rPr lang="en-US" sz="2400" dirty="0"/>
                  <a:t> { 1,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2</a:t>
                </a:r>
                <a:r>
                  <a:rPr lang="en-US" sz="2400" dirty="0"/>
                  <a:t>,…,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baseline="30000" dirty="0"/>
                  <a:t> </a:t>
                </a:r>
                <a:r>
                  <a:rPr lang="en-US" sz="2400" dirty="0"/>
                  <a:t>}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271" y="1200151"/>
                <a:ext cx="8817429" cy="3818430"/>
              </a:xfrm>
              <a:blipFill>
                <a:blip r:embed="rId2"/>
                <a:stretch>
                  <a:fillRect l="-1007" t="-1325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AE698D-3620-954F-AC64-9172B123C586}"/>
              </a:ext>
            </a:extLst>
          </p:cNvPr>
          <p:cNvCxnSpPr/>
          <p:nvPr/>
        </p:nvCxnSpPr>
        <p:spPr>
          <a:xfrm>
            <a:off x="114300" y="2343150"/>
            <a:ext cx="88174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230589-C8BA-EE4A-B32E-A18BF8AB4439}"/>
                  </a:ext>
                </a:extLst>
              </p:cNvPr>
              <p:cNvSpPr txBox="1"/>
              <p:nvPr/>
            </p:nvSpPr>
            <p:spPr>
              <a:xfrm>
                <a:off x="114300" y="2571750"/>
                <a:ext cx="6730181" cy="1317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latin typeface="+mn-lt"/>
                  </a:rPr>
                  <a:t>The plan:</a:t>
                </a:r>
                <a:r>
                  <a:rPr lang="en-US" dirty="0">
                    <a:latin typeface="+mn-lt"/>
                  </a:rPr>
                  <a:t> 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    prover interpolates a poly.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𝑇</m:t>
                    </m:r>
                    <m:sSubSup>
                      <m:sSubSupPr>
                        <m:ctrl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000" dirty="0">
                    <a:latin typeface="+mn-lt"/>
                    <a:ea typeface="Cambria Math" panose="02040503050406030204" pitchFamily="18" charset="0"/>
                  </a:rPr>
                  <a:t>[X]</a:t>
                </a:r>
                <a:r>
                  <a:rPr lang="en-US" sz="2000" dirty="0">
                    <a:latin typeface="+mn-lt"/>
                  </a:rPr>
                  <a:t> </a:t>
                </a:r>
                <a:endParaRPr lang="en-US" dirty="0">
                  <a:latin typeface="+mn-lt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dirty="0">
                    <a:latin typeface="+mn-lt"/>
                  </a:rPr>
                  <a:t>    that encodes the entire trace.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230589-C8BA-EE4A-B32E-A18BF8AB4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2571750"/>
                <a:ext cx="6730181" cy="1317220"/>
              </a:xfrm>
              <a:prstGeom prst="rect">
                <a:avLst/>
              </a:prstGeom>
              <a:blipFill>
                <a:blip r:embed="rId3"/>
                <a:stretch>
                  <a:fillRect l="-1507" t="-3810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34FA62B7-B5BC-42CC-6F27-339C3F503BFA}"/>
              </a:ext>
            </a:extLst>
          </p:cNvPr>
          <p:cNvGrpSpPr/>
          <p:nvPr/>
        </p:nvGrpSpPr>
        <p:grpSpPr>
          <a:xfrm>
            <a:off x="6127756" y="2719066"/>
            <a:ext cx="2803973" cy="1601421"/>
            <a:chOff x="6127756" y="2719066"/>
            <a:chExt cx="2803973" cy="160142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5C5B1E-30DA-6940-9450-6CC9DC151345}"/>
                </a:ext>
              </a:extLst>
            </p:cNvPr>
            <p:cNvSpPr txBox="1"/>
            <p:nvPr/>
          </p:nvSpPr>
          <p:spPr>
            <a:xfrm>
              <a:off x="6127756" y="2719066"/>
              <a:ext cx="2803973" cy="16014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/>
              </a:solidFill>
            </a:ln>
          </p:spPr>
          <p:txBody>
            <a:bodyPr wrap="none" rtlCol="0">
              <a:noAutofit/>
            </a:bodyPr>
            <a:lstStyle/>
            <a:p>
              <a:pPr algn="l">
                <a:tabLst>
                  <a:tab pos="1143000" algn="l"/>
                  <a:tab pos="1301750" algn="l"/>
                  <a:tab pos="1770063" algn="l"/>
                </a:tabLst>
              </a:pPr>
              <a:r>
                <a:rPr lang="en-US" sz="2000" dirty="0">
                  <a:latin typeface="+mn-lt"/>
                </a:rPr>
                <a:t>inputs</a:t>
              </a:r>
              <a:r>
                <a:rPr lang="en-US" dirty="0">
                  <a:latin typeface="+mn-lt"/>
                </a:rPr>
                <a:t>:	5,   6,   1</a:t>
              </a:r>
            </a:p>
            <a:p>
              <a:pPr>
                <a:spcBef>
                  <a:spcPts val="600"/>
                </a:spcBef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0</a:t>
              </a:r>
              <a:r>
                <a:rPr lang="en-US" dirty="0">
                  <a:latin typeface="+mn-lt"/>
                </a:rPr>
                <a:t>:	5 ,	6 ,	11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1</a:t>
              </a:r>
              <a:r>
                <a:rPr lang="en-US" dirty="0">
                  <a:latin typeface="+mn-lt"/>
                </a:rPr>
                <a:t>:	6 ,	1 ,	7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2</a:t>
              </a:r>
              <a:r>
                <a:rPr lang="en-US" dirty="0">
                  <a:latin typeface="+mn-lt"/>
                </a:rPr>
                <a:t>:	11,	7,	77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031FB6B-C508-604C-B92A-605A7FB27B11}"/>
                </a:ext>
              </a:extLst>
            </p:cNvPr>
            <p:cNvCxnSpPr/>
            <p:nvPr/>
          </p:nvCxnSpPr>
          <p:spPr>
            <a:xfrm>
              <a:off x="6205797" y="3118494"/>
              <a:ext cx="23651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5D9B34-B093-4D46-872C-9F46CE930B17}"/>
                </a:ext>
              </a:extLst>
            </p:cNvPr>
            <p:cNvSpPr/>
            <p:nvPr/>
          </p:nvSpPr>
          <p:spPr>
            <a:xfrm>
              <a:off x="8368387" y="3913388"/>
              <a:ext cx="446567" cy="38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2023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C552D0E-AE56-BE43-BE72-5FE15FDF7CBA}"/>
              </a:ext>
            </a:extLst>
          </p:cNvPr>
          <p:cNvSpPr txBox="1"/>
          <p:nvPr/>
        </p:nvSpPr>
        <p:spPr>
          <a:xfrm>
            <a:off x="1083787" y="4222943"/>
            <a:ext cx="216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Let’s see how …</a:t>
            </a:r>
          </a:p>
        </p:txBody>
      </p:sp>
    </p:spTree>
    <p:extLst>
      <p:ext uri="{BB962C8B-B14F-4D97-AF65-F5344CB8AC3E}">
        <p14:creationId xmlns:p14="http://schemas.microsoft.com/office/powerpoint/2010/main" val="321227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594D-299A-084A-85A2-4F5826C0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The plan</a:t>
                </a:r>
                <a:r>
                  <a:rPr lang="en-US" dirty="0"/>
                  <a:t>:   Prover interpolates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b="0" i="0" dirty="0">
                    <a:ea typeface="Cambria Math" panose="02040503050406030204" pitchFamily="18" charset="0"/>
                  </a:rPr>
                  <a:t>[X]</a:t>
                </a:r>
                <a:r>
                  <a:rPr lang="en-US" dirty="0"/>
                  <a:t>   such that </a:t>
                </a:r>
              </a:p>
              <a:p>
                <a:pPr marL="0" indent="0">
                  <a:buNone/>
                </a:pPr>
                <a:r>
                  <a:rPr lang="en-US" dirty="0"/>
                  <a:t>(1) 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b="1" dirty="0"/>
                  <a:t> encodes all inputs</a:t>
                </a:r>
                <a:r>
                  <a:rPr lang="en-US" dirty="0"/>
                  <a:t>:     T(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dirty="0"/>
                  <a:t> input #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   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= 1, …,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spcBef>
                    <a:spcPts val="1824"/>
                  </a:spcBef>
                  <a:buNone/>
                </a:pPr>
                <a:r>
                  <a:rPr lang="en-US" dirty="0"/>
                  <a:t>(2) 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b="1" dirty="0"/>
                  <a:t> encodes all wires</a:t>
                </a:r>
                <a:r>
                  <a:rPr lang="en-US" dirty="0"/>
                  <a:t>:       ∀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=0,…,</m:t>
                    </m:r>
                    <m:d>
                      <m:dPr>
                        <m:begChr m:val="|"/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:   </a:t>
                </a:r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):	left input to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baseline="30000" dirty="0"/>
                  <a:t>+1</a:t>
                </a:r>
                <a:r>
                  <a:rPr lang="en-US" sz="2200" dirty="0"/>
                  <a:t>):	right input to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  <a:p>
                <a:pPr lvl="2">
                  <a:spcBef>
                    <a:spcPts val="1776"/>
                  </a:spcBef>
                  <a:tabLst>
                    <a:tab pos="2286000" algn="l"/>
                  </a:tabLst>
                </a:pPr>
                <a:r>
                  <a:rPr lang="en-US" sz="2200" dirty="0"/>
                  <a:t>T(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baseline="30000" dirty="0"/>
                  <a:t>+2</a:t>
                </a:r>
                <a:r>
                  <a:rPr lang="en-US" sz="2200" dirty="0"/>
                  <a:t>):	output of gate #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0CED125-70DB-0090-746A-A89864C05215}"/>
              </a:ext>
            </a:extLst>
          </p:cNvPr>
          <p:cNvGrpSpPr/>
          <p:nvPr/>
        </p:nvGrpSpPr>
        <p:grpSpPr>
          <a:xfrm>
            <a:off x="6127756" y="3164058"/>
            <a:ext cx="2803973" cy="1601421"/>
            <a:chOff x="6127756" y="2719066"/>
            <a:chExt cx="2803973" cy="16014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B028DAE-18FC-0687-891F-C783E1D3E618}"/>
                </a:ext>
              </a:extLst>
            </p:cNvPr>
            <p:cNvSpPr txBox="1"/>
            <p:nvPr/>
          </p:nvSpPr>
          <p:spPr>
            <a:xfrm>
              <a:off x="6127756" y="2719066"/>
              <a:ext cx="2803973" cy="16014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/>
              </a:solidFill>
            </a:ln>
          </p:spPr>
          <p:txBody>
            <a:bodyPr wrap="none" rtlCol="0">
              <a:noAutofit/>
            </a:bodyPr>
            <a:lstStyle/>
            <a:p>
              <a:pPr algn="l">
                <a:tabLst>
                  <a:tab pos="1143000" algn="l"/>
                  <a:tab pos="1301750" algn="l"/>
                  <a:tab pos="1770063" algn="l"/>
                </a:tabLst>
              </a:pPr>
              <a:r>
                <a:rPr lang="en-US" sz="2000" dirty="0">
                  <a:latin typeface="+mn-lt"/>
                </a:rPr>
                <a:t>inputs</a:t>
              </a:r>
              <a:r>
                <a:rPr lang="en-US" dirty="0">
                  <a:latin typeface="+mn-lt"/>
                </a:rPr>
                <a:t>:	5,   6,   1</a:t>
              </a:r>
            </a:p>
            <a:p>
              <a:pPr>
                <a:spcBef>
                  <a:spcPts val="600"/>
                </a:spcBef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0</a:t>
              </a:r>
              <a:r>
                <a:rPr lang="en-US" dirty="0">
                  <a:latin typeface="+mn-lt"/>
                </a:rPr>
                <a:t>:	5 ,	6 ,	11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1</a:t>
              </a:r>
              <a:r>
                <a:rPr lang="en-US" dirty="0">
                  <a:latin typeface="+mn-lt"/>
                </a:rPr>
                <a:t>:	6 ,	1 ,	7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2</a:t>
              </a:r>
              <a:r>
                <a:rPr lang="en-US" dirty="0">
                  <a:latin typeface="+mn-lt"/>
                </a:rPr>
                <a:t>:	11,	7,	77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864E7BA-B54C-910B-435E-EDF42514F7D6}"/>
                </a:ext>
              </a:extLst>
            </p:cNvPr>
            <p:cNvCxnSpPr/>
            <p:nvPr/>
          </p:nvCxnSpPr>
          <p:spPr>
            <a:xfrm>
              <a:off x="6205797" y="3118494"/>
              <a:ext cx="23651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9EC0D22-4CAD-2F89-4BF3-F59FC95BE2DB}"/>
                </a:ext>
              </a:extLst>
            </p:cNvPr>
            <p:cNvSpPr/>
            <p:nvPr/>
          </p:nvSpPr>
          <p:spPr>
            <a:xfrm>
              <a:off x="8368387" y="3913388"/>
              <a:ext cx="446567" cy="38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2023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30092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2B6233-8190-4A47-8910-AE7CD39BF2D5}"/>
              </a:ext>
            </a:extLst>
          </p:cNvPr>
          <p:cNvSpPr/>
          <p:nvPr/>
        </p:nvSpPr>
        <p:spPr>
          <a:xfrm>
            <a:off x="956187" y="1557797"/>
            <a:ext cx="5715000" cy="14889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A594D-299A-084A-85A2-4F5826C0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the trace as a polynomial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048" y="1072332"/>
                <a:ext cx="8229600" cy="21526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In our example, Prover interpolates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such that: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400" dirty="0"/>
                  <a:t>	</a:t>
                </a:r>
                <a:r>
                  <a:rPr lang="en-US" sz="2000" dirty="0"/>
                  <a:t>inputs: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/>
                  <a:t>,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0: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)=5</m:t>
                    </m:r>
                  </m:oMath>
                </a14:m>
                <a:r>
                  <a:rPr lang="en-US" sz="2000" dirty="0"/>
                  <a:t>,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000" dirty="0"/>
                  <a:t>, 	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1: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/>
                  <a:t>,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,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, </a:t>
                </a:r>
              </a:p>
              <a:p>
                <a:pPr marL="0" indent="0">
                  <a:buNone/>
                  <a:tabLst>
                    <a:tab pos="798513" algn="l"/>
                    <a:tab pos="1711325" algn="l"/>
                  </a:tabLst>
                </a:pPr>
                <a:r>
                  <a:rPr lang="en-US" sz="2000" dirty="0"/>
                  <a:t>	gate 2: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000" dirty="0"/>
                  <a:t>,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,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)=7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048" y="1072332"/>
                <a:ext cx="8229600" cy="2152644"/>
              </a:xfrm>
              <a:blipFill>
                <a:blip r:embed="rId2"/>
                <a:stretch>
                  <a:fillRect l="-1079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0FE561-F3E2-AA48-B175-7A43C96E4C31}"/>
                  </a:ext>
                </a:extLst>
              </p:cNvPr>
              <p:cNvSpPr txBox="1"/>
              <p:nvPr/>
            </p:nvSpPr>
            <p:spPr>
              <a:xfrm>
                <a:off x="7144280" y="1830599"/>
                <a:ext cx="17874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degree(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+mn-lt"/>
                  </a:rPr>
                  <a:t>) = 11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0FE561-F3E2-AA48-B175-7A43C96E4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280" y="1830599"/>
                <a:ext cx="1787449" cy="400110"/>
              </a:xfrm>
              <a:prstGeom prst="rect">
                <a:avLst/>
              </a:prstGeom>
              <a:blipFill>
                <a:blip r:embed="rId3"/>
                <a:stretch>
                  <a:fillRect l="-352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CF4A485-A84C-3DF8-59F1-6325B531F2DE}"/>
              </a:ext>
            </a:extLst>
          </p:cNvPr>
          <p:cNvSpPr txBox="1"/>
          <p:nvPr/>
        </p:nvSpPr>
        <p:spPr>
          <a:xfrm>
            <a:off x="4114800" y="41862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C7147D-F9AF-D0E0-707B-CBE2975E8FA6}"/>
                  </a:ext>
                </a:extLst>
              </p:cNvPr>
              <p:cNvSpPr txBox="1"/>
              <p:nvPr/>
            </p:nvSpPr>
            <p:spPr>
              <a:xfrm>
                <a:off x="203872" y="4004437"/>
                <a:ext cx="559755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200" dirty="0">
                    <a:latin typeface="+mn-lt"/>
                  </a:rPr>
                  <a:t>Prover can use FFT to compute the coefficients </a:t>
                </a:r>
                <a:br>
                  <a:rPr lang="en-US" sz="2200" dirty="0">
                    <a:latin typeface="+mn-lt"/>
                  </a:rPr>
                </a:br>
                <a:r>
                  <a:rPr lang="en-US" sz="2200" dirty="0">
                    <a:latin typeface="+mn-lt"/>
                  </a:rPr>
                  <a:t>of </a:t>
                </a:r>
                <a:r>
                  <a:rPr lang="en-US" sz="2200" i="1" dirty="0">
                    <a:latin typeface="+mn-lt"/>
                  </a:rPr>
                  <a:t>T</a:t>
                </a:r>
                <a:r>
                  <a:rPr lang="en-US" sz="2200" dirty="0">
                    <a:latin typeface="+mn-lt"/>
                  </a:rPr>
                  <a:t> in time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sz="22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 dirty="0" smtClean="0">
                        <a:latin typeface="+mn-lt"/>
                      </a:rPr>
                      <m:t>log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C7147D-F9AF-D0E0-707B-CBE2975E8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72" y="4004437"/>
                <a:ext cx="5597558" cy="769441"/>
              </a:xfrm>
              <a:prstGeom prst="rect">
                <a:avLst/>
              </a:prstGeom>
              <a:blipFill>
                <a:blip r:embed="rId4"/>
                <a:stretch>
                  <a:fillRect l="-1131" t="-4918" r="-45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1878321D-DDFA-992E-C95B-E472F048CB46}"/>
              </a:ext>
            </a:extLst>
          </p:cNvPr>
          <p:cNvGrpSpPr/>
          <p:nvPr/>
        </p:nvGrpSpPr>
        <p:grpSpPr>
          <a:xfrm>
            <a:off x="6127756" y="3164058"/>
            <a:ext cx="2803973" cy="1601421"/>
            <a:chOff x="6127756" y="2719066"/>
            <a:chExt cx="2803973" cy="160142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A2DCBB-D82B-4099-7FAC-FE05C977176B}"/>
                </a:ext>
              </a:extLst>
            </p:cNvPr>
            <p:cNvSpPr txBox="1"/>
            <p:nvPr/>
          </p:nvSpPr>
          <p:spPr>
            <a:xfrm>
              <a:off x="6127756" y="2719066"/>
              <a:ext cx="2803973" cy="16014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/>
              </a:solidFill>
            </a:ln>
          </p:spPr>
          <p:txBody>
            <a:bodyPr wrap="none" rtlCol="0">
              <a:noAutofit/>
            </a:bodyPr>
            <a:lstStyle/>
            <a:p>
              <a:pPr algn="l">
                <a:tabLst>
                  <a:tab pos="1143000" algn="l"/>
                  <a:tab pos="1301750" algn="l"/>
                  <a:tab pos="1770063" algn="l"/>
                </a:tabLst>
              </a:pPr>
              <a:r>
                <a:rPr lang="en-US" sz="2000" dirty="0">
                  <a:latin typeface="+mn-lt"/>
                </a:rPr>
                <a:t>inputs</a:t>
              </a:r>
              <a:r>
                <a:rPr lang="en-US" dirty="0">
                  <a:latin typeface="+mn-lt"/>
                </a:rPr>
                <a:t>:	5,   6,   1</a:t>
              </a:r>
            </a:p>
            <a:p>
              <a:pPr>
                <a:spcBef>
                  <a:spcPts val="600"/>
                </a:spcBef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0</a:t>
              </a:r>
              <a:r>
                <a:rPr lang="en-US" dirty="0">
                  <a:latin typeface="+mn-lt"/>
                </a:rPr>
                <a:t>:	5 ,	6 ,	11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1</a:t>
              </a:r>
              <a:r>
                <a:rPr lang="en-US" dirty="0">
                  <a:latin typeface="+mn-lt"/>
                </a:rPr>
                <a:t>:	6 ,	1 ,	7</a:t>
              </a:r>
            </a:p>
            <a:p>
              <a:pPr>
                <a:tabLst>
                  <a:tab pos="1143000" algn="l"/>
                  <a:tab pos="1714500" algn="l"/>
                  <a:tab pos="2222500" algn="l"/>
                </a:tabLst>
              </a:pPr>
              <a:r>
                <a:rPr lang="en-US" sz="2000" dirty="0">
                  <a:latin typeface="+mn-lt"/>
                </a:rPr>
                <a:t>Gate 2</a:t>
              </a:r>
              <a:r>
                <a:rPr lang="en-US" dirty="0">
                  <a:latin typeface="+mn-lt"/>
                </a:rPr>
                <a:t>:	11,	7,	77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E93020-9331-32EF-A002-DA4F8EE6C9DC}"/>
                </a:ext>
              </a:extLst>
            </p:cNvPr>
            <p:cNvCxnSpPr/>
            <p:nvPr/>
          </p:nvCxnSpPr>
          <p:spPr>
            <a:xfrm>
              <a:off x="6205797" y="3118494"/>
              <a:ext cx="23651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943396-CC95-22D0-7598-7BB13AC8EFF3}"/>
                </a:ext>
              </a:extLst>
            </p:cNvPr>
            <p:cNvSpPr/>
            <p:nvPr/>
          </p:nvSpPr>
          <p:spPr>
            <a:xfrm>
              <a:off x="8368387" y="3913388"/>
              <a:ext cx="446567" cy="38287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2023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BB6ADD-22D8-9972-B78D-0589B83FC764}"/>
              </a:ext>
            </a:extLst>
          </p:cNvPr>
          <p:cNvCxnSpPr/>
          <p:nvPr/>
        </p:nvCxnSpPr>
        <p:spPr>
          <a:xfrm>
            <a:off x="956187" y="1927123"/>
            <a:ext cx="5715000" cy="0"/>
          </a:xfrm>
          <a:prstGeom prst="line">
            <a:avLst/>
          </a:prstGeom>
          <a:ln w="9525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42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6A7C20A-002F-D94E-9D87-D5CB174029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Step 2:  proving validity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6A7C20A-002F-D94E-9D87-D5CB174029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72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8DAD7E-1336-8445-B383-594E29E4C119}"/>
                  </a:ext>
                </a:extLst>
              </p:cNvPr>
              <p:cNvSpPr txBox="1"/>
              <p:nvPr/>
            </p:nvSpPr>
            <p:spPr>
              <a:xfrm>
                <a:off x="709332" y="957518"/>
                <a:ext cx="23528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i="1" u="sng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u="sng" baseline="-25000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1" i="1" u="sng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8DAD7E-1336-8445-B383-594E29E4C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32" y="957518"/>
                <a:ext cx="2352824" cy="461665"/>
              </a:xfrm>
              <a:prstGeom prst="rect">
                <a:avLst/>
              </a:prstGeom>
              <a:blipFill>
                <a:blip r:embed="rId3"/>
                <a:stretch>
                  <a:fillRect l="-3763" t="-8108" r="-3226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CE482C-7BA3-4E4E-895A-56E10926ACE3}"/>
                  </a:ext>
                </a:extLst>
              </p:cNvPr>
              <p:cNvSpPr txBox="1"/>
              <p:nvPr/>
            </p:nvSpPr>
            <p:spPr>
              <a:xfrm>
                <a:off x="5755568" y="957518"/>
                <a:ext cx="21083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u="sng" baseline="-25000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CE482C-7BA3-4E4E-895A-56E10926A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568" y="957518"/>
                <a:ext cx="2108398" cy="461665"/>
              </a:xfrm>
              <a:prstGeom prst="rect">
                <a:avLst/>
              </a:prstGeom>
              <a:blipFill>
                <a:blip r:embed="rId4"/>
                <a:stretch>
                  <a:fillRect l="-4790" t="-8108" r="-299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339A10-FEF2-C447-B8B7-38F5463CA724}"/>
                  </a:ext>
                </a:extLst>
              </p:cNvPr>
              <p:cNvSpPr txBox="1"/>
              <p:nvPr/>
            </p:nvSpPr>
            <p:spPr>
              <a:xfrm>
                <a:off x="205591" y="1424371"/>
                <a:ext cx="3035959" cy="583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build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[X]</a:t>
                </a:r>
                <a:r>
                  <a:rPr lang="en-US" dirty="0">
                    <a:latin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339A10-FEF2-C447-B8B7-38F5463CA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91" y="1424371"/>
                <a:ext cx="3035959" cy="583429"/>
              </a:xfrm>
              <a:prstGeom prst="rect">
                <a:avLst/>
              </a:prstGeom>
              <a:blipFill>
                <a:blip r:embed="rId5"/>
                <a:stretch>
                  <a:fillRect l="-3333" r="-833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2BD56C38-A213-034B-9ED4-C343A49E43C6}"/>
              </a:ext>
            </a:extLst>
          </p:cNvPr>
          <p:cNvGrpSpPr/>
          <p:nvPr/>
        </p:nvGrpSpPr>
        <p:grpSpPr>
          <a:xfrm>
            <a:off x="3461656" y="1355849"/>
            <a:ext cx="2171700" cy="446469"/>
            <a:chOff x="3510643" y="2143799"/>
            <a:chExt cx="2171700" cy="44646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249185E-0AA9-2F4A-97E5-94352F708245}"/>
                </a:ext>
              </a:extLst>
            </p:cNvPr>
            <p:cNvCxnSpPr/>
            <p:nvPr/>
          </p:nvCxnSpPr>
          <p:spPr>
            <a:xfrm flipV="1">
              <a:off x="3510643" y="2571750"/>
              <a:ext cx="2171700" cy="185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CBF1C33-F3E3-7A47-B34A-448682AC604E}"/>
                    </a:ext>
                  </a:extLst>
                </p:cNvPr>
                <p:cNvSpPr txBox="1"/>
                <p:nvPr/>
              </p:nvSpPr>
              <p:spPr>
                <a:xfrm>
                  <a:off x="4451195" y="2143799"/>
                  <a:ext cx="381066" cy="39299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CBF1C33-F3E3-7A47-B34A-448682AC60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1195" y="2143799"/>
                  <a:ext cx="381066" cy="39299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22A588-83A8-D849-91CD-F921B74D4622}"/>
              </a:ext>
            </a:extLst>
          </p:cNvPr>
          <p:cNvGrpSpPr/>
          <p:nvPr/>
        </p:nvGrpSpPr>
        <p:grpSpPr>
          <a:xfrm>
            <a:off x="195058" y="2195493"/>
            <a:ext cx="8802415" cy="2252088"/>
            <a:chOff x="195058" y="2312608"/>
            <a:chExt cx="8802415" cy="22520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0A37D9-768B-C74F-AFE8-C6577C0F6134}"/>
                </a:ext>
              </a:extLst>
            </p:cNvPr>
            <p:cNvSpPr txBox="1"/>
            <p:nvPr/>
          </p:nvSpPr>
          <p:spPr>
            <a:xfrm>
              <a:off x="195058" y="2312608"/>
              <a:ext cx="8802415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+mn-lt"/>
                </a:rPr>
                <a:t>Prover needs to prove that T is a correct computation trace: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 encodes the correct inputs,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every gate is evaluated correctly,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the wiring is implemented correctly, </a:t>
              </a:r>
            </a:p>
            <a:p>
              <a:pPr marL="914400" lvl="1" indent="-457200">
                <a:spcBef>
                  <a:spcPts val="600"/>
                </a:spcBef>
                <a:buAutoNum type="arabicParenBoth"/>
              </a:pPr>
              <a:r>
                <a:rPr lang="en-US" dirty="0">
                  <a:latin typeface="+mn-lt"/>
                </a:rPr>
                <a:t>the output of last gate is 0</a:t>
              </a:r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E52AEDDF-9B40-F944-BDA8-456CCEAA2E40}"/>
                </a:ext>
              </a:extLst>
            </p:cNvPr>
            <p:cNvSpPr/>
            <p:nvPr/>
          </p:nvSpPr>
          <p:spPr>
            <a:xfrm>
              <a:off x="378544" y="2779593"/>
              <a:ext cx="398205" cy="1785103"/>
            </a:xfrm>
            <a:prstGeom prst="leftBrace">
              <a:avLst>
                <a:gd name="adj1" fmla="val 8333"/>
                <a:gd name="adj2" fmla="val 50551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C3E7EBC-A55A-BA46-938A-7DFDA5792A32}"/>
                  </a:ext>
                </a:extLst>
              </p:cNvPr>
              <p:cNvSpPr txBox="1"/>
              <p:nvPr/>
            </p:nvSpPr>
            <p:spPr>
              <a:xfrm>
                <a:off x="289668" y="4533897"/>
                <a:ext cx="5690084" cy="4846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Proving (4) is easy:   prove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C3E7EBC-A55A-BA46-938A-7DFDA5792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68" y="4533897"/>
                <a:ext cx="5690084" cy="484684"/>
              </a:xfrm>
              <a:prstGeom prst="rect">
                <a:avLst/>
              </a:prstGeom>
              <a:blipFill>
                <a:blip r:embed="rId7"/>
                <a:stretch>
                  <a:fillRect l="-1786" t="-5128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2641A9-7DAC-DA43-AB91-B37AA326D341}"/>
              </a:ext>
            </a:extLst>
          </p:cNvPr>
          <p:cNvCxnSpPr/>
          <p:nvPr/>
        </p:nvCxnSpPr>
        <p:spPr>
          <a:xfrm>
            <a:off x="0" y="2092112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22679D0-E65B-3A4C-8C9A-3500577F9B83}"/>
              </a:ext>
            </a:extLst>
          </p:cNvPr>
          <p:cNvSpPr txBox="1"/>
          <p:nvPr/>
        </p:nvSpPr>
        <p:spPr>
          <a:xfrm>
            <a:off x="6187627" y="3282844"/>
            <a:ext cx="2662908" cy="17357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noAutofit/>
          </a:bodyPr>
          <a:lstStyle/>
          <a:p>
            <a:pPr algn="l"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inputs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latin typeface="+mn-lt"/>
              </a:rPr>
              <a:t>5 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,     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</a:p>
          <a:p>
            <a:pPr>
              <a:spcBef>
                <a:spcPts val="600"/>
              </a:spcBef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0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latin typeface="+mn-lt"/>
              </a:rPr>
              <a:t>5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11</a:t>
            </a:r>
          </a:p>
          <a:p>
            <a:pPr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1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solidFill>
                  <a:srgbClr val="00B05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dirty="0">
                <a:latin typeface="+mn-lt"/>
              </a:rPr>
              <a:t> ,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7</a:t>
            </a:r>
          </a:p>
          <a:p>
            <a:pPr>
              <a:tabLst>
                <a:tab pos="1143000" algn="l"/>
                <a:tab pos="1711325" algn="l"/>
                <a:tab pos="2163763" algn="l"/>
              </a:tabLst>
            </a:pPr>
            <a:r>
              <a:rPr lang="en-US" sz="2000" dirty="0">
                <a:latin typeface="+mn-lt"/>
              </a:rPr>
              <a:t>Gate 2</a:t>
            </a:r>
            <a:r>
              <a:rPr lang="en-US" dirty="0">
                <a:latin typeface="+mn-lt"/>
              </a:rPr>
              <a:t>:	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11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7</a:t>
            </a:r>
            <a:r>
              <a:rPr lang="en-US" dirty="0">
                <a:latin typeface="+mn-lt"/>
              </a:rPr>
              <a:t>,	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77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D06765D-D8C4-BF48-AB97-C6755D278967}"/>
              </a:ext>
            </a:extLst>
          </p:cNvPr>
          <p:cNvCxnSpPr>
            <a:cxnSpLocks/>
          </p:cNvCxnSpPr>
          <p:nvPr/>
        </p:nvCxnSpPr>
        <p:spPr>
          <a:xfrm>
            <a:off x="6184468" y="3681375"/>
            <a:ext cx="26660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F951280-8CAB-28D0-08E3-D8C04570DC18}"/>
              </a:ext>
            </a:extLst>
          </p:cNvPr>
          <p:cNvGrpSpPr/>
          <p:nvPr/>
        </p:nvGrpSpPr>
        <p:grpSpPr>
          <a:xfrm>
            <a:off x="6291336" y="2881882"/>
            <a:ext cx="2382896" cy="1373747"/>
            <a:chOff x="6291336" y="2370604"/>
            <a:chExt cx="2382896" cy="137374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3B60A66-166D-5A4B-B53E-9DA7D40410DC}"/>
                </a:ext>
              </a:extLst>
            </p:cNvPr>
            <p:cNvCxnSpPr>
              <a:cxnSpLocks/>
            </p:cNvCxnSpPr>
            <p:nvPr/>
          </p:nvCxnSpPr>
          <p:spPr>
            <a:xfrm>
              <a:off x="8066604" y="3122772"/>
              <a:ext cx="0" cy="105075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EADCEA-5A8A-CA48-82D9-13833AF621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0638" y="3537618"/>
              <a:ext cx="333955" cy="206733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FCC8726-7246-2E1F-6F8F-7E16D9F2D05D}"/>
                </a:ext>
              </a:extLst>
            </p:cNvPr>
            <p:cNvSpPr txBox="1"/>
            <p:nvPr/>
          </p:nvSpPr>
          <p:spPr>
            <a:xfrm>
              <a:off x="6291336" y="2370604"/>
              <a:ext cx="23828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(wiring constraints)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7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CA594D-299A-084A-85A2-4F5826C0480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" y="124919"/>
                <a:ext cx="9052560" cy="6230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Proving (1):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encodes the correct inputs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CA594D-299A-084A-85A2-4F5826C048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" y="124919"/>
                <a:ext cx="9052560" cy="623097"/>
              </a:xfrm>
              <a:blipFill>
                <a:blip r:embed="rId2"/>
                <a:stretch>
                  <a:fillRect l="-1261" t="-13725" r="-1261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1495"/>
                <a:ext cx="8229600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200" dirty="0"/>
                  <a:t>Both </a:t>
                </a:r>
                <a:r>
                  <a:rPr lang="en-US" sz="2200" u="sng" dirty="0"/>
                  <a:t>prover</a:t>
                </a:r>
                <a:r>
                  <a:rPr lang="en-US" sz="2200" dirty="0"/>
                  <a:t> and </a:t>
                </a:r>
                <a:r>
                  <a:rPr lang="en-US" sz="2200" u="sng" dirty="0"/>
                  <a:t>verifier</a:t>
                </a:r>
                <a:r>
                  <a:rPr lang="en-US" sz="2200" dirty="0"/>
                  <a:t> interpolate a polynomial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(≤|</m:t>
                        </m:r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|)</m:t>
                        </m:r>
                      </m:sup>
                    </m:sSubSup>
                  </m:oMath>
                </a14:m>
                <a:r>
                  <a:rPr lang="en-US" sz="2200" dirty="0">
                    <a:ea typeface="Cambria Math" panose="02040503050406030204" pitchFamily="18" charset="0"/>
                  </a:rPr>
                  <a:t>[X]</a:t>
                </a:r>
                <a:r>
                  <a:rPr lang="en-US" sz="2200" dirty="0"/>
                  <a:t> </a:t>
                </a:r>
                <a:br>
                  <a:rPr lang="en-US" sz="2200" dirty="0"/>
                </a:br>
                <a:r>
                  <a:rPr lang="en-US" sz="2200" dirty="0"/>
                  <a:t>that encodes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-inputs to the circuit: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sz="2200" dirty="0"/>
                  <a:t>		for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=1,...,|</m:t>
                    </m:r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|:     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input #j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1495"/>
                <a:ext cx="8229600" cy="3818430"/>
              </a:xfrm>
              <a:blipFill>
                <a:blip r:embed="rId3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AE698D-3620-954F-AC64-9172B123C586}"/>
              </a:ext>
            </a:extLst>
          </p:cNvPr>
          <p:cNvCxnSpPr/>
          <p:nvPr/>
        </p:nvCxnSpPr>
        <p:spPr>
          <a:xfrm>
            <a:off x="165213" y="2930627"/>
            <a:ext cx="88174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4844C-8EDE-F347-A7D7-666250B3993A}"/>
                  </a:ext>
                </a:extLst>
              </p:cNvPr>
              <p:cNvSpPr txBox="1"/>
              <p:nvPr/>
            </p:nvSpPr>
            <p:spPr>
              <a:xfrm>
                <a:off x="326571" y="3391496"/>
                <a:ext cx="881742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In our example: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=5,   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000" dirty="0"/>
                  <a:t> .    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 is linear)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en-US" sz="2000" dirty="0"/>
                  <a:t>constructing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takes time proportional to the size of input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/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000" dirty="0"/>
                  <a:t>					⇒   verifier has time do this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4844C-8EDE-F347-A7D7-666250B39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571" y="3391496"/>
                <a:ext cx="8817429" cy="1477328"/>
              </a:xfrm>
              <a:prstGeom prst="rect">
                <a:avLst/>
              </a:prstGeom>
              <a:blipFill>
                <a:blip r:embed="rId4"/>
                <a:stretch>
                  <a:fillRect l="-719" t="-1695" b="-5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36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CA594D-299A-084A-85A2-4F5826C0480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Proving (1):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encodes the correct inputs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DCA594D-299A-084A-85A2-4F5826C048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6481" t="-13725" r="-6481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1495"/>
                <a:ext cx="8229600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200" dirty="0"/>
                  <a:t>Both </a:t>
                </a:r>
                <a:r>
                  <a:rPr lang="en-US" sz="2200" u="sng" dirty="0"/>
                  <a:t>prover</a:t>
                </a:r>
                <a:r>
                  <a:rPr lang="en-US" sz="2200" dirty="0"/>
                  <a:t> and </a:t>
                </a:r>
                <a:r>
                  <a:rPr lang="en-US" sz="2200" u="sng" dirty="0"/>
                  <a:t>verifier</a:t>
                </a:r>
                <a:r>
                  <a:rPr lang="en-US" sz="2200" dirty="0"/>
                  <a:t> interpolate a polynomial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(≤|</m:t>
                        </m:r>
                        <m:sSub>
                          <m:sSubPr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|)</m:t>
                        </m:r>
                      </m:sup>
                    </m:sSubSup>
                  </m:oMath>
                </a14:m>
                <a:r>
                  <a:rPr lang="en-US" sz="2200" dirty="0">
                    <a:ea typeface="Cambria Math" panose="02040503050406030204" pitchFamily="18" charset="0"/>
                  </a:rPr>
                  <a:t>[X]</a:t>
                </a:r>
                <a:r>
                  <a:rPr lang="en-US" sz="2200" dirty="0"/>
                  <a:t> </a:t>
                </a:r>
                <a:br>
                  <a:rPr lang="en-US" sz="2200" dirty="0"/>
                </a:br>
                <a:r>
                  <a:rPr lang="en-US" sz="2200" dirty="0"/>
                  <a:t>that encodes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-inputs to the circuit: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sz="2200" dirty="0"/>
                  <a:t>		for 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=1,...,|</m:t>
                    </m:r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|:     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input #j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F1E75A-DB9C-1743-A6B2-8AFEB6DF2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1495"/>
                <a:ext cx="8229600" cy="3818430"/>
              </a:xfrm>
              <a:blipFill>
                <a:blip r:embed="rId3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AE698D-3620-954F-AC64-9172B123C586}"/>
              </a:ext>
            </a:extLst>
          </p:cNvPr>
          <p:cNvCxnSpPr/>
          <p:nvPr/>
        </p:nvCxnSpPr>
        <p:spPr>
          <a:xfrm>
            <a:off x="165213" y="2930627"/>
            <a:ext cx="88174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216EB6-B452-BBA3-2C5E-95AE66039507}"/>
                  </a:ext>
                </a:extLst>
              </p:cNvPr>
              <p:cNvSpPr txBox="1"/>
              <p:nvPr/>
            </p:nvSpPr>
            <p:spPr>
              <a:xfrm>
                <a:off x="404983" y="3195208"/>
                <a:ext cx="8112210" cy="1626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2376"/>
                  </a:spcBef>
                </a:pPr>
                <a:r>
                  <a:rPr lang="en-US" sz="2000" dirty="0"/>
                  <a:t>Let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000" baseline="-25000" dirty="0" err="1"/>
                  <a:t>inp</a:t>
                </a:r>
                <a:r>
                  <a:rPr lang="en-US" sz="2000" dirty="0"/>
                  <a:t> ≔ 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…,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}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	(points encoding the input)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sz="2000" dirty="0"/>
                  <a:t>Prover proves (1) by using a </a:t>
                </a:r>
                <a:r>
                  <a:rPr lang="en-US" sz="2000" dirty="0" err="1"/>
                  <a:t>ZeroTest</a:t>
                </a:r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000" baseline="-25000" dirty="0" err="1"/>
                  <a:t>inp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to prove that     </a:t>
                </a:r>
              </a:p>
              <a:p>
                <a:pPr>
                  <a:spcBef>
                    <a:spcPts val="1776"/>
                  </a:spcBef>
                </a:pPr>
                <a:r>
                  <a:rPr lang="en-US" sz="2000" dirty="0"/>
                  <a:t>		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(y)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(y)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       ∀ y ∈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000" baseline="-25000" dirty="0" err="1"/>
                  <a:t>inp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216EB6-B452-BBA3-2C5E-95AE66039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83" y="3195208"/>
                <a:ext cx="8112210" cy="1626920"/>
              </a:xfrm>
              <a:prstGeom prst="rect">
                <a:avLst/>
              </a:prstGeom>
              <a:blipFill>
                <a:blip r:embed="rId4"/>
                <a:stretch>
                  <a:fillRect l="-781" t="-775"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902032C-405E-AB5F-2278-352801335FE8}"/>
              </a:ext>
            </a:extLst>
          </p:cNvPr>
          <p:cNvSpPr/>
          <p:nvPr/>
        </p:nvSpPr>
        <p:spPr>
          <a:xfrm>
            <a:off x="1563329" y="4291245"/>
            <a:ext cx="3962400" cy="53275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101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80C48C-119B-4F48-BF0A-9AC4DAEB500E}"/>
              </a:ext>
            </a:extLst>
          </p:cNvPr>
          <p:cNvSpPr/>
          <p:nvPr/>
        </p:nvSpPr>
        <p:spPr>
          <a:xfrm>
            <a:off x="1035771" y="1433856"/>
            <a:ext cx="6849248" cy="13723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235620-EA94-B444-830D-5D7822007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Proving (2):  every gate is evaluated correctly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5D50A9-3F41-894C-BD76-C81C430C3F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9340" y="1001427"/>
                <a:ext cx="8229600" cy="163865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200" b="1" dirty="0"/>
                  <a:t>Idea</a:t>
                </a:r>
                <a:r>
                  <a:rPr lang="en-US" sz="2200" dirty="0"/>
                  <a:t>:   encode gate types using a </a:t>
                </a:r>
                <a:r>
                  <a:rPr lang="en-US" sz="2200" i="1" u="sng" dirty="0"/>
                  <a:t>selector</a:t>
                </a:r>
                <a:r>
                  <a:rPr lang="en-US" sz="2200" dirty="0"/>
                  <a:t> polynomial  S(X)</a:t>
                </a:r>
              </a:p>
              <a:p>
                <a:pPr marL="0" indent="0">
                  <a:buNone/>
                </a:pPr>
                <a:r>
                  <a:rPr lang="en-US" sz="2200" dirty="0"/>
                  <a:t>		define  S(X)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200" dirty="0"/>
                  <a:t>[X]   such that   ∀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=0,…,</m:t>
                    </m:r>
                    <m:d>
                      <m:dPr>
                        <m:begChr m:val="|"/>
                        <m:endChr m:val="|"/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2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200" dirty="0"/>
                  <a:t>:   </a:t>
                </a:r>
              </a:p>
              <a:p>
                <a:pPr marL="0" indent="0">
                  <a:buNone/>
                </a:pPr>
                <a:r>
                  <a:rPr lang="en-US" sz="2200" dirty="0"/>
                  <a:t>			S(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 = 1   if  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  is an addition gate</a:t>
                </a:r>
              </a:p>
              <a:p>
                <a:pPr marL="0" indent="0">
                  <a:buNone/>
                </a:pPr>
                <a:r>
                  <a:rPr lang="en-US" sz="2200" dirty="0"/>
                  <a:t>			S(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 = 0   if  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  is a multiplication gate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5D50A9-3F41-894C-BD76-C81C430C3F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340" y="1001427"/>
                <a:ext cx="8229600" cy="1638658"/>
              </a:xfrm>
              <a:blipFill>
                <a:blip r:embed="rId2"/>
                <a:stretch>
                  <a:fillRect l="-924" t="-2308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0D5C3C49-8646-154C-07A4-2101B9179674}"/>
              </a:ext>
            </a:extLst>
          </p:cNvPr>
          <p:cNvGrpSpPr/>
          <p:nvPr/>
        </p:nvGrpSpPr>
        <p:grpSpPr>
          <a:xfrm>
            <a:off x="156183" y="3135859"/>
            <a:ext cx="2421527" cy="1848161"/>
            <a:chOff x="6551728" y="3213636"/>
            <a:chExt cx="2421527" cy="184816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082C42E-8EE3-72ED-42CA-CF802085CFEE}"/>
                </a:ext>
              </a:extLst>
            </p:cNvPr>
            <p:cNvGrpSpPr/>
            <p:nvPr/>
          </p:nvGrpSpPr>
          <p:grpSpPr>
            <a:xfrm>
              <a:off x="6779171" y="3213636"/>
              <a:ext cx="2068781" cy="1848161"/>
              <a:chOff x="6621516" y="2805101"/>
              <a:chExt cx="2068781" cy="184816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49404E28-2997-F206-64A0-EB44628DA92C}"/>
                      </a:ext>
                    </a:extLst>
                  </p:cNvPr>
                  <p:cNvSpPr/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" name="Oval 3">
                    <a:extLst>
                      <a:ext uri="{FF2B5EF4-FFF2-40B4-BE49-F238E27FC236}">
                        <a16:creationId xmlns:a16="http://schemas.microsoft.com/office/drawing/2014/main" id="{E65D9AF2-9897-D646-B60A-7BA7BD7E19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1516" y="4319750"/>
                    <a:ext cx="346842" cy="33304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F5E1B81E-018F-7710-4DBA-F010770BD6AA}"/>
                      </a:ext>
                    </a:extLst>
                  </p:cNvPr>
                  <p:cNvSpPr/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 baseline="-250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Oval 4">
                    <a:extLst>
                      <a:ext uri="{FF2B5EF4-FFF2-40B4-BE49-F238E27FC236}">
                        <a16:creationId xmlns:a16="http://schemas.microsoft.com/office/drawing/2014/main" id="{1913B8C2-DD14-2E41-A627-F18EBD9096F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3515" y="4314498"/>
                    <a:ext cx="346842" cy="33304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5C690839-9ED6-97D0-67B2-9B2CC4C007D6}"/>
                      </a:ext>
                    </a:extLst>
                  </p:cNvPr>
                  <p:cNvSpPr/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800" b="0" i="1" baseline="-250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8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1783943A-A77A-2F42-B04C-3D1632C1358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03321" y="4314283"/>
                    <a:ext cx="486976" cy="338979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BAD1A8A3-E62E-F5B7-CB2A-2428C67711A0}"/>
                      </a:ext>
                    </a:extLst>
                  </p:cNvPr>
                  <p:cNvSpPr/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8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Oval 6">
                    <a:extLst>
                      <a:ext uri="{FF2B5EF4-FFF2-40B4-BE49-F238E27FC236}">
                        <a16:creationId xmlns:a16="http://schemas.microsoft.com/office/drawing/2014/main" id="{BA90A575-E088-8B44-B085-E70C32D683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31416" y="3691214"/>
                    <a:ext cx="346842" cy="33304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A8802435-31EE-41F7-5288-6F4603CC4ED8}"/>
                      </a:ext>
                    </a:extLst>
                  </p:cNvPr>
                  <p:cNvSpPr/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45720"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9BF71097-4203-834B-B04D-B877070439A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69618" y="3691214"/>
                    <a:ext cx="346842" cy="333046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84D1E294-5421-0FE6-C785-4AE2B7FCD6F0}"/>
                      </a:ext>
                    </a:extLst>
                  </p:cNvPr>
                  <p:cNvSpPr/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800" dirty="0" smtClean="0">
                              <a:solidFill>
                                <a:schemeClr val="tx1"/>
                              </a:solidFill>
                            </a:rPr>
                            <m:t>×</m:t>
                          </m:r>
                        </m:oMath>
                      </m:oMathPara>
                    </a14:m>
                    <a:endParaRPr lang="en-US" sz="3600" baseline="-25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0B73DF0A-8861-4C45-B169-90323FA9825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8615" y="3050029"/>
                    <a:ext cx="346842" cy="333046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3810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25E2D43-7961-D480-9002-12BA482655AF}"/>
                  </a:ext>
                </a:extLst>
              </p:cNvPr>
              <p:cNvCxnSpPr>
                <a:endCxn id="12" idx="3"/>
              </p:cNvCxnSpPr>
              <p:nvPr/>
            </p:nvCxnSpPr>
            <p:spPr>
              <a:xfrm flipV="1">
                <a:off x="6894785" y="3975487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1FA25C22-292F-18E4-3C2E-9896340AC2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9563" y="4024260"/>
                <a:ext cx="222468" cy="31462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07317731-DF30-66A3-CC59-C5E9B966CDA2}"/>
                  </a:ext>
                </a:extLst>
              </p:cNvPr>
              <p:cNvCxnSpPr>
                <a:cxnSpLocks/>
                <a:stCxn id="10" idx="1"/>
              </p:cNvCxnSpPr>
              <p:nvPr/>
            </p:nvCxnSpPr>
            <p:spPr>
              <a:xfrm flipH="1" flipV="1">
                <a:off x="7349369" y="4024261"/>
                <a:ext cx="84940" cy="33901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9294325C-A5C8-8020-0101-2C628B0076BF}"/>
                  </a:ext>
                </a:extLst>
              </p:cNvPr>
              <p:cNvCxnSpPr/>
              <p:nvPr/>
            </p:nvCxnSpPr>
            <p:spPr>
              <a:xfrm flipV="1">
                <a:off x="7308193" y="3393695"/>
                <a:ext cx="187425" cy="33901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0EBDA70-09F4-1564-0CC9-F60C22B413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624" y="4024260"/>
                <a:ext cx="235175" cy="290239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0E6FBD0-6FB9-0B08-7C2F-7BCF4BAB4B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35457" y="3376588"/>
                <a:ext cx="236491" cy="31178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30B24380-6D1B-EA95-78D8-6F0544B96C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7081" y="2805101"/>
                <a:ext cx="0" cy="1903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2CF007-7121-360F-1F7D-BD23BFB7E73E}"/>
                </a:ext>
              </a:extLst>
            </p:cNvPr>
            <p:cNvSpPr txBox="1"/>
            <p:nvPr/>
          </p:nvSpPr>
          <p:spPr>
            <a:xfrm>
              <a:off x="6551728" y="4134979"/>
              <a:ext cx="688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>
                  <a:latin typeface="+mn-lt"/>
                </a:rPr>
                <a:t>(Gate 0)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B4743E4-85C5-0B9A-E9F0-41777761AC9E}"/>
                </a:ext>
              </a:extLst>
            </p:cNvPr>
            <p:cNvSpPr txBox="1"/>
            <p:nvPr/>
          </p:nvSpPr>
          <p:spPr>
            <a:xfrm>
              <a:off x="8285118" y="4092432"/>
              <a:ext cx="688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>
                  <a:latin typeface="+mn-lt"/>
                </a:rPr>
                <a:t>(Gate 1)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89C684-23C7-7B08-1FC6-C2D5C25D4552}"/>
                </a:ext>
              </a:extLst>
            </p:cNvPr>
            <p:cNvSpPr txBox="1"/>
            <p:nvPr/>
          </p:nvSpPr>
          <p:spPr>
            <a:xfrm>
              <a:off x="7888460" y="3456818"/>
              <a:ext cx="688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>
                  <a:latin typeface="+mn-lt"/>
                </a:rPr>
                <a:t>(Gate 2)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37F981A-970B-0E6D-A187-6CBF736CB241}"/>
              </a:ext>
            </a:extLst>
          </p:cNvPr>
          <p:cNvGrpSpPr/>
          <p:nvPr/>
        </p:nvGrpSpPr>
        <p:grpSpPr>
          <a:xfrm>
            <a:off x="3898489" y="3115478"/>
            <a:ext cx="4537096" cy="1646605"/>
            <a:chOff x="4114800" y="2732019"/>
            <a:chExt cx="4537096" cy="1646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55B0984-F8CE-C73E-E8AA-6060CCB1967E}"/>
                    </a:ext>
                  </a:extLst>
                </p:cNvPr>
                <p:cNvSpPr txBox="1"/>
                <p:nvPr/>
              </p:nvSpPr>
              <p:spPr>
                <a:xfrm>
                  <a:off x="4114800" y="2732019"/>
                  <a:ext cx="4069847" cy="164660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2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l">
                    <a:tabLst>
                      <a:tab pos="1481138" algn="l"/>
                      <a:tab pos="1990725" algn="l"/>
                      <a:tab pos="2509838" algn="l"/>
                      <a:tab pos="3194050" algn="l"/>
                    </a:tabLst>
                  </a:pPr>
                  <a:r>
                    <a:rPr lang="en-US" sz="2000" dirty="0">
                      <a:latin typeface="+mn-lt"/>
                    </a:rPr>
                    <a:t>inputs</a:t>
                  </a:r>
                  <a:r>
                    <a:rPr lang="en-US" dirty="0">
                      <a:latin typeface="+mn-lt"/>
                    </a:rPr>
                    <a:t>:	</a:t>
                  </a:r>
                  <a:r>
                    <a:rPr lang="en-US" b="1" dirty="0">
                      <a:latin typeface="+mn-lt"/>
                    </a:rPr>
                    <a:t>5 </a:t>
                  </a:r>
                  <a:r>
                    <a:rPr lang="en-US" dirty="0">
                      <a:latin typeface="+mn-lt"/>
                    </a:rPr>
                    <a:t>,	</a:t>
                  </a:r>
                  <a:r>
                    <a:rPr lang="en-US" b="1" dirty="0">
                      <a:solidFill>
                        <a:srgbClr val="00B050"/>
                      </a:solidFill>
                      <a:latin typeface="+mn-lt"/>
                    </a:rPr>
                    <a:t>6</a:t>
                  </a:r>
                  <a:r>
                    <a:rPr lang="en-US" dirty="0">
                      <a:latin typeface="+mn-lt"/>
                    </a:rPr>
                    <a:t>,	</a:t>
                  </a:r>
                  <a:r>
                    <a:rPr lang="en-US" b="1" dirty="0">
                      <a:solidFill>
                        <a:srgbClr val="0070C0"/>
                      </a:solidFill>
                      <a:latin typeface="+mn-lt"/>
                    </a:rPr>
                    <a:t>1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dirty="0">
                    <a:solidFill>
                      <a:srgbClr val="0070C0"/>
                    </a:solidFill>
                    <a:latin typeface="+mn-lt"/>
                  </a:endParaRPr>
                </a:p>
                <a:p>
                  <a:pPr>
                    <a:spcBef>
                      <a:spcPts val="600"/>
                    </a:spcBef>
                    <a:tabLst>
                      <a:tab pos="1481138" algn="l"/>
                      <a:tab pos="1990725" algn="l"/>
                      <a:tab pos="2509838" algn="l"/>
                      <a:tab pos="3308350" algn="l"/>
                    </a:tabLst>
                  </a:pPr>
                  <a:r>
                    <a:rPr lang="en-US" sz="2000" dirty="0">
                      <a:latin typeface="+mn-lt"/>
                    </a:rPr>
                    <a:t>Gate 0 (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)</a:t>
                  </a:r>
                  <a:r>
                    <a:rPr lang="en-US" dirty="0">
                      <a:latin typeface="+mn-lt"/>
                    </a:rPr>
                    <a:t>:	</a:t>
                  </a:r>
                  <a:r>
                    <a:rPr lang="en-US" b="1" dirty="0">
                      <a:latin typeface="+mn-lt"/>
                    </a:rPr>
                    <a:t>5</a:t>
                  </a:r>
                  <a:r>
                    <a:rPr lang="en-US" dirty="0">
                      <a:latin typeface="+mn-lt"/>
                    </a:rPr>
                    <a:t> ,	</a:t>
                  </a:r>
                  <a:r>
                    <a:rPr lang="en-US" b="1" dirty="0">
                      <a:solidFill>
                        <a:srgbClr val="00B050"/>
                      </a:solidFill>
                      <a:latin typeface="+mn-lt"/>
                    </a:rPr>
                    <a:t>6</a:t>
                  </a:r>
                  <a:r>
                    <a:rPr lang="en-US" dirty="0">
                      <a:latin typeface="+mn-lt"/>
                    </a:rPr>
                    <a:t> ,	</a:t>
                  </a:r>
                  <a:r>
                    <a:rPr lang="en-US" b="1" dirty="0">
                      <a:solidFill>
                        <a:srgbClr val="FF0000"/>
                      </a:solidFill>
                      <a:latin typeface="+mn-lt"/>
                    </a:rPr>
                    <a:t>11	1</a:t>
                  </a:r>
                </a:p>
                <a:p>
                  <a:pPr>
                    <a:tabLst>
                      <a:tab pos="1481138" algn="l"/>
                      <a:tab pos="1990725" algn="l"/>
                      <a:tab pos="2509838" algn="l"/>
                      <a:tab pos="3308350" algn="l"/>
                    </a:tabLst>
                  </a:pPr>
                  <a:r>
                    <a:rPr lang="en-US" sz="2000" dirty="0">
                      <a:latin typeface="+mn-lt"/>
                    </a:rPr>
                    <a:t>Gate 1 (</a:t>
                  </a:r>
                  <a14:m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18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1800" b="0" i="0" dirty="0">
                      <a:latin typeface="+mj-lt"/>
                      <a:ea typeface="Cambria Math" panose="02040503050406030204" pitchFamily="18" charset="0"/>
                    </a:rPr>
                    <a:t>)</a:t>
                  </a:r>
                  <a:r>
                    <a:rPr lang="en-US" dirty="0">
                      <a:latin typeface="+mn-lt"/>
                    </a:rPr>
                    <a:t>:	</a:t>
                  </a:r>
                  <a:r>
                    <a:rPr lang="en-US" b="1" dirty="0">
                      <a:solidFill>
                        <a:srgbClr val="00B050"/>
                      </a:solidFill>
                      <a:latin typeface="+mn-lt"/>
                    </a:rPr>
                    <a:t>6</a:t>
                  </a:r>
                  <a:r>
                    <a:rPr lang="en-US" dirty="0">
                      <a:latin typeface="+mn-lt"/>
                    </a:rPr>
                    <a:t> ,	</a:t>
                  </a:r>
                  <a:r>
                    <a:rPr lang="en-US" b="1" dirty="0">
                      <a:solidFill>
                        <a:srgbClr val="0070C0"/>
                      </a:solidFill>
                      <a:latin typeface="+mn-lt"/>
                    </a:rPr>
                    <a:t>1</a:t>
                  </a:r>
                  <a:r>
                    <a:rPr lang="en-US" dirty="0">
                      <a:latin typeface="+mn-lt"/>
                    </a:rPr>
                    <a:t> ,	</a:t>
                  </a:r>
                  <a:r>
                    <a:rPr lang="en-US" b="1" dirty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</a:rPr>
                    <a:t>7	1</a:t>
                  </a:r>
                </a:p>
                <a:p>
                  <a:pPr>
                    <a:tabLst>
                      <a:tab pos="1481138" algn="l"/>
                      <a:tab pos="1990725" algn="l"/>
                      <a:tab pos="2509838" algn="l"/>
                      <a:tab pos="3308350" algn="l"/>
                    </a:tabLst>
                  </a:pPr>
                  <a:r>
                    <a:rPr lang="en-US" sz="2000" dirty="0">
                      <a:latin typeface="+mn-lt"/>
                    </a:rPr>
                    <a:t>Gate 2 (</a:t>
                  </a:r>
                  <a14:m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1800" b="0" i="1" baseline="30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US" dirty="0">
                      <a:ea typeface="Cambria Math" panose="02040503050406030204" pitchFamily="18" charset="0"/>
                    </a:rPr>
                    <a:t>)</a:t>
                  </a:r>
                  <a:r>
                    <a:rPr lang="en-US" dirty="0">
                      <a:latin typeface="+mn-lt"/>
                    </a:rPr>
                    <a:t>:	</a:t>
                  </a:r>
                  <a:r>
                    <a:rPr lang="en-US" b="1" dirty="0">
                      <a:solidFill>
                        <a:srgbClr val="FF0000"/>
                      </a:solidFill>
                      <a:latin typeface="+mn-lt"/>
                    </a:rPr>
                    <a:t>11</a:t>
                  </a:r>
                  <a:r>
                    <a:rPr lang="en-US" dirty="0">
                      <a:latin typeface="+mn-lt"/>
                    </a:rPr>
                    <a:t>,	</a:t>
                  </a:r>
                  <a:r>
                    <a:rPr lang="en-US" b="1" dirty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</a:rPr>
                    <a:t>7</a:t>
                  </a:r>
                  <a:r>
                    <a:rPr lang="en-US" dirty="0">
                      <a:latin typeface="+mn-lt"/>
                    </a:rPr>
                    <a:t>,	</a:t>
                  </a:r>
                  <a:r>
                    <a:rPr lang="en-US" b="1" dirty="0">
                      <a:solidFill>
                        <a:schemeClr val="accent3">
                          <a:lumMod val="50000"/>
                        </a:schemeClr>
                      </a:solidFill>
                      <a:latin typeface="+mn-lt"/>
                    </a:rPr>
                    <a:t>77	0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55B0984-F8CE-C73E-E8AA-6060CCB196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4800" y="2732019"/>
                  <a:ext cx="4069847" cy="1646605"/>
                </a:xfrm>
                <a:prstGeom prst="rect">
                  <a:avLst/>
                </a:prstGeom>
                <a:blipFill>
                  <a:blip r:embed="rId10"/>
                  <a:stretch>
                    <a:fillRect l="-1553" t="-1515" b="-6818"/>
                  </a:stretch>
                </a:blipFill>
                <a:ln>
                  <a:solidFill>
                    <a:schemeClr val="tx2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2407DD0-ECED-687C-3716-A294CB80B0EB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3124400"/>
              <a:ext cx="391772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E451A67-BE87-28D8-43FE-D5EE0E262E8F}"/>
                </a:ext>
              </a:extLst>
            </p:cNvPr>
            <p:cNvCxnSpPr>
              <a:cxnSpLocks/>
            </p:cNvCxnSpPr>
            <p:nvPr/>
          </p:nvCxnSpPr>
          <p:spPr>
            <a:xfrm>
              <a:off x="7241457" y="2859626"/>
              <a:ext cx="0" cy="1491350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B1DD78-BC1F-D2F6-F13E-10478C5FB691}"/>
                </a:ext>
              </a:extLst>
            </p:cNvPr>
            <p:cNvSpPr txBox="1"/>
            <p:nvPr/>
          </p:nvSpPr>
          <p:spPr>
            <a:xfrm>
              <a:off x="8181896" y="3186032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/>
                <a:t>(+)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7397A08-DCEB-D490-0F4F-0E54C8A8CE56}"/>
                </a:ext>
              </a:extLst>
            </p:cNvPr>
            <p:cNvSpPr txBox="1"/>
            <p:nvPr/>
          </p:nvSpPr>
          <p:spPr>
            <a:xfrm>
              <a:off x="8177886" y="3547951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/>
                <a:t>(+)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C66EE0-0509-868F-5BAB-0FE83B70889B}"/>
                </a:ext>
              </a:extLst>
            </p:cNvPr>
            <p:cNvSpPr txBox="1"/>
            <p:nvPr/>
          </p:nvSpPr>
          <p:spPr>
            <a:xfrm>
              <a:off x="8141939" y="3950866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/>
                <a:t>(×)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213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80C48C-119B-4F48-BF0A-9AC4DAEB500E}"/>
              </a:ext>
            </a:extLst>
          </p:cNvPr>
          <p:cNvSpPr/>
          <p:nvPr/>
        </p:nvSpPr>
        <p:spPr>
          <a:xfrm>
            <a:off x="1035771" y="1433856"/>
            <a:ext cx="6849248" cy="13723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235620-EA94-B444-830D-5D7822007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Proving (2):  every gate is evaluated correctly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5D50A9-3F41-894C-BD76-C81C430C3F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9340" y="1001427"/>
                <a:ext cx="8229600" cy="163865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200" b="1" dirty="0"/>
                  <a:t>Idea</a:t>
                </a:r>
                <a:r>
                  <a:rPr lang="en-US" sz="2200" dirty="0"/>
                  <a:t>:   encode gate types using a </a:t>
                </a:r>
                <a:r>
                  <a:rPr lang="en-US" sz="2200" i="1" u="sng" dirty="0"/>
                  <a:t>selector</a:t>
                </a:r>
                <a:r>
                  <a:rPr lang="en-US" sz="2200" dirty="0"/>
                  <a:t> polynomial  S(X)</a:t>
                </a:r>
              </a:p>
              <a:p>
                <a:pPr marL="0" indent="0">
                  <a:buNone/>
                </a:pPr>
                <a:r>
                  <a:rPr lang="en-US" sz="2200" dirty="0"/>
                  <a:t>		define  S(X)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200" dirty="0"/>
                  <a:t>[X]   such that   ∀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200" i="1" dirty="0">
                        <a:latin typeface="Cambria Math" panose="02040503050406030204" pitchFamily="18" charset="0"/>
                      </a:rPr>
                      <m:t>=0,…,</m:t>
                    </m:r>
                    <m:d>
                      <m:dPr>
                        <m:begChr m:val="|"/>
                        <m:endChr m:val="|"/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2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200" dirty="0"/>
                  <a:t>:   </a:t>
                </a:r>
              </a:p>
              <a:p>
                <a:pPr marL="0" indent="0">
                  <a:buNone/>
                </a:pPr>
                <a:r>
                  <a:rPr lang="en-US" sz="2200" dirty="0"/>
                  <a:t>			S(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 = 1   if  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  is an addition gate</a:t>
                </a:r>
              </a:p>
              <a:p>
                <a:pPr marL="0" indent="0">
                  <a:buNone/>
                </a:pPr>
                <a:r>
                  <a:rPr lang="en-US" sz="2200" dirty="0"/>
                  <a:t>			S(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aseline="30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200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) = 0   if   gate #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200" dirty="0"/>
                  <a:t>  is a multiplication gate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5D50A9-3F41-894C-BD76-C81C430C3F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340" y="1001427"/>
                <a:ext cx="8229600" cy="1638658"/>
              </a:xfrm>
              <a:blipFill>
                <a:blip r:embed="rId2"/>
                <a:stretch>
                  <a:fillRect l="-924" t="-2308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7FDDAF39-02DD-77A6-48DE-384E0295490B}"/>
              </a:ext>
            </a:extLst>
          </p:cNvPr>
          <p:cNvGrpSpPr/>
          <p:nvPr/>
        </p:nvGrpSpPr>
        <p:grpSpPr>
          <a:xfrm>
            <a:off x="529261" y="3324407"/>
            <a:ext cx="8208069" cy="1586171"/>
            <a:chOff x="255181" y="3453555"/>
            <a:chExt cx="8208069" cy="158617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DE24A0A-09A7-A375-AA3C-2F5256AD2BDE}"/>
                </a:ext>
              </a:extLst>
            </p:cNvPr>
            <p:cNvGrpSpPr/>
            <p:nvPr/>
          </p:nvGrpSpPr>
          <p:grpSpPr>
            <a:xfrm>
              <a:off x="255181" y="3453555"/>
              <a:ext cx="8208069" cy="1586171"/>
              <a:chOff x="255181" y="3453555"/>
              <a:chExt cx="8208069" cy="158617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4B05A43-E680-085D-9A69-8D7D334B8233}"/>
                      </a:ext>
                    </a:extLst>
                  </p:cNvPr>
                  <p:cNvSpPr txBox="1"/>
                  <p:nvPr/>
                </p:nvSpPr>
                <p:spPr>
                  <a:xfrm>
                    <a:off x="6945256" y="4078343"/>
                    <a:ext cx="99450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/>
                      <a:t>T(</a:t>
                    </a:r>
                    <a14:m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oMath>
                    </a14:m>
                    <a:r>
                      <a:rPr lang="en-US" sz="2400" baseline="30000" dirty="0"/>
                      <a:t>2</a:t>
                    </a:r>
                    <a:r>
                      <a:rPr lang="en-US" sz="2400" dirty="0"/>
                      <a:t>y)</a:t>
                    </a:r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799CA3AD-523C-624D-B5BE-3662403D44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45256" y="4078343"/>
                    <a:ext cx="994503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127" t="-5263" r="-8861" b="-263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6CD6500B-BC1F-D370-4D69-D100744E89E7}"/>
                      </a:ext>
                    </a:extLst>
                  </p:cNvPr>
                  <p:cNvSpPr/>
                  <p:nvPr/>
                </p:nvSpPr>
                <p:spPr>
                  <a:xfrm>
                    <a:off x="255181" y="3453555"/>
                    <a:ext cx="8116157" cy="1052332"/>
                  </a:xfrm>
                  <a:prstGeom prst="rect">
                    <a:avLst/>
                  </a:prstGeom>
                  <a:noFill/>
                  <a:ln w="28575"/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82880" tIns="365760" rIns="182880" rtlCol="0" anchor="ctr"/>
                  <a:lstStyle/>
                  <a:p>
                    <a:pPr>
                      <a:spcBef>
                        <a:spcPts val="2976"/>
                      </a:spcBef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Then   ∀ y ∈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oMath>
                    </a14:m>
                    <a:r>
                      <a:rPr lang="en-US" baseline="-25000" dirty="0" err="1">
                        <a:solidFill>
                          <a:schemeClr val="tx1"/>
                        </a:solidFill>
                      </a:rPr>
                      <a:t>gates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 ≔ { 1, </a:t>
                    </a:r>
                    <a14:m>
                      <m:oMath xmlns:m="http://schemas.openxmlformats.org/officeDocument/2006/math"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 baseline="30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a14:m>
                    <a:r>
                      <a:rPr lang="en-US" dirty="0">
                        <a:solidFill>
                          <a:schemeClr val="tx1"/>
                        </a:solidFill>
                      </a:rPr>
                      <a:t>, </a:t>
                    </a:r>
                    <a14:m>
                      <m:oMath xmlns:m="http://schemas.openxmlformats.org/officeDocument/2006/math"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aseline="30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a14:m>
                    <a:r>
                      <a:rPr lang="en-US" dirty="0">
                        <a:solidFill>
                          <a:schemeClr val="tx1"/>
                        </a:solidFill>
                      </a:rPr>
                      <a:t>, </a:t>
                    </a:r>
                    <a14:m>
                      <m:oMath xmlns:m="http://schemas.openxmlformats.org/officeDocument/2006/math"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aseline="30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oMath>
                    </a14:m>
                    <a:r>
                      <a:rPr lang="en-US" dirty="0">
                        <a:solidFill>
                          <a:schemeClr val="tx1"/>
                        </a:solidFill>
                      </a:rPr>
                      <a:t>, …,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3(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oMath>
                    </a14:m>
                    <a:r>
                      <a:rPr lang="en-US" baseline="300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} :</a:t>
                    </a:r>
                  </a:p>
                  <a:p>
                    <a:pPr marL="0" indent="0">
                      <a:spcBef>
                        <a:spcPts val="1824"/>
                      </a:spcBef>
                      <a:buNone/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	</a:t>
                    </a:r>
                    <a:r>
                      <a:rPr lang="en-US" sz="2400" dirty="0">
                        <a:solidFill>
                          <a:schemeClr val="tx1"/>
                        </a:solidFill>
                      </a:rPr>
                      <a:t>S(y)⋅</a:t>
                    </a:r>
                    <a:r>
                      <a:rPr lang="en-US" sz="2400" b="1" dirty="0">
                        <a:solidFill>
                          <a:srgbClr val="FF0000"/>
                        </a:solidFill>
                      </a:rPr>
                      <a:t>[T(y) + T(</a:t>
                    </a:r>
                    <a14:m>
                      <m:oMath xmlns:m="http://schemas.openxmlformats.org/officeDocument/2006/math"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𝐲</m:t>
                        </m:r>
                      </m:oMath>
                    </a14:m>
                    <a:r>
                      <a:rPr lang="en-US" sz="2400" b="1" dirty="0">
                        <a:solidFill>
                          <a:srgbClr val="FF0000"/>
                        </a:solidFill>
                      </a:rPr>
                      <a:t>)]    </a:t>
                    </a:r>
                    <a:r>
                      <a:rPr lang="en-US" sz="2400" dirty="0">
                        <a:solidFill>
                          <a:schemeClr val="tx1"/>
                        </a:solidFill>
                      </a:rPr>
                      <a:t>+    (1 – S(y))⋅</a:t>
                    </a:r>
                    <a:r>
                      <a:rPr lang="en-US" sz="2400" b="1" dirty="0">
                        <a:solidFill>
                          <a:srgbClr val="FF0000"/>
                        </a:solidFill>
                      </a:rPr>
                      <a:t>T(y)⋅T(</a:t>
                    </a:r>
                    <a14:m>
                      <m:oMath xmlns:m="http://schemas.openxmlformats.org/officeDocument/2006/math"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𝐲</m:t>
                        </m:r>
                      </m:oMath>
                    </a14:m>
                    <a:r>
                      <a:rPr lang="en-US" sz="2400" b="1" dirty="0">
                        <a:solidFill>
                          <a:srgbClr val="FF0000"/>
                        </a:solidFill>
                      </a:rPr>
                      <a:t>)   </a:t>
                    </a:r>
                    <a14:m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endParaRPr lang="en-US" sz="2400" dirty="0">
                      <a:solidFill>
                        <a:schemeClr val="tx1"/>
                      </a:solidFill>
                    </a:endParaRPr>
                  </a:p>
                  <a:p>
                    <a:pPr algn="ctr"/>
                    <a:endParaRPr lang="en-US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6CD6500B-BC1F-D370-4D69-D100744E89E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181" y="3453555"/>
                    <a:ext cx="8116157" cy="1052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1149" b="-11494"/>
                    </a:stretch>
                  </a:blipFill>
                  <a:ln w="28575"/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Rounded Rectangular Callout 29">
                <a:extLst>
                  <a:ext uri="{FF2B5EF4-FFF2-40B4-BE49-F238E27FC236}">
                    <a16:creationId xmlns:a16="http://schemas.microsoft.com/office/drawing/2014/main" id="{082E8FB1-1C50-511F-3353-03418EC898B2}"/>
                  </a:ext>
                </a:extLst>
              </p:cNvPr>
              <p:cNvSpPr/>
              <p:nvPr/>
            </p:nvSpPr>
            <p:spPr>
              <a:xfrm>
                <a:off x="813577" y="4702898"/>
                <a:ext cx="1175690" cy="336828"/>
              </a:xfrm>
              <a:prstGeom prst="wedgeRoundRectCallout">
                <a:avLst>
                  <a:gd name="adj1" fmla="val 33872"/>
                  <a:gd name="adj2" fmla="val -106774"/>
                  <a:gd name="adj3" fmla="val 16667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left input</a:t>
                </a:r>
              </a:p>
            </p:txBody>
          </p:sp>
          <p:sp>
            <p:nvSpPr>
              <p:cNvPr id="31" name="Rounded Rectangular Callout 30">
                <a:extLst>
                  <a:ext uri="{FF2B5EF4-FFF2-40B4-BE49-F238E27FC236}">
                    <a16:creationId xmlns:a16="http://schemas.microsoft.com/office/drawing/2014/main" id="{24945E52-10A8-F9E3-AEFA-B2FE41811904}"/>
                  </a:ext>
                </a:extLst>
              </p:cNvPr>
              <p:cNvSpPr/>
              <p:nvPr/>
            </p:nvSpPr>
            <p:spPr>
              <a:xfrm>
                <a:off x="2297056" y="4702898"/>
                <a:ext cx="1327643" cy="336828"/>
              </a:xfrm>
              <a:prstGeom prst="wedgeRoundRectCallout">
                <a:avLst>
                  <a:gd name="adj1" fmla="val -20117"/>
                  <a:gd name="adj2" fmla="val -119849"/>
                  <a:gd name="adj3" fmla="val 16667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right input</a:t>
                </a:r>
              </a:p>
            </p:txBody>
          </p:sp>
          <p:sp>
            <p:nvSpPr>
              <p:cNvPr id="33" name="Rounded Rectangular Callout 32">
                <a:extLst>
                  <a:ext uri="{FF2B5EF4-FFF2-40B4-BE49-F238E27FC236}">
                    <a16:creationId xmlns:a16="http://schemas.microsoft.com/office/drawing/2014/main" id="{A846176D-9EE4-DDCB-0A0D-AF522808FABE}"/>
                  </a:ext>
                </a:extLst>
              </p:cNvPr>
              <p:cNvSpPr/>
              <p:nvPr/>
            </p:nvSpPr>
            <p:spPr>
              <a:xfrm>
                <a:off x="7506742" y="4678860"/>
                <a:ext cx="956508" cy="336828"/>
              </a:xfrm>
              <a:prstGeom prst="wedgeRoundRectCallout">
                <a:avLst>
                  <a:gd name="adj1" fmla="val -42778"/>
                  <a:gd name="adj2" fmla="val -116107"/>
                  <a:gd name="adj3" fmla="val 16667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output</a:t>
                </a:r>
                <a:endParaRPr lang="en-US" dirty="0"/>
              </a:p>
            </p:txBody>
          </p:sp>
        </p:grpSp>
        <p:sp>
          <p:nvSpPr>
            <p:cNvPr id="8" name="Rounded Rectangular Callout 7">
              <a:extLst>
                <a:ext uri="{FF2B5EF4-FFF2-40B4-BE49-F238E27FC236}">
                  <a16:creationId xmlns:a16="http://schemas.microsoft.com/office/drawing/2014/main" id="{C0214168-FAB8-2777-5DA0-18B6DE3D1185}"/>
                </a:ext>
              </a:extLst>
            </p:cNvPr>
            <p:cNvSpPr/>
            <p:nvPr/>
          </p:nvSpPr>
          <p:spPr>
            <a:xfrm>
              <a:off x="4402123" y="4702898"/>
              <a:ext cx="1175690" cy="336828"/>
            </a:xfrm>
            <a:prstGeom prst="wedgeRoundRectCallout">
              <a:avLst>
                <a:gd name="adj1" fmla="val 12516"/>
                <a:gd name="adj2" fmla="val -121308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left input</a:t>
              </a:r>
            </a:p>
          </p:txBody>
        </p:sp>
        <p:sp>
          <p:nvSpPr>
            <p:cNvPr id="22" name="Rounded Rectangular Callout 21">
              <a:extLst>
                <a:ext uri="{FF2B5EF4-FFF2-40B4-BE49-F238E27FC236}">
                  <a16:creationId xmlns:a16="http://schemas.microsoft.com/office/drawing/2014/main" id="{2B11B91C-D91D-2C52-D5C4-2DE89FA32E9A}"/>
                </a:ext>
              </a:extLst>
            </p:cNvPr>
            <p:cNvSpPr/>
            <p:nvPr/>
          </p:nvSpPr>
          <p:spPr>
            <a:xfrm>
              <a:off x="5691415" y="4702898"/>
              <a:ext cx="1327643" cy="336828"/>
            </a:xfrm>
            <a:prstGeom prst="wedgeRoundRectCallout">
              <a:avLst>
                <a:gd name="adj1" fmla="val -32005"/>
                <a:gd name="adj2" fmla="val -117298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right input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3074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35620-EA94-B444-830D-5D7822007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Proving (2):  every gate is evaluated correctly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64AFED-9BB1-444D-B5D7-6DCAC3D7642F}"/>
                  </a:ext>
                </a:extLst>
              </p:cNvPr>
              <p:cNvSpPr/>
              <p:nvPr/>
            </p:nvSpPr>
            <p:spPr>
              <a:xfrm>
                <a:off x="993057" y="4118760"/>
                <a:ext cx="7620000" cy="564468"/>
              </a:xfrm>
              <a:prstGeom prst="rect">
                <a:avLst/>
              </a:prstGeom>
              <a:noFill/>
              <a:ln w="19050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effectLst/>
                  </a:rPr>
                  <a:t>S(y)⋅[T(y) + T(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)]  +  (1 – S(y))⋅T(y)⋅T(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𝜔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)  −  T(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solidFill>
                      <a:schemeClr val="tx1"/>
                    </a:solidFill>
                    <a:effectLst/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  <a:effectLst/>
                  </a:rPr>
                  <a:t>y) 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64AFED-9BB1-444D-B5D7-6DCAC3D764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057" y="4118760"/>
                <a:ext cx="7620000" cy="564468"/>
              </a:xfrm>
              <a:prstGeom prst="rect">
                <a:avLst/>
              </a:prstGeom>
              <a:blipFill>
                <a:blip r:embed="rId3"/>
                <a:stretch>
                  <a:fillRect b="-10870"/>
                </a:stretch>
              </a:blipFill>
              <a:ln w="19050"/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D4FE75-D1D3-F545-B897-CA13C2556AC1}"/>
                  </a:ext>
                </a:extLst>
              </p:cNvPr>
              <p:cNvSpPr txBox="1"/>
              <p:nvPr/>
            </p:nvSpPr>
            <p:spPr>
              <a:xfrm>
                <a:off x="747686" y="1962150"/>
                <a:ext cx="2418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Prover P(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b="1" i="1" u="sng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1D4FE75-D1D3-F545-B897-CA13C2556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86" y="1962150"/>
                <a:ext cx="2418547" cy="461665"/>
              </a:xfrm>
              <a:prstGeom prst="rect">
                <a:avLst/>
              </a:prstGeom>
              <a:blipFill>
                <a:blip r:embed="rId4"/>
                <a:stretch>
                  <a:fillRect l="-4188" t="-7895" r="-261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62FC6D-F3D8-E441-BB24-4B0D33BDC3AF}"/>
                  </a:ext>
                </a:extLst>
              </p:cNvPr>
              <p:cNvSpPr txBox="1"/>
              <p:nvPr/>
            </p:nvSpPr>
            <p:spPr>
              <a:xfrm>
                <a:off x="5804555" y="1962150"/>
                <a:ext cx="21656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Verifier V(</a:t>
                </a:r>
                <a14:m>
                  <m:oMath xmlns:m="http://schemas.openxmlformats.org/officeDocument/2006/math"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𝑣𝑝</m:t>
                    </m:r>
                    <m:r>
                      <a:rPr lang="en-US" b="0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u="sng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u="sng" dirty="0">
                    <a:solidFill>
                      <a:schemeClr val="tx1"/>
                    </a:solidFill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62FC6D-F3D8-E441-BB24-4B0D33BDC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555" y="1962150"/>
                <a:ext cx="2165657" cy="461665"/>
              </a:xfrm>
              <a:prstGeom prst="rect">
                <a:avLst/>
              </a:prstGeom>
              <a:blipFill>
                <a:blip r:embed="rId5"/>
                <a:stretch>
                  <a:fillRect l="-4070" t="-7895" r="-348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838078-1AFD-4548-A9AB-1195CB158C34}"/>
                  </a:ext>
                </a:extLst>
              </p:cNvPr>
              <p:cNvSpPr txBox="1"/>
              <p:nvPr/>
            </p:nvSpPr>
            <p:spPr>
              <a:xfrm>
                <a:off x="440235" y="2484759"/>
                <a:ext cx="3173818" cy="583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build    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(≤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[X]</a:t>
                </a:r>
                <a:r>
                  <a:rPr lang="en-US" dirty="0">
                    <a:latin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B838078-1AFD-4548-A9AB-1195CB158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35" y="2484759"/>
                <a:ext cx="3173818" cy="583429"/>
              </a:xfrm>
              <a:prstGeom prst="rect">
                <a:avLst/>
              </a:prstGeom>
              <a:blipFill>
                <a:blip r:embed="rId6"/>
                <a:stretch>
                  <a:fillRect l="-2789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BF579F38-330B-BA4C-8984-F6178CBC0F68}"/>
              </a:ext>
            </a:extLst>
          </p:cNvPr>
          <p:cNvGrpSpPr/>
          <p:nvPr/>
        </p:nvGrpSpPr>
        <p:grpSpPr>
          <a:xfrm>
            <a:off x="3543300" y="2339135"/>
            <a:ext cx="2651023" cy="515293"/>
            <a:chOff x="3510643" y="2074975"/>
            <a:chExt cx="2651023" cy="51529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BE27BD3-0E37-D243-91FE-0A93656A8724}"/>
                </a:ext>
              </a:extLst>
            </p:cNvPr>
            <p:cNvCxnSpPr>
              <a:cxnSpLocks/>
            </p:cNvCxnSpPr>
            <p:nvPr/>
          </p:nvCxnSpPr>
          <p:spPr>
            <a:xfrm>
              <a:off x="3510643" y="2590268"/>
              <a:ext cx="26510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02E207B-2A44-AA40-9F41-FF4B6C3DE51C}"/>
                    </a:ext>
                  </a:extLst>
                </p:cNvPr>
                <p:cNvSpPr txBox="1"/>
                <p:nvPr/>
              </p:nvSpPr>
              <p:spPr>
                <a:xfrm>
                  <a:off x="4638009" y="2074975"/>
                  <a:ext cx="420628" cy="45313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baseline="-25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02E207B-2A44-AA40-9F41-FF4B6C3DE5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8009" y="2074975"/>
                  <a:ext cx="420628" cy="45313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5E65798-7F97-71F9-6613-1948A0DC312C}"/>
              </a:ext>
            </a:extLst>
          </p:cNvPr>
          <p:cNvGrpSpPr/>
          <p:nvPr/>
        </p:nvGrpSpPr>
        <p:grpSpPr>
          <a:xfrm>
            <a:off x="1371600" y="1047750"/>
            <a:ext cx="6096000" cy="605717"/>
            <a:chOff x="1277679" y="928092"/>
            <a:chExt cx="6096000" cy="6057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A91767-F0E1-C2C4-E48B-4B625CBD445D}"/>
                </a:ext>
              </a:extLst>
            </p:cNvPr>
            <p:cNvSpPr txBox="1"/>
            <p:nvPr/>
          </p:nvSpPr>
          <p:spPr>
            <a:xfrm>
              <a:off x="6217575" y="1025527"/>
              <a:ext cx="391454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   </a:t>
              </a:r>
              <a:endParaRPr lang="en-US" baseline="-25000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ontent Placeholder 2">
                  <a:extLst>
                    <a:ext uri="{FF2B5EF4-FFF2-40B4-BE49-F238E27FC236}">
                      <a16:creationId xmlns:a16="http://schemas.microsoft.com/office/drawing/2014/main" id="{2A944731-770A-E574-5EA5-FA3E86091E4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277679" y="928092"/>
                  <a:ext cx="6096000" cy="605717"/>
                </a:xfrm>
                <a:prstGeom prst="rect">
                  <a:avLst/>
                </a:prstGeom>
                <a:noFill/>
                <a:ln w="19050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91440" rIns="91440" bIns="9144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lvl1pPr marL="342900" indent="-342900" algn="l" defTabSz="457200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ＭＳ Ｐゴシック" pitchFamily="-112" charset="-128"/>
                      <a:cs typeface="ＭＳ Ｐゴシック" pitchFamily="-112" charset="-128"/>
                    </a:defRPr>
                  </a:lvl1pPr>
                  <a:lvl2pPr marL="742950" indent="-285750" algn="l" defTabSz="457200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ＭＳ Ｐゴシック" pitchFamily="-112" charset="-128"/>
                      <a:cs typeface="+mn-cs"/>
                    </a:defRPr>
                  </a:lvl2pPr>
                  <a:lvl3pPr marL="1143000" indent="-228600" algn="l" defTabSz="457200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ＭＳ Ｐゴシック" pitchFamily="-112" charset="-128"/>
                      <a:cs typeface="+mn-cs"/>
                    </a:defRPr>
                  </a:lvl3pPr>
                  <a:lvl4pPr marL="1600200" indent="-228600" algn="l" defTabSz="457200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ＭＳ Ｐゴシック" pitchFamily="-112" charset="-128"/>
                      <a:cs typeface="+mn-cs"/>
                    </a:defRPr>
                  </a:lvl4pPr>
                  <a:lvl5pPr marL="2057400" indent="-228600" algn="l" defTabSz="457200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ＭＳ Ｐゴシック" pitchFamily="-112" charset="-128"/>
                      <a:cs typeface="+mn-cs"/>
                    </a:defRPr>
                  </a:lvl5pPr>
                  <a:lvl6pPr marL="2514600" indent="-228600" algn="l" defTabSz="457200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457200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457200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457200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en-US" dirty="0"/>
                    <a:t>Setup(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dirty="0"/>
                    <a:t>)   ⇾  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𝑝𝑝</m:t>
                      </m:r>
                      <m:r>
                        <m:rPr>
                          <m:nor/>
                        </m:rPr>
                        <a:rPr lang="en-US" dirty="0">
                          <a:ea typeface="Cambria Math" panose="02040503050406030204" pitchFamily="18" charset="0"/>
                        </a:rPr>
                        <m:t>≔</m:t>
                      </m:r>
                    </m:oMath>
                  </a14:m>
                  <a:r>
                    <a:rPr lang="en-US" i="0" dirty="0"/>
                    <a:t>S</a:t>
                  </a:r>
                  <a:r>
                    <a:rPr lang="en-US" dirty="0"/>
                    <a:t>   and  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𝑣𝑝</m:t>
                      </m:r>
                    </m:oMath>
                  </a14:m>
                  <a:r>
                    <a:rPr lang="en-US" dirty="0">
                      <a:ea typeface="Cambria Math" panose="02040503050406030204" pitchFamily="18" charset="0"/>
                    </a:rPr>
                    <a:t>≔</a:t>
                  </a:r>
                  <a:r>
                    <a:rPr lang="en-US" dirty="0"/>
                    <a:t> </a:t>
                  </a:r>
                  <a:r>
                    <a:rPr lang="en-US" sz="2800" dirty="0"/>
                    <a:t>(   </a:t>
                  </a:r>
                  <a:r>
                    <a:rPr lang="en-US" i="0" dirty="0"/>
                    <a:t>S</a:t>
                  </a:r>
                  <a:r>
                    <a:rPr lang="en-US" dirty="0"/>
                    <a:t>   </a:t>
                  </a:r>
                  <a:r>
                    <a:rPr lang="en-US" sz="2800" dirty="0"/>
                    <a:t>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0" name="Content Placeholder 2">
                  <a:extLst>
                    <a:ext uri="{FF2B5EF4-FFF2-40B4-BE49-F238E27FC236}">
                      <a16:creationId xmlns:a16="http://schemas.microsoft.com/office/drawing/2014/main" id="{2A944731-770A-E574-5EA5-FA3E86091E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77679" y="928092"/>
                  <a:ext cx="6096000" cy="605717"/>
                </a:xfrm>
                <a:prstGeom prst="rect">
                  <a:avLst/>
                </a:prstGeom>
                <a:blipFill>
                  <a:blip r:embed="rId8"/>
                  <a:stretch>
                    <a:fillRect t="-2000" b="-18000"/>
                  </a:stretch>
                </a:blipFill>
                <a:ln w="19050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D2F2F0-6F86-FC35-1A8D-9FA682782116}"/>
                  </a:ext>
                </a:extLst>
              </p:cNvPr>
              <p:cNvSpPr txBox="1"/>
              <p:nvPr/>
            </p:nvSpPr>
            <p:spPr>
              <a:xfrm>
                <a:off x="459657" y="3518108"/>
                <a:ext cx="7118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Prover uses </a:t>
                </a:r>
                <a:r>
                  <a:rPr lang="en-US" dirty="0" err="1">
                    <a:latin typeface="+mn-lt"/>
                  </a:rPr>
                  <a:t>ZeroTest</a:t>
                </a:r>
                <a:r>
                  <a:rPr lang="en-US" dirty="0">
                    <a:latin typeface="+mn-lt"/>
                  </a:rPr>
                  <a:t> to prove that for all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𝑔𝑎𝑡𝑒𝑠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+mn-lt"/>
                  </a:rPr>
                  <a:t> :</a:t>
                </a: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D2F2F0-6F86-FC35-1A8D-9FA682782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57" y="3518108"/>
                <a:ext cx="7118102" cy="461665"/>
              </a:xfrm>
              <a:prstGeom prst="rect">
                <a:avLst/>
              </a:prstGeom>
              <a:blipFill>
                <a:blip r:embed="rId9"/>
                <a:stretch>
                  <a:fillRect l="-1426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0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8A3458-BBDA-124F-93FB-03B979B9714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Proving (3): 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4400" dirty="0"/>
                  <a:t> respects the wires of 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8A3458-BBDA-124F-93FB-03B979B971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69" t="-13725" r="-617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C6512B-A0C4-D24A-9C2F-192CCEAB36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Copy constraints: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	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-2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1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3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baseline="30000" dirty="0"/>
                  <a:t>		</a:t>
                </a:r>
                <a:r>
                  <a:rPr lang="en-US" sz="2400" dirty="0"/>
                  <a:t>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-1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0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dirty="0"/>
                  <a:t>		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2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6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dirty="0"/>
                  <a:t>		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-3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4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C6512B-A0C4-D24A-9C2F-192CCEAB36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3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32EEF083-0486-1540-A010-6A937ECE9FD5}"/>
              </a:ext>
            </a:extLst>
          </p:cNvPr>
          <p:cNvSpPr/>
          <p:nvPr/>
        </p:nvSpPr>
        <p:spPr>
          <a:xfrm>
            <a:off x="1106128" y="1726603"/>
            <a:ext cx="276446" cy="1626781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7DFA86-1279-8218-5D11-602DF0296644}"/>
              </a:ext>
            </a:extLst>
          </p:cNvPr>
          <p:cNvGrpSpPr/>
          <p:nvPr/>
        </p:nvGrpSpPr>
        <p:grpSpPr>
          <a:xfrm>
            <a:off x="7105599" y="1921937"/>
            <a:ext cx="1329809" cy="1132306"/>
            <a:chOff x="7209311" y="1942900"/>
            <a:chExt cx="1329809" cy="1132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2E6E10E-FCFE-5F92-06A8-8767131D8CCD}"/>
                </a:ext>
              </a:extLst>
            </p:cNvPr>
            <p:cNvSpPr/>
            <p:nvPr/>
          </p:nvSpPr>
          <p:spPr>
            <a:xfrm>
              <a:off x="7209311" y="2705875"/>
              <a:ext cx="364202" cy="3693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075E131-F46C-B50B-FC7B-34CF8508BDE5}"/>
                </a:ext>
              </a:extLst>
            </p:cNvPr>
            <p:cNvSpPr/>
            <p:nvPr/>
          </p:nvSpPr>
          <p:spPr>
            <a:xfrm>
              <a:off x="8174918" y="1942900"/>
              <a:ext cx="364202" cy="3693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06E987-B321-6644-B058-AEF1152C8F56}"/>
              </a:ext>
            </a:extLst>
          </p:cNvPr>
          <p:cNvGrpSpPr/>
          <p:nvPr/>
        </p:nvGrpSpPr>
        <p:grpSpPr>
          <a:xfrm>
            <a:off x="4827641" y="1085848"/>
            <a:ext cx="4028768" cy="2015936"/>
            <a:chOff x="4902596" y="2400296"/>
            <a:chExt cx="3516793" cy="20159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9AB876-1FC8-DB4E-8C30-C56F0E1095EB}"/>
                    </a:ext>
                  </a:extLst>
                </p:cNvPr>
                <p:cNvSpPr txBox="1"/>
                <p:nvPr/>
              </p:nvSpPr>
              <p:spPr>
                <a:xfrm>
                  <a:off x="4902596" y="2400296"/>
                  <a:ext cx="3516793" cy="2015936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latin typeface="+mn-lt"/>
                      <a:ea typeface="Cambria Math" panose="02040503050406030204" pitchFamily="18" charset="0"/>
                    </a:rPr>
                    <a:t>example:</a:t>
                  </a:r>
                  <a:r>
                    <a:rPr lang="en-US" sz="2000" dirty="0">
                      <a:latin typeface="+mn-lt"/>
                      <a:ea typeface="Cambria Math" panose="02040503050406030204" pitchFamily="18" charset="0"/>
                    </a:rPr>
                    <a:t>   </a:t>
                  </a:r>
                  <a:r>
                    <a:rPr lang="en-US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x</a:t>
                  </a:r>
                  <a:r>
                    <a:rPr lang="en-US" sz="2000" baseline="-25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1</a:t>
                  </a: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=5,  </a:t>
                  </a:r>
                  <a:r>
                    <a:rPr lang="en-US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x</a:t>
                  </a:r>
                  <a:r>
                    <a:rPr lang="en-US" sz="2000" baseline="-25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2</a:t>
                  </a: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=6 ,  </a:t>
                  </a:r>
                  <a14:m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=1</a:t>
                  </a:r>
                </a:p>
                <a:p>
                  <a:pPr>
                    <a:spcBef>
                      <a:spcPts val="12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-1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-2</a:t>
                  </a:r>
                  <a:r>
                    <a:rPr lang="en-US" sz="2000" dirty="0"/>
                    <a:t>,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-3</a:t>
                  </a:r>
                  <a:r>
                    <a:rPr lang="en-US" sz="2000" dirty="0"/>
                    <a:t>:  	</a:t>
                  </a:r>
                  <a:r>
                    <a:rPr lang="en-US" sz="2000" b="1" dirty="0"/>
                    <a:t>5,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rgbClr val="C00000"/>
                      </a:solidFill>
                    </a:rPr>
                    <a:t>1</a:t>
                  </a:r>
                  <a:endParaRPr lang="en-US" sz="2000" b="1" dirty="0">
                    <a:solidFill>
                      <a:srgbClr val="C00000"/>
                    </a:solidFill>
                    <a:ea typeface="Cambria Math" panose="02040503050406030204" pitchFamily="18" charset="0"/>
                  </a:endParaRP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0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1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2</a:t>
                  </a:r>
                  <a:r>
                    <a:rPr lang="en-US" sz="2000" dirty="0"/>
                    <a:t>	:  	</a:t>
                  </a:r>
                  <a:r>
                    <a:rPr lang="en-US" sz="2000" b="1" dirty="0"/>
                    <a:t>5,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11</a:t>
                  </a: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0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4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5</a:t>
                  </a:r>
                  <a:r>
                    <a:rPr lang="en-US" sz="2000" dirty="0"/>
                    <a:t>	:  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7</a:t>
                  </a: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0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7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8</a:t>
                  </a:r>
                  <a:r>
                    <a:rPr lang="en-US" sz="2000" dirty="0"/>
                    <a:t>	: 	</a:t>
                  </a:r>
                  <a:r>
                    <a:rPr lang="en-US" sz="20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11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7</a:t>
                  </a:r>
                  <a:r>
                    <a:rPr lang="en-US" sz="2000" b="1" dirty="0"/>
                    <a:t>,	77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9AB876-1FC8-DB4E-8C30-C56F0E1095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2596" y="2400296"/>
                  <a:ext cx="3516793" cy="2015936"/>
                </a:xfrm>
                <a:prstGeom prst="rect">
                  <a:avLst/>
                </a:prstGeom>
                <a:blipFill>
                  <a:blip r:embed="rId5"/>
                  <a:stretch>
                    <a:fillRect l="-1563" t="-617" b="-3704"/>
                  </a:stretch>
                </a:blipFill>
                <a:ln w="2857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77D92C4-532F-4C4A-98A3-B03A004D8287}"/>
                </a:ext>
              </a:extLst>
            </p:cNvPr>
            <p:cNvCxnSpPr/>
            <p:nvPr/>
          </p:nvCxnSpPr>
          <p:spPr>
            <a:xfrm>
              <a:off x="5219700" y="3238898"/>
              <a:ext cx="307995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03DF57-0FE9-7601-9580-DB6B2C2E33A5}"/>
              </a:ext>
            </a:extLst>
          </p:cNvPr>
          <p:cNvGrpSpPr/>
          <p:nvPr/>
        </p:nvGrpSpPr>
        <p:grpSpPr>
          <a:xfrm>
            <a:off x="7299261" y="1874282"/>
            <a:ext cx="441747" cy="563343"/>
            <a:chOff x="7515572" y="1874282"/>
            <a:chExt cx="441747" cy="56334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2A2889-4104-9A48-883D-3D9FCA0B3535}"/>
                </a:ext>
              </a:extLst>
            </p:cNvPr>
            <p:cNvCxnSpPr>
              <a:cxnSpLocks/>
            </p:cNvCxnSpPr>
            <p:nvPr/>
          </p:nvCxnSpPr>
          <p:spPr>
            <a:xfrm>
              <a:off x="7957319" y="1874282"/>
              <a:ext cx="0" cy="12153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B6254E-B8F1-E747-9831-4FA7A9300B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5572" y="2229073"/>
              <a:ext cx="343364" cy="208552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9BCD397-4286-6087-05CD-38EC09C1C687}"/>
              </a:ext>
            </a:extLst>
          </p:cNvPr>
          <p:cNvSpPr txBox="1"/>
          <p:nvPr/>
        </p:nvSpPr>
        <p:spPr>
          <a:xfrm>
            <a:off x="4983110" y="196256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0: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158E3-72E5-61ED-9BEC-A5AE41DD8643}"/>
              </a:ext>
            </a:extLst>
          </p:cNvPr>
          <p:cNvSpPr txBox="1"/>
          <p:nvPr/>
        </p:nvSpPr>
        <p:spPr>
          <a:xfrm>
            <a:off x="4963133" y="2341239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1: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9211D9-14DC-0DC3-5955-686420466D7E}"/>
              </a:ext>
            </a:extLst>
          </p:cNvPr>
          <p:cNvSpPr txBox="1"/>
          <p:nvPr/>
        </p:nvSpPr>
        <p:spPr>
          <a:xfrm>
            <a:off x="4963133" y="273581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6B72C4-3109-49A7-1E04-2E6968D27EC3}"/>
                  </a:ext>
                </a:extLst>
              </p:cNvPr>
              <p:cNvSpPr txBox="1"/>
              <p:nvPr/>
            </p:nvSpPr>
            <p:spPr>
              <a:xfrm>
                <a:off x="281007" y="4555059"/>
                <a:ext cx="86320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latin typeface="+mn-lt"/>
                  </a:rPr>
                  <a:t>Lemma</a:t>
                </a:r>
                <a:r>
                  <a:rPr lang="en-US" dirty="0">
                    <a:latin typeface="+mn-lt"/>
                  </a:rPr>
                  <a:t>:   ∀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: T(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) = T(W(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))   ⇒   wire constraints are satisfied</a:t>
                </a:r>
                <a:endParaRPr lang="en-US" baseline="30000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6B72C4-3109-49A7-1E04-2E6968D27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07" y="4555059"/>
                <a:ext cx="8632043" cy="461665"/>
              </a:xfrm>
              <a:prstGeom prst="rect">
                <a:avLst/>
              </a:prstGeom>
              <a:blipFill>
                <a:blip r:embed="rId6"/>
                <a:stretch>
                  <a:fillRect l="-1176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EEA99-8471-A3B8-7822-94E45EF01971}"/>
                  </a:ext>
                </a:extLst>
              </p:cNvPr>
              <p:cNvSpPr txBox="1"/>
              <p:nvPr/>
            </p:nvSpPr>
            <p:spPr>
              <a:xfrm>
                <a:off x="300671" y="3649861"/>
                <a:ext cx="82384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>
                    <a:latin typeface="+mn-lt"/>
                  </a:rPr>
                  <a:t>Define a polynomial   W: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 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   that implements a rotation: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+mn-lt"/>
                  </a:rPr>
                  <a:t>	W(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-2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1</a:t>
                </a:r>
                <a:r>
                  <a:rPr lang="en-US" dirty="0">
                    <a:latin typeface="+mn-lt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3</a:t>
                </a:r>
                <a:r>
                  <a:rPr lang="en-US" dirty="0">
                    <a:latin typeface="+mn-lt"/>
                  </a:rPr>
                  <a:t>) =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3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-2 </a:t>
                </a:r>
                <a:r>
                  <a:rPr lang="en-US" dirty="0">
                    <a:latin typeface="+mn-lt"/>
                  </a:rPr>
                  <a:t>)  ,     W(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-1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0</a:t>
                </a:r>
                <a:r>
                  <a:rPr lang="en-US" dirty="0">
                    <a:latin typeface="+mn-lt"/>
                  </a:rPr>
                  <a:t>) =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0</a:t>
                </a:r>
                <a:r>
                  <a:rPr lang="en-US" dirty="0">
                    <a:latin typeface="+mn-lt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-1</a:t>
                </a:r>
                <a:r>
                  <a:rPr lang="en-US" dirty="0">
                    <a:latin typeface="+mn-lt"/>
                  </a:rPr>
                  <a:t>) ,  …</a:t>
                </a:r>
                <a:endParaRPr lang="en-US" baseline="30000" dirty="0">
                  <a:latin typeface="+mn-lt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EEA99-8471-A3B8-7822-94E45EF01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1" y="3649861"/>
                <a:ext cx="8238449" cy="830997"/>
              </a:xfrm>
              <a:prstGeom prst="rect">
                <a:avLst/>
              </a:prstGeom>
              <a:blipFill>
                <a:blip r:embed="rId7"/>
                <a:stretch>
                  <a:fillRect l="-1077" t="-6061" r="-923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75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8A3458-BBDA-124F-93FB-03B979B9714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Proving (3): 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4400" dirty="0"/>
                  <a:t> respects the wires of 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8A3458-BBDA-124F-93FB-03B979B971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69" t="-13725" r="-617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C6512B-A0C4-D24A-9C2F-192CCEAB36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Copy constraints: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	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-2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1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3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baseline="30000" dirty="0"/>
                  <a:t>		</a:t>
                </a:r>
                <a:r>
                  <a:rPr lang="en-US" sz="2400" dirty="0"/>
                  <a:t>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-1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0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dirty="0"/>
                  <a:t>		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2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6</a:t>
                </a:r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r>
                  <a:rPr lang="en-US" sz="2400" dirty="0"/>
                  <a:t>		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-3</a:t>
                </a:r>
                <a:r>
                  <a:rPr lang="en-US" sz="2400" dirty="0"/>
                  <a:t>) = T(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baseline="30000" dirty="0"/>
                  <a:t>4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C6512B-A0C4-D24A-9C2F-192CCEAB36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23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32EEF083-0486-1540-A010-6A937ECE9FD5}"/>
              </a:ext>
            </a:extLst>
          </p:cNvPr>
          <p:cNvSpPr/>
          <p:nvPr/>
        </p:nvSpPr>
        <p:spPr>
          <a:xfrm>
            <a:off x="1106128" y="1726603"/>
            <a:ext cx="276446" cy="1626781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7DFA86-1279-8218-5D11-602DF0296644}"/>
              </a:ext>
            </a:extLst>
          </p:cNvPr>
          <p:cNvGrpSpPr/>
          <p:nvPr/>
        </p:nvGrpSpPr>
        <p:grpSpPr>
          <a:xfrm>
            <a:off x="7105599" y="1921937"/>
            <a:ext cx="1329809" cy="1132306"/>
            <a:chOff x="7209311" y="1942900"/>
            <a:chExt cx="1329809" cy="1132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2E6E10E-FCFE-5F92-06A8-8767131D8CCD}"/>
                </a:ext>
              </a:extLst>
            </p:cNvPr>
            <p:cNvSpPr/>
            <p:nvPr/>
          </p:nvSpPr>
          <p:spPr>
            <a:xfrm>
              <a:off x="7209311" y="2705875"/>
              <a:ext cx="364202" cy="3693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075E131-F46C-B50B-FC7B-34CF8508BDE5}"/>
                </a:ext>
              </a:extLst>
            </p:cNvPr>
            <p:cNvSpPr/>
            <p:nvPr/>
          </p:nvSpPr>
          <p:spPr>
            <a:xfrm>
              <a:off x="8174918" y="1942900"/>
              <a:ext cx="364202" cy="3693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06E987-B321-6644-B058-AEF1152C8F56}"/>
              </a:ext>
            </a:extLst>
          </p:cNvPr>
          <p:cNvGrpSpPr/>
          <p:nvPr/>
        </p:nvGrpSpPr>
        <p:grpSpPr>
          <a:xfrm>
            <a:off x="4827641" y="1085848"/>
            <a:ext cx="4028768" cy="2015936"/>
            <a:chOff x="4902596" y="2400296"/>
            <a:chExt cx="3516793" cy="20159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9AB876-1FC8-DB4E-8C30-C56F0E1095EB}"/>
                    </a:ext>
                  </a:extLst>
                </p:cNvPr>
                <p:cNvSpPr txBox="1"/>
                <p:nvPr/>
              </p:nvSpPr>
              <p:spPr>
                <a:xfrm>
                  <a:off x="4902596" y="2400296"/>
                  <a:ext cx="3516793" cy="2015936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latin typeface="+mn-lt"/>
                      <a:ea typeface="Cambria Math" panose="02040503050406030204" pitchFamily="18" charset="0"/>
                    </a:rPr>
                    <a:t>example:</a:t>
                  </a:r>
                  <a:r>
                    <a:rPr lang="en-US" sz="2000" dirty="0">
                      <a:latin typeface="+mn-lt"/>
                      <a:ea typeface="Cambria Math" panose="02040503050406030204" pitchFamily="18" charset="0"/>
                    </a:rPr>
                    <a:t>   </a:t>
                  </a:r>
                  <a:r>
                    <a:rPr lang="en-US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x</a:t>
                  </a:r>
                  <a:r>
                    <a:rPr lang="en-US" sz="2000" baseline="-25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1</a:t>
                  </a: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=5,  </a:t>
                  </a:r>
                  <a:r>
                    <a:rPr lang="en-US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x</a:t>
                  </a:r>
                  <a:r>
                    <a:rPr lang="en-US" sz="2000" baseline="-25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2</a:t>
                  </a: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=6 ,  </a:t>
                  </a:r>
                  <a14:m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000" i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=1</a:t>
                  </a:r>
                </a:p>
                <a:p>
                  <a:pPr>
                    <a:spcBef>
                      <a:spcPts val="12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-1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-2</a:t>
                  </a:r>
                  <a:r>
                    <a:rPr lang="en-US" sz="2000" dirty="0"/>
                    <a:t>,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-3</a:t>
                  </a:r>
                  <a:r>
                    <a:rPr lang="en-US" sz="2000" dirty="0"/>
                    <a:t>:  	</a:t>
                  </a:r>
                  <a:r>
                    <a:rPr lang="en-US" sz="2000" b="1" dirty="0"/>
                    <a:t>5,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rgbClr val="C00000"/>
                      </a:solidFill>
                    </a:rPr>
                    <a:t>1</a:t>
                  </a:r>
                  <a:endParaRPr lang="en-US" sz="2000" b="1" dirty="0">
                    <a:solidFill>
                      <a:srgbClr val="C00000"/>
                    </a:solidFill>
                    <a:ea typeface="Cambria Math" panose="02040503050406030204" pitchFamily="18" charset="0"/>
                  </a:endParaRP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0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1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2</a:t>
                  </a:r>
                  <a:r>
                    <a:rPr lang="en-US" sz="2000" dirty="0"/>
                    <a:t>	:  	</a:t>
                  </a:r>
                  <a:r>
                    <a:rPr lang="en-US" sz="2000" b="1" dirty="0"/>
                    <a:t>5,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11</a:t>
                  </a: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0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4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5</a:t>
                  </a:r>
                  <a:r>
                    <a:rPr lang="en-US" sz="2000" dirty="0"/>
                    <a:t>	:  	</a:t>
                  </a:r>
                  <a:r>
                    <a:rPr lang="en-US" sz="2000" b="1" dirty="0">
                      <a:solidFill>
                        <a:srgbClr val="00B050"/>
                      </a:solidFill>
                    </a:rPr>
                    <a:t>6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rgbClr val="C00000"/>
                      </a:solidFill>
                    </a:rPr>
                    <a:t>1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7</a:t>
                  </a:r>
                </a:p>
                <a:p>
                  <a:pPr>
                    <a:spcBef>
                      <a:spcPts val="600"/>
                    </a:spcBef>
                    <a:tabLst>
                      <a:tab pos="509588" algn="l"/>
                      <a:tab pos="1827213" algn="l"/>
                      <a:tab pos="2227263" algn="l"/>
                    </a:tabLst>
                  </a:pPr>
                  <a:r>
                    <a:rPr lang="en-US" sz="2000" dirty="0">
                      <a:ea typeface="Cambria Math" panose="02040503050406030204" pitchFamily="18" charset="0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0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7</a:t>
                  </a:r>
                  <a:r>
                    <a:rPr lang="en-US" sz="2000" dirty="0"/>
                    <a:t>,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/>
                    <a:t>8</a:t>
                  </a:r>
                  <a:r>
                    <a:rPr lang="en-US" sz="2000" dirty="0"/>
                    <a:t>	: 	</a:t>
                  </a:r>
                  <a:r>
                    <a:rPr lang="en-US" sz="20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11</a:t>
                  </a:r>
                  <a:r>
                    <a:rPr lang="en-US" sz="2000" b="1" dirty="0"/>
                    <a:t>,	</a:t>
                  </a:r>
                  <a:r>
                    <a:rPr lang="en-US" sz="2000" b="1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rPr>
                    <a:t>7</a:t>
                  </a:r>
                  <a:r>
                    <a:rPr lang="en-US" sz="2000" b="1" dirty="0"/>
                    <a:t>,	77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9AB876-1FC8-DB4E-8C30-C56F0E1095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2596" y="2400296"/>
                  <a:ext cx="3516793" cy="2015936"/>
                </a:xfrm>
                <a:prstGeom prst="rect">
                  <a:avLst/>
                </a:prstGeom>
                <a:blipFill>
                  <a:blip r:embed="rId5"/>
                  <a:stretch>
                    <a:fillRect l="-1563" t="-617" b="-3704"/>
                  </a:stretch>
                </a:blipFill>
                <a:ln w="2857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77D92C4-532F-4C4A-98A3-B03A004D8287}"/>
                </a:ext>
              </a:extLst>
            </p:cNvPr>
            <p:cNvCxnSpPr/>
            <p:nvPr/>
          </p:nvCxnSpPr>
          <p:spPr>
            <a:xfrm>
              <a:off x="5219700" y="3238898"/>
              <a:ext cx="307995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03DF57-0FE9-7601-9580-DB6B2C2E33A5}"/>
              </a:ext>
            </a:extLst>
          </p:cNvPr>
          <p:cNvGrpSpPr/>
          <p:nvPr/>
        </p:nvGrpSpPr>
        <p:grpSpPr>
          <a:xfrm>
            <a:off x="7299261" y="1874282"/>
            <a:ext cx="441747" cy="563343"/>
            <a:chOff x="7515572" y="1874282"/>
            <a:chExt cx="441747" cy="56334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2A2889-4104-9A48-883D-3D9FCA0B3535}"/>
                </a:ext>
              </a:extLst>
            </p:cNvPr>
            <p:cNvCxnSpPr>
              <a:cxnSpLocks/>
            </p:cNvCxnSpPr>
            <p:nvPr/>
          </p:nvCxnSpPr>
          <p:spPr>
            <a:xfrm>
              <a:off x="7957319" y="1874282"/>
              <a:ext cx="0" cy="12153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EB6254E-B8F1-E747-9831-4FA7A9300B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5572" y="2229073"/>
              <a:ext cx="343364" cy="208552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9BCD397-4286-6087-05CD-38EC09C1C687}"/>
              </a:ext>
            </a:extLst>
          </p:cNvPr>
          <p:cNvSpPr txBox="1"/>
          <p:nvPr/>
        </p:nvSpPr>
        <p:spPr>
          <a:xfrm>
            <a:off x="4983110" y="196256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0: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158E3-72E5-61ED-9BEC-A5AE41DD8643}"/>
              </a:ext>
            </a:extLst>
          </p:cNvPr>
          <p:cNvSpPr txBox="1"/>
          <p:nvPr/>
        </p:nvSpPr>
        <p:spPr>
          <a:xfrm>
            <a:off x="4963133" y="2341239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1: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9211D9-14DC-0DC3-5955-686420466D7E}"/>
              </a:ext>
            </a:extLst>
          </p:cNvPr>
          <p:cNvSpPr txBox="1"/>
          <p:nvPr/>
        </p:nvSpPr>
        <p:spPr>
          <a:xfrm>
            <a:off x="4963133" y="273581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6B72C4-3109-49A7-1E04-2E6968D27EC3}"/>
                  </a:ext>
                </a:extLst>
              </p:cNvPr>
              <p:cNvSpPr txBox="1"/>
              <p:nvPr/>
            </p:nvSpPr>
            <p:spPr>
              <a:xfrm>
                <a:off x="281007" y="4555059"/>
                <a:ext cx="86320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>
                    <a:latin typeface="+mn-lt"/>
                  </a:rPr>
                  <a:t>Lemma</a:t>
                </a:r>
                <a:r>
                  <a:rPr lang="en-US" dirty="0">
                    <a:latin typeface="+mn-lt"/>
                  </a:rPr>
                  <a:t>:   ∀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: T(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) = T(W(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))   ⇒   wire constraints are satisfied</a:t>
                </a:r>
                <a:endParaRPr lang="en-US" baseline="30000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6B72C4-3109-49A7-1E04-2E6968D27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07" y="4555059"/>
                <a:ext cx="8632043" cy="461665"/>
              </a:xfrm>
              <a:prstGeom prst="rect">
                <a:avLst/>
              </a:prstGeom>
              <a:blipFill>
                <a:blip r:embed="rId6"/>
                <a:stretch>
                  <a:fillRect l="-1176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EEA99-8471-A3B8-7822-94E45EF01971}"/>
                  </a:ext>
                </a:extLst>
              </p:cNvPr>
              <p:cNvSpPr txBox="1"/>
              <p:nvPr/>
            </p:nvSpPr>
            <p:spPr>
              <a:xfrm>
                <a:off x="300671" y="3649861"/>
                <a:ext cx="823844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dirty="0">
                    <a:latin typeface="+mn-lt"/>
                  </a:rPr>
                  <a:t>Define a polynomial   W: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 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+mn-lt"/>
                  </a:rPr>
                  <a:t>   that implements a rotation: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+mn-lt"/>
                  </a:rPr>
                  <a:t>	W(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-2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1</a:t>
                </a:r>
                <a:r>
                  <a:rPr lang="en-US" dirty="0">
                    <a:latin typeface="+mn-lt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3</a:t>
                </a:r>
                <a:r>
                  <a:rPr lang="en-US" dirty="0">
                    <a:latin typeface="+mn-lt"/>
                  </a:rPr>
                  <a:t>) =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3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-2 </a:t>
                </a:r>
                <a:r>
                  <a:rPr lang="en-US" dirty="0">
                    <a:latin typeface="+mn-lt"/>
                  </a:rPr>
                  <a:t>)  ,     W(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-1</a:t>
                </a:r>
                <a:r>
                  <a:rPr lang="en-US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0</a:t>
                </a:r>
                <a:r>
                  <a:rPr lang="en-US" dirty="0">
                    <a:latin typeface="+mn-lt"/>
                  </a:rPr>
                  <a:t>) =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0</a:t>
                </a:r>
                <a:r>
                  <a:rPr lang="en-US" dirty="0">
                    <a:latin typeface="+mn-lt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aseline="30000" dirty="0">
                    <a:latin typeface="+mn-lt"/>
                  </a:rPr>
                  <a:t>-1</a:t>
                </a:r>
                <a:r>
                  <a:rPr lang="en-US" dirty="0">
                    <a:latin typeface="+mn-lt"/>
                  </a:rPr>
                  <a:t>) ,  …</a:t>
                </a:r>
                <a:endParaRPr lang="en-US" baseline="30000" dirty="0">
                  <a:latin typeface="+mn-lt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5EEA99-8471-A3B8-7822-94E45EF01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1" y="3649861"/>
                <a:ext cx="8238449" cy="830997"/>
              </a:xfrm>
              <a:prstGeom prst="rect">
                <a:avLst/>
              </a:prstGeom>
              <a:blipFill>
                <a:blip r:embed="rId7"/>
                <a:stretch>
                  <a:fillRect l="-1077" t="-6061" r="-923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73A95853-71C5-F91D-F97C-4447A4E237FB}"/>
              </a:ext>
            </a:extLst>
          </p:cNvPr>
          <p:cNvSpPr/>
          <p:nvPr/>
        </p:nvSpPr>
        <p:spPr>
          <a:xfrm>
            <a:off x="915759" y="2828907"/>
            <a:ext cx="7155447" cy="707886"/>
          </a:xfrm>
          <a:prstGeom prst="wedgeRoundRectCallout">
            <a:avLst>
              <a:gd name="adj1" fmla="val -17419"/>
              <a:gd name="adj2" fmla="val 214260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Proved using a prescribed permutation check</a:t>
            </a:r>
          </a:p>
        </p:txBody>
      </p:sp>
    </p:spTree>
    <p:extLst>
      <p:ext uri="{BB962C8B-B14F-4D97-AF65-F5344CB8AC3E}">
        <p14:creationId xmlns:p14="http://schemas.microsoft.com/office/powerpoint/2010/main" val="21762383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DC601BA0-F3E3-20F2-F085-4FD9A5894208}"/>
              </a:ext>
            </a:extLst>
          </p:cNvPr>
          <p:cNvSpPr txBox="1"/>
          <p:nvPr/>
        </p:nvSpPr>
        <p:spPr>
          <a:xfrm>
            <a:off x="6364109" y="1030940"/>
            <a:ext cx="35779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  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8C240B-E858-C04C-26C1-A4BF38800128}"/>
              </a:ext>
            </a:extLst>
          </p:cNvPr>
          <p:cNvSpPr txBox="1"/>
          <p:nvPr/>
        </p:nvSpPr>
        <p:spPr>
          <a:xfrm>
            <a:off x="5406816" y="1044359"/>
            <a:ext cx="35779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  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A7C20A-002F-D94E-9D87-D5CB1740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complete Plonk Poly-IOP   </a:t>
            </a:r>
            <a:r>
              <a:rPr lang="en-US" sz="2700" dirty="0"/>
              <a:t>(and SNARK)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9568C7-F1F3-B38C-33DB-7C86364CB6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5639" y="983845"/>
                <a:ext cx="8735962" cy="4034736"/>
              </a:xfrm>
              <a:noFill/>
              <a:ln w="19050">
                <a:solidFill>
                  <a:schemeClr val="accent1"/>
                </a:solidFill>
              </a:ln>
            </p:spPr>
            <p:txBody>
              <a:bodyPr tIns="91440" bIns="91440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dirty="0"/>
                  <a:t>Setup(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 ⇾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≔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,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)   and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≔</a:t>
                </a:r>
                <a:r>
                  <a:rPr lang="en-US" sz="2400" dirty="0"/>
                  <a:t> (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  and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 )</a:t>
                </a:r>
                <a:r>
                  <a:rPr lang="en-US" dirty="0"/>
                  <a:t>          </a:t>
                </a:r>
                <a:r>
                  <a:rPr lang="en-US" sz="2000" dirty="0"/>
                  <a:t>(untrusted)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9568C7-F1F3-B38C-33DB-7C86364CB6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5639" y="983845"/>
                <a:ext cx="8735962" cy="4034736"/>
              </a:xfr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EDA9ABBC-ADBD-2441-BC82-E936F142B526}"/>
              </a:ext>
            </a:extLst>
          </p:cNvPr>
          <p:cNvGrpSpPr/>
          <p:nvPr/>
        </p:nvGrpSpPr>
        <p:grpSpPr>
          <a:xfrm>
            <a:off x="474047" y="2467143"/>
            <a:ext cx="8534400" cy="2392610"/>
            <a:chOff x="769062" y="2791921"/>
            <a:chExt cx="8580365" cy="210665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8863200-D1AE-7143-9A6B-156AF028DD9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657" y="4898573"/>
              <a:ext cx="73805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10A37D9-768B-C74F-AFE8-C6577C0F6134}"/>
                    </a:ext>
                  </a:extLst>
                </p:cNvPr>
                <p:cNvSpPr txBox="1"/>
                <p:nvPr/>
              </p:nvSpPr>
              <p:spPr>
                <a:xfrm>
                  <a:off x="769062" y="2791921"/>
                  <a:ext cx="8580365" cy="20358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Prover proves:  </a:t>
                  </a:r>
                </a:p>
                <a:p>
                  <a:pPr>
                    <a:spcBef>
                      <a:spcPts val="600"/>
                    </a:spcBef>
                    <a:tabLst>
                      <a:tab pos="912813" algn="l"/>
                      <a:tab pos="7081838" algn="l"/>
                    </a:tabLst>
                  </a:pPr>
                  <a:r>
                    <a:rPr lang="en-US" dirty="0">
                      <a:latin typeface="+mn-lt"/>
                    </a:rPr>
                    <a:t>	</a:t>
                  </a:r>
                  <a:r>
                    <a:rPr lang="en-US" sz="2000" dirty="0">
                      <a:latin typeface="+mn-lt"/>
                    </a:rPr>
                    <a:t>(1)  S(y)⋅[T(y) + T(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)]  + (1 – S(y))⋅T(y)⋅T(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y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T(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a14:m>
                  <a:r>
                    <a:rPr lang="en-US" sz="2000" baseline="30000" dirty="0">
                      <a:latin typeface="+mn-lt"/>
                    </a:rPr>
                    <a:t>2</a:t>
                  </a:r>
                  <a:r>
                    <a:rPr lang="en-US" sz="2000" dirty="0">
                      <a:latin typeface="+mn-lt"/>
                    </a:rPr>
                    <a:t>y)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r>
                    <a:rPr lang="en-US" sz="2000" dirty="0"/>
                    <a:t>;	∀ y ∈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a14:m>
                  <a:r>
                    <a:rPr lang="en-US" sz="2000" baseline="-25000" dirty="0" err="1"/>
                    <a:t>gates</a:t>
                  </a:r>
                  <a:r>
                    <a:rPr lang="en-US" sz="2000" dirty="0"/>
                    <a:t> </a:t>
                  </a:r>
                  <a:endParaRPr lang="en-US" dirty="0">
                    <a:latin typeface="+mn-lt"/>
                  </a:endParaRPr>
                </a:p>
                <a:p>
                  <a:pPr>
                    <a:spcBef>
                      <a:spcPts val="1200"/>
                    </a:spcBef>
                    <a:tabLst>
                      <a:tab pos="912813" algn="l"/>
                      <a:tab pos="7077075" algn="l"/>
                    </a:tabLst>
                  </a:pPr>
                  <a:r>
                    <a:rPr lang="en-US" sz="2000" dirty="0">
                      <a:latin typeface="+mn-lt"/>
                    </a:rPr>
                    <a:t>	(2)  T(y)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(y)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	∀ y ∈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a14:m>
                  <a:r>
                    <a:rPr lang="en-US" sz="2000" baseline="-25000" dirty="0">
                      <a:latin typeface="+mn-lt"/>
                    </a:rPr>
                    <a:t>inp</a:t>
                  </a:r>
                  <a:r>
                    <a:rPr lang="en-US" sz="2000" dirty="0">
                      <a:latin typeface="+mn-lt"/>
                    </a:rPr>
                    <a:t> </a:t>
                  </a:r>
                </a:p>
                <a:p>
                  <a:pPr>
                    <a:spcBef>
                      <a:spcPts val="1200"/>
                    </a:spcBef>
                    <a:tabLst>
                      <a:tab pos="912813" algn="l"/>
                      <a:tab pos="7081838" algn="l"/>
                    </a:tabLst>
                  </a:pPr>
                  <a:r>
                    <a:rPr lang="en-US" sz="2000" dirty="0">
                      <a:latin typeface="+mn-lt"/>
                    </a:rPr>
                    <a:t>	(3)  T(y)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T(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(y))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(using prescribed perm. check)	∀ y ∈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a14:m>
                  <a:endParaRPr lang="en-US" sz="2000" dirty="0">
                    <a:latin typeface="+mn-lt"/>
                    <a:ea typeface="Cambria Math" panose="02040503050406030204" pitchFamily="18" charset="0"/>
                  </a:endParaRPr>
                </a:p>
                <a:p>
                  <a:pPr>
                    <a:spcBef>
                      <a:spcPts val="1200"/>
                    </a:spcBef>
                    <a:tabLst>
                      <a:tab pos="912813" algn="l"/>
                      <a:tab pos="7081838" algn="l"/>
                    </a:tabLst>
                  </a:pPr>
                  <a:r>
                    <a:rPr lang="en-US" sz="2000" dirty="0">
                      <a:latin typeface="+mn-lt"/>
                    </a:rPr>
                    <a:t>	(4)  T(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)=0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      (output of last gate = 0)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10A37D9-768B-C74F-AFE8-C6577C0F61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062" y="2791921"/>
                  <a:ext cx="8580365" cy="2035827"/>
                </a:xfrm>
                <a:prstGeom prst="rect">
                  <a:avLst/>
                </a:prstGeom>
                <a:blipFill>
                  <a:blip r:embed="rId3"/>
                  <a:stretch>
                    <a:fillRect l="-1189" t="-2186" b="-38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65F7D2-9709-3D40-841E-671FDC462AF5}"/>
              </a:ext>
            </a:extLst>
          </p:cNvPr>
          <p:cNvGrpSpPr/>
          <p:nvPr/>
        </p:nvGrpSpPr>
        <p:grpSpPr>
          <a:xfrm>
            <a:off x="442834" y="2921263"/>
            <a:ext cx="1040670" cy="1841386"/>
            <a:chOff x="26989" y="3105313"/>
            <a:chExt cx="1040670" cy="155904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3FA3D3-AD31-3942-8C6B-EA3F4BDE9762}"/>
                </a:ext>
              </a:extLst>
            </p:cNvPr>
            <p:cNvSpPr txBox="1"/>
            <p:nvPr/>
          </p:nvSpPr>
          <p:spPr>
            <a:xfrm>
              <a:off x="55615" y="3105313"/>
              <a:ext cx="863057" cy="364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gates: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34A39D-53AF-3E47-85D0-EB1DE5FA6210}"/>
                </a:ext>
              </a:extLst>
            </p:cNvPr>
            <p:cNvSpPr txBox="1"/>
            <p:nvPr/>
          </p:nvSpPr>
          <p:spPr>
            <a:xfrm>
              <a:off x="55615" y="3501139"/>
              <a:ext cx="971741" cy="364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inputs: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6AB655-F13C-D748-AC7D-DDAB7AC2BF95}"/>
                </a:ext>
              </a:extLst>
            </p:cNvPr>
            <p:cNvSpPr txBox="1"/>
            <p:nvPr/>
          </p:nvSpPr>
          <p:spPr>
            <a:xfrm>
              <a:off x="55614" y="3885084"/>
              <a:ext cx="871842" cy="364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wires: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7B83BA-DD22-674C-8E10-A1EF1FAFEDDA}"/>
                </a:ext>
              </a:extLst>
            </p:cNvPr>
            <p:cNvSpPr txBox="1"/>
            <p:nvPr/>
          </p:nvSpPr>
          <p:spPr>
            <a:xfrm>
              <a:off x="26989" y="4299541"/>
              <a:ext cx="1040670" cy="364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00" dirty="0">
                  <a:latin typeface="+mn-lt"/>
                </a:rPr>
                <a:t>output: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06335A-7E6C-57CE-5BD8-C820E4EA622E}"/>
              </a:ext>
            </a:extLst>
          </p:cNvPr>
          <p:cNvGrpSpPr/>
          <p:nvPr/>
        </p:nvGrpSpPr>
        <p:grpSpPr>
          <a:xfrm>
            <a:off x="747686" y="1545350"/>
            <a:ext cx="7869049" cy="840545"/>
            <a:chOff x="747686" y="1545350"/>
            <a:chExt cx="7869049" cy="8405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11BB39-3129-E976-338B-DC4AB5F54553}"/>
                    </a:ext>
                  </a:extLst>
                </p:cNvPr>
                <p:cNvSpPr txBox="1"/>
                <p:nvPr/>
              </p:nvSpPr>
              <p:spPr>
                <a:xfrm>
                  <a:off x="747686" y="1545350"/>
                  <a:ext cx="20497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tx1"/>
                      </a:solidFill>
                    </a:rPr>
                    <a:t>Prover P(</a:t>
                  </a:r>
                  <a14:m>
                    <m:oMath xmlns:m="http://schemas.openxmlformats.org/officeDocument/2006/math">
                      <m:r>
                        <a:rPr lang="en-US" sz="200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𝑝𝑝</m:t>
                      </m:r>
                      <m:r>
                        <a:rPr lang="en-US" sz="2000" b="1" i="1" u="sng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0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𝐰</m:t>
                      </m:r>
                    </m:oMath>
                  </a14:m>
                  <a:r>
                    <a:rPr lang="en-US" sz="2000" u="sng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11BB39-3129-E976-338B-DC4AB5F545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686" y="1545350"/>
                  <a:ext cx="2049728" cy="400110"/>
                </a:xfrm>
                <a:prstGeom prst="rect">
                  <a:avLst/>
                </a:prstGeom>
                <a:blipFill>
                  <a:blip r:embed="rId4"/>
                  <a:stretch>
                    <a:fillRect l="-3704" t="-6061" r="-1852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4BCA6C6-75FB-166B-A1D0-A9F072A2FAC9}"/>
                    </a:ext>
                  </a:extLst>
                </p:cNvPr>
                <p:cNvSpPr txBox="1"/>
                <p:nvPr/>
              </p:nvSpPr>
              <p:spPr>
                <a:xfrm>
                  <a:off x="5804555" y="1545350"/>
                  <a:ext cx="184005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tx1"/>
                      </a:solidFill>
                    </a:rPr>
                    <a:t>Verifier V(</a:t>
                  </a:r>
                  <a14:m>
                    <m:oMath xmlns:m="http://schemas.openxmlformats.org/officeDocument/2006/math">
                      <m:r>
                        <a:rPr lang="en-US" sz="200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𝑣𝑝</m:t>
                      </m:r>
                      <m:r>
                        <a:rPr lang="en-US" sz="2000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US" sz="2000" u="sng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4BCA6C6-75FB-166B-A1D0-A9F072A2FA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555" y="1545350"/>
                  <a:ext cx="1840056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740" t="-6061" r="-2740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6F2DD44-5DE1-1AD8-36A1-C55BA21C8DD6}"/>
                    </a:ext>
                  </a:extLst>
                </p:cNvPr>
                <p:cNvSpPr txBox="1"/>
                <p:nvPr/>
              </p:nvSpPr>
              <p:spPr>
                <a:xfrm>
                  <a:off x="5804555" y="1885950"/>
                  <a:ext cx="2812180" cy="4999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build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|)</m:t>
                          </m:r>
                        </m:sup>
                      </m:sSubSup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6F2DD44-5DE1-1AD8-36A1-C55BA21C8D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555" y="1885950"/>
                  <a:ext cx="2812180" cy="499945"/>
                </a:xfrm>
                <a:prstGeom prst="rect">
                  <a:avLst/>
                </a:prstGeom>
                <a:blipFill>
                  <a:blip r:embed="rId6"/>
                  <a:stretch>
                    <a:fillRect l="-1794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559F69A-0BA5-024F-6311-C790DCA8DF0F}"/>
                    </a:ext>
                  </a:extLst>
                </p:cNvPr>
                <p:cNvSpPr txBox="1"/>
                <p:nvPr/>
              </p:nvSpPr>
              <p:spPr>
                <a:xfrm>
                  <a:off x="808371" y="1885950"/>
                  <a:ext cx="2729722" cy="4999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+mn-lt"/>
                    </a:rPr>
                    <a:t>build  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a14:m>
                  <a:r>
                    <a:rPr lang="en-US" sz="2000" dirty="0">
                      <a:ea typeface="Cambria Math" panose="02040503050406030204" pitchFamily="18" charset="0"/>
                    </a:rPr>
                    <a:t>[X]</a:t>
                  </a:r>
                  <a:r>
                    <a:rPr lang="en-US" sz="2000" dirty="0"/>
                    <a:t> </a:t>
                  </a:r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559F69A-0BA5-024F-6311-C790DCA8DF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371" y="1885950"/>
                  <a:ext cx="2729722" cy="499945"/>
                </a:xfrm>
                <a:prstGeom prst="rect">
                  <a:avLst/>
                </a:prstGeom>
                <a:blipFill>
                  <a:blip r:embed="rId7"/>
                  <a:stretch>
                    <a:fillRect l="-2315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C63060C-DF27-6D5E-4A74-BA2D4C6D5E8A}"/>
                </a:ext>
              </a:extLst>
            </p:cNvPr>
            <p:cNvGrpSpPr/>
            <p:nvPr/>
          </p:nvGrpSpPr>
          <p:grpSpPr>
            <a:xfrm>
              <a:off x="3510643" y="1822039"/>
              <a:ext cx="2225387" cy="436636"/>
              <a:chOff x="3510643" y="2232288"/>
              <a:chExt cx="2225387" cy="436636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03C5AB83-31C9-7F6E-90B5-81B6F45B55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10643" y="2668924"/>
                <a:ext cx="222538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15A2F925-AB53-2C3A-F956-9CA93048B551}"/>
                      </a:ext>
                    </a:extLst>
                  </p:cNvPr>
                  <p:cNvSpPr txBox="1"/>
                  <p:nvPr/>
                </p:nvSpPr>
                <p:spPr>
                  <a:xfrm>
                    <a:off x="4451195" y="2232288"/>
                    <a:ext cx="381066" cy="39299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000" baseline="-25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15A2F925-AB53-2C3A-F956-9CA93048B5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51195" y="2232288"/>
                    <a:ext cx="381066" cy="39299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69119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DC601BA0-F3E3-20F2-F085-4FD9A5894208}"/>
              </a:ext>
            </a:extLst>
          </p:cNvPr>
          <p:cNvSpPr txBox="1"/>
          <p:nvPr/>
        </p:nvSpPr>
        <p:spPr>
          <a:xfrm>
            <a:off x="6363676" y="1030940"/>
            <a:ext cx="35779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  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8C240B-E858-C04C-26C1-A4BF38800128}"/>
              </a:ext>
            </a:extLst>
          </p:cNvPr>
          <p:cNvSpPr txBox="1"/>
          <p:nvPr/>
        </p:nvSpPr>
        <p:spPr>
          <a:xfrm>
            <a:off x="5405950" y="1044359"/>
            <a:ext cx="35779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  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A7C20A-002F-D94E-9D87-D5CB1740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complete Plonk Poly-IOP   </a:t>
            </a:r>
            <a:r>
              <a:rPr lang="en-US" sz="2700" dirty="0"/>
              <a:t>(and SNARK)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9568C7-F1F3-B38C-33DB-7C86364CB6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5639" y="983845"/>
                <a:ext cx="8735962" cy="4034736"/>
              </a:xfrm>
              <a:noFill/>
              <a:ln w="19050">
                <a:solidFill>
                  <a:schemeClr val="accent1"/>
                </a:solidFill>
              </a:ln>
            </p:spPr>
            <p:txBody>
              <a:bodyPr tIns="91440" bIns="91440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dirty="0"/>
                  <a:t>Setup(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) ⇾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𝑝𝑝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≔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,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)   and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𝑣𝑝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ea typeface="Cambria Math" panose="02040503050406030204" pitchFamily="18" charset="0"/>
                  </a:rPr>
                  <a:t>≔</a:t>
                </a:r>
                <a:r>
                  <a:rPr lang="en-US" sz="2400" dirty="0"/>
                  <a:t> (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  and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 )</a:t>
                </a:r>
                <a:r>
                  <a:rPr lang="en-US" dirty="0"/>
                  <a:t>          </a:t>
                </a:r>
                <a:r>
                  <a:rPr lang="en-US" sz="2000" dirty="0"/>
                  <a:t>(untrusted)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41" name="Content Placeholder 2">
                <a:extLst>
                  <a:ext uri="{FF2B5EF4-FFF2-40B4-BE49-F238E27FC236}">
                    <a16:creationId xmlns:a16="http://schemas.microsoft.com/office/drawing/2014/main" id="{C89568C7-F1F3-B38C-33DB-7C86364CB6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5639" y="983845"/>
                <a:ext cx="8735962" cy="4034736"/>
              </a:xfrm>
              <a:blipFill>
                <a:blip r:embed="rId2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9206335A-7E6C-57CE-5BD8-C820E4EA622E}"/>
              </a:ext>
            </a:extLst>
          </p:cNvPr>
          <p:cNvGrpSpPr/>
          <p:nvPr/>
        </p:nvGrpSpPr>
        <p:grpSpPr>
          <a:xfrm>
            <a:off x="747686" y="1545350"/>
            <a:ext cx="7869049" cy="840545"/>
            <a:chOff x="747686" y="1545350"/>
            <a:chExt cx="7869049" cy="8405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11BB39-3129-E976-338B-DC4AB5F54553}"/>
                    </a:ext>
                  </a:extLst>
                </p:cNvPr>
                <p:cNvSpPr txBox="1"/>
                <p:nvPr/>
              </p:nvSpPr>
              <p:spPr>
                <a:xfrm>
                  <a:off x="747686" y="1545350"/>
                  <a:ext cx="20497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tx1"/>
                      </a:solidFill>
                    </a:rPr>
                    <a:t>Prover P(</a:t>
                  </a:r>
                  <a14:m>
                    <m:oMath xmlns:m="http://schemas.openxmlformats.org/officeDocument/2006/math">
                      <m:r>
                        <a:rPr lang="en-US" sz="200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𝑝𝑝</m:t>
                      </m:r>
                      <m:r>
                        <a:rPr lang="en-US" sz="2000" b="1" i="1" u="sng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0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𝐰</m:t>
                      </m:r>
                    </m:oMath>
                  </a14:m>
                  <a:r>
                    <a:rPr lang="en-US" sz="2000" u="sng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711BB39-3129-E976-338B-DC4AB5F545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686" y="1545350"/>
                  <a:ext cx="2049728" cy="400110"/>
                </a:xfrm>
                <a:prstGeom prst="rect">
                  <a:avLst/>
                </a:prstGeom>
                <a:blipFill>
                  <a:blip r:embed="rId4"/>
                  <a:stretch>
                    <a:fillRect l="-3704" t="-6061" r="-1852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4BCA6C6-75FB-166B-A1D0-A9F072A2FAC9}"/>
                    </a:ext>
                  </a:extLst>
                </p:cNvPr>
                <p:cNvSpPr txBox="1"/>
                <p:nvPr/>
              </p:nvSpPr>
              <p:spPr>
                <a:xfrm>
                  <a:off x="5804555" y="1545350"/>
                  <a:ext cx="184005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tx1"/>
                      </a:solidFill>
                    </a:rPr>
                    <a:t>Verifier V(</a:t>
                  </a:r>
                  <a14:m>
                    <m:oMath xmlns:m="http://schemas.openxmlformats.org/officeDocument/2006/math">
                      <m:r>
                        <a:rPr lang="en-US" sz="200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𝑣𝑝</m:t>
                      </m:r>
                      <m:r>
                        <a:rPr lang="en-US" sz="2000" b="0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1" i="1" u="sng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US" sz="2000" u="sng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4BCA6C6-75FB-166B-A1D0-A9F072A2FA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555" y="1545350"/>
                  <a:ext cx="1840056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740" t="-6061" r="-2740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6F2DD44-5DE1-1AD8-36A1-C55BA21C8DD6}"/>
                    </a:ext>
                  </a:extLst>
                </p:cNvPr>
                <p:cNvSpPr txBox="1"/>
                <p:nvPr/>
              </p:nvSpPr>
              <p:spPr>
                <a:xfrm>
                  <a:off x="5804555" y="1885950"/>
                  <a:ext cx="2812180" cy="4999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/>
                    <a:t>build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|)</m:t>
                          </m:r>
                        </m:sup>
                      </m:sSubSup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[</m:t>
                      </m:r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000" dirty="0"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6F2DD44-5DE1-1AD8-36A1-C55BA21C8D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555" y="1885950"/>
                  <a:ext cx="2812180" cy="499945"/>
                </a:xfrm>
                <a:prstGeom prst="rect">
                  <a:avLst/>
                </a:prstGeom>
                <a:blipFill>
                  <a:blip r:embed="rId6"/>
                  <a:stretch>
                    <a:fillRect l="-1794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559F69A-0BA5-024F-6311-C790DCA8DF0F}"/>
                    </a:ext>
                  </a:extLst>
                </p:cNvPr>
                <p:cNvSpPr txBox="1"/>
                <p:nvPr/>
              </p:nvSpPr>
              <p:spPr>
                <a:xfrm>
                  <a:off x="808371" y="1885950"/>
                  <a:ext cx="2729722" cy="4999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latin typeface="+mn-lt"/>
                    </a:rPr>
                    <a:t>build  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(≤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a14:m>
                  <a:r>
                    <a:rPr lang="en-US" sz="2000" dirty="0">
                      <a:ea typeface="Cambria Math" panose="02040503050406030204" pitchFamily="18" charset="0"/>
                    </a:rPr>
                    <a:t>[X]</a:t>
                  </a:r>
                  <a:r>
                    <a:rPr lang="en-US" sz="2000" dirty="0"/>
                    <a:t> </a:t>
                  </a:r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559F69A-0BA5-024F-6311-C790DCA8DF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371" y="1885950"/>
                  <a:ext cx="2729722" cy="499945"/>
                </a:xfrm>
                <a:prstGeom prst="rect">
                  <a:avLst/>
                </a:prstGeom>
                <a:blipFill>
                  <a:blip r:embed="rId7"/>
                  <a:stretch>
                    <a:fillRect l="-2315"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C63060C-DF27-6D5E-4A74-BA2D4C6D5E8A}"/>
                </a:ext>
              </a:extLst>
            </p:cNvPr>
            <p:cNvGrpSpPr/>
            <p:nvPr/>
          </p:nvGrpSpPr>
          <p:grpSpPr>
            <a:xfrm>
              <a:off x="3510643" y="1822039"/>
              <a:ext cx="2225387" cy="436636"/>
              <a:chOff x="3510643" y="2232288"/>
              <a:chExt cx="2225387" cy="436636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03C5AB83-31C9-7F6E-90B5-81B6F45B55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10643" y="2668924"/>
                <a:ext cx="222538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15A2F925-AB53-2C3A-F956-9CA93048B551}"/>
                      </a:ext>
                    </a:extLst>
                  </p:cNvPr>
                  <p:cNvSpPr txBox="1"/>
                  <p:nvPr/>
                </p:nvSpPr>
                <p:spPr>
                  <a:xfrm>
                    <a:off x="4451195" y="2232288"/>
                    <a:ext cx="381066" cy="392993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000" baseline="-25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15A2F925-AB53-2C3A-F956-9CA93048B5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51195" y="2232288"/>
                    <a:ext cx="381066" cy="39299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8575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F1B6B14-6470-DF09-5EC3-C6B6B10F4E82}"/>
              </a:ext>
            </a:extLst>
          </p:cNvPr>
          <p:cNvSpPr/>
          <p:nvPr/>
        </p:nvSpPr>
        <p:spPr>
          <a:xfrm>
            <a:off x="457200" y="3376691"/>
            <a:ext cx="8229600" cy="79525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554329-C92E-2BFF-03F9-1C14940CF765}"/>
                  </a:ext>
                </a:extLst>
              </p:cNvPr>
              <p:cNvSpPr txBox="1"/>
              <p:nvPr/>
            </p:nvSpPr>
            <p:spPr>
              <a:xfrm>
                <a:off x="808371" y="3228985"/>
                <a:ext cx="7678512" cy="883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10000"/>
                  </a:lnSpc>
                  <a:tabLst>
                    <a:tab pos="682625" algn="l"/>
                  </a:tabLst>
                </a:pPr>
                <a:r>
                  <a:rPr lang="en-US" b="1" u="sng" dirty="0" err="1">
                    <a:latin typeface="+mn-lt"/>
                  </a:rPr>
                  <a:t>Thm</a:t>
                </a:r>
                <a:r>
                  <a:rPr lang="en-US" dirty="0">
                    <a:latin typeface="+mn-lt"/>
                  </a:rPr>
                  <a:t>:	The Plonk Poly-IOP is complete and knowledge sound,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	assuming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n-lt"/>
                  </a:rPr>
                  <a:t>is negligible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554329-C92E-2BFF-03F9-1C14940CF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71" y="3228985"/>
                <a:ext cx="7678512" cy="883575"/>
              </a:xfrm>
              <a:prstGeom prst="rect">
                <a:avLst/>
              </a:prstGeom>
              <a:blipFill>
                <a:blip r:embed="rId9"/>
                <a:stretch>
                  <a:fillRect l="-1155" t="-2857" r="-330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7AEDA00-73C9-B00B-CA84-F33BC2EC13B1}"/>
              </a:ext>
            </a:extLst>
          </p:cNvPr>
          <p:cNvSpPr txBox="1"/>
          <p:nvPr/>
        </p:nvSpPr>
        <p:spPr>
          <a:xfrm>
            <a:off x="6856080" y="4464683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(</a:t>
            </a:r>
            <a:r>
              <a:rPr lang="en-US" sz="2000" dirty="0" err="1">
                <a:latin typeface="+mn-lt"/>
              </a:rPr>
              <a:t>eprint</a:t>
            </a:r>
            <a:r>
              <a:rPr lang="en-US" sz="2000" dirty="0">
                <a:latin typeface="+mn-lt"/>
              </a:rPr>
              <a:t>/2019/953)</a:t>
            </a:r>
          </a:p>
        </p:txBody>
      </p:sp>
    </p:spTree>
    <p:extLst>
      <p:ext uri="{BB962C8B-B14F-4D97-AF65-F5344CB8AC3E}">
        <p14:creationId xmlns:p14="http://schemas.microsoft.com/office/powerpoint/2010/main" val="36479553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1EEA-EA99-504D-BF08-E4EF4ADB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extensions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39F28A-29A2-2449-BC12-4A1630FCE5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Plonk proof:   a short proof  (O(1) commitments),    fast verifier</a:t>
                </a:r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en-US" sz="2400" dirty="0"/>
                  <a:t>The SNARK can be made into a </a:t>
                </a:r>
                <a:r>
                  <a:rPr lang="en-US" sz="2400" dirty="0" err="1"/>
                  <a:t>zk</a:t>
                </a:r>
                <a:r>
                  <a:rPr lang="en-US" sz="2400" dirty="0"/>
                  <a:t>-SNARK</a:t>
                </a:r>
              </a:p>
              <a:p>
                <a:pPr marL="0" indent="0">
                  <a:spcBef>
                    <a:spcPts val="3300"/>
                  </a:spcBef>
                  <a:buNone/>
                </a:pPr>
                <a:r>
                  <a:rPr lang="en-US" sz="2400" dirty="0"/>
                  <a:t>Main challenge:   reduce prover time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sz="2400" b="1" dirty="0" err="1"/>
                  <a:t>Hyperplonk</a:t>
                </a:r>
                <a:r>
                  <a:rPr lang="en-US" sz="2400" dirty="0"/>
                  <a:t>:  </a:t>
                </a:r>
                <a:r>
                  <a:rPr lang="en-US" sz="2400" dirty="0">
                    <a:solidFill>
                      <a:srgbClr val="333399"/>
                    </a:solidFill>
                  </a:rPr>
                  <a:t>replace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solidFill>
                          <a:srgbClr val="33339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400" dirty="0">
                    <a:solidFill>
                      <a:srgbClr val="333399"/>
                    </a:solidFill>
                  </a:rPr>
                  <a:t>  with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dirty="0" smtClean="0">
                            <a:solidFill>
                              <a:srgbClr val="33339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solidFill>
                                  <a:srgbClr val="3333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solidFill>
                                  <a:srgbClr val="333399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rgbClr val="333399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333399"/>
                    </a:solidFill>
                  </a:rPr>
                  <a:t>     </a:t>
                </a:r>
                <a:r>
                  <a:rPr lang="en-US" sz="2000" dirty="0">
                    <a:solidFill>
                      <a:srgbClr val="333399"/>
                    </a:solidFill>
                  </a:rPr>
                  <a:t>( where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99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solidFill>
                          <a:srgbClr val="333399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3333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333399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3333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rgbClr val="333399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l-GR" sz="2000" i="1">
                        <a:solidFill>
                          <a:srgbClr val="33339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b="0" i="1" smtClean="0">
                        <a:solidFill>
                          <a:srgbClr val="33339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/>
                  <a:t> )</a:t>
                </a:r>
              </a:p>
              <a:p>
                <a:pPr lvl="1">
                  <a:spcBef>
                    <a:spcPts val="1500"/>
                  </a:spcBef>
                </a:pPr>
                <a:r>
                  <a:rPr lang="en-US" sz="2200" dirty="0"/>
                  <a:t>The polynomial T  is now a multilinear polynomial in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200" dirty="0"/>
                  <a:t> variables</a:t>
                </a:r>
              </a:p>
              <a:p>
                <a:pPr lvl="1">
                  <a:spcBef>
                    <a:spcPts val="1500"/>
                  </a:spcBef>
                </a:pPr>
                <a:r>
                  <a:rPr lang="en-US" sz="2200" dirty="0" err="1"/>
                  <a:t>ZeroTest</a:t>
                </a:r>
                <a:r>
                  <a:rPr lang="en-US" sz="2200" dirty="0"/>
                  <a:t> is replaced by a multilinear </a:t>
                </a:r>
                <a:r>
                  <a:rPr lang="en-US" sz="2200" dirty="0" err="1"/>
                  <a:t>SumCheck</a:t>
                </a:r>
                <a:r>
                  <a:rPr lang="en-US" sz="2200" dirty="0"/>
                  <a:t>  (linear time)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39F28A-29A2-2449-BC12-4A1630FCE5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  <a:blipFill>
                <a:blip r:embed="rId2"/>
                <a:stretch>
                  <a:fillRect l="-1170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56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371850"/>
            <a:ext cx="7220607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 scaling the blockchain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148169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94929</TotalTime>
  <Words>6912</Words>
  <Application>Microsoft Macintosh PowerPoint</Application>
  <PresentationFormat>On-screen Show (16:9)</PresentationFormat>
  <Paragraphs>756</Paragraphs>
  <Slides>69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Calibri</vt:lpstr>
      <vt:lpstr>Cambria</vt:lpstr>
      <vt:lpstr>Cambria Math</vt:lpstr>
      <vt:lpstr>Office Theme</vt:lpstr>
      <vt:lpstr>Building a SNARK</vt:lpstr>
      <vt:lpstr>Recap:  zk-SNARK applications</vt:lpstr>
      <vt:lpstr>Review:  a preprocessing SNARK</vt:lpstr>
      <vt:lpstr>SNARK:  requirements  (informal)</vt:lpstr>
      <vt:lpstr>A simple PCP-based SNARK</vt:lpstr>
      <vt:lpstr>A simple construction: PCP-based SNARK</vt:lpstr>
      <vt:lpstr>Convert a PCP to a SNARK:  making proof short</vt:lpstr>
      <vt:lpstr>Making the proof non-interactive</vt:lpstr>
      <vt:lpstr>Making the proof non-interactive</vt:lpstr>
      <vt:lpstr>Why is this an argument of knowledge?   (can skip)</vt:lpstr>
      <vt:lpstr>Are we done?</vt:lpstr>
      <vt:lpstr>Building an efficient SNARK</vt:lpstr>
      <vt:lpstr>General paradigm:  two steps</vt:lpstr>
      <vt:lpstr>(1) Polynomial commitment scheme (PCS)</vt:lpstr>
      <vt:lpstr>(1) Polynomial commitment scheme (PCS)</vt:lpstr>
      <vt:lpstr>(1) Polynomial commitment scheme (PCS)</vt:lpstr>
      <vt:lpstr>Constructing a PCS</vt:lpstr>
      <vt:lpstr>General paradigm:  two steps</vt:lpstr>
      <vt:lpstr>Polynomial IOPs    (PIOPs)</vt:lpstr>
      <vt:lpstr>Polynomial IOPs    (PIOPs)</vt:lpstr>
      <vt:lpstr>The paradigm:  Poly-IOP  +  PCS  ⇒  SNARK</vt:lpstr>
      <vt:lpstr>The Plonk poly-IOP    (eprint/2019/953)</vt:lpstr>
      <vt:lpstr>Plonk Systems</vt:lpstr>
      <vt:lpstr>The PLONK PIOP</vt:lpstr>
      <vt:lpstr>PLONK:  a poly-IOP for a general circuit  C(x,w)</vt:lpstr>
      <vt:lpstr>Encoding the trace as a polynomial</vt:lpstr>
      <vt:lpstr>Encoding the trace as a polynomial</vt:lpstr>
      <vt:lpstr>Encoding the trace as a polynomial</vt:lpstr>
      <vt:lpstr>Step 2:  proving validity of T</vt:lpstr>
      <vt:lpstr>Proving properties of  committed univariate polynomials </vt:lpstr>
      <vt:lpstr>Proving properties of committed polynomials </vt:lpstr>
      <vt:lpstr>An example: polynomial equality testing</vt:lpstr>
      <vt:lpstr>Why is this sound?</vt:lpstr>
      <vt:lpstr>Why is this sound?</vt:lpstr>
      <vt:lpstr>The polynomial equality testing protocol</vt:lpstr>
      <vt:lpstr>The compiled proof system</vt:lpstr>
      <vt:lpstr>Important proof gadgets for univariates</vt:lpstr>
      <vt:lpstr>The vanishing polynomial</vt:lpstr>
      <vt:lpstr>(1)  ZeroTest on Ω      (Ω = { 1, ω, ω2, …, ωk-1 } )</vt:lpstr>
      <vt:lpstr>(1)  ZeroTest on Ω      (Ω = { 1, ω, ω2, …, ωk-1 } )</vt:lpstr>
      <vt:lpstr>(3) Product check on Ω :     ∏_(a∈Ω)▒〖f(a)〗=1</vt:lpstr>
      <vt:lpstr>(3) Product check on Ω     (unoptimized)</vt:lpstr>
      <vt:lpstr>Same works for rational functions:   ∏_(a∈Ω)▒〖(f/g)(a)〗=1</vt:lpstr>
      <vt:lpstr>(4)  Another useful gadget:  permutation check</vt:lpstr>
      <vt:lpstr>(4)  Another useful gadget:  permutation check</vt:lpstr>
      <vt:lpstr>(4’) Permutation check on pairs</vt:lpstr>
      <vt:lpstr>(4’) Permutation check on pairs</vt:lpstr>
      <vt:lpstr>The protocol</vt:lpstr>
      <vt:lpstr>(5)  final gadget: prescribed permutation check</vt:lpstr>
      <vt:lpstr>Prescribed permutation check</vt:lpstr>
      <vt:lpstr>Prescribed permutation check</vt:lpstr>
      <vt:lpstr>Summary of proof gadgets</vt:lpstr>
      <vt:lpstr>The PLONK Poly-IOP for general circuits</vt:lpstr>
      <vt:lpstr>PLONK:  a poly-IOP for a general circuit  C(x,w)</vt:lpstr>
      <vt:lpstr>Encoding the trace as a polynomial</vt:lpstr>
      <vt:lpstr>Encoding the trace as a polynomial</vt:lpstr>
      <vt:lpstr>Encoding the trace as a polynomial</vt:lpstr>
      <vt:lpstr>Step 2:  proving validity of T</vt:lpstr>
      <vt:lpstr>Proving (1):  T encodes the correct inputs</vt:lpstr>
      <vt:lpstr>Proving (1):  T encodes the correct inputs</vt:lpstr>
      <vt:lpstr>Proving (2):  every gate is evaluated correctly</vt:lpstr>
      <vt:lpstr>Proving (2):  every gate is evaluated correctly</vt:lpstr>
      <vt:lpstr>Proving (2):  every gate is evaluated correctly</vt:lpstr>
      <vt:lpstr>Proving (3):  T respects the wires of  C</vt:lpstr>
      <vt:lpstr>Proving (3):  T respects the wires of  C</vt:lpstr>
      <vt:lpstr>The complete Plonk Poly-IOP   (and SNARK)</vt:lpstr>
      <vt:lpstr>The complete Plonk Poly-IOP   (and SNARK)</vt:lpstr>
      <vt:lpstr>Many extensions …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1530</cp:revision>
  <cp:lastPrinted>2020-11-09T06:39:36Z</cp:lastPrinted>
  <dcterms:created xsi:type="dcterms:W3CDTF">2010-10-17T19:58:05Z</dcterms:created>
  <dcterms:modified xsi:type="dcterms:W3CDTF">2025-11-12T22:36:37Z</dcterms:modified>
</cp:coreProperties>
</file>