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1352" r:id="rId2"/>
    <p:sldId id="1761" r:id="rId3"/>
    <p:sldId id="1762" r:id="rId4"/>
    <p:sldId id="1763" r:id="rId5"/>
    <p:sldId id="1772" r:id="rId6"/>
    <p:sldId id="1764" r:id="rId7"/>
    <p:sldId id="1767" r:id="rId8"/>
    <p:sldId id="1977" r:id="rId9"/>
    <p:sldId id="1768" r:id="rId10"/>
    <p:sldId id="1757" r:id="rId11"/>
    <p:sldId id="1770" r:id="rId12"/>
    <p:sldId id="1766" r:id="rId13"/>
    <p:sldId id="1769" r:id="rId14"/>
    <p:sldId id="1771" r:id="rId15"/>
    <p:sldId id="1759" r:id="rId16"/>
    <p:sldId id="287" r:id="rId17"/>
    <p:sldId id="288" r:id="rId18"/>
    <p:sldId id="289" r:id="rId19"/>
    <p:sldId id="1765" r:id="rId20"/>
    <p:sldId id="293" r:id="rId21"/>
    <p:sldId id="261" r:id="rId22"/>
    <p:sldId id="262" r:id="rId23"/>
    <p:sldId id="263" r:id="rId24"/>
    <p:sldId id="264" r:id="rId25"/>
    <p:sldId id="265" r:id="rId26"/>
    <p:sldId id="267" r:id="rId27"/>
    <p:sldId id="268" r:id="rId28"/>
    <p:sldId id="269" r:id="rId29"/>
    <p:sldId id="270" r:id="rId30"/>
    <p:sldId id="272" r:id="rId31"/>
    <p:sldId id="273" r:id="rId32"/>
    <p:sldId id="275" r:id="rId33"/>
    <p:sldId id="276" r:id="rId34"/>
    <p:sldId id="277" r:id="rId35"/>
    <p:sldId id="278" r:id="rId36"/>
    <p:sldId id="280" r:id="rId37"/>
    <p:sldId id="283" r:id="rId38"/>
    <p:sldId id="1804" r:id="rId39"/>
    <p:sldId id="1794" r:id="rId40"/>
    <p:sldId id="1710" r:id="rId41"/>
    <p:sldId id="1711" r:id="rId42"/>
    <p:sldId id="1712" r:id="rId43"/>
    <p:sldId id="1795" r:id="rId44"/>
    <p:sldId id="1707" r:id="rId45"/>
    <p:sldId id="1716" r:id="rId46"/>
    <p:sldId id="1802" r:id="rId47"/>
    <p:sldId id="1808" r:id="rId48"/>
    <p:sldId id="1809" r:id="rId49"/>
    <p:sldId id="1812" r:id="rId50"/>
    <p:sldId id="1810" r:id="rId51"/>
    <p:sldId id="1811" r:id="rId52"/>
    <p:sldId id="1813" r:id="rId53"/>
    <p:sldId id="1814" r:id="rId54"/>
    <p:sldId id="1786" r:id="rId55"/>
    <p:sldId id="1976" r:id="rId56"/>
    <p:sldId id="1973" r:id="rId57"/>
    <p:sldId id="1974" r:id="rId58"/>
    <p:sldId id="1975" r:id="rId59"/>
    <p:sldId id="1818" r:id="rId60"/>
    <p:sldId id="1819" r:id="rId61"/>
    <p:sldId id="1633" r:id="rId62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9A0000"/>
    <a:srgbClr val="3025FF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01" autoAdjust="0"/>
    <p:restoredTop sz="90735" autoAdjust="0"/>
  </p:normalViewPr>
  <p:slideViewPr>
    <p:cSldViewPr snapToGrid="0">
      <p:cViewPr varScale="1">
        <p:scale>
          <a:sx n="89" d="100"/>
          <a:sy n="89" d="100"/>
        </p:scale>
        <p:origin x="168" y="92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11/3/25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tos.dev/build/get-started/ethereum-cheatsheet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STM:  Software Transactional Memory</a:t>
            </a:r>
            <a:endParaRPr lang="en-US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245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solanabeach.io</a:t>
            </a:r>
            <a:r>
              <a:rPr lang="en-US" dirty="0"/>
              <a:t>/validators</a:t>
            </a:r>
          </a:p>
          <a:p>
            <a:r>
              <a:rPr lang="en-US" dirty="0"/>
              <a:t>https://</a:t>
            </a:r>
            <a:r>
              <a:rPr lang="en-US" dirty="0" err="1"/>
              <a:t>beaconcha.in</a:t>
            </a:r>
            <a:r>
              <a:rPr lang="en-US" dirty="0"/>
              <a:t>/entities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44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www.validators.app</a:t>
            </a:r>
            <a:r>
              <a:rPr lang="en-US" dirty="0"/>
              <a:t>/</a:t>
            </a:r>
            <a:r>
              <a:rPr lang="en-US" dirty="0" err="1"/>
              <a:t>data-centers?locale</a:t>
            </a:r>
            <a:r>
              <a:rPr lang="en-US" dirty="0"/>
              <a:t>=</a:t>
            </a:r>
            <a:r>
              <a:rPr lang="en-US" dirty="0" err="1"/>
              <a:t>en&amp;network</a:t>
            </a:r>
            <a:r>
              <a:rPr lang="en-US" dirty="0"/>
              <a:t>=</a:t>
            </a:r>
            <a:r>
              <a:rPr lang="en-US" dirty="0" err="1"/>
              <a:t>mainnet&amp;sort_by</a:t>
            </a:r>
            <a:r>
              <a:rPr lang="en-US" dirty="0"/>
              <a:t>=</a:t>
            </a:r>
            <a:r>
              <a:rPr lang="en-US" dirty="0" err="1"/>
              <a:t>asn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Creating a new token just means allocating a new account state for the Token Program.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19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 depth four across accounts.  Within an account the max call depth is 64.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01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88c5403e1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88c5403e1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none" dirty="0">
                <a:sym typeface="Raleway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Move VM vs EVM:      https://aptos.dev/build/get-started/ethereum-cheatsheet</a:t>
            </a:r>
            <a:r>
              <a:rPr lang="en-US" u="none" dirty="0">
                <a:sym typeface="Raleway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454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8f108f992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8f108f992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59852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8f108f992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38f108f992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This is design for verifiability. </a:t>
            </a:r>
            <a:endParaRPr sz="10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40518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2e872f0a7da_0_6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2e872f0a7da_0_6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361948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4d0c49a9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4d0c49a9d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81900f5e0a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81900f5e0a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64d0c49a9d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64d0c49a9d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 address (also called an account) can hold multiple modules, called a package.   The address also holds data resources. </a:t>
            </a:r>
            <a:endParaRPr sz="10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64d0c49a9d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64d0c49a9d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64d0c49a9d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64d0c49a9d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81900f5e0a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281900f5e0a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81900f5e0a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281900f5e0a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64d0c49a9d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64d0c49a9d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81900f5e0a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281900f5e0a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64d0c49a9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64d0c49a9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64d0c49a9d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64d0c49a9d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+mn-lt"/>
                <a:ea typeface="Roboto"/>
                <a:cs typeface="Roboto"/>
                <a:sym typeface="Roboto"/>
              </a:rPr>
              <a:t>The argument caller must be an address that is signed by the corresponding public key.  </a:t>
            </a:r>
            <a:endParaRPr sz="2400" dirty="0">
              <a:solidFill>
                <a:schemeClr val="dk1"/>
              </a:solidFill>
              <a:latin typeface="+mn-lt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81900f5e0a_8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281900f5e0a_8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64d0c49a9d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64d0c49a9d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281900f5e0a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281900f5e0a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Address and account is the same thing.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 address can have multiple modules, called a package.</a:t>
            </a:r>
            <a:endParaRPr sz="10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81900f5e0a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281900f5e0a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64d0c49a9d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64d0c49a9d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64d0c49a9d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364d0c49a9d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Movie studio DAO:   participants decide what movie scripts to fund, and then share in profits from movie.</a:t>
            </a:r>
          </a:p>
          <a:p>
            <a:r>
              <a:rPr lang="en-US" dirty="0" err="1"/>
              <a:t>SafeSnap</a:t>
            </a:r>
            <a:r>
              <a:rPr lang="en-US" dirty="0"/>
              <a:t>:  uses </a:t>
            </a:r>
            <a:r>
              <a:rPr lang="en-US" dirty="0" err="1"/>
              <a:t>Reality.eth</a:t>
            </a:r>
            <a:r>
              <a:rPr lang="en-US" dirty="0"/>
              <a:t> to implement an oracle that pushes </a:t>
            </a:r>
            <a:r>
              <a:rPr lang="en-US"/>
              <a:t>vote results on-chain.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414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MMM:  Merch Memes Marketing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374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docs.compound.finance</a:t>
            </a:r>
            <a:r>
              <a:rPr lang="en-US" dirty="0"/>
              <a:t>/v2/governance/#governance</a:t>
            </a:r>
          </a:p>
          <a:p>
            <a:r>
              <a:rPr lang="en-US" dirty="0"/>
              <a:t>Bravo:  supports updating protocol global parameters (in three slides).   Alpha fixed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028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Voter can re-delegate to move tokens to someone else.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001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Voter can re-delegate to move tokens to someone else.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548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254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5508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 slide 2"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73013" y="254700"/>
            <a:ext cx="274875" cy="2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2"/>
          <p:cNvSpPr txBox="1">
            <a:spLocks noGrp="1"/>
          </p:cNvSpPr>
          <p:nvPr>
            <p:ph type="sldNum" idx="12"/>
          </p:nvPr>
        </p:nvSpPr>
        <p:spPr>
          <a:xfrm>
            <a:off x="8444197" y="46519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800">
                <a:solidFill>
                  <a:schemeClr val="dk1"/>
                </a:solidFill>
              </a:defRPr>
            </a:lvl1pPr>
            <a:lvl2pPr lvl="1" rtl="0">
              <a:buNone/>
              <a:defRPr sz="800">
                <a:solidFill>
                  <a:schemeClr val="dk1"/>
                </a:solidFill>
              </a:defRPr>
            </a:lvl2pPr>
            <a:lvl3pPr lvl="2" rtl="0">
              <a:buNone/>
              <a:defRPr sz="800">
                <a:solidFill>
                  <a:schemeClr val="dk1"/>
                </a:solidFill>
              </a:defRPr>
            </a:lvl3pPr>
            <a:lvl4pPr lvl="3" rtl="0">
              <a:buNone/>
              <a:defRPr sz="800">
                <a:solidFill>
                  <a:schemeClr val="dk1"/>
                </a:solidFill>
              </a:defRPr>
            </a:lvl4pPr>
            <a:lvl5pPr lvl="4" rtl="0">
              <a:buNone/>
              <a:defRPr sz="800">
                <a:solidFill>
                  <a:schemeClr val="dk1"/>
                </a:solidFill>
              </a:defRPr>
            </a:lvl5pPr>
            <a:lvl6pPr lvl="5" rtl="0">
              <a:buNone/>
              <a:defRPr sz="800">
                <a:solidFill>
                  <a:schemeClr val="dk1"/>
                </a:solidFill>
              </a:defRPr>
            </a:lvl6pPr>
            <a:lvl7pPr lvl="6" rtl="0">
              <a:buNone/>
              <a:defRPr sz="800">
                <a:solidFill>
                  <a:schemeClr val="dk1"/>
                </a:solidFill>
              </a:defRPr>
            </a:lvl7pPr>
            <a:lvl8pPr lvl="7" rtl="0">
              <a:buNone/>
              <a:defRPr sz="800">
                <a:solidFill>
                  <a:schemeClr val="dk1"/>
                </a:solidFill>
              </a:defRPr>
            </a:lvl8pPr>
            <a:lvl9pPr lvl="8" rtl="0">
              <a:buNone/>
              <a:defRPr sz="8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026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  <p:sldLayoutId id="2147484102" r:id="rId4"/>
    <p:sldLayoutId id="2147484103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onad.xyz/technolog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olana.com/docs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ompound.finance/v2/governance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openzeppelin.com/contracts/4.x/api/governance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823" y="1479869"/>
            <a:ext cx="8502354" cy="1223505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dirty="0"/>
              <a:t>Other layer-1 architectures: </a:t>
            </a:r>
            <a:br>
              <a:rPr lang="en-US" dirty="0"/>
            </a:br>
            <a:r>
              <a:rPr lang="en-US" dirty="0"/>
              <a:t>Solana, Sui, Aptos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677364" y="3086230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Boneh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94564-5D4F-3828-9D70-DD1332709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This lecture:  non-EVM chains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B0871A-FDDC-310C-9BD0-7BA591187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04" y="1123516"/>
            <a:ext cx="8831544" cy="32911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8CCA78-223E-B77E-7641-CDCB1A96ED6F}"/>
              </a:ext>
            </a:extLst>
          </p:cNvPr>
          <p:cNvSpPr txBox="1"/>
          <p:nvPr/>
        </p:nvSpPr>
        <p:spPr>
          <a:xfrm>
            <a:off x="5936625" y="3587814"/>
            <a:ext cx="922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and Aptos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E0D941-2071-F476-C7C5-176FC771258A}"/>
              </a:ext>
            </a:extLst>
          </p:cNvPr>
          <p:cNvSpPr txBox="1"/>
          <p:nvPr/>
        </p:nvSpPr>
        <p:spPr>
          <a:xfrm>
            <a:off x="1199536" y="1514169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8F2C2B-E6F3-9200-DA9F-A6C8D9C7E5EF}"/>
              </a:ext>
            </a:extLst>
          </p:cNvPr>
          <p:cNvSpPr txBox="1"/>
          <p:nvPr/>
        </p:nvSpPr>
        <p:spPr>
          <a:xfrm>
            <a:off x="1214284" y="1774724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081066-2D58-EB4B-378E-887FA78C1F73}"/>
              </a:ext>
            </a:extLst>
          </p:cNvPr>
          <p:cNvSpPr txBox="1"/>
          <p:nvPr/>
        </p:nvSpPr>
        <p:spPr>
          <a:xfrm>
            <a:off x="1125793" y="2836611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DE51C6-5A84-FAB8-ABF1-93C9191DEF76}"/>
              </a:ext>
            </a:extLst>
          </p:cNvPr>
          <p:cNvSpPr txBox="1"/>
          <p:nvPr/>
        </p:nvSpPr>
        <p:spPr>
          <a:xfrm>
            <a:off x="1086465" y="3097166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380048-1960-8113-ED49-11F15D66EF50}"/>
              </a:ext>
            </a:extLst>
          </p:cNvPr>
          <p:cNvSpPr txBox="1"/>
          <p:nvPr/>
        </p:nvSpPr>
        <p:spPr>
          <a:xfrm>
            <a:off x="1061884" y="3367554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10747B-DB50-DDC8-3E14-C5C11B7203F9}"/>
              </a:ext>
            </a:extLst>
          </p:cNvPr>
          <p:cNvSpPr txBox="1"/>
          <p:nvPr/>
        </p:nvSpPr>
        <p:spPr>
          <a:xfrm>
            <a:off x="1066800" y="3628109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6475FA-F19E-E377-C88A-0087745C918A}"/>
              </a:ext>
            </a:extLst>
          </p:cNvPr>
          <p:cNvSpPr txBox="1"/>
          <p:nvPr/>
        </p:nvSpPr>
        <p:spPr>
          <a:xfrm>
            <a:off x="1111046" y="2571139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D63550E-A8F7-6DBD-5483-65B23BAA1E65}"/>
              </a:ext>
            </a:extLst>
          </p:cNvPr>
          <p:cNvSpPr txBox="1"/>
          <p:nvPr/>
        </p:nvSpPr>
        <p:spPr>
          <a:xfrm>
            <a:off x="5614219" y="1513313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DDC23E-4D2A-1A24-416A-E7373FADEA4A}"/>
              </a:ext>
            </a:extLst>
          </p:cNvPr>
          <p:cNvSpPr txBox="1"/>
          <p:nvPr/>
        </p:nvSpPr>
        <p:spPr>
          <a:xfrm>
            <a:off x="5580106" y="2304853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AB19A5-0DA3-0F9C-2222-FB7EEA180F93}"/>
              </a:ext>
            </a:extLst>
          </p:cNvPr>
          <p:cNvSpPr txBox="1"/>
          <p:nvPr/>
        </p:nvSpPr>
        <p:spPr>
          <a:xfrm>
            <a:off x="5580106" y="2571139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E0B253-F32E-1EF5-5D88-A89806D711D8}"/>
              </a:ext>
            </a:extLst>
          </p:cNvPr>
          <p:cNvSpPr txBox="1"/>
          <p:nvPr/>
        </p:nvSpPr>
        <p:spPr>
          <a:xfrm>
            <a:off x="5575489" y="3367554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920E7E7-6D3B-90F7-5BB9-3AC8C1810EF9}"/>
              </a:ext>
            </a:extLst>
          </p:cNvPr>
          <p:cNvSpPr txBox="1"/>
          <p:nvPr/>
        </p:nvSpPr>
        <p:spPr>
          <a:xfrm>
            <a:off x="5575489" y="3901221"/>
            <a:ext cx="4427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EVM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E85E42-76E0-F28A-7AF5-D33176FC36EA}"/>
              </a:ext>
            </a:extLst>
          </p:cNvPr>
          <p:cNvSpPr txBox="1"/>
          <p:nvPr/>
        </p:nvSpPr>
        <p:spPr>
          <a:xfrm>
            <a:off x="5626016" y="1784104"/>
            <a:ext cx="11352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Solana VM (SVM)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CC21202-C27F-FB3D-AB7A-BB7563CD2AE3}"/>
              </a:ext>
            </a:extLst>
          </p:cNvPr>
          <p:cNvSpPr txBox="1"/>
          <p:nvPr/>
        </p:nvSpPr>
        <p:spPr>
          <a:xfrm>
            <a:off x="1125793" y="2035279"/>
            <a:ext cx="11352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FFFF00"/>
                </a:solidFill>
                <a:latin typeface="+mn-lt"/>
              </a:rPr>
              <a:t>Solana VM (SVM)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09539C7-F35C-83CB-687B-830E3364ABAD}"/>
              </a:ext>
            </a:extLst>
          </p:cNvPr>
          <p:cNvGrpSpPr/>
          <p:nvPr/>
        </p:nvGrpSpPr>
        <p:grpSpPr>
          <a:xfrm>
            <a:off x="7089058" y="1907458"/>
            <a:ext cx="1665096" cy="2142300"/>
            <a:chOff x="7089058" y="1907458"/>
            <a:chExt cx="1665096" cy="21423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6DC5F51-7781-EB4F-3766-7843A125ED4D}"/>
                </a:ext>
              </a:extLst>
            </p:cNvPr>
            <p:cNvGrpSpPr/>
            <p:nvPr/>
          </p:nvGrpSpPr>
          <p:grpSpPr>
            <a:xfrm>
              <a:off x="7089058" y="1907458"/>
              <a:ext cx="1114573" cy="307777"/>
              <a:chOff x="7089058" y="1907458"/>
              <a:chExt cx="1114573" cy="307777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C27D9BC9-EA74-F393-3508-4B540F1C07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89058" y="1907458"/>
                <a:ext cx="74725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477337-4F96-BCF9-8C52-9110F0597048}"/>
                  </a:ext>
                </a:extLst>
              </p:cNvPr>
              <p:cNvSpPr txBox="1"/>
              <p:nvPr/>
            </p:nvSpPr>
            <p:spPr>
              <a:xfrm>
                <a:off x="7198997" y="1907458"/>
                <a:ext cx="1004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400" dirty="0">
                    <a:latin typeface="+mn-lt"/>
                  </a:rPr>
                  <a:t>this lecture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DF23835-916F-9781-DD78-55AA6067C36E}"/>
                </a:ext>
              </a:extLst>
            </p:cNvPr>
            <p:cNvGrpSpPr/>
            <p:nvPr/>
          </p:nvGrpSpPr>
          <p:grpSpPr>
            <a:xfrm>
              <a:off x="7089058" y="3433925"/>
              <a:ext cx="1114573" cy="307777"/>
              <a:chOff x="7089058" y="1629176"/>
              <a:chExt cx="1114573" cy="307777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030F45BD-B94A-2BE1-6044-B8F2E6B957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89058" y="1907458"/>
                <a:ext cx="74725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2435230-8850-AFB6-4705-4144EC867B5E}"/>
                  </a:ext>
                </a:extLst>
              </p:cNvPr>
              <p:cNvSpPr txBox="1"/>
              <p:nvPr/>
            </p:nvSpPr>
            <p:spPr>
              <a:xfrm>
                <a:off x="7198997" y="1629176"/>
                <a:ext cx="10046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400" dirty="0">
                    <a:latin typeface="+mn-lt"/>
                  </a:rPr>
                  <a:t>this lecture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66648D9-BBFE-9079-224C-73C125BA55D6}"/>
                </a:ext>
              </a:extLst>
            </p:cNvPr>
            <p:cNvSpPr txBox="1"/>
            <p:nvPr/>
          </p:nvSpPr>
          <p:spPr>
            <a:xfrm>
              <a:off x="7157242" y="3711204"/>
              <a:ext cx="15969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latin typeface="+mn-lt"/>
                </a:rPr>
                <a:t>SuiVM</a:t>
              </a:r>
              <a:r>
                <a:rPr lang="en-US" sz="1600" dirty="0">
                  <a:latin typeface="+mn-lt"/>
                </a:rPr>
                <a:t> and MVM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833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0DF5D-14FD-93BC-C02D-C1B49CD7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differences from the EVM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4BAD8-7118-0C32-B5AA-E0022B816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03507"/>
            <a:ext cx="8588477" cy="10711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Recall:  the EVM runs a </a:t>
            </a:r>
            <a:r>
              <a:rPr lang="en-US" sz="2400" b="1" dirty="0"/>
              <a:t>single thread</a:t>
            </a:r>
            <a:r>
              <a:rPr lang="en-US" sz="2400" dirty="0"/>
              <a:t> for the entire world</a:t>
            </a:r>
          </a:p>
          <a:p>
            <a:r>
              <a:rPr lang="en-US" sz="2400" dirty="0"/>
              <a:t>transactions execute in a sequential order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000736-5288-410B-17E7-9A910B412B5E}"/>
              </a:ext>
            </a:extLst>
          </p:cNvPr>
          <p:cNvSpPr txBox="1"/>
          <p:nvPr/>
        </p:nvSpPr>
        <p:spPr>
          <a:xfrm>
            <a:off x="457199" y="2345461"/>
            <a:ext cx="7821565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b="1" dirty="0">
                <a:latin typeface="+mn-lt"/>
                <a:hlinkClick r:id="rId2"/>
              </a:rPr>
              <a:t>Monad</a:t>
            </a:r>
            <a:r>
              <a:rPr lang="en-US" dirty="0">
                <a:latin typeface="+mn-lt"/>
              </a:rPr>
              <a:t> an EVM compatible chain,  10,000 Tx/sec !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 re-implementation of the EVM that </a:t>
            </a:r>
            <a:br>
              <a:rPr lang="en-US" dirty="0">
                <a:latin typeface="+mn-lt"/>
              </a:rPr>
            </a:br>
            <a:r>
              <a:rPr lang="en-US" b="1" dirty="0">
                <a:latin typeface="+mn-lt"/>
              </a:rPr>
              <a:t>optimistically executes transactions in parallel.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It re-executes transactions for which a conflict is detected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Consensus:  0.400 sec. block time, 0.8 sec. to block finality</a:t>
            </a:r>
          </a:p>
        </p:txBody>
      </p:sp>
    </p:spTree>
    <p:extLst>
      <p:ext uri="{BB962C8B-B14F-4D97-AF65-F5344CB8AC3E}">
        <p14:creationId xmlns:p14="http://schemas.microsoft.com/office/powerpoint/2010/main" val="259104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5CDD1-1F29-1632-80AC-C09FC6EF2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Parallelism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EA267-254C-3C76-8FB8-5077BA945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4943"/>
            <a:ext cx="8229600" cy="29636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Solana</a:t>
            </a:r>
            <a:r>
              <a:rPr lang="en-US" dirty="0"/>
              <a:t>:  </a:t>
            </a:r>
            <a:r>
              <a:rPr lang="en-US" dirty="0" err="1"/>
              <a:t>sealevel</a:t>
            </a:r>
            <a:r>
              <a:rPr lang="en-US" dirty="0"/>
              <a:t> execution engine</a:t>
            </a:r>
          </a:p>
          <a:p>
            <a:r>
              <a:rPr lang="en-US" dirty="0"/>
              <a:t>Every transaction explicitly lists the accounts that is touches</a:t>
            </a:r>
          </a:p>
          <a:p>
            <a:r>
              <a:rPr lang="en-US" dirty="0"/>
              <a:t>None-overlapping transactions are executed in parallel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Aptos</a:t>
            </a:r>
            <a:r>
              <a:rPr lang="en-US" dirty="0"/>
              <a:t>:  Block-STM</a:t>
            </a:r>
          </a:p>
          <a:p>
            <a:r>
              <a:rPr lang="en-US" dirty="0"/>
              <a:t>Optimistically execute transactions in parallel</a:t>
            </a:r>
          </a:p>
          <a:p>
            <a:r>
              <a:rPr lang="en-US" dirty="0"/>
              <a:t>Re-execute sequentially if a conflict is discovered post-execution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Sui:</a:t>
            </a:r>
            <a:r>
              <a:rPr lang="en-US" dirty="0"/>
              <a:t>  </a:t>
            </a:r>
            <a:r>
              <a:rPr lang="en-US" dirty="0" err="1"/>
              <a:t>Mysticeti</a:t>
            </a:r>
            <a:r>
              <a:rPr lang="en-US" dirty="0"/>
              <a:t> consensus</a:t>
            </a:r>
          </a:p>
          <a:p>
            <a:r>
              <a:rPr lang="en-US" dirty="0" err="1"/>
              <a:t>OwnedObject</a:t>
            </a:r>
            <a:r>
              <a:rPr lang="en-US" dirty="0"/>
              <a:t> Tx  (fast path)  vs.  </a:t>
            </a:r>
            <a:r>
              <a:rPr lang="en-US" dirty="0" err="1"/>
              <a:t>SharedObject</a:t>
            </a:r>
            <a:r>
              <a:rPr lang="en-US" dirty="0"/>
              <a:t> Tx  (slow path)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1C32CB-B2C6-F25D-5E50-D0E09A5DCC1F}"/>
              </a:ext>
            </a:extLst>
          </p:cNvPr>
          <p:cNvSpPr txBox="1"/>
          <p:nvPr/>
        </p:nvSpPr>
        <p:spPr>
          <a:xfrm>
            <a:off x="457200" y="1035142"/>
            <a:ext cx="7890365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 different approach:  design a new VM for parallel execution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Solana, Aptos, Sui, Avalanche, Flow, …</a:t>
            </a:r>
          </a:p>
        </p:txBody>
      </p:sp>
    </p:spTree>
    <p:extLst>
      <p:ext uri="{BB962C8B-B14F-4D97-AF65-F5344CB8AC3E}">
        <p14:creationId xmlns:p14="http://schemas.microsoft.com/office/powerpoint/2010/main" val="93984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8014-25F9-0185-682D-30AD449D0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Consensus block finality times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FC76F-CAD0-1B99-FD33-BBECC65B7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607823"/>
          </a:xfrm>
        </p:spPr>
        <p:txBody>
          <a:bodyPr/>
          <a:lstStyle/>
          <a:p>
            <a:r>
              <a:rPr lang="en-US" b="1" dirty="0"/>
              <a:t>Ethereum</a:t>
            </a:r>
            <a:r>
              <a:rPr lang="en-US" dirty="0"/>
              <a:t>:  12 sec. slot,  </a:t>
            </a:r>
            <a:r>
              <a:rPr lang="en-US" b="1" dirty="0"/>
              <a:t>12.8 minutes </a:t>
            </a:r>
            <a:r>
              <a:rPr lang="en-US" dirty="0"/>
              <a:t>to finalize an epoch </a:t>
            </a:r>
          </a:p>
          <a:p>
            <a:endParaRPr lang="en-US" dirty="0"/>
          </a:p>
          <a:p>
            <a:r>
              <a:rPr lang="en-US" b="1" dirty="0"/>
              <a:t>Solana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Today:  0.4 sec. block time,  </a:t>
            </a:r>
            <a:r>
              <a:rPr lang="en-US" b="1" dirty="0"/>
              <a:t>12.8 sec.</a:t>
            </a:r>
            <a:r>
              <a:rPr lang="en-US" dirty="0"/>
              <a:t> to full finality</a:t>
            </a:r>
          </a:p>
          <a:p>
            <a:pPr lvl="1"/>
            <a:r>
              <a:rPr lang="en-US" dirty="0"/>
              <a:t>Coming Alpenglow consensus:  </a:t>
            </a:r>
            <a:r>
              <a:rPr lang="en-US" b="1" dirty="0"/>
              <a:t>0.13</a:t>
            </a:r>
            <a:r>
              <a:rPr lang="en-US" dirty="0"/>
              <a:t> sec full finality</a:t>
            </a:r>
          </a:p>
          <a:p>
            <a:pPr lvl="1"/>
            <a:endParaRPr lang="en-US" dirty="0"/>
          </a:p>
          <a:p>
            <a:r>
              <a:rPr lang="en-US" b="1" dirty="0"/>
              <a:t>Aptos/Sui</a:t>
            </a:r>
            <a:r>
              <a:rPr lang="en-US" dirty="0"/>
              <a:t>:  </a:t>
            </a:r>
            <a:r>
              <a:rPr lang="en-US" b="1" dirty="0"/>
              <a:t>sub-second</a:t>
            </a:r>
            <a:r>
              <a:rPr lang="en-US" dirty="0"/>
              <a:t> finality per block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020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69EE5987-2180-752B-E3BC-34129266DC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180120"/>
            <a:ext cx="6400800" cy="178517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hlinkClick r:id="rId2"/>
              </a:rPr>
              <a:t>https://solana.com/docs</a:t>
            </a:r>
            <a:endParaRPr lang="en-US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err="1">
                <a:solidFill>
                  <a:schemeClr val="dk1"/>
                </a:solidFill>
                <a:ea typeface="Raleway"/>
                <a:cs typeface="Raleway"/>
                <a:sym typeface="Raleway"/>
              </a:rPr>
              <a:t>Mainnet</a:t>
            </a:r>
            <a:r>
              <a:rPr lang="en-US" sz="2400" dirty="0">
                <a:solidFill>
                  <a:schemeClr val="dk1"/>
                </a:solidFill>
                <a:ea typeface="Raleway"/>
                <a:cs typeface="Raleway"/>
                <a:sym typeface="Raleway"/>
              </a:rPr>
              <a:t> launched on Mar. 2020     (genesis)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6679C5-65C4-5919-95F6-12236B4430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Solana:  a crash course</a:t>
            </a:r>
          </a:p>
        </p:txBody>
      </p:sp>
    </p:spTree>
    <p:extLst>
      <p:ext uri="{BB962C8B-B14F-4D97-AF65-F5344CB8AC3E}">
        <p14:creationId xmlns:p14="http://schemas.microsoft.com/office/powerpoint/2010/main" val="2397362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191C4-A347-19F0-A7CD-C44F57670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Node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0CD14-AA03-230B-9E61-E353C5FE2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Ethereum philosophy</a:t>
            </a:r>
            <a:r>
              <a:rPr lang="en-US" dirty="0"/>
              <a:t>:   anyone can run an Ethereum node</a:t>
            </a:r>
          </a:p>
          <a:p>
            <a:r>
              <a:rPr lang="en-US" dirty="0"/>
              <a:t>Low-end and high-end machines  ⇒  high resiliency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Solana philosophy</a:t>
            </a:r>
            <a:r>
              <a:rPr lang="en-US" dirty="0"/>
              <a:t>:  high-end servers, multi-core systems</a:t>
            </a:r>
          </a:p>
          <a:p>
            <a:pPr marL="0" indent="0">
              <a:buNone/>
            </a:pPr>
            <a:r>
              <a:rPr lang="en-US" dirty="0"/>
              <a:t>			⇒   lower network delays,  faster execution time</a:t>
            </a:r>
          </a:p>
          <a:p>
            <a:r>
              <a:rPr lang="en-US" dirty="0"/>
              <a:t>971 (staked) validators</a:t>
            </a:r>
          </a:p>
          <a:p>
            <a:r>
              <a:rPr lang="en-US" dirty="0"/>
              <a:t>Top 20 validators hold &gt;33% of stake</a:t>
            </a:r>
          </a:p>
          <a:p>
            <a:pPr lvl="2"/>
            <a:r>
              <a:rPr lang="en-US" dirty="0"/>
              <a:t>can halt chain or censor transactions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68ED82-4184-6E41-748B-582C96A6776B}"/>
              </a:ext>
            </a:extLst>
          </p:cNvPr>
          <p:cNvSpPr txBox="1"/>
          <p:nvPr/>
        </p:nvSpPr>
        <p:spPr>
          <a:xfrm>
            <a:off x="6489290" y="3904021"/>
            <a:ext cx="2328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(for Ethereum this is 3)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6A322D-996A-9C90-6CEF-562619DDC0EF}"/>
              </a:ext>
            </a:extLst>
          </p:cNvPr>
          <p:cNvCxnSpPr/>
          <p:nvPr/>
        </p:nvCxnSpPr>
        <p:spPr>
          <a:xfrm>
            <a:off x="383458" y="2330245"/>
            <a:ext cx="81411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3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ED334-58C8-D43D-571E-F3C1A3D4C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Validator distribution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2C07F4-0713-75F9-E4F2-ED1B5E738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68" y="1042492"/>
            <a:ext cx="3607021" cy="37866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05EBEE-4957-BBDC-9A81-98B5F0901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613" y="1042492"/>
            <a:ext cx="3607021" cy="378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77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563F3-D4E4-E164-6C6F-6786BFD0A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Solana account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57A4C-9F72-7009-1E98-9337C02D6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57274"/>
            <a:ext cx="8490155" cy="145455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Ethereum</a:t>
            </a:r>
            <a:r>
              <a:rPr lang="en-US" dirty="0"/>
              <a:t>:  smart contracts carry code *and* state  </a:t>
            </a:r>
            <a:r>
              <a:rPr lang="en-US" sz="2000" dirty="0"/>
              <a:t>(the storage array)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dirty="0"/>
              <a:t>Solana</a:t>
            </a:r>
            <a:r>
              <a:rPr lang="en-US" dirty="0"/>
              <a:t>:  programs carry code but are stateless !</a:t>
            </a:r>
          </a:p>
          <a:p>
            <a:r>
              <a:rPr lang="en-US" dirty="0"/>
              <a:t>state must be passed to a program to operate on. 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552BB-A183-730C-D3F7-72BB1CE2BC4C}"/>
              </a:ext>
            </a:extLst>
          </p:cNvPr>
          <p:cNvSpPr txBox="1"/>
          <p:nvPr/>
        </p:nvSpPr>
        <p:spPr>
          <a:xfrm>
            <a:off x="31899" y="3090342"/>
            <a:ext cx="6751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u="sng" dirty="0">
                <a:latin typeface="+mn-lt"/>
              </a:rPr>
              <a:t>EVM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D7F4C0-5100-7E2F-A136-054791B9E106}"/>
              </a:ext>
            </a:extLst>
          </p:cNvPr>
          <p:cNvSpPr/>
          <p:nvPr/>
        </p:nvSpPr>
        <p:spPr>
          <a:xfrm>
            <a:off x="737419" y="2861187"/>
            <a:ext cx="3043084" cy="20000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280FB6-4F1F-243B-85AA-7A5127966AF9}"/>
              </a:ext>
            </a:extLst>
          </p:cNvPr>
          <p:cNvSpPr/>
          <p:nvPr/>
        </p:nvSpPr>
        <p:spPr>
          <a:xfrm>
            <a:off x="4463846" y="2861187"/>
            <a:ext cx="3313470" cy="20000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4C4BD2-B9DF-7A95-2AEB-0A193CF48613}"/>
              </a:ext>
            </a:extLst>
          </p:cNvPr>
          <p:cNvSpPr txBox="1"/>
          <p:nvPr/>
        </p:nvSpPr>
        <p:spPr>
          <a:xfrm>
            <a:off x="7790503" y="2989007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u="sng" dirty="0">
                <a:latin typeface="+mn-lt"/>
              </a:rPr>
              <a:t>Solana VM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500928-2976-A44A-21A9-72E78756FE15}"/>
              </a:ext>
            </a:extLst>
          </p:cNvPr>
          <p:cNvSpPr/>
          <p:nvPr/>
        </p:nvSpPr>
        <p:spPr>
          <a:xfrm>
            <a:off x="965237" y="2989007"/>
            <a:ext cx="2448232" cy="47194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ERC-20: </a:t>
            </a:r>
            <a:br>
              <a:rPr lang="en-US" sz="1800" dirty="0"/>
            </a:br>
            <a:r>
              <a:rPr lang="en-US" sz="1800" dirty="0"/>
              <a:t>code and state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5E4DC7-28E8-5A88-3CD7-139532887EA3}"/>
              </a:ext>
            </a:extLst>
          </p:cNvPr>
          <p:cNvSpPr/>
          <p:nvPr/>
        </p:nvSpPr>
        <p:spPr>
          <a:xfrm>
            <a:off x="965237" y="3626679"/>
            <a:ext cx="2448232" cy="47194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ERC-20: </a:t>
            </a:r>
            <a:br>
              <a:rPr lang="en-US" sz="1800" dirty="0"/>
            </a:br>
            <a:r>
              <a:rPr lang="en-US" sz="1800" dirty="0"/>
              <a:t>code and state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77208C-BE55-6C81-75BC-CF658547F052}"/>
              </a:ext>
            </a:extLst>
          </p:cNvPr>
          <p:cNvSpPr/>
          <p:nvPr/>
        </p:nvSpPr>
        <p:spPr>
          <a:xfrm>
            <a:off x="965237" y="4264350"/>
            <a:ext cx="2448232" cy="47194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ERC-20: </a:t>
            </a:r>
            <a:br>
              <a:rPr lang="en-US" sz="1800" dirty="0"/>
            </a:br>
            <a:r>
              <a:rPr lang="en-US" sz="1800" dirty="0"/>
              <a:t>code and state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F78CB2-3DDB-E498-2766-40E95893D5E5}"/>
              </a:ext>
            </a:extLst>
          </p:cNvPr>
          <p:cNvSpPr/>
          <p:nvPr/>
        </p:nvSpPr>
        <p:spPr>
          <a:xfrm>
            <a:off x="4583507" y="3025204"/>
            <a:ext cx="1217524" cy="1711094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Token</a:t>
            </a:r>
            <a:br>
              <a:rPr lang="en-US" sz="1800" dirty="0"/>
            </a:br>
            <a:r>
              <a:rPr lang="en-US" sz="1800" dirty="0"/>
              <a:t>Program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99E3CA-631F-7C3F-FFF7-2CE094482782}"/>
              </a:ext>
            </a:extLst>
          </p:cNvPr>
          <p:cNvSpPr/>
          <p:nvPr/>
        </p:nvSpPr>
        <p:spPr>
          <a:xfrm>
            <a:off x="6041979" y="2966212"/>
            <a:ext cx="1546904" cy="52424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Mint account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C24DA0-EFCE-A68A-B36B-75F52F7BA9C2}"/>
              </a:ext>
            </a:extLst>
          </p:cNvPr>
          <p:cNvSpPr/>
          <p:nvPr/>
        </p:nvSpPr>
        <p:spPr>
          <a:xfrm>
            <a:off x="6041979" y="3624610"/>
            <a:ext cx="1546904" cy="52424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Mint account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0E37C9-4F97-021A-B360-AD0FB4EC1BB6}"/>
              </a:ext>
            </a:extLst>
          </p:cNvPr>
          <p:cNvSpPr/>
          <p:nvPr/>
        </p:nvSpPr>
        <p:spPr>
          <a:xfrm>
            <a:off x="6041979" y="4283008"/>
            <a:ext cx="1546904" cy="52424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Mint account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5BFBF3-54EC-A990-CF22-32F8BCEDF8E1}"/>
              </a:ext>
            </a:extLst>
          </p:cNvPr>
          <p:cNvSpPr txBox="1"/>
          <p:nvPr/>
        </p:nvSpPr>
        <p:spPr>
          <a:xfrm>
            <a:off x="6147206" y="4826146"/>
            <a:ext cx="14416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(data, no code)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4F65CC-E85E-80D4-747B-C6A2B320A837}"/>
              </a:ext>
            </a:extLst>
          </p:cNvPr>
          <p:cNvSpPr txBox="1"/>
          <p:nvPr/>
        </p:nvSpPr>
        <p:spPr>
          <a:xfrm>
            <a:off x="4471430" y="4826146"/>
            <a:ext cx="14416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(code, no data)</a:t>
            </a:r>
          </a:p>
        </p:txBody>
      </p:sp>
    </p:spTree>
    <p:extLst>
      <p:ext uri="{BB962C8B-B14F-4D97-AF65-F5344CB8AC3E}">
        <p14:creationId xmlns:p14="http://schemas.microsoft.com/office/powerpoint/2010/main" val="2691274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CC089-6193-04A9-7C1D-CC218DB36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Solana account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ABBE9-7F3B-71C8-564E-E086CD1C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3171"/>
            <a:ext cx="8229600" cy="18111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Solana account contains either:</a:t>
            </a:r>
          </a:p>
          <a:p>
            <a:r>
              <a:rPr lang="en-US" sz="2400" b="1" u="sng" dirty="0"/>
              <a:t>State</a:t>
            </a:r>
            <a:r>
              <a:rPr lang="en-US" sz="2400" dirty="0"/>
              <a:t>: data that is meant to be read from and persisted. </a:t>
            </a:r>
            <a:br>
              <a:rPr lang="en-US" sz="2400" dirty="0"/>
            </a:br>
            <a:r>
              <a:rPr lang="en-US" sz="2400" dirty="0"/>
              <a:t>	(balances, user data, etc.) </a:t>
            </a:r>
          </a:p>
          <a:p>
            <a:r>
              <a:rPr lang="en-US" sz="2400" b="1" u="sng" dirty="0"/>
              <a:t>Executable Program</a:t>
            </a:r>
            <a:r>
              <a:rPr lang="en-US" sz="2400" dirty="0"/>
              <a:t>:  code   (</a:t>
            </a:r>
            <a:r>
              <a:rPr lang="en-US" sz="2400" dirty="0" err="1"/>
              <a:t>sBPF</a:t>
            </a:r>
            <a:r>
              <a:rPr lang="en-US" sz="2400" dirty="0"/>
              <a:t> byte code)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A61CF1C-CE3E-61F6-152C-5ADBDE8CAED8}"/>
              </a:ext>
            </a:extLst>
          </p:cNvPr>
          <p:cNvGrpSpPr/>
          <p:nvPr/>
        </p:nvGrpSpPr>
        <p:grpSpPr>
          <a:xfrm>
            <a:off x="723900" y="2920631"/>
            <a:ext cx="7972732" cy="1773862"/>
            <a:chOff x="723900" y="2920631"/>
            <a:chExt cx="7972732" cy="177386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5104FFE-C1CE-077F-DA7F-566307366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3900" y="3005393"/>
              <a:ext cx="3429000" cy="16891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F4ACD9A-5DBC-12C9-32D4-6C6712BE87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2632" y="3608438"/>
              <a:ext cx="255638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C6DDA7-4870-D62D-BC5F-B4F5A4134A62}"/>
                </a:ext>
              </a:extLst>
            </p:cNvPr>
            <p:cNvSpPr txBox="1"/>
            <p:nvPr/>
          </p:nvSpPr>
          <p:spPr>
            <a:xfrm>
              <a:off x="5928851" y="3407101"/>
              <a:ext cx="14914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code or data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AB552EF-7D4E-1C68-5683-8D48648F9B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0284" y="4070103"/>
              <a:ext cx="24187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7F93E27-E7F4-4466-ED99-0684B169B07A}"/>
                </a:ext>
              </a:extLst>
            </p:cNvPr>
            <p:cNvSpPr txBox="1"/>
            <p:nvPr/>
          </p:nvSpPr>
          <p:spPr>
            <a:xfrm>
              <a:off x="5928850" y="3888430"/>
              <a:ext cx="27579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flag:  code or data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3CF2C6E5-54F4-436E-89AB-E746DA729A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5150" y="3180960"/>
              <a:ext cx="2703868" cy="17667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A3BE56-684D-4E1D-C803-9B9D3B8C2E50}"/>
                </a:ext>
              </a:extLst>
            </p:cNvPr>
            <p:cNvSpPr txBox="1"/>
            <p:nvPr/>
          </p:nvSpPr>
          <p:spPr>
            <a:xfrm>
              <a:off x="5928850" y="2920631"/>
              <a:ext cx="27677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account balance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A4FAF51-5ADE-F67E-93D2-89C09EA48632}"/>
              </a:ext>
            </a:extLst>
          </p:cNvPr>
          <p:cNvSpPr txBox="1"/>
          <p:nvPr/>
        </p:nvSpPr>
        <p:spPr>
          <a:xfrm>
            <a:off x="1503969" y="4760626"/>
            <a:ext cx="6126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+mn-lt"/>
              </a:rPr>
              <a:t>Lamports</a:t>
            </a:r>
            <a:r>
              <a:rPr lang="en-US" sz="1800" dirty="0">
                <a:latin typeface="+mn-lt"/>
              </a:rPr>
              <a:t> are the smallest unit of SOL.   1 SOL = 10^9  </a:t>
            </a:r>
            <a:r>
              <a:rPr lang="en-US" sz="1800" dirty="0" err="1">
                <a:latin typeface="+mn-lt"/>
              </a:rPr>
              <a:t>lamports</a:t>
            </a:r>
            <a:r>
              <a:rPr lang="en-US" sz="1800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164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112F8-7CFA-8107-08C2-63441B3AF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Solana transaction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F59C4-19F0-3270-C120-D477CC9CB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617974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Four parts:</a:t>
            </a:r>
          </a:p>
          <a:p>
            <a:r>
              <a:rPr lang="en-US" dirty="0"/>
              <a:t>An array of </a:t>
            </a:r>
            <a:r>
              <a:rPr lang="en-US" b="1" dirty="0"/>
              <a:t>accounts</a:t>
            </a:r>
            <a:r>
              <a:rPr lang="en-US" dirty="0"/>
              <a:t> to read or write from</a:t>
            </a:r>
          </a:p>
          <a:p>
            <a:r>
              <a:rPr lang="en-US" dirty="0"/>
              <a:t>One or more </a:t>
            </a:r>
            <a:r>
              <a:rPr lang="en-US" b="1" dirty="0"/>
              <a:t>signatures</a:t>
            </a:r>
            <a:r>
              <a:rPr lang="en-US" dirty="0"/>
              <a:t> to authorize transaction</a:t>
            </a:r>
          </a:p>
          <a:p>
            <a:r>
              <a:rPr lang="en-US" dirty="0"/>
              <a:t>One or more </a:t>
            </a:r>
            <a:r>
              <a:rPr lang="en-US" b="1" dirty="0"/>
              <a:t>instructions</a:t>
            </a:r>
          </a:p>
          <a:p>
            <a:pPr lvl="2"/>
            <a:r>
              <a:rPr lang="en-US" dirty="0"/>
              <a:t>each instruction can be a function call to a program</a:t>
            </a:r>
          </a:p>
          <a:p>
            <a:pPr lvl="2"/>
            <a:r>
              <a:rPr lang="en-US" dirty="0"/>
              <a:t>call depth is ≤4 per instruction </a:t>
            </a:r>
            <a:r>
              <a:rPr lang="en-US" sz="2000" dirty="0"/>
              <a:t>(no </a:t>
            </a:r>
            <a:r>
              <a:rPr lang="en-US" sz="2000" dirty="0" err="1"/>
              <a:t>reentrency</a:t>
            </a:r>
            <a:r>
              <a:rPr lang="en-US" sz="2000" dirty="0"/>
              <a:t> problems)</a:t>
            </a:r>
          </a:p>
          <a:p>
            <a:r>
              <a:rPr lang="en-US" dirty="0"/>
              <a:t>A recent </a:t>
            </a:r>
            <a:r>
              <a:rPr lang="en-US" b="1" dirty="0" err="1"/>
              <a:t>blockhash</a:t>
            </a:r>
            <a:r>
              <a:rPr lang="en-US" dirty="0"/>
              <a:t> or nonce:</a:t>
            </a:r>
          </a:p>
          <a:p>
            <a:pPr lvl="2"/>
            <a:r>
              <a:rPr lang="en-US" dirty="0"/>
              <a:t>transaction is only valid for 150 blocks after </a:t>
            </a:r>
            <a:r>
              <a:rPr lang="en-US" dirty="0" err="1"/>
              <a:t>blockhash</a:t>
            </a:r>
            <a:endParaRPr lang="en-US" dirty="0"/>
          </a:p>
          <a:p>
            <a:pPr lvl="2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618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97465-ABF7-2BF5-6734-A5EA8DE3B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Solana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B5ED8-F6B4-3DD4-C89D-91471C9E0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884" y="1052667"/>
            <a:ext cx="8229600" cy="52049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Every transaction includes a list of all accessed accounts: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BEAC64-D1D3-AB1A-34ED-7F5AD2DC1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20645"/>
            <a:ext cx="7772400" cy="308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50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F8186-6447-82E8-6D5F-DB04E92D6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Solana </a:t>
            </a:r>
            <a:r>
              <a:rPr lang="en-US" dirty="0" err="1"/>
              <a:t>mempool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C5D9D-D0C2-0942-E2E6-B9D555ED9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528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There is no </a:t>
            </a:r>
            <a:r>
              <a:rPr lang="en-US" b="1" dirty="0" err="1"/>
              <a:t>mempool</a:t>
            </a:r>
            <a:r>
              <a:rPr lang="en-US" dirty="0"/>
              <a:t>!</a:t>
            </a:r>
          </a:p>
          <a:p>
            <a:r>
              <a:rPr lang="en-US" dirty="0"/>
              <a:t>Leader schedule is pre-determined in advance </a:t>
            </a:r>
          </a:p>
          <a:p>
            <a:pPr lvl="1"/>
            <a:r>
              <a:rPr lang="en-US" dirty="0"/>
              <a:t>Chosen at random (by stake) from the set of validators</a:t>
            </a:r>
          </a:p>
          <a:p>
            <a:r>
              <a:rPr lang="en-US" dirty="0"/>
              <a:t>All Tx are forwarded to the leader, who builds the block</a:t>
            </a:r>
          </a:p>
          <a:p>
            <a:r>
              <a:rPr lang="en-US" dirty="0"/>
              <a:t>Left-over Tx are forwarded to the next leader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24B247-C600-FE69-4E9F-9B650C4B1D4C}"/>
              </a:ext>
            </a:extLst>
          </p:cNvPr>
          <p:cNvSpPr txBox="1"/>
          <p:nvPr/>
        </p:nvSpPr>
        <p:spPr>
          <a:xfrm>
            <a:off x="457200" y="3957634"/>
            <a:ext cx="54043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69900" indent="-469900"/>
            <a:r>
              <a:rPr lang="en-US" dirty="0">
                <a:latin typeface="+mn-lt"/>
              </a:rPr>
              <a:t>No need for a gossip protocol to replicate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the </a:t>
            </a:r>
            <a:r>
              <a:rPr lang="en-US" dirty="0" err="1">
                <a:latin typeface="+mn-lt"/>
              </a:rPr>
              <a:t>mempool</a:t>
            </a:r>
            <a:r>
              <a:rPr lang="en-US" dirty="0">
                <a:latin typeface="+mn-lt"/>
              </a:rPr>
              <a:t> across all validators</a:t>
            </a:r>
          </a:p>
        </p:txBody>
      </p:sp>
    </p:spTree>
    <p:extLst>
      <p:ext uri="{BB962C8B-B14F-4D97-AF65-F5344CB8AC3E}">
        <p14:creationId xmlns:p14="http://schemas.microsoft.com/office/powerpoint/2010/main" val="144515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980C7-CE35-E05D-6900-10866B02E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Alpenglow consensus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90579-CE35-54F2-A4A8-27F64BE0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Validators vote on a proposed block from current leader:</a:t>
            </a:r>
          </a:p>
          <a:p>
            <a:r>
              <a:rPr lang="en-US" b="1" dirty="0"/>
              <a:t>Fast path</a:t>
            </a:r>
            <a:r>
              <a:rPr lang="en-US" dirty="0"/>
              <a:t>:  if 80% of stake is responsive, block is finalized in a single round.</a:t>
            </a:r>
          </a:p>
          <a:p>
            <a:r>
              <a:rPr lang="en-US" b="1" dirty="0"/>
              <a:t>Slow path</a:t>
            </a:r>
            <a:r>
              <a:rPr lang="en-US" dirty="0"/>
              <a:t>:  if 60% of stake is responsive, block is finalized in two rounds. </a:t>
            </a:r>
          </a:p>
          <a:p>
            <a:r>
              <a:rPr lang="en-US" dirty="0"/>
              <a:t>Otherwise, no block:  slot is empty.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&gt;20% of stake is needed to violate safety</a:t>
            </a:r>
          </a:p>
          <a:p>
            <a:pPr marL="0" indent="0">
              <a:buNone/>
            </a:pPr>
            <a:r>
              <a:rPr lang="en-US" dirty="0"/>
              <a:t>&gt;40% of stake is needed to violate liveness</a:t>
            </a:r>
          </a:p>
        </p:txBody>
      </p:sp>
    </p:spTree>
    <p:extLst>
      <p:ext uri="{BB962C8B-B14F-4D97-AF65-F5344CB8AC3E}">
        <p14:creationId xmlns:p14="http://schemas.microsoft.com/office/powerpoint/2010/main" val="1956937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FA024-7009-9707-F2D0-E1B74E787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B0E38-4E9A-C3CB-4C87-7B6C1D649E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65155"/>
            <a:ext cx="7772400" cy="806595"/>
          </a:xfrm>
        </p:spPr>
        <p:txBody>
          <a:bodyPr>
            <a:normAutofit/>
          </a:bodyPr>
          <a:lstStyle/>
          <a:p>
            <a:r>
              <a:rPr lang="en-US" dirty="0"/>
              <a:t>Aptos:  a crash course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C015E0-BAA3-AD7B-92C9-169B6759F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160456"/>
            <a:ext cx="6400800" cy="131445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dk1"/>
                </a:solidFill>
                <a:latin typeface="+mj-lt"/>
                <a:ea typeface="Raleway"/>
                <a:cs typeface="Raleway"/>
                <a:sym typeface="Raleway"/>
              </a:rPr>
              <a:t>Move VM   vs.   EVM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b="1" dirty="0">
              <a:solidFill>
                <a:schemeClr val="dk1"/>
              </a:solidFill>
              <a:latin typeface="+mj-lt"/>
              <a:ea typeface="Raleway"/>
              <a:cs typeface="Raleway"/>
              <a:sym typeface="Raleway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solidFill>
                  <a:schemeClr val="dk1"/>
                </a:solidFill>
                <a:latin typeface="+mj-lt"/>
                <a:ea typeface="Raleway"/>
                <a:cs typeface="Raleway"/>
                <a:sym typeface="Raleway"/>
              </a:rPr>
              <a:t>Mainnet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Raleway"/>
                <a:cs typeface="Raleway"/>
                <a:sym typeface="Raleway"/>
              </a:rPr>
              <a:t> launched on Oct. 2022     (genesis)</a:t>
            </a:r>
          </a:p>
        </p:txBody>
      </p:sp>
    </p:spTree>
    <p:extLst>
      <p:ext uri="{BB962C8B-B14F-4D97-AF65-F5344CB8AC3E}">
        <p14:creationId xmlns:p14="http://schemas.microsoft.com/office/powerpoint/2010/main" val="1778449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93"/>
          <p:cNvSpPr txBox="1"/>
          <p:nvPr/>
        </p:nvSpPr>
        <p:spPr>
          <a:xfrm>
            <a:off x="275304" y="884903"/>
            <a:ext cx="8770374" cy="4170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Recall: in an EVM </a:t>
            </a:r>
            <a:r>
              <a:rPr lang="en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ERC-20</a:t>
            </a: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 contract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The balances of all holders stored in a single mapping in contract</a:t>
            </a: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		⇒  every transaction touches global ERC-20 state</a:t>
            </a:r>
            <a:endParaRPr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➢"/>
            </a:pPr>
            <a:endParaRPr lang="en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In </a:t>
            </a:r>
            <a:r>
              <a:rPr lang="en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Aptos</a:t>
            </a: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: 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every user’s balance is stored in an object owned by that user</a:t>
            </a:r>
            <a:endParaRPr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		⇒  similar to Solana’s account model</a:t>
            </a:r>
            <a:endParaRPr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Better performance   ⇒   can parallelize transaction execution</a:t>
            </a:r>
          </a:p>
          <a:p>
            <a:pPr marL="1028700"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a user transaction only touches that user’s data</a:t>
            </a:r>
            <a:endParaRPr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70C799-5253-D032-C5F3-B28972E24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Raleway"/>
                <a:ea typeface="Raleway"/>
                <a:cs typeface="Raleway"/>
                <a:sym typeface="Raleway"/>
              </a:rPr>
              <a:t>Data is stored in a distributed way on Aptos</a:t>
            </a:r>
            <a:endParaRPr lang="en-US" sz="32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17A5A62-296C-087F-077A-1F35261D9674}"/>
              </a:ext>
            </a:extLst>
          </p:cNvPr>
          <p:cNvCxnSpPr/>
          <p:nvPr/>
        </p:nvCxnSpPr>
        <p:spPr>
          <a:xfrm>
            <a:off x="275304" y="2443163"/>
            <a:ext cx="841149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73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94"/>
          <p:cNvSpPr txBox="1"/>
          <p:nvPr/>
        </p:nvSpPr>
        <p:spPr>
          <a:xfrm>
            <a:off x="541709" y="1024546"/>
            <a:ext cx="8366315" cy="2355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On EVM, </a:t>
            </a:r>
            <a:r>
              <a:rPr lang="en" sz="2000" b="1" dirty="0" err="1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tx.origin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 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is just the address of the initiating EOA.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Recall:  address of EOA is hash(</a:t>
            </a:r>
            <a:r>
              <a:rPr lang="en" sz="2000" dirty="0" err="1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PublicKey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).   Same in Bitcoin and Solana.</a:t>
            </a: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	</a:t>
            </a:r>
          </a:p>
          <a:p>
            <a:pPr marL="114300" lvl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On Aptos an address stores its associated authentication key as a data field</a:t>
            </a: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⇒   can change authentication key 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without changing the address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.</a:t>
            </a: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⇒   easier post-quantum transition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0F88AD-E271-D646-D7BD-3B4E8C25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Signer as source of access control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45B0E7-7A7F-7B8A-14D1-4EF532B9C574}"/>
              </a:ext>
            </a:extLst>
          </p:cNvPr>
          <p:cNvGrpSpPr/>
          <p:nvPr/>
        </p:nvGrpSpPr>
        <p:grpSpPr>
          <a:xfrm>
            <a:off x="561375" y="3594899"/>
            <a:ext cx="7635360" cy="1394185"/>
            <a:chOff x="457200" y="3444587"/>
            <a:chExt cx="7635360" cy="139418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6C18A33-8DF6-BB19-FB2C-274ECCB8C0BA}"/>
                </a:ext>
              </a:extLst>
            </p:cNvPr>
            <p:cNvGrpSpPr/>
            <p:nvPr/>
          </p:nvGrpSpPr>
          <p:grpSpPr>
            <a:xfrm>
              <a:off x="1179870" y="4165039"/>
              <a:ext cx="1907445" cy="673733"/>
              <a:chOff x="1307690" y="3165520"/>
              <a:chExt cx="1907445" cy="673733"/>
            </a:xfrm>
          </p:grpSpPr>
          <p:sp>
            <p:nvSpPr>
              <p:cNvPr id="3" name="Right Brace 2">
                <a:extLst>
                  <a:ext uri="{FF2B5EF4-FFF2-40B4-BE49-F238E27FC236}">
                    <a16:creationId xmlns:a16="http://schemas.microsoft.com/office/drawing/2014/main" id="{18B12BC0-847F-A794-3D16-FFA82969BB49}"/>
                  </a:ext>
                </a:extLst>
              </p:cNvPr>
              <p:cNvSpPr/>
              <p:nvPr/>
            </p:nvSpPr>
            <p:spPr>
              <a:xfrm rot="5400000">
                <a:off x="2143432" y="2487562"/>
                <a:ext cx="88958" cy="1444873"/>
              </a:xfrm>
              <a:prstGeom prst="righ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9CC4FD6-E1FD-8A44-1310-D814EBE3FBBF}"/>
                  </a:ext>
                </a:extLst>
              </p:cNvPr>
              <p:cNvSpPr txBox="1"/>
              <p:nvPr/>
            </p:nvSpPr>
            <p:spPr>
              <a:xfrm>
                <a:off x="1307690" y="3254478"/>
                <a:ext cx="190744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+mn-lt"/>
                  </a:rPr>
                  <a:t>function that can be </a:t>
                </a:r>
                <a:br>
                  <a:rPr lang="en-US" sz="1600" dirty="0">
                    <a:latin typeface="+mn-lt"/>
                  </a:rPr>
                </a:br>
                <a:r>
                  <a:rPr lang="en-US" sz="1600" dirty="0">
                    <a:latin typeface="+mn-lt"/>
                  </a:rPr>
                  <a:t>the target of a Tx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414C3B7-46D8-4925-06D3-E76D1500CBB1}"/>
                </a:ext>
              </a:extLst>
            </p:cNvPr>
            <p:cNvSpPr txBox="1"/>
            <p:nvPr/>
          </p:nvSpPr>
          <p:spPr>
            <a:xfrm>
              <a:off x="457200" y="3444587"/>
              <a:ext cx="7635360" cy="779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14300" lvl="0">
                <a:lnSpc>
                  <a:spcPct val="115000"/>
                </a:lnSpc>
                <a:spcBef>
                  <a:spcPts val="2400"/>
                </a:spcBef>
                <a:spcAft>
                  <a:spcPts val="0"/>
                </a:spcAft>
                <a:buClr>
                  <a:schemeClr val="dk1"/>
                </a:buClr>
                <a:buSzPts val="1800"/>
              </a:pPr>
              <a:r>
                <a:rPr lang="en" sz="2000" dirty="0">
                  <a:solidFill>
                    <a:schemeClr val="dk1"/>
                  </a:solidFill>
                  <a:latin typeface="+mn-lt"/>
                  <a:ea typeface="Raleway"/>
                  <a:cs typeface="Raleway"/>
                  <a:sym typeface="Raleway"/>
                </a:rPr>
                <a:t>On Aptos there’s a special signer type:</a:t>
              </a:r>
            </a:p>
            <a:p>
              <a:pPr marL="114300" lv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</a:pPr>
              <a:r>
                <a:rPr lang="en" sz="2000" dirty="0">
                  <a:solidFill>
                    <a:schemeClr val="dk1"/>
                  </a:solidFill>
                  <a:latin typeface="+mn-lt"/>
                  <a:ea typeface="Raleway"/>
                  <a:cs typeface="Raleway"/>
                  <a:sym typeface="Raleway"/>
                </a:rPr>
                <a:t>	An entry function can require multiple signers in order to be called.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C266CE-0433-12FF-B7F7-31DA7FDC7B32}"/>
              </a:ext>
            </a:extLst>
          </p:cNvPr>
          <p:cNvCxnSpPr/>
          <p:nvPr/>
        </p:nvCxnSpPr>
        <p:spPr>
          <a:xfrm>
            <a:off x="457200" y="1976283"/>
            <a:ext cx="81411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611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95"/>
          <p:cNvSpPr txBox="1"/>
          <p:nvPr/>
        </p:nvSpPr>
        <p:spPr>
          <a:xfrm>
            <a:off x="561375" y="1209175"/>
            <a:ext cx="8169670" cy="35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Cross contract call on EVM is flexible, even if you don’t have the ABI or the source code, you can still make the call.</a:t>
            </a: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Aptos is static by design:  you need (</a:t>
            </a:r>
            <a:r>
              <a:rPr lang="en" dirty="0" err="1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i</a:t>
            </a: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) the bytecode, or </a:t>
            </a:r>
            <a:b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</a:b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(ii) source code, or (iii) mock interface, to make the call.</a:t>
            </a: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More recently:  </a:t>
            </a:r>
            <a:r>
              <a:rPr lang="en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function value  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functions can be passed around as arguments</a:t>
            </a:r>
            <a:endParaRPr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03D66A-59BF-C6EE-293C-89DE2C0A5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Static dispatch vs. dynamic dispatch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65A3B9E-9E4F-E177-36FC-2D0AAEFBB873}"/>
              </a:ext>
            </a:extLst>
          </p:cNvPr>
          <p:cNvCxnSpPr>
            <a:cxnSpLocks/>
          </p:cNvCxnSpPr>
          <p:nvPr/>
        </p:nvCxnSpPr>
        <p:spPr>
          <a:xfrm>
            <a:off x="294968" y="2325176"/>
            <a:ext cx="843607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74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7A6C-722A-1FA3-77E0-180130B8D8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MOVE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210AA0-C756-8F2A-81C1-29BFE6A2FE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55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99"/>
          <p:cNvSpPr txBox="1"/>
          <p:nvPr/>
        </p:nvSpPr>
        <p:spPr>
          <a:xfrm>
            <a:off x="455600" y="262000"/>
            <a:ext cx="5509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Ready-made Smart Contract Frameworks</a:t>
            </a:r>
            <a:endParaRPr sz="20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7" name="Google Shape;707;p99"/>
          <p:cNvSpPr/>
          <p:nvPr/>
        </p:nvSpPr>
        <p:spPr>
          <a:xfrm>
            <a:off x="938475" y="993275"/>
            <a:ext cx="1635900" cy="169290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Objects</a:t>
            </a: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1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 framework to organize your data as extensible objects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8" name="Google Shape;708;p99"/>
          <p:cNvSpPr/>
          <p:nvPr/>
        </p:nvSpPr>
        <p:spPr>
          <a:xfrm>
            <a:off x="2815525" y="993275"/>
            <a:ext cx="1635900" cy="169290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Digital Assets</a:t>
            </a: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1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Allow to manage different form of assets on top of Aptos Objects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9" name="Google Shape;709;p99"/>
          <p:cNvSpPr/>
          <p:nvPr/>
        </p:nvSpPr>
        <p:spPr>
          <a:xfrm>
            <a:off x="4692575" y="993275"/>
            <a:ext cx="1635900" cy="169290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Smart Data Structures</a:t>
            </a: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1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Collection types which automatically adapt to your usage scenarios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0" name="Google Shape;710;p99"/>
          <p:cNvSpPr/>
          <p:nvPr/>
        </p:nvSpPr>
        <p:spPr>
          <a:xfrm>
            <a:off x="6569626" y="993275"/>
            <a:ext cx="1635900" cy="169290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Multisigner Transactions</a:t>
            </a: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1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The ability to authorize a transaction by more than one signer</a:t>
            </a: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1" name="Google Shape;711;p99"/>
          <p:cNvSpPr/>
          <p:nvPr/>
        </p:nvSpPr>
        <p:spPr>
          <a:xfrm>
            <a:off x="943625" y="2959075"/>
            <a:ext cx="1635900" cy="1692900"/>
          </a:xfrm>
          <a:prstGeom prst="roundRect">
            <a:avLst>
              <a:gd name="adj" fmla="val 6452"/>
            </a:avLst>
          </a:prstGeom>
          <a:solidFill>
            <a:srgbClr val="F8F2D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Aggregators</a:t>
            </a: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Making sequential workloads execute in parallel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2" name="Google Shape;712;p99"/>
          <p:cNvSpPr/>
          <p:nvPr/>
        </p:nvSpPr>
        <p:spPr>
          <a:xfrm>
            <a:off x="2815525" y="2959075"/>
            <a:ext cx="1635900" cy="1692900"/>
          </a:xfrm>
          <a:prstGeom prst="roundRect">
            <a:avLst>
              <a:gd name="adj" fmla="val 6452"/>
            </a:avLst>
          </a:prstGeom>
          <a:solidFill>
            <a:srgbClr val="F8F2D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Safe Randomness</a:t>
            </a: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1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Supports safe, unbiased generation of random values 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3" name="Google Shape;713;p99"/>
          <p:cNvSpPr/>
          <p:nvPr/>
        </p:nvSpPr>
        <p:spPr>
          <a:xfrm>
            <a:off x="4687413" y="2959075"/>
            <a:ext cx="1635900" cy="1692900"/>
          </a:xfrm>
          <a:prstGeom prst="roundRect">
            <a:avLst>
              <a:gd name="adj" fmla="val 6452"/>
            </a:avLst>
          </a:prstGeom>
          <a:solidFill>
            <a:srgbClr val="F8F2D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Keyless Accounts</a:t>
            </a: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1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Supports any OIDC (OpenID Connect) provider (Google, Facebook, Github, Apple, …)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4" name="Google Shape;714;p99"/>
          <p:cNvSpPr/>
          <p:nvPr/>
        </p:nvSpPr>
        <p:spPr>
          <a:xfrm>
            <a:off x="6559313" y="2959075"/>
            <a:ext cx="1635900" cy="1692900"/>
          </a:xfrm>
          <a:prstGeom prst="roundRect">
            <a:avLst>
              <a:gd name="adj" fmla="val 6452"/>
            </a:avLst>
          </a:prstGeom>
          <a:solidFill>
            <a:srgbClr val="F8F2D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Fungible Asset Dynamic Dispatch</a:t>
            </a: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Allow to register transfer functions for dynamic dispatch</a:t>
            </a: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877894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7"/>
          <p:cNvSpPr txBox="1"/>
          <p:nvPr/>
        </p:nvSpPr>
        <p:spPr>
          <a:xfrm>
            <a:off x="455600" y="262000"/>
            <a:ext cx="7467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Your First Contract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1" name="Google Shape;311;p67"/>
          <p:cNvSpPr txBox="1"/>
          <p:nvPr/>
        </p:nvSpPr>
        <p:spPr>
          <a:xfrm>
            <a:off x="333549" y="1209175"/>
            <a:ext cx="3961326" cy="29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Move syntax is similar to Rust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Everything is a 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module</a:t>
            </a:r>
            <a:b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</a:b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312" name="Google Shape;312;p67"/>
          <p:cNvSpPr/>
          <p:nvPr/>
        </p:nvSpPr>
        <p:spPr>
          <a:xfrm>
            <a:off x="4109633" y="85018"/>
            <a:ext cx="4543500" cy="4881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18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my_addr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::</a:t>
            </a:r>
            <a:r>
              <a:rPr lang="en" sz="18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hello_blockchain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{</a:t>
            </a:r>
            <a:endParaRPr sz="18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use std::string::String;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Message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has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key, copy, drop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message: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	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   public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entry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fun 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create(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caller: &amp;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signer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, 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msg: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)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</a:t>
            </a:r>
            <a:r>
              <a:rPr lang="en-US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move_to</a:t>
            </a:r>
            <a:r>
              <a:rPr lang="en-US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(caller, Message {message: msg})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// ..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8"/>
          <p:cNvSpPr txBox="1"/>
          <p:nvPr/>
        </p:nvSpPr>
        <p:spPr>
          <a:xfrm>
            <a:off x="455600" y="262000"/>
            <a:ext cx="7467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Two types of Move Programs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2" name="Google Shape;322;p68"/>
          <p:cNvSpPr/>
          <p:nvPr/>
        </p:nvSpPr>
        <p:spPr>
          <a:xfrm>
            <a:off x="4204750" y="877375"/>
            <a:ext cx="3602400" cy="23312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my_addr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::example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Foo {}	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   public fun </a:t>
            </a:r>
            <a:r>
              <a:rPr lang="en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do_something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()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..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..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600" dirty="0">
              <a:latin typeface="+mn-lt"/>
            </a:endParaRPr>
          </a:p>
        </p:txBody>
      </p:sp>
      <p:sp>
        <p:nvSpPr>
          <p:cNvPr id="323" name="Google Shape;323;p68"/>
          <p:cNvSpPr/>
          <p:nvPr/>
        </p:nvSpPr>
        <p:spPr>
          <a:xfrm>
            <a:off x="1130850" y="1336625"/>
            <a:ext cx="2070600" cy="13539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script </a:t>
            </a:r>
            <a:r>
              <a:rPr lang="en" sz="160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{</a:t>
            </a:r>
            <a:endParaRPr sz="160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	</a:t>
            </a:r>
            <a:r>
              <a:rPr lang="en" sz="160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fun </a:t>
            </a:r>
            <a:r>
              <a:rPr lang="en" sz="160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main() {</a:t>
            </a:r>
            <a:endParaRPr sz="160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	    ..</a:t>
            </a:r>
            <a:endParaRPr sz="160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	}</a:t>
            </a:r>
            <a:endParaRPr sz="160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600">
              <a:latin typeface="+mn-lt"/>
            </a:endParaRPr>
          </a:p>
        </p:txBody>
      </p:sp>
      <p:sp>
        <p:nvSpPr>
          <p:cNvPr id="324" name="Google Shape;324;p68"/>
          <p:cNvSpPr txBox="1"/>
          <p:nvPr/>
        </p:nvSpPr>
        <p:spPr>
          <a:xfrm>
            <a:off x="1530150" y="2690525"/>
            <a:ext cx="12720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2"/>
                </a:solidFill>
                <a:latin typeface="+mn-lt"/>
                <a:ea typeface="Raleway"/>
                <a:cs typeface="Raleway"/>
                <a:sym typeface="Raleway"/>
              </a:rPr>
              <a:t>Script</a:t>
            </a:r>
            <a:endParaRPr sz="1200" b="1" dirty="0">
              <a:solidFill>
                <a:schemeClr val="dk2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325" name="Google Shape;325;p68"/>
          <p:cNvSpPr txBox="1"/>
          <p:nvPr/>
        </p:nvSpPr>
        <p:spPr>
          <a:xfrm>
            <a:off x="5369950" y="3164570"/>
            <a:ext cx="12720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2"/>
                </a:solidFill>
                <a:latin typeface="+mn-lt"/>
                <a:ea typeface="Raleway"/>
                <a:cs typeface="Raleway"/>
                <a:sym typeface="Raleway"/>
              </a:rPr>
              <a:t>Module</a:t>
            </a:r>
            <a:endParaRPr sz="1200" b="1" dirty="0">
              <a:solidFill>
                <a:schemeClr val="dk2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326" name="Google Shape;326;p68"/>
          <p:cNvSpPr/>
          <p:nvPr/>
        </p:nvSpPr>
        <p:spPr>
          <a:xfrm>
            <a:off x="1130850" y="3358624"/>
            <a:ext cx="2988866" cy="1522875"/>
          </a:xfrm>
          <a:prstGeom prst="wedgeRoundRectCallout">
            <a:avLst>
              <a:gd name="adj1" fmla="val 899"/>
              <a:gd name="adj2" fmla="val -137492"/>
              <a:gd name="adj3" fmla="val 0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+mn-lt"/>
                <a:ea typeface="Raleway"/>
                <a:cs typeface="Raleway"/>
                <a:sym typeface="Raleway"/>
              </a:rPr>
              <a:t>Executes a series of commands in a single transaction, without being stored on-chain </a:t>
            </a:r>
            <a:endParaRPr sz="2000" dirty="0"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327" name="Google Shape;327;p68"/>
          <p:cNvSpPr/>
          <p:nvPr/>
        </p:nvSpPr>
        <p:spPr>
          <a:xfrm>
            <a:off x="4817806" y="3626075"/>
            <a:ext cx="3394645" cy="929100"/>
          </a:xfrm>
          <a:prstGeom prst="wedgeRoundRectCallout">
            <a:avLst>
              <a:gd name="adj1" fmla="val 4616"/>
              <a:gd name="adj2" fmla="val -176792"/>
              <a:gd name="adj3" fmla="val 0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+mn-lt"/>
                <a:ea typeface="Raleway"/>
                <a:cs typeface="Raleway"/>
                <a:sym typeface="Raleway"/>
              </a:rPr>
              <a:t>Stored on-chain.</a:t>
            </a:r>
            <a:endParaRPr sz="2000" dirty="0">
              <a:latin typeface="+mn-lt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+mn-lt"/>
                <a:ea typeface="Raleway"/>
                <a:cs typeface="Raleway"/>
                <a:sym typeface="Raleway"/>
              </a:rPr>
              <a:t>Code reuse and composability</a:t>
            </a:r>
            <a:endParaRPr sz="2000" dirty="0">
              <a:latin typeface="+mn-lt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69"/>
          <p:cNvSpPr txBox="1">
            <a:spLocks noGrp="1"/>
          </p:cNvSpPr>
          <p:nvPr>
            <p:ph type="sldNum" idx="12"/>
          </p:nvPr>
        </p:nvSpPr>
        <p:spPr>
          <a:xfrm>
            <a:off x="8444197" y="46519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333" name="Google Shape;333;p69"/>
          <p:cNvSpPr txBox="1"/>
          <p:nvPr/>
        </p:nvSpPr>
        <p:spPr>
          <a:xfrm rot="5400000">
            <a:off x="8051000" y="1009650"/>
            <a:ext cx="1542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50">
              <a:solidFill>
                <a:schemeClr val="dk1"/>
              </a:solidFill>
              <a:latin typeface="Roboto Mono Light"/>
              <a:ea typeface="Roboto Mono Light"/>
              <a:cs typeface="Roboto Mono Light"/>
              <a:sym typeface="Roboto Mono Light"/>
            </a:endParaRPr>
          </a:p>
        </p:txBody>
      </p:sp>
      <p:cxnSp>
        <p:nvCxnSpPr>
          <p:cNvPr id="334" name="Google Shape;334;p69"/>
          <p:cNvCxnSpPr/>
          <p:nvPr/>
        </p:nvCxnSpPr>
        <p:spPr>
          <a:xfrm>
            <a:off x="8810450" y="2035200"/>
            <a:ext cx="0" cy="107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5" name="Google Shape;335;p69"/>
          <p:cNvSpPr txBox="1"/>
          <p:nvPr/>
        </p:nvSpPr>
        <p:spPr>
          <a:xfrm rot="5400000">
            <a:off x="8314100" y="3637476"/>
            <a:ext cx="10158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50">
              <a:solidFill>
                <a:schemeClr val="dk1"/>
              </a:solidFill>
              <a:latin typeface="Roboto Mono Light"/>
              <a:ea typeface="Roboto Mono Light"/>
              <a:cs typeface="Roboto Mono Light"/>
              <a:sym typeface="Roboto Mono Light"/>
            </a:endParaRPr>
          </a:p>
        </p:txBody>
      </p:sp>
      <p:sp>
        <p:nvSpPr>
          <p:cNvPr id="336" name="Google Shape;336;p69"/>
          <p:cNvSpPr txBox="1"/>
          <p:nvPr/>
        </p:nvSpPr>
        <p:spPr>
          <a:xfrm>
            <a:off x="455600" y="262000"/>
            <a:ext cx="7467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Module Definition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7" name="Google Shape;337;p69"/>
          <p:cNvSpPr txBox="1"/>
          <p:nvPr/>
        </p:nvSpPr>
        <p:spPr>
          <a:xfrm>
            <a:off x="255642" y="1209175"/>
            <a:ext cx="4039233" cy="3442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Modules are defined by</a:t>
            </a:r>
            <a:endParaRPr sz="2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429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○"/>
            </a:pPr>
            <a:r>
              <a:rPr lang="en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Published address in global storage (can be a string or a literal address)</a:t>
            </a:r>
            <a:endParaRPr sz="2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indent="-3429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○"/>
            </a:pPr>
            <a:r>
              <a:rPr lang="en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Module name</a:t>
            </a:r>
            <a:endParaRPr sz="2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sz="2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sz="2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Items scoped to modules</a:t>
            </a:r>
            <a:br>
              <a:rPr lang="en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2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8" name="Google Shape;338;p69"/>
          <p:cNvSpPr/>
          <p:nvPr/>
        </p:nvSpPr>
        <p:spPr>
          <a:xfrm>
            <a:off x="4266950" y="97933"/>
            <a:ext cx="4543500" cy="469406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0x42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::</a:t>
            </a:r>
            <a:r>
              <a:rPr lang="en" sz="20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hello_blockchain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{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use std::string::String;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Message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has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key, copy, drop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message: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	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   public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entry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fun 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create(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caller: &amp;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signer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, 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msg: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)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</a:t>
            </a:r>
            <a:r>
              <a:rPr lang="en-US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move_to</a:t>
            </a:r>
            <a:r>
              <a:rPr lang="en-US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(caller, Message {message: msg})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// ..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400" dirty="0">
              <a:latin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70"/>
          <p:cNvSpPr txBox="1"/>
          <p:nvPr/>
        </p:nvSpPr>
        <p:spPr>
          <a:xfrm>
            <a:off x="455600" y="262000"/>
            <a:ext cx="7467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Import Definition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8" name="Google Shape;348;p70"/>
          <p:cNvSpPr txBox="1"/>
          <p:nvPr/>
        </p:nvSpPr>
        <p:spPr>
          <a:xfrm>
            <a:off x="561375" y="1209175"/>
            <a:ext cx="3733500" cy="29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Imports are defined as </a:t>
            </a:r>
            <a:r>
              <a:rPr lang="en" sz="1800" dirty="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use</a:t>
            </a: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1800" dirty="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use</a:t>
            </a: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lets you import other libraries, structs, or functions</a:t>
            </a:r>
            <a:b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Google Shape;338;p69">
            <a:extLst>
              <a:ext uri="{FF2B5EF4-FFF2-40B4-BE49-F238E27FC236}">
                <a16:creationId xmlns:a16="http://schemas.microsoft.com/office/drawing/2014/main" id="{401C8D90-DDF8-C035-F4EB-1B0EC371C448}"/>
              </a:ext>
            </a:extLst>
          </p:cNvPr>
          <p:cNvSpPr/>
          <p:nvPr/>
        </p:nvSpPr>
        <p:spPr>
          <a:xfrm>
            <a:off x="4266950" y="97933"/>
            <a:ext cx="4543500" cy="469406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my_addr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::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hello_blockchain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{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use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std::string::String;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Message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has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key, copy, drop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message: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	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   public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entry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fun 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create(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caller: &amp;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signer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, 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msg: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)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</a:t>
            </a:r>
            <a:r>
              <a:rPr lang="en-US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move_to</a:t>
            </a:r>
            <a:r>
              <a:rPr lang="en-US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(caller, Message {message: msg})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// ..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400" dirty="0">
              <a:latin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1"/>
          <p:cNvSpPr txBox="1"/>
          <p:nvPr/>
        </p:nvSpPr>
        <p:spPr>
          <a:xfrm>
            <a:off x="455600" y="262000"/>
            <a:ext cx="7467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Struct Definition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9" name="Google Shape;359;p71"/>
          <p:cNvSpPr txBox="1"/>
          <p:nvPr/>
        </p:nvSpPr>
        <p:spPr>
          <a:xfrm>
            <a:off x="561375" y="1209175"/>
            <a:ext cx="3733500" cy="3442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Structs are custom data</a:t>
            </a:r>
          </a:p>
          <a:p>
            <a:pPr marL="4000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Similar to most languages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Identified by: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0005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Module address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0005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Module name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0005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Struct name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Scoped to a module</a:t>
            </a:r>
            <a:b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Google Shape;338;p69">
            <a:extLst>
              <a:ext uri="{FF2B5EF4-FFF2-40B4-BE49-F238E27FC236}">
                <a16:creationId xmlns:a16="http://schemas.microsoft.com/office/drawing/2014/main" id="{BA2AB5BC-FD3A-DDB4-1127-D2DA23E20AF2}"/>
              </a:ext>
            </a:extLst>
          </p:cNvPr>
          <p:cNvSpPr/>
          <p:nvPr/>
        </p:nvSpPr>
        <p:spPr>
          <a:xfrm>
            <a:off x="4266949" y="97933"/>
            <a:ext cx="4725947" cy="469406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my_addr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::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hello_blockchain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{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use std::string::String;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20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Message </a:t>
            </a:r>
            <a:r>
              <a:rPr lang="en" sz="2000" b="1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has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key, copy, drop {</a:t>
            </a:r>
            <a:endParaRPr sz="20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message: String</a:t>
            </a:r>
            <a:endParaRPr sz="20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	</a:t>
            </a:r>
            <a:endParaRPr sz="20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   public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entry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fun 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create(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caller: &amp;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signer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, 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msg: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)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</a:t>
            </a:r>
            <a:r>
              <a:rPr lang="en-US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move_to</a:t>
            </a:r>
            <a:r>
              <a:rPr lang="en-US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(caller, Message {message: msg})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// ..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400" dirty="0">
              <a:latin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73"/>
          <p:cNvSpPr txBox="1"/>
          <p:nvPr/>
        </p:nvSpPr>
        <p:spPr>
          <a:xfrm>
            <a:off x="455600" y="85019"/>
            <a:ext cx="7467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Struct can have four abilities:  copy, drop, store, key</a:t>
            </a:r>
            <a:endParaRPr sz="21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1" name="Google Shape;381;p73"/>
          <p:cNvSpPr/>
          <p:nvPr/>
        </p:nvSpPr>
        <p:spPr>
          <a:xfrm>
            <a:off x="2317484" y="3596016"/>
            <a:ext cx="5263185" cy="1427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 </a:t>
            </a:r>
            <a:r>
              <a:rPr lang="en" sz="20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Person </a:t>
            </a:r>
            <a:r>
              <a:rPr lang="en" sz="20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has </a:t>
            </a:r>
            <a:r>
              <a:rPr lang="en" sz="2000" dirty="0">
                <a:solidFill>
                  <a:srgbClr val="3C78D8"/>
                </a:solidFill>
                <a:latin typeface="+mn-lt"/>
                <a:ea typeface="Consolas"/>
                <a:cs typeface="Consolas"/>
                <a:sym typeface="Consolas"/>
              </a:rPr>
              <a:t>copy</a:t>
            </a:r>
            <a:r>
              <a:rPr lang="en" sz="20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, </a:t>
            </a:r>
            <a:r>
              <a:rPr lang="en" sz="2000" dirty="0">
                <a:solidFill>
                  <a:srgbClr val="3C78D8"/>
                </a:solidFill>
                <a:latin typeface="+mn-lt"/>
                <a:ea typeface="Consolas"/>
                <a:cs typeface="Consolas"/>
                <a:sym typeface="Consolas"/>
              </a:rPr>
              <a:t>drop</a:t>
            </a:r>
            <a:r>
              <a:rPr lang="en" sz="20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, </a:t>
            </a:r>
            <a:r>
              <a:rPr lang="en" sz="2000" dirty="0">
                <a:solidFill>
                  <a:srgbClr val="3C78D8"/>
                </a:solidFill>
                <a:latin typeface="+mn-lt"/>
                <a:ea typeface="Consolas"/>
                <a:cs typeface="Consolas"/>
                <a:sym typeface="Consolas"/>
              </a:rPr>
              <a:t>store</a:t>
            </a:r>
            <a:r>
              <a:rPr lang="en" sz="20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, </a:t>
            </a:r>
            <a:r>
              <a:rPr lang="en" sz="2000" dirty="0">
                <a:solidFill>
                  <a:srgbClr val="3C78D8"/>
                </a:solidFill>
                <a:latin typeface="+mn-lt"/>
                <a:ea typeface="Consolas"/>
                <a:cs typeface="Consolas"/>
                <a:sym typeface="Consolas"/>
              </a:rPr>
              <a:t>key </a:t>
            </a:r>
            <a:r>
              <a:rPr lang="en" sz="20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{</a:t>
            </a:r>
            <a:endParaRPr sz="20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name: string,</a:t>
            </a:r>
            <a:endParaRPr sz="20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age: u64,</a:t>
            </a:r>
            <a:endParaRPr sz="20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600" dirty="0">
              <a:latin typeface="+mn-lt"/>
            </a:endParaRPr>
          </a:p>
        </p:txBody>
      </p:sp>
      <p:sp>
        <p:nvSpPr>
          <p:cNvPr id="383" name="Google Shape;383;p73"/>
          <p:cNvSpPr/>
          <p:nvPr/>
        </p:nvSpPr>
        <p:spPr>
          <a:xfrm>
            <a:off x="1220800" y="786480"/>
            <a:ext cx="3279869" cy="1427048"/>
          </a:xfrm>
          <a:prstGeom prst="wedgeRoundRectCallout">
            <a:avLst>
              <a:gd name="adj1" fmla="val 65877"/>
              <a:gd name="adj2" fmla="val 156721"/>
              <a:gd name="adj3" fmla="val 0"/>
            </a:avLst>
          </a:prstGeom>
          <a:solidFill>
            <a:srgbClr val="ECF5E9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latin typeface="+mn-lt"/>
                <a:ea typeface="Raleway"/>
                <a:cs typeface="Raleway"/>
                <a:sym typeface="Raleway"/>
              </a:rPr>
              <a:t>drop</a:t>
            </a:r>
            <a:r>
              <a:rPr lang="en" sz="1600" dirty="0">
                <a:latin typeface="+mn-lt"/>
                <a:ea typeface="Raleway"/>
                <a:cs typeface="Raleway"/>
                <a:sym typeface="Raleway"/>
              </a:rPr>
              <a:t>: allows the struct to be dropped when it goes out of scope.  None droppable structs must be explicitly destroyed at the end of a function.  Tokens are usually not droppable.</a:t>
            </a:r>
            <a:endParaRPr sz="1600" dirty="0"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384" name="Google Shape;384;p73"/>
          <p:cNvSpPr/>
          <p:nvPr/>
        </p:nvSpPr>
        <p:spPr>
          <a:xfrm>
            <a:off x="6492130" y="1200150"/>
            <a:ext cx="2516400" cy="1160449"/>
          </a:xfrm>
          <a:prstGeom prst="wedgeRoundRectCallout">
            <a:avLst>
              <a:gd name="adj1" fmla="val -57410"/>
              <a:gd name="adj2" fmla="val 168105"/>
              <a:gd name="adj3" fmla="val 0"/>
            </a:avLst>
          </a:prstGeom>
          <a:solidFill>
            <a:srgbClr val="F3DDDD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latin typeface="+mn-lt"/>
                <a:ea typeface="Raleway"/>
                <a:cs typeface="Raleway"/>
                <a:sym typeface="Raleway"/>
              </a:rPr>
              <a:t>key</a:t>
            </a:r>
            <a:r>
              <a:rPr lang="en" sz="1600" dirty="0">
                <a:latin typeface="+mn-lt"/>
                <a:ea typeface="Raleway"/>
                <a:cs typeface="Raleway"/>
                <a:sym typeface="Raleway"/>
              </a:rPr>
              <a:t>: allows the struct to be used as a top-level key in the global storage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+mn-lt"/>
                <a:ea typeface="Raleway"/>
                <a:cs typeface="Raleway"/>
                <a:sym typeface="Raleway"/>
              </a:rPr>
              <a:t>(automatically has store)</a:t>
            </a:r>
            <a:endParaRPr sz="1600" dirty="0"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385" name="Google Shape;385;p73"/>
          <p:cNvSpPr/>
          <p:nvPr/>
        </p:nvSpPr>
        <p:spPr>
          <a:xfrm>
            <a:off x="3628103" y="2358012"/>
            <a:ext cx="2793401" cy="831300"/>
          </a:xfrm>
          <a:prstGeom prst="wedgeRoundRectCallout">
            <a:avLst>
              <a:gd name="adj1" fmla="val 25674"/>
              <a:gd name="adj2" fmla="val 109985"/>
              <a:gd name="adj3" fmla="val 0"/>
            </a:avLst>
          </a:prstGeom>
          <a:solidFill>
            <a:srgbClr val="EAE6F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latin typeface="+mn-lt"/>
                <a:ea typeface="Raleway"/>
                <a:cs typeface="Raleway"/>
                <a:sym typeface="Raleway"/>
              </a:rPr>
              <a:t>store</a:t>
            </a:r>
            <a:r>
              <a:rPr lang="en" sz="1600" dirty="0">
                <a:latin typeface="+mn-lt"/>
                <a:ea typeface="Raleway"/>
                <a:cs typeface="Raleway"/>
                <a:sym typeface="Raleway"/>
              </a:rPr>
              <a:t>: allows the struct to be stored in the global storage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+mn-lt"/>
                <a:ea typeface="Raleway"/>
                <a:cs typeface="Raleway"/>
                <a:sym typeface="Raleway"/>
              </a:rPr>
              <a:t>(also as part of another Struct)</a:t>
            </a:r>
            <a:endParaRPr sz="1600" dirty="0"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386" name="Google Shape;386;p73"/>
          <p:cNvSpPr/>
          <p:nvPr/>
        </p:nvSpPr>
        <p:spPr>
          <a:xfrm>
            <a:off x="205841" y="2358012"/>
            <a:ext cx="2435400" cy="1355427"/>
          </a:xfrm>
          <a:prstGeom prst="wedgeRoundRectCallout">
            <a:avLst>
              <a:gd name="adj1" fmla="val 117538"/>
              <a:gd name="adj2" fmla="val 49447"/>
              <a:gd name="adj3" fmla="val 0"/>
            </a:avLst>
          </a:prstGeom>
          <a:solidFill>
            <a:srgbClr val="F0F8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latin typeface="+mn-lt"/>
                <a:ea typeface="Raleway"/>
                <a:cs typeface="Raleway"/>
                <a:sym typeface="Raleway"/>
              </a:rPr>
              <a:t>copy</a:t>
            </a:r>
            <a:r>
              <a:rPr lang="en" sz="1600" dirty="0">
                <a:latin typeface="+mn-lt"/>
                <a:ea typeface="Raleway"/>
                <a:cs typeface="Raleway"/>
                <a:sym typeface="Raleway"/>
              </a:rPr>
              <a:t>: allows the struct to be copied.  Non-copyable structs change ownership when moved.  Tokens are usually not copyable.</a:t>
            </a:r>
            <a:endParaRPr sz="1600" dirty="0">
              <a:latin typeface="+mn-lt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74"/>
          <p:cNvSpPr txBox="1"/>
          <p:nvPr/>
        </p:nvSpPr>
        <p:spPr>
          <a:xfrm>
            <a:off x="455600" y="262000"/>
            <a:ext cx="7467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Using abilities</a:t>
            </a:r>
            <a:endParaRPr sz="21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6" name="Google Shape;396;p74"/>
          <p:cNvSpPr/>
          <p:nvPr/>
        </p:nvSpPr>
        <p:spPr>
          <a:xfrm>
            <a:off x="3248550" y="3108299"/>
            <a:ext cx="2522985" cy="149319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 </a:t>
            </a:r>
            <a:r>
              <a:rPr lang="en" sz="18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Coin </a:t>
            </a:r>
            <a:r>
              <a:rPr lang="en" sz="18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has </a:t>
            </a:r>
            <a:r>
              <a:rPr lang="en" sz="1800" dirty="0">
                <a:solidFill>
                  <a:srgbClr val="3C78D8"/>
                </a:solidFill>
                <a:latin typeface="+mn-lt"/>
                <a:ea typeface="Consolas"/>
                <a:cs typeface="Consolas"/>
                <a:sym typeface="Consolas"/>
              </a:rPr>
              <a:t>store</a:t>
            </a:r>
            <a:r>
              <a:rPr lang="en" sz="18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{</a:t>
            </a:r>
            <a:endParaRPr sz="18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name: string,</a:t>
            </a:r>
            <a:endParaRPr sz="18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age: u64,</a:t>
            </a:r>
            <a:endParaRPr sz="18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800" dirty="0">
              <a:latin typeface="+mn-lt"/>
            </a:endParaRPr>
          </a:p>
        </p:txBody>
      </p:sp>
      <p:sp>
        <p:nvSpPr>
          <p:cNvPr id="397" name="Google Shape;397;p74"/>
          <p:cNvSpPr txBox="1"/>
          <p:nvPr/>
        </p:nvSpPr>
        <p:spPr>
          <a:xfrm>
            <a:off x="561375" y="1209175"/>
            <a:ext cx="7467600" cy="25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By combining abilities (or lack thereof), it is possible to achieve properties underlying safe use of resources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52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</a:pP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Example: a </a:t>
            </a:r>
            <a:r>
              <a:rPr lang="en" sz="18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Coin </a:t>
            </a:r>
            <a:r>
              <a:rPr lang="en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struct that is storable but cannot be arbitrarily duplicated or destroyed!</a:t>
            </a:r>
            <a:br>
              <a:rPr lang="en" sz="2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21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75"/>
          <p:cNvSpPr txBox="1"/>
          <p:nvPr/>
        </p:nvSpPr>
        <p:spPr>
          <a:xfrm>
            <a:off x="151104" y="258726"/>
            <a:ext cx="4037438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Struct Definition: Inner Types</a:t>
            </a:r>
            <a:endParaRPr sz="21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7" name="Google Shape;407;p75"/>
          <p:cNvSpPr txBox="1"/>
          <p:nvPr/>
        </p:nvSpPr>
        <p:spPr>
          <a:xfrm>
            <a:off x="303073" y="1523808"/>
            <a:ext cx="3733500" cy="29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Structs allow for any inner types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4572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○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Can be other store structs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Inner types can only be accessed </a:t>
            </a:r>
            <a:r>
              <a:rPr lang="en" sz="2000" i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in the module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338;p69">
            <a:extLst>
              <a:ext uri="{FF2B5EF4-FFF2-40B4-BE49-F238E27FC236}">
                <a16:creationId xmlns:a16="http://schemas.microsoft.com/office/drawing/2014/main" id="{98FC65EC-EE7B-2568-9F3E-75C67C831D6F}"/>
              </a:ext>
            </a:extLst>
          </p:cNvPr>
          <p:cNvSpPr/>
          <p:nvPr/>
        </p:nvSpPr>
        <p:spPr>
          <a:xfrm>
            <a:off x="4266949" y="324076"/>
            <a:ext cx="4725947" cy="469406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my_addr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::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hello_blockchain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{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use std::string::String;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Message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has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key, copy, drop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message: String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	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   public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entry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fun 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create(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caller: &amp;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signer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, 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msg: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)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</a:t>
            </a:r>
            <a:r>
              <a:rPr lang="en-US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move_to</a:t>
            </a:r>
            <a:r>
              <a:rPr lang="en-US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(caller, Message {message: msg})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// ..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400" dirty="0">
              <a:latin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76"/>
          <p:cNvSpPr txBox="1"/>
          <p:nvPr/>
        </p:nvSpPr>
        <p:spPr>
          <a:xfrm>
            <a:off x="455600" y="262000"/>
            <a:ext cx="7467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Move Primitive Types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418" name="Google Shape;418;p76"/>
          <p:cNvGrpSpPr/>
          <p:nvPr/>
        </p:nvGrpSpPr>
        <p:grpSpPr>
          <a:xfrm>
            <a:off x="764125" y="3021700"/>
            <a:ext cx="2020500" cy="1776000"/>
            <a:chOff x="701837" y="3032375"/>
            <a:chExt cx="2020500" cy="1776000"/>
          </a:xfrm>
        </p:grpSpPr>
        <p:sp>
          <p:nvSpPr>
            <p:cNvPr id="419" name="Google Shape;419;p76"/>
            <p:cNvSpPr/>
            <p:nvPr/>
          </p:nvSpPr>
          <p:spPr>
            <a:xfrm>
              <a:off x="701837" y="3032375"/>
              <a:ext cx="2020500" cy="1776000"/>
            </a:xfrm>
            <a:prstGeom prst="roundRect">
              <a:avLst>
                <a:gd name="adj" fmla="val 12286"/>
              </a:avLst>
            </a:prstGeom>
            <a:solidFill>
              <a:srgbClr val="F8F2DE"/>
            </a:solidFill>
            <a:ln>
              <a:noFill/>
            </a:ln>
            <a:effectLst>
              <a:outerShdw blurRad="57150" dist="19050" dir="546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91425" rIns="91425" bIns="173735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latin typeface="+mn-lt"/>
                  <a:ea typeface="Raleway"/>
                  <a:cs typeface="Raleway"/>
                  <a:sym typeface="Raleway"/>
                </a:rPr>
                <a:t>References</a:t>
              </a:r>
              <a:endParaRPr sz="1050">
                <a:solidFill>
                  <a:srgbClr val="434343"/>
                </a:solidFill>
                <a:latin typeface="+mn-lt"/>
                <a:ea typeface="Raleway Medium"/>
                <a:cs typeface="Raleway Medium"/>
                <a:sym typeface="Raleway Medium"/>
              </a:endParaRPr>
            </a:p>
          </p:txBody>
        </p:sp>
        <p:sp>
          <p:nvSpPr>
            <p:cNvPr id="420" name="Google Shape;420;p76"/>
            <p:cNvSpPr/>
            <p:nvPr/>
          </p:nvSpPr>
          <p:spPr>
            <a:xfrm>
              <a:off x="830375" y="3656600"/>
              <a:ext cx="17634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immutable: &amp;T</a:t>
              </a:r>
              <a:endParaRPr sz="1600">
                <a:latin typeface="+mn-lt"/>
              </a:endParaRPr>
            </a:p>
          </p:txBody>
        </p:sp>
        <p:sp>
          <p:nvSpPr>
            <p:cNvPr id="421" name="Google Shape;421;p76"/>
            <p:cNvSpPr/>
            <p:nvPr/>
          </p:nvSpPr>
          <p:spPr>
            <a:xfrm>
              <a:off x="830325" y="4170425"/>
              <a:ext cx="17634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mutable: &amp;mut T</a:t>
              </a:r>
              <a:endParaRPr sz="1600">
                <a:latin typeface="+mn-lt"/>
              </a:endParaRPr>
            </a:p>
          </p:txBody>
        </p:sp>
      </p:grpSp>
      <p:grpSp>
        <p:nvGrpSpPr>
          <p:cNvPr id="422" name="Google Shape;422;p76"/>
          <p:cNvGrpSpPr/>
          <p:nvPr/>
        </p:nvGrpSpPr>
        <p:grpSpPr>
          <a:xfrm>
            <a:off x="764075" y="1093300"/>
            <a:ext cx="2020500" cy="1776000"/>
            <a:chOff x="3853000" y="1044300"/>
            <a:chExt cx="2020500" cy="1776000"/>
          </a:xfrm>
        </p:grpSpPr>
        <p:sp>
          <p:nvSpPr>
            <p:cNvPr id="423" name="Google Shape;423;p76"/>
            <p:cNvSpPr/>
            <p:nvPr/>
          </p:nvSpPr>
          <p:spPr>
            <a:xfrm>
              <a:off x="3853000" y="1044300"/>
              <a:ext cx="2020500" cy="1776000"/>
            </a:xfrm>
            <a:prstGeom prst="roundRect">
              <a:avLst>
                <a:gd name="adj" fmla="val 12286"/>
              </a:avLst>
            </a:prstGeom>
            <a:solidFill>
              <a:srgbClr val="C9DAF8"/>
            </a:solidFill>
            <a:ln>
              <a:noFill/>
            </a:ln>
            <a:effectLst>
              <a:outerShdw blurRad="57150" dist="19050" dir="546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91425" rIns="91425" bIns="173735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latin typeface="+mn-lt"/>
                  <a:ea typeface="Raleway"/>
                  <a:cs typeface="Raleway"/>
                  <a:sym typeface="Raleway"/>
                </a:rPr>
                <a:t>Others</a:t>
              </a:r>
              <a:endParaRPr sz="1050">
                <a:solidFill>
                  <a:srgbClr val="434343"/>
                </a:solidFill>
                <a:latin typeface="+mn-lt"/>
                <a:ea typeface="Raleway Medium"/>
                <a:cs typeface="Raleway Medium"/>
                <a:sym typeface="Raleway Medium"/>
              </a:endParaRPr>
            </a:p>
          </p:txBody>
        </p:sp>
        <p:sp>
          <p:nvSpPr>
            <p:cNvPr id="424" name="Google Shape;424;p76"/>
            <p:cNvSpPr/>
            <p:nvPr/>
          </p:nvSpPr>
          <p:spPr>
            <a:xfrm>
              <a:off x="4069875" y="1641600"/>
              <a:ext cx="6423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bool</a:t>
              </a:r>
              <a:endParaRPr sz="1600">
                <a:latin typeface="+mn-lt"/>
              </a:endParaRPr>
            </a:p>
          </p:txBody>
        </p:sp>
        <p:sp>
          <p:nvSpPr>
            <p:cNvPr id="425" name="Google Shape;425;p76"/>
            <p:cNvSpPr/>
            <p:nvPr/>
          </p:nvSpPr>
          <p:spPr>
            <a:xfrm>
              <a:off x="4852225" y="1641600"/>
              <a:ext cx="9060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address</a:t>
              </a:r>
              <a:endParaRPr sz="1600">
                <a:latin typeface="+mn-lt"/>
              </a:endParaRPr>
            </a:p>
          </p:txBody>
        </p:sp>
        <p:sp>
          <p:nvSpPr>
            <p:cNvPr id="426" name="Google Shape;426;p76"/>
            <p:cNvSpPr/>
            <p:nvPr/>
          </p:nvSpPr>
          <p:spPr>
            <a:xfrm>
              <a:off x="4069879" y="2162400"/>
              <a:ext cx="12234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vector&lt;T&gt;</a:t>
              </a:r>
              <a:endParaRPr sz="1600">
                <a:latin typeface="+mn-lt"/>
              </a:endParaRPr>
            </a:p>
          </p:txBody>
        </p:sp>
      </p:grpSp>
      <p:grpSp>
        <p:nvGrpSpPr>
          <p:cNvPr id="427" name="Google Shape;427;p76"/>
          <p:cNvGrpSpPr/>
          <p:nvPr/>
        </p:nvGrpSpPr>
        <p:grpSpPr>
          <a:xfrm>
            <a:off x="3277800" y="3108300"/>
            <a:ext cx="2020500" cy="1699381"/>
            <a:chOff x="3671225" y="2844190"/>
            <a:chExt cx="2020500" cy="1699381"/>
          </a:xfrm>
        </p:grpSpPr>
        <p:sp>
          <p:nvSpPr>
            <p:cNvPr id="428" name="Google Shape;428;p76"/>
            <p:cNvSpPr/>
            <p:nvPr/>
          </p:nvSpPr>
          <p:spPr>
            <a:xfrm>
              <a:off x="3671225" y="2844190"/>
              <a:ext cx="2020500" cy="1699381"/>
            </a:xfrm>
            <a:prstGeom prst="roundRect">
              <a:avLst>
                <a:gd name="adj" fmla="val 12286"/>
              </a:avLst>
            </a:prstGeom>
            <a:solidFill>
              <a:srgbClr val="F3DDDD"/>
            </a:solidFill>
            <a:ln>
              <a:noFill/>
            </a:ln>
            <a:effectLst>
              <a:outerShdw blurRad="57150" dist="19050" dir="546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91425" rIns="91425" bIns="173735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latin typeface="+mn-lt"/>
                  <a:ea typeface="Raleway"/>
                  <a:cs typeface="Raleway"/>
                  <a:sym typeface="Raleway"/>
                </a:rPr>
                <a:t>Authentication</a:t>
              </a:r>
              <a:endParaRPr sz="1200" b="1" dirty="0">
                <a:latin typeface="+mn-lt"/>
                <a:ea typeface="Raleway"/>
                <a:cs typeface="Raleway"/>
                <a:sym typeface="Raleway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latin typeface="+mn-lt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00" dirty="0">
                <a:solidFill>
                  <a:srgbClr val="666666"/>
                </a:solidFill>
                <a:latin typeface="+mn-lt"/>
                <a:ea typeface="Raleway Medium"/>
                <a:cs typeface="Raleway Medium"/>
                <a:sym typeface="Raleway Medium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 dirty="0">
                  <a:solidFill>
                    <a:srgbClr val="666666"/>
                  </a:solidFill>
                  <a:latin typeface="+mn-lt"/>
                  <a:ea typeface="Raleway Medium"/>
                  <a:cs typeface="Raleway Medium"/>
                  <a:sym typeface="Raleway Medium"/>
                </a:rPr>
                <a:t>(not storable, only as input and return values)</a:t>
              </a:r>
              <a:endParaRPr sz="1200" b="1" dirty="0">
                <a:latin typeface="+mn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9" name="Google Shape;429;p76"/>
            <p:cNvSpPr/>
            <p:nvPr/>
          </p:nvSpPr>
          <p:spPr>
            <a:xfrm>
              <a:off x="4069800" y="3803583"/>
              <a:ext cx="12234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signer</a:t>
              </a:r>
              <a:endParaRPr sz="1600">
                <a:latin typeface="+mn-lt"/>
              </a:endParaRPr>
            </a:p>
          </p:txBody>
        </p:sp>
      </p:grpSp>
      <p:grpSp>
        <p:nvGrpSpPr>
          <p:cNvPr id="430" name="Google Shape;430;p76"/>
          <p:cNvGrpSpPr/>
          <p:nvPr/>
        </p:nvGrpSpPr>
        <p:grpSpPr>
          <a:xfrm>
            <a:off x="5791525" y="1093300"/>
            <a:ext cx="2588400" cy="2080800"/>
            <a:chOff x="5919237" y="2964850"/>
            <a:chExt cx="2588400" cy="2080800"/>
          </a:xfrm>
        </p:grpSpPr>
        <p:sp>
          <p:nvSpPr>
            <p:cNvPr id="431" name="Google Shape;431;p76"/>
            <p:cNvSpPr/>
            <p:nvPr/>
          </p:nvSpPr>
          <p:spPr>
            <a:xfrm>
              <a:off x="5919237" y="2964850"/>
              <a:ext cx="2588400" cy="2080800"/>
            </a:xfrm>
            <a:prstGeom prst="roundRect">
              <a:avLst>
                <a:gd name="adj" fmla="val 12286"/>
              </a:avLst>
            </a:prstGeom>
            <a:solidFill>
              <a:srgbClr val="E3EDDF"/>
            </a:solidFill>
            <a:ln>
              <a:noFill/>
            </a:ln>
            <a:effectLst>
              <a:outerShdw blurRad="57150" dist="19050" dir="546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91425" rIns="91425" bIns="173735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latin typeface="+mn-lt"/>
                  <a:ea typeface="Raleway"/>
                  <a:cs typeface="Raleway"/>
                  <a:sym typeface="Raleway"/>
                </a:rPr>
                <a:t>Tuples</a:t>
              </a:r>
              <a:endParaRPr sz="1200" b="1">
                <a:latin typeface="+mn-lt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+mn-lt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+mn-lt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+mn-lt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+mn-lt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+mn-lt"/>
                <a:ea typeface="Raleway"/>
                <a:cs typeface="Raleway"/>
                <a:sym typeface="Raleway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666666"/>
                  </a:solidFill>
                  <a:latin typeface="+mn-lt"/>
                  <a:ea typeface="Raleway Medium"/>
                  <a:cs typeface="Raleway Medium"/>
                  <a:sym typeface="Raleway Medium"/>
                </a:rPr>
                <a:t>(not storable, only as return values)</a:t>
              </a:r>
              <a:endParaRPr sz="700">
                <a:solidFill>
                  <a:srgbClr val="666666"/>
                </a:solidFill>
                <a:latin typeface="+mn-lt"/>
                <a:ea typeface="Raleway Medium"/>
                <a:cs typeface="Raleway Medium"/>
                <a:sym typeface="Raleway Medium"/>
              </a:endParaRPr>
            </a:p>
          </p:txBody>
        </p:sp>
        <p:sp>
          <p:nvSpPr>
            <p:cNvPr id="432" name="Google Shape;432;p76"/>
            <p:cNvSpPr/>
            <p:nvPr/>
          </p:nvSpPr>
          <p:spPr>
            <a:xfrm>
              <a:off x="6374025" y="3599450"/>
              <a:ext cx="16788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unit type: ()</a:t>
              </a:r>
              <a:endParaRPr sz="1600">
                <a:latin typeface="+mn-lt"/>
              </a:endParaRPr>
            </a:p>
          </p:txBody>
        </p:sp>
        <p:sp>
          <p:nvSpPr>
            <p:cNvPr id="433" name="Google Shape;433;p76"/>
            <p:cNvSpPr/>
            <p:nvPr/>
          </p:nvSpPr>
          <p:spPr>
            <a:xfrm>
              <a:off x="6152025" y="4115775"/>
              <a:ext cx="21228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tuple: (T1, T2, ..)</a:t>
              </a:r>
              <a:endParaRPr sz="1600">
                <a:latin typeface="+mn-lt"/>
              </a:endParaRPr>
            </a:p>
          </p:txBody>
        </p:sp>
      </p:grpSp>
      <p:grpSp>
        <p:nvGrpSpPr>
          <p:cNvPr id="434" name="Google Shape;434;p76"/>
          <p:cNvGrpSpPr/>
          <p:nvPr/>
        </p:nvGrpSpPr>
        <p:grpSpPr>
          <a:xfrm>
            <a:off x="3082500" y="1093300"/>
            <a:ext cx="2411100" cy="1776000"/>
            <a:chOff x="749475" y="1044300"/>
            <a:chExt cx="2411100" cy="1776000"/>
          </a:xfrm>
        </p:grpSpPr>
        <p:sp>
          <p:nvSpPr>
            <p:cNvPr id="435" name="Google Shape;435;p76"/>
            <p:cNvSpPr/>
            <p:nvPr/>
          </p:nvSpPr>
          <p:spPr>
            <a:xfrm>
              <a:off x="749475" y="1044300"/>
              <a:ext cx="2411100" cy="1776000"/>
            </a:xfrm>
            <a:prstGeom prst="roundRect">
              <a:avLst>
                <a:gd name="adj" fmla="val 12286"/>
              </a:avLst>
            </a:prstGeom>
            <a:solidFill>
              <a:srgbClr val="EAE6F2"/>
            </a:solidFill>
            <a:ln>
              <a:noFill/>
            </a:ln>
            <a:effectLst>
              <a:outerShdw blurRad="57150" dist="19050" dir="546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91425" rIns="91425" bIns="173735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latin typeface="+mn-lt"/>
                  <a:ea typeface="Raleway"/>
                  <a:cs typeface="Raleway"/>
                  <a:sym typeface="Raleway"/>
                </a:rPr>
                <a:t>Integers</a:t>
              </a:r>
              <a:endParaRPr sz="1050">
                <a:solidFill>
                  <a:srgbClr val="434343"/>
                </a:solidFill>
                <a:latin typeface="+mn-lt"/>
                <a:ea typeface="Raleway Medium"/>
                <a:cs typeface="Raleway Medium"/>
                <a:sym typeface="Raleway Medium"/>
              </a:endParaRPr>
            </a:p>
          </p:txBody>
        </p:sp>
        <p:sp>
          <p:nvSpPr>
            <p:cNvPr id="436" name="Google Shape;436;p76"/>
            <p:cNvSpPr/>
            <p:nvPr/>
          </p:nvSpPr>
          <p:spPr>
            <a:xfrm>
              <a:off x="2381675" y="2162400"/>
              <a:ext cx="6423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u256</a:t>
              </a:r>
              <a:endParaRPr sz="1600">
                <a:latin typeface="+mn-lt"/>
              </a:endParaRPr>
            </a:p>
          </p:txBody>
        </p:sp>
        <p:sp>
          <p:nvSpPr>
            <p:cNvPr id="437" name="Google Shape;437;p76"/>
            <p:cNvSpPr/>
            <p:nvPr/>
          </p:nvSpPr>
          <p:spPr>
            <a:xfrm>
              <a:off x="1633875" y="2178150"/>
              <a:ext cx="6423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u128</a:t>
              </a:r>
              <a:endParaRPr sz="1600">
                <a:latin typeface="+mn-lt"/>
              </a:endParaRPr>
            </a:p>
          </p:txBody>
        </p:sp>
        <p:sp>
          <p:nvSpPr>
            <p:cNvPr id="438" name="Google Shape;438;p76"/>
            <p:cNvSpPr/>
            <p:nvPr/>
          </p:nvSpPr>
          <p:spPr>
            <a:xfrm>
              <a:off x="886075" y="2178150"/>
              <a:ext cx="6423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u64</a:t>
              </a:r>
              <a:endParaRPr sz="1600">
                <a:latin typeface="+mn-lt"/>
              </a:endParaRPr>
            </a:p>
          </p:txBody>
        </p:sp>
        <p:sp>
          <p:nvSpPr>
            <p:cNvPr id="439" name="Google Shape;439;p76"/>
            <p:cNvSpPr/>
            <p:nvPr/>
          </p:nvSpPr>
          <p:spPr>
            <a:xfrm>
              <a:off x="2381675" y="1641600"/>
              <a:ext cx="6423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u32</a:t>
              </a:r>
              <a:endParaRPr sz="1600">
                <a:latin typeface="+mn-lt"/>
              </a:endParaRPr>
            </a:p>
          </p:txBody>
        </p:sp>
        <p:sp>
          <p:nvSpPr>
            <p:cNvPr id="440" name="Google Shape;440;p76"/>
            <p:cNvSpPr/>
            <p:nvPr/>
          </p:nvSpPr>
          <p:spPr>
            <a:xfrm>
              <a:off x="1633875" y="1641600"/>
              <a:ext cx="6423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u16</a:t>
              </a:r>
              <a:endParaRPr sz="1600">
                <a:latin typeface="+mn-lt"/>
              </a:endParaRPr>
            </a:p>
          </p:txBody>
        </p:sp>
        <p:sp>
          <p:nvSpPr>
            <p:cNvPr id="441" name="Google Shape;441;p76"/>
            <p:cNvSpPr/>
            <p:nvPr/>
          </p:nvSpPr>
          <p:spPr>
            <a:xfrm>
              <a:off x="886075" y="1641600"/>
              <a:ext cx="6423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u8</a:t>
              </a:r>
              <a:endParaRPr sz="1600">
                <a:latin typeface="+mn-lt"/>
              </a:endParaRPr>
            </a:p>
          </p:txBody>
        </p:sp>
      </p:grpSp>
      <p:grpSp>
        <p:nvGrpSpPr>
          <p:cNvPr id="442" name="Google Shape;442;p76"/>
          <p:cNvGrpSpPr/>
          <p:nvPr/>
        </p:nvGrpSpPr>
        <p:grpSpPr>
          <a:xfrm>
            <a:off x="6075475" y="3464875"/>
            <a:ext cx="2020500" cy="1187100"/>
            <a:chOff x="3671225" y="3032375"/>
            <a:chExt cx="2020500" cy="1187100"/>
          </a:xfrm>
        </p:grpSpPr>
        <p:sp>
          <p:nvSpPr>
            <p:cNvPr id="443" name="Google Shape;443;p76"/>
            <p:cNvSpPr/>
            <p:nvPr/>
          </p:nvSpPr>
          <p:spPr>
            <a:xfrm>
              <a:off x="3671225" y="3032375"/>
              <a:ext cx="2020500" cy="1187100"/>
            </a:xfrm>
            <a:prstGeom prst="roundRect">
              <a:avLst>
                <a:gd name="adj" fmla="val 12286"/>
              </a:avLst>
            </a:prstGeom>
            <a:solidFill>
              <a:srgbClr val="FCE5CD"/>
            </a:solidFill>
            <a:ln>
              <a:noFill/>
            </a:ln>
            <a:effectLst>
              <a:outerShdw blurRad="57150" dist="19050" dir="546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91425" rIns="91425" bIns="173735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latin typeface="+mn-lt"/>
                  <a:ea typeface="Raleway"/>
                  <a:cs typeface="Raleway"/>
                  <a:sym typeface="Raleway"/>
                </a:rPr>
                <a:t>Function Type</a:t>
              </a:r>
              <a:endParaRPr sz="1050">
                <a:solidFill>
                  <a:srgbClr val="434343"/>
                </a:solidFill>
                <a:latin typeface="+mn-lt"/>
                <a:ea typeface="Raleway Medium"/>
                <a:cs typeface="Raleway Medium"/>
                <a:sym typeface="Raleway Medium"/>
              </a:endParaRPr>
            </a:p>
          </p:txBody>
        </p:sp>
        <p:sp>
          <p:nvSpPr>
            <p:cNvPr id="444" name="Google Shape;444;p76"/>
            <p:cNvSpPr/>
            <p:nvPr/>
          </p:nvSpPr>
          <p:spPr>
            <a:xfrm>
              <a:off x="4069879" y="3625100"/>
              <a:ext cx="1223400" cy="393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|T| V</a:t>
              </a:r>
              <a:endParaRPr sz="1600">
                <a:latin typeface="+mn-lt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78"/>
          <p:cNvSpPr txBox="1">
            <a:spLocks noGrp="1"/>
          </p:cNvSpPr>
          <p:nvPr>
            <p:ph type="sldNum" idx="12"/>
          </p:nvPr>
        </p:nvSpPr>
        <p:spPr>
          <a:xfrm>
            <a:off x="8444197" y="46519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sp>
        <p:nvSpPr>
          <p:cNvPr id="463" name="Google Shape;463;p78"/>
          <p:cNvSpPr txBox="1"/>
          <p:nvPr/>
        </p:nvSpPr>
        <p:spPr>
          <a:xfrm rot="5400000">
            <a:off x="8051000" y="1009650"/>
            <a:ext cx="1542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50">
              <a:solidFill>
                <a:schemeClr val="dk1"/>
              </a:solidFill>
              <a:latin typeface="Roboto Mono Light"/>
              <a:ea typeface="Roboto Mono Light"/>
              <a:cs typeface="Roboto Mono Light"/>
              <a:sym typeface="Roboto Mono Light"/>
            </a:endParaRPr>
          </a:p>
        </p:txBody>
      </p:sp>
      <p:cxnSp>
        <p:nvCxnSpPr>
          <p:cNvPr id="464" name="Google Shape;464;p78"/>
          <p:cNvCxnSpPr/>
          <p:nvPr/>
        </p:nvCxnSpPr>
        <p:spPr>
          <a:xfrm>
            <a:off x="8810450" y="2035200"/>
            <a:ext cx="0" cy="107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5" name="Google Shape;465;p78"/>
          <p:cNvSpPr txBox="1"/>
          <p:nvPr/>
        </p:nvSpPr>
        <p:spPr>
          <a:xfrm rot="5400000">
            <a:off x="8314100" y="3637476"/>
            <a:ext cx="10158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50">
              <a:solidFill>
                <a:schemeClr val="dk1"/>
              </a:solidFill>
              <a:latin typeface="Roboto Mono Light"/>
              <a:ea typeface="Roboto Mono Light"/>
              <a:cs typeface="Roboto Mono Light"/>
              <a:sym typeface="Roboto Mono Light"/>
            </a:endParaRPr>
          </a:p>
        </p:txBody>
      </p:sp>
      <p:sp>
        <p:nvSpPr>
          <p:cNvPr id="466" name="Google Shape;466;p78"/>
          <p:cNvSpPr txBox="1"/>
          <p:nvPr/>
        </p:nvSpPr>
        <p:spPr>
          <a:xfrm>
            <a:off x="455600" y="262000"/>
            <a:ext cx="7467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Function Definitions: Signature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7" name="Google Shape;467;p78"/>
          <p:cNvSpPr txBox="1"/>
          <p:nvPr/>
        </p:nvSpPr>
        <p:spPr>
          <a:xfrm>
            <a:off x="333548" y="822125"/>
            <a:ext cx="3933401" cy="422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Visibility can be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4572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○"/>
            </a:pPr>
            <a:r>
              <a:rPr lang="en" sz="2000" b="1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public</a:t>
            </a:r>
            <a:r>
              <a:rPr lang="en" sz="2000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: </a:t>
            </a:r>
            <a:r>
              <a:rPr lang="en" sz="2000" dirty="0">
                <a:latin typeface="+mn-lt"/>
                <a:ea typeface="Roboto Mono"/>
                <a:cs typeface="Roboto Mono"/>
                <a:sym typeface="Roboto Mono"/>
              </a:rPr>
              <a:t>called from any module</a:t>
            </a:r>
            <a:endParaRPr sz="2000" dirty="0">
              <a:latin typeface="+mn-lt"/>
              <a:ea typeface="Raleway"/>
              <a:cs typeface="Raleway"/>
              <a:sym typeface="Raleway"/>
            </a:endParaRPr>
          </a:p>
          <a:p>
            <a:pPr marL="4572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○"/>
            </a:pPr>
            <a:r>
              <a:rPr lang="en" sz="2000" b="1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friend</a:t>
            </a:r>
            <a:r>
              <a:rPr lang="en" sz="2000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: </a:t>
            </a:r>
            <a:r>
              <a:rPr lang="en" sz="2000" dirty="0">
                <a:latin typeface="+mn-lt"/>
                <a:ea typeface="Roboto Mono"/>
                <a:cs typeface="Roboto Mono"/>
                <a:sym typeface="Roboto Mono"/>
              </a:rPr>
              <a:t>can only be called from modules declared as friends</a:t>
            </a:r>
            <a:endParaRPr sz="2000" dirty="0">
              <a:latin typeface="+mn-lt"/>
              <a:ea typeface="Raleway"/>
              <a:cs typeface="Raleway"/>
              <a:sym typeface="Raleway"/>
            </a:endParaRPr>
          </a:p>
          <a:p>
            <a:pPr marL="4572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○"/>
            </a:pPr>
            <a:r>
              <a:rPr lang="en" sz="2000" b="1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private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 (no keyword): can only be called from inside module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➢"/>
            </a:pPr>
            <a:endParaRPr lang="en"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b="1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entry</a:t>
            </a:r>
            <a:r>
              <a:rPr lang="en" sz="2000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:  </a:t>
            </a:r>
            <a:r>
              <a:rPr lang="en" sz="2000" dirty="0">
                <a:solidFill>
                  <a:schemeClr val="dk1"/>
                </a:solidFill>
                <a:latin typeface="+mn-lt"/>
                <a:ea typeface="Roboto Mono"/>
                <a:cs typeface="Roboto Mono"/>
                <a:sym typeface="Raleway"/>
              </a:rPr>
              <a:t>c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allable by a transaction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b="1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inline</a:t>
            </a:r>
            <a:r>
              <a:rPr lang="en" sz="2000" dirty="0">
                <a:latin typeface="+mn-lt"/>
                <a:ea typeface="Roboto Mono"/>
                <a:cs typeface="Roboto Mono"/>
                <a:sym typeface="Roboto Mono"/>
              </a:rPr>
              <a:t>:  inserted into calling code at compile time</a:t>
            </a:r>
            <a:endParaRPr sz="2000" b="1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2" name="Google Shape;338;p69">
            <a:extLst>
              <a:ext uri="{FF2B5EF4-FFF2-40B4-BE49-F238E27FC236}">
                <a16:creationId xmlns:a16="http://schemas.microsoft.com/office/drawing/2014/main" id="{BA040802-5D08-38D7-3D10-8D803DA51ABA}"/>
              </a:ext>
            </a:extLst>
          </p:cNvPr>
          <p:cNvSpPr/>
          <p:nvPr/>
        </p:nvSpPr>
        <p:spPr>
          <a:xfrm>
            <a:off x="4493090" y="324076"/>
            <a:ext cx="4725947" cy="469406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my_addr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::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hello_blockchain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{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use std::string::String;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Message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has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key, copy, drop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message: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	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20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public </a:t>
            </a:r>
            <a:r>
              <a:rPr lang="en" sz="2000" b="1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entry</a:t>
            </a:r>
            <a:r>
              <a:rPr lang="en" sz="20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fun 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create(</a:t>
            </a:r>
            <a:endParaRPr sz="20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caller: &amp;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signer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, 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msg: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)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</a:t>
            </a:r>
            <a:r>
              <a:rPr lang="en-US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move_to</a:t>
            </a:r>
            <a:r>
              <a:rPr lang="en-US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(caller, Message {message: msg})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400" dirty="0">
              <a:latin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9"/>
          <p:cNvSpPr txBox="1">
            <a:spLocks noGrp="1"/>
          </p:cNvSpPr>
          <p:nvPr>
            <p:ph type="sldNum" idx="12"/>
          </p:nvPr>
        </p:nvSpPr>
        <p:spPr>
          <a:xfrm>
            <a:off x="8444197" y="46519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sp>
        <p:nvSpPr>
          <p:cNvPr id="474" name="Google Shape;474;p79"/>
          <p:cNvSpPr txBox="1"/>
          <p:nvPr/>
        </p:nvSpPr>
        <p:spPr>
          <a:xfrm rot="5400000">
            <a:off x="8051000" y="1009650"/>
            <a:ext cx="1542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50">
              <a:solidFill>
                <a:schemeClr val="dk1"/>
              </a:solidFill>
              <a:latin typeface="Roboto Mono Light"/>
              <a:ea typeface="Roboto Mono Light"/>
              <a:cs typeface="Roboto Mono Light"/>
              <a:sym typeface="Roboto Mono Light"/>
            </a:endParaRPr>
          </a:p>
        </p:txBody>
      </p:sp>
      <p:cxnSp>
        <p:nvCxnSpPr>
          <p:cNvPr id="475" name="Google Shape;475;p79"/>
          <p:cNvCxnSpPr/>
          <p:nvPr/>
        </p:nvCxnSpPr>
        <p:spPr>
          <a:xfrm>
            <a:off x="8810450" y="2035200"/>
            <a:ext cx="0" cy="107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6" name="Google Shape;476;p79"/>
          <p:cNvSpPr txBox="1"/>
          <p:nvPr/>
        </p:nvSpPr>
        <p:spPr>
          <a:xfrm rot="5400000">
            <a:off x="8314100" y="3637476"/>
            <a:ext cx="10158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50">
              <a:solidFill>
                <a:schemeClr val="dk1"/>
              </a:solidFill>
              <a:latin typeface="Roboto Mono Light"/>
              <a:ea typeface="Roboto Mono Light"/>
              <a:cs typeface="Roboto Mono Light"/>
              <a:sym typeface="Roboto Mono Light"/>
            </a:endParaRPr>
          </a:p>
        </p:txBody>
      </p:sp>
      <p:sp>
        <p:nvSpPr>
          <p:cNvPr id="477" name="Google Shape;477;p79"/>
          <p:cNvSpPr txBox="1"/>
          <p:nvPr/>
        </p:nvSpPr>
        <p:spPr>
          <a:xfrm>
            <a:off x="298283" y="262000"/>
            <a:ext cx="7467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Function Signature: Arguments</a:t>
            </a:r>
            <a:endParaRPr sz="21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8" name="Google Shape;478;p79"/>
          <p:cNvSpPr txBox="1"/>
          <p:nvPr/>
        </p:nvSpPr>
        <p:spPr>
          <a:xfrm>
            <a:off x="256574" y="1209175"/>
            <a:ext cx="3733500" cy="29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Functions can take any type as input, including structs</a:t>
            </a: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Entry functions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4572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○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Signers must match the number of signatures in Tx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2" name="Google Shape;338;p69">
            <a:extLst>
              <a:ext uri="{FF2B5EF4-FFF2-40B4-BE49-F238E27FC236}">
                <a16:creationId xmlns:a16="http://schemas.microsoft.com/office/drawing/2014/main" id="{C5A02189-E43A-92B7-4434-2C5B0A830CD4}"/>
              </a:ext>
            </a:extLst>
          </p:cNvPr>
          <p:cNvSpPr/>
          <p:nvPr/>
        </p:nvSpPr>
        <p:spPr>
          <a:xfrm>
            <a:off x="4167056" y="324076"/>
            <a:ext cx="4924162" cy="469406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my_addr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::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hello_blockchain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{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use std::string::String;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Message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has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key, copy, drop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message: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	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   public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entry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fun 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create(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  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caller: &amp;</a:t>
            </a:r>
            <a:r>
              <a:rPr lang="en" sz="2000" b="1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signer</a:t>
            </a: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,     </a:t>
            </a:r>
            <a:r>
              <a:rPr lang="en" sz="12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// Tx must contain signature</a:t>
            </a:r>
            <a:endParaRPr sz="20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msg: String</a:t>
            </a:r>
            <a:endParaRPr sz="20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)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</a:t>
            </a:r>
            <a:r>
              <a:rPr lang="en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move_to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(caller, Message {</a:t>
            </a:r>
            <a:r>
              <a:rPr lang="en-US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message: msg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})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400" dirty="0">
              <a:latin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1"/>
          <p:cNvSpPr txBox="1"/>
          <p:nvPr/>
        </p:nvSpPr>
        <p:spPr>
          <a:xfrm>
            <a:off x="455600" y="262000"/>
            <a:ext cx="7467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Functions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500" name="Google Shape;500;p81"/>
          <p:cNvGrpSpPr/>
          <p:nvPr/>
        </p:nvGrpSpPr>
        <p:grpSpPr>
          <a:xfrm>
            <a:off x="2475750" y="851850"/>
            <a:ext cx="4192500" cy="3439800"/>
            <a:chOff x="633175" y="847925"/>
            <a:chExt cx="4192500" cy="3439800"/>
          </a:xfrm>
        </p:grpSpPr>
        <p:sp>
          <p:nvSpPr>
            <p:cNvPr id="501" name="Google Shape;501;p81"/>
            <p:cNvSpPr/>
            <p:nvPr/>
          </p:nvSpPr>
          <p:spPr>
            <a:xfrm>
              <a:off x="633175" y="847925"/>
              <a:ext cx="4192500" cy="3439800"/>
            </a:xfrm>
            <a:prstGeom prst="roundRect">
              <a:avLst>
                <a:gd name="adj" fmla="val 12286"/>
              </a:avLst>
            </a:prstGeom>
            <a:solidFill>
              <a:srgbClr val="C9DAF8"/>
            </a:solidFill>
            <a:ln>
              <a:noFill/>
            </a:ln>
            <a:effectLst>
              <a:outerShdw blurRad="57150" dist="19050" dir="546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91425" rIns="91425" bIns="173735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dirty="0">
                  <a:latin typeface="Raleway"/>
                  <a:ea typeface="Raleway"/>
                  <a:cs typeface="Raleway"/>
                  <a:sym typeface="Raleway"/>
                </a:rPr>
                <a:t>Function Declaration</a:t>
              </a:r>
              <a:endParaRPr sz="1300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endParaRPr>
            </a:p>
          </p:txBody>
        </p:sp>
        <p:sp>
          <p:nvSpPr>
            <p:cNvPr id="502" name="Google Shape;502;p81"/>
            <p:cNvSpPr/>
            <p:nvPr/>
          </p:nvSpPr>
          <p:spPr>
            <a:xfrm>
              <a:off x="893125" y="1467192"/>
              <a:ext cx="3393000" cy="51883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>
                  <a:solidFill>
                    <a:srgbClr val="674EA7"/>
                  </a:solidFill>
                  <a:latin typeface="+mn-lt"/>
                  <a:ea typeface="Consolas"/>
                  <a:cs typeface="Consolas"/>
                  <a:sym typeface="Consolas"/>
                </a:rPr>
                <a:t>fun</a:t>
              </a:r>
              <a:r>
                <a:rPr lang="en" sz="1800" dirty="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 double(x: </a:t>
              </a:r>
              <a:r>
                <a:rPr lang="en" sz="1800" dirty="0">
                  <a:solidFill>
                    <a:srgbClr val="E06666"/>
                  </a:solidFill>
                  <a:latin typeface="+mn-lt"/>
                  <a:ea typeface="Consolas"/>
                  <a:cs typeface="Consolas"/>
                  <a:sym typeface="Consolas"/>
                </a:rPr>
                <a:t>u64</a:t>
              </a:r>
              <a:r>
                <a:rPr lang="en" sz="1800" dirty="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): </a:t>
              </a:r>
              <a:r>
                <a:rPr lang="en" sz="1800" dirty="0">
                  <a:solidFill>
                    <a:srgbClr val="E06666"/>
                  </a:solidFill>
                  <a:latin typeface="+mn-lt"/>
                  <a:ea typeface="Consolas"/>
                  <a:cs typeface="Consolas"/>
                  <a:sym typeface="Consolas"/>
                </a:rPr>
                <a:t>u64 </a:t>
              </a:r>
              <a:r>
                <a:rPr lang="en" sz="1800" dirty="0">
                  <a:latin typeface="+mn-lt"/>
                  <a:ea typeface="Consolas"/>
                  <a:cs typeface="Consolas"/>
                  <a:sym typeface="Consolas"/>
                </a:rPr>
                <a:t>{ x*2 }</a:t>
              </a:r>
              <a:endParaRPr sz="1800" dirty="0">
                <a:latin typeface="+mn-lt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03" name="Google Shape;503;p81"/>
            <p:cNvSpPr/>
            <p:nvPr/>
          </p:nvSpPr>
          <p:spPr>
            <a:xfrm>
              <a:off x="893125" y="2125466"/>
              <a:ext cx="3672600" cy="59237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38761D"/>
                  </a:solidFill>
                  <a:latin typeface="+mn-lt"/>
                  <a:ea typeface="Consolas"/>
                  <a:cs typeface="Consolas"/>
                  <a:sym typeface="Consolas"/>
                </a:rPr>
                <a:t>// multiple return values</a:t>
              </a:r>
              <a:endParaRPr sz="1800">
                <a:solidFill>
                  <a:srgbClr val="38761D"/>
                </a:solidFill>
                <a:latin typeface="+mn-lt"/>
                <a:ea typeface="Consolas"/>
                <a:cs typeface="Consolas"/>
                <a:sym typeface="Consola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674EA7"/>
                  </a:solidFill>
                  <a:latin typeface="+mn-lt"/>
                  <a:ea typeface="Consolas"/>
                  <a:cs typeface="Consolas"/>
                  <a:sym typeface="Consolas"/>
                </a:rPr>
                <a:t>fun</a:t>
              </a:r>
              <a:r>
                <a:rPr lang="en" sz="18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 foo(): </a:t>
              </a:r>
              <a:r>
                <a:rPr lang="en" sz="1800">
                  <a:solidFill>
                    <a:srgbClr val="E06666"/>
                  </a:solidFill>
                  <a:latin typeface="+mn-lt"/>
                  <a:ea typeface="Consolas"/>
                  <a:cs typeface="Consolas"/>
                  <a:sym typeface="Consolas"/>
                </a:rPr>
                <a:t>u64, bool</a:t>
              </a:r>
              <a:r>
                <a:rPr lang="en" sz="18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 { (0, true) }</a:t>
              </a:r>
              <a:endParaRPr sz="180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04" name="Google Shape;504;p81"/>
            <p:cNvSpPr/>
            <p:nvPr/>
          </p:nvSpPr>
          <p:spPr>
            <a:xfrm>
              <a:off x="893125" y="2857275"/>
              <a:ext cx="895500" cy="519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674EA7"/>
                  </a:solidFill>
                  <a:latin typeface="+mn-lt"/>
                  <a:ea typeface="Consolas"/>
                  <a:cs typeface="Consolas"/>
                  <a:sym typeface="Consolas"/>
                </a:rPr>
                <a:t>public</a:t>
              </a:r>
              <a:endParaRPr sz="1800">
                <a:latin typeface="+mn-lt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05" name="Google Shape;505;p81"/>
            <p:cNvSpPr/>
            <p:nvPr/>
          </p:nvSpPr>
          <p:spPr>
            <a:xfrm>
              <a:off x="1918425" y="2857200"/>
              <a:ext cx="759000" cy="519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674EA7"/>
                  </a:solidFill>
                  <a:latin typeface="+mn-lt"/>
                  <a:ea typeface="Consolas"/>
                  <a:cs typeface="Consolas"/>
                  <a:sym typeface="Consolas"/>
                </a:rPr>
                <a:t>entry</a:t>
              </a:r>
              <a:endParaRPr sz="1800">
                <a:latin typeface="+mn-lt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06" name="Google Shape;506;p81"/>
            <p:cNvSpPr/>
            <p:nvPr/>
          </p:nvSpPr>
          <p:spPr>
            <a:xfrm>
              <a:off x="2807225" y="2868075"/>
              <a:ext cx="833400" cy="497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674EA7"/>
                  </a:solidFill>
                  <a:latin typeface="+mn-lt"/>
                  <a:ea typeface="Consolas"/>
                  <a:cs typeface="Consolas"/>
                  <a:sym typeface="Consolas"/>
                </a:rPr>
                <a:t>inline</a:t>
              </a:r>
              <a:endParaRPr sz="1800">
                <a:latin typeface="+mn-lt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507" name="Google Shape;507;p81"/>
            <p:cNvSpPr/>
            <p:nvPr/>
          </p:nvSpPr>
          <p:spPr>
            <a:xfrm>
              <a:off x="893125" y="3515700"/>
              <a:ext cx="2673600" cy="5187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674EA7"/>
                  </a:solidFill>
                  <a:latin typeface="+mn-lt"/>
                  <a:ea typeface="Consolas"/>
                  <a:cs typeface="Consolas"/>
                  <a:sym typeface="Consolas"/>
                </a:rPr>
                <a:t>fun</a:t>
              </a:r>
              <a:r>
                <a:rPr lang="en" sz="18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 id&lt;</a:t>
              </a:r>
              <a:r>
                <a:rPr lang="en" sz="1800">
                  <a:solidFill>
                    <a:srgbClr val="E06666"/>
                  </a:solidFill>
                  <a:latin typeface="+mn-lt"/>
                  <a:ea typeface="Consolas"/>
                  <a:cs typeface="Consolas"/>
                  <a:sym typeface="Consolas"/>
                </a:rPr>
                <a:t>T</a:t>
              </a:r>
              <a:r>
                <a:rPr lang="en" sz="18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&gt;(x: </a:t>
              </a:r>
              <a:r>
                <a:rPr lang="en" sz="1800">
                  <a:solidFill>
                    <a:srgbClr val="E06666"/>
                  </a:solidFill>
                  <a:latin typeface="+mn-lt"/>
                  <a:ea typeface="Consolas"/>
                  <a:cs typeface="Consolas"/>
                  <a:sym typeface="Consolas"/>
                </a:rPr>
                <a:t>T</a:t>
              </a:r>
              <a:r>
                <a:rPr lang="en" sz="1800">
                  <a:solidFill>
                    <a:schemeClr val="dk1"/>
                  </a:solidFill>
                  <a:latin typeface="+mn-lt"/>
                  <a:ea typeface="Consolas"/>
                  <a:cs typeface="Consolas"/>
                  <a:sym typeface="Consolas"/>
                </a:rPr>
                <a:t>): </a:t>
              </a:r>
              <a:r>
                <a:rPr lang="en" sz="1800">
                  <a:solidFill>
                    <a:srgbClr val="E06666"/>
                  </a:solidFill>
                  <a:latin typeface="+mn-lt"/>
                  <a:ea typeface="Consolas"/>
                  <a:cs typeface="Consolas"/>
                  <a:sym typeface="Consolas"/>
                </a:rPr>
                <a:t>T </a:t>
              </a:r>
              <a:r>
                <a:rPr lang="en" sz="1800">
                  <a:latin typeface="+mn-lt"/>
                  <a:ea typeface="Consolas"/>
                  <a:cs typeface="Consolas"/>
                  <a:sym typeface="Consolas"/>
                </a:rPr>
                <a:t>{ x } </a:t>
              </a:r>
              <a:endParaRPr sz="1800">
                <a:latin typeface="+mn-lt"/>
                <a:ea typeface="Consolas"/>
                <a:cs typeface="Consolas"/>
                <a:sym typeface="Consola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FB8B667-A3ED-C659-9114-A79A70D85868}"/>
              </a:ext>
            </a:extLst>
          </p:cNvPr>
          <p:cNvSpPr txBox="1"/>
          <p:nvPr/>
        </p:nvSpPr>
        <p:spPr>
          <a:xfrm>
            <a:off x="974704" y="4533284"/>
            <a:ext cx="2656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arguments and their 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8C1634-F6B4-F254-2B18-1DF90F214757}"/>
              </a:ext>
            </a:extLst>
          </p:cNvPr>
          <p:cNvSpPr txBox="1"/>
          <p:nvPr/>
        </p:nvSpPr>
        <p:spPr>
          <a:xfrm>
            <a:off x="4740048" y="4533284"/>
            <a:ext cx="2047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type of return value</a:t>
            </a:r>
          </a:p>
        </p:txBody>
      </p: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1B9BDF9A-22CB-39D5-75F5-910FB547E31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356413" y="4140538"/>
            <a:ext cx="796825" cy="389750"/>
          </a:xfrm>
          <a:prstGeom prst="bentConnector3">
            <a:avLst>
              <a:gd name="adj1" fmla="val -1401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38357CA2-4922-40A1-8C9D-216865FFEA77}"/>
              </a:ext>
            </a:extLst>
          </p:cNvPr>
          <p:cNvCxnSpPr>
            <a:cxnSpLocks/>
          </p:cNvCxnSpPr>
          <p:nvPr/>
        </p:nvCxnSpPr>
        <p:spPr>
          <a:xfrm rot="16200000" flipV="1">
            <a:off x="4186873" y="4109402"/>
            <a:ext cx="796826" cy="452022"/>
          </a:xfrm>
          <a:prstGeom prst="bentConnector3">
            <a:avLst>
              <a:gd name="adj1" fmla="val -1401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ular Callout 15">
            <a:extLst>
              <a:ext uri="{FF2B5EF4-FFF2-40B4-BE49-F238E27FC236}">
                <a16:creationId xmlns:a16="http://schemas.microsoft.com/office/drawing/2014/main" id="{521EE1CF-DB6D-811E-5C48-B0220B368B8E}"/>
              </a:ext>
            </a:extLst>
          </p:cNvPr>
          <p:cNvSpPr/>
          <p:nvPr/>
        </p:nvSpPr>
        <p:spPr>
          <a:xfrm>
            <a:off x="2625214" y="2829612"/>
            <a:ext cx="2920180" cy="592376"/>
          </a:xfrm>
          <a:prstGeom prst="wedgeRectCallout">
            <a:avLst>
              <a:gd name="adj1" fmla="val -18217"/>
              <a:gd name="adj2" fmla="val 9061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82"/>
          <p:cNvSpPr txBox="1"/>
          <p:nvPr/>
        </p:nvSpPr>
        <p:spPr>
          <a:xfrm>
            <a:off x="455600" y="262000"/>
            <a:ext cx="7467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Function Signature: Function Body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17" name="Google Shape;517;p82"/>
          <p:cNvSpPr txBox="1"/>
          <p:nvPr/>
        </p:nvSpPr>
        <p:spPr>
          <a:xfrm>
            <a:off x="151102" y="1047592"/>
            <a:ext cx="3733500" cy="319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Here it </a:t>
            </a:r>
            <a:r>
              <a:rPr lang="en" sz="2000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moves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 a </a:t>
            </a:r>
            <a:r>
              <a:rPr lang="en" sz="2000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Message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 struct to the </a:t>
            </a:r>
            <a:r>
              <a:rPr lang="en" sz="2000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caller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’s address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➢"/>
            </a:pPr>
            <a:endParaRPr lang="en"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This is the simplest example of global storage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The Message object is created under address</a:t>
            </a:r>
            <a:r>
              <a:rPr lang="en-US" sz="2000" dirty="0">
                <a:latin typeface="+mn-lt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+mn-lt"/>
                <a:cs typeface="Courier New" panose="02070309020205020404" pitchFamily="49" charset="0"/>
              </a:rPr>
              <a:t>my_addr</a:t>
            </a:r>
            <a:r>
              <a:rPr lang="en-US" sz="2000" b="1" dirty="0">
                <a:latin typeface="+mn-lt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+mn-lt"/>
              </a:rPr>
              <a:t>and then moved to </a:t>
            </a:r>
            <a:r>
              <a:rPr lang="en-US" sz="2000" b="1" dirty="0">
                <a:latin typeface="+mn-lt"/>
              </a:rPr>
              <a:t>caller</a:t>
            </a:r>
          </a:p>
        </p:txBody>
      </p:sp>
      <p:sp>
        <p:nvSpPr>
          <p:cNvPr id="2" name="Google Shape;338;p69">
            <a:extLst>
              <a:ext uri="{FF2B5EF4-FFF2-40B4-BE49-F238E27FC236}">
                <a16:creationId xmlns:a16="http://schemas.microsoft.com/office/drawing/2014/main" id="{B4848E99-AC54-F395-3176-A28F9DF9F580}"/>
              </a:ext>
            </a:extLst>
          </p:cNvPr>
          <p:cNvSpPr/>
          <p:nvPr/>
        </p:nvSpPr>
        <p:spPr>
          <a:xfrm>
            <a:off x="4294876" y="904568"/>
            <a:ext cx="4698022" cy="405149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my_addr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::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hello_blockchain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{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use std::string::String;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Message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has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key, copy, drop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message: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	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   public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entry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fun 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create(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caller: &amp;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signer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, 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msg: String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)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</a:t>
            </a:r>
            <a:r>
              <a:rPr lang="en" sz="16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move_to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(caller, Message {</a:t>
            </a:r>
            <a:r>
              <a:rPr lang="en-US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message: msg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})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400" dirty="0">
              <a:latin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3"/>
          <p:cNvSpPr txBox="1"/>
          <p:nvPr/>
        </p:nvSpPr>
        <p:spPr>
          <a:xfrm>
            <a:off x="455600" y="262000"/>
            <a:ext cx="7467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The Global Storage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28" name="Google Shape;528;p83"/>
          <p:cNvSpPr/>
          <p:nvPr/>
        </p:nvSpPr>
        <p:spPr>
          <a:xfrm>
            <a:off x="3508800" y="1093300"/>
            <a:ext cx="2126400" cy="56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+mn-lt"/>
                <a:ea typeface="Raleway"/>
                <a:cs typeface="Raleway"/>
                <a:sym typeface="Raleway"/>
              </a:rPr>
              <a:t>Global Storage</a:t>
            </a:r>
            <a:endParaRPr sz="2000"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529" name="Google Shape;529;p83"/>
          <p:cNvSpPr/>
          <p:nvPr/>
        </p:nvSpPr>
        <p:spPr>
          <a:xfrm>
            <a:off x="1623275" y="2220550"/>
            <a:ext cx="1412700" cy="56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+mn-lt"/>
                <a:ea typeface="Raleway"/>
                <a:cs typeface="Raleway"/>
                <a:sym typeface="Raleway"/>
              </a:rPr>
              <a:t>Address 0x1</a:t>
            </a:r>
            <a:endParaRPr sz="2000"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530" name="Google Shape;530;p83"/>
          <p:cNvSpPr/>
          <p:nvPr/>
        </p:nvSpPr>
        <p:spPr>
          <a:xfrm>
            <a:off x="3865650" y="2220538"/>
            <a:ext cx="1412700" cy="56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+mn-lt"/>
                <a:ea typeface="Raleway"/>
                <a:cs typeface="Raleway"/>
                <a:sym typeface="Raleway"/>
              </a:rPr>
              <a:t>Address 0x2</a:t>
            </a:r>
            <a:endParaRPr sz="2000"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531" name="Google Shape;531;p83"/>
          <p:cNvSpPr/>
          <p:nvPr/>
        </p:nvSpPr>
        <p:spPr>
          <a:xfrm>
            <a:off x="6496450" y="2220550"/>
            <a:ext cx="1412700" cy="56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+mn-lt"/>
                <a:ea typeface="Raleway"/>
                <a:cs typeface="Raleway"/>
                <a:sym typeface="Raleway"/>
              </a:rPr>
              <a:t>Address 0x3</a:t>
            </a:r>
            <a:endParaRPr sz="2000"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532" name="Google Shape;532;p83"/>
          <p:cNvSpPr/>
          <p:nvPr/>
        </p:nvSpPr>
        <p:spPr>
          <a:xfrm>
            <a:off x="736013" y="4085575"/>
            <a:ext cx="1412700" cy="56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struct </a:t>
            </a:r>
            <a:r>
              <a:rPr lang="en" sz="2000">
                <a:latin typeface="+mn-lt"/>
                <a:ea typeface="Consolas"/>
                <a:cs typeface="Consolas"/>
                <a:sym typeface="Consolas"/>
              </a:rPr>
              <a:t>Coin</a:t>
            </a:r>
            <a:endParaRPr sz="2000">
              <a:latin typeface="+mn-lt"/>
              <a:ea typeface="Consolas"/>
              <a:cs typeface="Consolas"/>
              <a:sym typeface="Consolas"/>
            </a:endParaRPr>
          </a:p>
        </p:txBody>
      </p:sp>
      <p:cxnSp>
        <p:nvCxnSpPr>
          <p:cNvPr id="533" name="Google Shape;533;p83"/>
          <p:cNvCxnSpPr>
            <a:stCxn id="529" idx="2"/>
            <a:endCxn id="532" idx="0"/>
          </p:cNvCxnSpPr>
          <p:nvPr/>
        </p:nvCxnSpPr>
        <p:spPr>
          <a:xfrm rot="5400000">
            <a:off x="1236575" y="2992600"/>
            <a:ext cx="1298700" cy="887400"/>
          </a:xfrm>
          <a:prstGeom prst="curvedConnector3">
            <a:avLst>
              <a:gd name="adj1" fmla="val 69729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4" name="Google Shape;534;p83"/>
          <p:cNvCxnSpPr>
            <a:stCxn id="529" idx="2"/>
            <a:endCxn id="535" idx="0"/>
          </p:cNvCxnSpPr>
          <p:nvPr/>
        </p:nvCxnSpPr>
        <p:spPr>
          <a:xfrm rot="5400000">
            <a:off x="1675175" y="2554000"/>
            <a:ext cx="421500" cy="8874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6" name="Google Shape;536;p83"/>
          <p:cNvCxnSpPr>
            <a:stCxn id="528" idx="2"/>
            <a:endCxn id="531" idx="0"/>
          </p:cNvCxnSpPr>
          <p:nvPr/>
        </p:nvCxnSpPr>
        <p:spPr>
          <a:xfrm rot="-5400000" flipH="1">
            <a:off x="5606850" y="624850"/>
            <a:ext cx="561000" cy="2630700"/>
          </a:xfrm>
          <a:prstGeom prst="curvedConnector3">
            <a:avLst>
              <a:gd name="adj1" fmla="val 4998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7" name="Google Shape;537;p83"/>
          <p:cNvCxnSpPr>
            <a:stCxn id="528" idx="2"/>
            <a:endCxn id="529" idx="0"/>
          </p:cNvCxnSpPr>
          <p:nvPr/>
        </p:nvCxnSpPr>
        <p:spPr>
          <a:xfrm rot="5400000">
            <a:off x="3170250" y="818950"/>
            <a:ext cx="561000" cy="2242500"/>
          </a:xfrm>
          <a:prstGeom prst="curvedConnector3">
            <a:avLst>
              <a:gd name="adj1" fmla="val 4998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8" name="Google Shape;538;p83"/>
          <p:cNvCxnSpPr>
            <a:stCxn id="528" idx="2"/>
            <a:endCxn id="530" idx="0"/>
          </p:cNvCxnSpPr>
          <p:nvPr/>
        </p:nvCxnSpPr>
        <p:spPr>
          <a:xfrm rot="-5400000" flipH="1">
            <a:off x="4291950" y="1939750"/>
            <a:ext cx="560700" cy="600"/>
          </a:xfrm>
          <a:prstGeom prst="curvedConnector3">
            <a:avLst>
              <a:gd name="adj1" fmla="val 50012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9" name="Google Shape;539;p83"/>
          <p:cNvSpPr/>
          <p:nvPr/>
        </p:nvSpPr>
        <p:spPr>
          <a:xfrm>
            <a:off x="527225" y="3108314"/>
            <a:ext cx="1830300" cy="1671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+mn-lt"/>
            </a:endParaRPr>
          </a:p>
        </p:txBody>
      </p:sp>
      <p:sp>
        <p:nvSpPr>
          <p:cNvPr id="540" name="Google Shape;540;p83"/>
          <p:cNvSpPr txBox="1"/>
          <p:nvPr/>
        </p:nvSpPr>
        <p:spPr>
          <a:xfrm>
            <a:off x="2664542" y="3265632"/>
            <a:ext cx="6390967" cy="16719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  <a:latin typeface="+mn-lt"/>
                <a:ea typeface="Open Sans"/>
                <a:cs typeface="Open Sans"/>
                <a:sym typeface="Open Sans"/>
              </a:rPr>
              <a:t>Both code and data (structs) can be stored under an address</a:t>
            </a:r>
            <a:endParaRPr sz="1800" dirty="0">
              <a:solidFill>
                <a:schemeClr val="dk2"/>
              </a:solidFill>
              <a:latin typeface="+mn-lt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+mn-lt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  <a:latin typeface="+mn-lt"/>
                <a:ea typeface="Open Sans"/>
                <a:cs typeface="Open Sans"/>
                <a:sym typeface="Open Sans"/>
              </a:rPr>
              <a:t>These stored structs are often referred to as “resources”</a:t>
            </a:r>
            <a:endParaRPr sz="1800" dirty="0">
              <a:solidFill>
                <a:schemeClr val="dk2"/>
              </a:solidFill>
              <a:latin typeface="+mn-lt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+mn-lt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  <a:latin typeface="+mn-lt"/>
                <a:ea typeface="Open Sans"/>
                <a:cs typeface="Open Sans"/>
                <a:sym typeface="Open Sans"/>
              </a:rPr>
              <a:t>Each address can store at most one resource value of a given type</a:t>
            </a:r>
            <a:endParaRPr sz="1800" dirty="0">
              <a:solidFill>
                <a:schemeClr val="dk2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sp>
        <p:nvSpPr>
          <p:cNvPr id="535" name="Google Shape;535;p83"/>
          <p:cNvSpPr/>
          <p:nvPr/>
        </p:nvSpPr>
        <p:spPr>
          <a:xfrm>
            <a:off x="736013" y="3208450"/>
            <a:ext cx="1412700" cy="56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2000">
                <a:latin typeface="+mn-lt"/>
                <a:ea typeface="Consolas"/>
                <a:cs typeface="Consolas"/>
                <a:sym typeface="Consolas"/>
              </a:rPr>
              <a:t>trade</a:t>
            </a:r>
            <a:endParaRPr sz="2000">
              <a:latin typeface="+mn-lt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84"/>
          <p:cNvSpPr txBox="1"/>
          <p:nvPr/>
        </p:nvSpPr>
        <p:spPr>
          <a:xfrm>
            <a:off x="455600" y="262000"/>
            <a:ext cx="8153050" cy="932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1430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-US" dirty="0">
                <a:solidFill>
                  <a:schemeClr val="dk1"/>
                </a:solidFill>
                <a:latin typeface="+mj-lt"/>
                <a:ea typeface="Raleway"/>
                <a:cs typeface="Raleway"/>
                <a:sym typeface="Raleway"/>
              </a:rPr>
              <a:t>Move offers 4 operations to interact with the global storage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0" name="Google Shape;550;p84"/>
          <p:cNvSpPr txBox="1"/>
          <p:nvPr/>
        </p:nvSpPr>
        <p:spPr>
          <a:xfrm>
            <a:off x="455600" y="958238"/>
            <a:ext cx="8461166" cy="3033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0838" lvl="1" indent="-234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" sz="18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exists&lt;T&gt;(</a:t>
            </a:r>
            <a:r>
              <a:rPr lang="en" sz="1800" b="1" dirty="0" err="1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addr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):    </a:t>
            </a:r>
            <a:r>
              <a:rPr lang="en" sz="18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checks whether a resource exists under the given address</a:t>
            </a:r>
            <a:endParaRPr sz="18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350838" lvl="0" indent="-234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350838" lvl="1" indent="-234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" sz="1800" b="1" dirty="0" err="1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move_to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&lt;T&gt;(&amp;signer, resource)</a:t>
            </a:r>
            <a:endParaRPr sz="18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808038" lvl="3" indent="-234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publishes a new resource under the address of to the given signer</a:t>
            </a:r>
            <a:endParaRPr sz="18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350838" lvl="0" indent="-234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350838" lvl="1" indent="-234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" sz="1800" b="1" dirty="0" err="1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move_from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&lt;T&gt;(</a:t>
            </a:r>
            <a:r>
              <a:rPr lang="en" sz="1800" b="1" dirty="0" err="1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addr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):   </a:t>
            </a:r>
            <a:r>
              <a:rPr lang="en" sz="18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removes a resource from the given address and returns it</a:t>
            </a:r>
            <a:endParaRPr sz="18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350838" lvl="0" indent="-234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350838" lvl="1" indent="-234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" sz="1800" b="1" dirty="0" err="1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borrow_global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&lt;T&gt;(</a:t>
            </a:r>
            <a:r>
              <a:rPr lang="en" sz="1800" b="1" dirty="0" err="1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addr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)   /   </a:t>
            </a:r>
            <a:r>
              <a:rPr lang="en" sz="1800" b="1" dirty="0" err="1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borrow_global_mut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&lt;T&gt;(</a:t>
            </a:r>
            <a:r>
              <a:rPr lang="en" sz="1800" b="1" dirty="0" err="1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addr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) </a:t>
            </a:r>
          </a:p>
          <a:p>
            <a:pPr marL="808038" lvl="2" indent="-234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" sz="18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obtains a reference to a resource under the given address</a:t>
            </a:r>
            <a:endParaRPr sz="1600" b="1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0F6790-73D6-5DE1-AD9C-4C2C87CCC051}"/>
              </a:ext>
            </a:extLst>
          </p:cNvPr>
          <p:cNvSpPr txBox="1"/>
          <p:nvPr/>
        </p:nvSpPr>
        <p:spPr>
          <a:xfrm>
            <a:off x="455600" y="4481390"/>
            <a:ext cx="7382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These ops can only be used within the module that defines the struct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86"/>
          <p:cNvSpPr txBox="1"/>
          <p:nvPr/>
        </p:nvSpPr>
        <p:spPr>
          <a:xfrm>
            <a:off x="455600" y="262000"/>
            <a:ext cx="7467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View Functions: External Reads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0" name="Google Shape;570;p86"/>
          <p:cNvSpPr txBox="1"/>
          <p:nvPr/>
        </p:nvSpPr>
        <p:spPr>
          <a:xfrm>
            <a:off x="561375" y="1209175"/>
            <a:ext cx="3733500" cy="29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Allows for externally reading state with Move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Here it reads from </a:t>
            </a:r>
            <a:r>
              <a:rPr lang="en" sz="2000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global storage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 the </a:t>
            </a:r>
            <a:r>
              <a:rPr lang="en" sz="2000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Message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 struct, and reads the </a:t>
            </a:r>
            <a:r>
              <a:rPr lang="en" sz="2000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message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 field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571" name="Google Shape;571;p86"/>
          <p:cNvSpPr/>
          <p:nvPr/>
        </p:nvSpPr>
        <p:spPr>
          <a:xfrm>
            <a:off x="4266950" y="720100"/>
            <a:ext cx="4543500" cy="40719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18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my_addr</a:t>
            </a:r>
            <a:r>
              <a:rPr lang="en" sz="18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::</a:t>
            </a:r>
            <a:r>
              <a:rPr lang="en" sz="18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hello_blockchain</a:t>
            </a:r>
            <a:r>
              <a:rPr lang="en" sz="18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{</a:t>
            </a:r>
            <a:endParaRPr sz="18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use std::string::String;</a:t>
            </a:r>
            <a:endParaRPr lang="en-US" sz="18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endParaRPr lang="en-US" sz="18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dirty="0">
                <a:solidFill>
                  <a:srgbClr val="38761D"/>
                </a:solidFill>
                <a:latin typeface="+mn-lt"/>
                <a:ea typeface="Consolas"/>
                <a:cs typeface="Consolas"/>
                <a:sym typeface="Consolas"/>
              </a:rPr>
              <a:t>    #[view]</a:t>
            </a:r>
            <a:endParaRPr sz="1800" b="1" dirty="0">
              <a:solidFill>
                <a:srgbClr val="38761D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   public fun </a:t>
            </a:r>
            <a:r>
              <a:rPr lang="en" sz="1800" b="1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show_message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(</a:t>
            </a:r>
            <a:endParaRPr lang="en-US" sz="18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</a:t>
            </a:r>
            <a:r>
              <a:rPr lang="en-US" sz="18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account: </a:t>
            </a:r>
            <a:r>
              <a:rPr lang="en-US" sz="1800" b="1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address</a:t>
            </a:r>
            <a:r>
              <a:rPr lang="en" sz="18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): String {</a:t>
            </a:r>
            <a:endParaRPr sz="18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		Message[account].message</a:t>
            </a:r>
            <a:endParaRPr sz="18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</a:t>
            </a:r>
            <a:endParaRPr sz="18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800" dirty="0">
              <a:latin typeface="+mn-l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89"/>
          <p:cNvSpPr txBox="1">
            <a:spLocks noGrp="1"/>
          </p:cNvSpPr>
          <p:nvPr>
            <p:ph type="sldNum" idx="12"/>
          </p:nvPr>
        </p:nvSpPr>
        <p:spPr>
          <a:xfrm>
            <a:off x="8444197" y="46519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  <p:sp>
        <p:nvSpPr>
          <p:cNvPr id="599" name="Google Shape;599;p89"/>
          <p:cNvSpPr txBox="1"/>
          <p:nvPr/>
        </p:nvSpPr>
        <p:spPr>
          <a:xfrm rot="5400000">
            <a:off x="8051000" y="1009650"/>
            <a:ext cx="1542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50">
              <a:solidFill>
                <a:schemeClr val="dk1"/>
              </a:solidFill>
              <a:latin typeface="Roboto Mono Light"/>
              <a:ea typeface="Roboto Mono Light"/>
              <a:cs typeface="Roboto Mono Light"/>
              <a:sym typeface="Roboto Mono Light"/>
            </a:endParaRPr>
          </a:p>
        </p:txBody>
      </p:sp>
      <p:cxnSp>
        <p:nvCxnSpPr>
          <p:cNvPr id="600" name="Google Shape;600;p89"/>
          <p:cNvCxnSpPr/>
          <p:nvPr/>
        </p:nvCxnSpPr>
        <p:spPr>
          <a:xfrm>
            <a:off x="8810450" y="2035200"/>
            <a:ext cx="0" cy="107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1" name="Google Shape;601;p89"/>
          <p:cNvSpPr txBox="1"/>
          <p:nvPr/>
        </p:nvSpPr>
        <p:spPr>
          <a:xfrm rot="5400000">
            <a:off x="8314100" y="3637476"/>
            <a:ext cx="10158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50">
              <a:solidFill>
                <a:schemeClr val="dk1"/>
              </a:solidFill>
              <a:latin typeface="Roboto Mono Light"/>
              <a:ea typeface="Roboto Mono Light"/>
              <a:cs typeface="Roboto Mono Light"/>
              <a:sym typeface="Roboto Mono Light"/>
            </a:endParaRPr>
          </a:p>
        </p:txBody>
      </p:sp>
      <p:sp>
        <p:nvSpPr>
          <p:cNvPr id="602" name="Google Shape;602;p89"/>
          <p:cNvSpPr txBox="1"/>
          <p:nvPr/>
        </p:nvSpPr>
        <p:spPr>
          <a:xfrm>
            <a:off x="455600" y="262000"/>
            <a:ext cx="7467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Function Logic: Aborts and Asserts</a:t>
            </a:r>
            <a:endParaRPr sz="2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03" name="Google Shape;603;p89"/>
          <p:cNvSpPr txBox="1"/>
          <p:nvPr/>
        </p:nvSpPr>
        <p:spPr>
          <a:xfrm>
            <a:off x="561375" y="1209175"/>
            <a:ext cx="3733500" cy="29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Allows for aborting a transaction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Gives a user friendly message from comments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" sz="2000" dirty="0">
              <a:solidFill>
                <a:srgbClr val="188038"/>
              </a:solidFill>
              <a:latin typeface="+mn-lt"/>
              <a:ea typeface="Roboto Mono"/>
              <a:cs typeface="Roboto Mono"/>
              <a:sym typeface="Roboto Mono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" sz="2000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assert!</a:t>
            </a:r>
            <a:r>
              <a:rPr lang="en" sz="2000" dirty="0">
                <a:solidFill>
                  <a:schemeClr val="dk1"/>
                </a:solidFill>
                <a:latin typeface="+mn-lt"/>
                <a:ea typeface="Raleway"/>
                <a:cs typeface="Raleway"/>
                <a:sym typeface="Raleway"/>
              </a:rPr>
              <a:t> or </a:t>
            </a:r>
            <a:r>
              <a:rPr lang="en" sz="2000" dirty="0">
                <a:solidFill>
                  <a:srgbClr val="188038"/>
                </a:solidFill>
                <a:latin typeface="+mn-lt"/>
                <a:ea typeface="Roboto Mono"/>
                <a:cs typeface="Roboto Mono"/>
                <a:sym typeface="Roboto Mono"/>
              </a:rPr>
              <a:t>abort</a:t>
            </a:r>
            <a:endParaRPr sz="2000" dirty="0">
              <a:solidFill>
                <a:schemeClr val="dk1"/>
              </a:solidFill>
              <a:latin typeface="+mn-lt"/>
              <a:ea typeface="Raleway"/>
              <a:cs typeface="Raleway"/>
              <a:sym typeface="Raleway"/>
            </a:endParaRPr>
          </a:p>
        </p:txBody>
      </p:sp>
      <p:sp>
        <p:nvSpPr>
          <p:cNvPr id="604" name="Google Shape;604;p89"/>
          <p:cNvSpPr/>
          <p:nvPr/>
        </p:nvSpPr>
        <p:spPr>
          <a:xfrm>
            <a:off x="4266950" y="720100"/>
            <a:ext cx="4543500" cy="4284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module </a:t>
            </a:r>
            <a:r>
              <a:rPr lang="en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my_addr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::</a:t>
            </a:r>
            <a:r>
              <a:rPr lang="en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hello_blockchain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use std::string::String;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/// No message to fetch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const E_NO_MESSAGE: u64 = 1;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endParaRPr sz="1600" b="1" dirty="0">
              <a:solidFill>
                <a:srgbClr val="38761D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    </a:t>
            </a:r>
            <a:r>
              <a:rPr lang="en" sz="1600" dirty="0">
                <a:solidFill>
                  <a:srgbClr val="674EA7"/>
                </a:solidFill>
                <a:latin typeface="+mn-lt"/>
                <a:ea typeface="Consolas"/>
                <a:cs typeface="Consolas"/>
                <a:sym typeface="Consolas"/>
              </a:rPr>
              <a:t>public fun </a:t>
            </a:r>
            <a:r>
              <a:rPr lang="en" sz="1600" dirty="0" err="1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get_message</a:t>
            </a: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(account: </a:t>
            </a:r>
            <a:r>
              <a:rPr lang="en" sz="1600" dirty="0">
                <a:solidFill>
                  <a:srgbClr val="E06666"/>
                </a:solidFill>
                <a:latin typeface="+mn-lt"/>
                <a:ea typeface="Consolas"/>
                <a:cs typeface="Consolas"/>
                <a:sym typeface="Consolas"/>
              </a:rPr>
              <a:t>address)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							: String {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assert!(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    exists&lt;Message&gt;(account),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    E_NO_MESSAGE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);</a:t>
            </a:r>
            <a:endParaRPr sz="1600" b="1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    Message[account].message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    }</a:t>
            </a:r>
            <a:endParaRPr sz="1600" dirty="0">
              <a:solidFill>
                <a:schemeClr val="dk1"/>
              </a:solidFill>
              <a:latin typeface="+mn-lt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dirty="0">
                <a:solidFill>
                  <a:schemeClr val="dk1"/>
                </a:solidFill>
                <a:latin typeface="+mn-lt"/>
                <a:ea typeface="Consolas"/>
                <a:cs typeface="Consolas"/>
                <a:sym typeface="Consolas"/>
              </a:rPr>
              <a:t>}</a:t>
            </a:r>
            <a:endParaRPr sz="1600" dirty="0">
              <a:latin typeface="+mn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BD3DB572-60DC-A1B2-07E9-BB8A2632EF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471241"/>
            <a:ext cx="6400800" cy="1314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Decentralized Organizations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AE9927-AB1C-913C-362B-280AAB347E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Bonus topic:  DAOs</a:t>
            </a:r>
          </a:p>
        </p:txBody>
      </p:sp>
    </p:spTree>
    <p:extLst>
      <p:ext uri="{BB962C8B-B14F-4D97-AF65-F5344CB8AC3E}">
        <p14:creationId xmlns:p14="http://schemas.microsoft.com/office/powerpoint/2010/main" val="40521263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2DE46-1FD7-6340-B251-936CDD570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Decentralized Orgs  </a:t>
            </a:r>
            <a:r>
              <a:rPr lang="en-US" sz="2400" dirty="0"/>
              <a:t>(DAO)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6CC18-9918-6D40-8049-B8077DF51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48" y="974008"/>
            <a:ext cx="8229600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/>
              <a:t>What is a DAO?</a:t>
            </a:r>
          </a:p>
          <a:p>
            <a:pPr>
              <a:spcBef>
                <a:spcPts val="1974"/>
              </a:spcBef>
              <a:buFont typeface="Arial" panose="020B0604020202020204" pitchFamily="34" charset="0"/>
              <a:buChar char="•"/>
            </a:pPr>
            <a:r>
              <a:rPr lang="en-US" sz="2600" dirty="0"/>
              <a:t>A </a:t>
            </a:r>
            <a:r>
              <a:rPr lang="en-US" sz="2600" dirty="0" err="1"/>
              <a:t>Dapp</a:t>
            </a:r>
            <a:r>
              <a:rPr lang="en-US" sz="2600" dirty="0"/>
              <a:t> deployed on-chain at a specific address</a:t>
            </a:r>
          </a:p>
          <a:p>
            <a:pPr>
              <a:spcBef>
                <a:spcPts val="2424"/>
              </a:spcBef>
              <a:buFont typeface="Arial" panose="020B0604020202020204" pitchFamily="34" charset="0"/>
              <a:buChar char="•"/>
            </a:pPr>
            <a:r>
              <a:rPr lang="en-US" sz="2600" dirty="0"/>
              <a:t>Anyone (globally) can send funds to DAO treasury</a:t>
            </a:r>
          </a:p>
          <a:p>
            <a:pPr>
              <a:spcBef>
                <a:spcPts val="2424"/>
              </a:spcBef>
              <a:buFont typeface="Arial" panose="020B0604020202020204" pitchFamily="34" charset="0"/>
              <a:buChar char="•"/>
            </a:pPr>
            <a:r>
              <a:rPr lang="en-US" sz="2600" dirty="0"/>
              <a:t>Anyone can submit a proposal to DAO  </a:t>
            </a:r>
          </a:p>
          <a:p>
            <a:pPr marL="0" indent="0">
              <a:buNone/>
            </a:pPr>
            <a:r>
              <a:rPr lang="en-US" sz="2600" dirty="0"/>
              <a:t>		⟹  participants vote</a:t>
            </a:r>
          </a:p>
          <a:p>
            <a:pPr marL="0" indent="0">
              <a:buNone/>
            </a:pPr>
            <a:r>
              <a:rPr lang="en-US" sz="2600" dirty="0"/>
              <a:t>		⟹  approved ⇾ proposal executes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EEF15C-638D-4E4C-B0F6-1D2144ABA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548" y="1508474"/>
            <a:ext cx="609600" cy="7493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DB2D228-17AF-36E2-DE9F-C2F6F4FD8495}"/>
              </a:ext>
            </a:extLst>
          </p:cNvPr>
          <p:cNvGrpSpPr/>
          <p:nvPr/>
        </p:nvGrpSpPr>
        <p:grpSpPr>
          <a:xfrm>
            <a:off x="6441981" y="3376959"/>
            <a:ext cx="2452146" cy="943084"/>
            <a:chOff x="6556405" y="2706191"/>
            <a:chExt cx="2452146" cy="94308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0986B7B-D8E2-DB4A-884F-E2CF5FECA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6405" y="2706191"/>
              <a:ext cx="767255" cy="9430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8659D4-F60B-5143-90D9-20C62DB86894}"/>
                </a:ext>
              </a:extLst>
            </p:cNvPr>
            <p:cNvSpPr txBox="1"/>
            <p:nvPr/>
          </p:nvSpPr>
          <p:spPr>
            <a:xfrm>
              <a:off x="7342710" y="3096765"/>
              <a:ext cx="16658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/>
                <a:t>snapshot.org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5510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F998F-E896-EDB8-7F37-8A42D4FE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DAOs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09D50-4918-9C74-7A2B-37FE7EE2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0823"/>
            <a:ext cx="8686800" cy="1643062"/>
          </a:xfrm>
        </p:spPr>
        <p:txBody>
          <a:bodyPr>
            <a:normAutofit/>
          </a:bodyPr>
          <a:lstStyle/>
          <a:p>
            <a:pPr>
              <a:spcBef>
                <a:spcPts val="1026"/>
              </a:spcBef>
            </a:pPr>
            <a:r>
              <a:rPr lang="en-US" sz="2400" b="1" dirty="0"/>
              <a:t>Collector DAOs</a:t>
            </a:r>
            <a:r>
              <a:rPr lang="en-US" sz="2400" dirty="0"/>
              <a:t>:  </a:t>
            </a:r>
            <a:r>
              <a:rPr lang="en-US" sz="2400" dirty="0" err="1"/>
              <a:t>PleasrDAO</a:t>
            </a:r>
            <a:r>
              <a:rPr lang="en-US" sz="2400" dirty="0"/>
              <a:t>,  </a:t>
            </a:r>
            <a:r>
              <a:rPr lang="en-US" sz="2400" dirty="0" err="1"/>
              <a:t>flamingoDAO</a:t>
            </a:r>
            <a:r>
              <a:rPr lang="en-US" sz="2400" dirty="0"/>
              <a:t>,  </a:t>
            </a:r>
            <a:r>
              <a:rPr lang="en-US" sz="2400" dirty="0" err="1"/>
              <a:t>ConstitutionDAO</a:t>
            </a:r>
            <a:r>
              <a:rPr lang="en-US" sz="2400" dirty="0"/>
              <a:t>, …</a:t>
            </a:r>
          </a:p>
          <a:p>
            <a:pPr marL="0" indent="0">
              <a:buNone/>
            </a:pPr>
            <a:r>
              <a:rPr lang="en-US" sz="2400" dirty="0"/>
              <a:t>		(see art collection at    https://</a:t>
            </a:r>
            <a:r>
              <a:rPr lang="en-US" sz="2400" dirty="0" err="1"/>
              <a:t>gallery.so</a:t>
            </a:r>
            <a:r>
              <a:rPr lang="en-US" sz="2400" dirty="0"/>
              <a:t>/</a:t>
            </a:r>
            <a:r>
              <a:rPr lang="en-US" sz="2400" dirty="0" err="1"/>
              <a:t>pleasrdao</a:t>
            </a:r>
            <a:r>
              <a:rPr lang="en-US" sz="2400" dirty="0"/>
              <a:t>   )</a:t>
            </a:r>
          </a:p>
          <a:p>
            <a:pPr marL="457189" lvl="1" indent="0">
              <a:buNone/>
            </a:pP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8083D8-5822-1DBA-0314-7868442B0B4A}"/>
              </a:ext>
            </a:extLst>
          </p:cNvPr>
          <p:cNvSpPr/>
          <p:nvPr/>
        </p:nvSpPr>
        <p:spPr>
          <a:xfrm>
            <a:off x="685801" y="3030028"/>
            <a:ext cx="8115299" cy="1643062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189" lvl="1"/>
            <a:r>
              <a:rPr lang="en-US" b="1" dirty="0" err="1">
                <a:solidFill>
                  <a:schemeClr val="tx1"/>
                </a:solidFill>
              </a:rPr>
              <a:t>PleasrDAO</a:t>
            </a:r>
            <a:r>
              <a:rPr lang="en-US" dirty="0">
                <a:solidFill>
                  <a:schemeClr val="tx1"/>
                </a:solidFill>
              </a:rPr>
              <a:t>:    103 members.</a:t>
            </a:r>
          </a:p>
          <a:p>
            <a:pPr lvl="3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 Manages a treasury,   has full time employees.</a:t>
            </a:r>
          </a:p>
          <a:p>
            <a:pPr lvl="3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 Deliberations over what to acquire over telegram.</a:t>
            </a:r>
          </a:p>
        </p:txBody>
      </p:sp>
    </p:spTree>
    <p:extLst>
      <p:ext uri="{BB962C8B-B14F-4D97-AF65-F5344CB8AC3E}">
        <p14:creationId xmlns:p14="http://schemas.microsoft.com/office/powerpoint/2010/main" val="38963074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F998F-E896-EDB8-7F37-8A42D4FE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DAOs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09D50-4918-9C74-7A2B-37FE7EE2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9540"/>
            <a:ext cx="8686800" cy="3581878"/>
          </a:xfrm>
        </p:spPr>
        <p:txBody>
          <a:bodyPr>
            <a:normAutofit/>
          </a:bodyPr>
          <a:lstStyle/>
          <a:p>
            <a:r>
              <a:rPr lang="en-US" sz="2400" dirty="0"/>
              <a:t>Collector DAOs:    </a:t>
            </a:r>
            <a:r>
              <a:rPr lang="en-US" sz="2400" dirty="0" err="1"/>
              <a:t>PleasrDAO</a:t>
            </a:r>
            <a:r>
              <a:rPr lang="en-US" sz="2400" dirty="0"/>
              <a:t>,  </a:t>
            </a:r>
            <a:r>
              <a:rPr lang="en-US" sz="2400" dirty="0" err="1"/>
              <a:t>flamingoDAO</a:t>
            </a:r>
            <a:r>
              <a:rPr lang="en-US" sz="2400" dirty="0"/>
              <a:t>,  </a:t>
            </a:r>
            <a:r>
              <a:rPr lang="en-US" sz="2400" dirty="0" err="1"/>
              <a:t>ConstitutionDAO</a:t>
            </a:r>
            <a:r>
              <a:rPr lang="en-US" sz="2400" dirty="0"/>
              <a:t>, …</a:t>
            </a:r>
          </a:p>
          <a:p>
            <a:r>
              <a:rPr lang="en-US" sz="2400" b="1" dirty="0"/>
              <a:t>Grants DAOs</a:t>
            </a:r>
            <a:r>
              <a:rPr lang="en-US" sz="2400" dirty="0"/>
              <a:t>:   </a:t>
            </a:r>
            <a:r>
              <a:rPr lang="en-US" sz="2400" dirty="0" err="1"/>
              <a:t>gitcoin</a:t>
            </a:r>
            <a:r>
              <a:rPr lang="en-US" sz="2400" dirty="0"/>
              <a:t> (83K members),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658968-2B27-7AB8-06D6-BD40D46B55C5}"/>
              </a:ext>
            </a:extLst>
          </p:cNvPr>
          <p:cNvSpPr txBox="1"/>
          <p:nvPr/>
        </p:nvSpPr>
        <p:spPr>
          <a:xfrm>
            <a:off x="301267" y="2737855"/>
            <a:ext cx="8430513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>
              <a:tabLst>
                <a:tab pos="1596985" algn="l"/>
              </a:tabLst>
            </a:pPr>
            <a:r>
              <a:rPr lang="en-US" sz="1800" dirty="0"/>
              <a:t>Proposal ID 21: 	This proposal looks to ratify the allocation of 30,000 GTC from </a:t>
            </a:r>
            <a:br>
              <a:rPr lang="en-US" sz="1800" dirty="0"/>
            </a:br>
            <a:r>
              <a:rPr lang="en-US" sz="1800" dirty="0"/>
              <a:t>	 	the Community Treasury to the MMM workstream.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0979CA-7FEC-CC8C-1DB8-53BBBDE51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3791991"/>
            <a:ext cx="1778794" cy="857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2E96C0-916A-B1F1-2724-4180FD6BB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951" y="3652269"/>
            <a:ext cx="1385888" cy="13663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6F0610-7FCD-4F67-B092-5E3C59708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075" y="3712726"/>
            <a:ext cx="3454400" cy="1016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CC7D96-4215-7AFF-991C-DDA36C5B21AD}"/>
              </a:ext>
            </a:extLst>
          </p:cNvPr>
          <p:cNvSpPr txBox="1"/>
          <p:nvPr/>
        </p:nvSpPr>
        <p:spPr>
          <a:xfrm>
            <a:off x="7363700" y="4737223"/>
            <a:ext cx="1231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/>
              <a:t>(</a:t>
            </a:r>
            <a:r>
              <a:rPr lang="en-US" sz="1800" dirty="0" err="1"/>
              <a:t>tally.com</a:t>
            </a:r>
            <a:r>
              <a:rPr lang="en-US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0823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F998F-E896-EDB8-7F37-8A42D4FE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DAOs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09D50-4918-9C74-7A2B-37FE7EE2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686800" cy="3818430"/>
          </a:xfrm>
        </p:spPr>
        <p:txBody>
          <a:bodyPr>
            <a:normAutofit/>
          </a:bodyPr>
          <a:lstStyle/>
          <a:p>
            <a:r>
              <a:rPr lang="en-US" sz="2400" dirty="0"/>
              <a:t>Collector DAOs:    </a:t>
            </a:r>
            <a:r>
              <a:rPr lang="en-US" sz="2400" dirty="0" err="1"/>
              <a:t>PleasrDAO</a:t>
            </a:r>
            <a:r>
              <a:rPr lang="en-US" sz="2400" dirty="0"/>
              <a:t>,  </a:t>
            </a:r>
            <a:r>
              <a:rPr lang="en-US" sz="2400" dirty="0" err="1"/>
              <a:t>flamingoDAO</a:t>
            </a:r>
            <a:r>
              <a:rPr lang="en-US" sz="2400" dirty="0"/>
              <a:t>,  </a:t>
            </a:r>
            <a:r>
              <a:rPr lang="en-US" sz="2400" dirty="0" err="1"/>
              <a:t>ConstitutionDAO</a:t>
            </a:r>
            <a:r>
              <a:rPr lang="en-US" sz="2400" dirty="0"/>
              <a:t>, …</a:t>
            </a:r>
          </a:p>
          <a:p>
            <a:r>
              <a:rPr lang="en-US" sz="2400" dirty="0"/>
              <a:t>Grants DAOs:   </a:t>
            </a:r>
            <a:r>
              <a:rPr lang="en-US" sz="2400" dirty="0" err="1"/>
              <a:t>gitcoin</a:t>
            </a:r>
            <a:r>
              <a:rPr lang="en-US" sz="2400" dirty="0"/>
              <a:t>, …</a:t>
            </a:r>
          </a:p>
          <a:p>
            <a:pPr>
              <a:spcBef>
                <a:spcPts val="1776"/>
              </a:spcBef>
            </a:pPr>
            <a:r>
              <a:rPr lang="en-US" sz="2400" b="1" dirty="0"/>
              <a:t>Protocol DAOs</a:t>
            </a:r>
            <a:r>
              <a:rPr lang="en-US" sz="2400" dirty="0"/>
              <a:t>:   manages operation of a specific protocol </a:t>
            </a:r>
            <a:br>
              <a:rPr lang="en-US" sz="2400" dirty="0"/>
            </a:br>
            <a:r>
              <a:rPr lang="en-US" sz="2400" dirty="0"/>
              <a:t>		</a:t>
            </a:r>
            <a:r>
              <a:rPr lang="en-US" sz="2400" dirty="0" err="1"/>
              <a:t>Uniswap</a:t>
            </a:r>
            <a:r>
              <a:rPr lang="en-US" sz="2400" dirty="0"/>
              <a:t> DAO (74K),   Compound DAO (8K),   …</a:t>
            </a:r>
          </a:p>
          <a:p>
            <a:pPr>
              <a:spcBef>
                <a:spcPts val="1776"/>
              </a:spcBef>
            </a:pPr>
            <a:r>
              <a:rPr lang="en-US" sz="2400" b="1" dirty="0"/>
              <a:t>Social DAOs</a:t>
            </a:r>
            <a:r>
              <a:rPr lang="en-US" sz="2400" dirty="0"/>
              <a:t>:  FWB, …</a:t>
            </a:r>
          </a:p>
          <a:p>
            <a:pPr>
              <a:spcBef>
                <a:spcPts val="1776"/>
              </a:spcBef>
            </a:pPr>
            <a:r>
              <a:rPr lang="en-US" sz="2400" b="1" dirty="0"/>
              <a:t>Investment DAOs</a:t>
            </a:r>
            <a:r>
              <a:rPr lang="en-US" sz="2400" dirty="0"/>
              <a:t>:  many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1676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3D80-3671-F34D-9845-811A77517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 DAO governance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5402F-77B4-6045-BC10-249FBDA3C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0" y="1104902"/>
            <a:ext cx="8572500" cy="6230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Who can vote?    How to vote?   What voting mechanism?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55CC0B-E656-8549-97E6-867C78A4C9BD}"/>
              </a:ext>
            </a:extLst>
          </p:cNvPr>
          <p:cNvSpPr txBox="1"/>
          <p:nvPr/>
        </p:nvSpPr>
        <p:spPr>
          <a:xfrm>
            <a:off x="361950" y="4240888"/>
            <a:ext cx="8468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DAOs:  a platform for experimenting with governance mechanisms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712BBB-65E8-8E51-3600-1C77B0A3C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1796858"/>
            <a:ext cx="6800850" cy="1980719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53290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8DEF8-1FCC-0353-88E3-286236901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Governance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C9926-4BC7-BEE0-59FC-3B3FC957B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57162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One token one vote</a:t>
            </a:r>
            <a:r>
              <a:rPr lang="en-US" dirty="0"/>
              <a:t>:   (most common)</a:t>
            </a:r>
          </a:p>
          <a:p>
            <a:r>
              <a:rPr lang="en-US" dirty="0"/>
              <a:t>Members receive tokens based on their contribution</a:t>
            </a:r>
          </a:p>
          <a:p>
            <a:r>
              <a:rPr lang="en-US" dirty="0"/>
              <a:t>Everyone can vote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BB5657-5B12-9CA4-49FF-17E224E38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050" y="2391704"/>
            <a:ext cx="2284424" cy="24231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2D2145-F0B5-763A-5488-C99A8A2A6B4A}"/>
              </a:ext>
            </a:extLst>
          </p:cNvPr>
          <p:cNvSpPr txBox="1"/>
          <p:nvPr/>
        </p:nvSpPr>
        <p:spPr>
          <a:xfrm>
            <a:off x="630226" y="3603294"/>
            <a:ext cx="4811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In reality:  low participation rate (8%)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CDBDDB-FE43-56A8-A5CE-DCC03E4AC258}"/>
              </a:ext>
            </a:extLst>
          </p:cNvPr>
          <p:cNvSpPr txBox="1"/>
          <p:nvPr/>
        </p:nvSpPr>
        <p:spPr>
          <a:xfrm>
            <a:off x="6043604" y="4743390"/>
            <a:ext cx="2675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proposal 21   (</a:t>
            </a:r>
            <a:r>
              <a:rPr lang="en-US" sz="2000" dirty="0" err="1">
                <a:latin typeface="+mn-lt"/>
              </a:rPr>
              <a:t>tally.com</a:t>
            </a:r>
            <a:r>
              <a:rPr lang="en-US" sz="2000" dirty="0">
                <a:latin typeface="+mn-lt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B9A36E-40C9-6787-2105-CDB8D6E316D9}"/>
              </a:ext>
            </a:extLst>
          </p:cNvPr>
          <p:cNvSpPr txBox="1"/>
          <p:nvPr/>
        </p:nvSpPr>
        <p:spPr>
          <a:xfrm>
            <a:off x="1377204" y="4353220"/>
            <a:ext cx="1908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⇒  delegation</a:t>
            </a:r>
          </a:p>
        </p:txBody>
      </p:sp>
    </p:spTree>
    <p:extLst>
      <p:ext uri="{BB962C8B-B14F-4D97-AF65-F5344CB8AC3E}">
        <p14:creationId xmlns:p14="http://schemas.microsoft.com/office/powerpoint/2010/main" val="28296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DB3C8-4970-6419-5EA3-BAE961E7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Delegation example:  element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11648C-5608-686B-43C0-22F7E125DD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9" r="20085"/>
          <a:stretch/>
        </p:blipFill>
        <p:spPr>
          <a:xfrm>
            <a:off x="324465" y="1325441"/>
            <a:ext cx="4994788" cy="33078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14828A-D3F7-ADA4-8FD6-81D45EB0ADED}"/>
              </a:ext>
            </a:extLst>
          </p:cNvPr>
          <p:cNvSpPr/>
          <p:nvPr/>
        </p:nvSpPr>
        <p:spPr>
          <a:xfrm>
            <a:off x="3913239" y="1229032"/>
            <a:ext cx="1661651" cy="4031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2F9178E-6410-682E-8486-9F3D29DBF775}"/>
              </a:ext>
            </a:extLst>
          </p:cNvPr>
          <p:cNvCxnSpPr>
            <a:cxnSpLocks/>
          </p:cNvCxnSpPr>
          <p:nvPr/>
        </p:nvCxnSpPr>
        <p:spPr>
          <a:xfrm flipH="1" flipV="1">
            <a:off x="3382297" y="2074606"/>
            <a:ext cx="2359743" cy="8357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B6CED27-D4CE-C534-2B8F-06E464298508}"/>
              </a:ext>
            </a:extLst>
          </p:cNvPr>
          <p:cNvSpPr txBox="1"/>
          <p:nvPr/>
        </p:nvSpPr>
        <p:spPr>
          <a:xfrm>
            <a:off x="5742040" y="2664541"/>
            <a:ext cx="231903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≈300 addresses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delegated tokens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to this address</a:t>
            </a:r>
          </a:p>
        </p:txBody>
      </p:sp>
    </p:spTree>
    <p:extLst>
      <p:ext uri="{BB962C8B-B14F-4D97-AF65-F5344CB8AC3E}">
        <p14:creationId xmlns:p14="http://schemas.microsoft.com/office/powerpoint/2010/main" val="15292076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DB60-36C3-8246-F833-BDEBC243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Governor Bravo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0E225-324C-D437-BC1F-29C9877C6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588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Governor alpha </a:t>
            </a:r>
            <a:r>
              <a:rPr lang="en-US" sz="2400" dirty="0"/>
              <a:t>(Jan. 2020) updated to </a:t>
            </a:r>
            <a:r>
              <a:rPr lang="en-US" sz="2400" b="1" dirty="0">
                <a:hlinkClick r:id="rId3"/>
              </a:rPr>
              <a:t>Bravo</a:t>
            </a:r>
            <a:r>
              <a:rPr lang="en-US" sz="2400" dirty="0"/>
              <a:t> (March 2021):</a:t>
            </a:r>
          </a:p>
          <a:p>
            <a:r>
              <a:rPr lang="en-US" sz="2400" dirty="0"/>
              <a:t>A collection of smart contracts used for governance</a:t>
            </a:r>
          </a:p>
          <a:p>
            <a:r>
              <a:rPr lang="en-US" sz="2400" dirty="0"/>
              <a:t>Forked and used by many other protocols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Other alternatives:</a:t>
            </a:r>
          </a:p>
          <a:p>
            <a:r>
              <a:rPr lang="en-US" sz="2400" dirty="0">
                <a:hlinkClick r:id="rId4"/>
              </a:rPr>
              <a:t>OpenZeppelin Governor</a:t>
            </a:r>
            <a:r>
              <a:rPr lang="en-US" sz="2400" dirty="0"/>
              <a:t> protocol</a:t>
            </a:r>
          </a:p>
        </p:txBody>
      </p:sp>
    </p:spTree>
    <p:extLst>
      <p:ext uri="{BB962C8B-B14F-4D97-AF65-F5344CB8AC3E}">
        <p14:creationId xmlns:p14="http://schemas.microsoft.com/office/powerpoint/2010/main" val="30799721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DB60-36C3-8246-F833-BDEBC243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life cycle of a proposal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6AE939-2FDC-A31C-0183-D1D805FCD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258" y="1081549"/>
            <a:ext cx="5887550" cy="376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71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4B3E1-986D-B1FF-4086-A237AD7F6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Governor Bravo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6D9A6-35B0-C3A9-A269-59DED083C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37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Implements an ERC-20 governance token.  Let’s call it GOV.</a:t>
            </a:r>
          </a:p>
          <a:p>
            <a:r>
              <a:rPr lang="en-US" sz="2400" dirty="0"/>
              <a:t>An address that owns GOV tokens can vote on proposals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CAC70B-3EFC-E641-A0CE-1CEB5F6DF3C1}"/>
              </a:ext>
            </a:extLst>
          </p:cNvPr>
          <p:cNvSpPr txBox="1"/>
          <p:nvPr/>
        </p:nvSpPr>
        <p:spPr>
          <a:xfrm>
            <a:off x="851893" y="4014899"/>
            <a:ext cx="6403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69ED"/>
                </a:solidFill>
                <a:effectLst/>
                <a:latin typeface="+mn-lt"/>
              </a:rPr>
              <a:t>function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ffectLst/>
                <a:latin typeface="+mn-lt"/>
              </a:rPr>
              <a:t>castVote</a:t>
            </a:r>
            <a:r>
              <a:rPr lang="en-US" dirty="0">
                <a:effectLst/>
                <a:latin typeface="+mn-lt"/>
              </a:rPr>
              <a:t>(</a:t>
            </a:r>
            <a:r>
              <a:rPr lang="en-US" dirty="0" err="1">
                <a:solidFill>
                  <a:srgbClr val="9669ED"/>
                </a:solidFill>
                <a:effectLst/>
                <a:latin typeface="+mn-lt"/>
              </a:rPr>
              <a:t>uint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proposalID</a:t>
            </a:r>
            <a:r>
              <a:rPr lang="en-US" dirty="0">
                <a:effectLst/>
                <a:latin typeface="+mn-lt"/>
              </a:rPr>
              <a:t>, </a:t>
            </a:r>
            <a:r>
              <a:rPr lang="en-US" dirty="0">
                <a:solidFill>
                  <a:srgbClr val="9669ED"/>
                </a:solidFill>
                <a:effectLst/>
                <a:latin typeface="+mn-lt"/>
              </a:rPr>
              <a:t>uint8</a:t>
            </a:r>
            <a:r>
              <a:rPr lang="en-US" dirty="0">
                <a:effectLst/>
                <a:latin typeface="+mn-lt"/>
              </a:rPr>
              <a:t> support) </a:t>
            </a:r>
            <a:endParaRPr lang="en-US" dirty="0">
              <a:solidFill>
                <a:srgbClr val="9669ED"/>
              </a:solidFill>
              <a:effectLst/>
              <a:latin typeface="+mn-lt"/>
            </a:endParaRP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284BBED-7A2C-90F2-CF4C-591BA68EF2AE}"/>
              </a:ext>
            </a:extLst>
          </p:cNvPr>
          <p:cNvSpPr/>
          <p:nvPr/>
        </p:nvSpPr>
        <p:spPr>
          <a:xfrm>
            <a:off x="953728" y="2771464"/>
            <a:ext cx="5061310" cy="746657"/>
          </a:xfrm>
          <a:prstGeom prst="wedgeRoundRectCallout">
            <a:avLst>
              <a:gd name="adj1" fmla="val 18445"/>
              <a:gd name="adj2" fmla="val 12416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proposal I am voting for</a:t>
            </a:r>
          </a:p>
          <a:p>
            <a:pPr algn="ctr"/>
            <a:r>
              <a:rPr lang="en-US" dirty="0"/>
              <a:t>(with all my allotted voting tokens)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18BC45F8-F4EF-C427-D4F3-C59EA0B08300}"/>
              </a:ext>
            </a:extLst>
          </p:cNvPr>
          <p:cNvSpPr/>
          <p:nvPr/>
        </p:nvSpPr>
        <p:spPr>
          <a:xfrm>
            <a:off x="6727547" y="2661555"/>
            <a:ext cx="1831258" cy="1106445"/>
          </a:xfrm>
          <a:prstGeom prst="wedgeRoundRectCallout">
            <a:avLst>
              <a:gd name="adj1" fmla="val -66112"/>
              <a:gd name="adj2" fmla="val 79636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0: against</a:t>
            </a:r>
          </a:p>
          <a:p>
            <a:pPr algn="ctr"/>
            <a:r>
              <a:rPr lang="en-US" dirty="0"/>
              <a:t>1: in favor</a:t>
            </a:r>
          </a:p>
          <a:p>
            <a:pPr algn="ctr"/>
            <a:r>
              <a:rPr lang="en-US" dirty="0"/>
              <a:t>2: abstain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8DBFEF-88E1-CDF3-D6D5-2BCEB8509C49}"/>
              </a:ext>
            </a:extLst>
          </p:cNvPr>
          <p:cNvSpPr txBox="1"/>
          <p:nvPr/>
        </p:nvSpPr>
        <p:spPr>
          <a:xfrm>
            <a:off x="2399071" y="4618471"/>
            <a:ext cx="2488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(cannot vote partially)</a:t>
            </a:r>
          </a:p>
        </p:txBody>
      </p:sp>
    </p:spTree>
    <p:extLst>
      <p:ext uri="{BB962C8B-B14F-4D97-AF65-F5344CB8AC3E}">
        <p14:creationId xmlns:p14="http://schemas.microsoft.com/office/powerpoint/2010/main" val="27220554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4B3E1-986D-B1FF-4086-A237AD7F6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Governor Bravo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6D9A6-35B0-C3A9-A269-59DED083C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37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Implements an ERC-20 governance token.  Let’s call it GOV.</a:t>
            </a:r>
          </a:p>
          <a:p>
            <a:pPr marL="0" indent="0">
              <a:buNone/>
            </a:pPr>
            <a:r>
              <a:rPr lang="en-US" sz="2400" dirty="0"/>
              <a:t>	… or delegate its GOV tokens to another address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CAC70B-3EFC-E641-A0CE-1CEB5F6DF3C1}"/>
              </a:ext>
            </a:extLst>
          </p:cNvPr>
          <p:cNvSpPr txBox="1"/>
          <p:nvPr/>
        </p:nvSpPr>
        <p:spPr>
          <a:xfrm>
            <a:off x="851893" y="2500732"/>
            <a:ext cx="4922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69ED"/>
                </a:solidFill>
                <a:effectLst/>
                <a:latin typeface="+mn-lt"/>
              </a:rPr>
              <a:t>function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</a:rPr>
              <a:t>delegate</a:t>
            </a:r>
            <a:r>
              <a:rPr lang="en-US" dirty="0">
                <a:effectLst/>
                <a:latin typeface="+mn-lt"/>
              </a:rPr>
              <a:t>(</a:t>
            </a:r>
            <a:r>
              <a:rPr lang="en-US" dirty="0">
                <a:solidFill>
                  <a:srgbClr val="9669ED"/>
                </a:solidFill>
                <a:effectLst/>
                <a:latin typeface="+mn-lt"/>
              </a:rPr>
              <a:t>address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delegatee</a:t>
            </a:r>
            <a:r>
              <a:rPr lang="en-US" dirty="0">
                <a:effectLst/>
                <a:latin typeface="+mn-lt"/>
              </a:rPr>
              <a:t>) </a:t>
            </a:r>
            <a:endParaRPr lang="en-US" b="0" i="0" dirty="0">
              <a:solidFill>
                <a:srgbClr val="141E27"/>
              </a:solidFill>
              <a:effectLst/>
              <a:latin typeface="+mn-lt"/>
            </a:endParaRP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42C26128-7C3C-978B-44E4-AAEC297CC1AC}"/>
              </a:ext>
            </a:extLst>
          </p:cNvPr>
          <p:cNvSpPr/>
          <p:nvPr/>
        </p:nvSpPr>
        <p:spPr>
          <a:xfrm>
            <a:off x="6620622" y="2271282"/>
            <a:ext cx="2163096" cy="691115"/>
          </a:xfrm>
          <a:prstGeom prst="wedgeRoundRectCallout">
            <a:avLst>
              <a:gd name="adj1" fmla="val -92833"/>
              <a:gd name="adj2" fmla="val 16870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delegate all my voting tokens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800A75-8C42-BD83-CB1B-7366FE680D5A}"/>
              </a:ext>
            </a:extLst>
          </p:cNvPr>
          <p:cNvSpPr txBox="1"/>
          <p:nvPr/>
        </p:nvSpPr>
        <p:spPr>
          <a:xfrm>
            <a:off x="335571" y="4081770"/>
            <a:ext cx="8448147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An address can only delegate </a:t>
            </a:r>
            <a:r>
              <a:rPr lang="en-US" u="sng" dirty="0">
                <a:latin typeface="+mn-lt"/>
              </a:rPr>
              <a:t>all</a:t>
            </a:r>
            <a:r>
              <a:rPr lang="en-US" dirty="0">
                <a:latin typeface="+mn-lt"/>
              </a:rPr>
              <a:t> its tokens to </a:t>
            </a:r>
            <a:r>
              <a:rPr lang="en-US" u="sng" dirty="0">
                <a:latin typeface="+mn-lt"/>
              </a:rPr>
              <a:t>one</a:t>
            </a:r>
            <a:r>
              <a:rPr lang="en-US" dirty="0">
                <a:latin typeface="+mn-lt"/>
              </a:rPr>
              <a:t> address at a time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latin typeface="+mn-lt"/>
              </a:rPr>
              <a:t>  	… but I can hold my GOV tokens at multiple addresses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474A5A-89EF-6AB6-CC5F-39D48A4C7B58}"/>
              </a:ext>
            </a:extLst>
          </p:cNvPr>
          <p:cNvSpPr txBox="1"/>
          <p:nvPr/>
        </p:nvSpPr>
        <p:spPr>
          <a:xfrm>
            <a:off x="335571" y="3229458"/>
            <a:ext cx="6667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can re-delegate at any time by calling function again</a:t>
            </a:r>
          </a:p>
        </p:txBody>
      </p:sp>
    </p:spTree>
    <p:extLst>
      <p:ext uri="{BB962C8B-B14F-4D97-AF65-F5344CB8AC3E}">
        <p14:creationId xmlns:p14="http://schemas.microsoft.com/office/powerpoint/2010/main" val="252767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37AD-8501-AB02-84CA-11AF08491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Creating a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B2223-2FB2-1844-AFE0-4D5E749F0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9669ED"/>
                </a:solidFill>
                <a:effectLst/>
              </a:rPr>
              <a:t>function</a:t>
            </a:r>
            <a:r>
              <a:rPr lang="en-US" sz="2400" dirty="0">
                <a:effectLst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</a:rPr>
              <a:t>propose</a:t>
            </a:r>
            <a:r>
              <a:rPr lang="en-US" sz="2400" dirty="0">
                <a:effectLst/>
              </a:rPr>
              <a:t>(</a:t>
            </a:r>
          </a:p>
          <a:p>
            <a:pPr marL="0" indent="0">
              <a:buNone/>
              <a:tabLst>
                <a:tab pos="908050" algn="l"/>
                <a:tab pos="5021263" algn="l"/>
              </a:tabLst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>
                <a:solidFill>
                  <a:srgbClr val="9669ED"/>
                </a:solidFill>
                <a:effectLst/>
              </a:rPr>
              <a:t>address</a:t>
            </a:r>
            <a:r>
              <a:rPr lang="en-US" sz="2400" dirty="0">
                <a:effectLst/>
              </a:rPr>
              <a:t>[] targets, </a:t>
            </a:r>
          </a:p>
          <a:p>
            <a:pPr marL="0" indent="0">
              <a:buNone/>
              <a:tabLst>
                <a:tab pos="908050" algn="l"/>
                <a:tab pos="5021263" algn="l"/>
              </a:tabLst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 err="1">
                <a:solidFill>
                  <a:srgbClr val="9669ED"/>
                </a:solidFill>
                <a:effectLst/>
              </a:rPr>
              <a:t>uint</a:t>
            </a:r>
            <a:r>
              <a:rPr lang="en-US" sz="2400" dirty="0">
                <a:effectLst/>
              </a:rPr>
              <a:t>[]        values, </a:t>
            </a:r>
          </a:p>
          <a:p>
            <a:pPr marL="0" indent="0">
              <a:buNone/>
              <a:tabLst>
                <a:tab pos="908050" algn="l"/>
                <a:tab pos="5021263" algn="l"/>
              </a:tabLst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>
                <a:solidFill>
                  <a:srgbClr val="9669ED"/>
                </a:solidFill>
                <a:effectLst/>
              </a:rPr>
              <a:t>string</a:t>
            </a:r>
            <a:r>
              <a:rPr lang="en-US" sz="2400" dirty="0">
                <a:effectLst/>
              </a:rPr>
              <a:t>[]     signatures, </a:t>
            </a:r>
          </a:p>
          <a:p>
            <a:pPr marL="0" indent="0">
              <a:buNone/>
              <a:tabLst>
                <a:tab pos="908050" algn="l"/>
                <a:tab pos="5021263" algn="l"/>
              </a:tabLst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>
                <a:solidFill>
                  <a:srgbClr val="9669ED"/>
                </a:solidFill>
                <a:effectLst/>
              </a:rPr>
              <a:t>bytes</a:t>
            </a:r>
            <a:r>
              <a:rPr lang="en-US" sz="2400" dirty="0">
                <a:effectLst/>
              </a:rPr>
              <a:t>[]     </a:t>
            </a:r>
            <a:r>
              <a:rPr lang="en-US" sz="2400" dirty="0" err="1">
                <a:effectLst/>
              </a:rPr>
              <a:t>calldatas</a:t>
            </a:r>
            <a:r>
              <a:rPr lang="en-US" sz="2400" dirty="0">
                <a:effectLst/>
              </a:rPr>
              <a:t>, </a:t>
            </a:r>
          </a:p>
          <a:p>
            <a:pPr marL="0" indent="0">
              <a:spcBef>
                <a:spcPts val="1776"/>
              </a:spcBef>
              <a:buNone/>
              <a:tabLst>
                <a:tab pos="908050" algn="l"/>
                <a:tab pos="3652838" algn="l"/>
                <a:tab pos="5021263" algn="l"/>
              </a:tabLst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>
                <a:solidFill>
                  <a:srgbClr val="9669ED"/>
                </a:solidFill>
                <a:effectLst/>
              </a:rPr>
              <a:t>string</a:t>
            </a:r>
            <a:r>
              <a:rPr lang="en-US" sz="2400" dirty="0">
                <a:effectLst/>
              </a:rPr>
              <a:t> description)	//  proposal description 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>
                <a:solidFill>
                  <a:srgbClr val="9669ED"/>
                </a:solidFill>
                <a:effectLst/>
              </a:rPr>
              <a:t>returns</a:t>
            </a:r>
            <a:r>
              <a:rPr lang="en-US" sz="2400" dirty="0">
                <a:effectLst/>
              </a:rPr>
              <a:t> (</a:t>
            </a:r>
            <a:r>
              <a:rPr lang="en-US" sz="2400" dirty="0" err="1">
                <a:solidFill>
                  <a:srgbClr val="9669ED"/>
                </a:solidFill>
                <a:effectLst/>
              </a:rPr>
              <a:t>uint</a:t>
            </a:r>
            <a:r>
              <a:rPr lang="en-US" sz="2400" dirty="0">
                <a:effectLst/>
              </a:rPr>
              <a:t>) </a:t>
            </a:r>
            <a:br>
              <a:rPr lang="en-US" sz="2400" b="0" i="0" dirty="0">
                <a:solidFill>
                  <a:srgbClr val="141E27"/>
                </a:solidFill>
                <a:effectLst/>
              </a:rPr>
            </a:br>
            <a:endParaRPr lang="en-US" sz="2400" b="0" i="0" dirty="0">
              <a:solidFill>
                <a:srgbClr val="141E27"/>
              </a:solidFill>
              <a:effectLst/>
            </a:endParaRP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3A435A4C-4FAE-4742-A2FD-C3053119FB80}"/>
              </a:ext>
            </a:extLst>
          </p:cNvPr>
          <p:cNvSpPr/>
          <p:nvPr/>
        </p:nvSpPr>
        <p:spPr>
          <a:xfrm>
            <a:off x="4021390" y="1785170"/>
            <a:ext cx="294968" cy="157316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46736-946B-0D63-78B2-78BEA44D3A90}"/>
              </a:ext>
            </a:extLst>
          </p:cNvPr>
          <p:cNvSpPr txBox="1"/>
          <p:nvPr/>
        </p:nvSpPr>
        <p:spPr>
          <a:xfrm>
            <a:off x="4402973" y="1785170"/>
            <a:ext cx="4287905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If proposal passes,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how to execute it:</a:t>
            </a:r>
          </a:p>
          <a:p>
            <a:pPr algn="l"/>
            <a:r>
              <a:rPr lang="en-US" dirty="0">
                <a:latin typeface="+mn-lt"/>
              </a:rPr>
              <a:t>    what functions to call (actions)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  and with what arguments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5B77D1-4C7F-2945-5041-D8BA817390A0}"/>
              </a:ext>
            </a:extLst>
          </p:cNvPr>
          <p:cNvSpPr txBox="1"/>
          <p:nvPr/>
        </p:nvSpPr>
        <p:spPr>
          <a:xfrm>
            <a:off x="6268381" y="3905285"/>
            <a:ext cx="2418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(human readable)</a:t>
            </a: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77B8F90E-1D11-5583-5E76-66F035028483}"/>
              </a:ext>
            </a:extLst>
          </p:cNvPr>
          <p:cNvSpPr/>
          <p:nvPr/>
        </p:nvSpPr>
        <p:spPr>
          <a:xfrm>
            <a:off x="3401962" y="4425424"/>
            <a:ext cx="4660490" cy="461665"/>
          </a:xfrm>
          <a:prstGeom prst="wedgeRectCallout">
            <a:avLst>
              <a:gd name="adj1" fmla="val -65190"/>
              <a:gd name="adj2" fmla="val -4730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ID of newly created proposal </a:t>
            </a:r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FDF009C7-4344-90C9-B6F6-998AC48EF947}"/>
              </a:ext>
            </a:extLst>
          </p:cNvPr>
          <p:cNvSpPr/>
          <p:nvPr/>
        </p:nvSpPr>
        <p:spPr>
          <a:xfrm>
            <a:off x="3645626" y="969318"/>
            <a:ext cx="5245509" cy="461665"/>
          </a:xfrm>
          <a:prstGeom prst="wedgeRectCallout">
            <a:avLst>
              <a:gd name="adj1" fmla="val -65565"/>
              <a:gd name="adj2" fmla="val 5704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function to call on governor contract</a:t>
            </a:r>
          </a:p>
        </p:txBody>
      </p:sp>
    </p:spTree>
    <p:extLst>
      <p:ext uri="{BB962C8B-B14F-4D97-AF65-F5344CB8AC3E}">
        <p14:creationId xmlns:p14="http://schemas.microsoft.com/office/powerpoint/2010/main" val="7677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BF1B0-170E-176D-5960-9D4BB80B8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Global contract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0D965-9FEF-5597-43BB-F5FEBAFC2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431161" cy="3818430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quorumVotes</a:t>
            </a:r>
            <a:r>
              <a:rPr lang="en-US" sz="2400" dirty="0"/>
              <a:t>:   the minimum # of votes for a proposal to pass</a:t>
            </a:r>
          </a:p>
          <a:p>
            <a:pPr>
              <a:spcBef>
                <a:spcPts val="1800"/>
              </a:spcBef>
            </a:pPr>
            <a:r>
              <a:rPr lang="en-US" sz="2400" b="1" dirty="0" err="1"/>
              <a:t>proposalThreshold</a:t>
            </a:r>
            <a:r>
              <a:rPr lang="en-US" sz="2400" dirty="0"/>
              <a:t>:  min # votes needed to create a proposal</a:t>
            </a:r>
          </a:p>
          <a:p>
            <a:pPr>
              <a:spcBef>
                <a:spcPts val="1800"/>
              </a:spcBef>
            </a:pPr>
            <a:r>
              <a:rPr lang="en-US" sz="2400" b="1" dirty="0" err="1"/>
              <a:t>votingDelay</a:t>
            </a:r>
            <a:r>
              <a:rPr lang="en-US" sz="2400" dirty="0"/>
              <a:t>:  # blocks to wait until voting can begin after a proposal is created (e.g., two days)</a:t>
            </a:r>
          </a:p>
          <a:p>
            <a:pPr>
              <a:spcBef>
                <a:spcPts val="1800"/>
              </a:spcBef>
            </a:pPr>
            <a:r>
              <a:rPr lang="en-US" sz="2400" b="1" dirty="0" err="1"/>
              <a:t>votingPeriod</a:t>
            </a:r>
            <a:r>
              <a:rPr lang="en-US" sz="2400" dirty="0"/>
              <a:t>:  # blocks when voting is open (e.g., three days)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All these parameters can be changed by governance in Bravo</a:t>
            </a:r>
          </a:p>
        </p:txBody>
      </p:sp>
    </p:spTree>
    <p:extLst>
      <p:ext uri="{BB962C8B-B14F-4D97-AF65-F5344CB8AC3E}">
        <p14:creationId xmlns:p14="http://schemas.microsoft.com/office/powerpoint/2010/main" val="188370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DB73-42B9-7EC2-7DCF-394060E7E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Proposal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9FCF5-7062-76A5-1B6C-129CFF47B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372475" cy="345757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Once proposal gets enough votes and delays expire: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effectLst/>
              </a:rPr>
              <a:t>anyone can call:</a:t>
            </a:r>
            <a:r>
              <a:rPr lang="en-US" dirty="0"/>
              <a:t>    </a:t>
            </a:r>
            <a:r>
              <a:rPr lang="en-US" dirty="0">
                <a:solidFill>
                  <a:srgbClr val="9669ED"/>
                </a:solidFill>
                <a:effectLst/>
              </a:rPr>
              <a:t>function</a:t>
            </a:r>
            <a:r>
              <a:rPr lang="en-US" dirty="0">
                <a:effectLst/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ffectLst/>
              </a:rPr>
              <a:t>execute</a:t>
            </a:r>
            <a:r>
              <a:rPr lang="en-US" dirty="0">
                <a:effectLst/>
              </a:rPr>
              <a:t>(</a:t>
            </a:r>
            <a:r>
              <a:rPr lang="en-US" dirty="0" err="1">
                <a:solidFill>
                  <a:srgbClr val="9669ED"/>
                </a:solidFill>
                <a:effectLst/>
              </a:rPr>
              <a:t>uint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proposalID</a:t>
            </a:r>
            <a:r>
              <a:rPr lang="en-US" dirty="0">
                <a:effectLst/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⇒   prescribed functions in proposal get called</a:t>
            </a:r>
          </a:p>
        </p:txBody>
      </p:sp>
    </p:spTree>
    <p:extLst>
      <p:ext uri="{BB962C8B-B14F-4D97-AF65-F5344CB8AC3E}">
        <p14:creationId xmlns:p14="http://schemas.microsoft.com/office/powerpoint/2010/main" val="30938660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DB73-42B9-7EC2-7DCF-394060E7E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limits of democracy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9FCF5-7062-76A5-1B6C-129CFF47B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372475" cy="381843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</a:rPr>
              <a:t>Anytime</a:t>
            </a:r>
            <a:r>
              <a:rPr lang="en-US" dirty="0">
                <a:effectLst/>
              </a:rPr>
              <a:t> before execution</a:t>
            </a:r>
          </a:p>
          <a:p>
            <a:r>
              <a:rPr lang="en-US" dirty="0"/>
              <a:t>“guardian” can call  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cancel()</a:t>
            </a:r>
            <a:r>
              <a:rPr lang="en-US" b="1" dirty="0"/>
              <a:t>   </a:t>
            </a:r>
            <a:r>
              <a:rPr lang="en-US" dirty="0"/>
              <a:t>to cancel a proposal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dirty="0"/>
              <a:t>Who is this guardian??</a:t>
            </a:r>
          </a:p>
          <a:p>
            <a:r>
              <a:rPr lang="en-US" dirty="0">
                <a:effectLst/>
              </a:rPr>
              <a:t>set at Governor contract creation time</a:t>
            </a:r>
          </a:p>
          <a:p>
            <a:r>
              <a:rPr lang="en-US" dirty="0"/>
              <a:t>can abdicate at any time by calling  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_abdicate</a:t>
            </a:r>
            <a:r>
              <a:rPr lang="en-US" dirty="0"/>
              <a:t>()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323270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A6DAE-E43E-9C7F-4429-4EF1F4EAE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DAO privacy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F5E91-7860-C2D6-D243-FE4A7945E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03671"/>
            <a:ext cx="8382000" cy="3256294"/>
          </a:xfrm>
        </p:spPr>
        <p:txBody>
          <a:bodyPr>
            <a:noAutofit/>
          </a:bodyPr>
          <a:lstStyle/>
          <a:p>
            <a:pPr marL="257175" indent="-257175">
              <a:spcBef>
                <a:spcPts val="1404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Private DAO participation</a:t>
            </a:r>
            <a:r>
              <a:rPr lang="en-US" sz="2400" dirty="0"/>
              <a:t>:   keep membership list private</a:t>
            </a:r>
          </a:p>
          <a:p>
            <a:pPr marL="257175" indent="-257175">
              <a:spcBef>
                <a:spcPts val="1404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Private voting</a:t>
            </a:r>
            <a:r>
              <a:rPr lang="en-US" sz="2400" dirty="0"/>
              <a:t>:   keep who voted how on each proposal private</a:t>
            </a:r>
          </a:p>
          <a:p>
            <a:pPr marL="257175" indent="-257175">
              <a:spcBef>
                <a:spcPts val="1404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Privately delegate </a:t>
            </a:r>
            <a:r>
              <a:rPr lang="en-US" sz="2400" dirty="0"/>
              <a:t>voting rights</a:t>
            </a:r>
          </a:p>
          <a:p>
            <a:pPr marL="257175" indent="-257175">
              <a:spcBef>
                <a:spcPts val="1404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Private treasury</a:t>
            </a:r>
          </a:p>
          <a:p>
            <a:pPr marL="0" indent="0">
              <a:spcBef>
                <a:spcPts val="2304"/>
              </a:spcBef>
              <a:buNone/>
            </a:pPr>
            <a:r>
              <a:rPr lang="en-US" sz="2400" dirty="0"/>
              <a:t>			… while complying with all relevant laws.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3AD5A-8783-F0E0-F489-3149F67A4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3200" y="6416676"/>
            <a:ext cx="71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25EAAF7-E907-EF47-9376-F956DC3F0282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599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191E4-60F7-9032-BA0F-67CB1D8F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Some DAOs made mistakes and were attacked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63985-0838-1D35-A70B-CBCD697D5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Attack on Beanstalk governance:   $182M</a:t>
            </a:r>
          </a:p>
          <a:p>
            <a:r>
              <a:rPr lang="en-US" sz="2400" dirty="0"/>
              <a:t>Attack on Yam Finance governance:  thwarted</a:t>
            </a:r>
          </a:p>
          <a:p>
            <a:r>
              <a:rPr lang="en-US" sz="2400" dirty="0"/>
              <a:t>Attack on Build Finance governance  $1.5M</a:t>
            </a:r>
          </a:p>
          <a:p>
            <a:r>
              <a:rPr lang="en-US" sz="2400" dirty="0"/>
              <a:t>Attack on Mango governance:  $115M</a:t>
            </a:r>
          </a:p>
          <a:p>
            <a:r>
              <a:rPr lang="en-US" sz="2400" dirty="0" err="1"/>
              <a:t>Steem</a:t>
            </a:r>
            <a:r>
              <a:rPr lang="en-US" sz="2400" dirty="0"/>
              <a:t> governance drama</a:t>
            </a:r>
          </a:p>
          <a:p>
            <a:pPr marL="57150" indent="0">
              <a:spcBef>
                <a:spcPts val="2376"/>
              </a:spcBef>
              <a:buNone/>
            </a:pPr>
            <a:endParaRPr lang="en-US" sz="2400" dirty="0"/>
          </a:p>
          <a:p>
            <a:pPr marL="57150" indent="0">
              <a:spcBef>
                <a:spcPts val="2376"/>
              </a:spcBef>
              <a:buNone/>
            </a:pPr>
            <a:r>
              <a:rPr lang="en-US" sz="2400" dirty="0"/>
              <a:t>What happened?   What can we learn?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67028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21BB6-93B4-0074-3010-56B1BD317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(1)  Beanstalk   </a:t>
            </a:r>
            <a:r>
              <a:rPr lang="en-US" sz="1600" dirty="0"/>
              <a:t>(Apr.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D7EEA-4DDE-A3CB-058C-B1E5708BA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68813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An Ethereum-based </a:t>
            </a:r>
            <a:r>
              <a:rPr lang="en-US" sz="2400" dirty="0" err="1"/>
              <a:t>stablecoin</a:t>
            </a:r>
            <a:r>
              <a:rPr lang="en-US" sz="2400" dirty="0"/>
              <a:t> </a:t>
            </a:r>
            <a:r>
              <a:rPr lang="en-US" sz="2400" b="1" dirty="0"/>
              <a:t>Bean</a:t>
            </a:r>
            <a:r>
              <a:rPr lang="en-US" sz="2400" dirty="0"/>
              <a:t>.    Governance token </a:t>
            </a:r>
            <a:r>
              <a:rPr lang="en-US" sz="2400" b="1" dirty="0"/>
              <a:t>Stalk.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u="sng" dirty="0"/>
              <a:t>The problem</a:t>
            </a:r>
            <a:r>
              <a:rPr lang="en-US" sz="2400" dirty="0"/>
              <a:t>:</a:t>
            </a:r>
          </a:p>
          <a:p>
            <a:r>
              <a:rPr lang="en-US" sz="2400" dirty="0"/>
              <a:t>an attacker can buy Stalk tokens,</a:t>
            </a:r>
          </a:p>
          <a:p>
            <a:r>
              <a:rPr lang="en-US" sz="2400" dirty="0"/>
              <a:t>submit a proposal,</a:t>
            </a:r>
          </a:p>
          <a:p>
            <a:r>
              <a:rPr lang="en-US" sz="2400" dirty="0"/>
              <a:t>vote on proposal, and</a:t>
            </a:r>
          </a:p>
          <a:p>
            <a:r>
              <a:rPr lang="en-US" sz="2400" dirty="0"/>
              <a:t>have proposal execute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AB114A-2C43-515E-A2A4-2EC05DF18D05}"/>
              </a:ext>
            </a:extLst>
          </p:cNvPr>
          <p:cNvGrpSpPr/>
          <p:nvPr/>
        </p:nvGrpSpPr>
        <p:grpSpPr>
          <a:xfrm>
            <a:off x="5201263" y="2571750"/>
            <a:ext cx="1968070" cy="1675785"/>
            <a:chOff x="5830529" y="2571750"/>
            <a:chExt cx="1968070" cy="1675785"/>
          </a:xfrm>
        </p:grpSpPr>
        <p:sp>
          <p:nvSpPr>
            <p:cNvPr id="4" name="Right Bracket 3">
              <a:extLst>
                <a:ext uri="{FF2B5EF4-FFF2-40B4-BE49-F238E27FC236}">
                  <a16:creationId xmlns:a16="http://schemas.microsoft.com/office/drawing/2014/main" id="{2605693F-8B83-6993-C474-21C300CACC33}"/>
                </a:ext>
              </a:extLst>
            </p:cNvPr>
            <p:cNvSpPr/>
            <p:nvPr/>
          </p:nvSpPr>
          <p:spPr>
            <a:xfrm>
              <a:off x="5830529" y="2571750"/>
              <a:ext cx="117987" cy="1675785"/>
            </a:xfrm>
            <a:prstGeom prst="righ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8BF79D4-4330-7999-2A22-F3D35FF1825C}"/>
                </a:ext>
              </a:extLst>
            </p:cNvPr>
            <p:cNvSpPr txBox="1"/>
            <p:nvPr/>
          </p:nvSpPr>
          <p:spPr>
            <a:xfrm>
              <a:off x="6017342" y="2910348"/>
              <a:ext cx="17812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all in a single</a:t>
              </a:r>
            </a:p>
            <a:p>
              <a:pPr algn="l"/>
              <a:r>
                <a:rPr lang="en-US" dirty="0">
                  <a:latin typeface="+mn-lt"/>
                </a:rPr>
                <a:t>transaction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9343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21BB6-93B4-0074-3010-56B1BD317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Beanstalk:  the attack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D7EEA-4DDE-A3CB-058C-B1E5708BA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0"/>
            <a:ext cx="8568813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/>
              <a:t>Recall</a:t>
            </a:r>
            <a:r>
              <a:rPr lang="en-US" sz="2400" dirty="0"/>
              <a:t>:   </a:t>
            </a:r>
            <a:r>
              <a:rPr lang="en-US" sz="2400" b="1" dirty="0" err="1"/>
              <a:t>flashloan</a:t>
            </a:r>
            <a:r>
              <a:rPr lang="en-US" sz="2400" b="1" dirty="0"/>
              <a:t>      </a:t>
            </a:r>
            <a:r>
              <a:rPr lang="en-US" sz="2400" dirty="0"/>
              <a:t>(has many applications)</a:t>
            </a:r>
          </a:p>
          <a:p>
            <a:r>
              <a:rPr lang="en-US" sz="2400" dirty="0"/>
              <a:t>a loan that is taken out and repaid back </a:t>
            </a:r>
            <a:r>
              <a:rPr lang="en-US" sz="2400" u="sng" dirty="0"/>
              <a:t>in a single transaction</a:t>
            </a:r>
          </a:p>
          <a:p>
            <a:r>
              <a:rPr lang="en-US" sz="2400" dirty="0"/>
              <a:t>No risk to lender   ⇒   unbounded amount can be borrowed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sz="2400" b="1" u="sng" dirty="0"/>
              <a:t>The attack</a:t>
            </a:r>
            <a:r>
              <a:rPr lang="en-US" sz="2400" dirty="0"/>
              <a:t>:</a:t>
            </a:r>
          </a:p>
          <a:p>
            <a:r>
              <a:rPr lang="en-US" sz="2400" dirty="0"/>
              <a:t>Attacker took a huge </a:t>
            </a:r>
            <a:r>
              <a:rPr lang="en-US" sz="2400" dirty="0" err="1"/>
              <a:t>flashloan</a:t>
            </a:r>
            <a:r>
              <a:rPr lang="en-US" sz="2400" dirty="0"/>
              <a:t> from </a:t>
            </a:r>
            <a:r>
              <a:rPr lang="en-US" sz="2400" dirty="0" err="1"/>
              <a:t>Aave</a:t>
            </a:r>
            <a:r>
              <a:rPr lang="en-US" sz="2400" dirty="0"/>
              <a:t>,  bought lots of Stalk,</a:t>
            </a:r>
          </a:p>
          <a:p>
            <a:r>
              <a:rPr lang="en-US" sz="2400" dirty="0"/>
              <a:t>Passed a proposal to pay $80M to the attacker from the treasury,</a:t>
            </a:r>
          </a:p>
          <a:p>
            <a:r>
              <a:rPr lang="en-US" sz="2400" dirty="0"/>
              <a:t>Sold the Stalk, and repaid the </a:t>
            </a:r>
            <a:r>
              <a:rPr lang="en-US" sz="2400" dirty="0" err="1"/>
              <a:t>flashloan</a:t>
            </a:r>
            <a:r>
              <a:rPr lang="en-US" sz="2400" dirty="0"/>
              <a:t>,</a:t>
            </a:r>
          </a:p>
          <a:p>
            <a:r>
              <a:rPr lang="en-US" sz="2400" dirty="0"/>
              <a:t>Sent the proceeds to Tornado cash   </a:t>
            </a:r>
            <a:r>
              <a:rPr lang="en-US" sz="2000" dirty="0"/>
              <a:t>(donated $250K to Ukraine)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83445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1C2A-7F34-C00A-0F4C-96402091C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242D3-0FC6-B82E-D0FC-991303884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protocol relaunched four months later.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The lesson</a:t>
            </a:r>
            <a:r>
              <a:rPr lang="en-US" sz="2400" dirty="0"/>
              <a:t>:   governance requires delays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Require token holders to hold token for a long period of time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Build a delay between proposal genesis, voting, and execution</a:t>
            </a:r>
          </a:p>
        </p:txBody>
      </p:sp>
    </p:spTree>
    <p:extLst>
      <p:ext uri="{BB962C8B-B14F-4D97-AF65-F5344CB8AC3E}">
        <p14:creationId xmlns:p14="http://schemas.microsoft.com/office/powerpoint/2010/main" val="18778704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75540-4A9D-40FE-B45C-2528564F6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(2)  Yam Finance   </a:t>
            </a:r>
            <a:r>
              <a:rPr lang="en-US" sz="1600" dirty="0"/>
              <a:t>(July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926CE-E5EE-A906-62F9-38CD348C3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</a:t>
            </a:r>
            <a:r>
              <a:rPr lang="en-US" sz="2400" dirty="0" err="1"/>
              <a:t>DeFi</a:t>
            </a:r>
            <a:r>
              <a:rPr lang="en-US" sz="2400" dirty="0"/>
              <a:t> project running on Ethereum.   Governed token </a:t>
            </a:r>
            <a:r>
              <a:rPr lang="en-US" sz="2400" b="1" dirty="0"/>
              <a:t>YAM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b="1" u="sng" dirty="0"/>
              <a:t>What happened</a:t>
            </a:r>
            <a:r>
              <a:rPr lang="en-US" sz="2400" b="1" dirty="0"/>
              <a:t>?</a:t>
            </a:r>
            <a:r>
              <a:rPr lang="en-US" sz="2400" dirty="0"/>
              <a:t>   (within a single day)</a:t>
            </a:r>
          </a:p>
          <a:p>
            <a:r>
              <a:rPr lang="en-US" sz="2400" dirty="0"/>
              <a:t>Attacker bought </a:t>
            </a:r>
            <a:r>
              <a:rPr lang="en-US" sz="2000" b="0" i="0" dirty="0">
                <a:solidFill>
                  <a:srgbClr val="1F2328"/>
                </a:solidFill>
                <a:effectLst/>
              </a:rPr>
              <a:t>224739 </a:t>
            </a:r>
            <a:r>
              <a:rPr lang="en-US" sz="2000" dirty="0"/>
              <a:t>YAM </a:t>
            </a:r>
            <a:r>
              <a:rPr lang="en-US" sz="2400" dirty="0"/>
              <a:t>with borrowed funds</a:t>
            </a:r>
          </a:p>
          <a:p>
            <a:r>
              <a:rPr lang="en-US" sz="2400" dirty="0"/>
              <a:t>Attacker submitted a governance proposal </a:t>
            </a:r>
            <a:br>
              <a:rPr lang="en-US" sz="2400" dirty="0"/>
            </a:br>
            <a:r>
              <a:rPr lang="en-US" sz="2400" dirty="0"/>
              <a:t>		granting it control of project reserves </a:t>
            </a:r>
            <a:r>
              <a:rPr lang="en-US" sz="2000" dirty="0"/>
              <a:t>($3M USD)</a:t>
            </a:r>
          </a:p>
          <a:p>
            <a:r>
              <a:rPr lang="en-US" sz="2400" dirty="0"/>
              <a:t>Voted on proposal with borrowed </a:t>
            </a:r>
            <a:r>
              <a:rPr lang="en-US" sz="2000" b="0" i="0" dirty="0">
                <a:solidFill>
                  <a:srgbClr val="1F2328"/>
                </a:solidFill>
                <a:effectLst/>
              </a:rPr>
              <a:t>224739 YAM</a:t>
            </a:r>
            <a:r>
              <a:rPr lang="en-US" sz="2400" b="0" i="0" dirty="0">
                <a:solidFill>
                  <a:srgbClr val="1F2328"/>
                </a:solidFill>
                <a:effectLst/>
              </a:rPr>
              <a:t>, hitting quorum</a:t>
            </a:r>
          </a:p>
          <a:p>
            <a:r>
              <a:rPr lang="en-US" sz="2400" dirty="0">
                <a:solidFill>
                  <a:srgbClr val="1F2328"/>
                </a:solidFill>
              </a:rPr>
              <a:t>Borrowed YAM exchanged for Eth and paid back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26444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420C9-FE58-1E73-49E2-CB437D6A6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happened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87171-789E-8809-0088-B70B5D502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0"/>
            <a:ext cx="8588477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Yam Finance team: noticed the proposal shortly after it hit quorum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⇒   retained </a:t>
            </a:r>
            <a:r>
              <a:rPr lang="en-US" sz="2400" b="1" dirty="0">
                <a:solidFill>
                  <a:srgbClr val="3025FF"/>
                </a:solidFill>
              </a:rPr>
              <a:t>cancel</a:t>
            </a:r>
            <a:r>
              <a:rPr lang="en-US" sz="2400" dirty="0"/>
              <a:t> power, and canceled the proposal.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Lesson:</a:t>
            </a:r>
          </a:p>
          <a:p>
            <a:r>
              <a:rPr lang="en-US" sz="2400" dirty="0"/>
              <a:t>Illustrates the positive power of a veto</a:t>
            </a:r>
          </a:p>
          <a:p>
            <a:r>
              <a:rPr lang="en-US" sz="2400" dirty="0"/>
              <a:t>The problem:  power can never be taken away  </a:t>
            </a:r>
            <a:br>
              <a:rPr lang="en-US" sz="2400" dirty="0"/>
            </a:br>
            <a:r>
              <a:rPr lang="en-US" sz="2400" dirty="0"/>
              <a:t>								(unless voluntarily given away)</a:t>
            </a:r>
          </a:p>
        </p:txBody>
      </p:sp>
    </p:spTree>
    <p:extLst>
      <p:ext uri="{BB962C8B-B14F-4D97-AF65-F5344CB8AC3E}">
        <p14:creationId xmlns:p14="http://schemas.microsoft.com/office/powerpoint/2010/main" val="42445831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051" y="3333498"/>
            <a:ext cx="7150395" cy="13144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Next lecture:   Privacy on chain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325477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95406</TotalTime>
  <Words>3938</Words>
  <Application>Microsoft Macintosh PowerPoint</Application>
  <PresentationFormat>On-screen Show (16:9)</PresentationFormat>
  <Paragraphs>678</Paragraphs>
  <Slides>61</Slides>
  <Notes>32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9" baseType="lpstr">
      <vt:lpstr>Arial</vt:lpstr>
      <vt:lpstr>Calibri</vt:lpstr>
      <vt:lpstr>Raleway</vt:lpstr>
      <vt:lpstr>Raleway Medium</vt:lpstr>
      <vt:lpstr>Roboto</vt:lpstr>
      <vt:lpstr>Roboto Mono</vt:lpstr>
      <vt:lpstr>Roboto Mono Light</vt:lpstr>
      <vt:lpstr>Office Theme</vt:lpstr>
      <vt:lpstr>Other layer-1 architectures:  Solana, Sui, Aptos</vt:lpstr>
      <vt:lpstr>This lecture:  non-EVM chains</vt:lpstr>
      <vt:lpstr>Key differences from the EVM</vt:lpstr>
      <vt:lpstr>Types of Parallelism</vt:lpstr>
      <vt:lpstr>Consensus block finality times </vt:lpstr>
      <vt:lpstr>Solana:  a crash course</vt:lpstr>
      <vt:lpstr>Node design</vt:lpstr>
      <vt:lpstr>Validator distribution</vt:lpstr>
      <vt:lpstr>Solana account model</vt:lpstr>
      <vt:lpstr>Solana account model</vt:lpstr>
      <vt:lpstr>A Solana transaction</vt:lpstr>
      <vt:lpstr>Solana</vt:lpstr>
      <vt:lpstr>Solana mempool?</vt:lpstr>
      <vt:lpstr>Alpenglow consensus</vt:lpstr>
      <vt:lpstr>Aptos:  a crash course</vt:lpstr>
      <vt:lpstr>Data is stored in a distributed way on Aptos</vt:lpstr>
      <vt:lpstr>Signer as source of access control</vt:lpstr>
      <vt:lpstr>Static dispatch vs. dynamic dispatch</vt:lpstr>
      <vt:lpstr>The MOVE language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Bonus topic:  DAOs</vt:lpstr>
      <vt:lpstr>Decentralized Orgs  (DAO)</vt:lpstr>
      <vt:lpstr>Examples of DAOs</vt:lpstr>
      <vt:lpstr>Examples of DAOs</vt:lpstr>
      <vt:lpstr>Examples of DAOs</vt:lpstr>
      <vt:lpstr>Many DAO governance experiments</vt:lpstr>
      <vt:lpstr>Governance method</vt:lpstr>
      <vt:lpstr>Delegation example:  element</vt:lpstr>
      <vt:lpstr>Governor Bravo</vt:lpstr>
      <vt:lpstr>The life cycle of a proposal</vt:lpstr>
      <vt:lpstr>Governor Bravo</vt:lpstr>
      <vt:lpstr>Governor Bravo</vt:lpstr>
      <vt:lpstr>Creating a proposal</vt:lpstr>
      <vt:lpstr>Global contract parameters</vt:lpstr>
      <vt:lpstr>Proposal execution</vt:lpstr>
      <vt:lpstr>The limits of democracy</vt:lpstr>
      <vt:lpstr>DAO privacy questions</vt:lpstr>
      <vt:lpstr>Some DAOs made mistakes and were attacked</vt:lpstr>
      <vt:lpstr>(1)  Beanstalk   (Apr. 2022)</vt:lpstr>
      <vt:lpstr>Beanstalk:  the attack</vt:lpstr>
      <vt:lpstr>The lesson</vt:lpstr>
      <vt:lpstr>(2)  Yam Finance   (July 2022)</vt:lpstr>
      <vt:lpstr>What happened next?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1530</cp:revision>
  <cp:lastPrinted>2015-09-20T23:02:57Z</cp:lastPrinted>
  <dcterms:created xsi:type="dcterms:W3CDTF">2010-10-17T19:58:05Z</dcterms:created>
  <dcterms:modified xsi:type="dcterms:W3CDTF">2025-11-03T22:51:35Z</dcterms:modified>
</cp:coreProperties>
</file>