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handoutMasterIdLst>
    <p:handoutMasterId r:id="rId63"/>
  </p:handoutMasterIdLst>
  <p:sldIdLst>
    <p:sldId id="1703" r:id="rId2"/>
    <p:sldId id="1704" r:id="rId3"/>
    <p:sldId id="1963" r:id="rId4"/>
    <p:sldId id="1793" r:id="rId5"/>
    <p:sldId id="1961" r:id="rId6"/>
    <p:sldId id="1740" r:id="rId7"/>
    <p:sldId id="1936" r:id="rId8"/>
    <p:sldId id="1938" r:id="rId9"/>
    <p:sldId id="1969" r:id="rId10"/>
    <p:sldId id="1939" r:id="rId11"/>
    <p:sldId id="1978" r:id="rId12"/>
    <p:sldId id="1940" r:id="rId13"/>
    <p:sldId id="1941" r:id="rId14"/>
    <p:sldId id="1942" r:id="rId15"/>
    <p:sldId id="1968" r:id="rId16"/>
    <p:sldId id="1944" r:id="rId17"/>
    <p:sldId id="1945" r:id="rId18"/>
    <p:sldId id="1946" r:id="rId19"/>
    <p:sldId id="1952" r:id="rId20"/>
    <p:sldId id="1947" r:id="rId21"/>
    <p:sldId id="1948" r:id="rId22"/>
    <p:sldId id="1977" r:id="rId23"/>
    <p:sldId id="1959" r:id="rId24"/>
    <p:sldId id="1933" r:id="rId25"/>
    <p:sldId id="1935" r:id="rId26"/>
    <p:sldId id="1903" r:id="rId27"/>
    <p:sldId id="1971" r:id="rId28"/>
    <p:sldId id="1904" r:id="rId29"/>
    <p:sldId id="1905" r:id="rId30"/>
    <p:sldId id="1907" r:id="rId31"/>
    <p:sldId id="1950" r:id="rId32"/>
    <p:sldId id="258" r:id="rId33"/>
    <p:sldId id="259" r:id="rId34"/>
    <p:sldId id="260" r:id="rId35"/>
    <p:sldId id="261" r:id="rId36"/>
    <p:sldId id="1970" r:id="rId37"/>
    <p:sldId id="1804" r:id="rId38"/>
    <p:sldId id="1794" r:id="rId39"/>
    <p:sldId id="1710" r:id="rId40"/>
    <p:sldId id="1711" r:id="rId41"/>
    <p:sldId id="1712" r:id="rId42"/>
    <p:sldId id="1795" r:id="rId43"/>
    <p:sldId id="1707" r:id="rId44"/>
    <p:sldId id="1716" r:id="rId45"/>
    <p:sldId id="1802" r:id="rId46"/>
    <p:sldId id="1808" r:id="rId47"/>
    <p:sldId id="1809" r:id="rId48"/>
    <p:sldId id="1812" r:id="rId49"/>
    <p:sldId id="1810" r:id="rId50"/>
    <p:sldId id="1811" r:id="rId51"/>
    <p:sldId id="1813" r:id="rId52"/>
    <p:sldId id="1814" r:id="rId53"/>
    <p:sldId id="1786" r:id="rId54"/>
    <p:sldId id="1976" r:id="rId55"/>
    <p:sldId id="1973" r:id="rId56"/>
    <p:sldId id="1974" r:id="rId57"/>
    <p:sldId id="1975" r:id="rId58"/>
    <p:sldId id="1818" r:id="rId59"/>
    <p:sldId id="1819" r:id="rId60"/>
    <p:sldId id="1633" r:id="rId61"/>
  </p:sldIdLst>
  <p:sldSz cx="9144000" cy="5143500" type="screen16x9"/>
  <p:notesSz cx="9144000" cy="6858000"/>
  <p:defaultTextStyle>
    <a:defPPr>
      <a:defRPr lang="en-US"/>
    </a:defPPr>
    <a:lvl1pPr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1pPr>
    <a:lvl2pPr marL="4572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2pPr>
    <a:lvl3pPr marL="9144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3pPr>
    <a:lvl4pPr marL="13716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4pPr>
    <a:lvl5pPr marL="18288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clrMru>
    <a:srgbClr val="DFDBD0"/>
    <a:srgbClr val="3025FF"/>
    <a:srgbClr val="9A0000"/>
    <a:srgbClr val="AD0000"/>
    <a:srgbClr val="96060B"/>
    <a:srgbClr val="CAC9CA"/>
    <a:srgbClr val="848384"/>
    <a:srgbClr val="353535"/>
    <a:srgbClr val="181818"/>
    <a:srgbClr val="E2FD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7206" autoAdjust="0"/>
  </p:normalViewPr>
  <p:slideViewPr>
    <p:cSldViewPr snapToGrid="0">
      <p:cViewPr varScale="1">
        <p:scale>
          <a:sx n="130" d="100"/>
          <a:sy n="130" d="100"/>
        </p:scale>
        <p:origin x="208" y="184"/>
      </p:cViewPr>
      <p:guideLst>
        <p:guide orient="horz" pos="1620"/>
        <p:guide pos="2880"/>
      </p:guideLst>
    </p:cSldViewPr>
  </p:slideViewPr>
  <p:outlineViewPr>
    <p:cViewPr>
      <p:scale>
        <a:sx n="33" d="100"/>
        <a:sy n="33" d="100"/>
      </p:scale>
      <p:origin x="352" y="38776"/>
    </p:cViewPr>
  </p:outlineViewPr>
  <p:notesTextViewPr>
    <p:cViewPr>
      <p:scale>
        <a:sx n="100" d="100"/>
        <a:sy n="100" d="100"/>
      </p:scale>
      <p:origin x="0" y="0"/>
    </p:cViewPr>
  </p:notesTextViewPr>
  <p:sorterViewPr>
    <p:cViewPr>
      <p:scale>
        <a:sx n="89" d="100"/>
        <a:sy n="89" d="100"/>
      </p:scale>
      <p:origin x="0" y="0"/>
    </p:cViewPr>
  </p:sorterViewPr>
  <p:notesViewPr>
    <p:cSldViewPr snapToObjects="1">
      <p:cViewPr varScale="1">
        <p:scale>
          <a:sx n="125" d="100"/>
          <a:sy n="125" d="100"/>
        </p:scale>
        <p:origin x="-3960" y="-112"/>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CB69C4B-EC5A-BA4C-B83C-9270746811F3}" type="datetimeFigureOut">
              <a:rPr lang="en-US" smtClean="0"/>
              <a:pPr/>
              <a:t>11/18/25</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41BECE5B-4CC4-F446-93E7-1DC269D82AF7}" type="slidenum">
              <a:rPr lang="en-US" smtClean="0"/>
              <a:pPr/>
              <a:t>‹#›</a:t>
            </a:fld>
            <a:endParaRPr lang="en-US"/>
          </a:p>
        </p:txBody>
      </p:sp>
    </p:spTree>
    <p:extLst>
      <p:ext uri="{BB962C8B-B14F-4D97-AF65-F5344CB8AC3E}">
        <p14:creationId xmlns:p14="http://schemas.microsoft.com/office/powerpoint/2010/main" val="316893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36DFA-3B2C-F743-90CA-9BD1CAE78F1A}" type="datetime1">
              <a:rPr lang="en-US"/>
              <a:pPr>
                <a:defRPr/>
              </a:pPr>
              <a:t>11/18/25</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17EB13C-F963-D44E-AB67-20FAD2F50C92}" type="slidenum">
              <a:rPr lang="en-US"/>
              <a:pPr>
                <a:defRPr/>
              </a:pPr>
              <a:t>‹#›</a:t>
            </a:fld>
            <a:endParaRPr lang="en-US"/>
          </a:p>
        </p:txBody>
      </p:sp>
    </p:spTree>
    <p:extLst>
      <p:ext uri="{BB962C8B-B14F-4D97-AF65-F5344CB8AC3E}">
        <p14:creationId xmlns:p14="http://schemas.microsoft.com/office/powerpoint/2010/main" val="42417188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scrt.network/" TargetMode="External"/><Relationship Id="rId3" Type="http://schemas.openxmlformats.org/officeDocument/2006/relationships/hyperlink" Target="https://dl.acm.org/doi/pdf/10.1145/3319535.3363221" TargetMode="External"/><Relationship Id="rId7" Type="http://schemas.openxmlformats.org/officeDocument/2006/relationships/hyperlink" Target="https://secretswap.net/"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xata.fi/" TargetMode="External"/><Relationship Id="rId5" Type="http://schemas.openxmlformats.org/officeDocument/2006/relationships/hyperlink" Target="https://www.ata.network/" TargetMode="External"/><Relationship Id="rId4" Type="http://schemas.openxmlformats.org/officeDocument/2006/relationships/hyperlink" Target="http://www.vukolic.com/Fairy-CR.pdf"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traditional finance where there is very little transparency.</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3</a:t>
            </a:fld>
            <a:endParaRPr lang="en-US"/>
          </a:p>
        </p:txBody>
      </p:sp>
    </p:spTree>
    <p:extLst>
      <p:ext uri="{BB962C8B-B14F-4D97-AF65-F5344CB8AC3E}">
        <p14:creationId xmlns:p14="http://schemas.microsoft.com/office/powerpoint/2010/main" val="3383495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value of Peso drops, crypto volume increases.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5</a:t>
            </a:fld>
            <a:endParaRPr lang="en-US"/>
          </a:p>
        </p:txBody>
      </p:sp>
    </p:spTree>
    <p:extLst>
      <p:ext uri="{BB962C8B-B14F-4D97-AF65-F5344CB8AC3E}">
        <p14:creationId xmlns:p14="http://schemas.microsoft.com/office/powerpoint/2010/main" val="792487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“Searcher” is now a job description. </a:t>
            </a:r>
          </a:p>
          <a:p>
            <a:r>
              <a:rPr lang="en-US" dirty="0"/>
              <a:t>Arbitrage:  take a loan in DAI, exchange DAI for USDC on </a:t>
            </a:r>
            <a:r>
              <a:rPr lang="en-US" dirty="0" err="1"/>
              <a:t>Uniswap</a:t>
            </a:r>
            <a:r>
              <a:rPr lang="en-US" dirty="0"/>
              <a:t>, exchange USDC for DAI on </a:t>
            </a:r>
            <a:r>
              <a:rPr lang="en-US" dirty="0" err="1"/>
              <a:t>Sushiswap</a:t>
            </a:r>
            <a:r>
              <a:rPr lang="en-US" dirty="0"/>
              <a:t>, repay loan. </a:t>
            </a:r>
          </a:p>
          <a:p>
            <a:r>
              <a:rPr lang="en-US" dirty="0"/>
              <a:t>Another example:  searcher discovers a bug in the contract  (the dark forest post, https://</a:t>
            </a:r>
            <a:r>
              <a:rPr lang="en-US" dirty="0" err="1"/>
              <a:t>medium.com</a:t>
            </a:r>
            <a:r>
              <a:rPr lang="en-US" dirty="0"/>
              <a:t>/@</a:t>
            </a:r>
            <a:r>
              <a:rPr lang="en-US" dirty="0" err="1"/>
              <a:t>danrobinson</a:t>
            </a:r>
            <a:r>
              <a:rPr lang="en-US" dirty="0"/>
              <a:t>/ethereum-is-a-dark-forest-ecc5f0505dff)</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7</a:t>
            </a:fld>
            <a:endParaRPr lang="en-US"/>
          </a:p>
        </p:txBody>
      </p:sp>
    </p:spTree>
    <p:extLst>
      <p:ext uri="{BB962C8B-B14F-4D97-AF65-F5344CB8AC3E}">
        <p14:creationId xmlns:p14="http://schemas.microsoft.com/office/powerpoint/2010/main" val="3855758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paper on copy-paste-bots:   https://</a:t>
            </a:r>
            <a:r>
              <a:rPr lang="en-US" dirty="0" err="1"/>
              <a:t>www.usenix.org</a:t>
            </a:r>
            <a:r>
              <a:rPr lang="en-US" dirty="0"/>
              <a:t>/system/files/sec23fall-prepub-331-qin.pdf</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8</a:t>
            </a:fld>
            <a:endParaRPr lang="en-US"/>
          </a:p>
        </p:txBody>
      </p:sp>
    </p:spTree>
    <p:extLst>
      <p:ext uri="{BB962C8B-B14F-4D97-AF65-F5344CB8AC3E}">
        <p14:creationId xmlns:p14="http://schemas.microsoft.com/office/powerpoint/2010/main" val="340224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paper on copy-paste-bots:   https://</a:t>
            </a:r>
            <a:r>
              <a:rPr lang="en-US" dirty="0" err="1"/>
              <a:t>www.usenix.org</a:t>
            </a:r>
            <a:r>
              <a:rPr lang="en-US" dirty="0"/>
              <a:t>/system/files/sec23fall-prepub-331-qin.pdf</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9</a:t>
            </a:fld>
            <a:endParaRPr lang="en-US"/>
          </a:p>
        </p:txBody>
      </p:sp>
    </p:spTree>
    <p:extLst>
      <p:ext uri="{BB962C8B-B14F-4D97-AF65-F5344CB8AC3E}">
        <p14:creationId xmlns:p14="http://schemas.microsoft.com/office/powerpoint/2010/main" val="3414824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MEV Tx makes $10K, then gas price can go as high as $7K in practice.</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10</a:t>
            </a:fld>
            <a:endParaRPr lang="en-US"/>
          </a:p>
        </p:txBody>
      </p:sp>
    </p:spTree>
    <p:extLst>
      <p:ext uri="{BB962C8B-B14F-4D97-AF65-F5344CB8AC3E}">
        <p14:creationId xmlns:p14="http://schemas.microsoft.com/office/powerpoint/2010/main" val="2821122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eigenphi.io</a:t>
            </a:r>
            <a:r>
              <a:rPr lang="en-US" dirty="0"/>
              <a:t>/</a:t>
            </a:r>
            <a:r>
              <a:rPr lang="en-US" dirty="0" err="1"/>
              <a:t>mev</a:t>
            </a:r>
            <a:r>
              <a:rPr lang="en-US" dirty="0"/>
              <a:t>/</a:t>
            </a:r>
            <a:r>
              <a:rPr lang="en-US" dirty="0" err="1"/>
              <a:t>ethereum</a:t>
            </a:r>
            <a:r>
              <a:rPr lang="en-US"/>
              <a:t>/sandwich</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11</a:t>
            </a:fld>
            <a:endParaRPr lang="en-US"/>
          </a:p>
        </p:txBody>
      </p:sp>
    </p:spTree>
    <p:extLst>
      <p:ext uri="{BB962C8B-B14F-4D97-AF65-F5344CB8AC3E}">
        <p14:creationId xmlns:p14="http://schemas.microsoft.com/office/powerpoint/2010/main" val="3412045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dirty="0" err="1"/>
              <a:t>Flashboys</a:t>
            </a:r>
            <a:r>
              <a:rPr lang="en-US" dirty="0"/>
              <a:t> 2.0:   https://</a:t>
            </a:r>
            <a:r>
              <a:rPr lang="en-US" dirty="0" err="1"/>
              <a:t>arxiv.org</a:t>
            </a:r>
            <a:r>
              <a:rPr lang="en-US" dirty="0"/>
              <a:t>/abs/1904.05234</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12</a:t>
            </a:fld>
            <a:endParaRPr lang="en-US"/>
          </a:p>
        </p:txBody>
      </p:sp>
    </p:spTree>
    <p:extLst>
      <p:ext uri="{BB962C8B-B14F-4D97-AF65-F5344CB8AC3E}">
        <p14:creationId xmlns:p14="http://schemas.microsoft.com/office/powerpoint/2010/main" val="1256427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17</a:t>
            </a:fld>
            <a:endParaRPr lang="en-US"/>
          </a:p>
        </p:txBody>
      </p:sp>
    </p:spTree>
    <p:extLst>
      <p:ext uri="{BB962C8B-B14F-4D97-AF65-F5344CB8AC3E}">
        <p14:creationId xmlns:p14="http://schemas.microsoft.com/office/powerpoint/2010/main" val="2547257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Searchers have to win two auctions for their bundle to be included:  builder auction and relay auction.  Note: this is a first-price auction </a:t>
            </a:r>
            <a:r>
              <a:rPr lang="en-US"/>
              <a:t>(unlike gas fee). </a:t>
            </a:r>
            <a:endParaRPr lang="en-US" dirty="0"/>
          </a:p>
          <a:p>
            <a:r>
              <a:rPr lang="en-US" dirty="0"/>
              <a:t>Searchers have to work with a builder they trust not steal Tx.  Similarly, they need to trust the relay that the builder works with.   This is done via business relations.   However, Searchers don’t have to trust the proposer – that can by anyone. </a:t>
            </a:r>
          </a:p>
          <a:p>
            <a:r>
              <a:rPr lang="en-US" dirty="0"/>
              <a:t>Proposer cannot miss slot:  if relay does not provide a valid block, validator must build a block locally itself.</a:t>
            </a:r>
          </a:p>
          <a:p>
            <a:r>
              <a:rPr lang="en-US" dirty="0"/>
              <a:t>Once proposer signs block header, it cannot sign another block header, or it will be slashed by the network (Relay can prove the proposer signed to block headers for that slot)</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Future PBS:  merge validator and relay into consensus protocol</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18</a:t>
            </a:fld>
            <a:endParaRPr lang="en-US"/>
          </a:p>
        </p:txBody>
      </p:sp>
    </p:spTree>
    <p:extLst>
      <p:ext uri="{BB962C8B-B14F-4D97-AF65-F5344CB8AC3E}">
        <p14:creationId xmlns:p14="http://schemas.microsoft.com/office/powerpoint/2010/main" val="3457479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github.com</a:t>
            </a:r>
            <a:r>
              <a:rPr lang="en-US" dirty="0"/>
              <a:t>/eth-educators/</a:t>
            </a:r>
            <a:r>
              <a:rPr lang="en-US" dirty="0" err="1"/>
              <a:t>ethstaker</a:t>
            </a:r>
            <a:r>
              <a:rPr lang="en-US" dirty="0"/>
              <a:t>-guides/blob/main/MEV-relay-</a:t>
            </a:r>
            <a:r>
              <a:rPr lang="en-US" dirty="0" err="1"/>
              <a:t>list.md</a:t>
            </a:r>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20</a:t>
            </a:fld>
            <a:endParaRPr lang="en-US"/>
          </a:p>
        </p:txBody>
      </p:sp>
    </p:spTree>
    <p:extLst>
      <p:ext uri="{BB962C8B-B14F-4D97-AF65-F5344CB8AC3E}">
        <p14:creationId xmlns:p14="http://schemas.microsoft.com/office/powerpoint/2010/main" val="574916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https://boost-</a:t>
            </a:r>
            <a:r>
              <a:rPr lang="en-US" dirty="0" err="1"/>
              <a:t>relay.flashbots.net</a:t>
            </a:r>
            <a:r>
              <a:rPr lang="en-US" dirty="0"/>
              <a:t>/</a:t>
            </a:r>
          </a:p>
          <a:p>
            <a:r>
              <a:rPr lang="en-US" dirty="0"/>
              <a:t>About 67% of blocks are created by this relay, but not all blocks.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21</a:t>
            </a:fld>
            <a:endParaRPr lang="en-US"/>
          </a:p>
        </p:txBody>
      </p:sp>
    </p:spTree>
    <p:extLst>
      <p:ext uri="{BB962C8B-B14F-4D97-AF65-F5344CB8AC3E}">
        <p14:creationId xmlns:p14="http://schemas.microsoft.com/office/powerpoint/2010/main" val="2634763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orderflow.art</a:t>
            </a:r>
            <a:r>
              <a:rPr lang="en-US" dirty="0"/>
              <a:t>/?</a:t>
            </a:r>
            <a:r>
              <a:rPr lang="en-US" dirty="0" err="1"/>
              <a:t>isOrderflow</a:t>
            </a:r>
            <a:r>
              <a:rPr lang="en-US" dirty="0"/>
              <a:t>=</a:t>
            </a:r>
            <a:r>
              <a:rPr lang="en-US" dirty="0" err="1"/>
              <a:t>true&amp;frontend</a:t>
            </a:r>
            <a:r>
              <a:rPr lang="en-US" dirty="0"/>
              <a:t>=</a:t>
            </a:r>
            <a:r>
              <a:rPr lang="en-US" dirty="0" err="1"/>
              <a:t>Uniswap+Website</a:t>
            </a:r>
            <a:r>
              <a:rPr lang="en-US" dirty="0"/>
              <a:t>+%26+Wallet%3A+Default&amp;frontend=</a:t>
            </a:r>
            <a:r>
              <a:rPr lang="en-US" dirty="0" err="1"/>
              <a:t>MetaMask+Swaps&amp;frontend</a:t>
            </a:r>
            <a:r>
              <a:rPr lang="en-US" dirty="0"/>
              <a:t>=</a:t>
            </a:r>
            <a:r>
              <a:rPr lang="en-US" dirty="0" err="1"/>
              <a:t>Cowswap+Integrators&amp;frontend</a:t>
            </a:r>
            <a:r>
              <a:rPr lang="en-US" dirty="0"/>
              <a:t>=Uniswap+Website%3A+Uniswap+X+ON&amp;builder=Titan</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22</a:t>
            </a:fld>
            <a:endParaRPr lang="en-US"/>
          </a:p>
        </p:txBody>
      </p:sp>
    </p:spTree>
    <p:extLst>
      <p:ext uri="{BB962C8B-B14F-4D97-AF65-F5344CB8AC3E}">
        <p14:creationId xmlns:p14="http://schemas.microsoft.com/office/powerpoint/2010/main" val="2995876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collective.flashbots.net</a:t>
            </a:r>
            <a:r>
              <a:rPr lang="en-US" dirty="0"/>
              <a:t>/t/post-mortem-april-3rd-2023-mev-boost-relay-incident-and-related-timing-issue/1540</a:t>
            </a:r>
          </a:p>
          <a:p>
            <a:r>
              <a:rPr lang="en-US" dirty="0"/>
              <a:t>Exploited for $25M. </a:t>
            </a:r>
          </a:p>
          <a:p>
            <a:r>
              <a:rPr lang="en-US" dirty="0"/>
              <a:t>Mitigation:  no complete mitigation currently</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23</a:t>
            </a:fld>
            <a:endParaRPr lang="en-US"/>
          </a:p>
        </p:txBody>
      </p:sp>
    </p:spTree>
    <p:extLst>
      <p:ext uri="{BB962C8B-B14F-4D97-AF65-F5344CB8AC3E}">
        <p14:creationId xmlns:p14="http://schemas.microsoft.com/office/powerpoint/2010/main" val="4177873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explorer.rated.network</a:t>
            </a:r>
            <a:r>
              <a:rPr lang="en-US" dirty="0"/>
              <a:t>/</a:t>
            </a:r>
            <a:r>
              <a:rPr lang="en-US" dirty="0" err="1"/>
              <a:t>builders?network</a:t>
            </a:r>
            <a:r>
              <a:rPr lang="en-US" dirty="0"/>
              <a:t>=</a:t>
            </a:r>
            <a:r>
              <a:rPr lang="en-US" dirty="0" err="1"/>
              <a:t>mainnet&amp;timeWindow</a:t>
            </a:r>
            <a:r>
              <a:rPr lang="en-US" dirty="0"/>
              <a:t>=1d&amp;page=1</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24</a:t>
            </a:fld>
            <a:endParaRPr lang="en-US"/>
          </a:p>
        </p:txBody>
      </p:sp>
    </p:spTree>
    <p:extLst>
      <p:ext uri="{BB962C8B-B14F-4D97-AF65-F5344CB8AC3E}">
        <p14:creationId xmlns:p14="http://schemas.microsoft.com/office/powerpoint/2010/main" val="3824752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buildernet.org</a:t>
            </a:r>
            <a:r>
              <a:rPr lang="en-US" dirty="0"/>
              <a:t>/docs/architecture</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26</a:t>
            </a:fld>
            <a:endParaRPr lang="en-US"/>
          </a:p>
        </p:txBody>
      </p:sp>
    </p:spTree>
    <p:extLst>
      <p:ext uri="{BB962C8B-B14F-4D97-AF65-F5344CB8AC3E}">
        <p14:creationId xmlns:p14="http://schemas.microsoft.com/office/powerpoint/2010/main" val="3624263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Solana achieves this property using secret sharing.</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28</a:t>
            </a:fld>
            <a:endParaRPr lang="en-US"/>
          </a:p>
        </p:txBody>
      </p:sp>
    </p:spTree>
    <p:extLst>
      <p:ext uri="{BB962C8B-B14F-4D97-AF65-F5344CB8AC3E}">
        <p14:creationId xmlns:p14="http://schemas.microsoft.com/office/powerpoint/2010/main" val="2389727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future part of </a:t>
            </a:r>
            <a:r>
              <a:rPr lang="en-US" dirty="0" err="1"/>
              <a:t>timeboost</a:t>
            </a:r>
            <a:r>
              <a:rPr lang="en-US" dirty="0"/>
              <a:t>.</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29</a:t>
            </a:fld>
            <a:endParaRPr lang="en-US"/>
          </a:p>
        </p:txBody>
      </p:sp>
    </p:spTree>
    <p:extLst>
      <p:ext uri="{BB962C8B-B14F-4D97-AF65-F5344CB8AC3E}">
        <p14:creationId xmlns:p14="http://schemas.microsoft.com/office/powerpoint/2010/main" val="3434912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confirmation threshold = (2/3) N</a:t>
            </a:r>
            <a:endParaRPr lang="en-US" dirty="0"/>
          </a:p>
          <a:p>
            <a:r>
              <a:rPr lang="en-US" dirty="0"/>
              <a:t>But two rounds slows down Tx execution.   With more work, this can be done in one round.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30</a:t>
            </a:fld>
            <a:endParaRPr lang="en-US"/>
          </a:p>
        </p:txBody>
      </p:sp>
    </p:spTree>
    <p:extLst>
      <p:ext uri="{BB962C8B-B14F-4D97-AF65-F5344CB8AC3E}">
        <p14:creationId xmlns:p14="http://schemas.microsoft.com/office/powerpoint/2010/main" val="724696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1b644481fe1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1b644481fe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TEE-based: </a:t>
            </a:r>
            <a:r>
              <a:rPr lang="en" u="sng">
                <a:solidFill>
                  <a:schemeClr val="hlink"/>
                </a:solidFill>
                <a:hlinkClick r:id="rId3"/>
              </a:rPr>
              <a:t>Tesseract</a:t>
            </a:r>
            <a:r>
              <a:rPr lang="en"/>
              <a:t>, </a:t>
            </a:r>
            <a:r>
              <a:rPr lang="en" u="sng">
                <a:solidFill>
                  <a:schemeClr val="hlink"/>
                </a:solidFill>
                <a:hlinkClick r:id="rId4"/>
              </a:rPr>
              <a:t>SRBV-2021</a:t>
            </a:r>
            <a:r>
              <a:rPr lang="en"/>
              <a:t>, </a:t>
            </a:r>
            <a:r>
              <a:rPr lang="en" u="sng">
                <a:solidFill>
                  <a:schemeClr val="hlink"/>
                </a:solidFill>
                <a:hlinkClick r:id="rId5"/>
              </a:rPr>
              <a:t>Automata</a:t>
            </a:r>
            <a:r>
              <a:rPr lang="en"/>
              <a:t>/</a:t>
            </a:r>
            <a:r>
              <a:rPr lang="en" u="sng">
                <a:solidFill>
                  <a:schemeClr val="hlink"/>
                </a:solidFill>
                <a:hlinkClick r:id="rId6"/>
              </a:rPr>
              <a:t>XATA</a:t>
            </a:r>
            <a:r>
              <a:rPr lang="en"/>
              <a:t>, </a:t>
            </a:r>
            <a:r>
              <a:rPr lang="en" u="sng">
                <a:solidFill>
                  <a:schemeClr val="hlink"/>
                </a:solidFill>
                <a:hlinkClick r:id="rId7"/>
              </a:rPr>
              <a:t>SecretSwap</a:t>
            </a:r>
            <a:r>
              <a:rPr lang="en"/>
              <a:t>/</a:t>
            </a:r>
            <a:r>
              <a:rPr lang="en" u="sng">
                <a:solidFill>
                  <a:schemeClr val="hlink"/>
                </a:solidFill>
                <a:hlinkClick r:id="rId8"/>
              </a:rPr>
              <a:t>SecretNetwork</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0e96ee2291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0e96ee2291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0e96ee229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20e96ee229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Oversimplification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1b644481fe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1b644481f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Movie studio DAO:   participants decide what movie scripts to fund, and then share in profits from movie.</a:t>
            </a:r>
          </a:p>
          <a:p>
            <a:r>
              <a:rPr lang="en-US" dirty="0" err="1"/>
              <a:t>SafeSnap</a:t>
            </a:r>
            <a:r>
              <a:rPr lang="en-US" dirty="0"/>
              <a:t>:  uses </a:t>
            </a:r>
            <a:r>
              <a:rPr lang="en-US" dirty="0" err="1"/>
              <a:t>Reality.eth</a:t>
            </a:r>
            <a:r>
              <a:rPr lang="en-US" dirty="0"/>
              <a:t> to implement an oracle that pushes </a:t>
            </a:r>
            <a:r>
              <a:rPr lang="en-US"/>
              <a:t>vote results on-chain. </a:t>
            </a:r>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38</a:t>
            </a:fld>
            <a:endParaRPr lang="en-US"/>
          </a:p>
        </p:txBody>
      </p:sp>
    </p:spTree>
    <p:extLst>
      <p:ext uri="{BB962C8B-B14F-4D97-AF65-F5344CB8AC3E}">
        <p14:creationId xmlns:p14="http://schemas.microsoft.com/office/powerpoint/2010/main" val="3613441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MMM:  Merch Memes Marketing</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40</a:t>
            </a:fld>
            <a:endParaRPr lang="en-US"/>
          </a:p>
        </p:txBody>
      </p:sp>
    </p:spTree>
    <p:extLst>
      <p:ext uri="{BB962C8B-B14F-4D97-AF65-F5344CB8AC3E}">
        <p14:creationId xmlns:p14="http://schemas.microsoft.com/office/powerpoint/2010/main" val="917537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docs.compound.finance</a:t>
            </a:r>
            <a:r>
              <a:rPr lang="en-US" dirty="0"/>
              <a:t>/v2/governance/#governance</a:t>
            </a:r>
          </a:p>
          <a:p>
            <a:r>
              <a:rPr lang="en-US" dirty="0"/>
              <a:t>Bravo:  supports updating protocol global parameters (in three slides).   Alpha fixed them.</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45</a:t>
            </a:fld>
            <a:endParaRPr lang="en-US"/>
          </a:p>
        </p:txBody>
      </p:sp>
    </p:spTree>
    <p:extLst>
      <p:ext uri="{BB962C8B-B14F-4D97-AF65-F5344CB8AC3E}">
        <p14:creationId xmlns:p14="http://schemas.microsoft.com/office/powerpoint/2010/main" val="1542902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Voter can re-delegate to move tokens to someone else.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47</a:t>
            </a:fld>
            <a:endParaRPr lang="en-US"/>
          </a:p>
        </p:txBody>
      </p:sp>
    </p:spTree>
    <p:extLst>
      <p:ext uri="{BB962C8B-B14F-4D97-AF65-F5344CB8AC3E}">
        <p14:creationId xmlns:p14="http://schemas.microsoft.com/office/powerpoint/2010/main" val="771800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Voter can re-delegate to move tokens to someone else.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48</a:t>
            </a:fld>
            <a:endParaRPr lang="en-US"/>
          </a:p>
        </p:txBody>
      </p:sp>
    </p:spTree>
    <p:extLst>
      <p:ext uri="{BB962C8B-B14F-4D97-AF65-F5344CB8AC3E}">
        <p14:creationId xmlns:p14="http://schemas.microsoft.com/office/powerpoint/2010/main" val="607254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56</a:t>
            </a:fld>
            <a:endParaRPr lang="en-US"/>
          </a:p>
        </p:txBody>
      </p:sp>
    </p:spTree>
    <p:extLst>
      <p:ext uri="{BB962C8B-B14F-4D97-AF65-F5344CB8AC3E}">
        <p14:creationId xmlns:p14="http://schemas.microsoft.com/office/powerpoint/2010/main" val="2577254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pPr>
              <a:defRPr/>
            </a:pPr>
            <a:fld id="{F875DFC8-652C-2A41-ABFD-B1F021817DFC}" type="datetime1">
              <a:rPr lang="en-US"/>
              <a:pPr>
                <a:defRPr/>
              </a:pPr>
              <a:t>11/18/25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E5B5C-DED7-1642-8D38-762AABC53A44}" type="slidenum">
              <a:rPr lang="en-US"/>
              <a:pPr>
                <a:defRPr/>
              </a:pPr>
              <a:t>‹#›</a:t>
            </a:fld>
            <a:endParaRPr lang="en-US"/>
          </a:p>
        </p:txBody>
      </p:sp>
      <p:sp>
        <p:nvSpPr>
          <p:cNvPr id="8" name="Rectangle 7"/>
          <p:cNvSpPr/>
          <p:nvPr userDrawn="1"/>
        </p:nvSpPr>
        <p:spPr>
          <a:xfrm>
            <a:off x="0" y="1459348"/>
            <a:ext cx="9144000" cy="1321876"/>
          </a:xfrm>
          <a:prstGeom prst="rect">
            <a:avLst/>
          </a:prstGeom>
          <a:solidFill>
            <a:srgbClr val="5A1591"/>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b="0" dirty="0">
              <a:solidFill>
                <a:schemeClr val="bg1"/>
              </a:solidFill>
            </a:endParaRPr>
          </a:p>
        </p:txBody>
      </p:sp>
      <p:sp>
        <p:nvSpPr>
          <p:cNvPr id="2" name="Title 1"/>
          <p:cNvSpPr>
            <a:spLocks noGrp="1"/>
          </p:cNvSpPr>
          <p:nvPr>
            <p:ph type="ctrTitle"/>
          </p:nvPr>
        </p:nvSpPr>
        <p:spPr>
          <a:xfrm>
            <a:off x="685800" y="1808610"/>
            <a:ext cx="7772400" cy="695368"/>
          </a:xfrm>
          <a:prstGeom prst="rect">
            <a:avLst/>
          </a:prstGeom>
        </p:spPr>
        <p:txBody>
          <a:bodyPr/>
          <a:lstStyle>
            <a:lvl1pPr>
              <a:defRPr>
                <a:solidFill>
                  <a:schemeClr val="bg1"/>
                </a:solidFill>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365125" y="1"/>
            <a:ext cx="8350251" cy="810599"/>
          </a:xfrm>
          <a:prstGeom prst="roundRect">
            <a:avLst/>
          </a:prstGeom>
          <a:no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a:sp3d>
        </p:spPr>
        <p:txBody>
          <a:bodyPr anchor="ctr"/>
          <a:lstStyle/>
          <a:p>
            <a:pPr algn="ctr" fontAlgn="auto">
              <a:spcBef>
                <a:spcPts val="0"/>
              </a:spcBef>
              <a:spcAft>
                <a:spcPts val="0"/>
              </a:spcAft>
              <a:defRPr/>
            </a:pPr>
            <a:endParaRPr lang="en-US" sz="3200" kern="0" dirty="0">
              <a:solidFill>
                <a:schemeClr val="bg1"/>
              </a:solidFill>
              <a:latin typeface="Calibri"/>
              <a:ea typeface="+mn-ea"/>
              <a:cs typeface="+mn-cs"/>
            </a:endParaRPr>
          </a:p>
        </p:txBody>
      </p:sp>
      <p:sp>
        <p:nvSpPr>
          <p:cNvPr id="5" name="Rectangle 4"/>
          <p:cNvSpPr/>
          <p:nvPr userDrawn="1"/>
        </p:nvSpPr>
        <p:spPr>
          <a:xfrm>
            <a:off x="0" y="-4763"/>
            <a:ext cx="9144000" cy="838200"/>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dirty="0">
              <a:solidFill>
                <a:schemeClr val="bg1"/>
              </a:solidFill>
            </a:endParaRPr>
          </a:p>
        </p:txBody>
      </p:sp>
      <p:sp>
        <p:nvSpPr>
          <p:cNvPr id="2" name="Title 1"/>
          <p:cNvSpPr>
            <a:spLocks noGrp="1"/>
          </p:cNvSpPr>
          <p:nvPr>
            <p:ph type="title"/>
          </p:nvPr>
        </p:nvSpPr>
        <p:spPr>
          <a:xfrm>
            <a:off x="457200" y="124919"/>
            <a:ext cx="8229600" cy="623097"/>
          </a:xfrm>
          <a:prstGeom prst="rect">
            <a:avLst/>
          </a:prstGeom>
        </p:spPr>
        <p:txBody>
          <a:bodyPr wrap="none">
            <a:normAutofit/>
          </a:bodyPr>
          <a:lstStyle>
            <a:lvl1pPr>
              <a:defRPr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00151"/>
            <a:ext cx="8229600" cy="3818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AF94FB-DBAC-5A49-BBDE-DEB602A733FE}" type="datetime1">
              <a:rPr lang="en-US"/>
              <a:pPr>
                <a:defRPr/>
              </a:pPr>
              <a:t>11/18/25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474F64E-2EE5-7440-95DF-06B2C2E4B04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348"/>
        <p:cNvGrpSpPr/>
        <p:nvPr/>
      </p:nvGrpSpPr>
      <p:grpSpPr>
        <a:xfrm>
          <a:off x="0" y="0"/>
          <a:ext cx="0" cy="0"/>
          <a:chOff x="0" y="0"/>
          <a:chExt cx="0" cy="0"/>
        </a:xfrm>
      </p:grpSpPr>
      <p:sp>
        <p:nvSpPr>
          <p:cNvPr id="349" name="Google Shape;349;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0" name="Google Shape;350;p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351" name="Google Shape;351;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24006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0793E1D0-547A-D244-A03A-F935803C2C43}" type="datetime1">
              <a:rPr lang="en-US"/>
              <a:pPr>
                <a:defRPr/>
              </a:pPr>
              <a:t>11/18/25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A64D269-B643-834D-96C1-658E4275C0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00" r:id="rId1"/>
    <p:sldLayoutId id="2147484101" r:id="rId2"/>
    <p:sldLayoutId id="2147484095" r:id="rId3"/>
    <p:sldLayoutId id="2147484102" r:id="rId4"/>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12" charset="-128"/>
          <a:cs typeface="ＭＳ Ｐゴシック" pitchFamily="-112" charset="-128"/>
        </a:defRPr>
      </a:lvl1pPr>
      <a:lvl2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2pPr>
      <a:lvl3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3pPr>
      <a:lvl4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4pPr>
      <a:lvl5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5pPr>
      <a:lvl6pPr marL="4572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6pPr>
      <a:lvl7pPr marL="9144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7pPr>
      <a:lvl8pPr marL="13716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8pPr>
      <a:lvl9pPr marL="18288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9pPr>
    </p:titleStyle>
    <p:bodyStyle>
      <a:lvl1pPr marL="342900" indent="-3429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ＭＳ Ｐゴシック" pitchFamily="-112" charset="-128"/>
        </a:defRPr>
      </a:lvl1pPr>
      <a:lvl2pPr marL="742950" indent="-28575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2pPr>
      <a:lvl3pPr marL="11430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3pPr>
      <a:lvl4pPr marL="16002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4pPr>
      <a:lvl5pPr marL="20574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6.tif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4.tif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relayscan.io/"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eprint.iacr.org/2025/1772"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architecture.fail/#highlighted-projects"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31.png"/><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3.tiff"/><Relationship Id="rId4" Type="http://schemas.openxmlformats.org/officeDocument/2006/relationships/image" Target="../media/image14.png"/><Relationship Id="rId9" Type="http://schemas.openxmlformats.org/officeDocument/2006/relationships/image" Target="../media/image7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9.png"/><Relationship Id="rId18" Type="http://schemas.openxmlformats.org/officeDocument/2006/relationships/image" Target="../media/image18.png"/><Relationship Id="rId3" Type="http://schemas.openxmlformats.org/officeDocument/2006/relationships/image" Target="../media/image90.png"/><Relationship Id="rId7" Type="http://schemas.openxmlformats.org/officeDocument/2006/relationships/image" Target="../media/image130.png"/><Relationship Id="rId12" Type="http://schemas.openxmlformats.org/officeDocument/2006/relationships/image" Target="../media/image17.jpeg"/><Relationship Id="rId17" Type="http://schemas.openxmlformats.org/officeDocument/2006/relationships/image" Target="../media/image23.png"/><Relationship Id="rId2" Type="http://schemas.openxmlformats.org/officeDocument/2006/relationships/notesSlide" Target="../notesSlides/notesSlide17.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image" Target="../media/image17.png"/><Relationship Id="rId5" Type="http://schemas.openxmlformats.org/officeDocument/2006/relationships/image" Target="../media/image16.sv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50.png"/><Relationship Id="rId14" Type="http://schemas.openxmlformats.org/officeDocument/2006/relationships/image" Target="../media/image20.png"/></Relationships>
</file>

<file path=ppt/slides/_rels/slide2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180.png"/><Relationship Id="rId7"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9.png"/><Relationship Id="rId10" Type="http://schemas.openxmlformats.org/officeDocument/2006/relationships/image" Target="../media/image25.svg"/><Relationship Id="rId4" Type="http://schemas.openxmlformats.org/officeDocument/2006/relationships/image" Target="../media/image6.tiff"/><Relationship Id="rId9"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eprint.iacr.org/2020/269.pdf"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eprint.iacr.org/2020/269.pdf"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eprint.iacr.org/2021/1465.pdf"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docs.compound.finance/v2/governanc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docs.openzeppelin.com/contracts/4.x/api/governance"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570" y="1702179"/>
            <a:ext cx="8502354" cy="883703"/>
          </a:xfrm>
        </p:spPr>
        <p:txBody>
          <a:bodyPr>
            <a:noAutofit/>
          </a:bodyPr>
          <a:lstStyle/>
          <a:p>
            <a:pPr>
              <a:lnSpc>
                <a:spcPts val="5040"/>
              </a:lnSpc>
              <a:spcBef>
                <a:spcPts val="0"/>
              </a:spcBef>
            </a:pPr>
            <a:r>
              <a:rPr lang="en-US" sz="4000" dirty="0"/>
              <a:t>Maximal Extractable Value (MEV)</a:t>
            </a:r>
          </a:p>
        </p:txBody>
      </p:sp>
      <p:pic>
        <p:nvPicPr>
          <p:cNvPr id="6" name="Picture 5">
            <a:extLst>
              <a:ext uri="{FF2B5EF4-FFF2-40B4-BE49-F238E27FC236}">
                <a16:creationId xmlns:a16="http://schemas.microsoft.com/office/drawing/2014/main" id="{941F1188-11C7-D44B-B40B-6A3A04244CBD}"/>
              </a:ext>
            </a:extLst>
          </p:cNvPr>
          <p:cNvPicPr>
            <a:picLocks noChangeAspect="1"/>
          </p:cNvPicPr>
          <p:nvPr/>
        </p:nvPicPr>
        <p:blipFill>
          <a:blip r:embed="rId2"/>
          <a:stretch>
            <a:fillRect/>
          </a:stretch>
        </p:blipFill>
        <p:spPr>
          <a:xfrm>
            <a:off x="7772399" y="84621"/>
            <a:ext cx="1223505" cy="1223505"/>
          </a:xfrm>
          <a:prstGeom prst="rect">
            <a:avLst/>
          </a:prstGeom>
        </p:spPr>
      </p:pic>
      <p:sp>
        <p:nvSpPr>
          <p:cNvPr id="3" name="TextBox 2">
            <a:extLst>
              <a:ext uri="{FF2B5EF4-FFF2-40B4-BE49-F238E27FC236}">
                <a16:creationId xmlns:a16="http://schemas.microsoft.com/office/drawing/2014/main" id="{56EC6456-65FF-AE4F-BF1C-E2E0C33D64E8}"/>
              </a:ext>
            </a:extLst>
          </p:cNvPr>
          <p:cNvSpPr txBox="1"/>
          <p:nvPr/>
        </p:nvSpPr>
        <p:spPr>
          <a:xfrm>
            <a:off x="3444768" y="234708"/>
            <a:ext cx="2480166" cy="461665"/>
          </a:xfrm>
          <a:prstGeom prst="rect">
            <a:avLst/>
          </a:prstGeom>
          <a:noFill/>
        </p:spPr>
        <p:txBody>
          <a:bodyPr wrap="none" rtlCol="0">
            <a:spAutoFit/>
          </a:bodyPr>
          <a:lstStyle/>
          <a:p>
            <a:r>
              <a:rPr lang="en-US" dirty="0"/>
              <a:t>CS251 Fall 2025</a:t>
            </a:r>
          </a:p>
        </p:txBody>
      </p:sp>
      <p:sp>
        <p:nvSpPr>
          <p:cNvPr id="7" name="TextBox 6">
            <a:extLst>
              <a:ext uri="{FF2B5EF4-FFF2-40B4-BE49-F238E27FC236}">
                <a16:creationId xmlns:a16="http://schemas.microsoft.com/office/drawing/2014/main" id="{27182417-0D84-1647-8BC9-3591C6CAE862}"/>
              </a:ext>
            </a:extLst>
          </p:cNvPr>
          <p:cNvSpPr txBox="1"/>
          <p:nvPr/>
        </p:nvSpPr>
        <p:spPr>
          <a:xfrm>
            <a:off x="3306539" y="719965"/>
            <a:ext cx="2756973" cy="461665"/>
          </a:xfrm>
          <a:prstGeom prst="rect">
            <a:avLst/>
          </a:prstGeom>
          <a:noFill/>
        </p:spPr>
        <p:txBody>
          <a:bodyPr wrap="none" rtlCol="0">
            <a:spAutoFit/>
          </a:bodyPr>
          <a:lstStyle/>
          <a:p>
            <a:r>
              <a:rPr lang="en-US" dirty="0">
                <a:latin typeface="+mn-lt"/>
              </a:rPr>
              <a:t>(cs251.stanford.edu)</a:t>
            </a:r>
          </a:p>
        </p:txBody>
      </p:sp>
      <p:sp>
        <p:nvSpPr>
          <p:cNvPr id="4" name="TextBox 3">
            <a:extLst>
              <a:ext uri="{FF2B5EF4-FFF2-40B4-BE49-F238E27FC236}">
                <a16:creationId xmlns:a16="http://schemas.microsoft.com/office/drawing/2014/main" id="{2E95BE49-D5B5-6345-A235-211F5413DB85}"/>
              </a:ext>
            </a:extLst>
          </p:cNvPr>
          <p:cNvSpPr txBox="1"/>
          <p:nvPr/>
        </p:nvSpPr>
        <p:spPr>
          <a:xfrm>
            <a:off x="3677364" y="3086230"/>
            <a:ext cx="1789272" cy="523220"/>
          </a:xfrm>
          <a:prstGeom prst="rect">
            <a:avLst/>
          </a:prstGeom>
          <a:noFill/>
        </p:spPr>
        <p:txBody>
          <a:bodyPr wrap="none" rtlCol="0">
            <a:spAutoFit/>
          </a:bodyPr>
          <a:lstStyle/>
          <a:p>
            <a:pPr algn="l"/>
            <a:r>
              <a:rPr lang="en-US" sz="2800" dirty="0">
                <a:latin typeface="+mn-lt"/>
              </a:rPr>
              <a:t>Dan Boneh</a:t>
            </a:r>
          </a:p>
        </p:txBody>
      </p:sp>
      <p:sp>
        <p:nvSpPr>
          <p:cNvPr id="5" name="TextBox 4">
            <a:extLst>
              <a:ext uri="{FF2B5EF4-FFF2-40B4-BE49-F238E27FC236}">
                <a16:creationId xmlns:a16="http://schemas.microsoft.com/office/drawing/2014/main" id="{8142C2A2-5ED6-F549-AD5B-9F1DF59C459A}"/>
              </a:ext>
            </a:extLst>
          </p:cNvPr>
          <p:cNvSpPr txBox="1"/>
          <p:nvPr/>
        </p:nvSpPr>
        <p:spPr>
          <a:xfrm>
            <a:off x="1299023" y="4325213"/>
            <a:ext cx="7599901" cy="461665"/>
          </a:xfrm>
          <a:prstGeom prst="rect">
            <a:avLst/>
          </a:prstGeom>
          <a:noFill/>
        </p:spPr>
        <p:txBody>
          <a:bodyPr wrap="none" rtlCol="0">
            <a:spAutoFit/>
          </a:bodyPr>
          <a:lstStyle/>
          <a:p>
            <a:pPr algn="l"/>
            <a:r>
              <a:rPr lang="en-US" dirty="0">
                <a:latin typeface="+mn-lt"/>
              </a:rPr>
              <a:t>HW#3 posted,     guest next lecture (please come in person)</a:t>
            </a:r>
          </a:p>
        </p:txBody>
      </p:sp>
    </p:spTree>
    <p:extLst>
      <p:ext uri="{BB962C8B-B14F-4D97-AF65-F5344CB8AC3E}">
        <p14:creationId xmlns:p14="http://schemas.microsoft.com/office/powerpoint/2010/main" val="3283693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FE4AC-E7B6-9644-90B6-AA53D3522B84}"/>
              </a:ext>
            </a:extLst>
          </p:cNvPr>
          <p:cNvSpPr>
            <a:spLocks noGrp="1"/>
          </p:cNvSpPr>
          <p:nvPr>
            <p:ph type="title"/>
          </p:nvPr>
        </p:nvSpPr>
        <p:spPr/>
        <p:txBody>
          <a:bodyPr>
            <a:normAutofit fontScale="90000"/>
          </a:bodyPr>
          <a:lstStyle/>
          <a:p>
            <a:r>
              <a:rPr lang="en-US" dirty="0"/>
              <a:t>Where we are in the course</a:t>
            </a:r>
          </a:p>
        </p:txBody>
      </p:sp>
      <p:sp>
        <p:nvSpPr>
          <p:cNvPr id="3" name="Content Placeholder 2">
            <a:extLst>
              <a:ext uri="{FF2B5EF4-FFF2-40B4-BE49-F238E27FC236}">
                <a16:creationId xmlns:a16="http://schemas.microsoft.com/office/drawing/2014/main" id="{AF6E6AC5-90E4-F44C-9445-20F7602672C9}"/>
              </a:ext>
            </a:extLst>
          </p:cNvPr>
          <p:cNvSpPr>
            <a:spLocks noGrp="1"/>
          </p:cNvSpPr>
          <p:nvPr>
            <p:ph idx="1"/>
          </p:nvPr>
        </p:nvSpPr>
        <p:spPr/>
        <p:txBody>
          <a:bodyPr>
            <a:normAutofit/>
          </a:bodyPr>
          <a:lstStyle/>
          <a:p>
            <a:r>
              <a:rPr lang="en-US" sz="2400" dirty="0"/>
              <a:t>How consensus protocols work</a:t>
            </a:r>
          </a:p>
          <a:p>
            <a:r>
              <a:rPr lang="en-US" sz="2400" b="1" dirty="0"/>
              <a:t>Bitcoin</a:t>
            </a:r>
            <a:r>
              <a:rPr lang="en-US" sz="2400" dirty="0"/>
              <a:t>:  the UTXO model, and the Bitcoin scripting language</a:t>
            </a:r>
          </a:p>
          <a:p>
            <a:r>
              <a:rPr lang="en-US" sz="2400" b="1" dirty="0"/>
              <a:t>Ethereum </a:t>
            </a:r>
            <a:r>
              <a:rPr lang="en-US" sz="2400" dirty="0"/>
              <a:t>(the blockchain computer):  the EVM and Solidity</a:t>
            </a:r>
          </a:p>
          <a:p>
            <a:pPr marL="0" indent="0">
              <a:spcBef>
                <a:spcPts val="1824"/>
              </a:spcBef>
              <a:buNone/>
            </a:pPr>
            <a:r>
              <a:rPr lang="en-US" sz="2400" dirty="0"/>
              <a:t>Current topic:  </a:t>
            </a:r>
            <a:r>
              <a:rPr lang="en-US" sz="2400" b="1" dirty="0"/>
              <a:t>decentralized finance</a:t>
            </a:r>
          </a:p>
          <a:p>
            <a:pPr marL="0" indent="0">
              <a:buNone/>
            </a:pPr>
            <a:r>
              <a:rPr lang="en-US" sz="2400" dirty="0"/>
              <a:t>		on-chain:  lending, exchanges,  stablecoins,   today: MEV</a:t>
            </a:r>
          </a:p>
          <a:p>
            <a:pPr marL="0" indent="0">
              <a:buNone/>
            </a:pPr>
            <a:endParaRPr lang="en-US" sz="2400" dirty="0"/>
          </a:p>
          <a:p>
            <a:pPr marL="0" indent="0">
              <a:buNone/>
            </a:pPr>
            <a:r>
              <a:rPr lang="en-US" sz="2400" b="1" u="sng" dirty="0"/>
              <a:t>Next</a:t>
            </a:r>
            <a:r>
              <a:rPr lang="en-US" sz="2400" dirty="0"/>
              <a:t>:    privacy on the blockchain,   scaling the blockchain,</a:t>
            </a:r>
            <a:br>
              <a:rPr lang="en-US" sz="2400" dirty="0"/>
            </a:br>
            <a:r>
              <a:rPr lang="en-US" sz="2400" dirty="0"/>
              <a:t>		and interoperability across blockchains</a:t>
            </a:r>
          </a:p>
        </p:txBody>
      </p:sp>
    </p:spTree>
    <p:extLst>
      <p:ext uri="{BB962C8B-B14F-4D97-AF65-F5344CB8AC3E}">
        <p14:creationId xmlns:p14="http://schemas.microsoft.com/office/powerpoint/2010/main" val="73026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DFFF05-88A2-3047-A345-4A1D030EA0E5}"/>
              </a:ext>
            </a:extLst>
          </p:cNvPr>
          <p:cNvSpPr/>
          <p:nvPr/>
        </p:nvSpPr>
        <p:spPr>
          <a:xfrm>
            <a:off x="429459" y="1190319"/>
            <a:ext cx="8439237" cy="874455"/>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F50A17-C080-D645-B576-63E400167714}"/>
              </a:ext>
            </a:extLst>
          </p:cNvPr>
          <p:cNvSpPr>
            <a:spLocks noGrp="1"/>
          </p:cNvSpPr>
          <p:nvPr>
            <p:ph type="title"/>
          </p:nvPr>
        </p:nvSpPr>
        <p:spPr/>
        <p:txBody>
          <a:bodyPr>
            <a:normAutofit fontScale="90000"/>
          </a:bodyPr>
          <a:lstStyle/>
          <a:p>
            <a:r>
              <a:rPr lang="en-US" dirty="0"/>
              <a:t>Decentralized Finance  (</a:t>
            </a:r>
            <a:r>
              <a:rPr lang="en-US" dirty="0" err="1"/>
              <a:t>DeFi</a:t>
            </a:r>
            <a:r>
              <a:rPr lang="en-US" dirty="0"/>
              <a:t>)</a:t>
            </a:r>
            <a:br>
              <a:rPr lang="en-US" dirty="0"/>
            </a:br>
            <a:endParaRPr lang="en-US" dirty="0"/>
          </a:p>
        </p:txBody>
      </p:sp>
      <p:sp>
        <p:nvSpPr>
          <p:cNvPr id="3" name="Content Placeholder 2">
            <a:extLst>
              <a:ext uri="{FF2B5EF4-FFF2-40B4-BE49-F238E27FC236}">
                <a16:creationId xmlns:a16="http://schemas.microsoft.com/office/drawing/2014/main" id="{EA487601-1597-6E4B-9CB1-C3DEE479302D}"/>
              </a:ext>
            </a:extLst>
          </p:cNvPr>
          <p:cNvSpPr>
            <a:spLocks noGrp="1"/>
          </p:cNvSpPr>
          <p:nvPr>
            <p:ph idx="1"/>
          </p:nvPr>
        </p:nvSpPr>
        <p:spPr>
          <a:xfrm>
            <a:off x="457200" y="1200151"/>
            <a:ext cx="8686800" cy="3818430"/>
          </a:xfrm>
        </p:spPr>
        <p:txBody>
          <a:bodyPr>
            <a:normAutofit/>
          </a:bodyPr>
          <a:lstStyle/>
          <a:p>
            <a:r>
              <a:rPr lang="en-US" sz="2400" b="1" dirty="0">
                <a:latin typeface="Calibri" panose="020F0502020204030204" pitchFamily="34" charset="0"/>
                <a:cs typeface="Calibri" panose="020F0502020204030204" pitchFamily="34" charset="0"/>
              </a:rPr>
              <a:t>Permissionless</a:t>
            </a:r>
            <a:r>
              <a:rPr lang="en-US" sz="2400" dirty="0">
                <a:latin typeface="Calibri" panose="020F0502020204030204" pitchFamily="34" charset="0"/>
                <a:cs typeface="Calibri" panose="020F0502020204030204" pitchFamily="34" charset="0"/>
              </a:rPr>
              <a:t>:  any financial instrument can be implemented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		and deployed with a few lines of Solidity code</a:t>
            </a:r>
          </a:p>
          <a:p>
            <a:pPr marL="0" indent="0">
              <a:spcBef>
                <a:spcPts val="1176"/>
              </a:spcBef>
              <a:buNone/>
            </a:pPr>
            <a:r>
              <a:rPr lang="en-US" sz="2400" dirty="0">
                <a:latin typeface="Calibri" panose="020F0502020204030204" pitchFamily="34" charset="0"/>
                <a:cs typeface="Calibri" panose="020F0502020204030204" pitchFamily="34" charset="0"/>
              </a:rPr>
              <a:t>  (a centralized system could refuse to deploy a competing service)</a:t>
            </a:r>
          </a:p>
          <a:p>
            <a:pPr>
              <a:spcBef>
                <a:spcPts val="2400"/>
              </a:spcBef>
              <a:buFont typeface="Arial" panose="020B0604020202020204" pitchFamily="34" charset="0"/>
              <a:buChar char="•"/>
            </a:pPr>
            <a:r>
              <a:rPr lang="en-US" sz="2400" b="1" dirty="0">
                <a:latin typeface="Calibri" panose="020F0502020204030204" pitchFamily="34" charset="0"/>
                <a:cs typeface="Calibri" panose="020F0502020204030204" pitchFamily="34" charset="0"/>
              </a:rPr>
              <a:t>Transparent</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Dapp</a:t>
            </a:r>
            <a:r>
              <a:rPr lang="en-US" sz="2400" dirty="0">
                <a:latin typeface="Calibri" panose="020F0502020204030204" pitchFamily="34" charset="0"/>
                <a:cs typeface="Calibri" panose="020F0502020204030204" pitchFamily="34" charset="0"/>
              </a:rPr>
              <a:t> code and </a:t>
            </a:r>
            <a:r>
              <a:rPr lang="en-US" sz="2400" dirty="0" err="1">
                <a:latin typeface="Calibri" panose="020F0502020204030204" pitchFamily="34" charset="0"/>
                <a:cs typeface="Calibri" panose="020F0502020204030204" pitchFamily="34" charset="0"/>
              </a:rPr>
              <a:t>Dapp</a:t>
            </a:r>
            <a:r>
              <a:rPr lang="en-US" sz="2400" dirty="0">
                <a:latin typeface="Calibri" panose="020F0502020204030204" pitchFamily="34" charset="0"/>
                <a:cs typeface="Calibri" panose="020F0502020204030204" pitchFamily="34" charset="0"/>
              </a:rPr>
              <a:t> state are public</a:t>
            </a:r>
          </a:p>
          <a:p>
            <a:pPr marL="457200" lvl="1" indent="0">
              <a:spcBef>
                <a:spcPts val="1200"/>
              </a:spcBef>
              <a:buNone/>
            </a:pPr>
            <a:r>
              <a:rPr lang="en-US" sz="2400" dirty="0">
                <a:latin typeface="Calibri" panose="020F0502020204030204" pitchFamily="34" charset="0"/>
                <a:cs typeface="Calibri" panose="020F0502020204030204" pitchFamily="34" charset="0"/>
              </a:rPr>
              <a:t>		⟹  Anyone can inspect and verify</a:t>
            </a:r>
          </a:p>
          <a:p>
            <a:pPr>
              <a:spcBef>
                <a:spcPts val="2400"/>
              </a:spcBef>
            </a:pPr>
            <a:r>
              <a:rPr lang="en-US" sz="2400" b="1" dirty="0">
                <a:latin typeface="Calibri" panose="020F0502020204030204" pitchFamily="34" charset="0"/>
                <a:cs typeface="Calibri" panose="020F0502020204030204" pitchFamily="34" charset="0"/>
              </a:rPr>
              <a:t>Composable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Dapps</a:t>
            </a:r>
            <a:r>
              <a:rPr lang="en-US" sz="2400" dirty="0">
                <a:latin typeface="Calibri" panose="020F0502020204030204" pitchFamily="34" charset="0"/>
                <a:cs typeface="Calibri" panose="020F0502020204030204" pitchFamily="34" charset="0"/>
              </a:rPr>
              <a:t> can call one another</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		ERC-20 standard enables interoperability (6 functions)</a:t>
            </a:r>
          </a:p>
        </p:txBody>
      </p:sp>
    </p:spTree>
    <p:extLst>
      <p:ext uri="{BB962C8B-B14F-4D97-AF65-F5344CB8AC3E}">
        <p14:creationId xmlns:p14="http://schemas.microsoft.com/office/powerpoint/2010/main" val="381091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4E68-D4B5-7D2F-C657-6806A2BF829C}"/>
              </a:ext>
            </a:extLst>
          </p:cNvPr>
          <p:cNvSpPr>
            <a:spLocks noGrp="1"/>
          </p:cNvSpPr>
          <p:nvPr>
            <p:ph type="title"/>
          </p:nvPr>
        </p:nvSpPr>
        <p:spPr/>
        <p:txBody>
          <a:bodyPr>
            <a:noAutofit/>
          </a:bodyPr>
          <a:lstStyle/>
          <a:p>
            <a:r>
              <a:rPr lang="en-US" sz="3200" dirty="0"/>
              <a:t>Why </a:t>
            </a:r>
            <a:r>
              <a:rPr lang="en-US" sz="3200" dirty="0" err="1"/>
              <a:t>DeFi</a:t>
            </a:r>
            <a:r>
              <a:rPr lang="en-US" sz="3200" dirty="0"/>
              <a:t>?  Failures of the existing financial system</a:t>
            </a:r>
          </a:p>
        </p:txBody>
      </p:sp>
      <p:sp>
        <p:nvSpPr>
          <p:cNvPr id="3" name="Content Placeholder 2">
            <a:extLst>
              <a:ext uri="{FF2B5EF4-FFF2-40B4-BE49-F238E27FC236}">
                <a16:creationId xmlns:a16="http://schemas.microsoft.com/office/drawing/2014/main" id="{4F09131A-7D4D-5896-029F-CB940B25EA19}"/>
              </a:ext>
            </a:extLst>
          </p:cNvPr>
          <p:cNvSpPr>
            <a:spLocks noGrp="1"/>
          </p:cNvSpPr>
          <p:nvPr>
            <p:ph idx="1"/>
          </p:nvPr>
        </p:nvSpPr>
        <p:spPr>
          <a:xfrm>
            <a:off x="201562" y="1200152"/>
            <a:ext cx="8785124" cy="953114"/>
          </a:xfrm>
        </p:spPr>
        <p:txBody>
          <a:bodyPr>
            <a:normAutofit/>
          </a:bodyPr>
          <a:lstStyle/>
          <a:p>
            <a:r>
              <a:rPr lang="en-US" sz="2400" b="1" dirty="0"/>
              <a:t>Cross border inefficiency</a:t>
            </a:r>
            <a:r>
              <a:rPr lang="en-US" sz="2400" dirty="0"/>
              <a:t>:  </a:t>
            </a:r>
          </a:p>
          <a:p>
            <a:pPr marL="914400" lvl="2" indent="0">
              <a:buNone/>
            </a:pPr>
            <a:r>
              <a:rPr lang="en-US" sz="2400" dirty="0"/>
              <a:t>send $10 to south </a:t>
            </a:r>
            <a:r>
              <a:rPr lang="en-US" sz="2400" dirty="0" err="1"/>
              <a:t>america</a:t>
            </a:r>
            <a:r>
              <a:rPr lang="en-US" sz="2400" dirty="0"/>
              <a:t>  ⇒  36% fees</a:t>
            </a:r>
          </a:p>
        </p:txBody>
      </p:sp>
      <p:sp>
        <p:nvSpPr>
          <p:cNvPr id="4" name="TextBox 3">
            <a:extLst>
              <a:ext uri="{FF2B5EF4-FFF2-40B4-BE49-F238E27FC236}">
                <a16:creationId xmlns:a16="http://schemas.microsoft.com/office/drawing/2014/main" id="{CC0C136E-6C30-DE9B-393E-309B05313ADD}"/>
              </a:ext>
            </a:extLst>
          </p:cNvPr>
          <p:cNvSpPr txBox="1"/>
          <p:nvPr/>
        </p:nvSpPr>
        <p:spPr>
          <a:xfrm>
            <a:off x="201562" y="2508703"/>
            <a:ext cx="7867988" cy="830997"/>
          </a:xfrm>
          <a:prstGeom prst="rect">
            <a:avLst/>
          </a:prstGeom>
          <a:noFill/>
        </p:spPr>
        <p:txBody>
          <a:bodyPr wrap="none" rtlCol="0">
            <a:spAutoFit/>
          </a:bodyPr>
          <a:lstStyle/>
          <a:p>
            <a:pPr marL="342900" indent="-342900">
              <a:buFont typeface="Arial" panose="020B0604020202020204" pitchFamily="34" charset="0"/>
              <a:buChar char="•"/>
            </a:pPr>
            <a:r>
              <a:rPr lang="en-US" sz="2400" b="1" dirty="0">
                <a:latin typeface="+mn-lt"/>
              </a:rPr>
              <a:t>The high cost of being poor in </a:t>
            </a:r>
            <a:r>
              <a:rPr lang="en-US" sz="2400" b="1" dirty="0" err="1">
                <a:latin typeface="+mn-lt"/>
              </a:rPr>
              <a:t>america</a:t>
            </a:r>
            <a:r>
              <a:rPr lang="en-US" sz="2400" b="1" dirty="0">
                <a:latin typeface="+mn-lt"/>
              </a:rPr>
              <a:t>:</a:t>
            </a:r>
          </a:p>
          <a:p>
            <a:r>
              <a:rPr lang="en-US" sz="2400" dirty="0">
                <a:latin typeface="+mn-lt"/>
              </a:rPr>
              <a:t>		</a:t>
            </a:r>
            <a:r>
              <a:rPr lang="en-US" sz="2400" b="0" i="0" dirty="0">
                <a:solidFill>
                  <a:srgbClr val="202124"/>
                </a:solidFill>
                <a:effectLst/>
                <a:latin typeface="+mn-lt"/>
              </a:rPr>
              <a:t>In 2019, </a:t>
            </a:r>
            <a:r>
              <a:rPr lang="en-US" sz="2400" b="1" i="0" dirty="0">
                <a:solidFill>
                  <a:srgbClr val="202124"/>
                </a:solidFill>
                <a:effectLst/>
                <a:latin typeface="+mn-lt"/>
              </a:rPr>
              <a:t>5.4 percent</a:t>
            </a:r>
            <a:r>
              <a:rPr lang="en-US" sz="2400" b="0" i="0" dirty="0">
                <a:solidFill>
                  <a:srgbClr val="202124"/>
                </a:solidFill>
                <a:effectLst/>
                <a:latin typeface="+mn-lt"/>
              </a:rPr>
              <a:t> of US households were unbanked</a:t>
            </a:r>
            <a:endParaRPr lang="en-US" sz="2400" dirty="0">
              <a:latin typeface="+mn-lt"/>
            </a:endParaRPr>
          </a:p>
        </p:txBody>
      </p:sp>
      <p:sp>
        <p:nvSpPr>
          <p:cNvPr id="10" name="TextBox 9">
            <a:extLst>
              <a:ext uri="{FF2B5EF4-FFF2-40B4-BE49-F238E27FC236}">
                <a16:creationId xmlns:a16="http://schemas.microsoft.com/office/drawing/2014/main" id="{C142777B-942E-57E3-1383-06190FA49527}"/>
              </a:ext>
            </a:extLst>
          </p:cNvPr>
          <p:cNvSpPr txBox="1"/>
          <p:nvPr/>
        </p:nvSpPr>
        <p:spPr>
          <a:xfrm>
            <a:off x="201562" y="3695137"/>
            <a:ext cx="5778698" cy="461665"/>
          </a:xfrm>
          <a:prstGeom prst="rect">
            <a:avLst/>
          </a:prstGeom>
          <a:noFill/>
        </p:spPr>
        <p:txBody>
          <a:bodyPr wrap="none" rtlCol="0">
            <a:spAutoFit/>
          </a:bodyPr>
          <a:lstStyle/>
          <a:p>
            <a:pPr marL="342900" indent="-342900">
              <a:buFont typeface="Arial" panose="020B0604020202020204" pitchFamily="34" charset="0"/>
              <a:buChar char="•"/>
            </a:pPr>
            <a:r>
              <a:rPr lang="en-US" sz="2400" b="1" dirty="0">
                <a:latin typeface="+mn-lt"/>
              </a:rPr>
              <a:t>Economies with an unstable fiat currency</a:t>
            </a:r>
          </a:p>
        </p:txBody>
      </p:sp>
      <p:sp>
        <p:nvSpPr>
          <p:cNvPr id="5" name="TextBox 4">
            <a:extLst>
              <a:ext uri="{FF2B5EF4-FFF2-40B4-BE49-F238E27FC236}">
                <a16:creationId xmlns:a16="http://schemas.microsoft.com/office/drawing/2014/main" id="{03CAC205-E838-C5F7-DE16-F971811ED9B6}"/>
              </a:ext>
            </a:extLst>
          </p:cNvPr>
          <p:cNvSpPr txBox="1"/>
          <p:nvPr/>
        </p:nvSpPr>
        <p:spPr>
          <a:xfrm>
            <a:off x="201562" y="4512240"/>
            <a:ext cx="6614888" cy="461665"/>
          </a:xfrm>
          <a:prstGeom prst="rect">
            <a:avLst/>
          </a:prstGeom>
          <a:noFill/>
        </p:spPr>
        <p:txBody>
          <a:bodyPr wrap="none" rtlCol="0">
            <a:spAutoFit/>
          </a:bodyPr>
          <a:lstStyle/>
          <a:p>
            <a:pPr marL="342900" indent="-342900">
              <a:buFont typeface="Arial" panose="020B0604020202020204" pitchFamily="34" charset="0"/>
              <a:buChar char="•"/>
            </a:pPr>
            <a:r>
              <a:rPr lang="en-US" sz="2400" b="1" dirty="0">
                <a:latin typeface="+mn-lt"/>
              </a:rPr>
              <a:t>Patchwork of technologies developed over time</a:t>
            </a:r>
          </a:p>
        </p:txBody>
      </p:sp>
    </p:spTree>
    <p:extLst>
      <p:ext uri="{BB962C8B-B14F-4D97-AF65-F5344CB8AC3E}">
        <p14:creationId xmlns:p14="http://schemas.microsoft.com/office/powerpoint/2010/main" val="4181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4E68-D4B5-7D2F-C657-6806A2BF829C}"/>
              </a:ext>
            </a:extLst>
          </p:cNvPr>
          <p:cNvSpPr>
            <a:spLocks noGrp="1"/>
          </p:cNvSpPr>
          <p:nvPr>
            <p:ph type="title"/>
          </p:nvPr>
        </p:nvSpPr>
        <p:spPr/>
        <p:txBody>
          <a:bodyPr>
            <a:noAutofit/>
          </a:bodyPr>
          <a:lstStyle/>
          <a:p>
            <a:r>
              <a:rPr lang="en-US" sz="3200" dirty="0"/>
              <a:t>Why </a:t>
            </a:r>
            <a:r>
              <a:rPr lang="en-US" sz="3200" dirty="0" err="1"/>
              <a:t>DeFi</a:t>
            </a:r>
            <a:r>
              <a:rPr lang="en-US" sz="3200" dirty="0"/>
              <a:t>?  Failures of the existing financial system</a:t>
            </a:r>
          </a:p>
        </p:txBody>
      </p:sp>
      <p:pic>
        <p:nvPicPr>
          <p:cNvPr id="7" name="Picture 6">
            <a:extLst>
              <a:ext uri="{FF2B5EF4-FFF2-40B4-BE49-F238E27FC236}">
                <a16:creationId xmlns:a16="http://schemas.microsoft.com/office/drawing/2014/main" id="{E6521697-D67F-62DB-B7E2-EBC8D7170E57}"/>
              </a:ext>
            </a:extLst>
          </p:cNvPr>
          <p:cNvPicPr>
            <a:picLocks noChangeAspect="1"/>
          </p:cNvPicPr>
          <p:nvPr/>
        </p:nvPicPr>
        <p:blipFill>
          <a:blip r:embed="rId3"/>
          <a:stretch>
            <a:fillRect/>
          </a:stretch>
        </p:blipFill>
        <p:spPr>
          <a:xfrm>
            <a:off x="404697" y="1306384"/>
            <a:ext cx="4114800" cy="2385391"/>
          </a:xfrm>
          <a:prstGeom prst="rect">
            <a:avLst/>
          </a:prstGeom>
          <a:ln>
            <a:solidFill>
              <a:schemeClr val="accent1"/>
            </a:solidFill>
          </a:ln>
        </p:spPr>
      </p:pic>
      <p:sp>
        <p:nvSpPr>
          <p:cNvPr id="8" name="TextBox 7">
            <a:extLst>
              <a:ext uri="{FF2B5EF4-FFF2-40B4-BE49-F238E27FC236}">
                <a16:creationId xmlns:a16="http://schemas.microsoft.com/office/drawing/2014/main" id="{3A7A5386-099C-2916-4874-41B540E4A121}"/>
              </a:ext>
            </a:extLst>
          </p:cNvPr>
          <p:cNvSpPr txBox="1"/>
          <p:nvPr/>
        </p:nvSpPr>
        <p:spPr>
          <a:xfrm>
            <a:off x="533173" y="3786441"/>
            <a:ext cx="4059701" cy="707886"/>
          </a:xfrm>
          <a:prstGeom prst="rect">
            <a:avLst/>
          </a:prstGeom>
          <a:noFill/>
        </p:spPr>
        <p:txBody>
          <a:bodyPr wrap="none" rtlCol="0">
            <a:spAutoFit/>
          </a:bodyPr>
          <a:lstStyle/>
          <a:p>
            <a:pPr algn="ctr"/>
            <a:r>
              <a:rPr lang="en-US" sz="2000" dirty="0">
                <a:latin typeface="+mn-lt"/>
              </a:rPr>
              <a:t>USDC/USDT daily purchasing volume </a:t>
            </a:r>
          </a:p>
          <a:p>
            <a:pPr algn="ctr"/>
            <a:r>
              <a:rPr lang="en-US" sz="2000" dirty="0">
                <a:latin typeface="+mn-lt"/>
              </a:rPr>
              <a:t>in Argentina during inflation</a:t>
            </a:r>
          </a:p>
        </p:txBody>
      </p:sp>
      <p:sp>
        <p:nvSpPr>
          <p:cNvPr id="9" name="TextBox 8">
            <a:extLst>
              <a:ext uri="{FF2B5EF4-FFF2-40B4-BE49-F238E27FC236}">
                <a16:creationId xmlns:a16="http://schemas.microsoft.com/office/drawing/2014/main" id="{4AAA276E-8DF3-455F-C126-13BF640E68BC}"/>
              </a:ext>
            </a:extLst>
          </p:cNvPr>
          <p:cNvSpPr txBox="1"/>
          <p:nvPr/>
        </p:nvSpPr>
        <p:spPr>
          <a:xfrm>
            <a:off x="2714035" y="4849304"/>
            <a:ext cx="6429965" cy="338554"/>
          </a:xfrm>
          <a:prstGeom prst="rect">
            <a:avLst/>
          </a:prstGeom>
          <a:noFill/>
        </p:spPr>
        <p:txBody>
          <a:bodyPr wrap="none" rtlCol="0">
            <a:spAutoFit/>
          </a:bodyPr>
          <a:lstStyle/>
          <a:p>
            <a:pPr algn="l"/>
            <a:r>
              <a:rPr lang="en-US" sz="1600" dirty="0">
                <a:latin typeface="+mn-lt"/>
              </a:rPr>
              <a:t>https://</a:t>
            </a:r>
            <a:r>
              <a:rPr lang="en-US" sz="1600" dirty="0" err="1">
                <a:latin typeface="+mn-lt"/>
              </a:rPr>
              <a:t>www.chainalysis.com</a:t>
            </a:r>
            <a:r>
              <a:rPr lang="en-US" sz="1600" dirty="0">
                <a:latin typeface="+mn-lt"/>
              </a:rPr>
              <a:t>/blog/</a:t>
            </a:r>
            <a:r>
              <a:rPr lang="en-US" sz="1600" dirty="0" err="1">
                <a:latin typeface="+mn-lt"/>
              </a:rPr>
              <a:t>latin</a:t>
            </a:r>
            <a:r>
              <a:rPr lang="en-US" sz="1600" dirty="0">
                <a:latin typeface="+mn-lt"/>
              </a:rPr>
              <a:t>-</a:t>
            </a:r>
            <a:r>
              <a:rPr lang="en-US" sz="1600" dirty="0" err="1">
                <a:latin typeface="+mn-lt"/>
              </a:rPr>
              <a:t>america</a:t>
            </a:r>
            <a:r>
              <a:rPr lang="en-US" sz="1600" dirty="0">
                <a:latin typeface="+mn-lt"/>
              </a:rPr>
              <a:t>-cryptocurrency-adoption/</a:t>
            </a:r>
          </a:p>
        </p:txBody>
      </p:sp>
      <p:sp>
        <p:nvSpPr>
          <p:cNvPr id="11" name="TextBox 10">
            <a:extLst>
              <a:ext uri="{FF2B5EF4-FFF2-40B4-BE49-F238E27FC236}">
                <a16:creationId xmlns:a16="http://schemas.microsoft.com/office/drawing/2014/main" id="{AAA58E06-F9E4-97F9-9ACD-F589EE78B6B7}"/>
              </a:ext>
            </a:extLst>
          </p:cNvPr>
          <p:cNvSpPr txBox="1"/>
          <p:nvPr/>
        </p:nvSpPr>
        <p:spPr>
          <a:xfrm>
            <a:off x="4935790" y="1587249"/>
            <a:ext cx="4026039" cy="1708160"/>
          </a:xfrm>
          <a:prstGeom prst="rect">
            <a:avLst/>
          </a:prstGeom>
          <a:noFill/>
          <a:ln>
            <a:solidFill>
              <a:schemeClr val="accent1"/>
            </a:solidFill>
          </a:ln>
        </p:spPr>
        <p:txBody>
          <a:bodyPr wrap="none" rtlCol="0">
            <a:spAutoFit/>
          </a:bodyPr>
          <a:lstStyle/>
          <a:p>
            <a:pPr algn="l"/>
            <a:r>
              <a:rPr lang="en-US" sz="2000" b="0" i="0" dirty="0">
                <a:solidFill>
                  <a:srgbClr val="293972"/>
                </a:solidFill>
                <a:effectLst/>
                <a:latin typeface="+mn-lt"/>
              </a:rPr>
              <a:t>“As crypto adoption has grown, </a:t>
            </a:r>
          </a:p>
          <a:p>
            <a:pPr algn="l"/>
            <a:r>
              <a:rPr lang="en-US" sz="2000" b="0" i="0" dirty="0">
                <a:solidFill>
                  <a:srgbClr val="293972"/>
                </a:solidFill>
                <a:effectLst/>
                <a:latin typeface="+mn-lt"/>
              </a:rPr>
              <a:t>lots of people [in Argentina] will now</a:t>
            </a:r>
          </a:p>
          <a:p>
            <a:pPr algn="l"/>
            <a:r>
              <a:rPr lang="en-US" sz="2000" b="0" i="0" dirty="0">
                <a:solidFill>
                  <a:srgbClr val="293972"/>
                </a:solidFill>
                <a:effectLst/>
                <a:latin typeface="+mn-lt"/>
              </a:rPr>
              <a:t>get their paycheck and immediately </a:t>
            </a:r>
          </a:p>
          <a:p>
            <a:pPr algn="l"/>
            <a:r>
              <a:rPr lang="en-US" sz="2000" b="0" i="0" dirty="0">
                <a:solidFill>
                  <a:srgbClr val="293972"/>
                </a:solidFill>
                <a:effectLst/>
                <a:latin typeface="+mn-lt"/>
              </a:rPr>
              <a:t>put it into USDT or USDC.” </a:t>
            </a:r>
          </a:p>
          <a:p>
            <a:pPr algn="l">
              <a:spcBef>
                <a:spcPts val="600"/>
              </a:spcBef>
            </a:pPr>
            <a:r>
              <a:rPr lang="en-US" sz="2000" dirty="0">
                <a:solidFill>
                  <a:srgbClr val="293972"/>
                </a:solidFill>
                <a:latin typeface="+mn-lt"/>
              </a:rPr>
              <a:t>      </a:t>
            </a:r>
            <a:r>
              <a:rPr lang="en-US" sz="1800" b="0" i="0" dirty="0">
                <a:solidFill>
                  <a:srgbClr val="293972"/>
                </a:solidFill>
                <a:effectLst/>
                <a:latin typeface="+mn-lt"/>
              </a:rPr>
              <a:t>Alfonso Martel Seward</a:t>
            </a:r>
            <a:r>
              <a:rPr lang="en-US" sz="1800" dirty="0">
                <a:solidFill>
                  <a:srgbClr val="293972"/>
                </a:solidFill>
                <a:latin typeface="+mn-lt"/>
              </a:rPr>
              <a:t>,  Lemon Cash</a:t>
            </a:r>
            <a:endParaRPr lang="en-US" sz="1800" dirty="0">
              <a:latin typeface="+mn-lt"/>
            </a:endParaRPr>
          </a:p>
        </p:txBody>
      </p:sp>
    </p:spTree>
    <p:extLst>
      <p:ext uri="{BB962C8B-B14F-4D97-AF65-F5344CB8AC3E}">
        <p14:creationId xmlns:p14="http://schemas.microsoft.com/office/powerpoint/2010/main" val="53645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77EE490-1270-3359-5856-0E497037C4E9}"/>
              </a:ext>
            </a:extLst>
          </p:cNvPr>
          <p:cNvSpPr>
            <a:spLocks noGrp="1"/>
          </p:cNvSpPr>
          <p:nvPr>
            <p:ph type="subTitle" idx="1"/>
          </p:nvPr>
        </p:nvSpPr>
        <p:spPr>
          <a:xfrm>
            <a:off x="1371600" y="3347787"/>
            <a:ext cx="6400800" cy="1314450"/>
          </a:xfrm>
        </p:spPr>
        <p:txBody>
          <a:bodyPr/>
          <a:lstStyle/>
          <a:p>
            <a:endParaRPr lang="en-US" dirty="0">
              <a:solidFill>
                <a:schemeClr val="tx1"/>
              </a:solidFill>
            </a:endParaRPr>
          </a:p>
        </p:txBody>
      </p:sp>
      <p:sp>
        <p:nvSpPr>
          <p:cNvPr id="4" name="Title 3">
            <a:extLst>
              <a:ext uri="{FF2B5EF4-FFF2-40B4-BE49-F238E27FC236}">
                <a16:creationId xmlns:a16="http://schemas.microsoft.com/office/drawing/2014/main" id="{6594CEE1-9535-AFB6-8165-A339DDD68E77}"/>
              </a:ext>
            </a:extLst>
          </p:cNvPr>
          <p:cNvSpPr>
            <a:spLocks noGrp="1"/>
          </p:cNvSpPr>
          <p:nvPr>
            <p:ph type="ctrTitle"/>
          </p:nvPr>
        </p:nvSpPr>
        <p:spPr>
          <a:xfrm>
            <a:off x="587141" y="1795713"/>
            <a:ext cx="8207943" cy="695368"/>
          </a:xfrm>
        </p:spPr>
        <p:txBody>
          <a:bodyPr/>
          <a:lstStyle/>
          <a:p>
            <a:r>
              <a:rPr lang="en-US" dirty="0"/>
              <a:t>Maximal Extractable Value  (MEV)</a:t>
            </a:r>
          </a:p>
        </p:txBody>
      </p:sp>
    </p:spTree>
    <p:extLst>
      <p:ext uri="{BB962C8B-B14F-4D97-AF65-F5344CB8AC3E}">
        <p14:creationId xmlns:p14="http://schemas.microsoft.com/office/powerpoint/2010/main" val="3817135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Searchers</a:t>
            </a:r>
          </a:p>
        </p:txBody>
      </p:sp>
      <p:sp>
        <p:nvSpPr>
          <p:cNvPr id="3" name="Content Placeholder 2">
            <a:extLst>
              <a:ext uri="{FF2B5EF4-FFF2-40B4-BE49-F238E27FC236}">
                <a16:creationId xmlns:a16="http://schemas.microsoft.com/office/drawing/2014/main" id="{020E0125-BCEC-8AFF-81DC-C294EE075818}"/>
              </a:ext>
            </a:extLst>
          </p:cNvPr>
          <p:cNvSpPr>
            <a:spLocks noGrp="1"/>
          </p:cNvSpPr>
          <p:nvPr>
            <p:ph idx="1"/>
          </p:nvPr>
        </p:nvSpPr>
        <p:spPr>
          <a:xfrm>
            <a:off x="457199" y="1200151"/>
            <a:ext cx="8490155" cy="3818430"/>
          </a:xfrm>
        </p:spPr>
        <p:txBody>
          <a:bodyPr>
            <a:normAutofit fontScale="85000" lnSpcReduction="10000"/>
          </a:bodyPr>
          <a:lstStyle/>
          <a:p>
            <a:pPr marL="0" indent="0">
              <a:buNone/>
            </a:pPr>
            <a:r>
              <a:rPr lang="en-US" dirty="0"/>
              <a:t>Ethereum gives rise to a new type of business:   </a:t>
            </a:r>
            <a:r>
              <a:rPr lang="en-US" b="1" dirty="0"/>
              <a:t>searchers</a:t>
            </a:r>
          </a:p>
          <a:p>
            <a:pPr>
              <a:spcBef>
                <a:spcPts val="1176"/>
              </a:spcBef>
              <a:tabLst>
                <a:tab pos="1825625" algn="l"/>
              </a:tabLst>
            </a:pPr>
            <a:r>
              <a:rPr lang="en-US" b="1" dirty="0"/>
              <a:t>Arbitrage:	</a:t>
            </a:r>
            <a:r>
              <a:rPr lang="en-US" dirty="0" err="1"/>
              <a:t>Uniswap</a:t>
            </a:r>
            <a:r>
              <a:rPr lang="en-US" dirty="0"/>
              <a:t> DAI/USDC exchange rate is 1.001</a:t>
            </a:r>
            <a:br>
              <a:rPr lang="en-US" dirty="0"/>
            </a:br>
            <a:r>
              <a:rPr lang="en-US" dirty="0"/>
              <a:t>  	whereas at </a:t>
            </a:r>
            <a:r>
              <a:rPr lang="en-US" dirty="0" err="1"/>
              <a:t>Sushiswap</a:t>
            </a:r>
            <a:r>
              <a:rPr lang="en-US" dirty="0"/>
              <a:t> the rate is  1.002</a:t>
            </a:r>
          </a:p>
          <a:p>
            <a:pPr marL="0" indent="0">
              <a:buNone/>
              <a:tabLst>
                <a:tab pos="449263" algn="l"/>
                <a:tab pos="1825625" algn="l"/>
              </a:tabLst>
            </a:pPr>
            <a:r>
              <a:rPr lang="en-US" dirty="0"/>
              <a:t>	⇒  a searcher posts Tx to equalize the markets and profits</a:t>
            </a:r>
          </a:p>
          <a:p>
            <a:pPr>
              <a:spcBef>
                <a:spcPts val="2376"/>
              </a:spcBef>
              <a:tabLst>
                <a:tab pos="449263" algn="l"/>
                <a:tab pos="1825625" algn="l"/>
              </a:tabLst>
            </a:pPr>
            <a:r>
              <a:rPr lang="en-US" b="1" dirty="0"/>
              <a:t>Liquidation</a:t>
            </a:r>
            <a:r>
              <a:rPr lang="en-US" dirty="0"/>
              <a:t>:  suppose there is a liquidation opportunity on </a:t>
            </a:r>
            <a:r>
              <a:rPr lang="en-US" dirty="0" err="1"/>
              <a:t>Aave</a:t>
            </a:r>
            <a:endParaRPr lang="en-US" dirty="0"/>
          </a:p>
          <a:p>
            <a:pPr marL="0" indent="0">
              <a:buNone/>
              <a:tabLst>
                <a:tab pos="449263" algn="l"/>
                <a:tab pos="1825625" algn="l"/>
              </a:tabLst>
            </a:pPr>
            <a:r>
              <a:rPr lang="en-US" dirty="0"/>
              <a:t>	⇒  a searcher posts a liquidation Tx and profits</a:t>
            </a:r>
          </a:p>
          <a:p>
            <a:pPr>
              <a:spcBef>
                <a:spcPts val="2376"/>
              </a:spcBef>
              <a:tabLst>
                <a:tab pos="449263" algn="l"/>
                <a:tab pos="1825625" algn="l"/>
              </a:tabLst>
            </a:pPr>
            <a:r>
              <a:rPr lang="en-US" dirty="0"/>
              <a:t>Many other examples … often using a sequence of Tx (a bundle)</a:t>
            </a:r>
          </a:p>
          <a:p>
            <a:pPr marL="0" indent="0">
              <a:buNone/>
              <a:tabLst>
                <a:tab pos="449263" algn="l"/>
                <a:tab pos="1825625" algn="l"/>
              </a:tabLst>
            </a:pPr>
            <a:endParaRPr lang="en-US" dirty="0"/>
          </a:p>
        </p:txBody>
      </p:sp>
    </p:spTree>
    <p:extLst>
      <p:ext uri="{BB962C8B-B14F-4D97-AF65-F5344CB8AC3E}">
        <p14:creationId xmlns:p14="http://schemas.microsoft.com/office/powerpoint/2010/main" val="424535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The MEV problem</a:t>
            </a:r>
          </a:p>
        </p:txBody>
      </p:sp>
      <p:sp>
        <p:nvSpPr>
          <p:cNvPr id="3" name="Content Placeholder 2">
            <a:extLst>
              <a:ext uri="{FF2B5EF4-FFF2-40B4-BE49-F238E27FC236}">
                <a16:creationId xmlns:a16="http://schemas.microsoft.com/office/drawing/2014/main" id="{020E0125-BCEC-8AFF-81DC-C294EE075818}"/>
              </a:ext>
            </a:extLst>
          </p:cNvPr>
          <p:cNvSpPr>
            <a:spLocks noGrp="1"/>
          </p:cNvSpPr>
          <p:nvPr>
            <p:ph idx="1"/>
          </p:nvPr>
        </p:nvSpPr>
        <p:spPr>
          <a:xfrm>
            <a:off x="457199" y="1042832"/>
            <a:ext cx="8581369" cy="2920185"/>
          </a:xfrm>
        </p:spPr>
        <p:txBody>
          <a:bodyPr>
            <a:normAutofit/>
          </a:bodyPr>
          <a:lstStyle/>
          <a:p>
            <a:pPr marL="0" indent="0">
              <a:buNone/>
            </a:pPr>
            <a:r>
              <a:rPr lang="en-US" sz="2400" dirty="0"/>
              <a:t>What happens when a searcher posts a Tx to the </a:t>
            </a:r>
            <a:r>
              <a:rPr lang="en-US" sz="2400" dirty="0" err="1"/>
              <a:t>mempool</a:t>
            </a:r>
            <a:r>
              <a:rPr lang="en-US" sz="2400" dirty="0"/>
              <a:t>?</a:t>
            </a:r>
          </a:p>
          <a:p>
            <a:pPr>
              <a:spcBef>
                <a:spcPts val="1176"/>
              </a:spcBef>
              <a:tabLst>
                <a:tab pos="1825625" algn="l"/>
              </a:tabLst>
            </a:pPr>
            <a:r>
              <a:rPr lang="en-US" sz="2400" b="1" dirty="0"/>
              <a:t>Validator:	</a:t>
            </a:r>
            <a:r>
              <a:rPr lang="en-US" sz="2400" dirty="0"/>
              <a:t>create a new Tx’ with itself as beneficiary, and 		place it before Sam’s Tx in the proposed block</a:t>
            </a:r>
          </a:p>
          <a:p>
            <a:pPr>
              <a:spcBef>
                <a:spcPts val="1176"/>
              </a:spcBef>
              <a:tabLst>
                <a:tab pos="1825625" algn="l"/>
              </a:tabLst>
            </a:pPr>
            <a:r>
              <a:rPr lang="en-US" sz="2400" b="1" dirty="0"/>
              <a:t>Another searcher: </a:t>
            </a:r>
            <a:r>
              <a:rPr lang="en-US" sz="2400" dirty="0"/>
              <a:t>create a new Tx’ with itself as beneficiary, 	and posts it with a higher </a:t>
            </a:r>
            <a:r>
              <a:rPr lang="en-US" sz="2400" i="1" dirty="0" err="1"/>
              <a:t>maxPrioriyFee</a:t>
            </a:r>
            <a:endParaRPr lang="en-US" sz="2400" i="1" dirty="0"/>
          </a:p>
          <a:p>
            <a:pPr marL="0" indent="0">
              <a:spcBef>
                <a:spcPts val="576"/>
              </a:spcBef>
              <a:buNone/>
              <a:tabLst>
                <a:tab pos="912813" algn="l"/>
                <a:tab pos="1825625" algn="l"/>
              </a:tabLst>
            </a:pPr>
            <a:r>
              <a:rPr lang="en-US" sz="2400" dirty="0"/>
              <a:t>	⇒   this action is now mostly automated by copy-paste bots</a:t>
            </a:r>
          </a:p>
          <a:p>
            <a:pPr marL="0" indent="0">
              <a:spcBef>
                <a:spcPts val="1176"/>
              </a:spcBef>
              <a:buNone/>
              <a:tabLst>
                <a:tab pos="1825625" algn="l"/>
              </a:tabLst>
            </a:pPr>
            <a:endParaRPr lang="en-US" sz="2400" dirty="0"/>
          </a:p>
        </p:txBody>
      </p:sp>
      <p:pic>
        <p:nvPicPr>
          <p:cNvPr id="4" name="Picture 3">
            <a:extLst>
              <a:ext uri="{FF2B5EF4-FFF2-40B4-BE49-F238E27FC236}">
                <a16:creationId xmlns:a16="http://schemas.microsoft.com/office/drawing/2014/main" id="{9DA18D5C-E7A3-0988-05B4-84D3FE98057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4368448"/>
            <a:ext cx="360445" cy="621457"/>
          </a:xfrm>
          <a:prstGeom prst="rect">
            <a:avLst/>
          </a:prstGeom>
        </p:spPr>
      </p:pic>
      <p:grpSp>
        <p:nvGrpSpPr>
          <p:cNvPr id="26" name="Group 25">
            <a:extLst>
              <a:ext uri="{FF2B5EF4-FFF2-40B4-BE49-F238E27FC236}">
                <a16:creationId xmlns:a16="http://schemas.microsoft.com/office/drawing/2014/main" id="{78254B8B-3020-C8B7-89E8-782180813844}"/>
              </a:ext>
            </a:extLst>
          </p:cNvPr>
          <p:cNvGrpSpPr/>
          <p:nvPr/>
        </p:nvGrpSpPr>
        <p:grpSpPr>
          <a:xfrm>
            <a:off x="7735044" y="3713704"/>
            <a:ext cx="1030733" cy="1332868"/>
            <a:chOff x="7735044" y="3713704"/>
            <a:chExt cx="1030733" cy="1332868"/>
          </a:xfrm>
        </p:grpSpPr>
        <p:pic>
          <p:nvPicPr>
            <p:cNvPr id="10" name="Picture 9">
              <a:extLst>
                <a:ext uri="{FF2B5EF4-FFF2-40B4-BE49-F238E27FC236}">
                  <a16:creationId xmlns:a16="http://schemas.microsoft.com/office/drawing/2014/main" id="{5052DCFF-6D13-E580-9FBD-18C99C0B04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7735044" y="4363226"/>
              <a:ext cx="459941" cy="683346"/>
            </a:xfrm>
            <a:prstGeom prst="rect">
              <a:avLst/>
            </a:prstGeom>
          </p:spPr>
        </p:pic>
        <p:sp>
          <p:nvSpPr>
            <p:cNvPr id="16" name="Cloud Callout 15">
              <a:extLst>
                <a:ext uri="{FF2B5EF4-FFF2-40B4-BE49-F238E27FC236}">
                  <a16:creationId xmlns:a16="http://schemas.microsoft.com/office/drawing/2014/main" id="{9CDFCB7F-4C84-7333-91C2-AC8CD929BF51}"/>
                </a:ext>
              </a:extLst>
            </p:cNvPr>
            <p:cNvSpPr/>
            <p:nvPr/>
          </p:nvSpPr>
          <p:spPr>
            <a:xfrm>
              <a:off x="7851377" y="3713704"/>
              <a:ext cx="914400" cy="400110"/>
            </a:xfrm>
            <a:prstGeom prst="cloudCallout">
              <a:avLst>
                <a:gd name="adj1" fmla="val -18507"/>
                <a:gd name="adj2" fmla="val 12166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a:t>
              </a:r>
            </a:p>
          </p:txBody>
        </p:sp>
      </p:grpSp>
      <p:grpSp>
        <p:nvGrpSpPr>
          <p:cNvPr id="18" name="Group 17">
            <a:extLst>
              <a:ext uri="{FF2B5EF4-FFF2-40B4-BE49-F238E27FC236}">
                <a16:creationId xmlns:a16="http://schemas.microsoft.com/office/drawing/2014/main" id="{8977B7B8-C0DD-C017-3747-2D3354791C2A}"/>
              </a:ext>
            </a:extLst>
          </p:cNvPr>
          <p:cNvGrpSpPr/>
          <p:nvPr/>
        </p:nvGrpSpPr>
        <p:grpSpPr>
          <a:xfrm flipH="1">
            <a:off x="4906302" y="4332354"/>
            <a:ext cx="2750339" cy="545639"/>
            <a:chOff x="1308452" y="2954752"/>
            <a:chExt cx="2298251" cy="545639"/>
          </a:xfrm>
        </p:grpSpPr>
        <p:sp>
          <p:nvSpPr>
            <p:cNvPr id="19" name="Rectangle 18">
              <a:extLst>
                <a:ext uri="{FF2B5EF4-FFF2-40B4-BE49-F238E27FC236}">
                  <a16:creationId xmlns:a16="http://schemas.microsoft.com/office/drawing/2014/main" id="{A5CDF769-DA9F-887A-B3B4-BE67DD5B07F6}"/>
                </a:ext>
              </a:extLst>
            </p:cNvPr>
            <p:cNvSpPr/>
            <p:nvPr/>
          </p:nvSpPr>
          <p:spPr>
            <a:xfrm>
              <a:off x="1465045" y="2954752"/>
              <a:ext cx="1957614"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Alice</a:t>
              </a:r>
            </a:p>
            <a:p>
              <a:pPr algn="ctr"/>
              <a:r>
                <a:rPr lang="en-US" sz="2000" dirty="0" err="1"/>
                <a:t>maxPrioriyFee</a:t>
              </a:r>
              <a:r>
                <a:rPr lang="en-US" sz="2000" dirty="0"/>
                <a:t>:  2X</a:t>
              </a:r>
            </a:p>
          </p:txBody>
        </p:sp>
        <p:cxnSp>
          <p:nvCxnSpPr>
            <p:cNvPr id="20" name="Straight Arrow Connector 19">
              <a:extLst>
                <a:ext uri="{FF2B5EF4-FFF2-40B4-BE49-F238E27FC236}">
                  <a16:creationId xmlns:a16="http://schemas.microsoft.com/office/drawing/2014/main" id="{5A5FCB64-77C1-5569-B52D-5392A6AEFF46}"/>
                </a:ext>
              </a:extLst>
            </p:cNvPr>
            <p:cNvCxnSpPr>
              <a:cxnSpLocks/>
            </p:cNvCxnSpPr>
            <p:nvPr/>
          </p:nvCxnSpPr>
          <p:spPr>
            <a:xfrm>
              <a:off x="1308452" y="3227571"/>
              <a:ext cx="229825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5ACD0E04-D3C5-43ED-1EC2-085C23C46148}"/>
              </a:ext>
            </a:extLst>
          </p:cNvPr>
          <p:cNvGrpSpPr/>
          <p:nvPr/>
        </p:nvGrpSpPr>
        <p:grpSpPr>
          <a:xfrm>
            <a:off x="968223" y="4377982"/>
            <a:ext cx="2549261" cy="545639"/>
            <a:chOff x="968223" y="4377982"/>
            <a:chExt cx="2549261" cy="545639"/>
          </a:xfrm>
        </p:grpSpPr>
        <p:sp>
          <p:nvSpPr>
            <p:cNvPr id="6" name="Rectangle 5">
              <a:extLst>
                <a:ext uri="{FF2B5EF4-FFF2-40B4-BE49-F238E27FC236}">
                  <a16:creationId xmlns:a16="http://schemas.microsoft.com/office/drawing/2014/main" id="{FC9F1E92-1BE3-CD3F-719A-ECAED0E7E5E3}"/>
                </a:ext>
              </a:extLst>
            </p:cNvPr>
            <p:cNvSpPr/>
            <p:nvPr/>
          </p:nvSpPr>
          <p:spPr>
            <a:xfrm>
              <a:off x="1192523" y="4377982"/>
              <a:ext cx="2043026"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Sam</a:t>
              </a:r>
            </a:p>
            <a:p>
              <a:pPr algn="ctr"/>
              <a:r>
                <a:rPr lang="en-US" sz="2000" dirty="0" err="1"/>
                <a:t>maxPrioriyFee</a:t>
              </a:r>
              <a:r>
                <a:rPr lang="en-US" sz="2000" dirty="0"/>
                <a:t>:  X</a:t>
              </a:r>
            </a:p>
          </p:txBody>
        </p:sp>
        <p:cxnSp>
          <p:nvCxnSpPr>
            <p:cNvPr id="22" name="Straight Arrow Connector 21">
              <a:extLst>
                <a:ext uri="{FF2B5EF4-FFF2-40B4-BE49-F238E27FC236}">
                  <a16:creationId xmlns:a16="http://schemas.microsoft.com/office/drawing/2014/main" id="{A6AA0247-4BE1-995E-3CF1-3647602749CF}"/>
                </a:ext>
              </a:extLst>
            </p:cNvPr>
            <p:cNvCxnSpPr>
              <a:cxnSpLocks/>
            </p:cNvCxnSpPr>
            <p:nvPr/>
          </p:nvCxnSpPr>
          <p:spPr>
            <a:xfrm>
              <a:off x="968223" y="4671791"/>
              <a:ext cx="254926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C99BD9FD-802B-0380-5BE8-E500270FF8E0}"/>
              </a:ext>
            </a:extLst>
          </p:cNvPr>
          <p:cNvSpPr txBox="1"/>
          <p:nvPr/>
        </p:nvSpPr>
        <p:spPr>
          <a:xfrm>
            <a:off x="278189" y="3900918"/>
            <a:ext cx="718466" cy="461665"/>
          </a:xfrm>
          <a:prstGeom prst="rect">
            <a:avLst/>
          </a:prstGeom>
          <a:noFill/>
        </p:spPr>
        <p:txBody>
          <a:bodyPr wrap="none" rtlCol="0">
            <a:spAutoFit/>
          </a:bodyPr>
          <a:lstStyle/>
          <a:p>
            <a:pPr algn="l"/>
            <a:r>
              <a:rPr lang="en-US" dirty="0">
                <a:latin typeface="+mn-lt"/>
              </a:rPr>
              <a:t>Sam</a:t>
            </a:r>
          </a:p>
        </p:txBody>
      </p:sp>
      <p:sp>
        <p:nvSpPr>
          <p:cNvPr id="24" name="Cloud Callout 23">
            <a:extLst>
              <a:ext uri="{FF2B5EF4-FFF2-40B4-BE49-F238E27FC236}">
                <a16:creationId xmlns:a16="http://schemas.microsoft.com/office/drawing/2014/main" id="{D2CD3284-A080-11F3-25A4-DB6E71E92DC9}"/>
              </a:ext>
            </a:extLst>
          </p:cNvPr>
          <p:cNvSpPr/>
          <p:nvPr/>
        </p:nvSpPr>
        <p:spPr>
          <a:xfrm rot="19963146">
            <a:off x="3291395" y="4172840"/>
            <a:ext cx="2152317" cy="566182"/>
          </a:xfrm>
          <a:prstGeom prst="cloudCallout">
            <a:avLst>
              <a:gd name="adj1" fmla="val -9905"/>
              <a:gd name="adj2" fmla="val 40574"/>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err="1">
                <a:solidFill>
                  <a:schemeClr val="tx1"/>
                </a:solidFill>
              </a:rPr>
              <a:t>mempool</a:t>
            </a:r>
            <a:endParaRPr lang="en-US" sz="2000" dirty="0">
              <a:solidFill>
                <a:schemeClr val="tx1"/>
              </a:solidFill>
            </a:endParaRPr>
          </a:p>
        </p:txBody>
      </p:sp>
    </p:spTree>
    <p:extLst>
      <p:ext uri="{BB962C8B-B14F-4D97-AF65-F5344CB8AC3E}">
        <p14:creationId xmlns:p14="http://schemas.microsoft.com/office/powerpoint/2010/main" val="30886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par>
                          <p:cTn id="16" fill="hold">
                            <p:stCondLst>
                              <p:cond delay="0"/>
                            </p:stCondLst>
                            <p:childTnLst>
                              <p:par>
                                <p:cTn id="17" presetID="22" presetClass="entr" presetSubtype="2"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right)">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The MEV problem</a:t>
            </a:r>
          </a:p>
        </p:txBody>
      </p:sp>
      <p:pic>
        <p:nvPicPr>
          <p:cNvPr id="4" name="Picture 3">
            <a:extLst>
              <a:ext uri="{FF2B5EF4-FFF2-40B4-BE49-F238E27FC236}">
                <a16:creationId xmlns:a16="http://schemas.microsoft.com/office/drawing/2014/main" id="{9DA18D5C-E7A3-0988-05B4-84D3FE98057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7200" y="4368448"/>
            <a:ext cx="360445" cy="621457"/>
          </a:xfrm>
          <a:prstGeom prst="rect">
            <a:avLst/>
          </a:prstGeom>
        </p:spPr>
      </p:pic>
      <p:grpSp>
        <p:nvGrpSpPr>
          <p:cNvPr id="26" name="Group 25">
            <a:extLst>
              <a:ext uri="{FF2B5EF4-FFF2-40B4-BE49-F238E27FC236}">
                <a16:creationId xmlns:a16="http://schemas.microsoft.com/office/drawing/2014/main" id="{78254B8B-3020-C8B7-89E8-782180813844}"/>
              </a:ext>
            </a:extLst>
          </p:cNvPr>
          <p:cNvGrpSpPr/>
          <p:nvPr/>
        </p:nvGrpSpPr>
        <p:grpSpPr>
          <a:xfrm>
            <a:off x="7735044" y="3713704"/>
            <a:ext cx="1030733" cy="1332868"/>
            <a:chOff x="7735044" y="3713704"/>
            <a:chExt cx="1030733" cy="1332868"/>
          </a:xfrm>
        </p:grpSpPr>
        <p:pic>
          <p:nvPicPr>
            <p:cNvPr id="10" name="Picture 9">
              <a:extLst>
                <a:ext uri="{FF2B5EF4-FFF2-40B4-BE49-F238E27FC236}">
                  <a16:creationId xmlns:a16="http://schemas.microsoft.com/office/drawing/2014/main" id="{5052DCFF-6D13-E580-9FBD-18C99C0B045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7735044" y="4363226"/>
              <a:ext cx="459941" cy="683346"/>
            </a:xfrm>
            <a:prstGeom prst="rect">
              <a:avLst/>
            </a:prstGeom>
          </p:spPr>
        </p:pic>
        <p:sp>
          <p:nvSpPr>
            <p:cNvPr id="16" name="Cloud Callout 15">
              <a:extLst>
                <a:ext uri="{FF2B5EF4-FFF2-40B4-BE49-F238E27FC236}">
                  <a16:creationId xmlns:a16="http://schemas.microsoft.com/office/drawing/2014/main" id="{9CDFCB7F-4C84-7333-91C2-AC8CD929BF51}"/>
                </a:ext>
              </a:extLst>
            </p:cNvPr>
            <p:cNvSpPr/>
            <p:nvPr/>
          </p:nvSpPr>
          <p:spPr>
            <a:xfrm>
              <a:off x="7851377" y="3713704"/>
              <a:ext cx="914400" cy="400110"/>
            </a:xfrm>
            <a:prstGeom prst="cloudCallout">
              <a:avLst>
                <a:gd name="adj1" fmla="val -18507"/>
                <a:gd name="adj2" fmla="val 12166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a:t>
              </a:r>
            </a:p>
          </p:txBody>
        </p:sp>
      </p:grpSp>
      <p:grpSp>
        <p:nvGrpSpPr>
          <p:cNvPr id="18" name="Group 17">
            <a:extLst>
              <a:ext uri="{FF2B5EF4-FFF2-40B4-BE49-F238E27FC236}">
                <a16:creationId xmlns:a16="http://schemas.microsoft.com/office/drawing/2014/main" id="{8977B7B8-C0DD-C017-3747-2D3354791C2A}"/>
              </a:ext>
            </a:extLst>
          </p:cNvPr>
          <p:cNvGrpSpPr/>
          <p:nvPr/>
        </p:nvGrpSpPr>
        <p:grpSpPr>
          <a:xfrm flipH="1">
            <a:off x="4906302" y="4332354"/>
            <a:ext cx="2750339" cy="545639"/>
            <a:chOff x="1308452" y="2954752"/>
            <a:chExt cx="2298251" cy="545639"/>
          </a:xfrm>
        </p:grpSpPr>
        <p:sp>
          <p:nvSpPr>
            <p:cNvPr id="19" name="Rectangle 18">
              <a:extLst>
                <a:ext uri="{FF2B5EF4-FFF2-40B4-BE49-F238E27FC236}">
                  <a16:creationId xmlns:a16="http://schemas.microsoft.com/office/drawing/2014/main" id="{A5CDF769-DA9F-887A-B3B4-BE67DD5B07F6}"/>
                </a:ext>
              </a:extLst>
            </p:cNvPr>
            <p:cNvSpPr/>
            <p:nvPr/>
          </p:nvSpPr>
          <p:spPr>
            <a:xfrm>
              <a:off x="1465045" y="2954752"/>
              <a:ext cx="1957614"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Alice</a:t>
              </a:r>
            </a:p>
            <a:p>
              <a:pPr algn="ctr"/>
              <a:r>
                <a:rPr lang="en-US" sz="2000" dirty="0" err="1"/>
                <a:t>maxPrioriyFee</a:t>
              </a:r>
              <a:r>
                <a:rPr lang="en-US" sz="2000" dirty="0"/>
                <a:t>:  2X</a:t>
              </a:r>
            </a:p>
          </p:txBody>
        </p:sp>
        <p:cxnSp>
          <p:nvCxnSpPr>
            <p:cNvPr id="20" name="Straight Arrow Connector 19">
              <a:extLst>
                <a:ext uri="{FF2B5EF4-FFF2-40B4-BE49-F238E27FC236}">
                  <a16:creationId xmlns:a16="http://schemas.microsoft.com/office/drawing/2014/main" id="{5A5FCB64-77C1-5569-B52D-5392A6AEFF46}"/>
                </a:ext>
              </a:extLst>
            </p:cNvPr>
            <p:cNvCxnSpPr>
              <a:cxnSpLocks/>
            </p:cNvCxnSpPr>
            <p:nvPr/>
          </p:nvCxnSpPr>
          <p:spPr>
            <a:xfrm>
              <a:off x="1308452" y="3227571"/>
              <a:ext cx="229825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5ACD0E04-D3C5-43ED-1EC2-085C23C46148}"/>
              </a:ext>
            </a:extLst>
          </p:cNvPr>
          <p:cNvGrpSpPr/>
          <p:nvPr/>
        </p:nvGrpSpPr>
        <p:grpSpPr>
          <a:xfrm>
            <a:off x="968223" y="4377982"/>
            <a:ext cx="2549261" cy="545639"/>
            <a:chOff x="968223" y="4377982"/>
            <a:chExt cx="2549261" cy="545639"/>
          </a:xfrm>
        </p:grpSpPr>
        <p:sp>
          <p:nvSpPr>
            <p:cNvPr id="6" name="Rectangle 5">
              <a:extLst>
                <a:ext uri="{FF2B5EF4-FFF2-40B4-BE49-F238E27FC236}">
                  <a16:creationId xmlns:a16="http://schemas.microsoft.com/office/drawing/2014/main" id="{FC9F1E92-1BE3-CD3F-719A-ECAED0E7E5E3}"/>
                </a:ext>
              </a:extLst>
            </p:cNvPr>
            <p:cNvSpPr/>
            <p:nvPr/>
          </p:nvSpPr>
          <p:spPr>
            <a:xfrm>
              <a:off x="1192523" y="4377982"/>
              <a:ext cx="2043026"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Sam</a:t>
              </a:r>
            </a:p>
            <a:p>
              <a:pPr algn="ctr"/>
              <a:r>
                <a:rPr lang="en-US" sz="2000" dirty="0" err="1"/>
                <a:t>maxPrioriyFee</a:t>
              </a:r>
              <a:r>
                <a:rPr lang="en-US" sz="2000" dirty="0"/>
                <a:t>:  X</a:t>
              </a:r>
            </a:p>
          </p:txBody>
        </p:sp>
        <p:cxnSp>
          <p:nvCxnSpPr>
            <p:cNvPr id="22" name="Straight Arrow Connector 21">
              <a:extLst>
                <a:ext uri="{FF2B5EF4-FFF2-40B4-BE49-F238E27FC236}">
                  <a16:creationId xmlns:a16="http://schemas.microsoft.com/office/drawing/2014/main" id="{A6AA0247-4BE1-995E-3CF1-3647602749CF}"/>
                </a:ext>
              </a:extLst>
            </p:cNvPr>
            <p:cNvCxnSpPr>
              <a:cxnSpLocks/>
            </p:cNvCxnSpPr>
            <p:nvPr/>
          </p:nvCxnSpPr>
          <p:spPr>
            <a:xfrm>
              <a:off x="968223" y="4671791"/>
              <a:ext cx="254926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C99BD9FD-802B-0380-5BE8-E500270FF8E0}"/>
              </a:ext>
            </a:extLst>
          </p:cNvPr>
          <p:cNvSpPr txBox="1"/>
          <p:nvPr/>
        </p:nvSpPr>
        <p:spPr>
          <a:xfrm>
            <a:off x="278189" y="3900918"/>
            <a:ext cx="718466" cy="461665"/>
          </a:xfrm>
          <a:prstGeom prst="rect">
            <a:avLst/>
          </a:prstGeom>
          <a:noFill/>
        </p:spPr>
        <p:txBody>
          <a:bodyPr wrap="none" rtlCol="0">
            <a:spAutoFit/>
          </a:bodyPr>
          <a:lstStyle/>
          <a:p>
            <a:pPr algn="l"/>
            <a:r>
              <a:rPr lang="en-US" dirty="0">
                <a:latin typeface="+mn-lt"/>
              </a:rPr>
              <a:t>Sam</a:t>
            </a:r>
          </a:p>
        </p:txBody>
      </p:sp>
      <p:sp>
        <p:nvSpPr>
          <p:cNvPr id="24" name="Cloud Callout 23">
            <a:extLst>
              <a:ext uri="{FF2B5EF4-FFF2-40B4-BE49-F238E27FC236}">
                <a16:creationId xmlns:a16="http://schemas.microsoft.com/office/drawing/2014/main" id="{D2CD3284-A080-11F3-25A4-DB6E71E92DC9}"/>
              </a:ext>
            </a:extLst>
          </p:cNvPr>
          <p:cNvSpPr/>
          <p:nvPr/>
        </p:nvSpPr>
        <p:spPr>
          <a:xfrm rot="19963146">
            <a:off x="3291395" y="4172840"/>
            <a:ext cx="2152317" cy="566182"/>
          </a:xfrm>
          <a:prstGeom prst="cloudCallout">
            <a:avLst>
              <a:gd name="adj1" fmla="val -9905"/>
              <a:gd name="adj2" fmla="val 40574"/>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err="1">
                <a:solidFill>
                  <a:schemeClr val="tx1"/>
                </a:solidFill>
              </a:rPr>
              <a:t>mempool</a:t>
            </a:r>
            <a:endParaRPr lang="en-US" sz="2000" dirty="0">
              <a:solidFill>
                <a:schemeClr val="tx1"/>
              </a:solidFill>
            </a:endParaRPr>
          </a:p>
        </p:txBody>
      </p:sp>
      <p:pic>
        <p:nvPicPr>
          <p:cNvPr id="8" name="apple.mp4">
            <a:hlinkClick r:id="" action="ppaction://media"/>
            <a:extLst>
              <a:ext uri="{FF2B5EF4-FFF2-40B4-BE49-F238E27FC236}">
                <a16:creationId xmlns:a16="http://schemas.microsoft.com/office/drawing/2014/main" id="{0BD48EB7-4B2C-2F2D-96AF-73FCB94A78F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778181" y="1057224"/>
            <a:ext cx="3178743" cy="2384057"/>
          </a:xfrm>
          <a:prstGeom prst="rect">
            <a:avLst/>
          </a:prstGeom>
        </p:spPr>
      </p:pic>
    </p:spTree>
    <p:extLst>
      <p:ext uri="{BB962C8B-B14F-4D97-AF65-F5344CB8AC3E}">
        <p14:creationId xmlns:p14="http://schemas.microsoft.com/office/powerpoint/2010/main" val="1339226258"/>
      </p:ext>
    </p:extLst>
  </p:cSld>
  <p:clrMapOvr>
    <a:masterClrMapping/>
  </p:clrMapOvr>
  <p:timing>
    <p:tnLst>
      <p:par>
        <p:cTn id="1" dur="indefinite" restart="never" nodeType="tmRoot">
          <p:childTnLst>
            <p:video>
              <p:cMediaNode vol="80000">
                <p:cTn id="2" fill="hold" display="0">
                  <p:stCondLst>
                    <p:cond delay="indefinite"/>
                  </p:st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The result harms honest users</a:t>
            </a:r>
          </a:p>
        </p:txBody>
      </p:sp>
      <p:sp>
        <p:nvSpPr>
          <p:cNvPr id="3" name="Content Placeholder 2">
            <a:extLst>
              <a:ext uri="{FF2B5EF4-FFF2-40B4-BE49-F238E27FC236}">
                <a16:creationId xmlns:a16="http://schemas.microsoft.com/office/drawing/2014/main" id="{020E0125-BCEC-8AFF-81DC-C294EE075818}"/>
              </a:ext>
            </a:extLst>
          </p:cNvPr>
          <p:cNvSpPr>
            <a:spLocks noGrp="1"/>
          </p:cNvSpPr>
          <p:nvPr>
            <p:ph idx="1"/>
          </p:nvPr>
        </p:nvSpPr>
        <p:spPr>
          <a:xfrm>
            <a:off x="457199" y="1042833"/>
            <a:ext cx="8581369" cy="2395416"/>
          </a:xfrm>
        </p:spPr>
        <p:txBody>
          <a:bodyPr>
            <a:normAutofit/>
          </a:bodyPr>
          <a:lstStyle/>
          <a:p>
            <a:pPr marL="0" indent="0">
              <a:buNone/>
            </a:pPr>
            <a:r>
              <a:rPr lang="en-US" sz="2400" b="1" dirty="0"/>
              <a:t>Price Gas Auctions </a:t>
            </a:r>
            <a:r>
              <a:rPr lang="en-US" sz="2400" dirty="0"/>
              <a:t>(PGA):  many searchers compete </a:t>
            </a:r>
          </a:p>
          <a:p>
            <a:r>
              <a:rPr lang="en-US" sz="2400" dirty="0"/>
              <a:t>Repeatedly submit a Tx with higher and higher </a:t>
            </a:r>
            <a:r>
              <a:rPr lang="en-US" sz="2400" i="1" dirty="0" err="1"/>
              <a:t>maxPriorityFee</a:t>
            </a:r>
            <a:r>
              <a:rPr lang="en-US" sz="2400" dirty="0"/>
              <a:t> until a validator chooses one  …  happens within a few seconds</a:t>
            </a:r>
          </a:p>
          <a:p>
            <a:pPr marL="0" indent="0">
              <a:spcBef>
                <a:spcPts val="2424"/>
              </a:spcBef>
              <a:buNone/>
            </a:pPr>
            <a:r>
              <a:rPr lang="en-US" sz="2400" dirty="0"/>
              <a:t> ⇒   causes congestion (lots of Tx in </a:t>
            </a:r>
            <a:r>
              <a:rPr lang="en-US" sz="2400" dirty="0" err="1"/>
              <a:t>mempool</a:t>
            </a:r>
            <a:r>
              <a:rPr lang="en-US" sz="2400" dirty="0"/>
              <a:t>) and high gas fees</a:t>
            </a:r>
          </a:p>
        </p:txBody>
      </p:sp>
      <p:pic>
        <p:nvPicPr>
          <p:cNvPr id="4" name="Picture 3">
            <a:extLst>
              <a:ext uri="{FF2B5EF4-FFF2-40B4-BE49-F238E27FC236}">
                <a16:creationId xmlns:a16="http://schemas.microsoft.com/office/drawing/2014/main" id="{9DA18D5C-E7A3-0988-05B4-84D3FE98057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4368448"/>
            <a:ext cx="360445" cy="621457"/>
          </a:xfrm>
          <a:prstGeom prst="rect">
            <a:avLst/>
          </a:prstGeom>
        </p:spPr>
      </p:pic>
      <p:grpSp>
        <p:nvGrpSpPr>
          <p:cNvPr id="26" name="Group 25">
            <a:extLst>
              <a:ext uri="{FF2B5EF4-FFF2-40B4-BE49-F238E27FC236}">
                <a16:creationId xmlns:a16="http://schemas.microsoft.com/office/drawing/2014/main" id="{78254B8B-3020-C8B7-89E8-782180813844}"/>
              </a:ext>
            </a:extLst>
          </p:cNvPr>
          <p:cNvGrpSpPr/>
          <p:nvPr/>
        </p:nvGrpSpPr>
        <p:grpSpPr>
          <a:xfrm>
            <a:off x="7656641" y="3492324"/>
            <a:ext cx="1381928" cy="1655216"/>
            <a:chOff x="7656641" y="3492324"/>
            <a:chExt cx="1381928" cy="1655216"/>
          </a:xfrm>
        </p:grpSpPr>
        <p:grpSp>
          <p:nvGrpSpPr>
            <p:cNvPr id="8" name="Group 7">
              <a:extLst>
                <a:ext uri="{FF2B5EF4-FFF2-40B4-BE49-F238E27FC236}">
                  <a16:creationId xmlns:a16="http://schemas.microsoft.com/office/drawing/2014/main" id="{F242B148-539F-F11D-38F7-B2E78008BD8D}"/>
                </a:ext>
              </a:extLst>
            </p:cNvPr>
            <p:cNvGrpSpPr/>
            <p:nvPr/>
          </p:nvGrpSpPr>
          <p:grpSpPr>
            <a:xfrm>
              <a:off x="7656641" y="4214852"/>
              <a:ext cx="1381928" cy="932688"/>
              <a:chOff x="7102549" y="2791622"/>
              <a:chExt cx="1381928" cy="928648"/>
            </a:xfrm>
          </p:grpSpPr>
          <p:pic>
            <p:nvPicPr>
              <p:cNvPr id="9" name="Picture 8">
                <a:extLst>
                  <a:ext uri="{FF2B5EF4-FFF2-40B4-BE49-F238E27FC236}">
                    <a16:creationId xmlns:a16="http://schemas.microsoft.com/office/drawing/2014/main" id="{F47E2F95-B6D9-62C2-853C-22293089AF3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55829" y="2791622"/>
                <a:ext cx="928648" cy="928648"/>
              </a:xfrm>
              <a:prstGeom prst="rect">
                <a:avLst/>
              </a:prstGeom>
            </p:spPr>
          </p:pic>
          <p:pic>
            <p:nvPicPr>
              <p:cNvPr id="10" name="Picture 9">
                <a:extLst>
                  <a:ext uri="{FF2B5EF4-FFF2-40B4-BE49-F238E27FC236}">
                    <a16:creationId xmlns:a16="http://schemas.microsoft.com/office/drawing/2014/main" id="{5052DCFF-6D13-E580-9FBD-18C99C0B04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7180952" y="2939353"/>
                <a:ext cx="459941" cy="680386"/>
              </a:xfrm>
              <a:prstGeom prst="rect">
                <a:avLst/>
              </a:prstGeom>
            </p:spPr>
          </p:pic>
          <p:sp>
            <p:nvSpPr>
              <p:cNvPr id="11" name="Rectangle 10">
                <a:extLst>
                  <a:ext uri="{FF2B5EF4-FFF2-40B4-BE49-F238E27FC236}">
                    <a16:creationId xmlns:a16="http://schemas.microsoft.com/office/drawing/2014/main" id="{30B12B56-B364-6FFC-C7DE-7CA588A86F30}"/>
                  </a:ext>
                </a:extLst>
              </p:cNvPr>
              <p:cNvSpPr/>
              <p:nvPr/>
            </p:nvSpPr>
            <p:spPr>
              <a:xfrm>
                <a:off x="7102549" y="2791622"/>
                <a:ext cx="1381928" cy="92864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Cloud Callout 15">
              <a:extLst>
                <a:ext uri="{FF2B5EF4-FFF2-40B4-BE49-F238E27FC236}">
                  <a16:creationId xmlns:a16="http://schemas.microsoft.com/office/drawing/2014/main" id="{9CDFCB7F-4C84-7333-91C2-AC8CD929BF51}"/>
                </a:ext>
              </a:extLst>
            </p:cNvPr>
            <p:cNvSpPr/>
            <p:nvPr/>
          </p:nvSpPr>
          <p:spPr>
            <a:xfrm>
              <a:off x="8005382" y="3492324"/>
              <a:ext cx="914400" cy="400110"/>
            </a:xfrm>
            <a:prstGeom prst="cloudCallout">
              <a:avLst>
                <a:gd name="adj1" fmla="val -18507"/>
                <a:gd name="adj2" fmla="val 12166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a:t>
              </a:r>
            </a:p>
          </p:txBody>
        </p:sp>
      </p:grpSp>
      <p:grpSp>
        <p:nvGrpSpPr>
          <p:cNvPr id="18" name="Group 17">
            <a:extLst>
              <a:ext uri="{FF2B5EF4-FFF2-40B4-BE49-F238E27FC236}">
                <a16:creationId xmlns:a16="http://schemas.microsoft.com/office/drawing/2014/main" id="{8977B7B8-C0DD-C017-3747-2D3354791C2A}"/>
              </a:ext>
            </a:extLst>
          </p:cNvPr>
          <p:cNvGrpSpPr/>
          <p:nvPr/>
        </p:nvGrpSpPr>
        <p:grpSpPr>
          <a:xfrm flipH="1">
            <a:off x="4906302" y="4332354"/>
            <a:ext cx="2750339" cy="545639"/>
            <a:chOff x="1308452" y="2954752"/>
            <a:chExt cx="2298251" cy="545639"/>
          </a:xfrm>
        </p:grpSpPr>
        <p:sp>
          <p:nvSpPr>
            <p:cNvPr id="19" name="Rectangle 18">
              <a:extLst>
                <a:ext uri="{FF2B5EF4-FFF2-40B4-BE49-F238E27FC236}">
                  <a16:creationId xmlns:a16="http://schemas.microsoft.com/office/drawing/2014/main" id="{A5CDF769-DA9F-887A-B3B4-BE67DD5B07F6}"/>
                </a:ext>
              </a:extLst>
            </p:cNvPr>
            <p:cNvSpPr/>
            <p:nvPr/>
          </p:nvSpPr>
          <p:spPr>
            <a:xfrm>
              <a:off x="1465045" y="2954752"/>
              <a:ext cx="1957614"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Alice</a:t>
              </a:r>
            </a:p>
            <a:p>
              <a:pPr algn="ctr"/>
              <a:r>
                <a:rPr lang="en-US" sz="2000" dirty="0" err="1"/>
                <a:t>maxPrioriyFee</a:t>
              </a:r>
              <a:r>
                <a:rPr lang="en-US" sz="2000" dirty="0"/>
                <a:t>:  2X</a:t>
              </a:r>
            </a:p>
          </p:txBody>
        </p:sp>
        <p:cxnSp>
          <p:nvCxnSpPr>
            <p:cNvPr id="20" name="Straight Arrow Connector 19">
              <a:extLst>
                <a:ext uri="{FF2B5EF4-FFF2-40B4-BE49-F238E27FC236}">
                  <a16:creationId xmlns:a16="http://schemas.microsoft.com/office/drawing/2014/main" id="{5A5FCB64-77C1-5569-B52D-5392A6AEFF46}"/>
                </a:ext>
              </a:extLst>
            </p:cNvPr>
            <p:cNvCxnSpPr>
              <a:cxnSpLocks/>
            </p:cNvCxnSpPr>
            <p:nvPr/>
          </p:nvCxnSpPr>
          <p:spPr>
            <a:xfrm>
              <a:off x="1308452" y="3227571"/>
              <a:ext cx="229825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5ACD0E04-D3C5-43ED-1EC2-085C23C46148}"/>
              </a:ext>
            </a:extLst>
          </p:cNvPr>
          <p:cNvGrpSpPr/>
          <p:nvPr/>
        </p:nvGrpSpPr>
        <p:grpSpPr>
          <a:xfrm>
            <a:off x="968223" y="4377982"/>
            <a:ext cx="2549261" cy="545639"/>
            <a:chOff x="968223" y="4377982"/>
            <a:chExt cx="2549261" cy="545639"/>
          </a:xfrm>
        </p:grpSpPr>
        <p:sp>
          <p:nvSpPr>
            <p:cNvPr id="6" name="Rectangle 5">
              <a:extLst>
                <a:ext uri="{FF2B5EF4-FFF2-40B4-BE49-F238E27FC236}">
                  <a16:creationId xmlns:a16="http://schemas.microsoft.com/office/drawing/2014/main" id="{FC9F1E92-1BE3-CD3F-719A-ECAED0E7E5E3}"/>
                </a:ext>
              </a:extLst>
            </p:cNvPr>
            <p:cNvSpPr/>
            <p:nvPr/>
          </p:nvSpPr>
          <p:spPr>
            <a:xfrm>
              <a:off x="1192523" y="4377982"/>
              <a:ext cx="2043026" cy="54563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 credit Sam</a:t>
              </a:r>
            </a:p>
            <a:p>
              <a:pPr algn="ctr"/>
              <a:r>
                <a:rPr lang="en-US" sz="2000" dirty="0" err="1"/>
                <a:t>maxPrioriyFee</a:t>
              </a:r>
              <a:r>
                <a:rPr lang="en-US" sz="2000" dirty="0"/>
                <a:t>:  X</a:t>
              </a:r>
            </a:p>
          </p:txBody>
        </p:sp>
        <p:cxnSp>
          <p:nvCxnSpPr>
            <p:cNvPr id="22" name="Straight Arrow Connector 21">
              <a:extLst>
                <a:ext uri="{FF2B5EF4-FFF2-40B4-BE49-F238E27FC236}">
                  <a16:creationId xmlns:a16="http://schemas.microsoft.com/office/drawing/2014/main" id="{A6AA0247-4BE1-995E-3CF1-3647602749CF}"/>
                </a:ext>
              </a:extLst>
            </p:cNvPr>
            <p:cNvCxnSpPr>
              <a:cxnSpLocks/>
            </p:cNvCxnSpPr>
            <p:nvPr/>
          </p:nvCxnSpPr>
          <p:spPr>
            <a:xfrm>
              <a:off x="968223" y="4671791"/>
              <a:ext cx="254926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C99BD9FD-802B-0380-5BE8-E500270FF8E0}"/>
              </a:ext>
            </a:extLst>
          </p:cNvPr>
          <p:cNvSpPr txBox="1"/>
          <p:nvPr/>
        </p:nvSpPr>
        <p:spPr>
          <a:xfrm>
            <a:off x="278189" y="3900918"/>
            <a:ext cx="718466" cy="461665"/>
          </a:xfrm>
          <a:prstGeom prst="rect">
            <a:avLst/>
          </a:prstGeom>
          <a:noFill/>
        </p:spPr>
        <p:txBody>
          <a:bodyPr wrap="none" rtlCol="0">
            <a:spAutoFit/>
          </a:bodyPr>
          <a:lstStyle/>
          <a:p>
            <a:pPr algn="l"/>
            <a:r>
              <a:rPr lang="en-US" dirty="0">
                <a:latin typeface="+mn-lt"/>
              </a:rPr>
              <a:t>Sam</a:t>
            </a:r>
          </a:p>
        </p:txBody>
      </p:sp>
      <p:sp>
        <p:nvSpPr>
          <p:cNvPr id="24" name="Cloud Callout 23">
            <a:extLst>
              <a:ext uri="{FF2B5EF4-FFF2-40B4-BE49-F238E27FC236}">
                <a16:creationId xmlns:a16="http://schemas.microsoft.com/office/drawing/2014/main" id="{D2CD3284-A080-11F3-25A4-DB6E71E92DC9}"/>
              </a:ext>
            </a:extLst>
          </p:cNvPr>
          <p:cNvSpPr/>
          <p:nvPr/>
        </p:nvSpPr>
        <p:spPr>
          <a:xfrm rot="19963146">
            <a:off x="3291395" y="4172840"/>
            <a:ext cx="2152317" cy="566182"/>
          </a:xfrm>
          <a:prstGeom prst="cloudCallout">
            <a:avLst>
              <a:gd name="adj1" fmla="val -9905"/>
              <a:gd name="adj2" fmla="val 40574"/>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err="1">
                <a:solidFill>
                  <a:schemeClr val="tx1"/>
                </a:solidFill>
              </a:rPr>
              <a:t>mempool</a:t>
            </a:r>
            <a:endParaRPr lang="en-US" sz="2000" dirty="0">
              <a:solidFill>
                <a:schemeClr val="tx1"/>
              </a:solidFill>
            </a:endParaRPr>
          </a:p>
        </p:txBody>
      </p:sp>
    </p:spTree>
    <p:extLst>
      <p:ext uri="{BB962C8B-B14F-4D97-AF65-F5344CB8AC3E}">
        <p14:creationId xmlns:p14="http://schemas.microsoft.com/office/powerpoint/2010/main" val="349498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13AA-1801-3041-D79D-D7EE09E46B97}"/>
              </a:ext>
            </a:extLst>
          </p:cNvPr>
          <p:cNvSpPr>
            <a:spLocks noGrp="1"/>
          </p:cNvSpPr>
          <p:nvPr>
            <p:ph type="title"/>
          </p:nvPr>
        </p:nvSpPr>
        <p:spPr/>
        <p:txBody>
          <a:bodyPr>
            <a:normAutofit fontScale="90000"/>
          </a:bodyPr>
          <a:lstStyle/>
          <a:p>
            <a:r>
              <a:rPr lang="en-US" dirty="0"/>
              <a:t>A sandwich every 30 seconds</a:t>
            </a:r>
          </a:p>
        </p:txBody>
      </p:sp>
      <p:pic>
        <p:nvPicPr>
          <p:cNvPr id="4" name="Picture 3">
            <a:extLst>
              <a:ext uri="{FF2B5EF4-FFF2-40B4-BE49-F238E27FC236}">
                <a16:creationId xmlns:a16="http://schemas.microsoft.com/office/drawing/2014/main" id="{FDB03258-1A36-7349-7CAA-CC3942BCE22C}"/>
              </a:ext>
            </a:extLst>
          </p:cNvPr>
          <p:cNvPicPr>
            <a:picLocks noChangeAspect="1"/>
          </p:cNvPicPr>
          <p:nvPr/>
        </p:nvPicPr>
        <p:blipFill>
          <a:blip r:embed="rId3"/>
          <a:stretch>
            <a:fillRect/>
          </a:stretch>
        </p:blipFill>
        <p:spPr>
          <a:xfrm>
            <a:off x="174522" y="1150373"/>
            <a:ext cx="6602682" cy="3215813"/>
          </a:xfrm>
          <a:prstGeom prst="rect">
            <a:avLst/>
          </a:prstGeom>
        </p:spPr>
      </p:pic>
      <p:sp>
        <p:nvSpPr>
          <p:cNvPr id="5" name="TextBox 4">
            <a:extLst>
              <a:ext uri="{FF2B5EF4-FFF2-40B4-BE49-F238E27FC236}">
                <a16:creationId xmlns:a16="http://schemas.microsoft.com/office/drawing/2014/main" id="{23CCC152-05FC-12A8-9B36-5EC9BA467A09}"/>
              </a:ext>
            </a:extLst>
          </p:cNvPr>
          <p:cNvSpPr txBox="1"/>
          <p:nvPr/>
        </p:nvSpPr>
        <p:spPr>
          <a:xfrm>
            <a:off x="7020232" y="1150373"/>
            <a:ext cx="2032672" cy="1015663"/>
          </a:xfrm>
          <a:prstGeom prst="rect">
            <a:avLst/>
          </a:prstGeom>
          <a:noFill/>
        </p:spPr>
        <p:txBody>
          <a:bodyPr wrap="none" rtlCol="0">
            <a:spAutoFit/>
          </a:bodyPr>
          <a:lstStyle/>
          <a:p>
            <a:pPr algn="l"/>
            <a:r>
              <a:rPr lang="en-US" sz="2000" dirty="0">
                <a:latin typeface="+mn-lt"/>
              </a:rPr>
              <a:t>Top sandwich </a:t>
            </a:r>
            <a:r>
              <a:rPr lang="en-US" sz="2000" dirty="0" err="1">
                <a:latin typeface="+mn-lt"/>
              </a:rPr>
              <a:t>Txs</a:t>
            </a:r>
            <a:r>
              <a:rPr lang="en-US" sz="2000" dirty="0">
                <a:latin typeface="+mn-lt"/>
              </a:rPr>
              <a:t> </a:t>
            </a:r>
            <a:br>
              <a:rPr lang="en-US" sz="2000" dirty="0">
                <a:latin typeface="+mn-lt"/>
              </a:rPr>
            </a:br>
            <a:r>
              <a:rPr lang="en-US" sz="2000" dirty="0">
                <a:latin typeface="+mn-lt"/>
              </a:rPr>
              <a:t>in a 24 hours </a:t>
            </a:r>
            <a:br>
              <a:rPr lang="en-US" sz="2000" dirty="0">
                <a:latin typeface="+mn-lt"/>
              </a:rPr>
            </a:br>
            <a:r>
              <a:rPr lang="en-US" sz="2000" dirty="0">
                <a:latin typeface="+mn-lt"/>
              </a:rPr>
              <a:t>window</a:t>
            </a:r>
          </a:p>
        </p:txBody>
      </p:sp>
    </p:spTree>
    <p:extLst>
      <p:ext uri="{BB962C8B-B14F-4D97-AF65-F5344CB8AC3E}">
        <p14:creationId xmlns:p14="http://schemas.microsoft.com/office/powerpoint/2010/main" val="339760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The result harms consensus</a:t>
            </a:r>
          </a:p>
        </p:txBody>
      </p:sp>
      <p:sp>
        <p:nvSpPr>
          <p:cNvPr id="3" name="Content Placeholder 2">
            <a:extLst>
              <a:ext uri="{FF2B5EF4-FFF2-40B4-BE49-F238E27FC236}">
                <a16:creationId xmlns:a16="http://schemas.microsoft.com/office/drawing/2014/main" id="{020E0125-BCEC-8AFF-81DC-C294EE075818}"/>
              </a:ext>
            </a:extLst>
          </p:cNvPr>
          <p:cNvSpPr>
            <a:spLocks noGrp="1"/>
          </p:cNvSpPr>
          <p:nvPr>
            <p:ph idx="1"/>
          </p:nvPr>
        </p:nvSpPr>
        <p:spPr>
          <a:xfrm>
            <a:off x="260553" y="1042833"/>
            <a:ext cx="8426247" cy="623097"/>
          </a:xfrm>
        </p:spPr>
        <p:txBody>
          <a:bodyPr>
            <a:normAutofit fontScale="85000" lnSpcReduction="10000"/>
          </a:bodyPr>
          <a:lstStyle/>
          <a:p>
            <a:pPr marL="0" indent="0">
              <a:buNone/>
            </a:pPr>
            <a:r>
              <a:rPr lang="en-US" b="1" dirty="0"/>
              <a:t>Undercutting attack on </a:t>
            </a:r>
            <a:r>
              <a:rPr lang="en-US" b="1" u="sng" dirty="0"/>
              <a:t>longest-chain</a:t>
            </a:r>
            <a:r>
              <a:rPr lang="en-US" b="1" dirty="0"/>
              <a:t> consensus </a:t>
            </a:r>
            <a:r>
              <a:rPr lang="en-US" dirty="0"/>
              <a:t>(not Ethereum)</a:t>
            </a:r>
            <a:r>
              <a:rPr lang="en-US" b="1" dirty="0"/>
              <a:t>:</a:t>
            </a:r>
            <a:endParaRPr lang="en-US" dirty="0"/>
          </a:p>
        </p:txBody>
      </p:sp>
      <p:sp>
        <p:nvSpPr>
          <p:cNvPr id="7" name="Rectangle 6">
            <a:extLst>
              <a:ext uri="{FF2B5EF4-FFF2-40B4-BE49-F238E27FC236}">
                <a16:creationId xmlns:a16="http://schemas.microsoft.com/office/drawing/2014/main" id="{284E0CA4-757A-CE0F-6FED-547E05C92316}"/>
              </a:ext>
            </a:extLst>
          </p:cNvPr>
          <p:cNvSpPr/>
          <p:nvPr/>
        </p:nvSpPr>
        <p:spPr>
          <a:xfrm>
            <a:off x="727583" y="2830595"/>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block 1</a:t>
            </a:r>
          </a:p>
        </p:txBody>
      </p:sp>
      <p:sp>
        <p:nvSpPr>
          <p:cNvPr id="29" name="Rectangle 28">
            <a:extLst>
              <a:ext uri="{FF2B5EF4-FFF2-40B4-BE49-F238E27FC236}">
                <a16:creationId xmlns:a16="http://schemas.microsoft.com/office/drawing/2014/main" id="{5F9A25DF-DDAE-D176-4044-B718FBC77B49}"/>
              </a:ext>
            </a:extLst>
          </p:cNvPr>
          <p:cNvSpPr/>
          <p:nvPr/>
        </p:nvSpPr>
        <p:spPr>
          <a:xfrm>
            <a:off x="4286858" y="2816153"/>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block 3</a:t>
            </a:r>
          </a:p>
        </p:txBody>
      </p:sp>
      <p:grpSp>
        <p:nvGrpSpPr>
          <p:cNvPr id="37" name="Group 36">
            <a:extLst>
              <a:ext uri="{FF2B5EF4-FFF2-40B4-BE49-F238E27FC236}">
                <a16:creationId xmlns:a16="http://schemas.microsoft.com/office/drawing/2014/main" id="{2876B1DA-09CC-B0D2-6316-1887287E2DB1}"/>
              </a:ext>
            </a:extLst>
          </p:cNvPr>
          <p:cNvGrpSpPr/>
          <p:nvPr/>
        </p:nvGrpSpPr>
        <p:grpSpPr>
          <a:xfrm>
            <a:off x="2492472" y="2816153"/>
            <a:ext cx="1233949" cy="462116"/>
            <a:chOff x="4380268" y="1960747"/>
            <a:chExt cx="1233949" cy="462116"/>
          </a:xfrm>
        </p:grpSpPr>
        <p:sp>
          <p:nvSpPr>
            <p:cNvPr id="15" name="Rectangle 14">
              <a:extLst>
                <a:ext uri="{FF2B5EF4-FFF2-40B4-BE49-F238E27FC236}">
                  <a16:creationId xmlns:a16="http://schemas.microsoft.com/office/drawing/2014/main" id="{5BE176A1-D9FD-91DF-E9F3-CFABE55E5C6E}"/>
                </a:ext>
              </a:extLst>
            </p:cNvPr>
            <p:cNvSpPr/>
            <p:nvPr/>
          </p:nvSpPr>
          <p:spPr>
            <a:xfrm>
              <a:off x="4380268" y="1960747"/>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E58926BA-3999-9105-9117-64B227F0D9AE}"/>
                </a:ext>
              </a:extLst>
            </p:cNvPr>
            <p:cNvSpPr/>
            <p:nvPr/>
          </p:nvSpPr>
          <p:spPr>
            <a:xfrm>
              <a:off x="4561068" y="2073511"/>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F7E0E08-8C75-BFE7-4904-8C0A141E171B}"/>
                </a:ext>
              </a:extLst>
            </p:cNvPr>
            <p:cNvSpPr/>
            <p:nvPr/>
          </p:nvSpPr>
          <p:spPr>
            <a:xfrm>
              <a:off x="5224746" y="2068593"/>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4897C40-0449-E7CF-F57B-B58DBE6DE90A}"/>
                </a:ext>
              </a:extLst>
            </p:cNvPr>
            <p:cNvSpPr/>
            <p:nvPr/>
          </p:nvSpPr>
          <p:spPr>
            <a:xfrm>
              <a:off x="4890449" y="2078430"/>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6" name="Straight Arrow Connector 35">
            <a:extLst>
              <a:ext uri="{FF2B5EF4-FFF2-40B4-BE49-F238E27FC236}">
                <a16:creationId xmlns:a16="http://schemas.microsoft.com/office/drawing/2014/main" id="{02912460-4EB7-3AA3-19FF-5DFF642E57B6}"/>
              </a:ext>
            </a:extLst>
          </p:cNvPr>
          <p:cNvCxnSpPr>
            <a:cxnSpLocks/>
          </p:cNvCxnSpPr>
          <p:nvPr/>
        </p:nvCxnSpPr>
        <p:spPr>
          <a:xfrm flipH="1" flipV="1">
            <a:off x="1981743" y="3065776"/>
            <a:ext cx="491614" cy="4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924C2E91-15B6-5D9D-3A6A-E0936FA295A6}"/>
              </a:ext>
            </a:extLst>
          </p:cNvPr>
          <p:cNvCxnSpPr>
            <a:cxnSpLocks/>
          </p:cNvCxnSpPr>
          <p:nvPr/>
        </p:nvCxnSpPr>
        <p:spPr>
          <a:xfrm flipH="1" flipV="1">
            <a:off x="3743899" y="3047211"/>
            <a:ext cx="491614" cy="4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757B52A2-1687-3207-8102-6B04D1D8A45B}"/>
              </a:ext>
            </a:extLst>
          </p:cNvPr>
          <p:cNvSpPr txBox="1"/>
          <p:nvPr/>
        </p:nvSpPr>
        <p:spPr>
          <a:xfrm>
            <a:off x="2473357" y="2476314"/>
            <a:ext cx="1144801" cy="400110"/>
          </a:xfrm>
          <a:prstGeom prst="rect">
            <a:avLst/>
          </a:prstGeom>
          <a:noFill/>
        </p:spPr>
        <p:txBody>
          <a:bodyPr wrap="none" rtlCol="0">
            <a:spAutoFit/>
          </a:bodyPr>
          <a:lstStyle/>
          <a:p>
            <a:pPr algn="l"/>
            <a:r>
              <a:rPr lang="en-US" sz="2000" dirty="0">
                <a:latin typeface="+mn-lt"/>
              </a:rPr>
              <a:t>3 MEV Tx</a:t>
            </a:r>
          </a:p>
        </p:txBody>
      </p:sp>
      <p:sp>
        <p:nvSpPr>
          <p:cNvPr id="54" name="TextBox 53">
            <a:extLst>
              <a:ext uri="{FF2B5EF4-FFF2-40B4-BE49-F238E27FC236}">
                <a16:creationId xmlns:a16="http://schemas.microsoft.com/office/drawing/2014/main" id="{D401C806-4F62-6BE8-0280-866504C06A49}"/>
              </a:ext>
            </a:extLst>
          </p:cNvPr>
          <p:cNvSpPr txBox="1"/>
          <p:nvPr/>
        </p:nvSpPr>
        <p:spPr>
          <a:xfrm>
            <a:off x="655099" y="1496319"/>
            <a:ext cx="7747762" cy="830997"/>
          </a:xfrm>
          <a:prstGeom prst="rect">
            <a:avLst/>
          </a:prstGeom>
          <a:noFill/>
        </p:spPr>
        <p:txBody>
          <a:bodyPr wrap="none" rtlCol="0">
            <a:spAutoFit/>
          </a:bodyPr>
          <a:lstStyle/>
          <a:p>
            <a:pPr algn="l">
              <a:tabLst>
                <a:tab pos="2109788" algn="l"/>
              </a:tabLst>
            </a:pPr>
            <a:r>
              <a:rPr lang="en-US" dirty="0">
                <a:latin typeface="+mn-lt"/>
              </a:rPr>
              <a:t>Rational miner:	can </a:t>
            </a:r>
            <a:r>
              <a:rPr lang="en-US" b="1" dirty="0">
                <a:latin typeface="+mn-lt"/>
              </a:rPr>
              <a:t>cause a re-org </a:t>
            </a:r>
            <a:r>
              <a:rPr lang="en-US" dirty="0">
                <a:latin typeface="+mn-lt"/>
              </a:rPr>
              <a:t>by taking one MEV Tx for</a:t>
            </a:r>
            <a:br>
              <a:rPr lang="en-US" dirty="0">
                <a:latin typeface="+mn-lt"/>
              </a:rPr>
            </a:br>
            <a:r>
              <a:rPr lang="en-US" dirty="0">
                <a:latin typeface="+mn-lt"/>
              </a:rPr>
              <a:t>	itself and leave two for other miners</a:t>
            </a:r>
          </a:p>
        </p:txBody>
      </p:sp>
      <p:sp>
        <p:nvSpPr>
          <p:cNvPr id="60" name="Rectangular Callout 59">
            <a:extLst>
              <a:ext uri="{FF2B5EF4-FFF2-40B4-BE49-F238E27FC236}">
                <a16:creationId xmlns:a16="http://schemas.microsoft.com/office/drawing/2014/main" id="{AFA34ECA-7BA9-80A8-ED72-15C9E8C7C2CE}"/>
              </a:ext>
            </a:extLst>
          </p:cNvPr>
          <p:cNvSpPr/>
          <p:nvPr/>
        </p:nvSpPr>
        <p:spPr>
          <a:xfrm>
            <a:off x="6469990" y="2774667"/>
            <a:ext cx="2285638" cy="612648"/>
          </a:xfrm>
          <a:prstGeom prst="wedgeRectCallout">
            <a:avLst>
              <a:gd name="adj1" fmla="val -166663"/>
              <a:gd name="adj2" fmla="val 102624"/>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tx1"/>
                </a:solidFill>
              </a:rPr>
              <a:t>Miners incentivized </a:t>
            </a:r>
            <a:br>
              <a:rPr lang="en-US" sz="2000" dirty="0">
                <a:solidFill>
                  <a:schemeClr val="tx1"/>
                </a:solidFill>
              </a:rPr>
            </a:br>
            <a:r>
              <a:rPr lang="en-US" sz="2000" dirty="0">
                <a:solidFill>
                  <a:schemeClr val="tx1"/>
                </a:solidFill>
              </a:rPr>
              <a:t>to build here</a:t>
            </a:r>
          </a:p>
        </p:txBody>
      </p:sp>
      <p:sp>
        <p:nvSpPr>
          <p:cNvPr id="61" name="TextBox 60">
            <a:extLst>
              <a:ext uri="{FF2B5EF4-FFF2-40B4-BE49-F238E27FC236}">
                <a16:creationId xmlns:a16="http://schemas.microsoft.com/office/drawing/2014/main" id="{D9003ED9-98B0-9770-A22F-B140AD36F42C}"/>
              </a:ext>
            </a:extLst>
          </p:cNvPr>
          <p:cNvSpPr txBox="1"/>
          <p:nvPr/>
        </p:nvSpPr>
        <p:spPr>
          <a:xfrm>
            <a:off x="180589" y="4689934"/>
            <a:ext cx="8912825" cy="400110"/>
          </a:xfrm>
          <a:prstGeom prst="rect">
            <a:avLst/>
          </a:prstGeom>
          <a:noFill/>
        </p:spPr>
        <p:txBody>
          <a:bodyPr wrap="none" rtlCol="0">
            <a:spAutoFit/>
          </a:bodyPr>
          <a:lstStyle/>
          <a:p>
            <a:pPr algn="l">
              <a:tabLst>
                <a:tab pos="2109788" algn="l"/>
              </a:tabLst>
            </a:pPr>
            <a:r>
              <a:rPr lang="en-US" sz="2000" dirty="0">
                <a:latin typeface="+mn-lt"/>
              </a:rPr>
              <a:t>The problem:  MEV Tx generate extra revenue for miners, higher than block rewards</a:t>
            </a:r>
          </a:p>
        </p:txBody>
      </p:sp>
      <p:grpSp>
        <p:nvGrpSpPr>
          <p:cNvPr id="65" name="Group 64">
            <a:extLst>
              <a:ext uri="{FF2B5EF4-FFF2-40B4-BE49-F238E27FC236}">
                <a16:creationId xmlns:a16="http://schemas.microsoft.com/office/drawing/2014/main" id="{0D4E9584-23D3-86DB-D6FB-4895C1BA7E58}"/>
              </a:ext>
            </a:extLst>
          </p:cNvPr>
          <p:cNvGrpSpPr/>
          <p:nvPr/>
        </p:nvGrpSpPr>
        <p:grpSpPr>
          <a:xfrm>
            <a:off x="1720644" y="3292712"/>
            <a:ext cx="2015609" cy="1182642"/>
            <a:chOff x="1720644" y="3292712"/>
            <a:chExt cx="2015609" cy="1182642"/>
          </a:xfrm>
        </p:grpSpPr>
        <p:grpSp>
          <p:nvGrpSpPr>
            <p:cNvPr id="58" name="Group 57">
              <a:extLst>
                <a:ext uri="{FF2B5EF4-FFF2-40B4-BE49-F238E27FC236}">
                  <a16:creationId xmlns:a16="http://schemas.microsoft.com/office/drawing/2014/main" id="{F9FB666A-3233-6C73-38D8-365DF38345A2}"/>
                </a:ext>
              </a:extLst>
            </p:cNvPr>
            <p:cNvGrpSpPr/>
            <p:nvPr/>
          </p:nvGrpSpPr>
          <p:grpSpPr>
            <a:xfrm>
              <a:off x="1720644" y="3292712"/>
              <a:ext cx="2015609" cy="1182642"/>
              <a:chOff x="2979174" y="2437306"/>
              <a:chExt cx="2015609" cy="1182642"/>
            </a:xfrm>
          </p:grpSpPr>
          <p:sp>
            <p:nvSpPr>
              <p:cNvPr id="31" name="Rectangle 30">
                <a:extLst>
                  <a:ext uri="{FF2B5EF4-FFF2-40B4-BE49-F238E27FC236}">
                    <a16:creationId xmlns:a16="http://schemas.microsoft.com/office/drawing/2014/main" id="{09DCBACA-0992-7B26-4708-012F4881E31B}"/>
                  </a:ext>
                </a:extLst>
              </p:cNvPr>
              <p:cNvSpPr/>
              <p:nvPr/>
            </p:nvSpPr>
            <p:spPr>
              <a:xfrm>
                <a:off x="3760834" y="2869772"/>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1" name="Elbow Connector 40">
                <a:extLst>
                  <a:ext uri="{FF2B5EF4-FFF2-40B4-BE49-F238E27FC236}">
                    <a16:creationId xmlns:a16="http://schemas.microsoft.com/office/drawing/2014/main" id="{D15EB1B5-DFE5-AC5C-C0CC-0980A5AB28D2}"/>
                  </a:ext>
                </a:extLst>
              </p:cNvPr>
              <p:cNvCxnSpPr>
                <a:stCxn id="31" idx="1"/>
              </p:cNvCxnSpPr>
              <p:nvPr/>
            </p:nvCxnSpPr>
            <p:spPr>
              <a:xfrm rot="10800000">
                <a:off x="2979174" y="2437306"/>
                <a:ext cx="781660" cy="663525"/>
              </a:xfrm>
              <a:prstGeom prst="bentConnector3">
                <a:avLst>
                  <a:gd name="adj1" fmla="val 101573"/>
                </a:avLst>
              </a:prstGeom>
              <a:ln>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B1EAC29C-A75E-E217-EA59-FB61130F0450}"/>
                  </a:ext>
                </a:extLst>
              </p:cNvPr>
              <p:cNvSpPr txBox="1"/>
              <p:nvPr/>
            </p:nvSpPr>
            <p:spPr>
              <a:xfrm>
                <a:off x="3791967" y="3250616"/>
                <a:ext cx="1024639" cy="369332"/>
              </a:xfrm>
              <a:prstGeom prst="rect">
                <a:avLst/>
              </a:prstGeom>
              <a:noFill/>
            </p:spPr>
            <p:txBody>
              <a:bodyPr wrap="none" rtlCol="0">
                <a:spAutoFit/>
              </a:bodyPr>
              <a:lstStyle/>
              <a:p>
                <a:pPr algn="l"/>
                <a:r>
                  <a:rPr lang="en-US" sz="1800" dirty="0">
                    <a:latin typeface="+mn-lt"/>
                  </a:rPr>
                  <a:t>miner #1</a:t>
                </a:r>
              </a:p>
            </p:txBody>
          </p:sp>
        </p:grpSp>
        <p:sp>
          <p:nvSpPr>
            <p:cNvPr id="62" name="Rectangle 61">
              <a:extLst>
                <a:ext uri="{FF2B5EF4-FFF2-40B4-BE49-F238E27FC236}">
                  <a16:creationId xmlns:a16="http://schemas.microsoft.com/office/drawing/2014/main" id="{62E8E3AA-F25F-585F-6985-20D59E1771DE}"/>
                </a:ext>
              </a:extLst>
            </p:cNvPr>
            <p:cNvSpPr/>
            <p:nvPr/>
          </p:nvSpPr>
          <p:spPr>
            <a:xfrm>
              <a:off x="3056728" y="3813820"/>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DA92FF1A-DF24-6CC6-582D-29714AF7B4A4}"/>
              </a:ext>
            </a:extLst>
          </p:cNvPr>
          <p:cNvGrpSpPr/>
          <p:nvPr/>
        </p:nvGrpSpPr>
        <p:grpSpPr>
          <a:xfrm>
            <a:off x="3760833" y="3707120"/>
            <a:ext cx="3572079" cy="797009"/>
            <a:chOff x="3760833" y="3707120"/>
            <a:chExt cx="3572079" cy="797009"/>
          </a:xfrm>
        </p:grpSpPr>
        <p:grpSp>
          <p:nvGrpSpPr>
            <p:cNvPr id="59" name="Group 58">
              <a:extLst>
                <a:ext uri="{FF2B5EF4-FFF2-40B4-BE49-F238E27FC236}">
                  <a16:creationId xmlns:a16="http://schemas.microsoft.com/office/drawing/2014/main" id="{10CC378D-A366-D9AA-B869-D00DA463DA3A}"/>
                </a:ext>
              </a:extLst>
            </p:cNvPr>
            <p:cNvGrpSpPr/>
            <p:nvPr/>
          </p:nvGrpSpPr>
          <p:grpSpPr>
            <a:xfrm>
              <a:off x="3760833" y="3707120"/>
              <a:ext cx="3572079" cy="797009"/>
              <a:chOff x="5019363" y="2851714"/>
              <a:chExt cx="3572079" cy="797009"/>
            </a:xfrm>
          </p:grpSpPr>
          <p:sp>
            <p:nvSpPr>
              <p:cNvPr id="44" name="Rectangle 43">
                <a:extLst>
                  <a:ext uri="{FF2B5EF4-FFF2-40B4-BE49-F238E27FC236}">
                    <a16:creationId xmlns:a16="http://schemas.microsoft.com/office/drawing/2014/main" id="{B84FB137-A5A9-7ECF-A33C-DF74DC64910C}"/>
                  </a:ext>
                </a:extLst>
              </p:cNvPr>
              <p:cNvSpPr/>
              <p:nvPr/>
            </p:nvSpPr>
            <p:spPr>
              <a:xfrm>
                <a:off x="5571326" y="2865014"/>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7" name="Straight Arrow Connector 46">
                <a:extLst>
                  <a:ext uri="{FF2B5EF4-FFF2-40B4-BE49-F238E27FC236}">
                    <a16:creationId xmlns:a16="http://schemas.microsoft.com/office/drawing/2014/main" id="{A6C667B9-9A20-6C60-A98B-630A0260F8C1}"/>
                  </a:ext>
                </a:extLst>
              </p:cNvPr>
              <p:cNvCxnSpPr>
                <a:cxnSpLocks/>
              </p:cNvCxnSpPr>
              <p:nvPr/>
            </p:nvCxnSpPr>
            <p:spPr>
              <a:xfrm flipH="1" flipV="1">
                <a:off x="5019363" y="3100830"/>
                <a:ext cx="491614" cy="4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517E9A2E-0006-1F77-9E4C-0975E8E55DB7}"/>
                  </a:ext>
                </a:extLst>
              </p:cNvPr>
              <p:cNvSpPr/>
              <p:nvPr/>
            </p:nvSpPr>
            <p:spPr>
              <a:xfrm>
                <a:off x="7357493" y="2851714"/>
                <a:ext cx="1233949" cy="46211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1" name="Straight Arrow Connector 50">
                <a:extLst>
                  <a:ext uri="{FF2B5EF4-FFF2-40B4-BE49-F238E27FC236}">
                    <a16:creationId xmlns:a16="http://schemas.microsoft.com/office/drawing/2014/main" id="{330E91E3-2F0D-D66E-5372-6E457F7F2E3A}"/>
                  </a:ext>
                </a:extLst>
              </p:cNvPr>
              <p:cNvCxnSpPr>
                <a:cxnSpLocks/>
              </p:cNvCxnSpPr>
              <p:nvPr/>
            </p:nvCxnSpPr>
            <p:spPr>
              <a:xfrm flipH="1" flipV="1">
                <a:off x="6805530" y="3087530"/>
                <a:ext cx="491614" cy="4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CE85D777-E5DA-8689-2EE6-3637251E34DC}"/>
                  </a:ext>
                </a:extLst>
              </p:cNvPr>
              <p:cNvSpPr txBox="1"/>
              <p:nvPr/>
            </p:nvSpPr>
            <p:spPr>
              <a:xfrm>
                <a:off x="5719129" y="3279391"/>
                <a:ext cx="1024639" cy="369332"/>
              </a:xfrm>
              <a:prstGeom prst="rect">
                <a:avLst/>
              </a:prstGeom>
              <a:noFill/>
            </p:spPr>
            <p:txBody>
              <a:bodyPr wrap="none" rtlCol="0">
                <a:spAutoFit/>
              </a:bodyPr>
              <a:lstStyle/>
              <a:p>
                <a:pPr algn="l"/>
                <a:r>
                  <a:rPr lang="en-US" sz="1800" dirty="0">
                    <a:latin typeface="+mn-lt"/>
                  </a:rPr>
                  <a:t>miner #2</a:t>
                </a:r>
              </a:p>
            </p:txBody>
          </p:sp>
          <p:sp>
            <p:nvSpPr>
              <p:cNvPr id="57" name="TextBox 56">
                <a:extLst>
                  <a:ext uri="{FF2B5EF4-FFF2-40B4-BE49-F238E27FC236}">
                    <a16:creationId xmlns:a16="http://schemas.microsoft.com/office/drawing/2014/main" id="{4706BC67-D89E-F570-D2B9-E03730C2FC9C}"/>
                  </a:ext>
                </a:extLst>
              </p:cNvPr>
              <p:cNvSpPr txBox="1"/>
              <p:nvPr/>
            </p:nvSpPr>
            <p:spPr>
              <a:xfrm>
                <a:off x="7505296" y="3254822"/>
                <a:ext cx="1024639" cy="369332"/>
              </a:xfrm>
              <a:prstGeom prst="rect">
                <a:avLst/>
              </a:prstGeom>
              <a:noFill/>
            </p:spPr>
            <p:txBody>
              <a:bodyPr wrap="none" rtlCol="0">
                <a:spAutoFit/>
              </a:bodyPr>
              <a:lstStyle/>
              <a:p>
                <a:pPr algn="l"/>
                <a:r>
                  <a:rPr lang="en-US" sz="1800" dirty="0">
                    <a:latin typeface="+mn-lt"/>
                  </a:rPr>
                  <a:t>miner #3</a:t>
                </a:r>
              </a:p>
            </p:txBody>
          </p:sp>
        </p:grpSp>
        <p:sp>
          <p:nvSpPr>
            <p:cNvPr id="63" name="Rectangle 62">
              <a:extLst>
                <a:ext uri="{FF2B5EF4-FFF2-40B4-BE49-F238E27FC236}">
                  <a16:creationId xmlns:a16="http://schemas.microsoft.com/office/drawing/2014/main" id="{F365A7A9-544B-469C-D35D-7BFB0B96677D}"/>
                </a:ext>
              </a:extLst>
            </p:cNvPr>
            <p:cNvSpPr/>
            <p:nvPr/>
          </p:nvSpPr>
          <p:spPr>
            <a:xfrm>
              <a:off x="4803821" y="3805442"/>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F685FF60-A2BA-EDA8-10CF-E6D5B9E81FCB}"/>
                </a:ext>
              </a:extLst>
            </p:cNvPr>
            <p:cNvSpPr/>
            <p:nvPr/>
          </p:nvSpPr>
          <p:spPr>
            <a:xfrm>
              <a:off x="6620071" y="3773142"/>
              <a:ext cx="191731" cy="26547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720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wipe(left)">
                                      <p:cBhvr>
                                        <p:cTn id="19" dur="500"/>
                                        <p:tgtEl>
                                          <p:spTgt spid="6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0" grpId="0" animBg="1"/>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50B6-7293-9379-3F05-FA3874B77796}"/>
              </a:ext>
            </a:extLst>
          </p:cNvPr>
          <p:cNvSpPr>
            <a:spLocks noGrp="1"/>
          </p:cNvSpPr>
          <p:nvPr>
            <p:ph type="title"/>
          </p:nvPr>
        </p:nvSpPr>
        <p:spPr/>
        <p:txBody>
          <a:bodyPr>
            <a:normAutofit fontScale="90000"/>
          </a:bodyPr>
          <a:lstStyle/>
          <a:p>
            <a:r>
              <a:rPr lang="en-US" dirty="0"/>
              <a:t>The result causes centralization</a:t>
            </a:r>
          </a:p>
        </p:txBody>
      </p:sp>
      <p:sp>
        <p:nvSpPr>
          <p:cNvPr id="3" name="Content Placeholder 2">
            <a:extLst>
              <a:ext uri="{FF2B5EF4-FFF2-40B4-BE49-F238E27FC236}">
                <a16:creationId xmlns:a16="http://schemas.microsoft.com/office/drawing/2014/main" id="{020E0125-BCEC-8AFF-81DC-C294EE075818}"/>
              </a:ext>
            </a:extLst>
          </p:cNvPr>
          <p:cNvSpPr>
            <a:spLocks noGrp="1"/>
          </p:cNvSpPr>
          <p:nvPr>
            <p:ph idx="1"/>
          </p:nvPr>
        </p:nvSpPr>
        <p:spPr>
          <a:xfrm>
            <a:off x="300034" y="1042832"/>
            <a:ext cx="8686801" cy="3857781"/>
          </a:xfrm>
        </p:spPr>
        <p:txBody>
          <a:bodyPr>
            <a:normAutofit/>
          </a:bodyPr>
          <a:lstStyle/>
          <a:p>
            <a:pPr marL="0" indent="0">
              <a:buNone/>
            </a:pPr>
            <a:r>
              <a:rPr lang="en-US" sz="2400" dirty="0"/>
              <a:t>Validators can steal MEV Tx from searchers</a:t>
            </a:r>
            <a:endParaRPr lang="en-US" sz="2400" b="1" dirty="0"/>
          </a:p>
          <a:p>
            <a:pPr marL="0" indent="0">
              <a:spcBef>
                <a:spcPts val="2976"/>
              </a:spcBef>
              <a:buNone/>
            </a:pPr>
            <a:r>
              <a:rPr lang="en-US" sz="2400" dirty="0"/>
              <a:t>	Searchers only send Tx to a validator they trust</a:t>
            </a:r>
          </a:p>
          <a:p>
            <a:pPr marL="0" indent="0">
              <a:spcBef>
                <a:spcPts val="576"/>
              </a:spcBef>
              <a:buNone/>
            </a:pPr>
            <a:r>
              <a:rPr lang="en-US" sz="2400" dirty="0"/>
              <a:t>										(have a business relation with)</a:t>
            </a:r>
          </a:p>
          <a:p>
            <a:pPr marL="0" indent="0">
              <a:spcBef>
                <a:spcPts val="576"/>
              </a:spcBef>
              <a:buNone/>
            </a:pPr>
            <a:r>
              <a:rPr lang="en-US" sz="2400" dirty="0"/>
              <a:t>		These validators do not propagate Tx to the network,</a:t>
            </a:r>
          </a:p>
          <a:p>
            <a:pPr marL="0" indent="0">
              <a:spcBef>
                <a:spcPts val="576"/>
              </a:spcBef>
              <a:buNone/>
            </a:pPr>
            <a:r>
              <a:rPr lang="en-US" sz="2400" dirty="0"/>
              <a:t>		but put them in blocks themselves</a:t>
            </a:r>
          </a:p>
          <a:p>
            <a:pPr marL="0" indent="0">
              <a:spcBef>
                <a:spcPts val="4176"/>
              </a:spcBef>
              <a:buNone/>
            </a:pPr>
            <a:r>
              <a:rPr lang="en-US" sz="2400" dirty="0"/>
              <a:t>In the long run:   a few validators will handle the bulk of all Tx</a:t>
            </a:r>
          </a:p>
          <a:p>
            <a:pPr marL="0" indent="0">
              <a:buNone/>
            </a:pPr>
            <a:endParaRPr lang="en-US" sz="2400" dirty="0"/>
          </a:p>
        </p:txBody>
      </p:sp>
      <p:sp>
        <p:nvSpPr>
          <p:cNvPr id="7" name="TextBox 6">
            <a:extLst>
              <a:ext uri="{FF2B5EF4-FFF2-40B4-BE49-F238E27FC236}">
                <a16:creationId xmlns:a16="http://schemas.microsoft.com/office/drawing/2014/main" id="{D62F9A41-DE75-3D2A-E7D3-C03D1BF5A4B1}"/>
              </a:ext>
            </a:extLst>
          </p:cNvPr>
          <p:cNvSpPr txBox="1"/>
          <p:nvPr/>
        </p:nvSpPr>
        <p:spPr>
          <a:xfrm>
            <a:off x="5801082" y="1042832"/>
            <a:ext cx="3042884" cy="461665"/>
          </a:xfrm>
          <a:prstGeom prst="rect">
            <a:avLst/>
          </a:prstGeom>
          <a:noFill/>
        </p:spPr>
        <p:txBody>
          <a:bodyPr wrap="none" rtlCol="0">
            <a:spAutoFit/>
          </a:bodyPr>
          <a:lstStyle/>
          <a:p>
            <a:pPr algn="l"/>
            <a:r>
              <a:rPr lang="en-US" dirty="0">
                <a:latin typeface="+mn-lt"/>
              </a:rPr>
              <a:t>⇒    </a:t>
            </a:r>
            <a:r>
              <a:rPr lang="en-US" b="1" dirty="0">
                <a:latin typeface="+mn-lt"/>
              </a:rPr>
              <a:t>Private </a:t>
            </a:r>
            <a:r>
              <a:rPr lang="en-US" b="1" dirty="0" err="1">
                <a:latin typeface="+mn-lt"/>
              </a:rPr>
              <a:t>mempools</a:t>
            </a:r>
            <a:endParaRPr lang="en-US" dirty="0">
              <a:latin typeface="+mn-lt"/>
            </a:endParaRPr>
          </a:p>
        </p:txBody>
      </p:sp>
      <p:sp>
        <p:nvSpPr>
          <p:cNvPr id="12" name="Rectangle 11">
            <a:extLst>
              <a:ext uri="{FF2B5EF4-FFF2-40B4-BE49-F238E27FC236}">
                <a16:creationId xmlns:a16="http://schemas.microsoft.com/office/drawing/2014/main" id="{60860FCC-A35C-D660-5240-09EA4C1B2184}"/>
              </a:ext>
            </a:extLst>
          </p:cNvPr>
          <p:cNvSpPr/>
          <p:nvPr/>
        </p:nvSpPr>
        <p:spPr>
          <a:xfrm>
            <a:off x="571500" y="1771651"/>
            <a:ext cx="8386762" cy="186735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56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A8E80048-99C8-0B03-C2C9-1819A3C86BBE}"/>
              </a:ext>
            </a:extLst>
          </p:cNvPr>
          <p:cNvSpPr>
            <a:spLocks noGrp="1"/>
          </p:cNvSpPr>
          <p:nvPr>
            <p:ph type="subTitle" idx="1"/>
          </p:nvPr>
        </p:nvSpPr>
        <p:spPr>
          <a:xfrm>
            <a:off x="1371600" y="3514725"/>
            <a:ext cx="6400800" cy="1314450"/>
          </a:xfrm>
        </p:spPr>
        <p:txBody>
          <a:bodyPr/>
          <a:lstStyle/>
          <a:p>
            <a:endParaRPr lang="en-US" dirty="0"/>
          </a:p>
        </p:txBody>
      </p:sp>
      <p:sp>
        <p:nvSpPr>
          <p:cNvPr id="4" name="Title 3">
            <a:extLst>
              <a:ext uri="{FF2B5EF4-FFF2-40B4-BE49-F238E27FC236}">
                <a16:creationId xmlns:a16="http://schemas.microsoft.com/office/drawing/2014/main" id="{4F1765B5-E29C-FB72-8B2C-A5E1D5EE4CFE}"/>
              </a:ext>
            </a:extLst>
          </p:cNvPr>
          <p:cNvSpPr>
            <a:spLocks noGrp="1"/>
          </p:cNvSpPr>
          <p:nvPr>
            <p:ph type="ctrTitle"/>
          </p:nvPr>
        </p:nvSpPr>
        <p:spPr/>
        <p:txBody>
          <a:bodyPr/>
          <a:lstStyle/>
          <a:p>
            <a:r>
              <a:rPr lang="en-US" dirty="0"/>
              <a:t>What to do??</a:t>
            </a:r>
          </a:p>
        </p:txBody>
      </p:sp>
    </p:spTree>
    <p:extLst>
      <p:ext uri="{BB962C8B-B14F-4D97-AF65-F5344CB8AC3E}">
        <p14:creationId xmlns:p14="http://schemas.microsoft.com/office/powerpoint/2010/main" val="885418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DC68D-F20F-9D64-AA38-9081E0964324}"/>
              </a:ext>
            </a:extLst>
          </p:cNvPr>
          <p:cNvSpPr>
            <a:spLocks noGrp="1"/>
          </p:cNvSpPr>
          <p:nvPr>
            <p:ph type="title"/>
          </p:nvPr>
        </p:nvSpPr>
        <p:spPr/>
        <p:txBody>
          <a:bodyPr>
            <a:normAutofit fontScale="90000"/>
          </a:bodyPr>
          <a:lstStyle/>
          <a:p>
            <a:r>
              <a:rPr lang="en-US" dirty="0"/>
              <a:t>Two options</a:t>
            </a:r>
          </a:p>
        </p:txBody>
      </p:sp>
      <p:sp>
        <p:nvSpPr>
          <p:cNvPr id="3" name="Content Placeholder 2">
            <a:extLst>
              <a:ext uri="{FF2B5EF4-FFF2-40B4-BE49-F238E27FC236}">
                <a16:creationId xmlns:a16="http://schemas.microsoft.com/office/drawing/2014/main" id="{1898D849-1E5A-B943-FBEF-5CF5E0CC0514}"/>
              </a:ext>
            </a:extLst>
          </p:cNvPr>
          <p:cNvSpPr>
            <a:spLocks noGrp="1"/>
          </p:cNvSpPr>
          <p:nvPr>
            <p:ph idx="1"/>
          </p:nvPr>
        </p:nvSpPr>
        <p:spPr>
          <a:xfrm>
            <a:off x="457199" y="1200151"/>
            <a:ext cx="8574833" cy="3818430"/>
          </a:xfrm>
        </p:spPr>
        <p:txBody>
          <a:bodyPr>
            <a:normAutofit/>
          </a:bodyPr>
          <a:lstStyle/>
          <a:p>
            <a:pPr marL="0" indent="0">
              <a:buNone/>
            </a:pPr>
            <a:r>
              <a:rPr lang="en-US" sz="2400" b="1" dirty="0"/>
              <a:t>Option 1:</a:t>
            </a:r>
          </a:p>
          <a:p>
            <a:r>
              <a:rPr lang="en-US" sz="2400" dirty="0"/>
              <a:t>Accept MEV is unavoidable; minimize its harm to the ecosystem</a:t>
            </a:r>
          </a:p>
          <a:p>
            <a:pPr marL="0" indent="0">
              <a:buNone/>
            </a:pPr>
            <a:r>
              <a:rPr lang="en-US" sz="2400" dirty="0"/>
              <a:t>	⇒  Proposer-Builder Separation (PBS)</a:t>
            </a:r>
          </a:p>
          <a:p>
            <a:endParaRPr lang="en-US" sz="2400" dirty="0"/>
          </a:p>
          <a:p>
            <a:pPr marL="0" indent="0">
              <a:buNone/>
            </a:pPr>
            <a:r>
              <a:rPr lang="en-US" sz="2400" b="1" dirty="0"/>
              <a:t>Option 2:  </a:t>
            </a:r>
            <a:r>
              <a:rPr lang="en-US" sz="2400" dirty="0"/>
              <a:t>Try to prevent some MEV:</a:t>
            </a:r>
          </a:p>
          <a:p>
            <a:r>
              <a:rPr lang="en-US" sz="2400" dirty="0"/>
              <a:t>Hide Tx data while Tx is in the </a:t>
            </a:r>
            <a:r>
              <a:rPr lang="en-US" sz="2400" dirty="0" err="1"/>
              <a:t>mempool</a:t>
            </a:r>
            <a:r>
              <a:rPr lang="en-US" sz="2400" dirty="0"/>
              <a:t>, or </a:t>
            </a:r>
          </a:p>
          <a:p>
            <a:r>
              <a:rPr lang="en-US" sz="2400" dirty="0"/>
              <a:t>Remove the block proposer’s choice in ordering Tx in a block</a:t>
            </a:r>
          </a:p>
        </p:txBody>
      </p:sp>
    </p:spTree>
    <p:extLst>
      <p:ext uri="{BB962C8B-B14F-4D97-AF65-F5344CB8AC3E}">
        <p14:creationId xmlns:p14="http://schemas.microsoft.com/office/powerpoint/2010/main" val="3396911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CB81-6B0D-DA03-6D5C-64176AA08167}"/>
              </a:ext>
            </a:extLst>
          </p:cNvPr>
          <p:cNvSpPr>
            <a:spLocks noGrp="1"/>
          </p:cNvSpPr>
          <p:nvPr>
            <p:ph type="title"/>
          </p:nvPr>
        </p:nvSpPr>
        <p:spPr/>
        <p:txBody>
          <a:bodyPr>
            <a:noAutofit/>
          </a:bodyPr>
          <a:lstStyle/>
          <a:p>
            <a:r>
              <a:rPr lang="en-US" sz="3600" dirty="0"/>
              <a:t>Option 1:  Proposer Builder Separation (PBS)</a:t>
            </a:r>
          </a:p>
        </p:txBody>
      </p:sp>
      <p:sp>
        <p:nvSpPr>
          <p:cNvPr id="3" name="Content Placeholder 2">
            <a:extLst>
              <a:ext uri="{FF2B5EF4-FFF2-40B4-BE49-F238E27FC236}">
                <a16:creationId xmlns:a16="http://schemas.microsoft.com/office/drawing/2014/main" id="{9EF16A97-452B-1C34-CD41-15C497494920}"/>
              </a:ext>
            </a:extLst>
          </p:cNvPr>
          <p:cNvSpPr>
            <a:spLocks noGrp="1"/>
          </p:cNvSpPr>
          <p:nvPr>
            <p:ph idx="1"/>
          </p:nvPr>
        </p:nvSpPr>
        <p:spPr>
          <a:xfrm>
            <a:off x="457199" y="1200151"/>
            <a:ext cx="8480323" cy="3818430"/>
          </a:xfrm>
        </p:spPr>
        <p:txBody>
          <a:bodyPr>
            <a:normAutofit/>
          </a:bodyPr>
          <a:lstStyle/>
          <a:p>
            <a:pPr marL="0" indent="0">
              <a:buNone/>
            </a:pPr>
            <a:r>
              <a:rPr lang="en-US" sz="2400" u="sng" dirty="0"/>
              <a:t>Goals</a:t>
            </a:r>
            <a:r>
              <a:rPr lang="en-US" sz="2400" dirty="0"/>
              <a:t>:</a:t>
            </a:r>
          </a:p>
          <a:p>
            <a:pPr>
              <a:spcBef>
                <a:spcPts val="576"/>
              </a:spcBef>
            </a:pPr>
            <a:r>
              <a:rPr lang="en-US" sz="2400" dirty="0"/>
              <a:t>Eliminate price gas auctions in the public </a:t>
            </a:r>
            <a:r>
              <a:rPr lang="en-US" sz="2400" dirty="0" err="1"/>
              <a:t>mempool</a:t>
            </a:r>
            <a:endParaRPr lang="en-US" sz="2400" dirty="0"/>
          </a:p>
          <a:p>
            <a:pPr lvl="1"/>
            <a:r>
              <a:rPr lang="en-US" sz="2400" dirty="0"/>
              <a:t>Instead, create an off-chain market for searchers to compete</a:t>
            </a:r>
            <a:br>
              <a:rPr lang="en-US" sz="2400" dirty="0"/>
            </a:br>
            <a:r>
              <a:rPr lang="en-US" sz="2400" dirty="0"/>
              <a:t>on the position of their bundles in a block</a:t>
            </a:r>
          </a:p>
          <a:p>
            <a:pPr>
              <a:spcBef>
                <a:spcPts val="1776"/>
              </a:spcBef>
            </a:pPr>
            <a:r>
              <a:rPr lang="en-US" sz="2400" dirty="0"/>
              <a:t>Prevent validator concentration:  make it possible for </a:t>
            </a:r>
            <a:r>
              <a:rPr lang="en-US" sz="2400" u="sng" dirty="0"/>
              <a:t>every</a:t>
            </a:r>
            <a:r>
              <a:rPr lang="en-US" sz="2400" dirty="0"/>
              <a:t> validator to earn MEV payments from searchers</a:t>
            </a:r>
          </a:p>
          <a:p>
            <a:pPr marL="0" indent="0">
              <a:spcBef>
                <a:spcPts val="4176"/>
              </a:spcBef>
              <a:buNone/>
            </a:pPr>
            <a:r>
              <a:rPr lang="en-US" sz="2400" dirty="0"/>
              <a:t>Current PBS implementation:  </a:t>
            </a:r>
            <a:r>
              <a:rPr lang="en-US" sz="2400" b="1" dirty="0"/>
              <a:t>MEV-boost  </a:t>
            </a:r>
            <a:r>
              <a:rPr lang="en-US" sz="1800" dirty="0"/>
              <a:t>(a sidecar for beacon nodes)</a:t>
            </a:r>
            <a:endParaRPr lang="en-US" sz="2400" dirty="0"/>
          </a:p>
        </p:txBody>
      </p:sp>
    </p:spTree>
    <p:extLst>
      <p:ext uri="{BB962C8B-B14F-4D97-AF65-F5344CB8AC3E}">
        <p14:creationId xmlns:p14="http://schemas.microsoft.com/office/powerpoint/2010/main" val="46124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B7DD-92AA-E8FC-6C06-755A892EA266}"/>
              </a:ext>
            </a:extLst>
          </p:cNvPr>
          <p:cNvSpPr>
            <a:spLocks noGrp="1"/>
          </p:cNvSpPr>
          <p:nvPr>
            <p:ph type="title"/>
          </p:nvPr>
        </p:nvSpPr>
        <p:spPr/>
        <p:txBody>
          <a:bodyPr>
            <a:normAutofit fontScale="90000"/>
          </a:bodyPr>
          <a:lstStyle/>
          <a:p>
            <a:r>
              <a:rPr lang="en-US" dirty="0"/>
              <a:t>The participants in PBS  </a:t>
            </a:r>
            <a:r>
              <a:rPr lang="en-US" sz="3100" dirty="0"/>
              <a:t>(as in MEV-boost)</a:t>
            </a:r>
            <a:endParaRPr lang="en-US" dirty="0"/>
          </a:p>
        </p:txBody>
      </p:sp>
      <p:sp>
        <p:nvSpPr>
          <p:cNvPr id="3" name="Content Placeholder 2">
            <a:extLst>
              <a:ext uri="{FF2B5EF4-FFF2-40B4-BE49-F238E27FC236}">
                <a16:creationId xmlns:a16="http://schemas.microsoft.com/office/drawing/2014/main" id="{3D3E505F-AE36-D291-41FD-338430D2F5F8}"/>
              </a:ext>
            </a:extLst>
          </p:cNvPr>
          <p:cNvSpPr>
            <a:spLocks noGrp="1"/>
          </p:cNvSpPr>
          <p:nvPr>
            <p:ph idx="1"/>
          </p:nvPr>
        </p:nvSpPr>
        <p:spPr>
          <a:xfrm>
            <a:off x="457200" y="936673"/>
            <a:ext cx="8229600" cy="942975"/>
          </a:xfrm>
        </p:spPr>
        <p:txBody>
          <a:bodyPr>
            <a:normAutofit fontScale="85000" lnSpcReduction="10000"/>
          </a:bodyPr>
          <a:lstStyle/>
          <a:p>
            <a:pPr marL="0" indent="0">
              <a:buNone/>
            </a:pPr>
            <a:r>
              <a:rPr lang="en-US" dirty="0"/>
              <a:t>Users have Tx    and    searchers have bundles (sequence of Tx)</a:t>
            </a:r>
          </a:p>
          <a:p>
            <a:r>
              <a:rPr lang="en-US" dirty="0"/>
              <a:t>searcher wants its bundle posted in a block unmodified</a:t>
            </a:r>
          </a:p>
        </p:txBody>
      </p:sp>
      <p:pic>
        <p:nvPicPr>
          <p:cNvPr id="4" name="Picture 3">
            <a:extLst>
              <a:ext uri="{FF2B5EF4-FFF2-40B4-BE49-F238E27FC236}">
                <a16:creationId xmlns:a16="http://schemas.microsoft.com/office/drawing/2014/main" id="{DE81270D-16B5-B6B2-A765-B1B4D88ACDC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1487" y="2627810"/>
            <a:ext cx="360445" cy="621457"/>
          </a:xfrm>
          <a:prstGeom prst="rect">
            <a:avLst/>
          </a:prstGeom>
        </p:spPr>
      </p:pic>
      <p:sp>
        <p:nvSpPr>
          <p:cNvPr id="5" name="TextBox 4">
            <a:extLst>
              <a:ext uri="{FF2B5EF4-FFF2-40B4-BE49-F238E27FC236}">
                <a16:creationId xmlns:a16="http://schemas.microsoft.com/office/drawing/2014/main" id="{C7E361E2-3858-BAE5-D854-4B3CC7E8BEE0}"/>
              </a:ext>
            </a:extLst>
          </p:cNvPr>
          <p:cNvSpPr txBox="1"/>
          <p:nvPr/>
        </p:nvSpPr>
        <p:spPr>
          <a:xfrm>
            <a:off x="149196" y="2229788"/>
            <a:ext cx="1181606" cy="400110"/>
          </a:xfrm>
          <a:prstGeom prst="rect">
            <a:avLst/>
          </a:prstGeom>
          <a:noFill/>
        </p:spPr>
        <p:txBody>
          <a:bodyPr wrap="none" rtlCol="0">
            <a:spAutoFit/>
          </a:bodyPr>
          <a:lstStyle/>
          <a:p>
            <a:pPr algn="l"/>
            <a:r>
              <a:rPr lang="en-US" sz="2000" dirty="0">
                <a:latin typeface="+mn-lt"/>
              </a:rPr>
              <a:t>searchers</a:t>
            </a:r>
          </a:p>
        </p:txBody>
      </p:sp>
      <p:sp>
        <p:nvSpPr>
          <p:cNvPr id="6" name="Rectangle 5">
            <a:extLst>
              <a:ext uri="{FF2B5EF4-FFF2-40B4-BE49-F238E27FC236}">
                <a16:creationId xmlns:a16="http://schemas.microsoft.com/office/drawing/2014/main" id="{44B5D478-C4DD-D7E4-8A76-EB90EB848930}"/>
              </a:ext>
            </a:extLst>
          </p:cNvPr>
          <p:cNvSpPr/>
          <p:nvPr/>
        </p:nvSpPr>
        <p:spPr>
          <a:xfrm>
            <a:off x="2386012" y="2461052"/>
            <a:ext cx="1185863" cy="6393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builder A</a:t>
            </a:r>
          </a:p>
        </p:txBody>
      </p:sp>
      <p:sp>
        <p:nvSpPr>
          <p:cNvPr id="7" name="Rectangle 6">
            <a:extLst>
              <a:ext uri="{FF2B5EF4-FFF2-40B4-BE49-F238E27FC236}">
                <a16:creationId xmlns:a16="http://schemas.microsoft.com/office/drawing/2014/main" id="{7BF689E8-EA18-B9FE-EA9C-F94B40631CC1}"/>
              </a:ext>
            </a:extLst>
          </p:cNvPr>
          <p:cNvSpPr/>
          <p:nvPr/>
        </p:nvSpPr>
        <p:spPr>
          <a:xfrm>
            <a:off x="2386012" y="3316450"/>
            <a:ext cx="1185863" cy="63934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builder B</a:t>
            </a:r>
          </a:p>
        </p:txBody>
      </p:sp>
      <p:sp>
        <p:nvSpPr>
          <p:cNvPr id="9" name="Cloud Callout 8">
            <a:extLst>
              <a:ext uri="{FF2B5EF4-FFF2-40B4-BE49-F238E27FC236}">
                <a16:creationId xmlns:a16="http://schemas.microsoft.com/office/drawing/2014/main" id="{1204A2A7-3DBB-492F-19A8-8F9BAD744CC0}"/>
              </a:ext>
            </a:extLst>
          </p:cNvPr>
          <p:cNvSpPr/>
          <p:nvPr/>
        </p:nvSpPr>
        <p:spPr>
          <a:xfrm>
            <a:off x="2096691" y="4199232"/>
            <a:ext cx="1850232" cy="762197"/>
          </a:xfrm>
          <a:prstGeom prst="cloudCallout">
            <a:avLst>
              <a:gd name="adj1" fmla="val -20157"/>
              <a:gd name="adj2" fmla="val 45629"/>
            </a:avLst>
          </a:prstGeom>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dirty="0" err="1"/>
              <a:t>mempool</a:t>
            </a:r>
            <a:endParaRPr lang="en-US" dirty="0"/>
          </a:p>
        </p:txBody>
      </p:sp>
      <p:pic>
        <p:nvPicPr>
          <p:cNvPr id="10" name="Picture 9">
            <a:extLst>
              <a:ext uri="{FF2B5EF4-FFF2-40B4-BE49-F238E27FC236}">
                <a16:creationId xmlns:a16="http://schemas.microsoft.com/office/drawing/2014/main" id="{259DD7E7-31EC-6454-02C9-68B29FEDC79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366476" y="4173773"/>
            <a:ext cx="459941" cy="683346"/>
          </a:xfrm>
          <a:prstGeom prst="rect">
            <a:avLst/>
          </a:prstGeom>
        </p:spPr>
      </p:pic>
      <p:sp>
        <p:nvSpPr>
          <p:cNvPr id="11" name="TextBox 10">
            <a:extLst>
              <a:ext uri="{FF2B5EF4-FFF2-40B4-BE49-F238E27FC236}">
                <a16:creationId xmlns:a16="http://schemas.microsoft.com/office/drawing/2014/main" id="{4A51E14A-35B7-0190-B5B7-DC508927ADD8}"/>
              </a:ext>
            </a:extLst>
          </p:cNvPr>
          <p:cNvSpPr txBox="1"/>
          <p:nvPr/>
        </p:nvSpPr>
        <p:spPr>
          <a:xfrm>
            <a:off x="277288" y="4764566"/>
            <a:ext cx="638316" cy="400110"/>
          </a:xfrm>
          <a:prstGeom prst="rect">
            <a:avLst/>
          </a:prstGeom>
          <a:noFill/>
        </p:spPr>
        <p:txBody>
          <a:bodyPr wrap="none" rtlCol="0">
            <a:spAutoFit/>
          </a:bodyPr>
          <a:lstStyle/>
          <a:p>
            <a:pPr algn="l"/>
            <a:r>
              <a:rPr lang="en-US" sz="2000" dirty="0">
                <a:latin typeface="+mn-lt"/>
              </a:rPr>
              <a:t>user</a:t>
            </a:r>
          </a:p>
        </p:txBody>
      </p:sp>
      <p:grpSp>
        <p:nvGrpSpPr>
          <p:cNvPr id="66" name="Group 65">
            <a:extLst>
              <a:ext uri="{FF2B5EF4-FFF2-40B4-BE49-F238E27FC236}">
                <a16:creationId xmlns:a16="http://schemas.microsoft.com/office/drawing/2014/main" id="{06FF11A3-1E64-456A-1374-13971DC57F6B}"/>
              </a:ext>
            </a:extLst>
          </p:cNvPr>
          <p:cNvGrpSpPr/>
          <p:nvPr/>
        </p:nvGrpSpPr>
        <p:grpSpPr>
          <a:xfrm>
            <a:off x="958468" y="2395484"/>
            <a:ext cx="1341821" cy="462015"/>
            <a:chOff x="915604" y="2509786"/>
            <a:chExt cx="1341821" cy="462015"/>
          </a:xfrm>
        </p:grpSpPr>
        <p:cxnSp>
          <p:nvCxnSpPr>
            <p:cNvPr id="13" name="Straight Arrow Connector 12">
              <a:extLst>
                <a:ext uri="{FF2B5EF4-FFF2-40B4-BE49-F238E27FC236}">
                  <a16:creationId xmlns:a16="http://schemas.microsoft.com/office/drawing/2014/main" id="{6A388158-79C1-7F5A-032C-4D7EA7CBDF60}"/>
                </a:ext>
              </a:extLst>
            </p:cNvPr>
            <p:cNvCxnSpPr/>
            <p:nvPr/>
          </p:nvCxnSpPr>
          <p:spPr>
            <a:xfrm flipV="1">
              <a:off x="915604" y="2762494"/>
              <a:ext cx="1341821" cy="2093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8A973B8-F25F-38F1-080A-321BD7A8A60A}"/>
                </a:ext>
              </a:extLst>
            </p:cNvPr>
            <p:cNvSpPr txBox="1"/>
            <p:nvPr/>
          </p:nvSpPr>
          <p:spPr>
            <a:xfrm rot="21129752">
              <a:off x="1215353" y="2509786"/>
              <a:ext cx="910827" cy="400110"/>
            </a:xfrm>
            <a:prstGeom prst="rect">
              <a:avLst/>
            </a:prstGeom>
            <a:noFill/>
          </p:spPr>
          <p:txBody>
            <a:bodyPr wrap="none" rtlCol="0">
              <a:spAutoFit/>
            </a:bodyPr>
            <a:lstStyle/>
            <a:p>
              <a:pPr algn="l"/>
              <a:r>
                <a:rPr lang="en-US" sz="2000" dirty="0">
                  <a:latin typeface="+mn-lt"/>
                </a:rPr>
                <a:t>bundle</a:t>
              </a:r>
            </a:p>
          </p:txBody>
        </p:sp>
      </p:grpSp>
      <p:grpSp>
        <p:nvGrpSpPr>
          <p:cNvPr id="68" name="Group 67">
            <a:extLst>
              <a:ext uri="{FF2B5EF4-FFF2-40B4-BE49-F238E27FC236}">
                <a16:creationId xmlns:a16="http://schemas.microsoft.com/office/drawing/2014/main" id="{BD0A620B-08E7-D961-AF18-51395C324F56}"/>
              </a:ext>
            </a:extLst>
          </p:cNvPr>
          <p:cNvGrpSpPr/>
          <p:nvPr/>
        </p:nvGrpSpPr>
        <p:grpSpPr>
          <a:xfrm>
            <a:off x="915604" y="4172511"/>
            <a:ext cx="1186826" cy="407820"/>
            <a:chOff x="915604" y="4172511"/>
            <a:chExt cx="1186826" cy="407820"/>
          </a:xfrm>
        </p:grpSpPr>
        <p:cxnSp>
          <p:nvCxnSpPr>
            <p:cNvPr id="14" name="Straight Arrow Connector 13">
              <a:extLst>
                <a:ext uri="{FF2B5EF4-FFF2-40B4-BE49-F238E27FC236}">
                  <a16:creationId xmlns:a16="http://schemas.microsoft.com/office/drawing/2014/main" id="{3CFCAE27-F9E6-7B28-9BF8-1F25430E1678}"/>
                </a:ext>
              </a:extLst>
            </p:cNvPr>
            <p:cNvCxnSpPr>
              <a:cxnSpLocks/>
              <a:endCxn id="9" idx="0"/>
            </p:cNvCxnSpPr>
            <p:nvPr/>
          </p:nvCxnSpPr>
          <p:spPr>
            <a:xfrm>
              <a:off x="915604" y="4502383"/>
              <a:ext cx="1186826" cy="77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342A78AB-44A4-1BAF-490D-989208B88D90}"/>
                </a:ext>
              </a:extLst>
            </p:cNvPr>
            <p:cNvSpPr txBox="1"/>
            <p:nvPr/>
          </p:nvSpPr>
          <p:spPr>
            <a:xfrm rot="301027">
              <a:off x="1331827" y="4172511"/>
              <a:ext cx="409023" cy="400110"/>
            </a:xfrm>
            <a:prstGeom prst="rect">
              <a:avLst/>
            </a:prstGeom>
            <a:noFill/>
          </p:spPr>
          <p:txBody>
            <a:bodyPr wrap="none" rtlCol="0">
              <a:spAutoFit/>
            </a:bodyPr>
            <a:lstStyle/>
            <a:p>
              <a:pPr algn="l"/>
              <a:r>
                <a:rPr lang="en-US" sz="2000" dirty="0">
                  <a:latin typeface="+mn-lt"/>
                </a:rPr>
                <a:t>Tx</a:t>
              </a:r>
            </a:p>
          </p:txBody>
        </p:sp>
      </p:grpSp>
      <p:sp>
        <p:nvSpPr>
          <p:cNvPr id="18" name="Rectangle 17">
            <a:extLst>
              <a:ext uri="{FF2B5EF4-FFF2-40B4-BE49-F238E27FC236}">
                <a16:creationId xmlns:a16="http://schemas.microsoft.com/office/drawing/2014/main" id="{4C3BF2C8-8734-2B02-3DC2-335CAE995A73}"/>
              </a:ext>
            </a:extLst>
          </p:cNvPr>
          <p:cNvSpPr/>
          <p:nvPr/>
        </p:nvSpPr>
        <p:spPr>
          <a:xfrm>
            <a:off x="4723714" y="2627811"/>
            <a:ext cx="1185863" cy="6886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relay 1</a:t>
            </a:r>
          </a:p>
        </p:txBody>
      </p:sp>
      <p:sp>
        <p:nvSpPr>
          <p:cNvPr id="19" name="Rectangle 18">
            <a:extLst>
              <a:ext uri="{FF2B5EF4-FFF2-40B4-BE49-F238E27FC236}">
                <a16:creationId xmlns:a16="http://schemas.microsoft.com/office/drawing/2014/main" id="{FC08947A-3FB0-73FC-E480-DA0EE5BE9E33}"/>
              </a:ext>
            </a:extLst>
          </p:cNvPr>
          <p:cNvSpPr/>
          <p:nvPr/>
        </p:nvSpPr>
        <p:spPr>
          <a:xfrm>
            <a:off x="4743283" y="3560447"/>
            <a:ext cx="1185863" cy="10596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relay 2</a:t>
            </a:r>
          </a:p>
        </p:txBody>
      </p:sp>
      <p:sp>
        <p:nvSpPr>
          <p:cNvPr id="20" name="Rectangle 19">
            <a:extLst>
              <a:ext uri="{FF2B5EF4-FFF2-40B4-BE49-F238E27FC236}">
                <a16:creationId xmlns:a16="http://schemas.microsoft.com/office/drawing/2014/main" id="{E7FC8B41-AED3-8C66-5F18-7D59EF3B6AE3}"/>
              </a:ext>
            </a:extLst>
          </p:cNvPr>
          <p:cNvSpPr/>
          <p:nvPr/>
        </p:nvSpPr>
        <p:spPr>
          <a:xfrm>
            <a:off x="7105261" y="2508086"/>
            <a:ext cx="1672263" cy="16425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validator</a:t>
            </a:r>
            <a:br>
              <a:rPr lang="en-US" sz="2000" dirty="0"/>
            </a:br>
            <a:r>
              <a:rPr lang="en-US" sz="2000" dirty="0"/>
              <a:t>(the current block proposer)</a:t>
            </a:r>
          </a:p>
        </p:txBody>
      </p:sp>
      <p:grpSp>
        <p:nvGrpSpPr>
          <p:cNvPr id="69" name="Group 68">
            <a:extLst>
              <a:ext uri="{FF2B5EF4-FFF2-40B4-BE49-F238E27FC236}">
                <a16:creationId xmlns:a16="http://schemas.microsoft.com/office/drawing/2014/main" id="{2174BEED-383E-5377-EF9E-7098E5C7603D}"/>
              </a:ext>
            </a:extLst>
          </p:cNvPr>
          <p:cNvGrpSpPr/>
          <p:nvPr/>
        </p:nvGrpSpPr>
        <p:grpSpPr>
          <a:xfrm>
            <a:off x="3571875" y="2475915"/>
            <a:ext cx="1171408" cy="1614364"/>
            <a:chOff x="3571875" y="2475915"/>
            <a:chExt cx="1171408" cy="1614364"/>
          </a:xfrm>
        </p:grpSpPr>
        <p:cxnSp>
          <p:nvCxnSpPr>
            <p:cNvPr id="22" name="Straight Arrow Connector 21">
              <a:extLst>
                <a:ext uri="{FF2B5EF4-FFF2-40B4-BE49-F238E27FC236}">
                  <a16:creationId xmlns:a16="http://schemas.microsoft.com/office/drawing/2014/main" id="{0D8988AC-11D1-6AF5-EBD8-AF412414A921}"/>
                </a:ext>
              </a:extLst>
            </p:cNvPr>
            <p:cNvCxnSpPr>
              <a:cxnSpLocks/>
            </p:cNvCxnSpPr>
            <p:nvPr/>
          </p:nvCxnSpPr>
          <p:spPr>
            <a:xfrm>
              <a:off x="3571875" y="2694995"/>
              <a:ext cx="1151839" cy="1993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42C9822E-0193-D0CD-A645-A99EA896D8BE}"/>
                </a:ext>
              </a:extLst>
            </p:cNvPr>
            <p:cNvCxnSpPr>
              <a:cxnSpLocks/>
            </p:cNvCxnSpPr>
            <p:nvPr/>
          </p:nvCxnSpPr>
          <p:spPr>
            <a:xfrm>
              <a:off x="3591444" y="3022615"/>
              <a:ext cx="1108704" cy="7872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BD24DB01-648F-C016-1DC6-DDA9EFFC93E8}"/>
                </a:ext>
              </a:extLst>
            </p:cNvPr>
            <p:cNvCxnSpPr>
              <a:cxnSpLocks/>
              <a:endCxn id="19" idx="1"/>
            </p:cNvCxnSpPr>
            <p:nvPr/>
          </p:nvCxnSpPr>
          <p:spPr>
            <a:xfrm>
              <a:off x="3591444" y="3905095"/>
              <a:ext cx="1151839" cy="1851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239A359D-29B0-9E5B-BE39-D7FDA6A44847}"/>
                </a:ext>
              </a:extLst>
            </p:cNvPr>
            <p:cNvSpPr txBox="1"/>
            <p:nvPr/>
          </p:nvSpPr>
          <p:spPr>
            <a:xfrm rot="693023">
              <a:off x="3811723" y="2475915"/>
              <a:ext cx="739305" cy="400110"/>
            </a:xfrm>
            <a:prstGeom prst="rect">
              <a:avLst/>
            </a:prstGeom>
            <a:noFill/>
          </p:spPr>
          <p:txBody>
            <a:bodyPr wrap="none" rtlCol="0">
              <a:spAutoFit/>
            </a:bodyPr>
            <a:lstStyle/>
            <a:p>
              <a:pPr algn="l"/>
              <a:r>
                <a:rPr lang="en-US" sz="2000" dirty="0">
                  <a:latin typeface="+mn-lt"/>
                </a:rPr>
                <a:t>block</a:t>
              </a:r>
            </a:p>
          </p:txBody>
        </p:sp>
        <p:sp>
          <p:nvSpPr>
            <p:cNvPr id="27" name="TextBox 26">
              <a:extLst>
                <a:ext uri="{FF2B5EF4-FFF2-40B4-BE49-F238E27FC236}">
                  <a16:creationId xmlns:a16="http://schemas.microsoft.com/office/drawing/2014/main" id="{6D295EB5-3680-B37A-D845-23F3BF5AC23A}"/>
                </a:ext>
              </a:extLst>
            </p:cNvPr>
            <p:cNvSpPr txBox="1"/>
            <p:nvPr/>
          </p:nvSpPr>
          <p:spPr>
            <a:xfrm rot="479603">
              <a:off x="3683583" y="3654385"/>
              <a:ext cx="739305" cy="400110"/>
            </a:xfrm>
            <a:prstGeom prst="rect">
              <a:avLst/>
            </a:prstGeom>
            <a:noFill/>
          </p:spPr>
          <p:txBody>
            <a:bodyPr wrap="none" rtlCol="0">
              <a:spAutoFit/>
            </a:bodyPr>
            <a:lstStyle/>
            <a:p>
              <a:pPr algn="l"/>
              <a:r>
                <a:rPr lang="en-US" sz="2000" dirty="0">
                  <a:latin typeface="+mn-lt"/>
                </a:rPr>
                <a:t>block</a:t>
              </a:r>
            </a:p>
          </p:txBody>
        </p:sp>
        <p:sp>
          <p:nvSpPr>
            <p:cNvPr id="28" name="TextBox 27">
              <a:extLst>
                <a:ext uri="{FF2B5EF4-FFF2-40B4-BE49-F238E27FC236}">
                  <a16:creationId xmlns:a16="http://schemas.microsoft.com/office/drawing/2014/main" id="{6C50E875-B96F-C774-A5D8-7ED90AE57A66}"/>
                </a:ext>
              </a:extLst>
            </p:cNvPr>
            <p:cNvSpPr txBox="1"/>
            <p:nvPr/>
          </p:nvSpPr>
          <p:spPr>
            <a:xfrm rot="2110285">
              <a:off x="3887521" y="3147979"/>
              <a:ext cx="739305" cy="400110"/>
            </a:xfrm>
            <a:prstGeom prst="rect">
              <a:avLst/>
            </a:prstGeom>
            <a:noFill/>
          </p:spPr>
          <p:txBody>
            <a:bodyPr wrap="none" rtlCol="0">
              <a:spAutoFit/>
            </a:bodyPr>
            <a:lstStyle/>
            <a:p>
              <a:pPr algn="l"/>
              <a:r>
                <a:rPr lang="en-US" sz="2000" dirty="0">
                  <a:latin typeface="+mn-lt"/>
                </a:rPr>
                <a:t>block</a:t>
              </a:r>
            </a:p>
          </p:txBody>
        </p:sp>
      </p:grpSp>
      <p:grpSp>
        <p:nvGrpSpPr>
          <p:cNvPr id="60" name="Group 59">
            <a:extLst>
              <a:ext uri="{FF2B5EF4-FFF2-40B4-BE49-F238E27FC236}">
                <a16:creationId xmlns:a16="http://schemas.microsoft.com/office/drawing/2014/main" id="{CBC7885D-190E-C986-BE2D-EF96CF0C59BC}"/>
              </a:ext>
            </a:extLst>
          </p:cNvPr>
          <p:cNvGrpSpPr/>
          <p:nvPr/>
        </p:nvGrpSpPr>
        <p:grpSpPr>
          <a:xfrm>
            <a:off x="5906905" y="2669653"/>
            <a:ext cx="1139944" cy="400110"/>
            <a:chOff x="5906472" y="2506386"/>
            <a:chExt cx="1139944" cy="400110"/>
          </a:xfrm>
        </p:grpSpPr>
        <p:cxnSp>
          <p:nvCxnSpPr>
            <p:cNvPr id="30" name="Straight Arrow Connector 29">
              <a:extLst>
                <a:ext uri="{FF2B5EF4-FFF2-40B4-BE49-F238E27FC236}">
                  <a16:creationId xmlns:a16="http://schemas.microsoft.com/office/drawing/2014/main" id="{7CA12F5F-769D-84A8-0D89-636C336754DF}"/>
                </a:ext>
              </a:extLst>
            </p:cNvPr>
            <p:cNvCxnSpPr>
              <a:cxnSpLocks/>
            </p:cNvCxnSpPr>
            <p:nvPr/>
          </p:nvCxnSpPr>
          <p:spPr>
            <a:xfrm>
              <a:off x="5909577" y="2818889"/>
              <a:ext cx="11368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0A5F2247-E0DB-1D3B-4ECE-927C442BFAC0}"/>
                </a:ext>
              </a:extLst>
            </p:cNvPr>
            <p:cNvSpPr txBox="1"/>
            <p:nvPr/>
          </p:nvSpPr>
          <p:spPr>
            <a:xfrm>
              <a:off x="5906472" y="2506386"/>
              <a:ext cx="1124026" cy="400110"/>
            </a:xfrm>
            <a:prstGeom prst="rect">
              <a:avLst/>
            </a:prstGeom>
            <a:noFill/>
          </p:spPr>
          <p:txBody>
            <a:bodyPr wrap="none" rtlCol="0">
              <a:spAutoFit/>
            </a:bodyPr>
            <a:lstStyle/>
            <a:p>
              <a:pPr algn="l"/>
              <a:r>
                <a:rPr lang="en-US" sz="2000" dirty="0" err="1">
                  <a:latin typeface="+mn-lt"/>
                </a:rPr>
                <a:t>blockHdr</a:t>
              </a:r>
              <a:endParaRPr lang="en-US" sz="2000" dirty="0">
                <a:latin typeface="+mn-lt"/>
              </a:endParaRPr>
            </a:p>
          </p:txBody>
        </p:sp>
      </p:grpSp>
      <p:grpSp>
        <p:nvGrpSpPr>
          <p:cNvPr id="59" name="Group 58">
            <a:extLst>
              <a:ext uri="{FF2B5EF4-FFF2-40B4-BE49-F238E27FC236}">
                <a16:creationId xmlns:a16="http://schemas.microsoft.com/office/drawing/2014/main" id="{CBD96918-553E-E2BD-F178-67EA47B29752}"/>
              </a:ext>
            </a:extLst>
          </p:cNvPr>
          <p:cNvGrpSpPr/>
          <p:nvPr/>
        </p:nvGrpSpPr>
        <p:grpSpPr>
          <a:xfrm>
            <a:off x="5948533" y="4445887"/>
            <a:ext cx="2828991" cy="696055"/>
            <a:chOff x="6193118" y="4234135"/>
            <a:chExt cx="2828991" cy="696055"/>
          </a:xfrm>
        </p:grpSpPr>
        <p:cxnSp>
          <p:nvCxnSpPr>
            <p:cNvPr id="33" name="Elbow Connector 32">
              <a:extLst>
                <a:ext uri="{FF2B5EF4-FFF2-40B4-BE49-F238E27FC236}">
                  <a16:creationId xmlns:a16="http://schemas.microsoft.com/office/drawing/2014/main" id="{FBC89BA8-5219-EB42-CC7B-7C1A6E158349}"/>
                </a:ext>
              </a:extLst>
            </p:cNvPr>
            <p:cNvCxnSpPr>
              <a:cxnSpLocks/>
            </p:cNvCxnSpPr>
            <p:nvPr/>
          </p:nvCxnSpPr>
          <p:spPr>
            <a:xfrm>
              <a:off x="6193118" y="4234135"/>
              <a:ext cx="2828991" cy="6982"/>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00E9578C-DA90-16CA-DF46-28435E332714}"/>
                </a:ext>
              </a:extLst>
            </p:cNvPr>
            <p:cNvSpPr txBox="1"/>
            <p:nvPr/>
          </p:nvSpPr>
          <p:spPr>
            <a:xfrm>
              <a:off x="6917264" y="4239552"/>
              <a:ext cx="1955885" cy="690638"/>
            </a:xfrm>
            <a:prstGeom prst="rect">
              <a:avLst/>
            </a:prstGeom>
            <a:noFill/>
          </p:spPr>
          <p:txBody>
            <a:bodyPr wrap="square" rtlCol="0">
              <a:spAutoFit/>
            </a:bodyPr>
            <a:lstStyle/>
            <a:p>
              <a:pPr algn="ctr">
                <a:lnSpc>
                  <a:spcPct val="80000"/>
                </a:lnSpc>
              </a:pPr>
              <a:r>
                <a:rPr lang="en-US" dirty="0">
                  <a:latin typeface="+mn-lt"/>
                </a:rPr>
                <a:t>send block to</a:t>
              </a:r>
              <a:br>
                <a:rPr lang="en-US" dirty="0">
                  <a:latin typeface="+mn-lt"/>
                </a:rPr>
              </a:br>
              <a:r>
                <a:rPr lang="en-US" dirty="0">
                  <a:latin typeface="+mn-lt"/>
                </a:rPr>
                <a:t>eth network</a:t>
              </a:r>
            </a:p>
          </p:txBody>
        </p:sp>
      </p:grpSp>
      <p:pic>
        <p:nvPicPr>
          <p:cNvPr id="48" name="Picture 47">
            <a:extLst>
              <a:ext uri="{FF2B5EF4-FFF2-40B4-BE49-F238E27FC236}">
                <a16:creationId xmlns:a16="http://schemas.microsoft.com/office/drawing/2014/main" id="{ECA6290D-49AC-0ACD-AE4B-0C87C939B73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0321" y="3382647"/>
            <a:ext cx="397860" cy="588549"/>
          </a:xfrm>
          <a:prstGeom prst="rect">
            <a:avLst/>
          </a:prstGeom>
        </p:spPr>
      </p:pic>
      <p:grpSp>
        <p:nvGrpSpPr>
          <p:cNvPr id="67" name="Group 66">
            <a:extLst>
              <a:ext uri="{FF2B5EF4-FFF2-40B4-BE49-F238E27FC236}">
                <a16:creationId xmlns:a16="http://schemas.microsoft.com/office/drawing/2014/main" id="{6159D61F-9DC7-7720-300C-2D6D1FF73063}"/>
              </a:ext>
            </a:extLst>
          </p:cNvPr>
          <p:cNvGrpSpPr/>
          <p:nvPr/>
        </p:nvGrpSpPr>
        <p:grpSpPr>
          <a:xfrm>
            <a:off x="896550" y="3333708"/>
            <a:ext cx="1489462" cy="400110"/>
            <a:chOff x="896550" y="3333708"/>
            <a:chExt cx="1489462" cy="400110"/>
          </a:xfrm>
        </p:grpSpPr>
        <p:cxnSp>
          <p:nvCxnSpPr>
            <p:cNvPr id="49" name="Straight Arrow Connector 48">
              <a:extLst>
                <a:ext uri="{FF2B5EF4-FFF2-40B4-BE49-F238E27FC236}">
                  <a16:creationId xmlns:a16="http://schemas.microsoft.com/office/drawing/2014/main" id="{C48B9DFF-58D1-C1CB-5319-C1F366075672}"/>
                </a:ext>
              </a:extLst>
            </p:cNvPr>
            <p:cNvCxnSpPr>
              <a:cxnSpLocks/>
              <a:endCxn id="7" idx="1"/>
            </p:cNvCxnSpPr>
            <p:nvPr/>
          </p:nvCxnSpPr>
          <p:spPr>
            <a:xfrm flipV="1">
              <a:off x="896550" y="3636121"/>
              <a:ext cx="1489462" cy="595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3E1E4A1F-9344-DCAF-1761-A152E35D194E}"/>
                </a:ext>
              </a:extLst>
            </p:cNvPr>
            <p:cNvSpPr txBox="1"/>
            <p:nvPr/>
          </p:nvSpPr>
          <p:spPr>
            <a:xfrm>
              <a:off x="1167724" y="3333708"/>
              <a:ext cx="910827" cy="400110"/>
            </a:xfrm>
            <a:prstGeom prst="rect">
              <a:avLst/>
            </a:prstGeom>
            <a:noFill/>
          </p:spPr>
          <p:txBody>
            <a:bodyPr wrap="none" rtlCol="0">
              <a:spAutoFit/>
            </a:bodyPr>
            <a:lstStyle/>
            <a:p>
              <a:pPr algn="l"/>
              <a:r>
                <a:rPr lang="en-US" sz="2000" dirty="0">
                  <a:latin typeface="+mn-lt"/>
                </a:rPr>
                <a:t>bundle</a:t>
              </a:r>
            </a:p>
          </p:txBody>
        </p:sp>
      </p:grpSp>
      <p:grpSp>
        <p:nvGrpSpPr>
          <p:cNvPr id="61" name="Group 60">
            <a:extLst>
              <a:ext uri="{FF2B5EF4-FFF2-40B4-BE49-F238E27FC236}">
                <a16:creationId xmlns:a16="http://schemas.microsoft.com/office/drawing/2014/main" id="{03365422-4378-18D6-EA18-DA6890FCA5E9}"/>
              </a:ext>
            </a:extLst>
          </p:cNvPr>
          <p:cNvGrpSpPr/>
          <p:nvPr/>
        </p:nvGrpSpPr>
        <p:grpSpPr>
          <a:xfrm>
            <a:off x="5962390" y="3771141"/>
            <a:ext cx="1182198" cy="400110"/>
            <a:chOff x="5933385" y="2815950"/>
            <a:chExt cx="1182198" cy="400110"/>
          </a:xfrm>
        </p:grpSpPr>
        <p:cxnSp>
          <p:nvCxnSpPr>
            <p:cNvPr id="56" name="Straight Arrow Connector 55">
              <a:extLst>
                <a:ext uri="{FF2B5EF4-FFF2-40B4-BE49-F238E27FC236}">
                  <a16:creationId xmlns:a16="http://schemas.microsoft.com/office/drawing/2014/main" id="{975421C1-3F7A-6FEF-BEC8-42DD24CD9D82}"/>
                </a:ext>
              </a:extLst>
            </p:cNvPr>
            <p:cNvCxnSpPr>
              <a:cxnSpLocks/>
            </p:cNvCxnSpPr>
            <p:nvPr/>
          </p:nvCxnSpPr>
          <p:spPr>
            <a:xfrm flipH="1">
              <a:off x="5933385" y="3128453"/>
              <a:ext cx="11368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56A2821F-25DE-C056-E218-D4DA5538DD3E}"/>
                </a:ext>
              </a:extLst>
            </p:cNvPr>
            <p:cNvSpPr txBox="1"/>
            <p:nvPr/>
          </p:nvSpPr>
          <p:spPr>
            <a:xfrm>
              <a:off x="5958856" y="2815950"/>
              <a:ext cx="1156727" cy="400110"/>
            </a:xfrm>
            <a:prstGeom prst="rect">
              <a:avLst/>
            </a:prstGeom>
            <a:noFill/>
          </p:spPr>
          <p:txBody>
            <a:bodyPr wrap="none" rtlCol="0">
              <a:spAutoFit/>
            </a:bodyPr>
            <a:lstStyle/>
            <a:p>
              <a:pPr algn="l"/>
              <a:r>
                <a:rPr lang="en-US" sz="2000" dirty="0">
                  <a:latin typeface="+mn-lt"/>
                </a:rPr>
                <a:t>signature</a:t>
              </a:r>
            </a:p>
          </p:txBody>
        </p:sp>
      </p:grpSp>
      <p:grpSp>
        <p:nvGrpSpPr>
          <p:cNvPr id="70" name="Group 69">
            <a:extLst>
              <a:ext uri="{FF2B5EF4-FFF2-40B4-BE49-F238E27FC236}">
                <a16:creationId xmlns:a16="http://schemas.microsoft.com/office/drawing/2014/main" id="{FE854101-7395-6208-1A9E-3EF60E2268AF}"/>
              </a:ext>
            </a:extLst>
          </p:cNvPr>
          <p:cNvGrpSpPr/>
          <p:nvPr/>
        </p:nvGrpSpPr>
        <p:grpSpPr>
          <a:xfrm>
            <a:off x="5924331" y="3415280"/>
            <a:ext cx="1139944" cy="400110"/>
            <a:chOff x="5906472" y="2506386"/>
            <a:chExt cx="1139944" cy="400110"/>
          </a:xfrm>
        </p:grpSpPr>
        <p:cxnSp>
          <p:nvCxnSpPr>
            <p:cNvPr id="71" name="Straight Arrow Connector 70">
              <a:extLst>
                <a:ext uri="{FF2B5EF4-FFF2-40B4-BE49-F238E27FC236}">
                  <a16:creationId xmlns:a16="http://schemas.microsoft.com/office/drawing/2014/main" id="{83ACF308-ABB6-4D02-0321-D74D70480238}"/>
                </a:ext>
              </a:extLst>
            </p:cNvPr>
            <p:cNvCxnSpPr>
              <a:cxnSpLocks/>
            </p:cNvCxnSpPr>
            <p:nvPr/>
          </p:nvCxnSpPr>
          <p:spPr>
            <a:xfrm>
              <a:off x="5909577" y="2818889"/>
              <a:ext cx="11368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2" name="TextBox 71">
              <a:extLst>
                <a:ext uri="{FF2B5EF4-FFF2-40B4-BE49-F238E27FC236}">
                  <a16:creationId xmlns:a16="http://schemas.microsoft.com/office/drawing/2014/main" id="{80D3FE55-0B96-E7BF-8979-1ED49411C86A}"/>
                </a:ext>
              </a:extLst>
            </p:cNvPr>
            <p:cNvSpPr txBox="1"/>
            <p:nvPr/>
          </p:nvSpPr>
          <p:spPr>
            <a:xfrm>
              <a:off x="5906472" y="2506386"/>
              <a:ext cx="1124026" cy="400110"/>
            </a:xfrm>
            <a:prstGeom prst="rect">
              <a:avLst/>
            </a:prstGeom>
            <a:noFill/>
          </p:spPr>
          <p:txBody>
            <a:bodyPr wrap="none" rtlCol="0">
              <a:spAutoFit/>
            </a:bodyPr>
            <a:lstStyle/>
            <a:p>
              <a:pPr algn="l"/>
              <a:r>
                <a:rPr lang="en-US" sz="2000" dirty="0" err="1">
                  <a:latin typeface="+mn-lt"/>
                </a:rPr>
                <a:t>blockHdr</a:t>
              </a:r>
              <a:endParaRPr lang="en-US" sz="2000" dirty="0">
                <a:latin typeface="+mn-lt"/>
              </a:endParaRPr>
            </a:p>
          </p:txBody>
        </p:sp>
      </p:grpSp>
      <p:grpSp>
        <p:nvGrpSpPr>
          <p:cNvPr id="74" name="Group 73">
            <a:extLst>
              <a:ext uri="{FF2B5EF4-FFF2-40B4-BE49-F238E27FC236}">
                <a16:creationId xmlns:a16="http://schemas.microsoft.com/office/drawing/2014/main" id="{28B84642-1869-ABD0-E4C0-DADDE2694873}"/>
              </a:ext>
            </a:extLst>
          </p:cNvPr>
          <p:cNvGrpSpPr/>
          <p:nvPr/>
        </p:nvGrpSpPr>
        <p:grpSpPr>
          <a:xfrm rot="20607746">
            <a:off x="863834" y="2852685"/>
            <a:ext cx="1489462" cy="400110"/>
            <a:chOff x="896550" y="3333708"/>
            <a:chExt cx="1489462" cy="400110"/>
          </a:xfrm>
        </p:grpSpPr>
        <p:cxnSp>
          <p:nvCxnSpPr>
            <p:cNvPr id="75" name="Straight Arrow Connector 74">
              <a:extLst>
                <a:ext uri="{FF2B5EF4-FFF2-40B4-BE49-F238E27FC236}">
                  <a16:creationId xmlns:a16="http://schemas.microsoft.com/office/drawing/2014/main" id="{33A59E25-DDD0-4086-1A05-D8D03C539A84}"/>
                </a:ext>
              </a:extLst>
            </p:cNvPr>
            <p:cNvCxnSpPr>
              <a:cxnSpLocks/>
            </p:cNvCxnSpPr>
            <p:nvPr/>
          </p:nvCxnSpPr>
          <p:spPr>
            <a:xfrm flipV="1">
              <a:off x="896550" y="3636121"/>
              <a:ext cx="1489462" cy="595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688A760F-261C-E022-F9DB-F6BE4B705E31}"/>
                </a:ext>
              </a:extLst>
            </p:cNvPr>
            <p:cNvSpPr txBox="1"/>
            <p:nvPr/>
          </p:nvSpPr>
          <p:spPr>
            <a:xfrm>
              <a:off x="1167724" y="3333708"/>
              <a:ext cx="910827" cy="400110"/>
            </a:xfrm>
            <a:prstGeom prst="rect">
              <a:avLst/>
            </a:prstGeom>
            <a:noFill/>
          </p:spPr>
          <p:txBody>
            <a:bodyPr wrap="none" rtlCol="0">
              <a:spAutoFit/>
            </a:bodyPr>
            <a:lstStyle/>
            <a:p>
              <a:pPr algn="l"/>
              <a:r>
                <a:rPr lang="en-US" sz="2000" dirty="0">
                  <a:latin typeface="+mn-lt"/>
                </a:rPr>
                <a:t>bundle</a:t>
              </a:r>
            </a:p>
          </p:txBody>
        </p:sp>
      </p:grpSp>
      <p:sp>
        <p:nvSpPr>
          <p:cNvPr id="77" name="TextBox 76">
            <a:extLst>
              <a:ext uri="{FF2B5EF4-FFF2-40B4-BE49-F238E27FC236}">
                <a16:creationId xmlns:a16="http://schemas.microsoft.com/office/drawing/2014/main" id="{F30CECD0-E7EA-4BD8-4F80-0E0CA2C6C327}"/>
              </a:ext>
            </a:extLst>
          </p:cNvPr>
          <p:cNvSpPr txBox="1"/>
          <p:nvPr/>
        </p:nvSpPr>
        <p:spPr>
          <a:xfrm>
            <a:off x="2182738" y="1872759"/>
            <a:ext cx="1766317" cy="646331"/>
          </a:xfrm>
          <a:prstGeom prst="rect">
            <a:avLst/>
          </a:prstGeom>
          <a:noFill/>
        </p:spPr>
        <p:txBody>
          <a:bodyPr wrap="none" rtlCol="0">
            <a:spAutoFit/>
          </a:bodyPr>
          <a:lstStyle/>
          <a:p>
            <a:pPr algn="l"/>
            <a:r>
              <a:rPr lang="en-US" sz="1800" dirty="0">
                <a:latin typeface="+mn-lt"/>
              </a:rPr>
              <a:t>build block from </a:t>
            </a:r>
            <a:br>
              <a:rPr lang="en-US" sz="1800" dirty="0">
                <a:latin typeface="+mn-lt"/>
              </a:rPr>
            </a:br>
            <a:r>
              <a:rPr lang="en-US" sz="1800" dirty="0">
                <a:latin typeface="+mn-lt"/>
              </a:rPr>
              <a:t>Tx and bundles</a:t>
            </a:r>
          </a:p>
        </p:txBody>
      </p:sp>
      <p:sp>
        <p:nvSpPr>
          <p:cNvPr id="78" name="TextBox 77">
            <a:extLst>
              <a:ext uri="{FF2B5EF4-FFF2-40B4-BE49-F238E27FC236}">
                <a16:creationId xmlns:a16="http://schemas.microsoft.com/office/drawing/2014/main" id="{DF0A4BD1-1C71-FAFD-E645-94059AFD874B}"/>
              </a:ext>
            </a:extLst>
          </p:cNvPr>
          <p:cNvSpPr txBox="1"/>
          <p:nvPr/>
        </p:nvSpPr>
        <p:spPr>
          <a:xfrm>
            <a:off x="6950334" y="2081648"/>
            <a:ext cx="2044470" cy="400110"/>
          </a:xfrm>
          <a:prstGeom prst="rect">
            <a:avLst/>
          </a:prstGeom>
          <a:noFill/>
        </p:spPr>
        <p:txBody>
          <a:bodyPr wrap="none" rtlCol="0">
            <a:spAutoFit/>
          </a:bodyPr>
          <a:lstStyle/>
          <a:p>
            <a:pPr algn="l"/>
            <a:r>
              <a:rPr lang="en-US" sz="2000" dirty="0">
                <a:latin typeface="+mn-lt"/>
              </a:rPr>
              <a:t>choose best block</a:t>
            </a:r>
          </a:p>
        </p:txBody>
      </p:sp>
      <p:cxnSp>
        <p:nvCxnSpPr>
          <p:cNvPr id="80" name="Straight Arrow Connector 79">
            <a:extLst>
              <a:ext uri="{FF2B5EF4-FFF2-40B4-BE49-F238E27FC236}">
                <a16:creationId xmlns:a16="http://schemas.microsoft.com/office/drawing/2014/main" id="{BA64F54F-BA63-03A8-98A3-FCF265DB6D4E}"/>
              </a:ext>
            </a:extLst>
          </p:cNvPr>
          <p:cNvCxnSpPr>
            <a:stCxn id="9" idx="3"/>
            <a:endCxn id="7" idx="2"/>
          </p:cNvCxnSpPr>
          <p:nvPr/>
        </p:nvCxnSpPr>
        <p:spPr>
          <a:xfrm flipH="1" flipV="1">
            <a:off x="2978944" y="3955791"/>
            <a:ext cx="42863" cy="2870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406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par>
                                <p:cTn id="8" presetID="22" presetClass="entr" presetSubtype="8" fill="hold"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500"/>
                                        <p:tgtEl>
                                          <p:spTgt spid="68"/>
                                        </p:tgtEl>
                                      </p:cBhvr>
                                    </p:animEffect>
                                  </p:childTnLst>
                                </p:cTn>
                              </p:par>
                              <p:par>
                                <p:cTn id="14" presetID="22" presetClass="entr" presetSubtype="8"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8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left)">
                                      <p:cBhvr>
                                        <p:cTn id="48" dur="500"/>
                                        <p:tgtEl>
                                          <p:spTgt spid="60"/>
                                        </p:tgtEl>
                                      </p:cBhvr>
                                    </p:animEffect>
                                  </p:childTnLst>
                                </p:cTn>
                              </p:par>
                              <p:par>
                                <p:cTn id="49" presetID="22" presetClass="entr" presetSubtype="8"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wipe(left)">
                                      <p:cBhvr>
                                        <p:cTn id="51" dur="500"/>
                                        <p:tgtEl>
                                          <p:spTgt spid="70"/>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7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wipe(right)">
                                      <p:cBhvr>
                                        <p:cTn id="60" dur="500"/>
                                        <p:tgtEl>
                                          <p:spTgt spid="6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left)">
                                      <p:cBhvr>
                                        <p:cTn id="6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8" grpId="0" animBg="1"/>
      <p:bldP spid="19" grpId="0" animBg="1"/>
      <p:bldP spid="77" grpId="0"/>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3AA4D-0B05-DEE9-C2D2-77E9C0C3A9AC}"/>
              </a:ext>
            </a:extLst>
          </p:cNvPr>
          <p:cNvSpPr>
            <a:spLocks noGrp="1"/>
          </p:cNvSpPr>
          <p:nvPr>
            <p:ph type="title"/>
          </p:nvPr>
        </p:nvSpPr>
        <p:spPr/>
        <p:txBody>
          <a:bodyPr>
            <a:normAutofit fontScale="90000"/>
          </a:bodyPr>
          <a:lstStyle/>
          <a:p>
            <a:r>
              <a:rPr lang="en-US" dirty="0"/>
              <a:t>MEV-boost</a:t>
            </a:r>
          </a:p>
        </p:txBody>
      </p:sp>
      <p:sp>
        <p:nvSpPr>
          <p:cNvPr id="3" name="Content Placeholder 2">
            <a:extLst>
              <a:ext uri="{FF2B5EF4-FFF2-40B4-BE49-F238E27FC236}">
                <a16:creationId xmlns:a16="http://schemas.microsoft.com/office/drawing/2014/main" id="{692D02E9-2679-56AC-2DB8-5E27C0586F88}"/>
              </a:ext>
            </a:extLst>
          </p:cNvPr>
          <p:cNvSpPr>
            <a:spLocks noGrp="1"/>
          </p:cNvSpPr>
          <p:nvPr>
            <p:ph idx="1"/>
          </p:nvPr>
        </p:nvSpPr>
        <p:spPr>
          <a:xfrm>
            <a:off x="457200" y="1000122"/>
            <a:ext cx="8686800" cy="3943349"/>
          </a:xfrm>
        </p:spPr>
        <p:txBody>
          <a:bodyPr>
            <a:normAutofit fontScale="85000" lnSpcReduction="10000"/>
          </a:bodyPr>
          <a:lstStyle/>
          <a:p>
            <a:pPr marL="0" indent="0">
              <a:buNone/>
            </a:pPr>
            <a:r>
              <a:rPr lang="en-US" b="1" dirty="0"/>
              <a:t>Builder</a:t>
            </a:r>
            <a:r>
              <a:rPr lang="en-US" dirty="0"/>
              <a:t>:  collects bundles and Tx, builds a block   </a:t>
            </a:r>
            <a:r>
              <a:rPr lang="en-US" sz="2000" dirty="0"/>
              <a:t>(≈300 bundles/block)</a:t>
            </a:r>
            <a:endParaRPr lang="en-US" sz="2800" dirty="0"/>
          </a:p>
          <a:p>
            <a:r>
              <a:rPr lang="en-US" dirty="0"/>
              <a:t>includes a MEV offer to validator  (</a:t>
            </a:r>
            <a:r>
              <a:rPr lang="en-US" dirty="0" err="1">
                <a:effectLst/>
              </a:rPr>
              <a:t>feeRecipient</a:t>
            </a:r>
            <a:r>
              <a:rPr lang="en-US" dirty="0">
                <a:effectLst/>
              </a:rPr>
              <a:t>)</a:t>
            </a:r>
          </a:p>
          <a:p>
            <a:pPr marL="0" indent="0">
              <a:spcBef>
                <a:spcPts val="1776"/>
              </a:spcBef>
              <a:buNone/>
            </a:pPr>
            <a:r>
              <a:rPr lang="en-US" b="1" dirty="0"/>
              <a:t>Relay</a:t>
            </a:r>
            <a:r>
              <a:rPr lang="en-US" dirty="0"/>
              <a:t>:  collects blocks, chooses block with max MEV offer</a:t>
            </a:r>
          </a:p>
          <a:p>
            <a:r>
              <a:rPr lang="en-US" dirty="0">
                <a:effectLst/>
              </a:rPr>
              <a:t>sends block header (and MEV of</a:t>
            </a:r>
            <a:r>
              <a:rPr lang="en-US" dirty="0"/>
              <a:t>fer) to block proposer</a:t>
            </a:r>
          </a:p>
          <a:p>
            <a:r>
              <a:rPr lang="en-US" dirty="0">
                <a:effectLst/>
              </a:rPr>
              <a:t>Can’t expose Tx </a:t>
            </a:r>
            <a:r>
              <a:rPr lang="en-US" dirty="0"/>
              <a:t>in block </a:t>
            </a:r>
            <a:r>
              <a:rPr lang="en-US" dirty="0">
                <a:effectLst/>
              </a:rPr>
              <a:t>to proposer (</a:t>
            </a:r>
            <a:r>
              <a:rPr lang="en-US" dirty="0"/>
              <a:t>proposer could steal Tx)</a:t>
            </a:r>
          </a:p>
          <a:p>
            <a:pPr marL="0" indent="0">
              <a:spcBef>
                <a:spcPts val="1776"/>
              </a:spcBef>
              <a:buNone/>
            </a:pPr>
            <a:r>
              <a:rPr lang="en-US" b="1" dirty="0"/>
              <a:t>Proposer</a:t>
            </a:r>
            <a:r>
              <a:rPr lang="en-US" dirty="0"/>
              <a:t>:  chooses best offer and signs header with its staking key</a:t>
            </a:r>
          </a:p>
          <a:p>
            <a:pPr marL="0" indent="0">
              <a:buNone/>
              <a:tabLst>
                <a:tab pos="449263" algn="l"/>
              </a:tabLst>
            </a:pPr>
            <a:r>
              <a:rPr lang="en-US" dirty="0"/>
              <a:t>⇒	Then R</a:t>
            </a:r>
            <a:r>
              <a:rPr lang="en-US" dirty="0">
                <a:effectLst/>
              </a:rPr>
              <a:t>elay sends block to network, making it public</a:t>
            </a:r>
          </a:p>
          <a:p>
            <a:pPr marL="0" indent="0">
              <a:buNone/>
              <a:tabLst>
                <a:tab pos="449263" algn="l"/>
              </a:tabLst>
            </a:pPr>
            <a:r>
              <a:rPr lang="en-US" dirty="0"/>
              <a:t>⇒	Now, proposer cannot steal MEV  (would be exposed to slashing)</a:t>
            </a:r>
            <a:endParaRPr lang="en-US" dirty="0">
              <a:effectLst/>
            </a:endParaRPr>
          </a:p>
        </p:txBody>
      </p:sp>
      <p:sp>
        <p:nvSpPr>
          <p:cNvPr id="4" name="TextBox 3">
            <a:extLst>
              <a:ext uri="{FF2B5EF4-FFF2-40B4-BE49-F238E27FC236}">
                <a16:creationId xmlns:a16="http://schemas.microsoft.com/office/drawing/2014/main" id="{26E2B39D-C9A7-9761-E87F-40F22B03DECF}"/>
              </a:ext>
            </a:extLst>
          </p:cNvPr>
          <p:cNvSpPr txBox="1"/>
          <p:nvPr/>
        </p:nvSpPr>
        <p:spPr>
          <a:xfrm>
            <a:off x="5161628" y="4835723"/>
            <a:ext cx="3982372" cy="307777"/>
          </a:xfrm>
          <a:prstGeom prst="rect">
            <a:avLst/>
          </a:prstGeom>
          <a:noFill/>
        </p:spPr>
        <p:txBody>
          <a:bodyPr wrap="none" rtlCol="0">
            <a:spAutoFit/>
          </a:bodyPr>
          <a:lstStyle/>
          <a:p>
            <a:pPr algn="l"/>
            <a:r>
              <a:rPr lang="en-US" sz="1400" dirty="0">
                <a:latin typeface="+mn-lt"/>
              </a:rPr>
              <a:t>https://</a:t>
            </a:r>
            <a:r>
              <a:rPr lang="en-US" sz="1400" dirty="0" err="1">
                <a:latin typeface="+mn-lt"/>
              </a:rPr>
              <a:t>writings.flashbots.net</a:t>
            </a:r>
            <a:r>
              <a:rPr lang="en-US" sz="1400" dirty="0">
                <a:latin typeface="+mn-lt"/>
              </a:rPr>
              <a:t>/searching-post-merge</a:t>
            </a:r>
          </a:p>
        </p:txBody>
      </p:sp>
    </p:spTree>
    <p:extLst>
      <p:ext uri="{BB962C8B-B14F-4D97-AF65-F5344CB8AC3E}">
        <p14:creationId xmlns:p14="http://schemas.microsoft.com/office/powerpoint/2010/main" val="308363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7AFC-15BF-7E0D-71CE-E6B6351153A3}"/>
              </a:ext>
            </a:extLst>
          </p:cNvPr>
          <p:cNvSpPr>
            <a:spLocks noGrp="1"/>
          </p:cNvSpPr>
          <p:nvPr>
            <p:ph type="title"/>
          </p:nvPr>
        </p:nvSpPr>
        <p:spPr/>
        <p:txBody>
          <a:bodyPr>
            <a:normAutofit fontScale="90000"/>
          </a:bodyPr>
          <a:lstStyle/>
          <a:p>
            <a:r>
              <a:rPr lang="en-US" dirty="0"/>
              <a:t>Many block options per slot</a:t>
            </a:r>
          </a:p>
        </p:txBody>
      </p:sp>
      <p:sp>
        <p:nvSpPr>
          <p:cNvPr id="3" name="Content Placeholder 2">
            <a:extLst>
              <a:ext uri="{FF2B5EF4-FFF2-40B4-BE49-F238E27FC236}">
                <a16:creationId xmlns:a16="http://schemas.microsoft.com/office/drawing/2014/main" id="{79AD7273-8000-6ACF-DE3D-1144460FFD99}"/>
              </a:ext>
            </a:extLst>
          </p:cNvPr>
          <p:cNvSpPr>
            <a:spLocks noGrp="1"/>
          </p:cNvSpPr>
          <p:nvPr>
            <p:ph idx="1"/>
          </p:nvPr>
        </p:nvSpPr>
        <p:spPr>
          <a:xfrm>
            <a:off x="457200" y="1003506"/>
            <a:ext cx="8539316" cy="1371599"/>
          </a:xfrm>
        </p:spPr>
        <p:txBody>
          <a:bodyPr>
            <a:normAutofit fontScale="85000" lnSpcReduction="10000"/>
          </a:bodyPr>
          <a:lstStyle/>
          <a:p>
            <a:pPr marL="0" indent="0">
              <a:buNone/>
            </a:pPr>
            <a:r>
              <a:rPr lang="en-US" dirty="0"/>
              <a:t>A relay might receive 500 blocks per slot from builders</a:t>
            </a:r>
          </a:p>
          <a:p>
            <a:r>
              <a:rPr lang="en-US" dirty="0"/>
              <a:t>Each builder might send 20 blocks to relay for one slot</a:t>
            </a:r>
          </a:p>
          <a:p>
            <a:r>
              <a:rPr lang="en-US" dirty="0"/>
              <a:t>Why?    The longer builder waits the more MEV opportunities …</a:t>
            </a:r>
          </a:p>
        </p:txBody>
      </p:sp>
      <p:grpSp>
        <p:nvGrpSpPr>
          <p:cNvPr id="4" name="Group 3">
            <a:extLst>
              <a:ext uri="{FF2B5EF4-FFF2-40B4-BE49-F238E27FC236}">
                <a16:creationId xmlns:a16="http://schemas.microsoft.com/office/drawing/2014/main" id="{0D7F10DD-272F-4359-94A3-1F0E28F11D33}"/>
              </a:ext>
            </a:extLst>
          </p:cNvPr>
          <p:cNvGrpSpPr/>
          <p:nvPr/>
        </p:nvGrpSpPr>
        <p:grpSpPr>
          <a:xfrm>
            <a:off x="457200" y="2526884"/>
            <a:ext cx="8621366" cy="2526576"/>
            <a:chOff x="457200" y="2526884"/>
            <a:chExt cx="8621366" cy="2526576"/>
          </a:xfrm>
        </p:grpSpPr>
        <p:pic>
          <p:nvPicPr>
            <p:cNvPr id="5" name="Picture 4">
              <a:extLst>
                <a:ext uri="{FF2B5EF4-FFF2-40B4-BE49-F238E27FC236}">
                  <a16:creationId xmlns:a16="http://schemas.microsoft.com/office/drawing/2014/main" id="{18600DFE-E3A0-FD32-7BBE-489A9C17BAD4}"/>
                </a:ext>
              </a:extLst>
            </p:cNvPr>
            <p:cNvPicPr>
              <a:picLocks noChangeAspect="1"/>
            </p:cNvPicPr>
            <p:nvPr/>
          </p:nvPicPr>
          <p:blipFill rotWithShape="1">
            <a:blip r:embed="rId2"/>
            <a:srcRect t="16013" b="4445"/>
            <a:stretch/>
          </p:blipFill>
          <p:spPr>
            <a:xfrm>
              <a:off x="457200" y="2526884"/>
              <a:ext cx="5284839" cy="2526576"/>
            </a:xfrm>
            <a:prstGeom prst="rect">
              <a:avLst/>
            </a:prstGeom>
          </p:spPr>
        </p:pic>
        <p:sp>
          <p:nvSpPr>
            <p:cNvPr id="6" name="TextBox 5">
              <a:extLst>
                <a:ext uri="{FF2B5EF4-FFF2-40B4-BE49-F238E27FC236}">
                  <a16:creationId xmlns:a16="http://schemas.microsoft.com/office/drawing/2014/main" id="{28E783B5-9516-C6F4-16AC-076093DB37DC}"/>
                </a:ext>
              </a:extLst>
            </p:cNvPr>
            <p:cNvSpPr txBox="1"/>
            <p:nvPr/>
          </p:nvSpPr>
          <p:spPr>
            <a:xfrm>
              <a:off x="5211097" y="4684128"/>
              <a:ext cx="3867469" cy="369332"/>
            </a:xfrm>
            <a:prstGeom prst="rect">
              <a:avLst/>
            </a:prstGeom>
            <a:noFill/>
          </p:spPr>
          <p:txBody>
            <a:bodyPr wrap="none" rtlCol="0">
              <a:spAutoFit/>
            </a:bodyPr>
            <a:lstStyle/>
            <a:p>
              <a:r>
                <a:rPr lang="en-US" sz="1800" dirty="0">
                  <a:latin typeface="+mn-lt"/>
                </a:rPr>
                <a:t>credit: Justin Drake </a:t>
              </a:r>
              <a:r>
                <a:rPr lang="en-US" sz="1800" i="0" dirty="0">
                  <a:solidFill>
                    <a:srgbClr val="222222"/>
                  </a:solidFill>
                  <a:effectLst/>
                  <a:latin typeface="+mn-lt"/>
                </a:rPr>
                <a:t>and </a:t>
              </a:r>
              <a:r>
                <a:rPr lang="en-US" sz="1800" i="0" dirty="0">
                  <a:solidFill>
                    <a:srgbClr val="1F1F1F"/>
                  </a:solidFill>
                  <a:effectLst/>
                  <a:latin typeface="+mn-lt"/>
                </a:rPr>
                <a:t>Shea </a:t>
              </a:r>
              <a:r>
                <a:rPr lang="en-US" sz="1800" i="0" dirty="0" err="1">
                  <a:solidFill>
                    <a:srgbClr val="1F1F1F"/>
                  </a:solidFill>
                  <a:effectLst/>
                  <a:latin typeface="+mn-lt"/>
                </a:rPr>
                <a:t>Ketsdever</a:t>
              </a:r>
              <a:endParaRPr lang="en-US" sz="1800" i="0" dirty="0">
                <a:solidFill>
                  <a:srgbClr val="5F6368"/>
                </a:solidFill>
                <a:effectLst/>
                <a:latin typeface="+mn-lt"/>
              </a:endParaRPr>
            </a:p>
          </p:txBody>
        </p:sp>
        <p:sp>
          <p:nvSpPr>
            <p:cNvPr id="7" name="TextBox 6">
              <a:extLst>
                <a:ext uri="{FF2B5EF4-FFF2-40B4-BE49-F238E27FC236}">
                  <a16:creationId xmlns:a16="http://schemas.microsoft.com/office/drawing/2014/main" id="{113A2B2C-752A-58AB-04CA-75FE2BD421BB}"/>
                </a:ext>
              </a:extLst>
            </p:cNvPr>
            <p:cNvSpPr txBox="1"/>
            <p:nvPr/>
          </p:nvSpPr>
          <p:spPr>
            <a:xfrm>
              <a:off x="1504336" y="2664385"/>
              <a:ext cx="1221809" cy="307777"/>
            </a:xfrm>
            <a:prstGeom prst="rect">
              <a:avLst/>
            </a:prstGeom>
            <a:noFill/>
          </p:spPr>
          <p:txBody>
            <a:bodyPr wrap="none" rtlCol="0">
              <a:spAutoFit/>
            </a:bodyPr>
            <a:lstStyle/>
            <a:p>
              <a:r>
                <a:rPr lang="en-US" sz="1400" dirty="0">
                  <a:effectLst/>
                  <a:latin typeface="+mn-lt"/>
                </a:rPr>
                <a:t>slot 5,680,917</a:t>
              </a:r>
            </a:p>
          </p:txBody>
        </p:sp>
        <p:sp>
          <p:nvSpPr>
            <p:cNvPr id="8" name="TextBox 7">
              <a:extLst>
                <a:ext uri="{FF2B5EF4-FFF2-40B4-BE49-F238E27FC236}">
                  <a16:creationId xmlns:a16="http://schemas.microsoft.com/office/drawing/2014/main" id="{FF2F0F19-F2C2-EC68-481B-195A61E9E41C}"/>
                </a:ext>
              </a:extLst>
            </p:cNvPr>
            <p:cNvSpPr txBox="1"/>
            <p:nvPr/>
          </p:nvSpPr>
          <p:spPr>
            <a:xfrm>
              <a:off x="2611912" y="4222463"/>
              <a:ext cx="2229033" cy="646331"/>
            </a:xfrm>
            <a:prstGeom prst="rect">
              <a:avLst/>
            </a:prstGeom>
            <a:noFill/>
          </p:spPr>
          <p:txBody>
            <a:bodyPr wrap="square" rtlCol="0">
              <a:spAutoFit/>
            </a:bodyPr>
            <a:lstStyle/>
            <a:p>
              <a:r>
                <a:rPr lang="en-US" sz="1800" dirty="0">
                  <a:latin typeface="+mn-lt"/>
                </a:rPr>
                <a:t>builder’s bid goes up </a:t>
              </a:r>
              <a:br>
                <a:rPr lang="en-US" sz="1800" dirty="0">
                  <a:latin typeface="+mn-lt"/>
                </a:rPr>
              </a:br>
              <a:r>
                <a:rPr lang="en-US" sz="1800" dirty="0">
                  <a:latin typeface="+mn-lt"/>
                </a:rPr>
                <a:t>the longer it waits</a:t>
              </a:r>
            </a:p>
          </p:txBody>
        </p:sp>
      </p:grpSp>
    </p:spTree>
    <p:extLst>
      <p:ext uri="{BB962C8B-B14F-4D97-AF65-F5344CB8AC3E}">
        <p14:creationId xmlns:p14="http://schemas.microsoft.com/office/powerpoint/2010/main" val="120233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52E4-42B3-627E-7AD0-E08BBA5CC947}"/>
              </a:ext>
            </a:extLst>
          </p:cNvPr>
          <p:cNvSpPr>
            <a:spLocks noGrp="1"/>
          </p:cNvSpPr>
          <p:nvPr>
            <p:ph type="title"/>
          </p:nvPr>
        </p:nvSpPr>
        <p:spPr/>
        <p:txBody>
          <a:bodyPr>
            <a:normAutofit fontScale="90000"/>
          </a:bodyPr>
          <a:lstStyle/>
          <a:p>
            <a:r>
              <a:rPr lang="en-US" dirty="0"/>
              <a:t>Operating relays</a:t>
            </a:r>
          </a:p>
        </p:txBody>
      </p:sp>
      <p:sp>
        <p:nvSpPr>
          <p:cNvPr id="3" name="Content Placeholder 2">
            <a:extLst>
              <a:ext uri="{FF2B5EF4-FFF2-40B4-BE49-F238E27FC236}">
                <a16:creationId xmlns:a16="http://schemas.microsoft.com/office/drawing/2014/main" id="{00E6EF62-E5A7-E4FB-6B59-A1964496038B}"/>
              </a:ext>
            </a:extLst>
          </p:cNvPr>
          <p:cNvSpPr>
            <a:spLocks noGrp="1"/>
          </p:cNvSpPr>
          <p:nvPr>
            <p:ph idx="1"/>
          </p:nvPr>
        </p:nvSpPr>
        <p:spPr>
          <a:xfrm>
            <a:off x="457200" y="1057271"/>
            <a:ext cx="8229600" cy="3818430"/>
          </a:xfrm>
        </p:spPr>
        <p:txBody>
          <a:bodyPr>
            <a:normAutofit/>
          </a:bodyPr>
          <a:lstStyle/>
          <a:p>
            <a:pPr marL="0" indent="0">
              <a:buNone/>
              <a:tabLst>
                <a:tab pos="1654175" algn="l"/>
              </a:tabLst>
            </a:pPr>
            <a:r>
              <a:rPr lang="en-US" sz="2400" b="1" dirty="0" err="1"/>
              <a:t>Flashbots</a:t>
            </a:r>
            <a:r>
              <a:rPr lang="en-US" sz="2400" dirty="0"/>
              <a:t>:	</a:t>
            </a:r>
            <a:r>
              <a:rPr lang="en-US" sz="2400" b="0" i="0" dirty="0">
                <a:solidFill>
                  <a:srgbClr val="24292F"/>
                </a:solidFill>
                <a:effectLst/>
              </a:rPr>
              <a:t>Filters out OFAC sanctioned addresses,</a:t>
            </a:r>
            <a:br>
              <a:rPr lang="en-US" sz="2400" dirty="0">
                <a:solidFill>
                  <a:srgbClr val="24292F"/>
                </a:solidFill>
              </a:rPr>
            </a:br>
            <a:r>
              <a:rPr lang="en-US" sz="2400" dirty="0">
                <a:solidFill>
                  <a:srgbClr val="24292F"/>
                </a:solidFill>
              </a:rPr>
              <a:t>	</a:t>
            </a:r>
            <a:r>
              <a:rPr lang="en-US" sz="2400" b="0" i="0" dirty="0">
                <a:solidFill>
                  <a:srgbClr val="24292F"/>
                </a:solidFill>
                <a:effectLst/>
              </a:rPr>
              <a:t>aims to maximize validator payout </a:t>
            </a:r>
            <a:br>
              <a:rPr lang="en-US" sz="2400" b="0" i="0" dirty="0">
                <a:solidFill>
                  <a:srgbClr val="24292F"/>
                </a:solidFill>
                <a:effectLst/>
              </a:rPr>
            </a:br>
            <a:r>
              <a:rPr lang="en-US" sz="2400" b="0" i="0" dirty="0">
                <a:solidFill>
                  <a:srgbClr val="24292F"/>
                </a:solidFill>
                <a:effectLst/>
              </a:rPr>
              <a:t>			(so that many validators will work with it)</a:t>
            </a:r>
          </a:p>
          <a:p>
            <a:pPr marL="0" indent="0">
              <a:buNone/>
              <a:tabLst>
                <a:tab pos="1654175" algn="l"/>
              </a:tabLst>
            </a:pPr>
            <a:endParaRPr lang="en-US" sz="2400" dirty="0">
              <a:solidFill>
                <a:srgbClr val="24292F"/>
              </a:solidFill>
            </a:endParaRPr>
          </a:p>
          <a:p>
            <a:pPr marL="0" indent="0">
              <a:buNone/>
              <a:tabLst>
                <a:tab pos="1654175" algn="l"/>
              </a:tabLst>
            </a:pPr>
            <a:r>
              <a:rPr lang="en-US" sz="2400" b="1" dirty="0" err="1">
                <a:solidFill>
                  <a:srgbClr val="24292F"/>
                </a:solidFill>
              </a:rPr>
              <a:t>BloXroute</a:t>
            </a:r>
            <a:r>
              <a:rPr lang="en-US" sz="2400" dirty="0">
                <a:solidFill>
                  <a:srgbClr val="24292F"/>
                </a:solidFill>
              </a:rPr>
              <a:t>:  </a:t>
            </a:r>
            <a:r>
              <a:rPr lang="en-US" sz="2000" dirty="0">
                <a:solidFill>
                  <a:srgbClr val="24292F"/>
                </a:solidFill>
              </a:rPr>
              <a:t>(runs two identical relays) </a:t>
            </a:r>
            <a:r>
              <a:rPr lang="en-US" sz="2400" dirty="0">
                <a:solidFill>
                  <a:srgbClr val="24292F"/>
                </a:solidFill>
              </a:rPr>
              <a:t>   same as </a:t>
            </a:r>
            <a:r>
              <a:rPr lang="en-US" sz="2400" dirty="0" err="1">
                <a:solidFill>
                  <a:srgbClr val="24292F"/>
                </a:solidFill>
              </a:rPr>
              <a:t>Flashbots</a:t>
            </a:r>
            <a:r>
              <a:rPr lang="en-US" sz="2400" dirty="0">
                <a:solidFill>
                  <a:srgbClr val="24292F"/>
                </a:solidFill>
              </a:rPr>
              <a:t> relay</a:t>
            </a:r>
            <a:endParaRPr lang="en-US" sz="2400" b="0" i="0" dirty="0">
              <a:solidFill>
                <a:srgbClr val="24292F"/>
              </a:solidFill>
              <a:effectLst/>
            </a:endParaRPr>
          </a:p>
          <a:p>
            <a:pPr marL="0" indent="0">
              <a:buNone/>
              <a:tabLst>
                <a:tab pos="1654175" algn="l"/>
              </a:tabLst>
            </a:pPr>
            <a:endParaRPr lang="en-US" sz="2400" b="1" dirty="0">
              <a:solidFill>
                <a:srgbClr val="24292F"/>
              </a:solidFill>
            </a:endParaRPr>
          </a:p>
          <a:p>
            <a:pPr marL="0" indent="0">
              <a:buNone/>
              <a:tabLst>
                <a:tab pos="1654175" algn="l"/>
              </a:tabLst>
            </a:pPr>
            <a:r>
              <a:rPr lang="en-US" sz="2400" b="1" dirty="0" err="1">
                <a:solidFill>
                  <a:srgbClr val="24292F"/>
                </a:solidFill>
              </a:rPr>
              <a:t>UltraSound</a:t>
            </a:r>
            <a:r>
              <a:rPr lang="en-US" sz="2400" b="1" dirty="0">
                <a:solidFill>
                  <a:srgbClr val="24292F"/>
                </a:solidFill>
              </a:rPr>
              <a:t> </a:t>
            </a:r>
            <a:r>
              <a:rPr lang="en-US" sz="2000" dirty="0">
                <a:solidFill>
                  <a:srgbClr val="24292F"/>
                </a:solidFill>
              </a:rPr>
              <a:t>(the largest relay):</a:t>
            </a:r>
            <a:r>
              <a:rPr lang="en-US" sz="2400" b="1" dirty="0">
                <a:solidFill>
                  <a:srgbClr val="24292F"/>
                </a:solidFill>
              </a:rPr>
              <a:t>	</a:t>
            </a:r>
            <a:r>
              <a:rPr lang="en-US" sz="2400" dirty="0">
                <a:solidFill>
                  <a:srgbClr val="24292F"/>
                </a:solidFill>
              </a:rPr>
              <a:t>not for profit, non censoring</a:t>
            </a:r>
            <a:r>
              <a:rPr lang="en-US" sz="2400" i="0" dirty="0">
                <a:solidFill>
                  <a:srgbClr val="24292F"/>
                </a:solidFill>
                <a:effectLst/>
              </a:rPr>
              <a:t> </a:t>
            </a:r>
            <a:endParaRPr lang="en-US" sz="2400" dirty="0">
              <a:solidFill>
                <a:srgbClr val="24292F"/>
              </a:solidFill>
            </a:endParaRPr>
          </a:p>
        </p:txBody>
      </p:sp>
      <p:sp>
        <p:nvSpPr>
          <p:cNvPr id="4" name="TextBox 3">
            <a:extLst>
              <a:ext uri="{FF2B5EF4-FFF2-40B4-BE49-F238E27FC236}">
                <a16:creationId xmlns:a16="http://schemas.microsoft.com/office/drawing/2014/main" id="{5D037658-5BA4-9454-C9A4-4A9273A47000}"/>
              </a:ext>
            </a:extLst>
          </p:cNvPr>
          <p:cNvSpPr txBox="1"/>
          <p:nvPr/>
        </p:nvSpPr>
        <p:spPr>
          <a:xfrm>
            <a:off x="485776" y="4198375"/>
            <a:ext cx="550151" cy="707886"/>
          </a:xfrm>
          <a:prstGeom prst="rect">
            <a:avLst/>
          </a:prstGeom>
          <a:noFill/>
        </p:spPr>
        <p:txBody>
          <a:bodyPr wrap="none" rtlCol="0">
            <a:spAutoFit/>
          </a:bodyPr>
          <a:lstStyle/>
          <a:p>
            <a:pPr algn="l"/>
            <a:r>
              <a:rPr lang="en-US" sz="4000" b="1" dirty="0">
                <a:latin typeface="+mn-lt"/>
              </a:rPr>
              <a:t>…</a:t>
            </a:r>
          </a:p>
        </p:txBody>
      </p:sp>
    </p:spTree>
    <p:extLst>
      <p:ext uri="{BB962C8B-B14F-4D97-AF65-F5344CB8AC3E}">
        <p14:creationId xmlns:p14="http://schemas.microsoft.com/office/powerpoint/2010/main" val="3780768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FD12585-8787-BC1C-FC96-CE86DF1524F7}"/>
              </a:ext>
            </a:extLst>
          </p:cNvPr>
          <p:cNvPicPr>
            <a:picLocks noChangeAspect="1"/>
          </p:cNvPicPr>
          <p:nvPr/>
        </p:nvPicPr>
        <p:blipFill>
          <a:blip r:embed="rId3"/>
          <a:stretch>
            <a:fillRect/>
          </a:stretch>
        </p:blipFill>
        <p:spPr>
          <a:xfrm>
            <a:off x="582970" y="2132321"/>
            <a:ext cx="7479481" cy="2775487"/>
          </a:xfrm>
          <a:prstGeom prst="rect">
            <a:avLst/>
          </a:prstGeom>
        </p:spPr>
      </p:pic>
      <p:sp>
        <p:nvSpPr>
          <p:cNvPr id="2" name="Title 1">
            <a:extLst>
              <a:ext uri="{FF2B5EF4-FFF2-40B4-BE49-F238E27FC236}">
                <a16:creationId xmlns:a16="http://schemas.microsoft.com/office/drawing/2014/main" id="{96289C5B-0AD3-ACAD-76E5-D438FC2CF983}"/>
              </a:ext>
            </a:extLst>
          </p:cNvPr>
          <p:cNvSpPr>
            <a:spLocks noGrp="1"/>
          </p:cNvSpPr>
          <p:nvPr>
            <p:ph type="title"/>
          </p:nvPr>
        </p:nvSpPr>
        <p:spPr/>
        <p:txBody>
          <a:bodyPr>
            <a:normAutofit fontScale="90000"/>
          </a:bodyPr>
          <a:lstStyle/>
          <a:p>
            <a:r>
              <a:rPr lang="en-US" dirty="0"/>
              <a:t>An example:  </a:t>
            </a:r>
            <a:r>
              <a:rPr lang="en-US" dirty="0" err="1"/>
              <a:t>flashbots</a:t>
            </a:r>
            <a:r>
              <a:rPr lang="en-US" dirty="0"/>
              <a:t> relay</a:t>
            </a:r>
          </a:p>
        </p:txBody>
      </p:sp>
      <p:pic>
        <p:nvPicPr>
          <p:cNvPr id="4" name="Picture 3">
            <a:extLst>
              <a:ext uri="{FF2B5EF4-FFF2-40B4-BE49-F238E27FC236}">
                <a16:creationId xmlns:a16="http://schemas.microsoft.com/office/drawing/2014/main" id="{C4F7B32B-197F-0998-64D6-71E5B1AC1D53}"/>
              </a:ext>
            </a:extLst>
          </p:cNvPr>
          <p:cNvPicPr>
            <a:picLocks noChangeAspect="1"/>
          </p:cNvPicPr>
          <p:nvPr/>
        </p:nvPicPr>
        <p:blipFill>
          <a:blip r:embed="rId4"/>
          <a:stretch>
            <a:fillRect/>
          </a:stretch>
        </p:blipFill>
        <p:spPr>
          <a:xfrm>
            <a:off x="457200" y="925314"/>
            <a:ext cx="7773134" cy="1207008"/>
          </a:xfrm>
          <a:prstGeom prst="rect">
            <a:avLst/>
          </a:prstGeom>
        </p:spPr>
      </p:pic>
      <p:sp>
        <p:nvSpPr>
          <p:cNvPr id="6" name="Rectangle 5">
            <a:extLst>
              <a:ext uri="{FF2B5EF4-FFF2-40B4-BE49-F238E27FC236}">
                <a16:creationId xmlns:a16="http://schemas.microsoft.com/office/drawing/2014/main" id="{32E989FE-19C8-393D-09C0-E32E9A610C10}"/>
              </a:ext>
            </a:extLst>
          </p:cNvPr>
          <p:cNvSpPr/>
          <p:nvPr/>
        </p:nvSpPr>
        <p:spPr>
          <a:xfrm>
            <a:off x="5139122" y="1585913"/>
            <a:ext cx="1861446" cy="343266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9DA576-6EC5-A8D4-ED75-81178EA3752A}"/>
              </a:ext>
            </a:extLst>
          </p:cNvPr>
          <p:cNvSpPr/>
          <p:nvPr/>
        </p:nvSpPr>
        <p:spPr>
          <a:xfrm>
            <a:off x="3254630" y="1585913"/>
            <a:ext cx="1504183" cy="343266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E7A940C-93EF-1FBE-E294-6A3EF3220C63}"/>
              </a:ext>
            </a:extLst>
          </p:cNvPr>
          <p:cNvSpPr txBox="1"/>
          <p:nvPr/>
        </p:nvSpPr>
        <p:spPr>
          <a:xfrm>
            <a:off x="5032381" y="1255583"/>
            <a:ext cx="1765291" cy="400110"/>
          </a:xfrm>
          <a:prstGeom prst="rect">
            <a:avLst/>
          </a:prstGeom>
          <a:noFill/>
        </p:spPr>
        <p:txBody>
          <a:bodyPr wrap="none" rtlCol="0">
            <a:spAutoFit/>
          </a:bodyPr>
          <a:lstStyle/>
          <a:p>
            <a:pPr algn="l"/>
            <a:r>
              <a:rPr lang="en-US" sz="2000" dirty="0">
                <a:latin typeface="+mn-lt"/>
              </a:rPr>
              <a:t>fee to validator</a:t>
            </a:r>
          </a:p>
        </p:txBody>
      </p:sp>
    </p:spTree>
    <p:extLst>
      <p:ext uri="{BB962C8B-B14F-4D97-AF65-F5344CB8AC3E}">
        <p14:creationId xmlns:p14="http://schemas.microsoft.com/office/powerpoint/2010/main" val="636275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3340D-B203-F289-0537-C89AF41F7911}"/>
              </a:ext>
            </a:extLst>
          </p:cNvPr>
          <p:cNvSpPr>
            <a:spLocks noGrp="1"/>
          </p:cNvSpPr>
          <p:nvPr>
            <p:ph type="title"/>
          </p:nvPr>
        </p:nvSpPr>
        <p:spPr/>
        <p:txBody>
          <a:bodyPr>
            <a:normAutofit fontScale="90000"/>
          </a:bodyPr>
          <a:lstStyle/>
          <a:p>
            <a:r>
              <a:rPr lang="en-US" dirty="0"/>
              <a:t>Transaction flow:  an example</a:t>
            </a:r>
          </a:p>
        </p:txBody>
      </p:sp>
      <p:pic>
        <p:nvPicPr>
          <p:cNvPr id="4" name="Picture 3">
            <a:extLst>
              <a:ext uri="{FF2B5EF4-FFF2-40B4-BE49-F238E27FC236}">
                <a16:creationId xmlns:a16="http://schemas.microsoft.com/office/drawing/2014/main" id="{6A6189EB-F520-DC54-32B0-668D2DFB9B20}"/>
              </a:ext>
            </a:extLst>
          </p:cNvPr>
          <p:cNvPicPr>
            <a:picLocks noChangeAspect="1"/>
          </p:cNvPicPr>
          <p:nvPr/>
        </p:nvPicPr>
        <p:blipFill>
          <a:blip r:embed="rId3"/>
          <a:stretch>
            <a:fillRect/>
          </a:stretch>
        </p:blipFill>
        <p:spPr>
          <a:xfrm>
            <a:off x="13405" y="1050941"/>
            <a:ext cx="9123167" cy="3570220"/>
          </a:xfrm>
          <a:prstGeom prst="rect">
            <a:avLst/>
          </a:prstGeom>
        </p:spPr>
      </p:pic>
      <p:sp>
        <p:nvSpPr>
          <p:cNvPr id="5" name="TextBox 4">
            <a:extLst>
              <a:ext uri="{FF2B5EF4-FFF2-40B4-BE49-F238E27FC236}">
                <a16:creationId xmlns:a16="http://schemas.microsoft.com/office/drawing/2014/main" id="{A6D87F38-5C42-99D5-3A0F-F0AA5E64B895}"/>
              </a:ext>
            </a:extLst>
          </p:cNvPr>
          <p:cNvSpPr txBox="1"/>
          <p:nvPr/>
        </p:nvSpPr>
        <p:spPr>
          <a:xfrm>
            <a:off x="8292485" y="1504335"/>
            <a:ext cx="851515" cy="646331"/>
          </a:xfrm>
          <a:prstGeom prst="rect">
            <a:avLst/>
          </a:prstGeom>
          <a:noFill/>
        </p:spPr>
        <p:txBody>
          <a:bodyPr wrap="none" rtlCol="0">
            <a:spAutoFit/>
          </a:bodyPr>
          <a:lstStyle/>
          <a:p>
            <a:pPr algn="l"/>
            <a:r>
              <a:rPr lang="en-US" sz="1800" dirty="0">
                <a:latin typeface="+mn-lt"/>
              </a:rPr>
              <a:t>Titan</a:t>
            </a:r>
          </a:p>
          <a:p>
            <a:pPr algn="l"/>
            <a:r>
              <a:rPr lang="en-US" sz="1800" dirty="0">
                <a:latin typeface="+mn-lt"/>
              </a:rPr>
              <a:t>builder</a:t>
            </a:r>
          </a:p>
        </p:txBody>
      </p:sp>
      <p:sp>
        <p:nvSpPr>
          <p:cNvPr id="6" name="TextBox 5">
            <a:extLst>
              <a:ext uri="{FF2B5EF4-FFF2-40B4-BE49-F238E27FC236}">
                <a16:creationId xmlns:a16="http://schemas.microsoft.com/office/drawing/2014/main" id="{990F2ABC-12C4-3B1E-8CCE-059A4D31807A}"/>
              </a:ext>
            </a:extLst>
          </p:cNvPr>
          <p:cNvSpPr txBox="1"/>
          <p:nvPr/>
        </p:nvSpPr>
        <p:spPr>
          <a:xfrm>
            <a:off x="107130" y="1607574"/>
            <a:ext cx="1062407" cy="369332"/>
          </a:xfrm>
          <a:prstGeom prst="rect">
            <a:avLst/>
          </a:prstGeom>
          <a:noFill/>
        </p:spPr>
        <p:txBody>
          <a:bodyPr wrap="none" rtlCol="0">
            <a:spAutoFit/>
          </a:bodyPr>
          <a:lstStyle/>
          <a:p>
            <a:pPr algn="l"/>
            <a:r>
              <a:rPr lang="en-US" sz="1800" dirty="0">
                <a:latin typeface="+mn-lt"/>
              </a:rPr>
              <a:t>Tx source</a:t>
            </a:r>
          </a:p>
        </p:txBody>
      </p:sp>
      <p:sp>
        <p:nvSpPr>
          <p:cNvPr id="7" name="TextBox 6">
            <a:extLst>
              <a:ext uri="{FF2B5EF4-FFF2-40B4-BE49-F238E27FC236}">
                <a16:creationId xmlns:a16="http://schemas.microsoft.com/office/drawing/2014/main" id="{45E9CD7D-48B3-CCB1-A152-452529AE4E8D}"/>
              </a:ext>
            </a:extLst>
          </p:cNvPr>
          <p:cNvSpPr txBox="1"/>
          <p:nvPr/>
        </p:nvSpPr>
        <p:spPr>
          <a:xfrm>
            <a:off x="4031226" y="866275"/>
            <a:ext cx="746679" cy="369332"/>
          </a:xfrm>
          <a:prstGeom prst="rect">
            <a:avLst/>
          </a:prstGeom>
          <a:noFill/>
        </p:spPr>
        <p:txBody>
          <a:bodyPr wrap="none" rtlCol="0">
            <a:spAutoFit/>
          </a:bodyPr>
          <a:lstStyle/>
          <a:p>
            <a:pPr algn="l"/>
            <a:r>
              <a:rPr lang="en-US" sz="1800" dirty="0">
                <a:latin typeface="+mn-lt"/>
              </a:rPr>
              <a:t>solver</a:t>
            </a:r>
          </a:p>
        </p:txBody>
      </p:sp>
      <p:sp>
        <p:nvSpPr>
          <p:cNvPr id="8" name="TextBox 7">
            <a:extLst>
              <a:ext uri="{FF2B5EF4-FFF2-40B4-BE49-F238E27FC236}">
                <a16:creationId xmlns:a16="http://schemas.microsoft.com/office/drawing/2014/main" id="{0FC3C300-B7BC-0FEF-AE1D-FEFE21D9796F}"/>
              </a:ext>
            </a:extLst>
          </p:cNvPr>
          <p:cNvSpPr txBox="1"/>
          <p:nvPr/>
        </p:nvSpPr>
        <p:spPr>
          <a:xfrm>
            <a:off x="1656736" y="1607574"/>
            <a:ext cx="774764" cy="369332"/>
          </a:xfrm>
          <a:prstGeom prst="rect">
            <a:avLst/>
          </a:prstGeom>
          <a:noFill/>
        </p:spPr>
        <p:txBody>
          <a:bodyPr wrap="none" rtlCol="0">
            <a:spAutoFit/>
          </a:bodyPr>
          <a:lstStyle/>
          <a:p>
            <a:pPr algn="l"/>
            <a:r>
              <a:rPr lang="en-US" sz="1800" dirty="0">
                <a:latin typeface="+mn-lt"/>
              </a:rPr>
              <a:t>router</a:t>
            </a:r>
          </a:p>
        </p:txBody>
      </p:sp>
      <p:sp>
        <p:nvSpPr>
          <p:cNvPr id="9" name="TextBox 8">
            <a:extLst>
              <a:ext uri="{FF2B5EF4-FFF2-40B4-BE49-F238E27FC236}">
                <a16:creationId xmlns:a16="http://schemas.microsoft.com/office/drawing/2014/main" id="{581E8F76-5F77-88E6-8577-DB9C1B0139B6}"/>
              </a:ext>
            </a:extLst>
          </p:cNvPr>
          <p:cNvSpPr txBox="1"/>
          <p:nvPr/>
        </p:nvSpPr>
        <p:spPr>
          <a:xfrm>
            <a:off x="5166852" y="1504334"/>
            <a:ext cx="1087157" cy="646331"/>
          </a:xfrm>
          <a:prstGeom prst="rect">
            <a:avLst/>
          </a:prstGeom>
          <a:noFill/>
        </p:spPr>
        <p:txBody>
          <a:bodyPr wrap="none" rtlCol="0">
            <a:spAutoFit/>
          </a:bodyPr>
          <a:lstStyle/>
          <a:p>
            <a:pPr algn="l"/>
            <a:r>
              <a:rPr lang="en-US" sz="1800" dirty="0">
                <a:latin typeface="+mn-lt"/>
              </a:rPr>
              <a:t>private</a:t>
            </a:r>
            <a:br>
              <a:rPr lang="en-US" sz="1800" dirty="0">
                <a:latin typeface="+mn-lt"/>
              </a:rPr>
            </a:br>
            <a:r>
              <a:rPr lang="en-US" sz="1800" dirty="0" err="1">
                <a:latin typeface="+mn-lt"/>
              </a:rPr>
              <a:t>mempool</a:t>
            </a:r>
            <a:endParaRPr lang="en-US" sz="1800" dirty="0">
              <a:latin typeface="+mn-lt"/>
            </a:endParaRPr>
          </a:p>
        </p:txBody>
      </p:sp>
      <p:sp>
        <p:nvSpPr>
          <p:cNvPr id="10" name="TextBox 9">
            <a:extLst>
              <a:ext uri="{FF2B5EF4-FFF2-40B4-BE49-F238E27FC236}">
                <a16:creationId xmlns:a16="http://schemas.microsoft.com/office/drawing/2014/main" id="{8CF20305-7946-5031-42EA-CEF7208E0436}"/>
              </a:ext>
            </a:extLst>
          </p:cNvPr>
          <p:cNvSpPr txBox="1"/>
          <p:nvPr/>
        </p:nvSpPr>
        <p:spPr>
          <a:xfrm>
            <a:off x="5260259" y="4482661"/>
            <a:ext cx="1087157" cy="646331"/>
          </a:xfrm>
          <a:prstGeom prst="rect">
            <a:avLst/>
          </a:prstGeom>
          <a:noFill/>
        </p:spPr>
        <p:txBody>
          <a:bodyPr wrap="none" rtlCol="0">
            <a:spAutoFit/>
          </a:bodyPr>
          <a:lstStyle/>
          <a:p>
            <a:pPr algn="l"/>
            <a:r>
              <a:rPr lang="en-US" sz="1800" dirty="0">
                <a:latin typeface="+mn-lt"/>
              </a:rPr>
              <a:t>public</a:t>
            </a:r>
            <a:br>
              <a:rPr lang="en-US" sz="1800" dirty="0">
                <a:latin typeface="+mn-lt"/>
              </a:rPr>
            </a:br>
            <a:r>
              <a:rPr lang="en-US" sz="1800" dirty="0" err="1">
                <a:latin typeface="+mn-lt"/>
              </a:rPr>
              <a:t>mempool</a:t>
            </a:r>
            <a:endParaRPr lang="en-US" sz="1800" dirty="0">
              <a:latin typeface="+mn-lt"/>
            </a:endParaRPr>
          </a:p>
        </p:txBody>
      </p:sp>
    </p:spTree>
    <p:extLst>
      <p:ext uri="{BB962C8B-B14F-4D97-AF65-F5344CB8AC3E}">
        <p14:creationId xmlns:p14="http://schemas.microsoft.com/office/powerpoint/2010/main" val="3740133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89B9-4AD6-B8ED-8F72-013808DE6D5C}"/>
              </a:ext>
            </a:extLst>
          </p:cNvPr>
          <p:cNvSpPr>
            <a:spLocks noGrp="1"/>
          </p:cNvSpPr>
          <p:nvPr>
            <p:ph type="title"/>
          </p:nvPr>
        </p:nvSpPr>
        <p:spPr/>
        <p:txBody>
          <a:bodyPr>
            <a:normAutofit fontScale="90000"/>
          </a:bodyPr>
          <a:lstStyle/>
          <a:p>
            <a:r>
              <a:rPr lang="en-US" dirty="0"/>
              <a:t>The race condition problem           </a:t>
            </a:r>
            <a:endParaRPr lang="en-US" sz="1800" b="0" dirty="0"/>
          </a:p>
        </p:txBody>
      </p:sp>
      <p:grpSp>
        <p:nvGrpSpPr>
          <p:cNvPr id="30" name="Group 29">
            <a:extLst>
              <a:ext uri="{FF2B5EF4-FFF2-40B4-BE49-F238E27FC236}">
                <a16:creationId xmlns:a16="http://schemas.microsoft.com/office/drawing/2014/main" id="{4320F5D6-C810-CB9A-BB87-66CF418B57A5}"/>
              </a:ext>
            </a:extLst>
          </p:cNvPr>
          <p:cNvGrpSpPr/>
          <p:nvPr/>
        </p:nvGrpSpPr>
        <p:grpSpPr>
          <a:xfrm>
            <a:off x="235976" y="969092"/>
            <a:ext cx="7374191" cy="3030020"/>
            <a:chOff x="2762866" y="1150374"/>
            <a:chExt cx="7374191" cy="3030020"/>
          </a:xfrm>
        </p:grpSpPr>
        <p:sp>
          <p:nvSpPr>
            <p:cNvPr id="5" name="Rectangle 4">
              <a:extLst>
                <a:ext uri="{FF2B5EF4-FFF2-40B4-BE49-F238E27FC236}">
                  <a16:creationId xmlns:a16="http://schemas.microsoft.com/office/drawing/2014/main" id="{D2D25E21-EA52-B653-8476-EF7DCCBE1833}"/>
                </a:ext>
              </a:extLst>
            </p:cNvPr>
            <p:cNvSpPr/>
            <p:nvPr/>
          </p:nvSpPr>
          <p:spPr>
            <a:xfrm>
              <a:off x="3169053" y="1544524"/>
              <a:ext cx="1185863" cy="16631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relay</a:t>
              </a:r>
            </a:p>
          </p:txBody>
        </p:sp>
        <p:sp>
          <p:nvSpPr>
            <p:cNvPr id="6" name="Rectangle 5">
              <a:extLst>
                <a:ext uri="{FF2B5EF4-FFF2-40B4-BE49-F238E27FC236}">
                  <a16:creationId xmlns:a16="http://schemas.microsoft.com/office/drawing/2014/main" id="{903CDD50-2B26-2EC7-427F-B1EA34AEFAE3}"/>
                </a:ext>
              </a:extLst>
            </p:cNvPr>
            <p:cNvSpPr/>
            <p:nvPr/>
          </p:nvSpPr>
          <p:spPr>
            <a:xfrm>
              <a:off x="5551764" y="1544524"/>
              <a:ext cx="1672263" cy="16425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validator</a:t>
              </a:r>
              <a:br>
                <a:rPr lang="en-US" sz="2000" dirty="0"/>
              </a:br>
              <a:r>
                <a:rPr lang="en-US" sz="2000" dirty="0"/>
                <a:t>(the current block proposer)</a:t>
              </a:r>
            </a:p>
          </p:txBody>
        </p:sp>
        <p:grpSp>
          <p:nvGrpSpPr>
            <p:cNvPr id="10" name="Group 9">
              <a:extLst>
                <a:ext uri="{FF2B5EF4-FFF2-40B4-BE49-F238E27FC236}">
                  <a16:creationId xmlns:a16="http://schemas.microsoft.com/office/drawing/2014/main" id="{11DC9E19-2086-9274-4D3D-69B6939DFB56}"/>
                </a:ext>
              </a:extLst>
            </p:cNvPr>
            <p:cNvGrpSpPr/>
            <p:nvPr/>
          </p:nvGrpSpPr>
          <p:grpSpPr>
            <a:xfrm>
              <a:off x="3761985" y="3207688"/>
              <a:ext cx="6375072" cy="972706"/>
              <a:chOff x="6107424" y="3960233"/>
              <a:chExt cx="5602524" cy="969957"/>
            </a:xfrm>
          </p:grpSpPr>
          <p:cxnSp>
            <p:nvCxnSpPr>
              <p:cNvPr id="11" name="Elbow Connector 10">
                <a:extLst>
                  <a:ext uri="{FF2B5EF4-FFF2-40B4-BE49-F238E27FC236}">
                    <a16:creationId xmlns:a16="http://schemas.microsoft.com/office/drawing/2014/main" id="{848B8B35-0F14-AFC3-71E2-5BF878922F49}"/>
                  </a:ext>
                </a:extLst>
              </p:cNvPr>
              <p:cNvCxnSpPr>
                <a:cxnSpLocks/>
                <a:stCxn id="5" idx="2"/>
              </p:cNvCxnSpPr>
              <p:nvPr/>
            </p:nvCxnSpPr>
            <p:spPr>
              <a:xfrm rot="16200000" flipH="1">
                <a:off x="8758767" y="1308890"/>
                <a:ext cx="299838" cy="5602524"/>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8DE8659D-D88C-314F-00E4-391D7387A616}"/>
                  </a:ext>
                </a:extLst>
              </p:cNvPr>
              <p:cNvSpPr txBox="1"/>
              <p:nvPr/>
            </p:nvSpPr>
            <p:spPr>
              <a:xfrm>
                <a:off x="6917264" y="4239552"/>
                <a:ext cx="1955885" cy="690638"/>
              </a:xfrm>
              <a:prstGeom prst="rect">
                <a:avLst/>
              </a:prstGeom>
              <a:noFill/>
            </p:spPr>
            <p:txBody>
              <a:bodyPr wrap="square" rtlCol="0">
                <a:spAutoFit/>
              </a:bodyPr>
              <a:lstStyle/>
              <a:p>
                <a:pPr algn="ctr">
                  <a:lnSpc>
                    <a:spcPct val="80000"/>
                  </a:lnSpc>
                </a:pPr>
                <a:r>
                  <a:rPr lang="en-US" dirty="0">
                    <a:latin typeface="+mn-lt"/>
                  </a:rPr>
                  <a:t>send block to</a:t>
                </a:r>
                <a:br>
                  <a:rPr lang="en-US" dirty="0">
                    <a:latin typeface="+mn-lt"/>
                  </a:rPr>
                </a:br>
                <a:r>
                  <a:rPr lang="en-US" dirty="0">
                    <a:latin typeface="+mn-lt"/>
                  </a:rPr>
                  <a:t>eth network</a:t>
                </a:r>
              </a:p>
            </p:txBody>
          </p:sp>
        </p:grpSp>
        <p:grpSp>
          <p:nvGrpSpPr>
            <p:cNvPr id="13" name="Group 12">
              <a:extLst>
                <a:ext uri="{FF2B5EF4-FFF2-40B4-BE49-F238E27FC236}">
                  <a16:creationId xmlns:a16="http://schemas.microsoft.com/office/drawing/2014/main" id="{70869D08-E54F-D562-EA8B-EA9A45AE747B}"/>
                </a:ext>
              </a:extLst>
            </p:cNvPr>
            <p:cNvGrpSpPr/>
            <p:nvPr/>
          </p:nvGrpSpPr>
          <p:grpSpPr>
            <a:xfrm>
              <a:off x="4399061" y="2279368"/>
              <a:ext cx="1182198" cy="400110"/>
              <a:chOff x="5933385" y="2815950"/>
              <a:chExt cx="1182198" cy="400110"/>
            </a:xfrm>
          </p:grpSpPr>
          <p:cxnSp>
            <p:nvCxnSpPr>
              <p:cNvPr id="14" name="Straight Arrow Connector 13">
                <a:extLst>
                  <a:ext uri="{FF2B5EF4-FFF2-40B4-BE49-F238E27FC236}">
                    <a16:creationId xmlns:a16="http://schemas.microsoft.com/office/drawing/2014/main" id="{52CF8EF7-0A7D-69B8-9C48-EAC50A2B3705}"/>
                  </a:ext>
                </a:extLst>
              </p:cNvPr>
              <p:cNvCxnSpPr>
                <a:cxnSpLocks/>
              </p:cNvCxnSpPr>
              <p:nvPr/>
            </p:nvCxnSpPr>
            <p:spPr>
              <a:xfrm flipH="1">
                <a:off x="5933385" y="3128453"/>
                <a:ext cx="11368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1AC0D16-B3E0-9A62-D4D2-0A62989B8FEA}"/>
                  </a:ext>
                </a:extLst>
              </p:cNvPr>
              <p:cNvSpPr txBox="1"/>
              <p:nvPr/>
            </p:nvSpPr>
            <p:spPr>
              <a:xfrm>
                <a:off x="5958856" y="2815950"/>
                <a:ext cx="1156727" cy="400110"/>
              </a:xfrm>
              <a:prstGeom prst="rect">
                <a:avLst/>
              </a:prstGeom>
              <a:noFill/>
            </p:spPr>
            <p:txBody>
              <a:bodyPr wrap="none" rtlCol="0">
                <a:spAutoFit/>
              </a:bodyPr>
              <a:lstStyle/>
              <a:p>
                <a:pPr algn="l"/>
                <a:r>
                  <a:rPr lang="en-US" sz="2000" dirty="0">
                    <a:latin typeface="+mn-lt"/>
                  </a:rPr>
                  <a:t>signature</a:t>
                </a:r>
              </a:p>
            </p:txBody>
          </p:sp>
        </p:grpSp>
        <p:grpSp>
          <p:nvGrpSpPr>
            <p:cNvPr id="16" name="Group 15">
              <a:extLst>
                <a:ext uri="{FF2B5EF4-FFF2-40B4-BE49-F238E27FC236}">
                  <a16:creationId xmlns:a16="http://schemas.microsoft.com/office/drawing/2014/main" id="{267DE9F7-C0BC-7E1C-4AF8-A6989F185BC7}"/>
                </a:ext>
              </a:extLst>
            </p:cNvPr>
            <p:cNvGrpSpPr/>
            <p:nvPr/>
          </p:nvGrpSpPr>
          <p:grpSpPr>
            <a:xfrm>
              <a:off x="4383368" y="1623308"/>
              <a:ext cx="1139944" cy="400110"/>
              <a:chOff x="5906472" y="2506386"/>
              <a:chExt cx="1139944" cy="400110"/>
            </a:xfrm>
          </p:grpSpPr>
          <p:cxnSp>
            <p:nvCxnSpPr>
              <p:cNvPr id="17" name="Straight Arrow Connector 16">
                <a:extLst>
                  <a:ext uri="{FF2B5EF4-FFF2-40B4-BE49-F238E27FC236}">
                    <a16:creationId xmlns:a16="http://schemas.microsoft.com/office/drawing/2014/main" id="{1E030289-6277-7652-15D7-6D88FA99C0D5}"/>
                  </a:ext>
                </a:extLst>
              </p:cNvPr>
              <p:cNvCxnSpPr>
                <a:cxnSpLocks/>
              </p:cNvCxnSpPr>
              <p:nvPr/>
            </p:nvCxnSpPr>
            <p:spPr>
              <a:xfrm>
                <a:off x="5909577" y="2818889"/>
                <a:ext cx="11368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94F33289-5BCE-21DA-358F-936CA05FFE03}"/>
                  </a:ext>
                </a:extLst>
              </p:cNvPr>
              <p:cNvSpPr txBox="1"/>
              <p:nvPr/>
            </p:nvSpPr>
            <p:spPr>
              <a:xfrm>
                <a:off x="5906472" y="2506386"/>
                <a:ext cx="1124026" cy="400110"/>
              </a:xfrm>
              <a:prstGeom prst="rect">
                <a:avLst/>
              </a:prstGeom>
              <a:noFill/>
            </p:spPr>
            <p:txBody>
              <a:bodyPr wrap="none" rtlCol="0">
                <a:spAutoFit/>
              </a:bodyPr>
              <a:lstStyle/>
              <a:p>
                <a:pPr algn="l"/>
                <a:r>
                  <a:rPr lang="en-US" sz="2000" dirty="0" err="1">
                    <a:latin typeface="+mn-lt"/>
                  </a:rPr>
                  <a:t>blockHdr</a:t>
                </a:r>
                <a:endParaRPr lang="en-US" sz="2000" dirty="0">
                  <a:latin typeface="+mn-lt"/>
                </a:endParaRPr>
              </a:p>
            </p:txBody>
          </p:sp>
        </p:grpSp>
        <p:sp>
          <p:nvSpPr>
            <p:cNvPr id="29" name="Rectangle 28">
              <a:extLst>
                <a:ext uri="{FF2B5EF4-FFF2-40B4-BE49-F238E27FC236}">
                  <a16:creationId xmlns:a16="http://schemas.microsoft.com/office/drawing/2014/main" id="{A6D0B442-AFA6-9214-0F65-11B9A4DB5853}"/>
                </a:ext>
              </a:extLst>
            </p:cNvPr>
            <p:cNvSpPr/>
            <p:nvPr/>
          </p:nvSpPr>
          <p:spPr>
            <a:xfrm>
              <a:off x="2762866" y="1150374"/>
              <a:ext cx="5211096" cy="303001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B2E72BBE-EA27-49A3-329E-9D5FFE648B81}"/>
              </a:ext>
            </a:extLst>
          </p:cNvPr>
          <p:cNvGrpSpPr/>
          <p:nvPr/>
        </p:nvGrpSpPr>
        <p:grpSpPr>
          <a:xfrm>
            <a:off x="4687778" y="2254880"/>
            <a:ext cx="3215642" cy="690638"/>
            <a:chOff x="4687778" y="2254880"/>
            <a:chExt cx="3215642" cy="690638"/>
          </a:xfrm>
        </p:grpSpPr>
        <p:cxnSp>
          <p:nvCxnSpPr>
            <p:cNvPr id="34" name="Straight Arrow Connector 33">
              <a:extLst>
                <a:ext uri="{FF2B5EF4-FFF2-40B4-BE49-F238E27FC236}">
                  <a16:creationId xmlns:a16="http://schemas.microsoft.com/office/drawing/2014/main" id="{C920DEDC-97CF-B5E2-09ED-D30F76869C37}"/>
                </a:ext>
              </a:extLst>
            </p:cNvPr>
            <p:cNvCxnSpPr/>
            <p:nvPr/>
          </p:nvCxnSpPr>
          <p:spPr>
            <a:xfrm>
              <a:off x="4713001" y="2571750"/>
              <a:ext cx="28971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3C980ECE-FA01-0965-E727-B044E67F2A4F}"/>
                </a:ext>
              </a:extLst>
            </p:cNvPr>
            <p:cNvSpPr txBox="1"/>
            <p:nvPr/>
          </p:nvSpPr>
          <p:spPr>
            <a:xfrm>
              <a:off x="4687778" y="2254880"/>
              <a:ext cx="3215642" cy="690638"/>
            </a:xfrm>
            <a:prstGeom prst="rect">
              <a:avLst/>
            </a:prstGeom>
            <a:noFill/>
          </p:spPr>
          <p:txBody>
            <a:bodyPr wrap="square" rtlCol="0">
              <a:spAutoFit/>
            </a:bodyPr>
            <a:lstStyle/>
            <a:p>
              <a:pPr algn="ctr">
                <a:lnSpc>
                  <a:spcPct val="80000"/>
                </a:lnSpc>
              </a:pPr>
              <a:r>
                <a:rPr lang="en-US" dirty="0">
                  <a:latin typeface="+mn-lt"/>
                </a:rPr>
                <a:t>send alternate block</a:t>
              </a:r>
              <a:br>
                <a:rPr lang="en-US" dirty="0">
                  <a:latin typeface="+mn-lt"/>
                </a:rPr>
              </a:br>
              <a:r>
                <a:rPr lang="en-US" dirty="0">
                  <a:latin typeface="+mn-lt"/>
                </a:rPr>
                <a:t>with stolen Tx</a:t>
              </a:r>
            </a:p>
          </p:txBody>
        </p:sp>
      </p:grpSp>
      <p:sp>
        <p:nvSpPr>
          <p:cNvPr id="37" name="Rounded Rectangular Callout 36">
            <a:extLst>
              <a:ext uri="{FF2B5EF4-FFF2-40B4-BE49-F238E27FC236}">
                <a16:creationId xmlns:a16="http://schemas.microsoft.com/office/drawing/2014/main" id="{2C766CF5-4CF9-3755-327B-4B0598005213}"/>
              </a:ext>
            </a:extLst>
          </p:cNvPr>
          <p:cNvSpPr/>
          <p:nvPr/>
        </p:nvSpPr>
        <p:spPr>
          <a:xfrm>
            <a:off x="6295599" y="1214368"/>
            <a:ext cx="2391201" cy="625210"/>
          </a:xfrm>
          <a:prstGeom prst="wedgeRoundRectCallout">
            <a:avLst>
              <a:gd name="adj1" fmla="val -39356"/>
              <a:gd name="adj2" fmla="val 105919"/>
              <a:gd name="adj3" fmla="val 16667"/>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n-lt"/>
              </a:rPr>
              <a:t>The problem</a:t>
            </a:r>
          </a:p>
        </p:txBody>
      </p:sp>
      <p:sp>
        <p:nvSpPr>
          <p:cNvPr id="39" name="TextBox 38">
            <a:extLst>
              <a:ext uri="{FF2B5EF4-FFF2-40B4-BE49-F238E27FC236}">
                <a16:creationId xmlns:a16="http://schemas.microsoft.com/office/drawing/2014/main" id="{0CF86760-289F-7990-5528-347DC88FF53E}"/>
              </a:ext>
            </a:extLst>
          </p:cNvPr>
          <p:cNvSpPr txBox="1"/>
          <p:nvPr/>
        </p:nvSpPr>
        <p:spPr>
          <a:xfrm>
            <a:off x="882175" y="4155401"/>
            <a:ext cx="6957930" cy="830997"/>
          </a:xfrm>
          <a:prstGeom prst="rect">
            <a:avLst/>
          </a:prstGeom>
          <a:noFill/>
        </p:spPr>
        <p:txBody>
          <a:bodyPr wrap="none" rtlCol="0">
            <a:spAutoFit/>
          </a:bodyPr>
          <a:lstStyle/>
          <a:p>
            <a:pPr algn="l"/>
            <a:r>
              <a:rPr lang="en-US" dirty="0">
                <a:latin typeface="+mn-lt"/>
              </a:rPr>
              <a:t>Block proposer will be slashed (why?)   ⇒    Lose 1 ETH</a:t>
            </a:r>
          </a:p>
          <a:p>
            <a:pPr algn="l"/>
            <a:r>
              <a:rPr lang="en-US" dirty="0">
                <a:latin typeface="+mn-lt"/>
              </a:rPr>
              <a:t>	…  but can gain much more in stolen MEV.</a:t>
            </a:r>
          </a:p>
        </p:txBody>
      </p:sp>
      <p:sp>
        <p:nvSpPr>
          <p:cNvPr id="3" name="TextBox 2">
            <a:extLst>
              <a:ext uri="{FF2B5EF4-FFF2-40B4-BE49-F238E27FC236}">
                <a16:creationId xmlns:a16="http://schemas.microsoft.com/office/drawing/2014/main" id="{6D115829-521B-19BE-D74D-4D271FE7C119}"/>
              </a:ext>
            </a:extLst>
          </p:cNvPr>
          <p:cNvSpPr txBox="1"/>
          <p:nvPr/>
        </p:nvSpPr>
        <p:spPr>
          <a:xfrm>
            <a:off x="7021559" y="373082"/>
            <a:ext cx="2122441" cy="338554"/>
          </a:xfrm>
          <a:prstGeom prst="rect">
            <a:avLst/>
          </a:prstGeom>
          <a:noFill/>
        </p:spPr>
        <p:txBody>
          <a:bodyPr wrap="none" rtlCol="0">
            <a:spAutoFit/>
          </a:bodyPr>
          <a:lstStyle/>
          <a:p>
            <a:r>
              <a:rPr lang="en-US" sz="1600" dirty="0">
                <a:solidFill>
                  <a:schemeClr val="bg1"/>
                </a:solidFill>
                <a:latin typeface="+mj-lt"/>
              </a:rPr>
              <a:t>(exploited in Apr. 2023)</a:t>
            </a:r>
          </a:p>
        </p:txBody>
      </p:sp>
    </p:spTree>
    <p:extLst>
      <p:ext uri="{BB962C8B-B14F-4D97-AF65-F5344CB8AC3E}">
        <p14:creationId xmlns:p14="http://schemas.microsoft.com/office/powerpoint/2010/main" val="220050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3A3A-EEE0-87F4-E14C-C17F2116CC55}"/>
              </a:ext>
            </a:extLst>
          </p:cNvPr>
          <p:cNvSpPr>
            <a:spLocks noGrp="1"/>
          </p:cNvSpPr>
          <p:nvPr>
            <p:ph type="title"/>
          </p:nvPr>
        </p:nvSpPr>
        <p:spPr/>
        <p:txBody>
          <a:bodyPr>
            <a:normAutofit fontScale="90000"/>
          </a:bodyPr>
          <a:lstStyle/>
          <a:p>
            <a:r>
              <a:rPr lang="en-US" dirty="0"/>
              <a:t>Are we done?   Not quite …</a:t>
            </a:r>
          </a:p>
        </p:txBody>
      </p:sp>
      <p:sp>
        <p:nvSpPr>
          <p:cNvPr id="3" name="Content Placeholder 2">
            <a:extLst>
              <a:ext uri="{FF2B5EF4-FFF2-40B4-BE49-F238E27FC236}">
                <a16:creationId xmlns:a16="http://schemas.microsoft.com/office/drawing/2014/main" id="{DEABB589-D257-1F36-5446-8750ED889F59}"/>
              </a:ext>
            </a:extLst>
          </p:cNvPr>
          <p:cNvSpPr>
            <a:spLocks noGrp="1"/>
          </p:cNvSpPr>
          <p:nvPr>
            <p:ph idx="1"/>
          </p:nvPr>
        </p:nvSpPr>
        <p:spPr>
          <a:xfrm>
            <a:off x="368712" y="1200150"/>
            <a:ext cx="8515350" cy="3818431"/>
          </a:xfrm>
        </p:spPr>
        <p:txBody>
          <a:bodyPr>
            <a:normAutofit fontScale="85000" lnSpcReduction="10000"/>
          </a:bodyPr>
          <a:lstStyle/>
          <a:p>
            <a:pPr marL="0" indent="0">
              <a:buNone/>
            </a:pPr>
            <a:r>
              <a:rPr lang="en-US" dirty="0"/>
              <a:t>Builder concentration:  three builders build </a:t>
            </a:r>
            <a:r>
              <a:rPr lang="en-US" u="sng" dirty="0"/>
              <a:t>88</a:t>
            </a:r>
            <a:r>
              <a:rPr lang="en-US" u="sng" dirty="0">
                <a:hlinkClick r:id="rId3">
                  <a:extLst>
                    <a:ext uri="{A12FA001-AC4F-418D-AE19-62706E023703}">
                      <ahyp:hlinkClr xmlns:ahyp="http://schemas.microsoft.com/office/drawing/2018/hyperlinkcolor" val="tx"/>
                    </a:ext>
                  </a:extLst>
                </a:hlinkClick>
              </a:rPr>
              <a:t>% of all blocks</a:t>
            </a:r>
            <a:r>
              <a:rPr lang="en-US" dirty="0"/>
              <a:t> !! </a:t>
            </a:r>
          </a:p>
          <a:p>
            <a:r>
              <a:rPr lang="en-US" dirty="0"/>
              <a:t>Centralization in the builder market</a:t>
            </a:r>
          </a:p>
          <a:p>
            <a:r>
              <a:rPr lang="en-US" dirty="0"/>
              <a:t>Enables censorship by builders</a:t>
            </a:r>
          </a:p>
          <a:p>
            <a:pPr marL="0" indent="0">
              <a:spcBef>
                <a:spcPts val="2376"/>
              </a:spcBef>
              <a:buNone/>
            </a:pPr>
            <a:r>
              <a:rPr lang="en-US" dirty="0"/>
              <a:t>Proposers hold all the power (first price auction among builders) </a:t>
            </a:r>
          </a:p>
          <a:p>
            <a:pPr marL="0" indent="0">
              <a:buNone/>
            </a:pPr>
            <a:r>
              <a:rPr lang="en-US" dirty="0"/>
              <a:t>	⇒  Most MEV profits flow to block proposers</a:t>
            </a:r>
          </a:p>
          <a:p>
            <a:pPr marL="0" indent="0">
              <a:buNone/>
            </a:pPr>
            <a:r>
              <a:rPr lang="en-US" dirty="0"/>
              <a:t>	a potential solution:  </a:t>
            </a:r>
            <a:r>
              <a:rPr lang="en-US" dirty="0">
                <a:hlinkClick r:id="rId4"/>
              </a:rPr>
              <a:t>Multiple Concurrent Proposers</a:t>
            </a:r>
            <a:r>
              <a:rPr lang="en-US" dirty="0"/>
              <a:t> (MCP)</a:t>
            </a:r>
          </a:p>
          <a:p>
            <a:pPr marL="0" indent="0">
              <a:spcBef>
                <a:spcPts val="2376"/>
              </a:spcBef>
              <a:buNone/>
            </a:pPr>
            <a:r>
              <a:rPr lang="en-US" dirty="0"/>
              <a:t>MEV-boost is not designed for cross-chain MEV</a:t>
            </a:r>
          </a:p>
          <a:p>
            <a:r>
              <a:rPr lang="en-US" dirty="0"/>
              <a:t>For cross-chain arbitrage, no atomicity guarantee for bundle</a:t>
            </a:r>
          </a:p>
        </p:txBody>
      </p:sp>
      <p:grpSp>
        <p:nvGrpSpPr>
          <p:cNvPr id="6" name="Group 5">
            <a:extLst>
              <a:ext uri="{FF2B5EF4-FFF2-40B4-BE49-F238E27FC236}">
                <a16:creationId xmlns:a16="http://schemas.microsoft.com/office/drawing/2014/main" id="{E2C5E9F6-6777-B686-A2B1-147231956EFC}"/>
              </a:ext>
            </a:extLst>
          </p:cNvPr>
          <p:cNvGrpSpPr/>
          <p:nvPr/>
        </p:nvGrpSpPr>
        <p:grpSpPr>
          <a:xfrm>
            <a:off x="5647370" y="1594045"/>
            <a:ext cx="3400483" cy="729686"/>
            <a:chOff x="5647370" y="1633801"/>
            <a:chExt cx="3400483" cy="729686"/>
          </a:xfrm>
        </p:grpSpPr>
        <p:sp>
          <p:nvSpPr>
            <p:cNvPr id="4" name="TextBox 3">
              <a:extLst>
                <a:ext uri="{FF2B5EF4-FFF2-40B4-BE49-F238E27FC236}">
                  <a16:creationId xmlns:a16="http://schemas.microsoft.com/office/drawing/2014/main" id="{7B7D6000-5EFB-974A-D2B5-47D87D5D5CEE}"/>
                </a:ext>
              </a:extLst>
            </p:cNvPr>
            <p:cNvSpPr txBox="1"/>
            <p:nvPr/>
          </p:nvSpPr>
          <p:spPr>
            <a:xfrm>
              <a:off x="5647370" y="1994155"/>
              <a:ext cx="3400483" cy="369332"/>
            </a:xfrm>
            <a:prstGeom prst="rect">
              <a:avLst/>
            </a:prstGeom>
            <a:noFill/>
          </p:spPr>
          <p:txBody>
            <a:bodyPr wrap="none" rtlCol="0">
              <a:spAutoFit/>
            </a:bodyPr>
            <a:lstStyle/>
            <a:p>
              <a:pPr algn="l"/>
              <a:r>
                <a:rPr lang="en-US" sz="1800" dirty="0">
                  <a:latin typeface="+mn-lt"/>
                </a:rPr>
                <a:t>(Titan Builder, </a:t>
              </a:r>
              <a:r>
                <a:rPr lang="en-US" sz="1800" dirty="0" err="1">
                  <a:latin typeface="+mn-lt"/>
                </a:rPr>
                <a:t>BuilderNet</a:t>
              </a:r>
              <a:r>
                <a:rPr lang="en-US" sz="1800" dirty="0">
                  <a:latin typeface="+mn-lt"/>
                </a:rPr>
                <a:t>, Quasar)</a:t>
              </a:r>
            </a:p>
          </p:txBody>
        </p:sp>
        <p:sp>
          <p:nvSpPr>
            <p:cNvPr id="5" name="Freeform 4">
              <a:extLst>
                <a:ext uri="{FF2B5EF4-FFF2-40B4-BE49-F238E27FC236}">
                  <a16:creationId xmlns:a16="http://schemas.microsoft.com/office/drawing/2014/main" id="{32DCBCE0-00CA-05C6-1A33-8A20570FD628}"/>
                </a:ext>
              </a:extLst>
            </p:cNvPr>
            <p:cNvSpPr/>
            <p:nvPr/>
          </p:nvSpPr>
          <p:spPr>
            <a:xfrm>
              <a:off x="7686480" y="1633801"/>
              <a:ext cx="304581" cy="400110"/>
            </a:xfrm>
            <a:custGeom>
              <a:avLst/>
              <a:gdLst>
                <a:gd name="connsiteX0" fmla="*/ 500258 w 534899"/>
                <a:gd name="connsiteY0" fmla="*/ 623624 h 623624"/>
                <a:gd name="connsiteX1" fmla="*/ 485970 w 534899"/>
                <a:gd name="connsiteY1" fmla="*/ 352162 h 623624"/>
                <a:gd name="connsiteX2" fmla="*/ 28770 w 534899"/>
                <a:gd name="connsiteY2" fmla="*/ 23549 h 623624"/>
                <a:gd name="connsiteX3" fmla="*/ 85920 w 534899"/>
                <a:gd name="connsiteY3" fmla="*/ 52124 h 623624"/>
              </a:gdLst>
              <a:ahLst/>
              <a:cxnLst>
                <a:cxn ang="0">
                  <a:pos x="connsiteX0" y="connsiteY0"/>
                </a:cxn>
                <a:cxn ang="0">
                  <a:pos x="connsiteX1" y="connsiteY1"/>
                </a:cxn>
                <a:cxn ang="0">
                  <a:pos x="connsiteX2" y="connsiteY2"/>
                </a:cxn>
                <a:cxn ang="0">
                  <a:pos x="connsiteX3" y="connsiteY3"/>
                </a:cxn>
              </a:cxnLst>
              <a:rect l="l" t="t" r="r" b="b"/>
              <a:pathLst>
                <a:path w="534899" h="623624">
                  <a:moveTo>
                    <a:pt x="500258" y="623624"/>
                  </a:moveTo>
                  <a:cubicBezTo>
                    <a:pt x="532404" y="537899"/>
                    <a:pt x="564551" y="452174"/>
                    <a:pt x="485970" y="352162"/>
                  </a:cubicBezTo>
                  <a:cubicBezTo>
                    <a:pt x="407389" y="252150"/>
                    <a:pt x="95445" y="73555"/>
                    <a:pt x="28770" y="23549"/>
                  </a:cubicBezTo>
                  <a:cubicBezTo>
                    <a:pt x="-37905" y="-26457"/>
                    <a:pt x="24007" y="12833"/>
                    <a:pt x="85920" y="52124"/>
                  </a:cubicBezTo>
                </a:path>
              </a:pathLst>
            </a:custGeom>
            <a:noFill/>
            <a:ln w="38100">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3396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A3F2B-1FF2-FC30-EF4D-C7CFAA485A17}"/>
              </a:ext>
            </a:extLst>
          </p:cNvPr>
          <p:cNvSpPr>
            <a:spLocks noGrp="1"/>
          </p:cNvSpPr>
          <p:nvPr>
            <p:ph type="title"/>
          </p:nvPr>
        </p:nvSpPr>
        <p:spPr/>
        <p:txBody>
          <a:bodyPr>
            <a:normAutofit fontScale="90000"/>
          </a:bodyPr>
          <a:lstStyle/>
          <a:p>
            <a:r>
              <a:rPr lang="en-US" dirty="0"/>
              <a:t>The next step: </a:t>
            </a:r>
            <a:r>
              <a:rPr lang="en-US" dirty="0" err="1"/>
              <a:t>BuilderNet</a:t>
            </a:r>
            <a:endParaRPr lang="en-US" dirty="0"/>
          </a:p>
        </p:txBody>
      </p:sp>
      <p:sp>
        <p:nvSpPr>
          <p:cNvPr id="3" name="Content Placeholder 2">
            <a:extLst>
              <a:ext uri="{FF2B5EF4-FFF2-40B4-BE49-F238E27FC236}">
                <a16:creationId xmlns:a16="http://schemas.microsoft.com/office/drawing/2014/main" id="{8660DB32-275D-C22C-2B78-66328A9A2E18}"/>
              </a:ext>
            </a:extLst>
          </p:cNvPr>
          <p:cNvSpPr>
            <a:spLocks noGrp="1"/>
          </p:cNvSpPr>
          <p:nvPr>
            <p:ph idx="1"/>
          </p:nvPr>
        </p:nvSpPr>
        <p:spPr>
          <a:xfrm>
            <a:off x="457200" y="1200151"/>
            <a:ext cx="8686800" cy="1877346"/>
          </a:xfrm>
        </p:spPr>
        <p:txBody>
          <a:bodyPr>
            <a:normAutofit/>
          </a:bodyPr>
          <a:lstStyle/>
          <a:p>
            <a:pPr marL="0" indent="0">
              <a:buNone/>
            </a:pPr>
            <a:r>
              <a:rPr lang="en-US" sz="2400" b="1" u="sng" dirty="0"/>
              <a:t>Goal</a:t>
            </a:r>
            <a:r>
              <a:rPr lang="en-US" sz="2400" dirty="0"/>
              <a:t>:  decentralized block building</a:t>
            </a:r>
          </a:p>
          <a:p>
            <a:pPr marL="0" indent="0">
              <a:buNone/>
            </a:pPr>
            <a:r>
              <a:rPr lang="en-US" sz="2400" dirty="0"/>
              <a:t>Why?  Better block building when builders share order flow</a:t>
            </a:r>
          </a:p>
          <a:p>
            <a:pPr marL="0" indent="0">
              <a:buNone/>
            </a:pPr>
            <a:r>
              <a:rPr lang="en-US" sz="2400" b="0" i="0" dirty="0">
                <a:effectLst/>
              </a:rPr>
              <a:t>	… but transactions should remain private until sent to relay</a:t>
            </a:r>
          </a:p>
          <a:p>
            <a:pPr marL="0" indent="0">
              <a:buNone/>
            </a:pPr>
            <a:r>
              <a:rPr lang="en-US" sz="2400" dirty="0"/>
              <a:t>	… even builders should not see the transactions.</a:t>
            </a:r>
            <a:endParaRPr lang="en-US" sz="2400" b="0" i="0" dirty="0">
              <a:effectLst/>
            </a:endParaRPr>
          </a:p>
          <a:p>
            <a:pPr marL="0" indent="0">
              <a:buNone/>
            </a:pPr>
            <a:endParaRPr lang="en-US" sz="2400" dirty="0"/>
          </a:p>
        </p:txBody>
      </p:sp>
      <p:sp>
        <p:nvSpPr>
          <p:cNvPr id="4" name="TextBox 3">
            <a:extLst>
              <a:ext uri="{FF2B5EF4-FFF2-40B4-BE49-F238E27FC236}">
                <a16:creationId xmlns:a16="http://schemas.microsoft.com/office/drawing/2014/main" id="{7495141D-5FBD-9C51-AAE5-6C49FCDAE8BA}"/>
              </a:ext>
            </a:extLst>
          </p:cNvPr>
          <p:cNvSpPr txBox="1"/>
          <p:nvPr/>
        </p:nvSpPr>
        <p:spPr>
          <a:xfrm>
            <a:off x="457200" y="3181135"/>
            <a:ext cx="8025146" cy="1200329"/>
          </a:xfrm>
          <a:prstGeom prst="rect">
            <a:avLst/>
          </a:prstGeom>
          <a:noFill/>
        </p:spPr>
        <p:txBody>
          <a:bodyPr wrap="none" rtlCol="0">
            <a:spAutoFit/>
          </a:bodyPr>
          <a:lstStyle/>
          <a:p>
            <a:r>
              <a:rPr lang="en-US" dirty="0">
                <a:latin typeface="+mn-lt"/>
              </a:rPr>
              <a:t>How?    Trusted Execution Environment (TEE), such as Intel TDX</a:t>
            </a:r>
          </a:p>
          <a:p>
            <a:pPr marL="342900" indent="-342900">
              <a:buFont typeface="Arial" panose="020B0604020202020204" pitchFamily="34" charset="0"/>
              <a:buChar char="•"/>
            </a:pPr>
            <a:r>
              <a:rPr lang="en-US" dirty="0">
                <a:latin typeface="+mn-lt"/>
              </a:rPr>
              <a:t>Code and data inside enclave are not visible outside </a:t>
            </a:r>
          </a:p>
          <a:p>
            <a:pPr marL="342900" indent="-342900">
              <a:buFont typeface="Arial" panose="020B0604020202020204" pitchFamily="34" charset="0"/>
              <a:buChar char="•"/>
            </a:pPr>
            <a:r>
              <a:rPr lang="en-US" dirty="0">
                <a:latin typeface="+mn-lt"/>
              </a:rPr>
              <a:t>Not even to the OS or a malicious admin</a:t>
            </a:r>
          </a:p>
        </p:txBody>
      </p:sp>
      <p:grpSp>
        <p:nvGrpSpPr>
          <p:cNvPr id="7" name="Group 6">
            <a:extLst>
              <a:ext uri="{FF2B5EF4-FFF2-40B4-BE49-F238E27FC236}">
                <a16:creationId xmlns:a16="http://schemas.microsoft.com/office/drawing/2014/main" id="{CA28DCCE-2A7A-4F01-DA9F-6826A4FA95ED}"/>
              </a:ext>
            </a:extLst>
          </p:cNvPr>
          <p:cNvGrpSpPr/>
          <p:nvPr/>
        </p:nvGrpSpPr>
        <p:grpSpPr>
          <a:xfrm>
            <a:off x="7676171" y="3943349"/>
            <a:ext cx="1271389" cy="1075232"/>
            <a:chOff x="7676171" y="3943349"/>
            <a:chExt cx="1271389" cy="1075232"/>
          </a:xfrm>
        </p:grpSpPr>
        <p:pic>
          <p:nvPicPr>
            <p:cNvPr id="1026" name="Picture 2" descr="Computer chip clipart Images - Free Download on Freepik">
              <a:extLst>
                <a:ext uri="{FF2B5EF4-FFF2-40B4-BE49-F238E27FC236}">
                  <a16:creationId xmlns:a16="http://schemas.microsoft.com/office/drawing/2014/main" id="{66338499-CF26-5462-F0F3-E2F933D8B2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6171" y="3943349"/>
              <a:ext cx="1271389" cy="10752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0D8E8E5-3E70-07F7-95C2-8695A2EF82D2}"/>
                </a:ext>
              </a:extLst>
            </p:cNvPr>
            <p:cNvSpPr/>
            <p:nvPr/>
          </p:nvSpPr>
          <p:spPr>
            <a:xfrm>
              <a:off x="8100756" y="4559300"/>
              <a:ext cx="424119" cy="156634"/>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dirty="0"/>
                <a:t>TDX</a:t>
              </a:r>
              <a:endParaRPr lang="en-US" dirty="0"/>
            </a:p>
          </p:txBody>
        </p:sp>
      </p:grpSp>
      <p:sp>
        <p:nvSpPr>
          <p:cNvPr id="6" name="TextBox 5">
            <a:extLst>
              <a:ext uri="{FF2B5EF4-FFF2-40B4-BE49-F238E27FC236}">
                <a16:creationId xmlns:a16="http://schemas.microsoft.com/office/drawing/2014/main" id="{DBF9EBBE-2FA1-3DC5-5CDF-76288244B4DB}"/>
              </a:ext>
            </a:extLst>
          </p:cNvPr>
          <p:cNvSpPr txBox="1"/>
          <p:nvPr/>
        </p:nvSpPr>
        <p:spPr>
          <a:xfrm>
            <a:off x="457200" y="4485101"/>
            <a:ext cx="6191439" cy="461665"/>
          </a:xfrm>
          <a:prstGeom prst="rect">
            <a:avLst/>
          </a:prstGeom>
          <a:noFill/>
        </p:spPr>
        <p:txBody>
          <a:bodyPr wrap="none" rtlCol="0">
            <a:spAutoFit/>
          </a:bodyPr>
          <a:lstStyle/>
          <a:p>
            <a:r>
              <a:rPr lang="en-US" dirty="0">
                <a:latin typeface="+mn-lt"/>
              </a:rPr>
              <a:t>Is TDX a strongly secure TEE?    Well, </a:t>
            </a:r>
            <a:r>
              <a:rPr lang="en-US" dirty="0">
                <a:latin typeface="+mn-lt"/>
                <a:hlinkClick r:id="rId3"/>
              </a:rPr>
              <a:t>not quite</a:t>
            </a:r>
            <a:r>
              <a:rPr lang="en-US" dirty="0">
                <a:latin typeface="+mn-lt"/>
              </a:rPr>
              <a:t> …</a:t>
            </a:r>
          </a:p>
        </p:txBody>
      </p:sp>
    </p:spTree>
    <p:extLst>
      <p:ext uri="{BB962C8B-B14F-4D97-AF65-F5344CB8AC3E}">
        <p14:creationId xmlns:p14="http://schemas.microsoft.com/office/powerpoint/2010/main" val="15226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35C0-38ED-1881-CBA6-BEDE35AB3E8E}"/>
              </a:ext>
            </a:extLst>
          </p:cNvPr>
          <p:cNvSpPr>
            <a:spLocks noGrp="1"/>
          </p:cNvSpPr>
          <p:nvPr>
            <p:ph type="title"/>
          </p:nvPr>
        </p:nvSpPr>
        <p:spPr/>
        <p:txBody>
          <a:bodyPr>
            <a:normAutofit fontScale="90000"/>
          </a:bodyPr>
          <a:lstStyle/>
          <a:p>
            <a:r>
              <a:rPr lang="en-US" dirty="0"/>
              <a:t>Block Building inside of a TEE  </a:t>
            </a:r>
            <a:r>
              <a:rPr lang="en-US" sz="2700" dirty="0"/>
              <a:t>(way simplified)</a:t>
            </a:r>
          </a:p>
        </p:txBody>
      </p:sp>
      <p:grpSp>
        <p:nvGrpSpPr>
          <p:cNvPr id="1041" name="Group 1040">
            <a:extLst>
              <a:ext uri="{FF2B5EF4-FFF2-40B4-BE49-F238E27FC236}">
                <a16:creationId xmlns:a16="http://schemas.microsoft.com/office/drawing/2014/main" id="{1770A213-3B32-1C53-2B7E-B0D41EC5EB5E}"/>
              </a:ext>
            </a:extLst>
          </p:cNvPr>
          <p:cNvGrpSpPr/>
          <p:nvPr/>
        </p:nvGrpSpPr>
        <p:grpSpPr>
          <a:xfrm>
            <a:off x="3208908" y="1337507"/>
            <a:ext cx="2111988" cy="2924532"/>
            <a:chOff x="3208908" y="1656164"/>
            <a:chExt cx="2111988" cy="2924532"/>
          </a:xfrm>
        </p:grpSpPr>
        <p:sp>
          <p:nvSpPr>
            <p:cNvPr id="6" name="Rectangle 5">
              <a:extLst>
                <a:ext uri="{FF2B5EF4-FFF2-40B4-BE49-F238E27FC236}">
                  <a16:creationId xmlns:a16="http://schemas.microsoft.com/office/drawing/2014/main" id="{7A62FCB7-67C4-CC24-1578-45E15FA98C40}"/>
                </a:ext>
              </a:extLst>
            </p:cNvPr>
            <p:cNvSpPr/>
            <p:nvPr/>
          </p:nvSpPr>
          <p:spPr>
            <a:xfrm>
              <a:off x="3303444" y="1656164"/>
              <a:ext cx="1890913" cy="2212672"/>
            </a:xfrm>
            <a:prstGeom prst="rect">
              <a:avLst/>
            </a:prstGeom>
            <a:solidFill>
              <a:schemeClr val="accent2">
                <a:lumMod val="60000"/>
                <a:lumOff val="40000"/>
              </a:schemeClr>
            </a:solid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59B86690-E78F-9DBA-4B15-388C51E2E409}"/>
                </a:ext>
              </a:extLst>
            </p:cNvPr>
            <p:cNvSpPr txBox="1"/>
            <p:nvPr/>
          </p:nvSpPr>
          <p:spPr>
            <a:xfrm>
              <a:off x="3208908" y="3872810"/>
              <a:ext cx="2111988" cy="707886"/>
            </a:xfrm>
            <a:prstGeom prst="rect">
              <a:avLst/>
            </a:prstGeom>
            <a:noFill/>
          </p:spPr>
          <p:txBody>
            <a:bodyPr wrap="none" rtlCol="0">
              <a:spAutoFit/>
            </a:bodyPr>
            <a:lstStyle/>
            <a:p>
              <a:pPr algn="ctr"/>
              <a:r>
                <a:rPr lang="en-US" sz="2000" dirty="0">
                  <a:latin typeface="+mn-lt"/>
                </a:rPr>
                <a:t>Trusted Execution</a:t>
              </a:r>
              <a:br>
                <a:rPr lang="en-US" sz="2000" dirty="0">
                  <a:latin typeface="+mn-lt"/>
                </a:rPr>
              </a:br>
              <a:r>
                <a:rPr lang="en-US" sz="2000" dirty="0">
                  <a:latin typeface="+mn-lt"/>
                </a:rPr>
                <a:t>Environment (TEE)</a:t>
              </a:r>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AD221E1-CF4E-7A9C-F941-2306048E2B54}"/>
                  </a:ext>
                </a:extLst>
              </p:cNvPr>
              <p:cNvSpPr txBox="1"/>
              <p:nvPr/>
            </p:nvSpPr>
            <p:spPr>
              <a:xfrm>
                <a:off x="4454415" y="2929308"/>
                <a:ext cx="575222" cy="461665"/>
              </a:xfrm>
              <a:prstGeom prst="rect">
                <a:avLst/>
              </a:prstGeom>
              <a:solidFill>
                <a:schemeClr val="accent2"/>
              </a:solid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𝑠𝑘</m:t>
                      </m:r>
                    </m:oMath>
                  </m:oMathPara>
                </a14:m>
                <a:endParaRPr lang="en-US" sz="2400" dirty="0">
                  <a:solidFill>
                    <a:schemeClr val="bg1"/>
                  </a:solidFill>
                  <a:latin typeface="+mn-lt"/>
                </a:endParaRPr>
              </a:p>
            </p:txBody>
          </p:sp>
        </mc:Choice>
        <mc:Fallback xmlns="">
          <p:sp>
            <p:nvSpPr>
              <p:cNvPr id="18" name="TextBox 17">
                <a:extLst>
                  <a:ext uri="{FF2B5EF4-FFF2-40B4-BE49-F238E27FC236}">
                    <a16:creationId xmlns:a16="http://schemas.microsoft.com/office/drawing/2014/main" id="{EAD221E1-CF4E-7A9C-F941-2306048E2B54}"/>
                  </a:ext>
                </a:extLst>
              </p:cNvPr>
              <p:cNvSpPr txBox="1">
                <a:spLocks noRot="1" noChangeAspect="1" noMove="1" noResize="1" noEditPoints="1" noAdjustHandles="1" noChangeArrowheads="1" noChangeShapeType="1" noTextEdit="1"/>
              </p:cNvSpPr>
              <p:nvPr/>
            </p:nvSpPr>
            <p:spPr>
              <a:xfrm>
                <a:off x="4454415" y="2929308"/>
                <a:ext cx="575222" cy="461665"/>
              </a:xfrm>
              <a:prstGeom prst="rect">
                <a:avLst/>
              </a:prstGeom>
              <a:blipFill>
                <a:blip r:embed="rId3"/>
                <a:stretch>
                  <a:fillRect/>
                </a:stretch>
              </a:blipFill>
            </p:spPr>
            <p:txBody>
              <a:bodyPr/>
              <a:lstStyle/>
              <a:p>
                <a:r>
                  <a:rPr lang="en-US">
                    <a:noFill/>
                  </a:rPr>
                  <a:t> </a:t>
                </a:r>
              </a:p>
            </p:txBody>
          </p:sp>
        </mc:Fallback>
      </mc:AlternateContent>
      <p:sp>
        <p:nvSpPr>
          <p:cNvPr id="55" name="Rectangle 54">
            <a:extLst>
              <a:ext uri="{FF2B5EF4-FFF2-40B4-BE49-F238E27FC236}">
                <a16:creationId xmlns:a16="http://schemas.microsoft.com/office/drawing/2014/main" id="{186FA376-AB70-39B5-EC48-D20C9E35F8AB}"/>
              </a:ext>
            </a:extLst>
          </p:cNvPr>
          <p:cNvSpPr/>
          <p:nvPr/>
        </p:nvSpPr>
        <p:spPr>
          <a:xfrm>
            <a:off x="3449243" y="1429957"/>
            <a:ext cx="1580394" cy="9659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35C0E0F-1D8D-8BB9-5E38-1A021F766BAA}"/>
              </a:ext>
            </a:extLst>
          </p:cNvPr>
          <p:cNvSpPr/>
          <p:nvPr/>
        </p:nvSpPr>
        <p:spPr>
          <a:xfrm>
            <a:off x="4184224" y="1985749"/>
            <a:ext cx="570200" cy="305472"/>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tx2</a:t>
            </a:r>
          </a:p>
        </p:txBody>
      </p:sp>
      <p:grpSp>
        <p:nvGrpSpPr>
          <p:cNvPr id="1042" name="Group 1041">
            <a:extLst>
              <a:ext uri="{FF2B5EF4-FFF2-40B4-BE49-F238E27FC236}">
                <a16:creationId xmlns:a16="http://schemas.microsoft.com/office/drawing/2014/main" id="{20E023B9-5D3E-AF85-4FBE-834D4DB177B1}"/>
              </a:ext>
            </a:extLst>
          </p:cNvPr>
          <p:cNvGrpSpPr/>
          <p:nvPr/>
        </p:nvGrpSpPr>
        <p:grpSpPr>
          <a:xfrm>
            <a:off x="3620800" y="1514886"/>
            <a:ext cx="1336998" cy="381672"/>
            <a:chOff x="3620800" y="1833543"/>
            <a:chExt cx="1336998" cy="381672"/>
          </a:xfrm>
        </p:grpSpPr>
        <p:sp>
          <p:nvSpPr>
            <p:cNvPr id="60" name="Rectangle 59">
              <a:extLst>
                <a:ext uri="{FF2B5EF4-FFF2-40B4-BE49-F238E27FC236}">
                  <a16:creationId xmlns:a16="http://schemas.microsoft.com/office/drawing/2014/main" id="{B22473E0-26CF-EDCE-E2DD-DA87042AA0F9}"/>
                </a:ext>
              </a:extLst>
            </p:cNvPr>
            <p:cNvSpPr/>
            <p:nvPr/>
          </p:nvSpPr>
          <p:spPr>
            <a:xfrm>
              <a:off x="3620800" y="1909743"/>
              <a:ext cx="570200" cy="305472"/>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tx1</a:t>
              </a:r>
            </a:p>
          </p:txBody>
        </p:sp>
        <p:sp>
          <p:nvSpPr>
            <p:cNvPr id="63" name="Rectangle 62">
              <a:extLst>
                <a:ext uri="{FF2B5EF4-FFF2-40B4-BE49-F238E27FC236}">
                  <a16:creationId xmlns:a16="http://schemas.microsoft.com/office/drawing/2014/main" id="{560F1032-605F-FD33-D231-BC8CE1D048AD}"/>
                </a:ext>
              </a:extLst>
            </p:cNvPr>
            <p:cNvSpPr/>
            <p:nvPr/>
          </p:nvSpPr>
          <p:spPr>
            <a:xfrm>
              <a:off x="4387598" y="1833543"/>
              <a:ext cx="570200" cy="305472"/>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tx3</a:t>
              </a:r>
            </a:p>
          </p:txBody>
        </p:sp>
      </p:grpSp>
      <p:grpSp>
        <p:nvGrpSpPr>
          <p:cNvPr id="24" name="Group 23">
            <a:extLst>
              <a:ext uri="{FF2B5EF4-FFF2-40B4-BE49-F238E27FC236}">
                <a16:creationId xmlns:a16="http://schemas.microsoft.com/office/drawing/2014/main" id="{C64EFC10-285C-2364-02A6-4E59091DA07C}"/>
              </a:ext>
            </a:extLst>
          </p:cNvPr>
          <p:cNvGrpSpPr/>
          <p:nvPr/>
        </p:nvGrpSpPr>
        <p:grpSpPr>
          <a:xfrm>
            <a:off x="5194357" y="1076014"/>
            <a:ext cx="2425643" cy="2523658"/>
            <a:chOff x="5194357" y="1394671"/>
            <a:chExt cx="2425643" cy="2523658"/>
          </a:xfrm>
        </p:grpSpPr>
        <p:grpSp>
          <p:nvGrpSpPr>
            <p:cNvPr id="10" name="Group 9">
              <a:extLst>
                <a:ext uri="{FF2B5EF4-FFF2-40B4-BE49-F238E27FC236}">
                  <a16:creationId xmlns:a16="http://schemas.microsoft.com/office/drawing/2014/main" id="{F866C727-67DB-87D8-F243-0045E0BF84D5}"/>
                </a:ext>
              </a:extLst>
            </p:cNvPr>
            <p:cNvGrpSpPr/>
            <p:nvPr/>
          </p:nvGrpSpPr>
          <p:grpSpPr>
            <a:xfrm>
              <a:off x="5194357" y="2904495"/>
              <a:ext cx="2425643" cy="1013834"/>
              <a:chOff x="5251509" y="2904495"/>
              <a:chExt cx="2425643" cy="1013834"/>
            </a:xfrm>
          </p:grpSpPr>
          <p:cxnSp>
            <p:nvCxnSpPr>
              <p:cNvPr id="1024" name="Straight Arrow Connector 1023">
                <a:extLst>
                  <a:ext uri="{FF2B5EF4-FFF2-40B4-BE49-F238E27FC236}">
                    <a16:creationId xmlns:a16="http://schemas.microsoft.com/office/drawing/2014/main" id="{82F556A9-BAD1-DA5E-A985-0349D2077DA5}"/>
                  </a:ext>
                </a:extLst>
              </p:cNvPr>
              <p:cNvCxnSpPr>
                <a:cxnSpLocks/>
              </p:cNvCxnSpPr>
              <p:nvPr/>
            </p:nvCxnSpPr>
            <p:spPr>
              <a:xfrm>
                <a:off x="5251509" y="2904495"/>
                <a:ext cx="24256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34" name="Right Brace 1033">
                <a:extLst>
                  <a:ext uri="{FF2B5EF4-FFF2-40B4-BE49-F238E27FC236}">
                    <a16:creationId xmlns:a16="http://schemas.microsoft.com/office/drawing/2014/main" id="{722BB43A-0347-FB68-8477-70CAD031ADDB}"/>
                  </a:ext>
                </a:extLst>
              </p:cNvPr>
              <p:cNvSpPr/>
              <p:nvPr/>
            </p:nvSpPr>
            <p:spPr>
              <a:xfrm rot="5400000">
                <a:off x="6423244" y="2530888"/>
                <a:ext cx="232301" cy="1201853"/>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35" name="TextBox 1034">
                <a:extLst>
                  <a:ext uri="{FF2B5EF4-FFF2-40B4-BE49-F238E27FC236}">
                    <a16:creationId xmlns:a16="http://schemas.microsoft.com/office/drawing/2014/main" id="{7543E98F-A41A-C0C2-481B-D7F56C90B5C8}"/>
                  </a:ext>
                </a:extLst>
              </p:cNvPr>
              <p:cNvSpPr txBox="1"/>
              <p:nvPr/>
            </p:nvSpPr>
            <p:spPr>
              <a:xfrm>
                <a:off x="6176021" y="3271998"/>
                <a:ext cx="799065" cy="646331"/>
              </a:xfrm>
              <a:prstGeom prst="rect">
                <a:avLst/>
              </a:prstGeom>
              <a:noFill/>
            </p:spPr>
            <p:txBody>
              <a:bodyPr wrap="none" rtlCol="0">
                <a:spAutoFit/>
              </a:bodyPr>
              <a:lstStyle/>
              <a:p>
                <a:pPr algn="ctr"/>
                <a:r>
                  <a:rPr lang="en-US" sz="1800" dirty="0">
                    <a:latin typeface="+mn-lt"/>
                  </a:rPr>
                  <a:t>signed</a:t>
                </a:r>
                <a:br>
                  <a:rPr lang="en-US" sz="1800" dirty="0">
                    <a:latin typeface="+mn-lt"/>
                  </a:rPr>
                </a:br>
                <a:r>
                  <a:rPr lang="en-US" sz="1800" dirty="0">
                    <a:latin typeface="+mn-lt"/>
                  </a:rPr>
                  <a:t>by TEE</a:t>
                </a:r>
              </a:p>
            </p:txBody>
          </p:sp>
        </p:grpSp>
        <p:grpSp>
          <p:nvGrpSpPr>
            <p:cNvPr id="23" name="Group 22">
              <a:extLst>
                <a:ext uri="{FF2B5EF4-FFF2-40B4-BE49-F238E27FC236}">
                  <a16:creationId xmlns:a16="http://schemas.microsoft.com/office/drawing/2014/main" id="{D541D642-68E7-244F-0E6D-D0A2D4C6ABED}"/>
                </a:ext>
              </a:extLst>
            </p:cNvPr>
            <p:cNvGrpSpPr/>
            <p:nvPr/>
          </p:nvGrpSpPr>
          <p:grpSpPr>
            <a:xfrm>
              <a:off x="5927836" y="1394671"/>
              <a:ext cx="1302793" cy="1435151"/>
              <a:chOff x="7912282" y="1893281"/>
              <a:chExt cx="1302793" cy="1435151"/>
            </a:xfrm>
          </p:grpSpPr>
          <p:grpSp>
            <p:nvGrpSpPr>
              <p:cNvPr id="1040" name="Group 1039">
                <a:extLst>
                  <a:ext uri="{FF2B5EF4-FFF2-40B4-BE49-F238E27FC236}">
                    <a16:creationId xmlns:a16="http://schemas.microsoft.com/office/drawing/2014/main" id="{EEDC4197-973D-2CC8-0750-0A51CABCEC30}"/>
                  </a:ext>
                </a:extLst>
              </p:cNvPr>
              <p:cNvGrpSpPr/>
              <p:nvPr/>
            </p:nvGrpSpPr>
            <p:grpSpPr>
              <a:xfrm>
                <a:off x="7912282" y="1893281"/>
                <a:ext cx="1302793" cy="1435151"/>
                <a:chOff x="7912282" y="1893281"/>
                <a:chExt cx="1302793" cy="1435151"/>
              </a:xfrm>
            </p:grpSpPr>
            <p:sp>
              <p:nvSpPr>
                <p:cNvPr id="13" name="Rectangle 12">
                  <a:extLst>
                    <a:ext uri="{FF2B5EF4-FFF2-40B4-BE49-F238E27FC236}">
                      <a16:creationId xmlns:a16="http://schemas.microsoft.com/office/drawing/2014/main" id="{51279404-F0E6-2415-6208-EEA4688084DD}"/>
                    </a:ext>
                  </a:extLst>
                </p:cNvPr>
                <p:cNvSpPr/>
                <p:nvPr/>
              </p:nvSpPr>
              <p:spPr>
                <a:xfrm rot="5400000">
                  <a:off x="8119177" y="2657619"/>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C42EA5D-D6BC-DE96-6C31-75AF71037E73}"/>
                    </a:ext>
                  </a:extLst>
                </p:cNvPr>
                <p:cNvSpPr txBox="1"/>
                <p:nvPr/>
              </p:nvSpPr>
              <p:spPr>
                <a:xfrm>
                  <a:off x="7912282" y="1893281"/>
                  <a:ext cx="1302793" cy="707886"/>
                </a:xfrm>
                <a:prstGeom prst="rect">
                  <a:avLst/>
                </a:prstGeom>
                <a:noFill/>
              </p:spPr>
              <p:txBody>
                <a:bodyPr wrap="none" rtlCol="0">
                  <a:spAutoFit/>
                </a:bodyPr>
                <a:lstStyle/>
                <a:p>
                  <a:pPr algn="ctr"/>
                  <a:r>
                    <a:rPr lang="en-US" sz="2000" dirty="0">
                      <a:latin typeface="+mn-lt"/>
                    </a:rPr>
                    <a:t>block sent </a:t>
                  </a:r>
                  <a:br>
                    <a:rPr lang="en-US" sz="2000" dirty="0">
                      <a:latin typeface="+mn-lt"/>
                    </a:rPr>
                  </a:br>
                  <a:r>
                    <a:rPr lang="en-US" sz="2000" dirty="0">
                      <a:latin typeface="+mn-lt"/>
                    </a:rPr>
                    <a:t>to relay</a:t>
                  </a:r>
                </a:p>
              </p:txBody>
            </p:sp>
          </p:grpSp>
          <p:sp>
            <p:nvSpPr>
              <p:cNvPr id="11" name="Rectangle 10">
                <a:extLst>
                  <a:ext uri="{FF2B5EF4-FFF2-40B4-BE49-F238E27FC236}">
                    <a16:creationId xmlns:a16="http://schemas.microsoft.com/office/drawing/2014/main" id="{C0D05A29-2530-2ECB-131D-534C421A9A9C}"/>
                  </a:ext>
                </a:extLst>
              </p:cNvPr>
              <p:cNvSpPr/>
              <p:nvPr/>
            </p:nvSpPr>
            <p:spPr>
              <a:xfrm rot="5400000">
                <a:off x="8283810" y="2697154"/>
                <a:ext cx="182880" cy="18288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66ADB80-CA63-401B-0FBD-9A273AF0160F}"/>
                  </a:ext>
                </a:extLst>
              </p:cNvPr>
              <p:cNvSpPr/>
              <p:nvPr/>
            </p:nvSpPr>
            <p:spPr>
              <a:xfrm rot="5400000">
                <a:off x="8534533" y="2697154"/>
                <a:ext cx="182880" cy="18288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4A5BEA9-A48F-8027-22BB-7BBBD0775489}"/>
                  </a:ext>
                </a:extLst>
              </p:cNvPr>
              <p:cNvSpPr/>
              <p:nvPr/>
            </p:nvSpPr>
            <p:spPr>
              <a:xfrm rot="5400000">
                <a:off x="8385707" y="3016704"/>
                <a:ext cx="182880" cy="18288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sp>
        <p:nvSpPr>
          <p:cNvPr id="4" name="TextBox 3">
            <a:extLst>
              <a:ext uri="{FF2B5EF4-FFF2-40B4-BE49-F238E27FC236}">
                <a16:creationId xmlns:a16="http://schemas.microsoft.com/office/drawing/2014/main" id="{17269470-7A21-8A59-3893-FCDA89D7F1B9}"/>
              </a:ext>
            </a:extLst>
          </p:cNvPr>
          <p:cNvSpPr txBox="1"/>
          <p:nvPr/>
        </p:nvSpPr>
        <p:spPr>
          <a:xfrm>
            <a:off x="3298478" y="879101"/>
            <a:ext cx="1988045" cy="461665"/>
          </a:xfrm>
          <a:prstGeom prst="rect">
            <a:avLst/>
          </a:prstGeom>
          <a:noFill/>
        </p:spPr>
        <p:txBody>
          <a:bodyPr wrap="none" rtlCol="0">
            <a:spAutoFit/>
          </a:bodyPr>
          <a:lstStyle/>
          <a:p>
            <a:pPr algn="l"/>
            <a:r>
              <a:rPr lang="en-US" dirty="0">
                <a:latin typeface="+mn-lt"/>
              </a:rPr>
              <a:t>Bob  </a:t>
            </a:r>
            <a:r>
              <a:rPr lang="en-US" sz="1800" dirty="0">
                <a:latin typeface="+mn-lt"/>
              </a:rPr>
              <a:t>(the builder)</a:t>
            </a:r>
            <a:endParaRPr lang="en-US" dirty="0">
              <a:latin typeface="+mn-lt"/>
            </a:endParaRPr>
          </a:p>
        </p:txBody>
      </p:sp>
      <p:sp>
        <p:nvSpPr>
          <p:cNvPr id="25" name="TextBox 24">
            <a:extLst>
              <a:ext uri="{FF2B5EF4-FFF2-40B4-BE49-F238E27FC236}">
                <a16:creationId xmlns:a16="http://schemas.microsoft.com/office/drawing/2014/main" id="{8D24F2D1-D987-97CC-29D2-9D8925282C7D}"/>
              </a:ext>
            </a:extLst>
          </p:cNvPr>
          <p:cNvSpPr txBox="1"/>
          <p:nvPr/>
        </p:nvSpPr>
        <p:spPr>
          <a:xfrm>
            <a:off x="100544" y="4286586"/>
            <a:ext cx="8851013" cy="830997"/>
          </a:xfrm>
          <a:prstGeom prst="rect">
            <a:avLst/>
          </a:prstGeom>
          <a:solidFill>
            <a:schemeClr val="bg1">
              <a:lumMod val="95000"/>
            </a:schemeClr>
          </a:solidFill>
          <a:ln>
            <a:solidFill>
              <a:schemeClr val="accent1"/>
            </a:solidFill>
          </a:ln>
        </p:spPr>
        <p:txBody>
          <a:bodyPr wrap="none" rtlCol="0">
            <a:spAutoFit/>
          </a:bodyPr>
          <a:lstStyle/>
          <a:p>
            <a:pPr algn="l">
              <a:tabLst>
                <a:tab pos="1597025" algn="l"/>
              </a:tabLst>
            </a:pPr>
            <a:r>
              <a:rPr lang="en-US" dirty="0">
                <a:latin typeface="+mn-lt"/>
              </a:rPr>
              <a:t>Main point:	building strategy is public and attested (enforced by TEE)</a:t>
            </a:r>
          </a:p>
          <a:p>
            <a:pPr algn="l">
              <a:tabLst>
                <a:tab pos="1597025" algn="l"/>
              </a:tabLst>
            </a:pPr>
            <a:r>
              <a:rPr lang="en-US" dirty="0">
                <a:latin typeface="+mn-lt"/>
              </a:rPr>
              <a:t>	Tx remain hidden in TEE until sent to relay</a:t>
            </a:r>
          </a:p>
        </p:txBody>
      </p:sp>
      <p:grpSp>
        <p:nvGrpSpPr>
          <p:cNvPr id="33" name="Group 32">
            <a:extLst>
              <a:ext uri="{FF2B5EF4-FFF2-40B4-BE49-F238E27FC236}">
                <a16:creationId xmlns:a16="http://schemas.microsoft.com/office/drawing/2014/main" id="{1FAB1F07-9F67-7DF9-10AC-A40CD2CE3990}"/>
              </a:ext>
            </a:extLst>
          </p:cNvPr>
          <p:cNvGrpSpPr/>
          <p:nvPr/>
        </p:nvGrpSpPr>
        <p:grpSpPr>
          <a:xfrm>
            <a:off x="166085" y="1964992"/>
            <a:ext cx="3105108" cy="1634680"/>
            <a:chOff x="166085" y="1964992"/>
            <a:chExt cx="3105108" cy="1634680"/>
          </a:xfrm>
        </p:grpSpPr>
        <p:grpSp>
          <p:nvGrpSpPr>
            <p:cNvPr id="54" name="Group 53">
              <a:extLst>
                <a:ext uri="{FF2B5EF4-FFF2-40B4-BE49-F238E27FC236}">
                  <a16:creationId xmlns:a16="http://schemas.microsoft.com/office/drawing/2014/main" id="{AB816989-35AE-4C68-67EA-D6DCC45BA88B}"/>
                </a:ext>
              </a:extLst>
            </p:cNvPr>
            <p:cNvGrpSpPr/>
            <p:nvPr/>
          </p:nvGrpSpPr>
          <p:grpSpPr>
            <a:xfrm>
              <a:off x="637308" y="1964992"/>
              <a:ext cx="2633885" cy="1407822"/>
              <a:chOff x="336172" y="2283649"/>
              <a:chExt cx="2931934" cy="1407822"/>
            </a:xfrm>
          </p:grpSpPr>
          <p:grpSp>
            <p:nvGrpSpPr>
              <p:cNvPr id="52" name="Group 51">
                <a:extLst>
                  <a:ext uri="{FF2B5EF4-FFF2-40B4-BE49-F238E27FC236}">
                    <a16:creationId xmlns:a16="http://schemas.microsoft.com/office/drawing/2014/main" id="{93BB0AF5-9DE7-12B1-6069-66B8F8CA02AD}"/>
                  </a:ext>
                </a:extLst>
              </p:cNvPr>
              <p:cNvGrpSpPr/>
              <p:nvPr/>
            </p:nvGrpSpPr>
            <p:grpSpPr>
              <a:xfrm>
                <a:off x="336172" y="2283649"/>
                <a:ext cx="2931934" cy="1407822"/>
                <a:chOff x="336172" y="2283649"/>
                <a:chExt cx="2931934" cy="1407822"/>
              </a:xfrm>
            </p:grpSpPr>
            <p:grpSp>
              <p:nvGrpSpPr>
                <p:cNvPr id="26" name="Group 25">
                  <a:extLst>
                    <a:ext uri="{FF2B5EF4-FFF2-40B4-BE49-F238E27FC236}">
                      <a16:creationId xmlns:a16="http://schemas.microsoft.com/office/drawing/2014/main" id="{FBE15C98-890B-867D-3BD8-B0F5F0922CC6}"/>
                    </a:ext>
                  </a:extLst>
                </p:cNvPr>
                <p:cNvGrpSpPr/>
                <p:nvPr/>
              </p:nvGrpSpPr>
              <p:grpSpPr>
                <a:xfrm>
                  <a:off x="354246" y="2283649"/>
                  <a:ext cx="2913859" cy="360716"/>
                  <a:chOff x="850008" y="1784419"/>
                  <a:chExt cx="2913859" cy="360716"/>
                </a:xfrm>
                <a:solidFill>
                  <a:srgbClr val="FF0000"/>
                </a:solidFill>
              </p:grpSpPr>
              <p:cxnSp>
                <p:nvCxnSpPr>
                  <p:cNvPr id="27" name="Straight Arrow Connector 26">
                    <a:extLst>
                      <a:ext uri="{FF2B5EF4-FFF2-40B4-BE49-F238E27FC236}">
                        <a16:creationId xmlns:a16="http://schemas.microsoft.com/office/drawing/2014/main" id="{ACA18AFB-9B7F-E55C-4E7F-0196AA95409D}"/>
                      </a:ext>
                    </a:extLst>
                  </p:cNvPr>
                  <p:cNvCxnSpPr>
                    <a:cxnSpLocks/>
                  </p:cNvCxnSpPr>
                  <p:nvPr/>
                </p:nvCxnSpPr>
                <p:spPr>
                  <a:xfrm>
                    <a:off x="850008" y="2136590"/>
                    <a:ext cx="2913859" cy="8545"/>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A7B9D990-DAA9-1DBD-84E0-70CA76D9EFC9}"/>
                      </a:ext>
                    </a:extLst>
                  </p:cNvPr>
                  <p:cNvSpPr/>
                  <p:nvPr/>
                </p:nvSpPr>
                <p:spPr>
                  <a:xfrm>
                    <a:off x="987810" y="1784419"/>
                    <a:ext cx="584876" cy="302768"/>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tx1</a:t>
                    </a:r>
                  </a:p>
                </p:txBody>
              </p:sp>
            </p:grpSp>
            <p:grpSp>
              <p:nvGrpSpPr>
                <p:cNvPr id="38" name="Group 37">
                  <a:extLst>
                    <a:ext uri="{FF2B5EF4-FFF2-40B4-BE49-F238E27FC236}">
                      <a16:creationId xmlns:a16="http://schemas.microsoft.com/office/drawing/2014/main" id="{3E989DF5-69F4-CE9C-164E-895E88C04F0D}"/>
                    </a:ext>
                  </a:extLst>
                </p:cNvPr>
                <p:cNvGrpSpPr/>
                <p:nvPr/>
              </p:nvGrpSpPr>
              <p:grpSpPr>
                <a:xfrm>
                  <a:off x="336173" y="2812987"/>
                  <a:ext cx="2931933" cy="356145"/>
                  <a:chOff x="850008" y="1784419"/>
                  <a:chExt cx="2931933" cy="356145"/>
                </a:xfrm>
                <a:solidFill>
                  <a:srgbClr val="FF0000"/>
                </a:solidFill>
              </p:grpSpPr>
              <p:cxnSp>
                <p:nvCxnSpPr>
                  <p:cNvPr id="39" name="Straight Arrow Connector 38">
                    <a:extLst>
                      <a:ext uri="{FF2B5EF4-FFF2-40B4-BE49-F238E27FC236}">
                        <a16:creationId xmlns:a16="http://schemas.microsoft.com/office/drawing/2014/main" id="{727E1E57-DC62-644A-57CD-3246C59DFCFF}"/>
                      </a:ext>
                    </a:extLst>
                  </p:cNvPr>
                  <p:cNvCxnSpPr>
                    <a:cxnSpLocks/>
                  </p:cNvCxnSpPr>
                  <p:nvPr/>
                </p:nvCxnSpPr>
                <p:spPr>
                  <a:xfrm>
                    <a:off x="850008" y="2136590"/>
                    <a:ext cx="2931933" cy="3974"/>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FC6FECD6-2B1A-A500-9DEB-F166DB2AFF79}"/>
                      </a:ext>
                    </a:extLst>
                  </p:cNvPr>
                  <p:cNvSpPr/>
                  <p:nvPr/>
                </p:nvSpPr>
                <p:spPr>
                  <a:xfrm>
                    <a:off x="987810" y="1784419"/>
                    <a:ext cx="584876" cy="302768"/>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t>tx2</a:t>
                    </a:r>
                  </a:p>
                </p:txBody>
              </p:sp>
            </p:grpSp>
            <p:grpSp>
              <p:nvGrpSpPr>
                <p:cNvPr id="47" name="Group 46">
                  <a:extLst>
                    <a:ext uri="{FF2B5EF4-FFF2-40B4-BE49-F238E27FC236}">
                      <a16:creationId xmlns:a16="http://schemas.microsoft.com/office/drawing/2014/main" id="{D4E1EF03-0ECD-D53F-4643-F25DC393AC43}"/>
                    </a:ext>
                  </a:extLst>
                </p:cNvPr>
                <p:cNvGrpSpPr/>
                <p:nvPr/>
              </p:nvGrpSpPr>
              <p:grpSpPr>
                <a:xfrm>
                  <a:off x="336172" y="3383133"/>
                  <a:ext cx="2931933" cy="308338"/>
                  <a:chOff x="850008" y="1832226"/>
                  <a:chExt cx="2931933" cy="308338"/>
                </a:xfrm>
                <a:solidFill>
                  <a:srgbClr val="FF0000"/>
                </a:solidFill>
              </p:grpSpPr>
              <p:cxnSp>
                <p:nvCxnSpPr>
                  <p:cNvPr id="48" name="Straight Arrow Connector 47">
                    <a:extLst>
                      <a:ext uri="{FF2B5EF4-FFF2-40B4-BE49-F238E27FC236}">
                        <a16:creationId xmlns:a16="http://schemas.microsoft.com/office/drawing/2014/main" id="{C91227E1-B333-2C1A-86A4-DAAB60C75FB8}"/>
                      </a:ext>
                    </a:extLst>
                  </p:cNvPr>
                  <p:cNvCxnSpPr>
                    <a:cxnSpLocks/>
                  </p:cNvCxnSpPr>
                  <p:nvPr/>
                </p:nvCxnSpPr>
                <p:spPr>
                  <a:xfrm>
                    <a:off x="850008" y="2136590"/>
                    <a:ext cx="2931933" cy="3974"/>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9" name="Rectangle 48">
                    <a:extLst>
                      <a:ext uri="{FF2B5EF4-FFF2-40B4-BE49-F238E27FC236}">
                        <a16:creationId xmlns:a16="http://schemas.microsoft.com/office/drawing/2014/main" id="{2C026333-A692-687B-318C-E5E9BE96E995}"/>
                      </a:ext>
                    </a:extLst>
                  </p:cNvPr>
                  <p:cNvSpPr/>
                  <p:nvPr/>
                </p:nvSpPr>
                <p:spPr>
                  <a:xfrm>
                    <a:off x="987809" y="1832226"/>
                    <a:ext cx="2664751" cy="25496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err="1"/>
                      <a:t>tx</a:t>
                    </a:r>
                    <a:r>
                      <a:rPr lang="en-US" sz="2000" dirty="0"/>
                      <a:t> from other Bob’s</a:t>
                    </a:r>
                  </a:p>
                </p:txBody>
              </p:sp>
            </p:gr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796BF176-410A-C66F-9B63-DF7E67C335C8}"/>
                      </a:ext>
                    </a:extLst>
                  </p:cNvPr>
                  <p:cNvSpPr txBox="1"/>
                  <p:nvPr/>
                </p:nvSpPr>
                <p:spPr>
                  <a:xfrm>
                    <a:off x="1318719" y="2792258"/>
                    <a:ext cx="1859771" cy="400110"/>
                  </a:xfrm>
                  <a:prstGeom prst="rect">
                    <a:avLst/>
                  </a:prstGeom>
                  <a:noFill/>
                </p:spPr>
                <p:txBody>
                  <a:bodyPr wrap="none" rtlCol="0">
                    <a:spAutoFit/>
                  </a:bodyPr>
                  <a:lstStyle/>
                  <a:p>
                    <a:pPr algn="l"/>
                    <a14:m>
                      <m:oMath xmlns:m="http://schemas.openxmlformats.org/officeDocument/2006/math">
                        <m:r>
                          <a:rPr lang="en-US" sz="2000" i="1" dirty="0" smtClean="0">
                            <a:latin typeface="Cambria Math" panose="02040503050406030204" pitchFamily="18" charset="0"/>
                          </a:rPr>
                          <m:t>𝑝𝑘</m:t>
                        </m:r>
                      </m:oMath>
                    </a14:m>
                    <a:r>
                      <a:rPr lang="en-US" sz="2000" dirty="0">
                        <a:latin typeface="+mn-lt"/>
                      </a:rPr>
                      <a:t>-encrypted</a:t>
                    </a:r>
                  </a:p>
                </p:txBody>
              </p:sp>
            </mc:Choice>
            <mc:Fallback xmlns="">
              <p:sp>
                <p:nvSpPr>
                  <p:cNvPr id="53" name="TextBox 52">
                    <a:extLst>
                      <a:ext uri="{FF2B5EF4-FFF2-40B4-BE49-F238E27FC236}">
                        <a16:creationId xmlns:a16="http://schemas.microsoft.com/office/drawing/2014/main" id="{796BF176-410A-C66F-9B63-DF7E67C335C8}"/>
                      </a:ext>
                    </a:extLst>
                  </p:cNvPr>
                  <p:cNvSpPr txBox="1">
                    <a:spLocks noRot="1" noChangeAspect="1" noMove="1" noResize="1" noEditPoints="1" noAdjustHandles="1" noChangeArrowheads="1" noChangeShapeType="1" noTextEdit="1"/>
                  </p:cNvSpPr>
                  <p:nvPr/>
                </p:nvSpPr>
                <p:spPr>
                  <a:xfrm>
                    <a:off x="1318719" y="2792258"/>
                    <a:ext cx="1859771" cy="400110"/>
                  </a:xfrm>
                  <a:prstGeom prst="rect">
                    <a:avLst/>
                  </a:prstGeom>
                  <a:blipFill>
                    <a:blip r:embed="rId4"/>
                    <a:stretch>
                      <a:fillRect l="-1504" t="-6061" b="-24242"/>
                    </a:stretch>
                  </a:blipFill>
                </p:spPr>
                <p:txBody>
                  <a:bodyPr/>
                  <a:lstStyle/>
                  <a:p>
                    <a:r>
                      <a:rPr lang="en-US">
                        <a:noFill/>
                      </a:rPr>
                      <a:t> </a:t>
                    </a:r>
                  </a:p>
                </p:txBody>
              </p:sp>
            </mc:Fallback>
          </mc:AlternateContent>
        </p:grpSp>
        <p:pic>
          <p:nvPicPr>
            <p:cNvPr id="28" name="Picture 27">
              <a:extLst>
                <a:ext uri="{FF2B5EF4-FFF2-40B4-BE49-F238E27FC236}">
                  <a16:creationId xmlns:a16="http://schemas.microsoft.com/office/drawing/2014/main" id="{6CA940CF-7599-CB19-C4CB-57243D28F31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35282" y="2057082"/>
              <a:ext cx="271202" cy="467590"/>
            </a:xfrm>
            <a:prstGeom prst="rect">
              <a:avLst/>
            </a:prstGeom>
          </p:spPr>
        </p:pic>
        <p:pic>
          <p:nvPicPr>
            <p:cNvPr id="29" name="Picture 28">
              <a:extLst>
                <a:ext uri="{FF2B5EF4-FFF2-40B4-BE49-F238E27FC236}">
                  <a16:creationId xmlns:a16="http://schemas.microsoft.com/office/drawing/2014/main" id="{7345AA40-FA17-6057-21B5-18E70D18850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41902" y="2662984"/>
              <a:ext cx="257962" cy="381600"/>
            </a:xfrm>
            <a:prstGeom prst="rect">
              <a:avLst/>
            </a:prstGeom>
          </p:spPr>
        </p:pic>
        <p:pic>
          <p:nvPicPr>
            <p:cNvPr id="32" name="Graphic 31" descr="Server with solid fill">
              <a:extLst>
                <a:ext uri="{FF2B5EF4-FFF2-40B4-BE49-F238E27FC236}">
                  <a16:creationId xmlns:a16="http://schemas.microsoft.com/office/drawing/2014/main" id="{9C069BDD-E00D-7091-501F-3099E0534E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6085" y="3153136"/>
              <a:ext cx="446536" cy="446536"/>
            </a:xfrm>
            <a:prstGeom prst="rect">
              <a:avLst/>
            </a:prstGeom>
          </p:spPr>
        </p:pic>
      </p:grpSp>
      <p:grpSp>
        <p:nvGrpSpPr>
          <p:cNvPr id="35" name="Group 34">
            <a:extLst>
              <a:ext uri="{FF2B5EF4-FFF2-40B4-BE49-F238E27FC236}">
                <a16:creationId xmlns:a16="http://schemas.microsoft.com/office/drawing/2014/main" id="{A8BDE422-1E8B-1344-CE65-854205CE9B26}"/>
              </a:ext>
            </a:extLst>
          </p:cNvPr>
          <p:cNvGrpSpPr/>
          <p:nvPr/>
        </p:nvGrpSpPr>
        <p:grpSpPr>
          <a:xfrm>
            <a:off x="1754115" y="1525077"/>
            <a:ext cx="1549330" cy="700331"/>
            <a:chOff x="1754115" y="1525077"/>
            <a:chExt cx="1549330" cy="700331"/>
          </a:xfrm>
        </p:grpSpPr>
        <p:grpSp>
          <p:nvGrpSpPr>
            <p:cNvPr id="1036" name="Group 1035">
              <a:extLst>
                <a:ext uri="{FF2B5EF4-FFF2-40B4-BE49-F238E27FC236}">
                  <a16:creationId xmlns:a16="http://schemas.microsoft.com/office/drawing/2014/main" id="{7A1C8575-2CE9-1AEE-04CF-F40BF3BC7313}"/>
                </a:ext>
              </a:extLst>
            </p:cNvPr>
            <p:cNvGrpSpPr/>
            <p:nvPr/>
          </p:nvGrpSpPr>
          <p:grpSpPr>
            <a:xfrm>
              <a:off x="1872504" y="1525077"/>
              <a:ext cx="1430941" cy="461665"/>
              <a:chOff x="1872504" y="1843734"/>
              <a:chExt cx="1430941" cy="461665"/>
            </a:xfrm>
          </p:grpSpPr>
          <p:cxnSp>
            <p:nvCxnSpPr>
              <p:cNvPr id="19" name="Straight Arrow Connector 18">
                <a:extLst>
                  <a:ext uri="{FF2B5EF4-FFF2-40B4-BE49-F238E27FC236}">
                    <a16:creationId xmlns:a16="http://schemas.microsoft.com/office/drawing/2014/main" id="{F8C585D4-90F9-02DF-4040-AD89D63AD2FA}"/>
                  </a:ext>
                </a:extLst>
              </p:cNvPr>
              <p:cNvCxnSpPr>
                <a:cxnSpLocks/>
              </p:cNvCxnSpPr>
              <p:nvPr/>
            </p:nvCxnSpPr>
            <p:spPr>
              <a:xfrm flipH="1">
                <a:off x="2506879" y="2065623"/>
                <a:ext cx="7965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D7D4853-8077-09EB-20F7-A30DCB86A5C2}"/>
                      </a:ext>
                    </a:extLst>
                  </p:cNvPr>
                  <p:cNvSpPr txBox="1"/>
                  <p:nvPr/>
                </p:nvSpPr>
                <p:spPr>
                  <a:xfrm>
                    <a:off x="1872504" y="1843734"/>
                    <a:ext cx="604076" cy="461665"/>
                  </a:xfrm>
                  <a:prstGeom prst="rect">
                    <a:avLst/>
                  </a:prstGeom>
                  <a:solidFill>
                    <a:srgbClr val="00B050"/>
                  </a:solid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dirty="0" smtClean="0">
                              <a:solidFill>
                                <a:schemeClr val="bg1"/>
                              </a:solidFill>
                              <a:latin typeface="Cambria Math" panose="02040503050406030204" pitchFamily="18" charset="0"/>
                            </a:rPr>
                            <m:t>𝑝𝑘</m:t>
                          </m:r>
                        </m:oMath>
                      </m:oMathPara>
                    </a14:m>
                    <a:endParaRPr lang="en-US" sz="2400" dirty="0">
                      <a:solidFill>
                        <a:schemeClr val="bg1"/>
                      </a:solidFill>
                      <a:latin typeface="+mn-lt"/>
                    </a:endParaRPr>
                  </a:p>
                </p:txBody>
              </p:sp>
            </mc:Choice>
            <mc:Fallback xmlns="">
              <p:sp>
                <p:nvSpPr>
                  <p:cNvPr id="21" name="TextBox 20">
                    <a:extLst>
                      <a:ext uri="{FF2B5EF4-FFF2-40B4-BE49-F238E27FC236}">
                        <a16:creationId xmlns:a16="http://schemas.microsoft.com/office/drawing/2014/main" id="{5D7D4853-8077-09EB-20F7-A30DCB86A5C2}"/>
                      </a:ext>
                    </a:extLst>
                  </p:cNvPr>
                  <p:cNvSpPr txBox="1">
                    <a:spLocks noRot="1" noChangeAspect="1" noMove="1" noResize="1" noEditPoints="1" noAdjustHandles="1" noChangeArrowheads="1" noChangeShapeType="1" noTextEdit="1"/>
                  </p:cNvSpPr>
                  <p:nvPr/>
                </p:nvSpPr>
                <p:spPr>
                  <a:xfrm>
                    <a:off x="1872504" y="1843734"/>
                    <a:ext cx="604076" cy="461665"/>
                  </a:xfrm>
                  <a:prstGeom prst="rect">
                    <a:avLst/>
                  </a:prstGeom>
                  <a:blipFill>
                    <a:blip r:embed="rId9"/>
                    <a:stretch>
                      <a:fillRect l="-2083" r="-2083" b="-18421"/>
                    </a:stretch>
                  </a:blipFill>
                </p:spPr>
                <p:txBody>
                  <a:bodyPr/>
                  <a:lstStyle/>
                  <a:p>
                    <a:r>
                      <a:rPr lang="en-US">
                        <a:noFill/>
                      </a:rPr>
                      <a:t> </a:t>
                    </a:r>
                  </a:p>
                </p:txBody>
              </p:sp>
            </mc:Fallback>
          </mc:AlternateContent>
        </p:grpSp>
        <p:sp>
          <p:nvSpPr>
            <p:cNvPr id="34" name="TextBox 33">
              <a:extLst>
                <a:ext uri="{FF2B5EF4-FFF2-40B4-BE49-F238E27FC236}">
                  <a16:creationId xmlns:a16="http://schemas.microsoft.com/office/drawing/2014/main" id="{3BA46730-3C96-1DF9-F328-BFF0EB27F393}"/>
                </a:ext>
              </a:extLst>
            </p:cNvPr>
            <p:cNvSpPr txBox="1"/>
            <p:nvPr/>
          </p:nvSpPr>
          <p:spPr>
            <a:xfrm>
              <a:off x="1754115" y="1948409"/>
              <a:ext cx="843501" cy="276999"/>
            </a:xfrm>
            <a:prstGeom prst="rect">
              <a:avLst/>
            </a:prstGeom>
            <a:noFill/>
          </p:spPr>
          <p:txBody>
            <a:bodyPr wrap="none" rtlCol="0">
              <a:spAutoFit/>
            </a:bodyPr>
            <a:lstStyle/>
            <a:p>
              <a:pPr algn="l"/>
              <a:r>
                <a:rPr lang="en-US" sz="1200" dirty="0">
                  <a:latin typeface="+mn-lt"/>
                </a:rPr>
                <a:t>(</a:t>
              </a:r>
              <a:r>
                <a:rPr lang="en-US" sz="1200" dirty="0" err="1">
                  <a:latin typeface="+mn-lt"/>
                </a:rPr>
                <a:t>aTLS</a:t>
              </a:r>
              <a:r>
                <a:rPr lang="en-US" sz="1200" dirty="0">
                  <a:latin typeface="+mn-lt"/>
                </a:rPr>
                <a:t> cert)</a:t>
              </a:r>
            </a:p>
          </p:txBody>
        </p:sp>
      </p:grpSp>
    </p:spTree>
    <p:extLst>
      <p:ext uri="{BB962C8B-B14F-4D97-AF65-F5344CB8AC3E}">
        <p14:creationId xmlns:p14="http://schemas.microsoft.com/office/powerpoint/2010/main" val="32332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042"/>
                                        </p:tgtEl>
                                        <p:attrNameLst>
                                          <p:attrName>style.visibility</p:attrName>
                                        </p:attrNameLst>
                                      </p:cBhvr>
                                      <p:to>
                                        <p:strVal val="visible"/>
                                      </p:to>
                                    </p:set>
                                    <p:animEffect transition="in" filter="dissolve">
                                      <p:cBhvr>
                                        <p:cTn id="21" dur="500"/>
                                        <p:tgtEl>
                                          <p:spTgt spid="104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dissolve">
                                      <p:cBhvr>
                                        <p:cTn id="24" dur="500"/>
                                        <p:tgtEl>
                                          <p:spTgt spid="6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par>
                          <p:cTn id="30" fill="hold">
                            <p:stCondLst>
                              <p:cond delay="500"/>
                            </p:stCondLst>
                            <p:childTnLst>
                              <p:par>
                                <p:cTn id="31" presetID="9" presetClass="exit" presetSubtype="0" fill="hold" nodeType="afterEffect">
                                  <p:stCondLst>
                                    <p:cond delay="0"/>
                                  </p:stCondLst>
                                  <p:childTnLst>
                                    <p:animEffect transition="out" filter="dissolve">
                                      <p:cBhvr>
                                        <p:cTn id="32" dur="500"/>
                                        <p:tgtEl>
                                          <p:spTgt spid="1042"/>
                                        </p:tgtEl>
                                      </p:cBhvr>
                                    </p:animEffect>
                                    <p:set>
                                      <p:cBhvr>
                                        <p:cTn id="33" dur="1" fill="hold">
                                          <p:stCondLst>
                                            <p:cond delay="499"/>
                                          </p:stCondLst>
                                        </p:cTn>
                                        <p:tgtEl>
                                          <p:spTgt spid="1042"/>
                                        </p:tgtEl>
                                        <p:attrNameLst>
                                          <p:attrName>style.visibility</p:attrName>
                                        </p:attrNameLst>
                                      </p:cBhvr>
                                      <p:to>
                                        <p:strVal val="hidden"/>
                                      </p:to>
                                    </p:set>
                                  </p:childTnLst>
                                </p:cTn>
                              </p:par>
                            </p:childTnLst>
                          </p:cTn>
                        </p:par>
                        <p:par>
                          <p:cTn id="34" fill="hold">
                            <p:stCondLst>
                              <p:cond delay="1000"/>
                            </p:stCondLst>
                            <p:childTnLst>
                              <p:par>
                                <p:cTn id="35" presetID="1" presetClass="exit" presetSubtype="0" fill="hold" grpId="1" nodeType="afterEffect">
                                  <p:stCondLst>
                                    <p:cond delay="0"/>
                                  </p:stCondLst>
                                  <p:childTnLst>
                                    <p:set>
                                      <p:cBhvr>
                                        <p:cTn id="36" dur="1" fill="hold">
                                          <p:stCondLst>
                                            <p:cond delay="0"/>
                                          </p:stCondLst>
                                        </p:cTn>
                                        <p:tgtEl>
                                          <p:spTgt spid="6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2" grpId="0" animBg="1"/>
      <p:bldP spid="62" grpId="1"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F5FBB-7B1A-D789-7A28-602D4E8FC1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8CE911-CA2F-C233-AAA3-267C01EA9525}"/>
              </a:ext>
            </a:extLst>
          </p:cNvPr>
          <p:cNvSpPr>
            <a:spLocks noGrp="1"/>
          </p:cNvSpPr>
          <p:nvPr>
            <p:ph type="ctrTitle"/>
          </p:nvPr>
        </p:nvSpPr>
        <p:spPr>
          <a:xfrm>
            <a:off x="685800" y="1486905"/>
            <a:ext cx="7772400" cy="1382459"/>
          </a:xfrm>
        </p:spPr>
        <p:txBody>
          <a:bodyPr/>
          <a:lstStyle/>
          <a:p>
            <a:r>
              <a:rPr lang="en-US" sz="4000" dirty="0"/>
              <a:t>Reducing MEV Using an </a:t>
            </a:r>
            <a:br>
              <a:rPr lang="en-US" sz="4000" dirty="0"/>
            </a:br>
            <a:r>
              <a:rPr lang="en-US" sz="4000" dirty="0"/>
              <a:t>Encrypted </a:t>
            </a:r>
            <a:r>
              <a:rPr lang="en-US" sz="4000" dirty="0" err="1"/>
              <a:t>Mempool</a:t>
            </a:r>
            <a:endParaRPr lang="en-US" sz="4000" dirty="0"/>
          </a:p>
        </p:txBody>
      </p:sp>
      <p:sp>
        <p:nvSpPr>
          <p:cNvPr id="2" name="TextBox 1">
            <a:extLst>
              <a:ext uri="{FF2B5EF4-FFF2-40B4-BE49-F238E27FC236}">
                <a16:creationId xmlns:a16="http://schemas.microsoft.com/office/drawing/2014/main" id="{0A0D4119-13AA-B9C6-6EAD-C687F2A05535}"/>
              </a:ext>
            </a:extLst>
          </p:cNvPr>
          <p:cNvSpPr txBox="1"/>
          <p:nvPr/>
        </p:nvSpPr>
        <p:spPr>
          <a:xfrm>
            <a:off x="1019072" y="3410939"/>
            <a:ext cx="7105856" cy="958404"/>
          </a:xfrm>
          <a:prstGeom prst="rect">
            <a:avLst/>
          </a:prstGeom>
          <a:noFill/>
        </p:spPr>
        <p:txBody>
          <a:bodyPr wrap="none" rtlCol="0">
            <a:spAutoFit/>
          </a:bodyPr>
          <a:lstStyle/>
          <a:p>
            <a:pPr algn="l"/>
            <a:r>
              <a:rPr lang="en-US" dirty="0">
                <a:latin typeface="+mn-lt"/>
              </a:rPr>
              <a:t>Goal:  Tx is only decrypted after it is confirmed on chain</a:t>
            </a:r>
          </a:p>
          <a:p>
            <a:pPr algn="l">
              <a:lnSpc>
                <a:spcPct val="150000"/>
              </a:lnSpc>
            </a:pPr>
            <a:r>
              <a:rPr lang="en-US" dirty="0">
                <a:latin typeface="+mn-lt"/>
              </a:rPr>
              <a:t>			… by then it is too late to front run it</a:t>
            </a:r>
          </a:p>
        </p:txBody>
      </p:sp>
    </p:spTree>
    <p:extLst>
      <p:ext uri="{BB962C8B-B14F-4D97-AF65-F5344CB8AC3E}">
        <p14:creationId xmlns:p14="http://schemas.microsoft.com/office/powerpoint/2010/main" val="3290961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72F56-AC2C-BDEB-D654-0BBF27B4079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9DE78F0-F6AD-0A57-5C15-6AA423B34F19}"/>
                  </a:ext>
                </a:extLst>
              </p:cNvPr>
              <p:cNvSpPr txBox="1"/>
              <p:nvPr/>
            </p:nvSpPr>
            <p:spPr>
              <a:xfrm>
                <a:off x="2575639" y="1341290"/>
                <a:ext cx="2476832" cy="461665"/>
              </a:xfrm>
              <a:prstGeom prst="rect">
                <a:avLst/>
              </a:prstGeom>
              <a:noFill/>
            </p:spPr>
            <p:txBody>
              <a:bodyPr wrap="none" rtlCol="0">
                <a:spAutoFit/>
              </a:bodyPr>
              <a:lstStyle/>
              <a:p>
                <a:pPr algn="l"/>
                <a:r>
                  <a:rPr lang="en-US" sz="2400" b="1" dirty="0">
                    <a:latin typeface="+mn-lt"/>
                  </a:rPr>
                  <a:t>KeyGen</a:t>
                </a:r>
                <a:r>
                  <a:rPr lang="en-US" sz="2400" dirty="0">
                    <a:latin typeface="+mn-lt"/>
                  </a:rPr>
                  <a:t>(</a:t>
                </a:r>
                <a14:m>
                  <m:oMath xmlns:m="http://schemas.openxmlformats.org/officeDocument/2006/math">
                    <m:r>
                      <a:rPr lang="en-US" sz="2400" i="1" dirty="0" smtClean="0">
                        <a:latin typeface="Cambria Math" panose="02040503050406030204" pitchFamily="18" charset="0"/>
                      </a:rPr>
                      <m:t>𝑛</m:t>
                    </m:r>
                  </m:oMath>
                </a14:m>
                <a:r>
                  <a:rPr lang="en-US" sz="2400" dirty="0" err="1">
                    <a:latin typeface="+mn-lt"/>
                  </a:rPr>
                  <a:t>,</a:t>
                </a:r>
                <a14:m>
                  <m:oMath xmlns:m="http://schemas.openxmlformats.org/officeDocument/2006/math">
                    <m:r>
                      <a:rPr lang="en-US" sz="2400" i="1" dirty="0" smtClean="0">
                        <a:latin typeface="Cambria Math" panose="02040503050406030204" pitchFamily="18" charset="0"/>
                      </a:rPr>
                      <m:t>𝑡</m:t>
                    </m:r>
                  </m:oMath>
                </a14:m>
                <a:r>
                  <a:rPr lang="en-US" sz="2400" dirty="0">
                    <a:latin typeface="+mn-lt"/>
                  </a:rPr>
                  <a:t>) ⇾ </a:t>
                </a:r>
                <a14:m>
                  <m:oMath xmlns:m="http://schemas.openxmlformats.org/officeDocument/2006/math">
                    <m:r>
                      <a:rPr lang="en-US" sz="2400" b="0" i="1" smtClean="0">
                        <a:latin typeface="Cambria Math" panose="02040503050406030204" pitchFamily="18" charset="0"/>
                      </a:rPr>
                      <m:t>𝑝𝑘</m:t>
                    </m:r>
                  </m:oMath>
                </a14:m>
                <a:endParaRPr lang="en-US" sz="2400" dirty="0">
                  <a:latin typeface="+mn-lt"/>
                </a:endParaRPr>
              </a:p>
            </p:txBody>
          </p:sp>
        </mc:Choice>
        <mc:Fallback xmlns="">
          <p:sp>
            <p:nvSpPr>
              <p:cNvPr id="35" name="TextBox 34">
                <a:extLst>
                  <a:ext uri="{FF2B5EF4-FFF2-40B4-BE49-F238E27FC236}">
                    <a16:creationId xmlns:a16="http://schemas.microsoft.com/office/drawing/2014/main" id="{29DE78F0-F6AD-0A57-5C15-6AA423B34F19}"/>
                  </a:ext>
                </a:extLst>
              </p:cNvPr>
              <p:cNvSpPr txBox="1">
                <a:spLocks noRot="1" noChangeAspect="1" noMove="1" noResize="1" noEditPoints="1" noAdjustHandles="1" noChangeArrowheads="1" noChangeShapeType="1" noTextEdit="1"/>
              </p:cNvSpPr>
              <p:nvPr/>
            </p:nvSpPr>
            <p:spPr>
              <a:xfrm>
                <a:off x="2575639" y="1341290"/>
                <a:ext cx="2476832" cy="461665"/>
              </a:xfrm>
              <a:prstGeom prst="rect">
                <a:avLst/>
              </a:prstGeom>
              <a:blipFill>
                <a:blip r:embed="rId3"/>
                <a:stretch>
                  <a:fillRect l="-4103" t="-10526" r="-1538" b="-26316"/>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89CC77CA-C1BE-CF50-86E0-20400843F3CE}"/>
              </a:ext>
            </a:extLst>
          </p:cNvPr>
          <p:cNvSpPr>
            <a:spLocks noGrp="1"/>
          </p:cNvSpPr>
          <p:nvPr>
            <p:ph type="title"/>
          </p:nvPr>
        </p:nvSpPr>
        <p:spPr/>
        <p:txBody>
          <a:bodyPr>
            <a:normAutofit fontScale="90000"/>
          </a:bodyPr>
          <a:lstStyle/>
          <a:p>
            <a:r>
              <a:rPr lang="en-US" dirty="0"/>
              <a:t>How?   Threshold decryption</a:t>
            </a:r>
          </a:p>
        </p:txBody>
      </p:sp>
      <p:sp>
        <p:nvSpPr>
          <p:cNvPr id="32" name="Content Placeholder 31">
            <a:extLst>
              <a:ext uri="{FF2B5EF4-FFF2-40B4-BE49-F238E27FC236}">
                <a16:creationId xmlns:a16="http://schemas.microsoft.com/office/drawing/2014/main" id="{AE1587B2-8A58-4713-6A1F-67B5131457F0}"/>
              </a:ext>
            </a:extLst>
          </p:cNvPr>
          <p:cNvSpPr>
            <a:spLocks noGrp="1"/>
          </p:cNvSpPr>
          <p:nvPr>
            <p:ph idx="1"/>
          </p:nvPr>
        </p:nvSpPr>
        <p:spPr>
          <a:xfrm>
            <a:off x="124957" y="928297"/>
            <a:ext cx="4472334" cy="500830"/>
          </a:xfrm>
        </p:spPr>
        <p:txBody>
          <a:bodyPr>
            <a:normAutofit/>
          </a:bodyPr>
          <a:lstStyle/>
          <a:p>
            <a:pPr marL="0" indent="0">
              <a:buNone/>
            </a:pPr>
            <a:r>
              <a:rPr lang="en-US" sz="2400" dirty="0"/>
              <a:t>What is threshold decryption?</a:t>
            </a:r>
          </a:p>
        </p:txBody>
      </p:sp>
      <p:pic>
        <p:nvPicPr>
          <p:cNvPr id="4" name="Graphic 3" descr="Server with solid fill">
            <a:extLst>
              <a:ext uri="{FF2B5EF4-FFF2-40B4-BE49-F238E27FC236}">
                <a16:creationId xmlns:a16="http://schemas.microsoft.com/office/drawing/2014/main" id="{5A8B31B4-FBD0-9259-809E-FA00F0781F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07100" y="2394940"/>
            <a:ext cx="532645" cy="532645"/>
          </a:xfrm>
          <a:prstGeom prst="rect">
            <a:avLst/>
          </a:prstGeom>
        </p:spPr>
      </p:pic>
      <p:pic>
        <p:nvPicPr>
          <p:cNvPr id="5" name="Graphic 4" descr="Server with solid fill">
            <a:extLst>
              <a:ext uri="{FF2B5EF4-FFF2-40B4-BE49-F238E27FC236}">
                <a16:creationId xmlns:a16="http://schemas.microsoft.com/office/drawing/2014/main" id="{2B22015C-1FA1-26AB-650A-8A3A446EB2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07098" y="3213947"/>
            <a:ext cx="532645" cy="532645"/>
          </a:xfrm>
          <a:prstGeom prst="rect">
            <a:avLst/>
          </a:prstGeom>
        </p:spPr>
      </p:pic>
      <p:pic>
        <p:nvPicPr>
          <p:cNvPr id="6" name="Graphic 5" descr="Server with solid fill">
            <a:extLst>
              <a:ext uri="{FF2B5EF4-FFF2-40B4-BE49-F238E27FC236}">
                <a16:creationId xmlns:a16="http://schemas.microsoft.com/office/drawing/2014/main" id="{7A627839-5D6B-3912-4375-5ED953CF7A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07098" y="3931355"/>
            <a:ext cx="532645" cy="532645"/>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0FCD643-F30F-0E72-4408-8DE5E8B20F0E}"/>
                  </a:ext>
                </a:extLst>
              </p:cNvPr>
              <p:cNvSpPr txBox="1"/>
              <p:nvPr/>
            </p:nvSpPr>
            <p:spPr>
              <a:xfrm>
                <a:off x="5010613" y="1335074"/>
                <a:ext cx="707950"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𝑠</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1</m:t>
                          </m:r>
                        </m:sub>
                      </m:sSub>
                    </m:oMath>
                  </m:oMathPara>
                </a14:m>
                <a:endParaRPr lang="en-US" sz="2400" dirty="0">
                  <a:latin typeface="+mn-lt"/>
                </a:endParaRPr>
              </a:p>
            </p:txBody>
          </p:sp>
        </mc:Choice>
        <mc:Fallback xmlns="">
          <p:sp>
            <p:nvSpPr>
              <p:cNvPr id="7" name="TextBox 6">
                <a:extLst>
                  <a:ext uri="{FF2B5EF4-FFF2-40B4-BE49-F238E27FC236}">
                    <a16:creationId xmlns:a16="http://schemas.microsoft.com/office/drawing/2014/main" id="{60FCD643-F30F-0E72-4408-8DE5E8B20F0E}"/>
                  </a:ext>
                </a:extLst>
              </p:cNvPr>
              <p:cNvSpPr txBox="1">
                <a:spLocks noRot="1" noChangeAspect="1" noMove="1" noResize="1" noEditPoints="1" noAdjustHandles="1" noChangeArrowheads="1" noChangeShapeType="1" noTextEdit="1"/>
              </p:cNvSpPr>
              <p:nvPr/>
            </p:nvSpPr>
            <p:spPr>
              <a:xfrm>
                <a:off x="5010613" y="1335074"/>
                <a:ext cx="707950" cy="461665"/>
              </a:xfrm>
              <a:prstGeom prst="rect">
                <a:avLst/>
              </a:prstGeom>
              <a:blipFill>
                <a:blip r:embed="rId6"/>
                <a:stretch>
                  <a:fillRect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C554E8B-B54F-92E5-7E8D-7AC2BC5F8308}"/>
                  </a:ext>
                </a:extLst>
              </p:cNvPr>
              <p:cNvSpPr txBox="1"/>
              <p:nvPr/>
            </p:nvSpPr>
            <p:spPr>
              <a:xfrm>
                <a:off x="5627094" y="1323039"/>
                <a:ext cx="71506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𝑠</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2</m:t>
                          </m:r>
                        </m:sub>
                      </m:sSub>
                    </m:oMath>
                  </m:oMathPara>
                </a14:m>
                <a:endParaRPr lang="en-US" sz="2400" dirty="0">
                  <a:latin typeface="+mn-lt"/>
                </a:endParaRPr>
              </a:p>
            </p:txBody>
          </p:sp>
        </mc:Choice>
        <mc:Fallback xmlns="">
          <p:sp>
            <p:nvSpPr>
              <p:cNvPr id="8" name="TextBox 7">
                <a:extLst>
                  <a:ext uri="{FF2B5EF4-FFF2-40B4-BE49-F238E27FC236}">
                    <a16:creationId xmlns:a16="http://schemas.microsoft.com/office/drawing/2014/main" id="{6C554E8B-B54F-92E5-7E8D-7AC2BC5F8308}"/>
                  </a:ext>
                </a:extLst>
              </p:cNvPr>
              <p:cNvSpPr txBox="1">
                <a:spLocks noRot="1" noChangeAspect="1" noMove="1" noResize="1" noEditPoints="1" noAdjustHandles="1" noChangeArrowheads="1" noChangeShapeType="1" noTextEdit="1"/>
              </p:cNvSpPr>
              <p:nvPr/>
            </p:nvSpPr>
            <p:spPr>
              <a:xfrm>
                <a:off x="5627094" y="1323039"/>
                <a:ext cx="715068" cy="461665"/>
              </a:xfrm>
              <a:prstGeom prst="rect">
                <a:avLst/>
              </a:prstGeom>
              <a:blipFill>
                <a:blip r:embed="rId7"/>
                <a:stretch>
                  <a:fillRect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B3A5D7E-BE66-DD08-A401-DCFAEE8C4D77}"/>
                  </a:ext>
                </a:extLst>
              </p:cNvPr>
              <p:cNvSpPr txBox="1"/>
              <p:nvPr/>
            </p:nvSpPr>
            <p:spPr>
              <a:xfrm>
                <a:off x="6731489" y="1329766"/>
                <a:ext cx="71506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𝑠</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𝑘</m:t>
                          </m:r>
                        </m:e>
                        <m:sub>
                          <m:r>
                            <a:rPr lang="en-US" sz="2400" b="0" i="1" smtClean="0">
                              <a:latin typeface="Cambria Math" panose="02040503050406030204" pitchFamily="18" charset="0"/>
                            </a:rPr>
                            <m:t>3</m:t>
                          </m:r>
                        </m:sub>
                      </m:sSub>
                    </m:oMath>
                  </m:oMathPara>
                </a14:m>
                <a:endParaRPr lang="en-US" sz="2400" dirty="0">
                  <a:latin typeface="+mn-lt"/>
                </a:endParaRPr>
              </a:p>
            </p:txBody>
          </p:sp>
        </mc:Choice>
        <mc:Fallback xmlns="">
          <p:sp>
            <p:nvSpPr>
              <p:cNvPr id="9" name="TextBox 8">
                <a:extLst>
                  <a:ext uri="{FF2B5EF4-FFF2-40B4-BE49-F238E27FC236}">
                    <a16:creationId xmlns:a16="http://schemas.microsoft.com/office/drawing/2014/main" id="{6B3A5D7E-BE66-DD08-A401-DCFAEE8C4D77}"/>
                  </a:ext>
                </a:extLst>
              </p:cNvPr>
              <p:cNvSpPr txBox="1">
                <a:spLocks noRot="1" noChangeAspect="1" noMove="1" noResize="1" noEditPoints="1" noAdjustHandles="1" noChangeArrowheads="1" noChangeShapeType="1" noTextEdit="1"/>
              </p:cNvSpPr>
              <p:nvPr/>
            </p:nvSpPr>
            <p:spPr>
              <a:xfrm>
                <a:off x="6731489" y="1329766"/>
                <a:ext cx="715068" cy="461665"/>
              </a:xfrm>
              <a:prstGeom prst="rect">
                <a:avLst/>
              </a:prstGeom>
              <a:blipFill>
                <a:blip r:embed="rId8"/>
                <a:stretch>
                  <a:fillRect b="-2632"/>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5FC807EF-6DA9-3096-E7A8-F9EE77540A7E}"/>
              </a:ext>
            </a:extLst>
          </p:cNvPr>
          <p:cNvGrpSpPr/>
          <p:nvPr/>
        </p:nvGrpSpPr>
        <p:grpSpPr>
          <a:xfrm>
            <a:off x="1314450" y="2470951"/>
            <a:ext cx="1492648" cy="1816714"/>
            <a:chOff x="1314450" y="1717109"/>
            <a:chExt cx="1492648" cy="1816714"/>
          </a:xfrm>
        </p:grpSpPr>
        <p:cxnSp>
          <p:nvCxnSpPr>
            <p:cNvPr id="11" name="Straight Arrow Connector 10">
              <a:extLst>
                <a:ext uri="{FF2B5EF4-FFF2-40B4-BE49-F238E27FC236}">
                  <a16:creationId xmlns:a16="http://schemas.microsoft.com/office/drawing/2014/main" id="{FA070BE6-6059-B8A5-766A-099BA45F7E30}"/>
                </a:ext>
              </a:extLst>
            </p:cNvPr>
            <p:cNvCxnSpPr>
              <a:cxnSpLocks/>
            </p:cNvCxnSpPr>
            <p:nvPr/>
          </p:nvCxnSpPr>
          <p:spPr>
            <a:xfrm flipV="1">
              <a:off x="1314450" y="1887323"/>
              <a:ext cx="1460779" cy="4616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4DDB7E4F-F26A-A92D-9154-A2FAFEFF535B}"/>
                </a:ext>
              </a:extLst>
            </p:cNvPr>
            <p:cNvCxnSpPr>
              <a:cxnSpLocks/>
            </p:cNvCxnSpPr>
            <p:nvPr/>
          </p:nvCxnSpPr>
          <p:spPr>
            <a:xfrm>
              <a:off x="1314450" y="2670869"/>
              <a:ext cx="14926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62DD683-F1B3-F6D7-F962-B945FEDC6540}"/>
                </a:ext>
              </a:extLst>
            </p:cNvPr>
            <p:cNvCxnSpPr>
              <a:cxnSpLocks/>
            </p:cNvCxnSpPr>
            <p:nvPr/>
          </p:nvCxnSpPr>
          <p:spPr>
            <a:xfrm>
              <a:off x="1314450" y="3096866"/>
              <a:ext cx="1401436" cy="4369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B286B40-842A-9BF3-C062-1A6887C30A25}"/>
                    </a:ext>
                  </a:extLst>
                </p:cNvPr>
                <p:cNvSpPr txBox="1"/>
                <p:nvPr/>
              </p:nvSpPr>
              <p:spPr>
                <a:xfrm>
                  <a:off x="1736745" y="1717109"/>
                  <a:ext cx="523990"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𝑐𝑡</m:t>
                        </m:r>
                      </m:oMath>
                    </m:oMathPara>
                  </a14:m>
                  <a:endParaRPr lang="en-US" sz="2400" dirty="0">
                    <a:latin typeface="+mn-lt"/>
                  </a:endParaRPr>
                </a:p>
              </p:txBody>
            </p:sp>
          </mc:Choice>
          <mc:Fallback xmlns="">
            <p:sp>
              <p:nvSpPr>
                <p:cNvPr id="14" name="TextBox 13">
                  <a:extLst>
                    <a:ext uri="{FF2B5EF4-FFF2-40B4-BE49-F238E27FC236}">
                      <a16:creationId xmlns:a16="http://schemas.microsoft.com/office/drawing/2014/main" id="{FB286B40-842A-9BF3-C062-1A6887C30A25}"/>
                    </a:ext>
                  </a:extLst>
                </p:cNvPr>
                <p:cNvSpPr txBox="1">
                  <a:spLocks noRot="1" noChangeAspect="1" noMove="1" noResize="1" noEditPoints="1" noAdjustHandles="1" noChangeArrowheads="1" noChangeShapeType="1" noTextEdit="1"/>
                </p:cNvSpPr>
                <p:nvPr/>
              </p:nvSpPr>
              <p:spPr>
                <a:xfrm>
                  <a:off x="1736745" y="1717109"/>
                  <a:ext cx="523990" cy="46166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14AF3B4-4C6C-4381-801A-6E1D88357C87}"/>
                    </a:ext>
                  </a:extLst>
                </p:cNvPr>
                <p:cNvSpPr txBox="1"/>
                <p:nvPr/>
              </p:nvSpPr>
              <p:spPr>
                <a:xfrm>
                  <a:off x="1926034" y="2275668"/>
                  <a:ext cx="523990"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𝑐𝑡</m:t>
                        </m:r>
                      </m:oMath>
                    </m:oMathPara>
                  </a14:m>
                  <a:endParaRPr lang="en-US" sz="2400" dirty="0">
                    <a:latin typeface="+mn-lt"/>
                  </a:endParaRPr>
                </a:p>
              </p:txBody>
            </p:sp>
          </mc:Choice>
          <mc:Fallback xmlns="">
            <p:sp>
              <p:nvSpPr>
                <p:cNvPr id="15" name="TextBox 14">
                  <a:extLst>
                    <a:ext uri="{FF2B5EF4-FFF2-40B4-BE49-F238E27FC236}">
                      <a16:creationId xmlns:a16="http://schemas.microsoft.com/office/drawing/2014/main" id="{714AF3B4-4C6C-4381-801A-6E1D88357C87}"/>
                    </a:ext>
                  </a:extLst>
                </p:cNvPr>
                <p:cNvSpPr txBox="1">
                  <a:spLocks noRot="1" noChangeAspect="1" noMove="1" noResize="1" noEditPoints="1" noAdjustHandles="1" noChangeArrowheads="1" noChangeShapeType="1" noTextEdit="1"/>
                </p:cNvSpPr>
                <p:nvPr/>
              </p:nvSpPr>
              <p:spPr>
                <a:xfrm>
                  <a:off x="1926034" y="2275668"/>
                  <a:ext cx="523990" cy="46166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D8ACDFC-F4A5-969C-E613-7D1820E47CC3}"/>
                    </a:ext>
                  </a:extLst>
                </p:cNvPr>
                <p:cNvSpPr txBox="1"/>
                <p:nvPr/>
              </p:nvSpPr>
              <p:spPr>
                <a:xfrm>
                  <a:off x="1771554" y="2871514"/>
                  <a:ext cx="523990"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𝑐𝑡</m:t>
                        </m:r>
                      </m:oMath>
                    </m:oMathPara>
                  </a14:m>
                  <a:endParaRPr lang="en-US" sz="2400" dirty="0">
                    <a:latin typeface="+mn-lt"/>
                  </a:endParaRPr>
                </a:p>
              </p:txBody>
            </p:sp>
          </mc:Choice>
          <mc:Fallback xmlns="">
            <p:sp>
              <p:nvSpPr>
                <p:cNvPr id="16" name="TextBox 15">
                  <a:extLst>
                    <a:ext uri="{FF2B5EF4-FFF2-40B4-BE49-F238E27FC236}">
                      <a16:creationId xmlns:a16="http://schemas.microsoft.com/office/drawing/2014/main" id="{4D8ACDFC-F4A5-969C-E613-7D1820E47CC3}"/>
                    </a:ext>
                  </a:extLst>
                </p:cNvPr>
                <p:cNvSpPr txBox="1">
                  <a:spLocks noRot="1" noChangeAspect="1" noMove="1" noResize="1" noEditPoints="1" noAdjustHandles="1" noChangeArrowheads="1" noChangeShapeType="1" noTextEdit="1"/>
                </p:cNvSpPr>
                <p:nvPr/>
              </p:nvSpPr>
              <p:spPr>
                <a:xfrm>
                  <a:off x="1771554" y="2871514"/>
                  <a:ext cx="523990" cy="461665"/>
                </a:xfrm>
                <a:prstGeom prst="rect">
                  <a:avLst/>
                </a:prstGeom>
                <a:blipFill>
                  <a:blip r:embed="rId11"/>
                  <a:stretch>
                    <a:fillRect/>
                  </a:stretch>
                </a:blipFill>
              </p:spPr>
              <p:txBody>
                <a:bodyPr/>
                <a:lstStyle/>
                <a:p>
                  <a:r>
                    <a:rPr lang="en-US">
                      <a:noFill/>
                    </a:rPr>
                    <a:t> </a:t>
                  </a:r>
                </a:p>
              </p:txBody>
            </p:sp>
          </mc:Fallback>
        </mc:AlternateContent>
      </p:grpSp>
      <p:grpSp>
        <p:nvGrpSpPr>
          <p:cNvPr id="17" name="Group 16">
            <a:extLst>
              <a:ext uri="{FF2B5EF4-FFF2-40B4-BE49-F238E27FC236}">
                <a16:creationId xmlns:a16="http://schemas.microsoft.com/office/drawing/2014/main" id="{6F79CF6E-29D2-8643-9296-690640F0AC98}"/>
              </a:ext>
            </a:extLst>
          </p:cNvPr>
          <p:cNvGrpSpPr/>
          <p:nvPr/>
        </p:nvGrpSpPr>
        <p:grpSpPr>
          <a:xfrm>
            <a:off x="3357296" y="2642069"/>
            <a:ext cx="3045797" cy="1682608"/>
            <a:chOff x="3357296" y="1888227"/>
            <a:chExt cx="3045797" cy="1682608"/>
          </a:xfrm>
        </p:grpSpPr>
        <p:pic>
          <p:nvPicPr>
            <p:cNvPr id="18" name="Picture 6" descr="Free Laptop Cliparts, Download Free Laptop Cliparts png images, Free  ClipArts on Clipart Library">
              <a:extLst>
                <a:ext uri="{FF2B5EF4-FFF2-40B4-BE49-F238E27FC236}">
                  <a16:creationId xmlns:a16="http://schemas.microsoft.com/office/drawing/2014/main" id="{B959C197-F4AB-2BD7-40EF-5A10DDF93C63}"/>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5718563" y="2483196"/>
              <a:ext cx="684530" cy="570442"/>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C1CD8472-3D11-147C-CE6A-B65AF03343DF}"/>
                </a:ext>
              </a:extLst>
            </p:cNvPr>
            <p:cNvGrpSpPr/>
            <p:nvPr/>
          </p:nvGrpSpPr>
          <p:grpSpPr>
            <a:xfrm>
              <a:off x="3357296" y="1888227"/>
              <a:ext cx="2411298" cy="1682608"/>
              <a:chOff x="3357296" y="1888227"/>
              <a:chExt cx="2411298" cy="1682608"/>
            </a:xfrm>
          </p:grpSpPr>
          <p:cxnSp>
            <p:nvCxnSpPr>
              <p:cNvPr id="20" name="Straight Arrow Connector 19">
                <a:extLst>
                  <a:ext uri="{FF2B5EF4-FFF2-40B4-BE49-F238E27FC236}">
                    <a16:creationId xmlns:a16="http://schemas.microsoft.com/office/drawing/2014/main" id="{602FF0E7-684C-E4D4-E1EE-37AFCC1C0DF0}"/>
                  </a:ext>
                </a:extLst>
              </p:cNvPr>
              <p:cNvCxnSpPr>
                <a:cxnSpLocks/>
              </p:cNvCxnSpPr>
              <p:nvPr/>
            </p:nvCxnSpPr>
            <p:spPr>
              <a:xfrm>
                <a:off x="3425438" y="1908173"/>
                <a:ext cx="2293125" cy="6962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F66A355F-9534-5FB8-623C-39C4FF1C8AD6}"/>
                  </a:ext>
                </a:extLst>
              </p:cNvPr>
              <p:cNvCxnSpPr>
                <a:cxnSpLocks/>
              </p:cNvCxnSpPr>
              <p:nvPr/>
            </p:nvCxnSpPr>
            <p:spPr>
              <a:xfrm flipV="1">
                <a:off x="3425438" y="3033366"/>
                <a:ext cx="2194383" cy="5374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F7880A1-0C32-A34F-B298-A2AA810D649E}"/>
                      </a:ext>
                    </a:extLst>
                  </p:cNvPr>
                  <p:cNvSpPr txBox="1"/>
                  <p:nvPr/>
                </p:nvSpPr>
                <p:spPr>
                  <a:xfrm rot="933692">
                    <a:off x="3682190" y="1888227"/>
                    <a:ext cx="2086404" cy="40011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𝑑𝑠</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𝐷</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𝑠</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𝑘</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𝑐𝑡</m:t>
                          </m:r>
                          <m:r>
                            <a:rPr lang="en-US" sz="2000" b="0" i="1" smtClean="0">
                              <a:latin typeface="Cambria Math" panose="02040503050406030204" pitchFamily="18" charset="0"/>
                              <a:ea typeface="Cambria Math" panose="02040503050406030204" pitchFamily="18" charset="0"/>
                            </a:rPr>
                            <m:t>)</m:t>
                          </m:r>
                        </m:oMath>
                      </m:oMathPara>
                    </a14:m>
                    <a:endParaRPr lang="en-US" sz="2000" dirty="0">
                      <a:latin typeface="+mn-lt"/>
                    </a:endParaRPr>
                  </a:p>
                </p:txBody>
              </p:sp>
            </mc:Choice>
            <mc:Fallback xmlns="">
              <p:sp>
                <p:nvSpPr>
                  <p:cNvPr id="22" name="TextBox 21">
                    <a:extLst>
                      <a:ext uri="{FF2B5EF4-FFF2-40B4-BE49-F238E27FC236}">
                        <a16:creationId xmlns:a16="http://schemas.microsoft.com/office/drawing/2014/main" id="{BF7880A1-0C32-A34F-B298-A2AA810D649E}"/>
                      </a:ext>
                    </a:extLst>
                  </p:cNvPr>
                  <p:cNvSpPr txBox="1">
                    <a:spLocks noRot="1" noChangeAspect="1" noMove="1" noResize="1" noEditPoints="1" noAdjustHandles="1" noChangeArrowheads="1" noChangeShapeType="1" noTextEdit="1"/>
                  </p:cNvSpPr>
                  <p:nvPr/>
                </p:nvSpPr>
                <p:spPr>
                  <a:xfrm rot="933692">
                    <a:off x="3682190" y="1888227"/>
                    <a:ext cx="2086404" cy="400110"/>
                  </a:xfrm>
                  <a:prstGeom prst="rect">
                    <a:avLst/>
                  </a:prstGeom>
                  <a:blipFill>
                    <a:blip r:embed="rId13"/>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528A9B8-1FE9-8F92-DACA-E19CCEA4968A}"/>
                      </a:ext>
                    </a:extLst>
                  </p:cNvPr>
                  <p:cNvSpPr txBox="1"/>
                  <p:nvPr/>
                </p:nvSpPr>
                <p:spPr>
                  <a:xfrm rot="20779309">
                    <a:off x="3357296" y="2942205"/>
                    <a:ext cx="2098331" cy="40011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𝑑𝑠</m:t>
                              </m:r>
                            </m:e>
                            <m:sub>
                              <m:r>
                                <a:rPr lang="en-US" sz="2000" b="0" i="1" smtClean="0">
                                  <a:latin typeface="Cambria Math" panose="02040503050406030204" pitchFamily="18" charset="0"/>
                                  <a:ea typeface="Cambria Math" panose="02040503050406030204" pitchFamily="18" charset="0"/>
                                </a:rPr>
                                <m:t>3</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𝐷</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𝑠</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𝑘</m:t>
                              </m:r>
                            </m:e>
                            <m:sub>
                              <m:r>
                                <a:rPr lang="en-US" sz="2000" b="0" i="1" smtClean="0">
                                  <a:latin typeface="Cambria Math" panose="02040503050406030204" pitchFamily="18" charset="0"/>
                                  <a:ea typeface="Cambria Math" panose="02040503050406030204" pitchFamily="18" charset="0"/>
                                </a:rPr>
                                <m:t>3</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𝑐𝑡</m:t>
                          </m:r>
                          <m:r>
                            <a:rPr lang="en-US" sz="2000" b="0" i="1" smtClean="0">
                              <a:latin typeface="Cambria Math" panose="02040503050406030204" pitchFamily="18" charset="0"/>
                              <a:ea typeface="Cambria Math" panose="02040503050406030204" pitchFamily="18" charset="0"/>
                            </a:rPr>
                            <m:t>)</m:t>
                          </m:r>
                        </m:oMath>
                      </m:oMathPara>
                    </a14:m>
                    <a:endParaRPr lang="en-US" sz="2000" dirty="0">
                      <a:latin typeface="+mn-lt"/>
                    </a:endParaRPr>
                  </a:p>
                </p:txBody>
              </p:sp>
            </mc:Choice>
            <mc:Fallback xmlns="">
              <p:sp>
                <p:nvSpPr>
                  <p:cNvPr id="23" name="TextBox 22">
                    <a:extLst>
                      <a:ext uri="{FF2B5EF4-FFF2-40B4-BE49-F238E27FC236}">
                        <a16:creationId xmlns:a16="http://schemas.microsoft.com/office/drawing/2014/main" id="{7528A9B8-1FE9-8F92-DACA-E19CCEA4968A}"/>
                      </a:ext>
                    </a:extLst>
                  </p:cNvPr>
                  <p:cNvSpPr txBox="1">
                    <a:spLocks noRot="1" noChangeAspect="1" noMove="1" noResize="1" noEditPoints="1" noAdjustHandles="1" noChangeArrowheads="1" noChangeShapeType="1" noTextEdit="1"/>
                  </p:cNvSpPr>
                  <p:nvPr/>
                </p:nvSpPr>
                <p:spPr>
                  <a:xfrm rot="20779309">
                    <a:off x="3357296" y="2942205"/>
                    <a:ext cx="2098331" cy="400110"/>
                  </a:xfrm>
                  <a:prstGeom prst="rect">
                    <a:avLst/>
                  </a:prstGeom>
                  <a:blipFill>
                    <a:blip r:embed="rId14"/>
                    <a:stretch>
                      <a:fillRect/>
                    </a:stretch>
                  </a:blipFill>
                </p:spPr>
                <p:txBody>
                  <a:bodyPr/>
                  <a:lstStyle/>
                  <a:p>
                    <a:r>
                      <a:rPr lang="en-US">
                        <a:noFill/>
                      </a:rPr>
                      <a:t> </a:t>
                    </a:r>
                  </a:p>
                </p:txBody>
              </p:sp>
            </mc:Fallback>
          </mc:AlternateContent>
        </p:grpSp>
      </p:grpSp>
      <p:grpSp>
        <p:nvGrpSpPr>
          <p:cNvPr id="24" name="Group 23">
            <a:extLst>
              <a:ext uri="{FF2B5EF4-FFF2-40B4-BE49-F238E27FC236}">
                <a16:creationId xmlns:a16="http://schemas.microsoft.com/office/drawing/2014/main" id="{F80FA89D-DC82-75C2-7919-7C118DA1CD0D}"/>
              </a:ext>
            </a:extLst>
          </p:cNvPr>
          <p:cNvGrpSpPr/>
          <p:nvPr/>
        </p:nvGrpSpPr>
        <p:grpSpPr>
          <a:xfrm>
            <a:off x="6403093" y="3138156"/>
            <a:ext cx="1492648" cy="461665"/>
            <a:chOff x="6403093" y="2384314"/>
            <a:chExt cx="1492648" cy="461665"/>
          </a:xfrm>
        </p:grpSpPr>
        <p:cxnSp>
          <p:nvCxnSpPr>
            <p:cNvPr id="25" name="Straight Arrow Connector 24">
              <a:extLst>
                <a:ext uri="{FF2B5EF4-FFF2-40B4-BE49-F238E27FC236}">
                  <a16:creationId xmlns:a16="http://schemas.microsoft.com/office/drawing/2014/main" id="{AB716C4D-237E-A0D6-7359-F5CA91DD5098}"/>
                </a:ext>
              </a:extLst>
            </p:cNvPr>
            <p:cNvCxnSpPr>
              <a:cxnSpLocks/>
            </p:cNvCxnSpPr>
            <p:nvPr/>
          </p:nvCxnSpPr>
          <p:spPr>
            <a:xfrm>
              <a:off x="6403093" y="2788827"/>
              <a:ext cx="14926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D41D676-9056-5F16-842C-078F60D3CC60}"/>
                    </a:ext>
                  </a:extLst>
                </p:cNvPr>
                <p:cNvSpPr txBox="1"/>
                <p:nvPr/>
              </p:nvSpPr>
              <p:spPr>
                <a:xfrm>
                  <a:off x="6921701" y="2384314"/>
                  <a:ext cx="51693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𝑚</m:t>
                        </m:r>
                      </m:oMath>
                    </m:oMathPara>
                  </a14:m>
                  <a:endParaRPr lang="en-US" sz="2400" dirty="0">
                    <a:latin typeface="+mn-lt"/>
                  </a:endParaRPr>
                </a:p>
              </p:txBody>
            </p:sp>
          </mc:Choice>
          <mc:Fallback xmlns="">
            <p:sp>
              <p:nvSpPr>
                <p:cNvPr id="26" name="TextBox 25">
                  <a:extLst>
                    <a:ext uri="{FF2B5EF4-FFF2-40B4-BE49-F238E27FC236}">
                      <a16:creationId xmlns:a16="http://schemas.microsoft.com/office/drawing/2014/main" id="{ED41D676-9056-5F16-842C-078F60D3CC60}"/>
                    </a:ext>
                  </a:extLst>
                </p:cNvPr>
                <p:cNvSpPr txBox="1">
                  <a:spLocks noRot="1" noChangeAspect="1" noMove="1" noResize="1" noEditPoints="1" noAdjustHandles="1" noChangeArrowheads="1" noChangeShapeType="1" noTextEdit="1"/>
                </p:cNvSpPr>
                <p:nvPr/>
              </p:nvSpPr>
              <p:spPr>
                <a:xfrm>
                  <a:off x="6921701" y="2384314"/>
                  <a:ext cx="516936" cy="461665"/>
                </a:xfrm>
                <a:prstGeom prst="rect">
                  <a:avLst/>
                </a:prstGeom>
                <a:blipFill>
                  <a:blip r:embed="rId15"/>
                  <a:stretch>
                    <a:fillRect/>
                  </a:stretch>
                </a:blipFill>
              </p:spPr>
              <p:txBody>
                <a:bodyPr/>
                <a:lstStyle/>
                <a:p>
                  <a:r>
                    <a:rPr lang="en-US">
                      <a:noFill/>
                    </a:rPr>
                    <a:t> </a:t>
                  </a:r>
                </a:p>
              </p:txBody>
            </p:sp>
          </mc:Fallback>
        </mc:AlternateContent>
      </p:grpSp>
      <p:sp>
        <p:nvSpPr>
          <p:cNvPr id="27" name="Rounded Rectangular Callout 26">
            <a:extLst>
              <a:ext uri="{FF2B5EF4-FFF2-40B4-BE49-F238E27FC236}">
                <a16:creationId xmlns:a16="http://schemas.microsoft.com/office/drawing/2014/main" id="{2F7B665A-7F67-529F-666B-4FE265311AF8}"/>
              </a:ext>
            </a:extLst>
          </p:cNvPr>
          <p:cNvSpPr/>
          <p:nvPr/>
        </p:nvSpPr>
        <p:spPr>
          <a:xfrm>
            <a:off x="6460279" y="1906371"/>
            <a:ext cx="1769357" cy="612648"/>
          </a:xfrm>
          <a:prstGeom prst="wedgeRoundRectCallout">
            <a:avLst>
              <a:gd name="adj1" fmla="val -53940"/>
              <a:gd name="adj2" fmla="val 155784"/>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2-out-of-3</a:t>
            </a:r>
          </a:p>
        </p:txBody>
      </p:sp>
      <p:grpSp>
        <p:nvGrpSpPr>
          <p:cNvPr id="37" name="Group 36">
            <a:extLst>
              <a:ext uri="{FF2B5EF4-FFF2-40B4-BE49-F238E27FC236}">
                <a16:creationId xmlns:a16="http://schemas.microsoft.com/office/drawing/2014/main" id="{F78B8A24-6C48-30A8-356C-59D2152FE74A}"/>
              </a:ext>
            </a:extLst>
          </p:cNvPr>
          <p:cNvGrpSpPr/>
          <p:nvPr/>
        </p:nvGrpSpPr>
        <p:grpSpPr>
          <a:xfrm>
            <a:off x="457200" y="1642471"/>
            <a:ext cx="1862669" cy="2030801"/>
            <a:chOff x="457200" y="1744071"/>
            <a:chExt cx="1862669" cy="2030801"/>
          </a:xfrm>
        </p:grpSpPr>
        <p:pic>
          <p:nvPicPr>
            <p:cNvPr id="3" name="Picture 6" descr="Free Laptop Cliparts, Download Free Laptop Cliparts png images, Free  ClipArts on Clipart Library">
              <a:extLst>
                <a:ext uri="{FF2B5EF4-FFF2-40B4-BE49-F238E27FC236}">
                  <a16:creationId xmlns:a16="http://schemas.microsoft.com/office/drawing/2014/main" id="{13548230-0A82-852D-534E-0CF8F79D812E}"/>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57200" y="3204430"/>
              <a:ext cx="684530" cy="5704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6" name="Rounded Rectangular Callout 35">
                  <a:extLst>
                    <a:ext uri="{FF2B5EF4-FFF2-40B4-BE49-F238E27FC236}">
                      <a16:creationId xmlns:a16="http://schemas.microsoft.com/office/drawing/2014/main" id="{2B981F70-013A-27B4-0919-74D002FCD17D}"/>
                    </a:ext>
                  </a:extLst>
                </p:cNvPr>
                <p:cNvSpPr/>
                <p:nvPr/>
              </p:nvSpPr>
              <p:spPr>
                <a:xfrm>
                  <a:off x="481524" y="1744071"/>
                  <a:ext cx="1838345" cy="500830"/>
                </a:xfrm>
                <a:prstGeom prst="wedgeRoundRectCallout">
                  <a:avLst>
                    <a:gd name="adj1" fmla="val -28432"/>
                    <a:gd name="adj2" fmla="val 217183"/>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𝑐𝑡</m:t>
                        </m:r>
                        <m:r>
                          <a:rPr lang="en-US" sz="2000" b="0" i="1" smtClean="0">
                            <a:latin typeface="Cambria Math" panose="02040503050406030204" pitchFamily="18" charset="0"/>
                          </a:rPr>
                          <m:t>⇽</m:t>
                        </m:r>
                        <m:r>
                          <a:rPr lang="en-US" sz="2000" b="0" i="1" smtClean="0">
                            <a:latin typeface="Cambria Math" panose="02040503050406030204" pitchFamily="18" charset="0"/>
                          </a:rPr>
                          <m:t>𝐸</m:t>
                        </m:r>
                        <m:r>
                          <a:rPr lang="en-US" sz="2000" b="0" i="1" smtClean="0">
                            <a:latin typeface="Cambria Math" panose="02040503050406030204" pitchFamily="18" charset="0"/>
                          </a:rPr>
                          <m:t>(</m:t>
                        </m:r>
                        <m:r>
                          <a:rPr lang="en-US" sz="2000" b="0" i="1" smtClean="0">
                            <a:latin typeface="Cambria Math" panose="02040503050406030204" pitchFamily="18" charset="0"/>
                          </a:rPr>
                          <m:t>𝑝𝑘</m:t>
                        </m:r>
                        <m:r>
                          <a:rPr lang="en-US" sz="2000" b="0" i="1" smtClean="0">
                            <a:latin typeface="Cambria Math" panose="02040503050406030204" pitchFamily="18" charset="0"/>
                          </a:rPr>
                          <m:t>,</m:t>
                        </m:r>
                        <m:r>
                          <a:rPr lang="en-US" sz="2000" b="0" i="1" smtClean="0">
                            <a:latin typeface="Cambria Math" panose="02040503050406030204" pitchFamily="18" charset="0"/>
                          </a:rPr>
                          <m:t>𝑚</m:t>
                        </m:r>
                        <m:r>
                          <a:rPr lang="en-US" sz="2000" b="0" i="1" smtClean="0">
                            <a:latin typeface="Cambria Math" panose="02040503050406030204" pitchFamily="18" charset="0"/>
                          </a:rPr>
                          <m:t>)</m:t>
                        </m:r>
                      </m:oMath>
                    </m:oMathPara>
                  </a14:m>
                  <a:endParaRPr lang="en-US" sz="2000" dirty="0"/>
                </a:p>
              </p:txBody>
            </p:sp>
          </mc:Choice>
          <mc:Fallback xmlns="">
            <p:sp>
              <p:nvSpPr>
                <p:cNvPr id="36" name="Rounded Rectangular Callout 35">
                  <a:extLst>
                    <a:ext uri="{FF2B5EF4-FFF2-40B4-BE49-F238E27FC236}">
                      <a16:creationId xmlns:a16="http://schemas.microsoft.com/office/drawing/2014/main" id="{2B981F70-013A-27B4-0919-74D002FCD17D}"/>
                    </a:ext>
                  </a:extLst>
                </p:cNvPr>
                <p:cNvSpPr>
                  <a:spLocks noRot="1" noChangeAspect="1" noMove="1" noResize="1" noEditPoints="1" noAdjustHandles="1" noChangeArrowheads="1" noChangeShapeType="1" noTextEdit="1"/>
                </p:cNvSpPr>
                <p:nvPr/>
              </p:nvSpPr>
              <p:spPr>
                <a:xfrm>
                  <a:off x="481524" y="1744071"/>
                  <a:ext cx="1838345" cy="500830"/>
                </a:xfrm>
                <a:prstGeom prst="wedgeRoundRectCallout">
                  <a:avLst>
                    <a:gd name="adj1" fmla="val -28432"/>
                    <a:gd name="adj2" fmla="val 217183"/>
                    <a:gd name="adj3" fmla="val 16667"/>
                  </a:avLst>
                </a:prstGeom>
                <a:blipFill>
                  <a:blip r:embed="rId1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66C41EB-604D-1D8E-8C3B-241569475ABB}"/>
                  </a:ext>
                </a:extLst>
              </p:cNvPr>
              <p:cNvSpPr txBox="1"/>
              <p:nvPr/>
            </p:nvSpPr>
            <p:spPr>
              <a:xfrm>
                <a:off x="4623288" y="1329765"/>
                <a:ext cx="2321469" cy="461665"/>
              </a:xfrm>
              <a:prstGeom prst="rect">
                <a:avLst/>
              </a:prstGeom>
              <a:noFill/>
            </p:spPr>
            <p:txBody>
              <a:bodyPr wrap="none" rtlCol="0">
                <a:spAutoFit/>
              </a:bodyPr>
              <a:lstStyle/>
              <a:p>
                <a:r>
                  <a:rPr lang="en-US" dirty="0"/>
                  <a:t>   </a:t>
                </a:r>
                <a14:m>
                  <m:oMath xmlns:m="http://schemas.openxmlformats.org/officeDocument/2006/math">
                    <m:r>
                      <a:rPr lang="en-US" i="1" dirty="0">
                        <a:latin typeface="Cambria Math" panose="02040503050406030204" pitchFamily="18" charset="0"/>
                      </a:rPr>
                      <m:t>, </m:t>
                    </m:r>
                  </m:oMath>
                </a14:m>
                <a:r>
                  <a:rPr lang="en-US" dirty="0"/>
                  <a:t>      ,       , …,</a:t>
                </a:r>
                <a:endParaRPr lang="en-US" sz="2400" dirty="0">
                  <a:latin typeface="+mn-lt"/>
                </a:endParaRPr>
              </a:p>
            </p:txBody>
          </p:sp>
        </mc:Choice>
        <mc:Fallback xmlns="">
          <p:sp>
            <p:nvSpPr>
              <p:cNvPr id="38" name="TextBox 37">
                <a:extLst>
                  <a:ext uri="{FF2B5EF4-FFF2-40B4-BE49-F238E27FC236}">
                    <a16:creationId xmlns:a16="http://schemas.microsoft.com/office/drawing/2014/main" id="{966C41EB-604D-1D8E-8C3B-241569475ABB}"/>
                  </a:ext>
                </a:extLst>
              </p:cNvPr>
              <p:cNvSpPr txBox="1">
                <a:spLocks noRot="1" noChangeAspect="1" noMove="1" noResize="1" noEditPoints="1" noAdjustHandles="1" noChangeArrowheads="1" noChangeShapeType="1" noTextEdit="1"/>
              </p:cNvSpPr>
              <p:nvPr/>
            </p:nvSpPr>
            <p:spPr>
              <a:xfrm>
                <a:off x="4623288" y="1329765"/>
                <a:ext cx="2321469" cy="461665"/>
              </a:xfrm>
              <a:prstGeom prst="rect">
                <a:avLst/>
              </a:prstGeom>
              <a:blipFill>
                <a:blip r:embed="rId17"/>
                <a:stretch>
                  <a:fillRect t="-10526" r="-3261"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8A7F6FC-50CA-6C06-A668-68FBD4B9D2B9}"/>
                  </a:ext>
                </a:extLst>
              </p:cNvPr>
              <p:cNvSpPr txBox="1"/>
              <p:nvPr/>
            </p:nvSpPr>
            <p:spPr>
              <a:xfrm>
                <a:off x="563124" y="4683393"/>
                <a:ext cx="6883433" cy="461665"/>
              </a:xfrm>
              <a:prstGeom prst="rect">
                <a:avLst/>
              </a:prstGeom>
              <a:solidFill>
                <a:schemeClr val="bg1">
                  <a:lumMod val="95000"/>
                </a:schemeClr>
              </a:solidFill>
            </p:spPr>
            <p:txBody>
              <a:bodyPr wrap="square" rtlCol="0">
                <a:spAutoFit/>
              </a:bodyPr>
              <a:lstStyle/>
              <a:p>
                <a:pPr algn="ctr"/>
                <a:r>
                  <a:rPr lang="en-US" sz="2400" dirty="0">
                    <a:latin typeface="+mn-lt"/>
                  </a:rPr>
                  <a:t>Security: one </a:t>
                </a:r>
                <a14:m>
                  <m:oMath xmlns:m="http://schemas.openxmlformats.org/officeDocument/2006/math">
                    <m:r>
                      <a:rPr lang="en-US" sz="2400" i="1" dirty="0" smtClean="0">
                        <a:latin typeface="Cambria Math" panose="02040503050406030204" pitchFamily="18" charset="0"/>
                      </a:rPr>
                      <m:t>𝑠</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𝑘</m:t>
                        </m:r>
                      </m:e>
                      <m:sub>
                        <m:r>
                          <a:rPr lang="en-US" sz="2400" i="1" dirty="0" smtClean="0">
                            <a:latin typeface="Cambria Math" panose="02040503050406030204" pitchFamily="18" charset="0"/>
                          </a:rPr>
                          <m:t>𝑖</m:t>
                        </m:r>
                      </m:sub>
                    </m:sSub>
                  </m:oMath>
                </a14:m>
                <a:r>
                  <a:rPr lang="en-US" sz="2400" dirty="0">
                    <a:latin typeface="+mn-lt"/>
                  </a:rPr>
                  <a:t> “reveals nothing”</a:t>
                </a:r>
              </a:p>
            </p:txBody>
          </p:sp>
        </mc:Choice>
        <mc:Fallback xmlns="">
          <p:sp>
            <p:nvSpPr>
              <p:cNvPr id="39" name="TextBox 38">
                <a:extLst>
                  <a:ext uri="{FF2B5EF4-FFF2-40B4-BE49-F238E27FC236}">
                    <a16:creationId xmlns:a16="http://schemas.microsoft.com/office/drawing/2014/main" id="{D8A7F6FC-50CA-6C06-A668-68FBD4B9D2B9}"/>
                  </a:ext>
                </a:extLst>
              </p:cNvPr>
              <p:cNvSpPr txBox="1">
                <a:spLocks noRot="1" noChangeAspect="1" noMove="1" noResize="1" noEditPoints="1" noAdjustHandles="1" noChangeArrowheads="1" noChangeShapeType="1" noTextEdit="1"/>
              </p:cNvSpPr>
              <p:nvPr/>
            </p:nvSpPr>
            <p:spPr>
              <a:xfrm>
                <a:off x="563124" y="4683393"/>
                <a:ext cx="6883433" cy="461665"/>
              </a:xfrm>
              <a:prstGeom prst="rect">
                <a:avLst/>
              </a:prstGeom>
              <a:blipFill>
                <a:blip r:embed="rId18"/>
                <a:stretch>
                  <a:fillRect t="-7895" b="-28947"/>
                </a:stretch>
              </a:blipFill>
            </p:spPr>
            <p:txBody>
              <a:bodyPr/>
              <a:lstStyle/>
              <a:p>
                <a:r>
                  <a:rPr lang="en-US">
                    <a:noFill/>
                  </a:rPr>
                  <a:t> </a:t>
                </a:r>
              </a:p>
            </p:txBody>
          </p:sp>
        </mc:Fallback>
      </mc:AlternateContent>
    </p:spTree>
    <p:extLst>
      <p:ext uri="{BB962C8B-B14F-4D97-AF65-F5344CB8AC3E}">
        <p14:creationId xmlns:p14="http://schemas.microsoft.com/office/powerpoint/2010/main" val="65286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94444E-6 -9.87654E-7 L -0.23993 0.13333 " pathEditMode="relative" rAng="0" ptsTypes="AA">
                                      <p:cBhvr>
                                        <p:cTn id="6" dur="500" fill="hold"/>
                                        <p:tgtEl>
                                          <p:spTgt spid="7"/>
                                        </p:tgtEl>
                                        <p:attrNameLst>
                                          <p:attrName>ppt_x</p:attrName>
                                          <p:attrName>ppt_y</p:attrName>
                                        </p:attrNameLst>
                                      </p:cBhvr>
                                      <p:rCtr x="-11997" y="6667"/>
                                    </p:animMotion>
                                  </p:childTnLst>
                                </p:cTn>
                              </p:par>
                              <p:par>
                                <p:cTn id="7" presetID="0" presetClass="path" presetSubtype="0" accel="50000" decel="50000" fill="hold" grpId="0" nodeType="withEffect">
                                  <p:stCondLst>
                                    <p:cond delay="0"/>
                                  </p:stCondLst>
                                  <p:childTnLst>
                                    <p:animMotion origin="layout" path="M -3.88889E-6 -1.85185E-6 L -0.26996 0.36698 " pathEditMode="relative" rAng="0" ptsTypes="AA">
                                      <p:cBhvr>
                                        <p:cTn id="8" dur="500" fill="hold"/>
                                        <p:tgtEl>
                                          <p:spTgt spid="8"/>
                                        </p:tgtEl>
                                        <p:attrNameLst>
                                          <p:attrName>ppt_x</p:attrName>
                                          <p:attrName>ppt_y</p:attrName>
                                        </p:attrNameLst>
                                      </p:cBhvr>
                                      <p:rCtr x="-13507" y="18333"/>
                                    </p:animMotion>
                                  </p:childTnLst>
                                </p:cTn>
                              </p:par>
                              <p:par>
                                <p:cTn id="9" presetID="0" presetClass="path" presetSubtype="0" accel="50000" decel="50000" fill="hold" grpId="0" nodeType="withEffect">
                                  <p:stCondLst>
                                    <p:cond delay="0"/>
                                  </p:stCondLst>
                                  <p:childTnLst>
                                    <p:animMotion origin="layout" path="M -3.61111E-6 4.93827E-6 L -0.43576 0.57438 " pathEditMode="relative" rAng="0" ptsTypes="AA">
                                      <p:cBhvr>
                                        <p:cTn id="10" dur="500" fill="hold"/>
                                        <p:tgtEl>
                                          <p:spTgt spid="9"/>
                                        </p:tgtEl>
                                        <p:attrNameLst>
                                          <p:attrName>ppt_x</p:attrName>
                                          <p:attrName>ppt_y</p:attrName>
                                        </p:attrNameLst>
                                      </p:cBhvr>
                                      <p:rCtr x="-21788" y="28704"/>
                                    </p:animMotion>
                                  </p:childTnLst>
                                </p:cTn>
                              </p:par>
                            </p:childTnLst>
                          </p:cTn>
                        </p:par>
                        <p:par>
                          <p:cTn id="11" fill="hold">
                            <p:stCondLst>
                              <p:cond delay="500"/>
                            </p:stCondLst>
                            <p:childTnLst>
                              <p:par>
                                <p:cTn id="12" presetID="1" presetClass="exit"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7" grpId="0" animBg="1"/>
      <p:bldP spid="38" grpId="0"/>
      <p:bldP spid="3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4C317-5822-6EA5-79CB-8CCD970DB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A0DE4-AF2B-F3D5-4D07-1E9278282801}"/>
              </a:ext>
            </a:extLst>
          </p:cNvPr>
          <p:cNvSpPr>
            <a:spLocks noGrp="1"/>
          </p:cNvSpPr>
          <p:nvPr>
            <p:ph type="title"/>
          </p:nvPr>
        </p:nvSpPr>
        <p:spPr/>
        <p:txBody>
          <a:bodyPr>
            <a:noAutofit/>
          </a:bodyPr>
          <a:lstStyle/>
          <a:p>
            <a:r>
              <a:rPr lang="en-US" sz="3200" dirty="0"/>
              <a:t>A shielded </a:t>
            </a:r>
            <a:r>
              <a:rPr lang="en-US" sz="3200" dirty="0" err="1"/>
              <a:t>mempool</a:t>
            </a:r>
            <a:r>
              <a:rPr lang="en-US" sz="3200" dirty="0"/>
              <a:t> via threshold decryption</a:t>
            </a:r>
          </a:p>
        </p:txBody>
      </p:sp>
      <p:sp>
        <p:nvSpPr>
          <p:cNvPr id="3" name="Content Placeholder 2">
            <a:extLst>
              <a:ext uri="{FF2B5EF4-FFF2-40B4-BE49-F238E27FC236}">
                <a16:creationId xmlns:a16="http://schemas.microsoft.com/office/drawing/2014/main" id="{C5EB54F3-D6BA-D8F9-C0C2-CFB8185F288D}"/>
              </a:ext>
            </a:extLst>
          </p:cNvPr>
          <p:cNvSpPr>
            <a:spLocks noGrp="1"/>
          </p:cNvSpPr>
          <p:nvPr>
            <p:ph idx="1"/>
          </p:nvPr>
        </p:nvSpPr>
        <p:spPr>
          <a:xfrm>
            <a:off x="336174" y="985307"/>
            <a:ext cx="7208067" cy="500830"/>
          </a:xfrm>
        </p:spPr>
        <p:txBody>
          <a:bodyPr>
            <a:normAutofit/>
          </a:bodyPr>
          <a:lstStyle/>
          <a:p>
            <a:pPr marL="0" indent="0">
              <a:buNone/>
            </a:pPr>
            <a:r>
              <a:rPr lang="en-US" sz="2400" dirty="0"/>
              <a:t>Aptos / Osmosis / Shutter chains: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A097E08-38CE-7C6C-9BCC-6F7FCB89005B}"/>
                  </a:ext>
                </a:extLst>
              </p:cNvPr>
              <p:cNvSpPr txBox="1"/>
              <p:nvPr/>
            </p:nvSpPr>
            <p:spPr>
              <a:xfrm>
                <a:off x="84511" y="4169467"/>
                <a:ext cx="6829498" cy="984885"/>
              </a:xfrm>
              <a:prstGeom prst="rect">
                <a:avLst/>
              </a:prstGeom>
              <a:noFill/>
            </p:spPr>
            <p:txBody>
              <a:bodyPr wrap="none" rtlCol="0">
                <a:spAutoFit/>
              </a:bodyPr>
              <a:lstStyle/>
              <a:p>
                <a:pPr algn="l"/>
                <a:r>
                  <a:rPr lang="en-US" dirty="0">
                    <a:latin typeface="+mn-lt"/>
                  </a:rPr>
                  <a:t>Validators publish an enc. key </a:t>
                </a:r>
                <a14:m>
                  <m:oMath xmlns:m="http://schemas.openxmlformats.org/officeDocument/2006/math">
                    <m:r>
                      <a:rPr lang="en-US" i="1" dirty="0" smtClean="0">
                        <a:latin typeface="Cambria Math" panose="02040503050406030204" pitchFamily="18" charset="0"/>
                      </a:rPr>
                      <m:t>𝑝𝑘</m:t>
                    </m:r>
                  </m:oMath>
                </a14:m>
                <a:endParaRPr lang="en-US" dirty="0">
                  <a:latin typeface="+mn-lt"/>
                </a:endParaRPr>
              </a:p>
              <a:p>
                <a:pPr algn="l">
                  <a:spcBef>
                    <a:spcPts val="1200"/>
                  </a:spcBef>
                </a:pPr>
                <a:r>
                  <a:rPr lang="en-US" dirty="0">
                    <a:latin typeface="+mn-lt"/>
                  </a:rPr>
                  <a:t>decryption key is threshold shared among validators</a:t>
                </a:r>
              </a:p>
            </p:txBody>
          </p:sp>
        </mc:Choice>
        <mc:Fallback xmlns="">
          <p:sp>
            <p:nvSpPr>
              <p:cNvPr id="4" name="TextBox 3">
                <a:extLst>
                  <a:ext uri="{FF2B5EF4-FFF2-40B4-BE49-F238E27FC236}">
                    <a16:creationId xmlns:a16="http://schemas.microsoft.com/office/drawing/2014/main" id="{EA097E08-38CE-7C6C-9BCC-6F7FCB89005B}"/>
                  </a:ext>
                </a:extLst>
              </p:cNvPr>
              <p:cNvSpPr txBox="1">
                <a:spLocks noRot="1" noChangeAspect="1" noMove="1" noResize="1" noEditPoints="1" noAdjustHandles="1" noChangeArrowheads="1" noChangeShapeType="1" noTextEdit="1"/>
              </p:cNvSpPr>
              <p:nvPr/>
            </p:nvSpPr>
            <p:spPr>
              <a:xfrm>
                <a:off x="84511" y="4169467"/>
                <a:ext cx="6829498" cy="984885"/>
              </a:xfrm>
              <a:prstGeom prst="rect">
                <a:avLst/>
              </a:prstGeom>
              <a:blipFill>
                <a:blip r:embed="rId3"/>
                <a:stretch>
                  <a:fillRect l="-1299" t="-3797" b="-11392"/>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D58F08E7-DDEA-FB58-2BAB-C31C6EF6F438}"/>
              </a:ext>
            </a:extLst>
          </p:cNvPr>
          <p:cNvGrpSpPr/>
          <p:nvPr/>
        </p:nvGrpSpPr>
        <p:grpSpPr>
          <a:xfrm>
            <a:off x="4923017" y="3177204"/>
            <a:ext cx="2641328" cy="1516946"/>
            <a:chOff x="4500230" y="3177204"/>
            <a:chExt cx="2641328" cy="1516946"/>
          </a:xfrm>
        </p:grpSpPr>
        <p:pic>
          <p:nvPicPr>
            <p:cNvPr id="6" name="Picture 5">
              <a:extLst>
                <a:ext uri="{FF2B5EF4-FFF2-40B4-BE49-F238E27FC236}">
                  <a16:creationId xmlns:a16="http://schemas.microsoft.com/office/drawing/2014/main" id="{AAA2FF19-3717-8C56-9092-249165A8EA9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77984" y="3463892"/>
              <a:ext cx="877754" cy="877754"/>
            </a:xfrm>
            <a:prstGeom prst="rect">
              <a:avLst/>
            </a:prstGeom>
          </p:spPr>
        </p:pic>
        <p:sp>
          <p:nvSpPr>
            <p:cNvPr id="7" name="TextBox 6">
              <a:extLst>
                <a:ext uri="{FF2B5EF4-FFF2-40B4-BE49-F238E27FC236}">
                  <a16:creationId xmlns:a16="http://schemas.microsoft.com/office/drawing/2014/main" id="{5265834B-6456-4933-CFCF-A26792D716E4}"/>
                </a:ext>
              </a:extLst>
            </p:cNvPr>
            <p:cNvSpPr txBox="1"/>
            <p:nvPr/>
          </p:nvSpPr>
          <p:spPr>
            <a:xfrm>
              <a:off x="5291734" y="3177204"/>
              <a:ext cx="1199175" cy="400110"/>
            </a:xfrm>
            <a:prstGeom prst="rect">
              <a:avLst/>
            </a:prstGeom>
            <a:noFill/>
          </p:spPr>
          <p:txBody>
            <a:bodyPr wrap="none" rtlCol="0">
              <a:spAutoFit/>
            </a:bodyPr>
            <a:lstStyle/>
            <a:p>
              <a:pPr algn="ctr"/>
              <a:r>
                <a:rPr lang="en-US" sz="2000" dirty="0">
                  <a:latin typeface="+mn-lt"/>
                </a:rPr>
                <a:t>validators</a:t>
              </a:r>
            </a:p>
          </p:txBody>
        </p:sp>
        <p:pic>
          <p:nvPicPr>
            <p:cNvPr id="8" name="Picture 7">
              <a:extLst>
                <a:ext uri="{FF2B5EF4-FFF2-40B4-BE49-F238E27FC236}">
                  <a16:creationId xmlns:a16="http://schemas.microsoft.com/office/drawing/2014/main" id="{07B7A22E-99BC-BC6E-4C3F-B7C473F6930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00230" y="3463892"/>
              <a:ext cx="877754" cy="877754"/>
            </a:xfrm>
            <a:prstGeom prst="rect">
              <a:avLst/>
            </a:prstGeom>
          </p:spPr>
        </p:pic>
        <p:pic>
          <p:nvPicPr>
            <p:cNvPr id="9" name="Picture 8">
              <a:extLst>
                <a:ext uri="{FF2B5EF4-FFF2-40B4-BE49-F238E27FC236}">
                  <a16:creationId xmlns:a16="http://schemas.microsoft.com/office/drawing/2014/main" id="{E08350ED-A398-A7B0-9B75-34DD0C997CE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43704" y="3463892"/>
              <a:ext cx="877754" cy="877754"/>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D586FA-9E95-C2A2-8CAD-E7BA26DF1E3E}"/>
                    </a:ext>
                  </a:extLst>
                </p:cNvPr>
                <p:cNvSpPr txBox="1"/>
                <p:nvPr/>
              </p:nvSpPr>
              <p:spPr>
                <a:xfrm>
                  <a:off x="4631527" y="4232485"/>
                  <a:ext cx="707950"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1</m:t>
                            </m:r>
                          </m:sub>
                        </m:sSub>
                      </m:oMath>
                    </m:oMathPara>
                  </a14:m>
                  <a:endParaRPr lang="en-US" dirty="0">
                    <a:latin typeface="+mn-lt"/>
                  </a:endParaRPr>
                </a:p>
              </p:txBody>
            </p:sp>
          </mc:Choice>
          <mc:Fallback xmlns="">
            <p:sp>
              <p:nvSpPr>
                <p:cNvPr id="16" name="TextBox 15">
                  <a:extLst>
                    <a:ext uri="{FF2B5EF4-FFF2-40B4-BE49-F238E27FC236}">
                      <a16:creationId xmlns:a16="http://schemas.microsoft.com/office/drawing/2014/main" id="{443DA4D1-6554-1BA6-763C-38AB70215369}"/>
                    </a:ext>
                  </a:extLst>
                </p:cNvPr>
                <p:cNvSpPr txBox="1">
                  <a:spLocks noRot="1" noChangeAspect="1" noMove="1" noResize="1" noEditPoints="1" noAdjustHandles="1" noChangeArrowheads="1" noChangeShapeType="1" noTextEdit="1"/>
                </p:cNvSpPr>
                <p:nvPr/>
              </p:nvSpPr>
              <p:spPr>
                <a:xfrm>
                  <a:off x="4631527" y="4232485"/>
                  <a:ext cx="707950" cy="461665"/>
                </a:xfrm>
                <a:prstGeom prst="rect">
                  <a:avLst/>
                </a:prstGeom>
                <a:blipFill>
                  <a:blip r:embed="rId6"/>
                  <a:stretch>
                    <a:fillRect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AAFD08A-88E4-415E-A511-6B9C4FAD199E}"/>
                    </a:ext>
                  </a:extLst>
                </p:cNvPr>
                <p:cNvSpPr txBox="1"/>
                <p:nvPr/>
              </p:nvSpPr>
              <p:spPr>
                <a:xfrm>
                  <a:off x="5560770" y="4232485"/>
                  <a:ext cx="71506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2</m:t>
                            </m:r>
                          </m:sub>
                        </m:sSub>
                      </m:oMath>
                    </m:oMathPara>
                  </a14:m>
                  <a:endParaRPr lang="en-US" dirty="0">
                    <a:latin typeface="+mn-lt"/>
                  </a:endParaRPr>
                </a:p>
              </p:txBody>
            </p:sp>
          </mc:Choice>
          <mc:Fallback xmlns="">
            <p:sp>
              <p:nvSpPr>
                <p:cNvPr id="19" name="TextBox 18">
                  <a:extLst>
                    <a:ext uri="{FF2B5EF4-FFF2-40B4-BE49-F238E27FC236}">
                      <a16:creationId xmlns:a16="http://schemas.microsoft.com/office/drawing/2014/main" id="{97BAFB14-6493-88EC-971B-E8AEBEE47903}"/>
                    </a:ext>
                  </a:extLst>
                </p:cNvPr>
                <p:cNvSpPr txBox="1">
                  <a:spLocks noRot="1" noChangeAspect="1" noMove="1" noResize="1" noEditPoints="1" noAdjustHandles="1" noChangeArrowheads="1" noChangeShapeType="1" noTextEdit="1"/>
                </p:cNvSpPr>
                <p:nvPr/>
              </p:nvSpPr>
              <p:spPr>
                <a:xfrm>
                  <a:off x="5560770" y="4232485"/>
                  <a:ext cx="715068" cy="461665"/>
                </a:xfrm>
                <a:prstGeom prst="rect">
                  <a:avLst/>
                </a:prstGeom>
                <a:blipFill>
                  <a:blip r:embed="rId7"/>
                  <a:stretch>
                    <a:fillRect b="-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C9AC1E6-11E3-9C63-64D9-17D7350B2959}"/>
                    </a:ext>
                  </a:extLst>
                </p:cNvPr>
                <p:cNvSpPr txBox="1"/>
                <p:nvPr/>
              </p:nvSpPr>
              <p:spPr>
                <a:xfrm>
                  <a:off x="6426490" y="4232485"/>
                  <a:ext cx="71506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𝑠</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3</m:t>
                            </m:r>
                          </m:sub>
                        </m:sSub>
                      </m:oMath>
                    </m:oMathPara>
                  </a14:m>
                  <a:endParaRPr lang="en-US" dirty="0">
                    <a:latin typeface="+mn-lt"/>
                  </a:endParaRPr>
                </a:p>
              </p:txBody>
            </p:sp>
          </mc:Choice>
          <mc:Fallback xmlns="">
            <p:sp>
              <p:nvSpPr>
                <p:cNvPr id="21" name="TextBox 20">
                  <a:extLst>
                    <a:ext uri="{FF2B5EF4-FFF2-40B4-BE49-F238E27FC236}">
                      <a16:creationId xmlns:a16="http://schemas.microsoft.com/office/drawing/2014/main" id="{ECDBF687-2340-63F5-5E8E-CC63AFFFD7B3}"/>
                    </a:ext>
                  </a:extLst>
                </p:cNvPr>
                <p:cNvSpPr txBox="1">
                  <a:spLocks noRot="1" noChangeAspect="1" noMove="1" noResize="1" noEditPoints="1" noAdjustHandles="1" noChangeArrowheads="1" noChangeShapeType="1" noTextEdit="1"/>
                </p:cNvSpPr>
                <p:nvPr/>
              </p:nvSpPr>
              <p:spPr>
                <a:xfrm>
                  <a:off x="6426490" y="4232485"/>
                  <a:ext cx="715068" cy="461665"/>
                </a:xfrm>
                <a:prstGeom prst="rect">
                  <a:avLst/>
                </a:prstGeom>
                <a:blipFill>
                  <a:blip r:embed="rId8"/>
                  <a:stretch>
                    <a:fillRect b="-2703"/>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5FCEB1EC-E31F-A49A-9A44-375C70088DB6}"/>
                </a:ext>
              </a:extLst>
            </p:cNvPr>
            <p:cNvSpPr/>
            <p:nvPr/>
          </p:nvSpPr>
          <p:spPr>
            <a:xfrm>
              <a:off x="4602951" y="3249576"/>
              <a:ext cx="2538607" cy="141599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 name="Straight Connector 13">
            <a:extLst>
              <a:ext uri="{FF2B5EF4-FFF2-40B4-BE49-F238E27FC236}">
                <a16:creationId xmlns:a16="http://schemas.microsoft.com/office/drawing/2014/main" id="{0051A7FD-C348-79CF-9CBA-8582671E918F}"/>
              </a:ext>
            </a:extLst>
          </p:cNvPr>
          <p:cNvCxnSpPr>
            <a:cxnSpLocks/>
          </p:cNvCxnSpPr>
          <p:nvPr/>
        </p:nvCxnSpPr>
        <p:spPr>
          <a:xfrm>
            <a:off x="7996643" y="951381"/>
            <a:ext cx="0" cy="3519019"/>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AF065B5-785E-3156-7B0A-30DE7D1F3E1F}"/>
              </a:ext>
            </a:extLst>
          </p:cNvPr>
          <p:cNvCxnSpPr>
            <a:cxnSpLocks/>
          </p:cNvCxnSpPr>
          <p:nvPr/>
        </p:nvCxnSpPr>
        <p:spPr>
          <a:xfrm>
            <a:off x="8887992" y="951381"/>
            <a:ext cx="0" cy="3519019"/>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61279B1C-A7B6-6E1F-5BB9-B875E3504F27}"/>
              </a:ext>
            </a:extLst>
          </p:cNvPr>
          <p:cNvSpPr/>
          <p:nvPr/>
        </p:nvSpPr>
        <p:spPr>
          <a:xfrm rot="5400000">
            <a:off x="8058646" y="1210426"/>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5C01AAA-4EF7-CCDB-1AD8-F057622A4F40}"/>
              </a:ext>
            </a:extLst>
          </p:cNvPr>
          <p:cNvSpPr/>
          <p:nvPr/>
        </p:nvSpPr>
        <p:spPr>
          <a:xfrm rot="5400000">
            <a:off x="8058645" y="2125078"/>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36B58B0-6564-7523-46BC-CD5882A7334C}"/>
              </a:ext>
            </a:extLst>
          </p:cNvPr>
          <p:cNvGrpSpPr/>
          <p:nvPr/>
        </p:nvGrpSpPr>
        <p:grpSpPr>
          <a:xfrm>
            <a:off x="8154344" y="2935252"/>
            <a:ext cx="574284" cy="767343"/>
            <a:chOff x="7732388" y="3186281"/>
            <a:chExt cx="574284" cy="767343"/>
          </a:xfrm>
        </p:grpSpPr>
        <p:sp>
          <p:nvSpPr>
            <p:cNvPr id="19" name="Rectangle 18">
              <a:extLst>
                <a:ext uri="{FF2B5EF4-FFF2-40B4-BE49-F238E27FC236}">
                  <a16:creationId xmlns:a16="http://schemas.microsoft.com/office/drawing/2014/main" id="{E99D2322-786D-D701-8EF7-3F2DC96A1972}"/>
                </a:ext>
              </a:extLst>
            </p:cNvPr>
            <p:cNvSpPr/>
            <p:nvPr/>
          </p:nvSpPr>
          <p:spPr>
            <a:xfrm rot="5400000">
              <a:off x="7635858" y="3282811"/>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57A3348-A707-C0F2-A411-6C7CD4CE34A5}"/>
                </a:ext>
              </a:extLst>
            </p:cNvPr>
            <p:cNvSpPr/>
            <p:nvPr/>
          </p:nvSpPr>
          <p:spPr>
            <a:xfrm>
              <a:off x="7852381" y="3258323"/>
              <a:ext cx="357553" cy="192800"/>
            </a:xfrm>
            <a:prstGeom prst="rect">
              <a:avLst/>
            </a:prstGeom>
            <a:solidFill>
              <a:srgbClr val="FF0000"/>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8AC68A5F-D13D-08B2-048B-151E5F3D15F0}"/>
                </a:ext>
              </a:extLst>
            </p:cNvPr>
            <p:cNvSpPr/>
            <p:nvPr/>
          </p:nvSpPr>
          <p:spPr>
            <a:xfrm>
              <a:off x="7857297" y="3558203"/>
              <a:ext cx="357553" cy="192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9C7D9E98-70B7-C555-7CB1-299DC19E7F70}"/>
              </a:ext>
            </a:extLst>
          </p:cNvPr>
          <p:cNvGrpSpPr/>
          <p:nvPr/>
        </p:nvGrpSpPr>
        <p:grpSpPr>
          <a:xfrm>
            <a:off x="6889237" y="4214796"/>
            <a:ext cx="1976588" cy="767343"/>
            <a:chOff x="6466450" y="4214796"/>
            <a:chExt cx="1976588" cy="767343"/>
          </a:xfrm>
        </p:grpSpPr>
        <p:sp>
          <p:nvSpPr>
            <p:cNvPr id="23" name="Rectangle 22">
              <a:extLst>
                <a:ext uri="{FF2B5EF4-FFF2-40B4-BE49-F238E27FC236}">
                  <a16:creationId xmlns:a16="http://schemas.microsoft.com/office/drawing/2014/main" id="{F7FEE749-1D07-DF9E-B382-00DC982AD13B}"/>
                </a:ext>
              </a:extLst>
            </p:cNvPr>
            <p:cNvSpPr/>
            <p:nvPr/>
          </p:nvSpPr>
          <p:spPr>
            <a:xfrm rot="5400000">
              <a:off x="7646654" y="4311326"/>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5E202DEC-674A-2D6D-D1A1-C15BBF917AB3}"/>
                </a:ext>
              </a:extLst>
            </p:cNvPr>
            <p:cNvGrpSpPr/>
            <p:nvPr/>
          </p:nvGrpSpPr>
          <p:grpSpPr>
            <a:xfrm>
              <a:off x="6466450" y="4323075"/>
              <a:ext cx="1976588" cy="556817"/>
              <a:chOff x="6466450" y="4323075"/>
              <a:chExt cx="1976588" cy="556817"/>
            </a:xfrm>
          </p:grpSpPr>
          <p:sp>
            <p:nvSpPr>
              <p:cNvPr id="25" name="TextBox 24">
                <a:extLst>
                  <a:ext uri="{FF2B5EF4-FFF2-40B4-BE49-F238E27FC236}">
                    <a16:creationId xmlns:a16="http://schemas.microsoft.com/office/drawing/2014/main" id="{643CB961-7AE7-C214-3736-B3FCDD54361B}"/>
                  </a:ext>
                </a:extLst>
              </p:cNvPr>
              <p:cNvSpPr txBox="1"/>
              <p:nvPr/>
            </p:nvSpPr>
            <p:spPr>
              <a:xfrm>
                <a:off x="7653848" y="4323075"/>
                <a:ext cx="789190" cy="541046"/>
              </a:xfrm>
              <a:prstGeom prst="rect">
                <a:avLst/>
              </a:prstGeom>
              <a:noFill/>
            </p:spPr>
            <p:txBody>
              <a:bodyPr wrap="none" rtlCol="0">
                <a:spAutoFit/>
              </a:bodyPr>
              <a:lstStyle/>
              <a:p>
                <a:pPr algn="ctr">
                  <a:lnSpc>
                    <a:spcPct val="80000"/>
                  </a:lnSpc>
                </a:pPr>
                <a:r>
                  <a:rPr lang="en-US" sz="1800" dirty="0">
                    <a:latin typeface="+mn-lt"/>
                  </a:rPr>
                  <a:t>dec.</a:t>
                </a:r>
                <a:br>
                  <a:rPr lang="en-US" sz="1800" dirty="0">
                    <a:latin typeface="+mn-lt"/>
                  </a:rPr>
                </a:br>
                <a:r>
                  <a:rPr lang="en-US" sz="1800" dirty="0">
                    <a:latin typeface="+mn-lt"/>
                  </a:rPr>
                  <a:t>shares</a:t>
                </a:r>
              </a:p>
            </p:txBody>
          </p:sp>
          <p:sp>
            <p:nvSpPr>
              <p:cNvPr id="26" name="Bent-Up Arrow 25">
                <a:extLst>
                  <a:ext uri="{FF2B5EF4-FFF2-40B4-BE49-F238E27FC236}">
                    <a16:creationId xmlns:a16="http://schemas.microsoft.com/office/drawing/2014/main" id="{31E14D98-43CC-F00E-2A56-D18A16E240AF}"/>
                  </a:ext>
                </a:extLst>
              </p:cNvPr>
              <p:cNvSpPr/>
              <p:nvPr/>
            </p:nvSpPr>
            <p:spPr>
              <a:xfrm rot="5400000">
                <a:off x="6986575" y="4145451"/>
                <a:ext cx="214316" cy="1254565"/>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7" name="Group 26">
            <a:extLst>
              <a:ext uri="{FF2B5EF4-FFF2-40B4-BE49-F238E27FC236}">
                <a16:creationId xmlns:a16="http://schemas.microsoft.com/office/drawing/2014/main" id="{774F2E44-424F-BD68-1BC5-AF4C940E2F8E}"/>
              </a:ext>
            </a:extLst>
          </p:cNvPr>
          <p:cNvGrpSpPr/>
          <p:nvPr/>
        </p:nvGrpSpPr>
        <p:grpSpPr>
          <a:xfrm>
            <a:off x="8151807" y="2953167"/>
            <a:ext cx="574284" cy="767343"/>
            <a:chOff x="7732388" y="3186281"/>
            <a:chExt cx="574284" cy="767343"/>
          </a:xfrm>
        </p:grpSpPr>
        <p:sp>
          <p:nvSpPr>
            <p:cNvPr id="28" name="Rectangle 27">
              <a:extLst>
                <a:ext uri="{FF2B5EF4-FFF2-40B4-BE49-F238E27FC236}">
                  <a16:creationId xmlns:a16="http://schemas.microsoft.com/office/drawing/2014/main" id="{3C432E5B-37F1-BB9C-BA2B-ED505A676E84}"/>
                </a:ext>
              </a:extLst>
            </p:cNvPr>
            <p:cNvSpPr/>
            <p:nvPr/>
          </p:nvSpPr>
          <p:spPr>
            <a:xfrm rot="5400000">
              <a:off x="7635858" y="3282811"/>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A9D54A1-1F5A-9155-D016-C53CF35E05E7}"/>
                </a:ext>
              </a:extLst>
            </p:cNvPr>
            <p:cNvSpPr/>
            <p:nvPr/>
          </p:nvSpPr>
          <p:spPr>
            <a:xfrm>
              <a:off x="7852381" y="3258323"/>
              <a:ext cx="357553" cy="1928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722ACBC-8F99-1D81-B462-A719337E9E1F}"/>
                </a:ext>
              </a:extLst>
            </p:cNvPr>
            <p:cNvSpPr/>
            <p:nvPr/>
          </p:nvSpPr>
          <p:spPr>
            <a:xfrm>
              <a:off x="7857297" y="3558203"/>
              <a:ext cx="357553" cy="1928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31" name="Rounded Rectangle 30">
            <a:extLst>
              <a:ext uri="{FF2B5EF4-FFF2-40B4-BE49-F238E27FC236}">
                <a16:creationId xmlns:a16="http://schemas.microsoft.com/office/drawing/2014/main" id="{CD787D4F-628A-7486-45EC-3DC77A24F0D6}"/>
              </a:ext>
            </a:extLst>
          </p:cNvPr>
          <p:cNvSpPr/>
          <p:nvPr/>
        </p:nvSpPr>
        <p:spPr>
          <a:xfrm>
            <a:off x="2564767" y="1823363"/>
            <a:ext cx="1976283" cy="15240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35229061-D65A-A7EC-EB62-23A3E4DDD580}"/>
              </a:ext>
            </a:extLst>
          </p:cNvPr>
          <p:cNvSpPr txBox="1"/>
          <p:nvPr/>
        </p:nvSpPr>
        <p:spPr>
          <a:xfrm>
            <a:off x="2872495" y="3273636"/>
            <a:ext cx="1402948" cy="461665"/>
          </a:xfrm>
          <a:prstGeom prst="rect">
            <a:avLst/>
          </a:prstGeom>
          <a:noFill/>
        </p:spPr>
        <p:txBody>
          <a:bodyPr wrap="none" rtlCol="0">
            <a:spAutoFit/>
          </a:bodyPr>
          <a:lstStyle/>
          <a:p>
            <a:pPr algn="l"/>
            <a:r>
              <a:rPr lang="en-US" dirty="0" err="1">
                <a:latin typeface="+mn-lt"/>
              </a:rPr>
              <a:t>Mempool</a:t>
            </a:r>
            <a:endParaRPr lang="en-US" dirty="0">
              <a:latin typeface="+mn-lt"/>
            </a:endParaRPr>
          </a:p>
        </p:txBody>
      </p:sp>
      <p:sp>
        <p:nvSpPr>
          <p:cNvPr id="33" name="Rectangle 32">
            <a:extLst>
              <a:ext uri="{FF2B5EF4-FFF2-40B4-BE49-F238E27FC236}">
                <a16:creationId xmlns:a16="http://schemas.microsoft.com/office/drawing/2014/main" id="{3C0275AF-C342-04CD-D228-7990781E3058}"/>
              </a:ext>
            </a:extLst>
          </p:cNvPr>
          <p:cNvSpPr/>
          <p:nvPr/>
        </p:nvSpPr>
        <p:spPr>
          <a:xfrm>
            <a:off x="2854897" y="2232550"/>
            <a:ext cx="687585" cy="33239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tx1</a:t>
            </a:r>
          </a:p>
        </p:txBody>
      </p:sp>
      <p:sp>
        <p:nvSpPr>
          <p:cNvPr id="34" name="Rectangle 33">
            <a:extLst>
              <a:ext uri="{FF2B5EF4-FFF2-40B4-BE49-F238E27FC236}">
                <a16:creationId xmlns:a16="http://schemas.microsoft.com/office/drawing/2014/main" id="{6D2F7E7E-2553-9E77-79B9-33963342DF43}"/>
              </a:ext>
            </a:extLst>
          </p:cNvPr>
          <p:cNvSpPr/>
          <p:nvPr/>
        </p:nvSpPr>
        <p:spPr>
          <a:xfrm>
            <a:off x="3711808" y="1992450"/>
            <a:ext cx="592370" cy="277398"/>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tx2</a:t>
            </a:r>
          </a:p>
        </p:txBody>
      </p:sp>
      <p:sp>
        <p:nvSpPr>
          <p:cNvPr id="35" name="Rectangle 34">
            <a:extLst>
              <a:ext uri="{FF2B5EF4-FFF2-40B4-BE49-F238E27FC236}">
                <a16:creationId xmlns:a16="http://schemas.microsoft.com/office/drawing/2014/main" id="{198693EE-97C1-3814-A2D0-B9B020D75B0C}"/>
              </a:ext>
            </a:extLst>
          </p:cNvPr>
          <p:cNvSpPr/>
          <p:nvPr/>
        </p:nvSpPr>
        <p:spPr>
          <a:xfrm>
            <a:off x="3401052" y="2767907"/>
            <a:ext cx="608825" cy="27638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tx3</a:t>
            </a:r>
          </a:p>
        </p:txBody>
      </p:sp>
      <p:grpSp>
        <p:nvGrpSpPr>
          <p:cNvPr id="36" name="Group 35">
            <a:extLst>
              <a:ext uri="{FF2B5EF4-FFF2-40B4-BE49-F238E27FC236}">
                <a16:creationId xmlns:a16="http://schemas.microsoft.com/office/drawing/2014/main" id="{9BCCECE2-BCAA-4A78-55C7-DFF1362663EC}"/>
              </a:ext>
            </a:extLst>
          </p:cNvPr>
          <p:cNvGrpSpPr/>
          <p:nvPr/>
        </p:nvGrpSpPr>
        <p:grpSpPr>
          <a:xfrm>
            <a:off x="4552775" y="2324599"/>
            <a:ext cx="2272618" cy="901766"/>
            <a:chOff x="4602951" y="2183206"/>
            <a:chExt cx="1669724" cy="940820"/>
          </a:xfrm>
        </p:grpSpPr>
        <p:sp>
          <p:nvSpPr>
            <p:cNvPr id="37" name="Bent Arrow 36">
              <a:extLst>
                <a:ext uri="{FF2B5EF4-FFF2-40B4-BE49-F238E27FC236}">
                  <a16:creationId xmlns:a16="http://schemas.microsoft.com/office/drawing/2014/main" id="{E828B429-F47E-7D3E-170C-FD7EE3E2FABE}"/>
                </a:ext>
              </a:extLst>
            </p:cNvPr>
            <p:cNvSpPr/>
            <p:nvPr/>
          </p:nvSpPr>
          <p:spPr>
            <a:xfrm flipH="1">
              <a:off x="4602951" y="2299344"/>
              <a:ext cx="1335727" cy="824682"/>
            </a:xfrm>
            <a:prstGeom prst="bentArrow">
              <a:avLst>
                <a:gd name="adj1" fmla="val 25000"/>
                <a:gd name="adj2" fmla="val 19692"/>
                <a:gd name="adj3" fmla="val 46460"/>
                <a:gd name="adj4" fmla="val 80710"/>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8" name="TextBox 37">
              <a:extLst>
                <a:ext uri="{FF2B5EF4-FFF2-40B4-BE49-F238E27FC236}">
                  <a16:creationId xmlns:a16="http://schemas.microsoft.com/office/drawing/2014/main" id="{7B9D5275-C809-6FAB-4418-52806A29F184}"/>
                </a:ext>
              </a:extLst>
            </p:cNvPr>
            <p:cNvSpPr txBox="1"/>
            <p:nvPr/>
          </p:nvSpPr>
          <p:spPr>
            <a:xfrm rot="2004160">
              <a:off x="5521379" y="2183206"/>
              <a:ext cx="751296" cy="461665"/>
            </a:xfrm>
            <a:prstGeom prst="rect">
              <a:avLst/>
            </a:prstGeom>
            <a:noFill/>
          </p:spPr>
          <p:txBody>
            <a:bodyPr wrap="none" rtlCol="0">
              <a:spAutoFit/>
            </a:bodyPr>
            <a:lstStyle/>
            <a:p>
              <a:pPr algn="l"/>
              <a:r>
                <a:rPr lang="en-US" dirty="0">
                  <a:latin typeface="+mn-lt"/>
                </a:rPr>
                <a:t>read</a:t>
              </a:r>
            </a:p>
          </p:txBody>
        </p:sp>
      </p:grpSp>
      <p:grpSp>
        <p:nvGrpSpPr>
          <p:cNvPr id="55" name="Group 54">
            <a:extLst>
              <a:ext uri="{FF2B5EF4-FFF2-40B4-BE49-F238E27FC236}">
                <a16:creationId xmlns:a16="http://schemas.microsoft.com/office/drawing/2014/main" id="{7E5ECB03-2FF6-1B39-96AF-72A923BE9C18}"/>
              </a:ext>
            </a:extLst>
          </p:cNvPr>
          <p:cNvGrpSpPr/>
          <p:nvPr/>
        </p:nvGrpSpPr>
        <p:grpSpPr>
          <a:xfrm>
            <a:off x="325381" y="1782084"/>
            <a:ext cx="2196612" cy="1612941"/>
            <a:chOff x="325381" y="1782084"/>
            <a:chExt cx="2196612" cy="1612941"/>
          </a:xfrm>
        </p:grpSpPr>
        <p:pic>
          <p:nvPicPr>
            <p:cNvPr id="39" name="Graphic 38" descr="Male profile with solid fill">
              <a:extLst>
                <a:ext uri="{FF2B5EF4-FFF2-40B4-BE49-F238E27FC236}">
                  <a16:creationId xmlns:a16="http://schemas.microsoft.com/office/drawing/2014/main" id="{AD2BC99A-9651-34E1-357F-5F72A55FBC4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0404" y="1782084"/>
              <a:ext cx="457201" cy="457201"/>
            </a:xfrm>
            <a:prstGeom prst="rect">
              <a:avLst/>
            </a:prstGeom>
          </p:spPr>
        </p:pic>
        <p:pic>
          <p:nvPicPr>
            <p:cNvPr id="40" name="Graphic 39" descr="Male profile with solid fill">
              <a:extLst>
                <a:ext uri="{FF2B5EF4-FFF2-40B4-BE49-F238E27FC236}">
                  <a16:creationId xmlns:a16="http://schemas.microsoft.com/office/drawing/2014/main" id="{509EAAA1-E7B7-DDBC-0572-D90EE292D1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6174" y="2365272"/>
              <a:ext cx="457201" cy="457201"/>
            </a:xfrm>
            <a:prstGeom prst="rect">
              <a:avLst/>
            </a:prstGeom>
          </p:spPr>
        </p:pic>
        <p:pic>
          <p:nvPicPr>
            <p:cNvPr id="41" name="Graphic 40" descr="Male profile with solid fill">
              <a:extLst>
                <a:ext uri="{FF2B5EF4-FFF2-40B4-BE49-F238E27FC236}">
                  <a16:creationId xmlns:a16="http://schemas.microsoft.com/office/drawing/2014/main" id="{670BF009-80DD-AA1E-6270-78F3C5EAC3E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5381" y="2937824"/>
              <a:ext cx="457201" cy="457201"/>
            </a:xfrm>
            <a:prstGeom prst="rect">
              <a:avLst/>
            </a:prstGeom>
          </p:spPr>
        </p:pic>
        <p:grpSp>
          <p:nvGrpSpPr>
            <p:cNvPr id="42" name="Group 41">
              <a:extLst>
                <a:ext uri="{FF2B5EF4-FFF2-40B4-BE49-F238E27FC236}">
                  <a16:creationId xmlns:a16="http://schemas.microsoft.com/office/drawing/2014/main" id="{EBC8877E-8F62-42E1-F7D4-905ABAE86D7A}"/>
                </a:ext>
              </a:extLst>
            </p:cNvPr>
            <p:cNvGrpSpPr/>
            <p:nvPr/>
          </p:nvGrpSpPr>
          <p:grpSpPr>
            <a:xfrm>
              <a:off x="794486" y="1819363"/>
              <a:ext cx="1727507" cy="1491788"/>
              <a:chOff x="794486" y="1819363"/>
              <a:chExt cx="1727507" cy="1491788"/>
            </a:xfrm>
            <a:solidFill>
              <a:srgbClr val="FF0000"/>
            </a:solidFill>
          </p:grpSpPr>
          <p:cxnSp>
            <p:nvCxnSpPr>
              <p:cNvPr id="43" name="Straight Arrow Connector 42">
                <a:extLst>
                  <a:ext uri="{FF2B5EF4-FFF2-40B4-BE49-F238E27FC236}">
                    <a16:creationId xmlns:a16="http://schemas.microsoft.com/office/drawing/2014/main" id="{C7D87972-EFD3-504F-35B5-5D095BCDA198}"/>
                  </a:ext>
                </a:extLst>
              </p:cNvPr>
              <p:cNvCxnSpPr>
                <a:cxnSpLocks/>
              </p:cNvCxnSpPr>
              <p:nvPr/>
            </p:nvCxnSpPr>
            <p:spPr>
              <a:xfrm>
                <a:off x="850008" y="2108014"/>
                <a:ext cx="1671985" cy="113301"/>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AF41BA1F-9BE2-1106-010B-57FEA84864A9}"/>
                  </a:ext>
                </a:extLst>
              </p:cNvPr>
              <p:cNvCxnSpPr>
                <a:cxnSpLocks/>
              </p:cNvCxnSpPr>
              <p:nvPr/>
            </p:nvCxnSpPr>
            <p:spPr>
              <a:xfrm flipV="1">
                <a:off x="850008" y="2675263"/>
                <a:ext cx="1660451" cy="35971"/>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A3EDFBBA-671F-0E5D-1157-DECDF6752471}"/>
                  </a:ext>
                </a:extLst>
              </p:cNvPr>
              <p:cNvCxnSpPr>
                <a:cxnSpLocks/>
              </p:cNvCxnSpPr>
              <p:nvPr/>
            </p:nvCxnSpPr>
            <p:spPr>
              <a:xfrm flipV="1">
                <a:off x="794486" y="3106016"/>
                <a:ext cx="1690290" cy="205135"/>
              </a:xfrm>
              <a:prstGeom prst="straightConnector1">
                <a:avLst/>
              </a:prstGeom>
              <a:grpFill/>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6" name="Rectangle 45">
                <a:extLst>
                  <a:ext uri="{FF2B5EF4-FFF2-40B4-BE49-F238E27FC236}">
                    <a16:creationId xmlns:a16="http://schemas.microsoft.com/office/drawing/2014/main" id="{CD0D6074-DE17-6591-225A-3CFE64A1FDB3}"/>
                  </a:ext>
                </a:extLst>
              </p:cNvPr>
              <p:cNvSpPr/>
              <p:nvPr/>
            </p:nvSpPr>
            <p:spPr>
              <a:xfrm rot="325309">
                <a:off x="989103" y="1819363"/>
                <a:ext cx="698633" cy="269976"/>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tx1</a:t>
                </a:r>
              </a:p>
            </p:txBody>
          </p:sp>
          <p:sp>
            <p:nvSpPr>
              <p:cNvPr id="47" name="Rectangle 46">
                <a:extLst>
                  <a:ext uri="{FF2B5EF4-FFF2-40B4-BE49-F238E27FC236}">
                    <a16:creationId xmlns:a16="http://schemas.microsoft.com/office/drawing/2014/main" id="{EDB506C9-D4E5-DD5D-17C6-B8A07F92F1B2}"/>
                  </a:ext>
                </a:extLst>
              </p:cNvPr>
              <p:cNvSpPr/>
              <p:nvPr/>
            </p:nvSpPr>
            <p:spPr>
              <a:xfrm>
                <a:off x="951908" y="2363572"/>
                <a:ext cx="707306" cy="295921"/>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tx2</a:t>
                </a:r>
              </a:p>
            </p:txBody>
          </p:sp>
          <p:sp>
            <p:nvSpPr>
              <p:cNvPr id="48" name="Rectangle 47">
                <a:extLst>
                  <a:ext uri="{FF2B5EF4-FFF2-40B4-BE49-F238E27FC236}">
                    <a16:creationId xmlns:a16="http://schemas.microsoft.com/office/drawing/2014/main" id="{798D71E0-6535-2583-8D28-ADED640C98E8}"/>
                  </a:ext>
                </a:extLst>
              </p:cNvPr>
              <p:cNvSpPr/>
              <p:nvPr/>
            </p:nvSpPr>
            <p:spPr>
              <a:xfrm rot="21177103">
                <a:off x="976309" y="2903644"/>
                <a:ext cx="636504" cy="313796"/>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tx3</a:t>
                </a:r>
              </a:p>
            </p:txBody>
          </p:sp>
        </p:grpSp>
      </p:grpSp>
      <p:sp>
        <p:nvSpPr>
          <p:cNvPr id="49" name="Rounded Rectangular Callout 48">
            <a:extLst>
              <a:ext uri="{FF2B5EF4-FFF2-40B4-BE49-F238E27FC236}">
                <a16:creationId xmlns:a16="http://schemas.microsoft.com/office/drawing/2014/main" id="{71F04D7A-E04A-C822-CF60-EB5895C584BD}"/>
              </a:ext>
            </a:extLst>
          </p:cNvPr>
          <p:cNvSpPr/>
          <p:nvPr/>
        </p:nvSpPr>
        <p:spPr>
          <a:xfrm>
            <a:off x="6666491" y="2240628"/>
            <a:ext cx="1279200" cy="612648"/>
          </a:xfrm>
          <a:prstGeom prst="wedgeRoundRectCallout">
            <a:avLst>
              <a:gd name="adj1" fmla="val 62320"/>
              <a:gd name="adj2" fmla="val 114324"/>
              <a:gd name="adj3" fmla="val 16667"/>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Confirmed Block</a:t>
            </a:r>
          </a:p>
        </p:txBody>
      </p:sp>
    </p:spTree>
    <p:extLst>
      <p:ext uri="{BB962C8B-B14F-4D97-AF65-F5344CB8AC3E}">
        <p14:creationId xmlns:p14="http://schemas.microsoft.com/office/powerpoint/2010/main" val="86206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9" presetClass="exit" presetSubtype="0" fill="hold" grpId="1" nodeType="clickEffect">
                                  <p:stCondLst>
                                    <p:cond delay="0"/>
                                  </p:stCondLst>
                                  <p:childTnLst>
                                    <p:animEffect transition="out" filter="dissolve">
                                      <p:cBhvr>
                                        <p:cTn id="33" dur="500"/>
                                        <p:tgtEl>
                                          <p:spTgt spid="33"/>
                                        </p:tgtEl>
                                      </p:cBhvr>
                                    </p:animEffect>
                                    <p:set>
                                      <p:cBhvr>
                                        <p:cTn id="34" dur="1" fill="hold">
                                          <p:stCondLst>
                                            <p:cond delay="499"/>
                                          </p:stCondLst>
                                        </p:cTn>
                                        <p:tgtEl>
                                          <p:spTgt spid="33"/>
                                        </p:tgtEl>
                                        <p:attrNameLst>
                                          <p:attrName>style.visibility</p:attrName>
                                        </p:attrNameLst>
                                      </p:cBhvr>
                                      <p:to>
                                        <p:strVal val="hidden"/>
                                      </p:to>
                                    </p:set>
                                  </p:childTnLst>
                                </p:cTn>
                              </p:par>
                              <p:par>
                                <p:cTn id="35" presetID="9" presetClass="exit" presetSubtype="0" fill="hold" grpId="1" nodeType="withEffect">
                                  <p:stCondLst>
                                    <p:cond delay="0"/>
                                  </p:stCondLst>
                                  <p:childTnLst>
                                    <p:animEffect transition="out" filter="dissolve">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dissolve">
                                      <p:cBhvr>
                                        <p:cTn id="5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5" grpId="0" animBg="1"/>
      <p:bldP spid="35" grpId="1" animBg="1"/>
      <p:bldP spid="4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549F8-A779-1C1A-B3CA-0127F5A4A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CB8AA-CF30-B3A0-6085-A07D229CC58E}"/>
              </a:ext>
            </a:extLst>
          </p:cNvPr>
          <p:cNvSpPr>
            <a:spLocks noGrp="1"/>
          </p:cNvSpPr>
          <p:nvPr>
            <p:ph type="title"/>
          </p:nvPr>
        </p:nvSpPr>
        <p:spPr/>
        <p:txBody>
          <a:bodyPr>
            <a:noAutofit/>
          </a:bodyPr>
          <a:lstStyle/>
          <a:p>
            <a:r>
              <a:rPr lang="en-US" sz="3200" dirty="0"/>
              <a:t>A shielded </a:t>
            </a:r>
            <a:r>
              <a:rPr lang="en-US" sz="3200" dirty="0" err="1"/>
              <a:t>mempool</a:t>
            </a:r>
            <a:r>
              <a:rPr lang="en-US" sz="3200" dirty="0"/>
              <a:t> via threshold decryption</a:t>
            </a:r>
          </a:p>
        </p:txBody>
      </p:sp>
      <p:sp>
        <p:nvSpPr>
          <p:cNvPr id="3" name="Content Placeholder 2">
            <a:extLst>
              <a:ext uri="{FF2B5EF4-FFF2-40B4-BE49-F238E27FC236}">
                <a16:creationId xmlns:a16="http://schemas.microsoft.com/office/drawing/2014/main" id="{DCC4B5A4-1963-D007-DDB0-D269BDF426E3}"/>
              </a:ext>
            </a:extLst>
          </p:cNvPr>
          <p:cNvSpPr>
            <a:spLocks noGrp="1"/>
          </p:cNvSpPr>
          <p:nvPr>
            <p:ph idx="1"/>
          </p:nvPr>
        </p:nvSpPr>
        <p:spPr>
          <a:xfrm>
            <a:off x="336174" y="985307"/>
            <a:ext cx="7208067" cy="500830"/>
          </a:xfrm>
        </p:spPr>
        <p:txBody>
          <a:bodyPr>
            <a:normAutofit/>
          </a:bodyPr>
          <a:lstStyle/>
          <a:p>
            <a:pPr marL="0" indent="0">
              <a:buNone/>
            </a:pPr>
            <a:r>
              <a:rPr lang="en-US" sz="2400" dirty="0"/>
              <a:t>Aptos / Osmosis / Shutter chains:</a:t>
            </a:r>
          </a:p>
        </p:txBody>
      </p:sp>
      <p:sp>
        <p:nvSpPr>
          <p:cNvPr id="50" name="TextBox 49">
            <a:extLst>
              <a:ext uri="{FF2B5EF4-FFF2-40B4-BE49-F238E27FC236}">
                <a16:creationId xmlns:a16="http://schemas.microsoft.com/office/drawing/2014/main" id="{4E8E535A-3E65-C489-3EC8-8AE4A790445D}"/>
              </a:ext>
            </a:extLst>
          </p:cNvPr>
          <p:cNvSpPr txBox="1"/>
          <p:nvPr/>
        </p:nvSpPr>
        <p:spPr>
          <a:xfrm>
            <a:off x="379412" y="1770499"/>
            <a:ext cx="6383671" cy="830997"/>
          </a:xfrm>
          <a:prstGeom prst="rect">
            <a:avLst/>
          </a:prstGeom>
          <a:solidFill>
            <a:schemeClr val="bg1">
              <a:lumMod val="95000"/>
            </a:schemeClr>
          </a:solidFill>
          <a:ln>
            <a:solidFill>
              <a:schemeClr val="tx1"/>
            </a:solidFill>
          </a:ln>
        </p:spPr>
        <p:txBody>
          <a:bodyPr wrap="none" rtlCol="0">
            <a:spAutoFit/>
          </a:bodyPr>
          <a:lstStyle/>
          <a:p>
            <a:pPr marL="342900" indent="-342900" algn="l">
              <a:buFont typeface="Arial" panose="020B0604020202020204" pitchFamily="34" charset="0"/>
              <a:buChar char="•"/>
            </a:pPr>
            <a:r>
              <a:rPr lang="en-US" sz="2400" dirty="0">
                <a:latin typeface="+mn-lt"/>
              </a:rPr>
              <a:t>Sequencing Tx in block is done on encrypted Tx</a:t>
            </a:r>
          </a:p>
          <a:p>
            <a:pPr marL="342900" indent="-342900" algn="l">
              <a:buFont typeface="Arial" panose="020B0604020202020204" pitchFamily="34" charset="0"/>
              <a:buChar char="•"/>
            </a:pPr>
            <a:r>
              <a:rPr lang="en-US" sz="2400" dirty="0">
                <a:latin typeface="+mn-lt"/>
              </a:rPr>
              <a:t>B</a:t>
            </a:r>
            <a:r>
              <a:rPr lang="en-US" dirty="0">
                <a:latin typeface="+mn-lt"/>
              </a:rPr>
              <a:t>lock is executed only once it is decrypted</a:t>
            </a:r>
          </a:p>
        </p:txBody>
      </p:sp>
      <p:sp>
        <p:nvSpPr>
          <p:cNvPr id="51" name="TextBox 50">
            <a:extLst>
              <a:ext uri="{FF2B5EF4-FFF2-40B4-BE49-F238E27FC236}">
                <a16:creationId xmlns:a16="http://schemas.microsoft.com/office/drawing/2014/main" id="{A4FEC6CA-9A43-F526-26F1-586B56719AE8}"/>
              </a:ext>
            </a:extLst>
          </p:cNvPr>
          <p:cNvSpPr txBox="1"/>
          <p:nvPr/>
        </p:nvSpPr>
        <p:spPr>
          <a:xfrm>
            <a:off x="403745" y="3296067"/>
            <a:ext cx="6795450" cy="830997"/>
          </a:xfrm>
          <a:prstGeom prst="rect">
            <a:avLst/>
          </a:prstGeom>
          <a:noFill/>
        </p:spPr>
        <p:txBody>
          <a:bodyPr wrap="none" rtlCol="0">
            <a:spAutoFit/>
          </a:bodyPr>
          <a:lstStyle/>
          <a:p>
            <a:pPr algn="l"/>
            <a:r>
              <a:rPr lang="en-US" dirty="0">
                <a:latin typeface="+mn-lt"/>
              </a:rPr>
              <a:t>Typically:  </a:t>
            </a:r>
          </a:p>
          <a:p>
            <a:pPr algn="l"/>
            <a:r>
              <a:rPr lang="en-US" dirty="0">
                <a:latin typeface="+mn-lt"/>
              </a:rPr>
              <a:t>	</a:t>
            </a:r>
            <a:r>
              <a:rPr lang="en-US" sz="2400" dirty="0">
                <a:latin typeface="+mn-lt"/>
              </a:rPr>
              <a:t>decryption threshold  ==  confirmation threshold</a:t>
            </a:r>
            <a:endParaRPr lang="en-US" dirty="0">
              <a:latin typeface="+mn-lt"/>
            </a:endParaRPr>
          </a:p>
        </p:txBody>
      </p:sp>
      <p:cxnSp>
        <p:nvCxnSpPr>
          <p:cNvPr id="52" name="Straight Connector 51">
            <a:extLst>
              <a:ext uri="{FF2B5EF4-FFF2-40B4-BE49-F238E27FC236}">
                <a16:creationId xmlns:a16="http://schemas.microsoft.com/office/drawing/2014/main" id="{D89811A4-67E7-66A8-837B-68F950177DBE}"/>
              </a:ext>
            </a:extLst>
          </p:cNvPr>
          <p:cNvCxnSpPr>
            <a:cxnSpLocks/>
          </p:cNvCxnSpPr>
          <p:nvPr/>
        </p:nvCxnSpPr>
        <p:spPr>
          <a:xfrm>
            <a:off x="7996643" y="951381"/>
            <a:ext cx="0" cy="3519019"/>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A3EA0BD7-5B7B-CAD4-6F75-86E52F45F770}"/>
              </a:ext>
            </a:extLst>
          </p:cNvPr>
          <p:cNvCxnSpPr>
            <a:cxnSpLocks/>
          </p:cNvCxnSpPr>
          <p:nvPr/>
        </p:nvCxnSpPr>
        <p:spPr>
          <a:xfrm>
            <a:off x="8887992" y="951381"/>
            <a:ext cx="0" cy="3519019"/>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54" name="Rectangle 53">
            <a:extLst>
              <a:ext uri="{FF2B5EF4-FFF2-40B4-BE49-F238E27FC236}">
                <a16:creationId xmlns:a16="http://schemas.microsoft.com/office/drawing/2014/main" id="{983DC62C-1E76-6CD9-4D97-2139A1CB77C9}"/>
              </a:ext>
            </a:extLst>
          </p:cNvPr>
          <p:cNvSpPr/>
          <p:nvPr/>
        </p:nvSpPr>
        <p:spPr>
          <a:xfrm rot="5400000">
            <a:off x="8058646" y="1210426"/>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B8CDEA-BEFE-CEB1-CE0B-2E90E3EB8C75}"/>
              </a:ext>
            </a:extLst>
          </p:cNvPr>
          <p:cNvSpPr/>
          <p:nvPr/>
        </p:nvSpPr>
        <p:spPr>
          <a:xfrm rot="5400000">
            <a:off x="8058645" y="2125078"/>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4654F593-0D3F-F782-6A3F-0468DEACB16A}"/>
              </a:ext>
            </a:extLst>
          </p:cNvPr>
          <p:cNvGrpSpPr/>
          <p:nvPr/>
        </p:nvGrpSpPr>
        <p:grpSpPr>
          <a:xfrm>
            <a:off x="8076635" y="4214796"/>
            <a:ext cx="789190" cy="767343"/>
            <a:chOff x="7653848" y="4214796"/>
            <a:chExt cx="789190" cy="767343"/>
          </a:xfrm>
        </p:grpSpPr>
        <p:sp>
          <p:nvSpPr>
            <p:cNvPr id="62" name="Rectangle 61">
              <a:extLst>
                <a:ext uri="{FF2B5EF4-FFF2-40B4-BE49-F238E27FC236}">
                  <a16:creationId xmlns:a16="http://schemas.microsoft.com/office/drawing/2014/main" id="{FD9BBE26-D218-BE13-F4B2-B79BDDB003D4}"/>
                </a:ext>
              </a:extLst>
            </p:cNvPr>
            <p:cNvSpPr/>
            <p:nvPr/>
          </p:nvSpPr>
          <p:spPr>
            <a:xfrm rot="5400000">
              <a:off x="7646654" y="4311326"/>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608497CB-489F-1178-EF02-C2F7669F3698}"/>
                </a:ext>
              </a:extLst>
            </p:cNvPr>
            <p:cNvSpPr txBox="1"/>
            <p:nvPr/>
          </p:nvSpPr>
          <p:spPr>
            <a:xfrm>
              <a:off x="7653848" y="4323075"/>
              <a:ext cx="789190" cy="541046"/>
            </a:xfrm>
            <a:prstGeom prst="rect">
              <a:avLst/>
            </a:prstGeom>
            <a:noFill/>
          </p:spPr>
          <p:txBody>
            <a:bodyPr wrap="none" rtlCol="0">
              <a:spAutoFit/>
            </a:bodyPr>
            <a:lstStyle/>
            <a:p>
              <a:pPr algn="ctr">
                <a:lnSpc>
                  <a:spcPct val="80000"/>
                </a:lnSpc>
              </a:pPr>
              <a:r>
                <a:rPr lang="en-US" sz="1800" dirty="0">
                  <a:latin typeface="+mn-lt"/>
                </a:rPr>
                <a:t>dec.</a:t>
              </a:r>
              <a:br>
                <a:rPr lang="en-US" sz="1800" dirty="0">
                  <a:latin typeface="+mn-lt"/>
                </a:rPr>
              </a:br>
              <a:r>
                <a:rPr lang="en-US" sz="1800" dirty="0">
                  <a:latin typeface="+mn-lt"/>
                </a:rPr>
                <a:t>shares</a:t>
              </a:r>
            </a:p>
          </p:txBody>
        </p:sp>
      </p:grpSp>
      <p:grpSp>
        <p:nvGrpSpPr>
          <p:cNvPr id="66" name="Group 65">
            <a:extLst>
              <a:ext uri="{FF2B5EF4-FFF2-40B4-BE49-F238E27FC236}">
                <a16:creationId xmlns:a16="http://schemas.microsoft.com/office/drawing/2014/main" id="{6095301D-E293-DD45-0CE9-EEE1CB10116D}"/>
              </a:ext>
            </a:extLst>
          </p:cNvPr>
          <p:cNvGrpSpPr/>
          <p:nvPr/>
        </p:nvGrpSpPr>
        <p:grpSpPr>
          <a:xfrm>
            <a:off x="8151807" y="2953167"/>
            <a:ext cx="574284" cy="767343"/>
            <a:chOff x="7732388" y="3186281"/>
            <a:chExt cx="574284" cy="767343"/>
          </a:xfrm>
        </p:grpSpPr>
        <p:sp>
          <p:nvSpPr>
            <p:cNvPr id="67" name="Rectangle 66">
              <a:extLst>
                <a:ext uri="{FF2B5EF4-FFF2-40B4-BE49-F238E27FC236}">
                  <a16:creationId xmlns:a16="http://schemas.microsoft.com/office/drawing/2014/main" id="{75A6068A-EA2D-5FBF-E0B3-C2BD45E15A47}"/>
                </a:ext>
              </a:extLst>
            </p:cNvPr>
            <p:cNvSpPr/>
            <p:nvPr/>
          </p:nvSpPr>
          <p:spPr>
            <a:xfrm rot="5400000">
              <a:off x="7635858" y="3282811"/>
              <a:ext cx="767343" cy="574284"/>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04D56E4-355A-A657-6545-86289C018F1F}"/>
                </a:ext>
              </a:extLst>
            </p:cNvPr>
            <p:cNvSpPr/>
            <p:nvPr/>
          </p:nvSpPr>
          <p:spPr>
            <a:xfrm>
              <a:off x="7852381" y="3258323"/>
              <a:ext cx="357553" cy="1928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EB63DCF2-61C1-9ECE-CC6D-C904205D9E91}"/>
                </a:ext>
              </a:extLst>
            </p:cNvPr>
            <p:cNvSpPr/>
            <p:nvPr/>
          </p:nvSpPr>
          <p:spPr>
            <a:xfrm>
              <a:off x="7857297" y="3558203"/>
              <a:ext cx="357553" cy="1928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0858F550-A7F3-8AA1-6188-6BC0450A3589}"/>
              </a:ext>
            </a:extLst>
          </p:cNvPr>
          <p:cNvSpPr txBox="1"/>
          <p:nvPr/>
        </p:nvSpPr>
        <p:spPr>
          <a:xfrm>
            <a:off x="833482" y="4362765"/>
            <a:ext cx="6314677" cy="461665"/>
          </a:xfrm>
          <a:prstGeom prst="rect">
            <a:avLst/>
          </a:prstGeom>
          <a:noFill/>
        </p:spPr>
        <p:txBody>
          <a:bodyPr wrap="none" rtlCol="0">
            <a:spAutoFit/>
          </a:bodyPr>
          <a:lstStyle/>
          <a:p>
            <a:r>
              <a:rPr lang="en-US" dirty="0">
                <a:latin typeface="+mn-lt"/>
              </a:rPr>
              <a:t>consensus liveness  ⇒  enough decryption shares</a:t>
            </a:r>
          </a:p>
        </p:txBody>
      </p:sp>
    </p:spTree>
    <p:extLst>
      <p:ext uri="{BB962C8B-B14F-4D97-AF65-F5344CB8AC3E}">
        <p14:creationId xmlns:p14="http://schemas.microsoft.com/office/powerpoint/2010/main" val="116569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801102-6104-F9B2-0358-64BF27F7F1A9}"/>
              </a:ext>
            </a:extLst>
          </p:cNvPr>
          <p:cNvSpPr>
            <a:spLocks noGrp="1"/>
          </p:cNvSpPr>
          <p:nvPr>
            <p:ph type="ctrTitle"/>
          </p:nvPr>
        </p:nvSpPr>
        <p:spPr>
          <a:xfrm>
            <a:off x="685800" y="1793693"/>
            <a:ext cx="7772400" cy="1084845"/>
          </a:xfrm>
        </p:spPr>
        <p:txBody>
          <a:bodyPr/>
          <a:lstStyle/>
          <a:p>
            <a:r>
              <a:rPr lang="en-US" sz="4000" dirty="0"/>
              <a:t>Option 2:  Fair ordering</a:t>
            </a:r>
          </a:p>
        </p:txBody>
      </p:sp>
      <p:sp>
        <p:nvSpPr>
          <p:cNvPr id="2" name="TextBox 1">
            <a:extLst>
              <a:ext uri="{FF2B5EF4-FFF2-40B4-BE49-F238E27FC236}">
                <a16:creationId xmlns:a16="http://schemas.microsoft.com/office/drawing/2014/main" id="{79163187-4D7B-0D3D-997E-51BC0DEB9832}"/>
              </a:ext>
            </a:extLst>
          </p:cNvPr>
          <p:cNvSpPr txBox="1"/>
          <p:nvPr/>
        </p:nvSpPr>
        <p:spPr>
          <a:xfrm>
            <a:off x="911198" y="3349807"/>
            <a:ext cx="7547002" cy="1200329"/>
          </a:xfrm>
          <a:prstGeom prst="rect">
            <a:avLst/>
          </a:prstGeom>
          <a:noFill/>
        </p:spPr>
        <p:txBody>
          <a:bodyPr wrap="none" rtlCol="0">
            <a:spAutoFit/>
          </a:bodyPr>
          <a:lstStyle/>
          <a:p>
            <a:pPr algn="l"/>
            <a:r>
              <a:rPr lang="en-US" dirty="0">
                <a:latin typeface="+mn-lt"/>
              </a:rPr>
              <a:t>A different idea:  force fair ordering of transactions in block</a:t>
            </a:r>
          </a:p>
          <a:p>
            <a:pPr algn="l"/>
            <a:endParaRPr lang="en-US" dirty="0">
              <a:latin typeface="+mn-lt"/>
            </a:endParaRPr>
          </a:p>
          <a:p>
            <a:pPr algn="l"/>
            <a:r>
              <a:rPr lang="en-US" dirty="0">
                <a:latin typeface="+mn-lt"/>
              </a:rPr>
              <a:t>				(not currently used)</a:t>
            </a:r>
          </a:p>
        </p:txBody>
      </p:sp>
    </p:spTree>
    <p:extLst>
      <p:ext uri="{BB962C8B-B14F-4D97-AF65-F5344CB8AC3E}">
        <p14:creationId xmlns:p14="http://schemas.microsoft.com/office/powerpoint/2010/main" val="1415103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2" name="Rounded Rectangle 1">
            <a:extLst>
              <a:ext uri="{FF2B5EF4-FFF2-40B4-BE49-F238E27FC236}">
                <a16:creationId xmlns:a16="http://schemas.microsoft.com/office/drawing/2014/main" id="{19C0381F-3CC7-D40F-DA78-DEE6C36BCD83}"/>
              </a:ext>
            </a:extLst>
          </p:cNvPr>
          <p:cNvSpPr/>
          <p:nvPr/>
        </p:nvSpPr>
        <p:spPr>
          <a:xfrm>
            <a:off x="214604" y="2107087"/>
            <a:ext cx="4637314" cy="464664"/>
          </a:xfrm>
          <a:prstGeom prst="round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7" name="Google Shape;377;p53"/>
          <p:cNvSpPr txBox="1">
            <a:spLocks noGrp="1"/>
          </p:cNvSpPr>
          <p:nvPr>
            <p:ph type="title"/>
          </p:nvPr>
        </p:nvSpPr>
        <p:spPr>
          <a:xfrm>
            <a:off x="0" y="0"/>
            <a:ext cx="9246600" cy="768000"/>
          </a:xfrm>
          <a:prstGeom prst="rect">
            <a:avLst/>
          </a:prstGeom>
          <a:solidFill>
            <a:srgbClr val="990000"/>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solidFill>
                  <a:srgbClr val="FFFFFF"/>
                </a:solidFill>
                <a:ea typeface="Arial"/>
                <a:cs typeface="Arial"/>
                <a:sym typeface="Arial"/>
              </a:rPr>
              <a:t>How to force fair ordering?</a:t>
            </a:r>
            <a:endParaRPr sz="4000" dirty="0">
              <a:solidFill>
                <a:srgbClr val="FFFFFF"/>
              </a:solidFill>
              <a:ea typeface="Arial"/>
              <a:cs typeface="Arial"/>
              <a:sym typeface="Arial"/>
            </a:endParaRPr>
          </a:p>
        </p:txBody>
      </p:sp>
      <p:sp>
        <p:nvSpPr>
          <p:cNvPr id="378" name="Google Shape;378;p53"/>
          <p:cNvSpPr txBox="1">
            <a:spLocks noGrp="1"/>
          </p:cNvSpPr>
          <p:nvPr>
            <p:ph type="body" idx="1"/>
          </p:nvPr>
        </p:nvSpPr>
        <p:spPr>
          <a:xfrm>
            <a:off x="311700" y="947202"/>
            <a:ext cx="8520600" cy="4196298"/>
          </a:xfrm>
          <a:prstGeom prst="rect">
            <a:avLst/>
          </a:prstGeom>
        </p:spPr>
        <p:txBody>
          <a:bodyPr spcFirstLastPara="1" wrap="square" lIns="91425" tIns="91425" rIns="91425" bIns="91425" anchor="t" anchorCtr="0">
            <a:normAutofit/>
          </a:bodyPr>
          <a:lstStyle/>
          <a:p>
            <a:pPr marL="457200" lvl="0" indent="-342900" algn="l" rtl="0">
              <a:spcBef>
                <a:spcPts val="1200"/>
              </a:spcBef>
              <a:spcAft>
                <a:spcPts val="0"/>
              </a:spcAft>
              <a:buSzPts val="1800"/>
              <a:buAutoNum type="arabicPeriod"/>
            </a:pPr>
            <a:r>
              <a:rPr lang="en" sz="2400" b="1" dirty="0"/>
              <a:t>Randomize transactions before executing</a:t>
            </a:r>
            <a:br>
              <a:rPr lang="en" sz="2400" b="1" dirty="0"/>
            </a:br>
            <a:r>
              <a:rPr lang="en" sz="2400" b="1" u="sng" dirty="0">
                <a:solidFill>
                  <a:srgbClr val="CC0000"/>
                </a:solidFill>
              </a:rPr>
              <a:t>Downside</a:t>
            </a:r>
            <a:r>
              <a:rPr lang="en" sz="2400" b="1" dirty="0">
                <a:solidFill>
                  <a:srgbClr val="CC0000"/>
                </a:solidFill>
              </a:rPr>
              <a:t>: spamming with identical extracting transaction</a:t>
            </a:r>
            <a:endParaRPr sz="2400" dirty="0"/>
          </a:p>
          <a:p>
            <a:pPr marL="457200" lvl="0" indent="-342900" algn="l" rtl="0">
              <a:spcBef>
                <a:spcPts val="1800"/>
              </a:spcBef>
              <a:spcAft>
                <a:spcPts val="0"/>
              </a:spcAft>
              <a:buSzPts val="1800"/>
              <a:buAutoNum type="arabicPeriod"/>
            </a:pPr>
            <a:r>
              <a:rPr lang="en" sz="2400" b="1" dirty="0"/>
              <a:t>Time-Based Order-Fairness</a:t>
            </a:r>
            <a:endParaRPr sz="2400" dirty="0"/>
          </a:p>
          <a:p>
            <a:pPr marL="457200" lvl="0" indent="-342900" algn="l" rtl="0">
              <a:spcBef>
                <a:spcPts val="1800"/>
              </a:spcBef>
              <a:spcAft>
                <a:spcPts val="0"/>
              </a:spcAft>
              <a:buSzPts val="1800"/>
              <a:buAutoNum type="arabicPeriod"/>
            </a:pPr>
            <a:r>
              <a:rPr lang="en" sz="2400" b="1" dirty="0"/>
              <a:t>Blind Order-Fairness   (e.g., via encrypted </a:t>
            </a:r>
            <a:r>
              <a:rPr lang="en" sz="2400" b="1" dirty="0" err="1"/>
              <a:t>mempools</a:t>
            </a:r>
            <a:r>
              <a:rPr lang="en" sz="2400" b="1" dirty="0"/>
              <a:t>)</a:t>
            </a:r>
          </a:p>
          <a:p>
            <a:pPr marL="114300" lvl="0" indent="0" algn="l" rtl="0">
              <a:spcBef>
                <a:spcPts val="2400"/>
              </a:spcBef>
              <a:spcAft>
                <a:spcPts val="0"/>
              </a:spcAft>
              <a:buSzPts val="1800"/>
              <a:buNone/>
            </a:pPr>
            <a:endParaRPr lang="en" sz="2400" b="1" dirty="0"/>
          </a:p>
          <a:p>
            <a:pPr marL="114300" lvl="0" indent="0" algn="l" rtl="0">
              <a:spcBef>
                <a:spcPts val="2400"/>
              </a:spcBef>
              <a:spcAft>
                <a:spcPts val="0"/>
              </a:spcAft>
              <a:buSzPts val="1800"/>
              <a:buNone/>
            </a:pPr>
            <a:r>
              <a:rPr lang="en" sz="2400" b="1" dirty="0"/>
              <a:t>More ideas?   Your idea here …</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4"/>
          <p:cNvSpPr txBox="1">
            <a:spLocks noGrp="1"/>
          </p:cNvSpPr>
          <p:nvPr>
            <p:ph type="title"/>
          </p:nvPr>
        </p:nvSpPr>
        <p:spPr>
          <a:xfrm>
            <a:off x="0" y="0"/>
            <a:ext cx="9246600" cy="768000"/>
          </a:xfrm>
          <a:prstGeom prst="rect">
            <a:avLst/>
          </a:prstGeom>
          <a:solidFill>
            <a:srgbClr val="990000"/>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solidFill>
                  <a:srgbClr val="FFFFFF"/>
                </a:solidFill>
              </a:rPr>
              <a:t>Aequitas:  Time-Based Order-Fairness</a:t>
            </a:r>
            <a:endParaRPr sz="4000" dirty="0">
              <a:solidFill>
                <a:srgbClr val="FFFFFF"/>
              </a:solidFill>
            </a:endParaRPr>
          </a:p>
        </p:txBody>
      </p:sp>
      <p:sp>
        <p:nvSpPr>
          <p:cNvPr id="385" name="Google Shape;385;p54"/>
          <p:cNvSpPr txBox="1">
            <a:spLocks noGrp="1"/>
          </p:cNvSpPr>
          <p:nvPr>
            <p:ph type="body" idx="1"/>
          </p:nvPr>
        </p:nvSpPr>
        <p:spPr>
          <a:xfrm>
            <a:off x="311700" y="1001028"/>
            <a:ext cx="8520600" cy="300752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dirty="0"/>
              <a:t>Basic idea</a:t>
            </a:r>
            <a:r>
              <a:rPr lang="en" sz="2400" dirty="0"/>
              <a:t>: if most validators received tx1 before tx2, </a:t>
            </a:r>
            <a:br>
              <a:rPr lang="en" sz="2400" dirty="0"/>
            </a:br>
            <a:r>
              <a:rPr lang="en" sz="2400" dirty="0"/>
              <a:t>then tx1 should precede tx2 in the final ordering.</a:t>
            </a:r>
            <a:endParaRPr sz="2400" dirty="0"/>
          </a:p>
          <a:p>
            <a:pPr marL="0" lvl="0" indent="0">
              <a:spcBef>
                <a:spcPts val="2400"/>
              </a:spcBef>
              <a:buNone/>
            </a:pPr>
            <a:r>
              <a:rPr lang="en" sz="2400" dirty="0"/>
              <a:t>The problem of </a:t>
            </a:r>
            <a:r>
              <a:rPr lang="en" sz="2400" b="1" dirty="0"/>
              <a:t>Condorcet cycles</a:t>
            </a:r>
            <a:r>
              <a:rPr lang="en" sz="2400" dirty="0"/>
              <a:t>:</a:t>
            </a:r>
          </a:p>
          <a:p>
            <a:pPr marL="800100" lvl="1">
              <a:spcBef>
                <a:spcPts val="400"/>
              </a:spcBef>
            </a:pPr>
            <a:r>
              <a:rPr lang="en" sz="2400" dirty="0"/>
              <a:t>validator #1: [tx1, tx2, tx3]</a:t>
            </a:r>
          </a:p>
          <a:p>
            <a:pPr marL="800100" lvl="1">
              <a:spcBef>
                <a:spcPts val="400"/>
              </a:spcBef>
            </a:pPr>
            <a:r>
              <a:rPr lang="en" sz="2400" dirty="0"/>
              <a:t>validator #2: [tx2, tx3, tx1]</a:t>
            </a:r>
          </a:p>
          <a:p>
            <a:pPr marL="800100" lvl="1">
              <a:spcBef>
                <a:spcPts val="400"/>
              </a:spcBef>
            </a:pPr>
            <a:r>
              <a:rPr lang="en" sz="2400" dirty="0"/>
              <a:t>validator #3: [tx3, tx1, tx2]</a:t>
            </a:r>
            <a:endParaRPr sz="2400" dirty="0"/>
          </a:p>
        </p:txBody>
      </p:sp>
      <p:sp>
        <p:nvSpPr>
          <p:cNvPr id="386" name="Google Shape;386;p54"/>
          <p:cNvSpPr txBox="1"/>
          <p:nvPr/>
        </p:nvSpPr>
        <p:spPr>
          <a:xfrm>
            <a:off x="5454901" y="4733006"/>
            <a:ext cx="4129850" cy="62167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600" dirty="0">
                <a:solidFill>
                  <a:srgbClr val="B7B7B7"/>
                </a:solidFill>
                <a:latin typeface="Noto Sans"/>
                <a:ea typeface="Noto Sans"/>
                <a:cs typeface="Noto Sans"/>
                <a:sym typeface="Noto Sans"/>
              </a:rPr>
              <a:t>[</a:t>
            </a:r>
            <a:r>
              <a:rPr lang="en" sz="1600" u="sng" dirty="0">
                <a:solidFill>
                  <a:schemeClr val="hlink"/>
                </a:solidFill>
                <a:latin typeface="Noto Sans"/>
                <a:ea typeface="Noto Sans"/>
                <a:cs typeface="Noto Sans"/>
                <a:sym typeface="Noto Sans"/>
                <a:hlinkClick r:id="rId3"/>
              </a:rPr>
              <a:t>Kelkar-Zhang-Goldfeder-Juels 2020</a:t>
            </a:r>
            <a:r>
              <a:rPr lang="en" sz="1600" dirty="0">
                <a:solidFill>
                  <a:srgbClr val="B7B7B7"/>
                </a:solidFill>
                <a:latin typeface="Noto Sans"/>
                <a:ea typeface="Noto Sans"/>
                <a:cs typeface="Noto Sans"/>
                <a:sym typeface="Noto Sans"/>
              </a:rPr>
              <a:t>]</a:t>
            </a:r>
            <a:endParaRPr sz="2000" dirty="0">
              <a:solidFill>
                <a:srgbClr val="B7B7B7"/>
              </a:solidFill>
              <a:latin typeface="Noto Sans"/>
              <a:ea typeface="Noto Sans"/>
              <a:cs typeface="Noto Sans"/>
              <a:sym typeface="Noto Sans"/>
            </a:endParaRPr>
          </a:p>
        </p:txBody>
      </p:sp>
      <p:sp>
        <p:nvSpPr>
          <p:cNvPr id="387" name="Google Shape;387;p54"/>
          <p:cNvSpPr txBox="1">
            <a:spLocks noGrp="1"/>
          </p:cNvSpPr>
          <p:nvPr>
            <p:ph type="body" idx="1"/>
          </p:nvPr>
        </p:nvSpPr>
        <p:spPr>
          <a:xfrm>
            <a:off x="4748924" y="2395925"/>
            <a:ext cx="4739575" cy="1379603"/>
          </a:xfrm>
          <a:prstGeom prst="rect">
            <a:avLst/>
          </a:prstGeom>
        </p:spPr>
        <p:txBody>
          <a:bodyPr spcFirstLastPara="1" wrap="square" lIns="91425" tIns="91425" rIns="91425" bIns="91425" anchor="ctr" anchorCtr="0">
            <a:noAutofit/>
          </a:bodyPr>
          <a:lstStyle/>
          <a:p>
            <a:pPr marL="0" lvl="0" indent="0" algn="ctr" rtl="0">
              <a:spcBef>
                <a:spcPts val="0"/>
              </a:spcBef>
              <a:buNone/>
            </a:pPr>
            <a:r>
              <a:rPr lang="en" sz="2000" b="1" dirty="0">
                <a:solidFill>
                  <a:srgbClr val="CC0000"/>
                </a:solidFill>
              </a:rPr>
              <a:t>Two received (tx1 before tx2) AND</a:t>
            </a:r>
            <a:br>
              <a:rPr lang="en" sz="2000" b="1" dirty="0">
                <a:solidFill>
                  <a:srgbClr val="CC0000"/>
                </a:solidFill>
              </a:rPr>
            </a:br>
            <a:r>
              <a:rPr lang="en" sz="2000" b="1" dirty="0">
                <a:solidFill>
                  <a:srgbClr val="CC0000"/>
                </a:solidFill>
              </a:rPr>
              <a:t>two received (tx2 before tx3) AND</a:t>
            </a:r>
            <a:br>
              <a:rPr lang="en" sz="2000" b="1" dirty="0">
                <a:solidFill>
                  <a:srgbClr val="CC0000"/>
                </a:solidFill>
              </a:rPr>
            </a:br>
            <a:r>
              <a:rPr lang="en" sz="2000" b="1" dirty="0">
                <a:solidFill>
                  <a:srgbClr val="CC0000"/>
                </a:solidFill>
              </a:rPr>
              <a:t>two received (tx3 before tx1)</a:t>
            </a:r>
          </a:p>
          <a:p>
            <a:pPr marL="0" lvl="0" indent="0" algn="ctr" rtl="0">
              <a:spcBef>
                <a:spcPts val="600"/>
              </a:spcBef>
              <a:buNone/>
            </a:pPr>
            <a:r>
              <a:rPr lang="en" sz="2000" b="1" dirty="0">
                <a:solidFill>
                  <a:srgbClr val="CC0000"/>
                </a:solidFill>
              </a:rPr>
              <a:t>⇒  No ordering !!</a:t>
            </a:r>
            <a:endParaRPr sz="2000" b="1" dirty="0">
              <a:solidFill>
                <a:srgbClr val="CC0000"/>
              </a:solidFill>
            </a:endParaRPr>
          </a:p>
        </p:txBody>
      </p:sp>
      <p:sp>
        <p:nvSpPr>
          <p:cNvPr id="388" name="Google Shape;388;p54"/>
          <p:cNvSpPr txBox="1"/>
          <p:nvPr/>
        </p:nvSpPr>
        <p:spPr>
          <a:xfrm>
            <a:off x="311700" y="4100336"/>
            <a:ext cx="8270100" cy="76325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dirty="0">
                <a:solidFill>
                  <a:schemeClr val="dk1"/>
                </a:solidFill>
                <a:latin typeface="+mn-lt"/>
                <a:ea typeface="Noto Sans"/>
                <a:cs typeface="Noto Sans"/>
                <a:sym typeface="Noto Sans"/>
              </a:rPr>
              <a:t>A possible solution: reject entire cycle if Tx in cycle conflict.</a:t>
            </a:r>
            <a:endParaRPr sz="3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5"/>
          <p:cNvSpPr txBox="1">
            <a:spLocks noGrp="1"/>
          </p:cNvSpPr>
          <p:nvPr>
            <p:ph type="body" idx="1"/>
          </p:nvPr>
        </p:nvSpPr>
        <p:spPr>
          <a:xfrm>
            <a:off x="205823" y="998471"/>
            <a:ext cx="8832300" cy="3628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b="1" dirty="0"/>
              <a:t>Block-Fair-Ordering</a:t>
            </a:r>
            <a:r>
              <a:rPr lang="en" sz="2400" dirty="0"/>
              <a:t> protocol:</a:t>
            </a:r>
            <a:endParaRPr sz="2400" dirty="0"/>
          </a:p>
          <a:p>
            <a:pPr marL="457200" lvl="0" indent="-342900" algn="l" rtl="0">
              <a:spcBef>
                <a:spcPts val="1200"/>
              </a:spcBef>
              <a:spcAft>
                <a:spcPts val="0"/>
              </a:spcAft>
              <a:buSzPts val="1800"/>
              <a:buAutoNum type="arabicPeriod"/>
            </a:pPr>
            <a:r>
              <a:rPr lang="en" sz="2400" dirty="0"/>
              <a:t>Validators broadcast their order preferences.</a:t>
            </a:r>
            <a:endParaRPr sz="2400" dirty="0"/>
          </a:p>
          <a:p>
            <a:pPr marL="457200" lvl="0" indent="-342900" algn="l" rtl="0">
              <a:spcBef>
                <a:spcPts val="600"/>
              </a:spcBef>
              <a:spcAft>
                <a:spcPts val="0"/>
              </a:spcAft>
              <a:buSzPts val="1800"/>
              <a:buAutoNum type="arabicPeriod"/>
            </a:pPr>
            <a:r>
              <a:rPr lang="en" sz="2400" dirty="0"/>
              <a:t>Build a graph of transactions:</a:t>
            </a:r>
            <a:endParaRPr sz="2400" dirty="0"/>
          </a:p>
          <a:p>
            <a:pPr marL="914400" lvl="1" indent="-317500" algn="l" rtl="0">
              <a:spcBef>
                <a:spcPts val="0"/>
              </a:spcBef>
              <a:spcAft>
                <a:spcPts val="0"/>
              </a:spcAft>
              <a:buSzPts val="1400"/>
              <a:buAutoNum type="alphaLcPeriod"/>
            </a:pPr>
            <a:r>
              <a:rPr lang="en" sz="2400" dirty="0"/>
              <a:t>Vertices = transactions present in a large number of orderings,</a:t>
            </a:r>
            <a:endParaRPr sz="2400" dirty="0"/>
          </a:p>
          <a:p>
            <a:pPr marL="914400" lvl="1" indent="-317500" algn="l" rtl="0">
              <a:spcBef>
                <a:spcPts val="0"/>
              </a:spcBef>
              <a:spcAft>
                <a:spcPts val="0"/>
              </a:spcAft>
              <a:buSzPts val="1400"/>
              <a:buAutoNum type="alphaLcPeriod"/>
            </a:pPr>
            <a:r>
              <a:rPr lang="en" sz="2400" dirty="0"/>
              <a:t>Edge(tx1 ⇾ tx2) if tx1 comes before tx2 in most orderings.</a:t>
            </a:r>
            <a:endParaRPr sz="2400" dirty="0"/>
          </a:p>
          <a:p>
            <a:pPr marL="457200" lvl="0" indent="-342900" algn="l" rtl="0">
              <a:spcBef>
                <a:spcPts val="600"/>
              </a:spcBef>
              <a:spcAft>
                <a:spcPts val="0"/>
              </a:spcAft>
              <a:buSzPts val="1800"/>
              <a:buAutoNum type="arabicPeriod"/>
            </a:pPr>
            <a:r>
              <a:rPr lang="en" sz="2400" dirty="0"/>
              <a:t>Collapse strongly connected components to a single vertex.</a:t>
            </a:r>
            <a:endParaRPr sz="2400" dirty="0"/>
          </a:p>
          <a:p>
            <a:pPr marL="457200" lvl="0" indent="-342900" algn="l" rtl="0">
              <a:spcBef>
                <a:spcPts val="600"/>
              </a:spcBef>
              <a:spcAft>
                <a:spcPts val="0"/>
              </a:spcAft>
              <a:buSzPts val="1800"/>
              <a:buAutoNum type="arabicPeriod"/>
            </a:pPr>
            <a:r>
              <a:rPr lang="en" sz="2400" dirty="0"/>
              <a:t>Topologically sort vertices.</a:t>
            </a:r>
            <a:endParaRPr sz="2400" dirty="0"/>
          </a:p>
          <a:p>
            <a:pPr marL="457200" lvl="0" indent="-342900" algn="l" rtl="0">
              <a:spcBef>
                <a:spcPts val="600"/>
              </a:spcBef>
              <a:spcAft>
                <a:spcPts val="0"/>
              </a:spcAft>
              <a:buSzPts val="1800"/>
              <a:buAutoNum type="arabicPeriod"/>
            </a:pPr>
            <a:r>
              <a:rPr lang="en" sz="2400" dirty="0"/>
              <a:t>Finalize an ordering that respects the sort.</a:t>
            </a:r>
            <a:endParaRPr sz="2400" dirty="0"/>
          </a:p>
        </p:txBody>
      </p:sp>
      <p:sp>
        <p:nvSpPr>
          <p:cNvPr id="394" name="Google Shape;394;p55"/>
          <p:cNvSpPr txBox="1">
            <a:spLocks noGrp="1"/>
          </p:cNvSpPr>
          <p:nvPr>
            <p:ph type="title"/>
          </p:nvPr>
        </p:nvSpPr>
        <p:spPr>
          <a:xfrm>
            <a:off x="0" y="0"/>
            <a:ext cx="9246600" cy="768000"/>
          </a:xfrm>
          <a:prstGeom prst="rect">
            <a:avLst/>
          </a:prstGeom>
          <a:solidFill>
            <a:srgbClr val="990000"/>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solidFill>
                  <a:srgbClr val="FFFFFF"/>
                </a:solidFill>
              </a:rPr>
              <a:t>Aequitas:  Time-Based Order-Fairness</a:t>
            </a:r>
            <a:endParaRPr sz="3600" dirty="0">
              <a:solidFill>
                <a:srgbClr val="FFFFFF"/>
              </a:solidFill>
              <a:latin typeface="Arial"/>
              <a:ea typeface="Arial"/>
              <a:cs typeface="Arial"/>
              <a:sym typeface="Arial"/>
            </a:endParaRPr>
          </a:p>
        </p:txBody>
      </p:sp>
      <p:sp>
        <p:nvSpPr>
          <p:cNvPr id="2" name="Google Shape;386;p54">
            <a:extLst>
              <a:ext uri="{FF2B5EF4-FFF2-40B4-BE49-F238E27FC236}">
                <a16:creationId xmlns:a16="http://schemas.microsoft.com/office/drawing/2014/main" id="{34EFE779-7FEE-9C06-8BA6-8C51A1685D6F}"/>
              </a:ext>
            </a:extLst>
          </p:cNvPr>
          <p:cNvSpPr txBox="1"/>
          <p:nvPr/>
        </p:nvSpPr>
        <p:spPr>
          <a:xfrm>
            <a:off x="5454901" y="4733006"/>
            <a:ext cx="4129850" cy="62167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600" dirty="0">
                <a:solidFill>
                  <a:srgbClr val="B7B7B7"/>
                </a:solidFill>
                <a:latin typeface="Noto Sans"/>
                <a:ea typeface="Noto Sans"/>
                <a:cs typeface="Noto Sans"/>
                <a:sym typeface="Noto Sans"/>
              </a:rPr>
              <a:t>[</a:t>
            </a:r>
            <a:r>
              <a:rPr lang="en" sz="1600" u="sng" dirty="0">
                <a:solidFill>
                  <a:schemeClr val="hlink"/>
                </a:solidFill>
                <a:latin typeface="Noto Sans"/>
                <a:ea typeface="Noto Sans"/>
                <a:cs typeface="Noto Sans"/>
                <a:sym typeface="Noto Sans"/>
                <a:hlinkClick r:id="rId3"/>
              </a:rPr>
              <a:t>Kelkar-Zhang-Goldfeder-Juels 2020</a:t>
            </a:r>
            <a:r>
              <a:rPr lang="en" sz="1600" dirty="0">
                <a:solidFill>
                  <a:srgbClr val="B7B7B7"/>
                </a:solidFill>
                <a:latin typeface="Noto Sans"/>
                <a:ea typeface="Noto Sans"/>
                <a:cs typeface="Noto Sans"/>
                <a:sym typeface="Noto Sans"/>
              </a:rPr>
              <a:t>]</a:t>
            </a:r>
            <a:endParaRPr sz="2000" dirty="0">
              <a:solidFill>
                <a:srgbClr val="B7B7B7"/>
              </a:solidFill>
              <a:latin typeface="Noto Sans"/>
              <a:ea typeface="Noto Sans"/>
              <a:cs typeface="Noto Sans"/>
              <a:sym typeface="Noto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56"/>
          <p:cNvSpPr txBox="1">
            <a:spLocks noGrp="1"/>
          </p:cNvSpPr>
          <p:nvPr>
            <p:ph type="title"/>
          </p:nvPr>
        </p:nvSpPr>
        <p:spPr>
          <a:xfrm>
            <a:off x="0" y="0"/>
            <a:ext cx="9246600" cy="768000"/>
          </a:xfrm>
          <a:prstGeom prst="rect">
            <a:avLst/>
          </a:prstGeom>
          <a:solidFill>
            <a:srgbClr val="990000"/>
          </a:solidFill>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solidFill>
                  <a:srgbClr val="FFFFFF"/>
                </a:solidFill>
                <a:ea typeface="Arial"/>
                <a:cs typeface="Arial"/>
                <a:sym typeface="Arial"/>
              </a:rPr>
              <a:t>More Time-Based Order-Fairness Protocols</a:t>
            </a:r>
            <a:endParaRPr sz="4000" dirty="0">
              <a:solidFill>
                <a:srgbClr val="FFFFFF"/>
              </a:solidFill>
              <a:ea typeface="Arial"/>
              <a:cs typeface="Arial"/>
              <a:sym typeface="Arial"/>
            </a:endParaRPr>
          </a:p>
        </p:txBody>
      </p:sp>
      <p:sp>
        <p:nvSpPr>
          <p:cNvPr id="401" name="Google Shape;401;p56"/>
          <p:cNvSpPr txBox="1"/>
          <p:nvPr/>
        </p:nvSpPr>
        <p:spPr>
          <a:xfrm>
            <a:off x="462013" y="4820766"/>
            <a:ext cx="8681987" cy="55089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200" dirty="0">
                <a:solidFill>
                  <a:srgbClr val="B7B7B7"/>
                </a:solidFill>
                <a:latin typeface="Noto Sans"/>
                <a:ea typeface="Noto Sans"/>
                <a:cs typeface="Noto Sans"/>
                <a:sym typeface="Noto Sans"/>
              </a:rPr>
              <a:t> “</a:t>
            </a:r>
            <a:r>
              <a:rPr lang="en" sz="1200" u="sng" dirty="0">
                <a:solidFill>
                  <a:schemeClr val="hlink"/>
                </a:solidFill>
                <a:latin typeface="Noto Sans"/>
                <a:ea typeface="Noto Sans"/>
                <a:cs typeface="Noto Sans"/>
                <a:sym typeface="Noto Sans"/>
                <a:hlinkClick r:id="rId3"/>
              </a:rPr>
              <a:t>Themis: Fast, Strong Order-Fairness in Byzantine Consensus</a:t>
            </a:r>
            <a:r>
              <a:rPr lang="en" sz="1200" dirty="0">
                <a:solidFill>
                  <a:srgbClr val="B7B7B7"/>
                </a:solidFill>
                <a:latin typeface="Noto Sans"/>
                <a:ea typeface="Noto Sans"/>
                <a:cs typeface="Noto Sans"/>
                <a:sym typeface="Noto Sans"/>
              </a:rPr>
              <a:t>” by Kelkar-Deb-Long-</a:t>
            </a:r>
            <a:r>
              <a:rPr lang="en" sz="1200" dirty="0" err="1">
                <a:solidFill>
                  <a:srgbClr val="B7B7B7"/>
                </a:solidFill>
                <a:latin typeface="Noto Sans"/>
                <a:ea typeface="Noto Sans"/>
                <a:cs typeface="Noto Sans"/>
                <a:sym typeface="Noto Sans"/>
              </a:rPr>
              <a:t>Juels</a:t>
            </a:r>
            <a:r>
              <a:rPr lang="en" sz="1200" dirty="0">
                <a:solidFill>
                  <a:srgbClr val="B7B7B7"/>
                </a:solidFill>
                <a:latin typeface="Noto Sans"/>
                <a:ea typeface="Noto Sans"/>
                <a:cs typeface="Noto Sans"/>
                <a:sym typeface="Noto Sans"/>
              </a:rPr>
              <a:t>-Kannan 2021</a:t>
            </a:r>
            <a:endParaRPr sz="1200" dirty="0">
              <a:solidFill>
                <a:srgbClr val="B7B7B7"/>
              </a:solidFill>
              <a:latin typeface="Noto Sans"/>
              <a:ea typeface="Noto Sans"/>
              <a:cs typeface="Noto Sans"/>
              <a:sym typeface="Noto Sans"/>
            </a:endParaRPr>
          </a:p>
        </p:txBody>
      </p:sp>
      <mc:AlternateContent xmlns:mc="http://schemas.openxmlformats.org/markup-compatibility/2006" xmlns:a14="http://schemas.microsoft.com/office/drawing/2010/main">
        <mc:Choice Requires="a14">
          <p:sp>
            <p:nvSpPr>
              <p:cNvPr id="403" name="Google Shape;403;p56"/>
              <p:cNvSpPr txBox="1">
                <a:spLocks noGrp="1"/>
              </p:cNvSpPr>
              <p:nvPr>
                <p:ph type="body" idx="1"/>
              </p:nvPr>
            </p:nvSpPr>
            <p:spPr>
              <a:xfrm>
                <a:off x="274200" y="837398"/>
                <a:ext cx="8972400" cy="2594915"/>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SzPts val="1800"/>
                  <a:buNone/>
                </a:pPr>
                <a:r>
                  <a:rPr lang="en-US" sz="2400" dirty="0"/>
                  <a:t>Problems:  </a:t>
                </a:r>
              </a:p>
              <a:p>
                <a:r>
                  <a:rPr lang="en-US" sz="2400" dirty="0"/>
                  <a:t>Advantages searchers with better connectivity</a:t>
                </a:r>
              </a:p>
              <a:p>
                <a:pPr marL="457200" lvl="0" indent="-342900" algn="l" rtl="0">
                  <a:spcBef>
                    <a:spcPts val="600"/>
                  </a:spcBef>
                  <a:spcAft>
                    <a:spcPts val="0"/>
                  </a:spcAft>
                  <a:buSzPts val="1800"/>
                  <a:buChar char="●"/>
                </a:pPr>
                <a:r>
                  <a:rPr lang="en-US" sz="2400" dirty="0"/>
                  <a:t>High communication:</a:t>
                </a:r>
                <a:r>
                  <a:rPr lang="en-US" sz="2400" b="1" dirty="0">
                    <a:solidFill>
                      <a:srgbClr val="CC0000"/>
                    </a:solidFill>
                  </a:rPr>
                  <a:t> </a:t>
                </a:r>
                <a14:m>
                  <m:oMath xmlns:m="http://schemas.openxmlformats.org/officeDocument/2006/math">
                    <m:r>
                      <a:rPr lang="en-US" sz="2400" b="1" i="1" dirty="0" smtClean="0">
                        <a:solidFill>
                          <a:srgbClr val="CC0000"/>
                        </a:solidFill>
                        <a:latin typeface="Cambria Math" panose="02040503050406030204" pitchFamily="18" charset="0"/>
                      </a:rPr>
                      <m:t>𝑶</m:t>
                    </m:r>
                    <m:d>
                      <m:dPr>
                        <m:ctrlPr>
                          <a:rPr lang="ar-AE" sz="2400" b="1" i="1" dirty="0" smtClean="0">
                            <a:solidFill>
                              <a:srgbClr val="CC0000"/>
                            </a:solidFill>
                            <a:latin typeface="Cambria Math" panose="02040503050406030204" pitchFamily="18" charset="0"/>
                          </a:rPr>
                        </m:ctrlPr>
                      </m:dPr>
                      <m:e>
                        <m:r>
                          <a:rPr lang="ar-AE" sz="2400" b="1" i="1" dirty="0" smtClean="0">
                            <a:solidFill>
                              <a:srgbClr val="CC0000"/>
                            </a:solidFill>
                            <a:latin typeface="Cambria Math" panose="02040503050406030204" pitchFamily="18" charset="0"/>
                          </a:rPr>
                          <m:t>𝒏</m:t>
                        </m:r>
                        <m:r>
                          <a:rPr lang="ar-AE" sz="2400" b="1" i="1" baseline="30000" dirty="0">
                            <a:solidFill>
                              <a:srgbClr val="CC0000"/>
                            </a:solidFill>
                            <a:latin typeface="Cambria Math" panose="02040503050406030204" pitchFamily="18" charset="0"/>
                          </a:rPr>
                          <m:t>𝟑</m:t>
                        </m:r>
                      </m:e>
                    </m:d>
                    <m:r>
                      <a:rPr lang="ar-AE" sz="2400" b="0" i="0" dirty="0" smtClean="0">
                        <a:solidFill>
                          <a:srgbClr val="CC0000"/>
                        </a:solidFill>
                        <a:latin typeface="Cambria Math" panose="02040503050406030204" pitchFamily="18" charset="0"/>
                      </a:rPr>
                      <m:t>.</m:t>
                    </m:r>
                  </m:oMath>
                </a14:m>
                <a:r>
                  <a:rPr lang="en-US" sz="2400" dirty="0"/>
                  <a:t>    </a:t>
                </a:r>
              </a:p>
              <a:p>
                <a:pPr marL="114300" lvl="0" indent="0" algn="l" rtl="0">
                  <a:spcBef>
                    <a:spcPts val="600"/>
                  </a:spcBef>
                  <a:spcAft>
                    <a:spcPts val="0"/>
                  </a:spcAft>
                  <a:buSzPts val="1800"/>
                  <a:buNone/>
                </a:pPr>
                <a:endParaRPr lang="en-US" sz="2400" b="1" dirty="0"/>
              </a:p>
              <a:p>
                <a:pPr marL="114300" lvl="0" indent="0" algn="l" rtl="0">
                  <a:spcBef>
                    <a:spcPts val="600"/>
                  </a:spcBef>
                  <a:spcAft>
                    <a:spcPts val="0"/>
                  </a:spcAft>
                  <a:buSzPts val="1800"/>
                  <a:buNone/>
                </a:pPr>
                <a:r>
                  <a:rPr lang="en-US" sz="2400" b="1" dirty="0"/>
                  <a:t>Themis</a:t>
                </a:r>
                <a:r>
                  <a:rPr lang="en-US" sz="2400" dirty="0"/>
                  <a:t>:  same goals as </a:t>
                </a:r>
                <a:r>
                  <a:rPr lang="en" sz="2400" dirty="0"/>
                  <a:t>Aequitas, but only </a:t>
                </a:r>
                <a14:m>
                  <m:oMath xmlns:m="http://schemas.openxmlformats.org/officeDocument/2006/math">
                    <m:r>
                      <a:rPr lang="en-US" sz="2400" b="1" i="1" dirty="0" smtClean="0">
                        <a:solidFill>
                          <a:srgbClr val="CC0000"/>
                        </a:solidFill>
                        <a:latin typeface="Cambria Math" panose="02040503050406030204" pitchFamily="18" charset="0"/>
                      </a:rPr>
                      <m:t>𝑶</m:t>
                    </m:r>
                    <m:d>
                      <m:dPr>
                        <m:ctrlPr>
                          <a:rPr lang="ar-AE" sz="2400" b="1" i="1" dirty="0" smtClean="0">
                            <a:solidFill>
                              <a:srgbClr val="CC0000"/>
                            </a:solidFill>
                            <a:latin typeface="Cambria Math" panose="02040503050406030204" pitchFamily="18" charset="0"/>
                          </a:rPr>
                        </m:ctrlPr>
                      </m:dPr>
                      <m:e>
                        <m:r>
                          <a:rPr lang="ar-AE" sz="2400" b="1" i="1" dirty="0" smtClean="0">
                            <a:solidFill>
                              <a:srgbClr val="CC0000"/>
                            </a:solidFill>
                            <a:latin typeface="Cambria Math" panose="02040503050406030204" pitchFamily="18" charset="0"/>
                          </a:rPr>
                          <m:t>𝒏</m:t>
                        </m:r>
                        <m:r>
                          <a:rPr lang="en-US" sz="2400" b="1" i="1" baseline="30000" dirty="0" smtClean="0">
                            <a:solidFill>
                              <a:srgbClr val="CC0000"/>
                            </a:solidFill>
                            <a:latin typeface="Cambria Math" panose="02040503050406030204" pitchFamily="18" charset="0"/>
                          </a:rPr>
                          <m:t>𝟐</m:t>
                        </m:r>
                      </m:e>
                    </m:d>
                  </m:oMath>
                </a14:m>
                <a:r>
                  <a:rPr lang="en-US" sz="2400" dirty="0"/>
                  <a:t> communication.</a:t>
                </a:r>
                <a:endParaRPr lang="ar-AE" sz="2400" dirty="0"/>
              </a:p>
            </p:txBody>
          </p:sp>
        </mc:Choice>
        <mc:Fallback xmlns="">
          <p:sp>
            <p:nvSpPr>
              <p:cNvPr id="403" name="Google Shape;403;p56"/>
              <p:cNvSpPr txBox="1">
                <a:spLocks noGrp="1" noRot="1" noChangeAspect="1" noMove="1" noResize="1" noEditPoints="1" noAdjustHandles="1" noChangeArrowheads="1" noChangeShapeType="1" noTextEdit="1"/>
              </p:cNvSpPr>
              <p:nvPr>
                <p:ph type="body" idx="1"/>
              </p:nvPr>
            </p:nvSpPr>
            <p:spPr>
              <a:xfrm>
                <a:off x="274200" y="837398"/>
                <a:ext cx="8972400" cy="2594915"/>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D14F82-8FFF-8672-D98A-DB9F37471C59}"/>
              </a:ext>
            </a:extLst>
          </p:cNvPr>
          <p:cNvSpPr>
            <a:spLocks noGrp="1"/>
          </p:cNvSpPr>
          <p:nvPr>
            <p:ph type="title" idx="4294967295"/>
          </p:nvPr>
        </p:nvSpPr>
        <p:spPr>
          <a:xfrm>
            <a:off x="457200" y="1424823"/>
            <a:ext cx="8229600" cy="622300"/>
          </a:xfrm>
          <a:prstGeom prst="rect">
            <a:avLst/>
          </a:prstGeom>
        </p:spPr>
        <p:txBody>
          <a:bodyPr>
            <a:normAutofit fontScale="90000"/>
          </a:bodyPr>
          <a:lstStyle/>
          <a:p>
            <a:r>
              <a:rPr lang="en-US" dirty="0"/>
              <a:t>More ideas needed!</a:t>
            </a:r>
          </a:p>
        </p:txBody>
      </p:sp>
      <p:sp>
        <p:nvSpPr>
          <p:cNvPr id="8" name="Title 5">
            <a:extLst>
              <a:ext uri="{FF2B5EF4-FFF2-40B4-BE49-F238E27FC236}">
                <a16:creationId xmlns:a16="http://schemas.microsoft.com/office/drawing/2014/main" id="{EDB3BED2-C053-F8D9-6047-9633A0230FA7}"/>
              </a:ext>
            </a:extLst>
          </p:cNvPr>
          <p:cNvSpPr txBox="1">
            <a:spLocks/>
          </p:cNvSpPr>
          <p:nvPr/>
        </p:nvSpPr>
        <p:spPr>
          <a:xfrm>
            <a:off x="457200" y="3483025"/>
            <a:ext cx="8229600" cy="622300"/>
          </a:xfrm>
          <a:prstGeom prst="rect">
            <a:avLst/>
          </a:prstGeom>
        </p:spPr>
        <p:txBody>
          <a:bodyPr>
            <a:normAutofit fontScale="90000" lnSpcReduction="20000"/>
          </a:bodyPr>
          <a:lstStyle>
            <a:lvl1pPr algn="ctr" defTabSz="457200" rtl="0" eaLnBrk="0" fontAlgn="base" hangingPunct="0">
              <a:spcBef>
                <a:spcPct val="0"/>
              </a:spcBef>
              <a:spcAft>
                <a:spcPct val="0"/>
              </a:spcAft>
              <a:defRPr sz="4400" kern="1200">
                <a:solidFill>
                  <a:schemeClr val="tx1"/>
                </a:solidFill>
                <a:latin typeface="+mj-lt"/>
                <a:ea typeface="ＭＳ Ｐゴシック" pitchFamily="-112" charset="-128"/>
                <a:cs typeface="ＭＳ Ｐゴシック" pitchFamily="-112" charset="-128"/>
              </a:defRPr>
            </a:lvl1pPr>
            <a:lvl2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2pPr>
            <a:lvl3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3pPr>
            <a:lvl4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4pPr>
            <a:lvl5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5pPr>
            <a:lvl6pPr marL="4572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6pPr>
            <a:lvl7pPr marL="9144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7pPr>
            <a:lvl8pPr marL="13716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8pPr>
            <a:lvl9pPr marL="18288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9pPr>
          </a:lstStyle>
          <a:p>
            <a:r>
              <a:rPr lang="en-US" dirty="0"/>
              <a:t>An active area of research</a:t>
            </a:r>
          </a:p>
        </p:txBody>
      </p:sp>
    </p:spTree>
    <p:extLst>
      <p:ext uri="{BB962C8B-B14F-4D97-AF65-F5344CB8AC3E}">
        <p14:creationId xmlns:p14="http://schemas.microsoft.com/office/powerpoint/2010/main" val="2263521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BD3DB572-60DC-A1B2-07E9-BB8A2632EF38}"/>
              </a:ext>
            </a:extLst>
          </p:cNvPr>
          <p:cNvSpPr>
            <a:spLocks noGrp="1"/>
          </p:cNvSpPr>
          <p:nvPr>
            <p:ph type="subTitle" idx="1"/>
          </p:nvPr>
        </p:nvSpPr>
        <p:spPr>
          <a:xfrm>
            <a:off x="1371600" y="3471241"/>
            <a:ext cx="6400800" cy="1314450"/>
          </a:xfrm>
        </p:spPr>
        <p:txBody>
          <a:bodyPr/>
          <a:lstStyle/>
          <a:p>
            <a:r>
              <a:rPr lang="en-US" dirty="0">
                <a:solidFill>
                  <a:schemeClr val="tx1"/>
                </a:solidFill>
              </a:rPr>
              <a:t>Decentralized Organizations</a:t>
            </a:r>
          </a:p>
        </p:txBody>
      </p:sp>
      <p:sp>
        <p:nvSpPr>
          <p:cNvPr id="4" name="Title 3">
            <a:extLst>
              <a:ext uri="{FF2B5EF4-FFF2-40B4-BE49-F238E27FC236}">
                <a16:creationId xmlns:a16="http://schemas.microsoft.com/office/drawing/2014/main" id="{88AE9927-AB1C-913C-362B-280AAB347EE9}"/>
              </a:ext>
            </a:extLst>
          </p:cNvPr>
          <p:cNvSpPr>
            <a:spLocks noGrp="1"/>
          </p:cNvSpPr>
          <p:nvPr>
            <p:ph type="ctrTitle"/>
          </p:nvPr>
        </p:nvSpPr>
        <p:spPr/>
        <p:txBody>
          <a:bodyPr/>
          <a:lstStyle/>
          <a:p>
            <a:r>
              <a:rPr lang="en-US" dirty="0"/>
              <a:t>Bonus topic:  DAOs</a:t>
            </a:r>
          </a:p>
        </p:txBody>
      </p:sp>
    </p:spTree>
    <p:extLst>
      <p:ext uri="{BB962C8B-B14F-4D97-AF65-F5344CB8AC3E}">
        <p14:creationId xmlns:p14="http://schemas.microsoft.com/office/powerpoint/2010/main" val="4052126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DE46-1FD7-6340-B251-936CDD5707CF}"/>
              </a:ext>
            </a:extLst>
          </p:cNvPr>
          <p:cNvSpPr>
            <a:spLocks noGrp="1"/>
          </p:cNvSpPr>
          <p:nvPr>
            <p:ph type="title"/>
          </p:nvPr>
        </p:nvSpPr>
        <p:spPr/>
        <p:txBody>
          <a:bodyPr>
            <a:noAutofit/>
          </a:bodyPr>
          <a:lstStyle/>
          <a:p>
            <a:r>
              <a:rPr lang="en-US" sz="3600" dirty="0"/>
              <a:t>Decentralized Orgs  </a:t>
            </a:r>
            <a:r>
              <a:rPr lang="en-US" sz="2400" dirty="0"/>
              <a:t>(DAO)</a:t>
            </a:r>
            <a:endParaRPr lang="en-US" sz="3600" dirty="0"/>
          </a:p>
        </p:txBody>
      </p:sp>
      <p:sp>
        <p:nvSpPr>
          <p:cNvPr id="3" name="Content Placeholder 2">
            <a:extLst>
              <a:ext uri="{FF2B5EF4-FFF2-40B4-BE49-F238E27FC236}">
                <a16:creationId xmlns:a16="http://schemas.microsoft.com/office/drawing/2014/main" id="{D8F6CC18-9918-6D40-8049-B8077DF511CD}"/>
              </a:ext>
            </a:extLst>
          </p:cNvPr>
          <p:cNvSpPr>
            <a:spLocks noGrp="1"/>
          </p:cNvSpPr>
          <p:nvPr>
            <p:ph idx="1"/>
          </p:nvPr>
        </p:nvSpPr>
        <p:spPr>
          <a:xfrm>
            <a:off x="319548" y="974008"/>
            <a:ext cx="8229600" cy="3818430"/>
          </a:xfrm>
        </p:spPr>
        <p:txBody>
          <a:bodyPr>
            <a:normAutofit/>
          </a:bodyPr>
          <a:lstStyle/>
          <a:p>
            <a:pPr marL="0" indent="0">
              <a:buNone/>
            </a:pPr>
            <a:r>
              <a:rPr lang="en-US" sz="2600" b="1" dirty="0"/>
              <a:t>What is a DAO?</a:t>
            </a:r>
          </a:p>
          <a:p>
            <a:pPr>
              <a:spcBef>
                <a:spcPts val="1974"/>
              </a:spcBef>
              <a:buFont typeface="Arial" panose="020B0604020202020204" pitchFamily="34" charset="0"/>
              <a:buChar char="•"/>
            </a:pPr>
            <a:r>
              <a:rPr lang="en-US" sz="2600" dirty="0"/>
              <a:t>A </a:t>
            </a:r>
            <a:r>
              <a:rPr lang="en-US" sz="2600" dirty="0" err="1"/>
              <a:t>Dapp</a:t>
            </a:r>
            <a:r>
              <a:rPr lang="en-US" sz="2600" dirty="0"/>
              <a:t> deployed on-chain at a specific address</a:t>
            </a:r>
          </a:p>
          <a:p>
            <a:pPr>
              <a:spcBef>
                <a:spcPts val="2424"/>
              </a:spcBef>
              <a:buFont typeface="Arial" panose="020B0604020202020204" pitchFamily="34" charset="0"/>
              <a:buChar char="•"/>
            </a:pPr>
            <a:r>
              <a:rPr lang="en-US" sz="2600" dirty="0"/>
              <a:t>Anyone (globally) can send funds to DAO treasury</a:t>
            </a:r>
          </a:p>
          <a:p>
            <a:pPr>
              <a:spcBef>
                <a:spcPts val="2424"/>
              </a:spcBef>
              <a:buFont typeface="Arial" panose="020B0604020202020204" pitchFamily="34" charset="0"/>
              <a:buChar char="•"/>
            </a:pPr>
            <a:r>
              <a:rPr lang="en-US" sz="2600" dirty="0"/>
              <a:t>Anyone can submit a proposal to DAO  </a:t>
            </a:r>
          </a:p>
          <a:p>
            <a:pPr marL="0" indent="0">
              <a:buNone/>
            </a:pPr>
            <a:r>
              <a:rPr lang="en-US" sz="2600" dirty="0"/>
              <a:t>		⟹  participants vote</a:t>
            </a:r>
          </a:p>
          <a:p>
            <a:pPr marL="0" indent="0">
              <a:buNone/>
            </a:pPr>
            <a:r>
              <a:rPr lang="en-US" sz="2600" dirty="0"/>
              <a:t>		⟹  approved ⇾ proposal executes</a:t>
            </a:r>
          </a:p>
        </p:txBody>
      </p:sp>
      <p:pic>
        <p:nvPicPr>
          <p:cNvPr id="4" name="Picture 3">
            <a:extLst>
              <a:ext uri="{FF2B5EF4-FFF2-40B4-BE49-F238E27FC236}">
                <a16:creationId xmlns:a16="http://schemas.microsoft.com/office/drawing/2014/main" id="{FAEEF15C-638D-4E4C-B0F6-1D2144ABAC47}"/>
              </a:ext>
            </a:extLst>
          </p:cNvPr>
          <p:cNvPicPr>
            <a:picLocks noChangeAspect="1"/>
          </p:cNvPicPr>
          <p:nvPr/>
        </p:nvPicPr>
        <p:blipFill>
          <a:blip r:embed="rId3"/>
          <a:stretch>
            <a:fillRect/>
          </a:stretch>
        </p:blipFill>
        <p:spPr>
          <a:xfrm>
            <a:off x="7939548" y="1508474"/>
            <a:ext cx="609600" cy="749300"/>
          </a:xfrm>
          <a:prstGeom prst="rect">
            <a:avLst/>
          </a:prstGeom>
        </p:spPr>
      </p:pic>
      <p:grpSp>
        <p:nvGrpSpPr>
          <p:cNvPr id="6" name="Group 5">
            <a:extLst>
              <a:ext uri="{FF2B5EF4-FFF2-40B4-BE49-F238E27FC236}">
                <a16:creationId xmlns:a16="http://schemas.microsoft.com/office/drawing/2014/main" id="{1DB2D228-17AF-36E2-DE9F-C2F6F4FD8495}"/>
              </a:ext>
            </a:extLst>
          </p:cNvPr>
          <p:cNvGrpSpPr/>
          <p:nvPr/>
        </p:nvGrpSpPr>
        <p:grpSpPr>
          <a:xfrm>
            <a:off x="6441981" y="3376959"/>
            <a:ext cx="2452146" cy="943084"/>
            <a:chOff x="6556405" y="2706191"/>
            <a:chExt cx="2452146" cy="943084"/>
          </a:xfrm>
        </p:grpSpPr>
        <p:pic>
          <p:nvPicPr>
            <p:cNvPr id="5" name="Picture 4">
              <a:extLst>
                <a:ext uri="{FF2B5EF4-FFF2-40B4-BE49-F238E27FC236}">
                  <a16:creationId xmlns:a16="http://schemas.microsoft.com/office/drawing/2014/main" id="{70986B7B-D8E2-DB4A-884F-E2CF5FECAF62}"/>
                </a:ext>
              </a:extLst>
            </p:cNvPr>
            <p:cNvPicPr>
              <a:picLocks noChangeAspect="1"/>
            </p:cNvPicPr>
            <p:nvPr/>
          </p:nvPicPr>
          <p:blipFill>
            <a:blip r:embed="rId4"/>
            <a:stretch>
              <a:fillRect/>
            </a:stretch>
          </p:blipFill>
          <p:spPr>
            <a:xfrm>
              <a:off x="6556405" y="2706191"/>
              <a:ext cx="767255" cy="943084"/>
            </a:xfrm>
            <a:prstGeom prst="rect">
              <a:avLst/>
            </a:prstGeom>
          </p:spPr>
        </p:pic>
        <p:sp>
          <p:nvSpPr>
            <p:cNvPr id="7" name="TextBox 6">
              <a:extLst>
                <a:ext uri="{FF2B5EF4-FFF2-40B4-BE49-F238E27FC236}">
                  <a16:creationId xmlns:a16="http://schemas.microsoft.com/office/drawing/2014/main" id="{0E8659D4-F60B-5143-90D9-20C62DB86894}"/>
                </a:ext>
              </a:extLst>
            </p:cNvPr>
            <p:cNvSpPr txBox="1"/>
            <p:nvPr/>
          </p:nvSpPr>
          <p:spPr>
            <a:xfrm>
              <a:off x="7342710" y="3096765"/>
              <a:ext cx="1665841" cy="400110"/>
            </a:xfrm>
            <a:prstGeom prst="rect">
              <a:avLst/>
            </a:prstGeom>
            <a:noFill/>
          </p:spPr>
          <p:txBody>
            <a:bodyPr wrap="none" rtlCol="0">
              <a:spAutoFit/>
            </a:bodyPr>
            <a:lstStyle/>
            <a:p>
              <a:pPr algn="l"/>
              <a:r>
                <a:rPr lang="en-US" sz="2000" dirty="0" err="1"/>
                <a:t>snapshot.org</a:t>
              </a:r>
              <a:endParaRPr lang="en-US" sz="2000" dirty="0"/>
            </a:p>
          </p:txBody>
        </p:sp>
      </p:grpSp>
    </p:spTree>
    <p:extLst>
      <p:ext uri="{BB962C8B-B14F-4D97-AF65-F5344CB8AC3E}">
        <p14:creationId xmlns:p14="http://schemas.microsoft.com/office/powerpoint/2010/main" val="275510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998F-E896-EDB8-7F37-8A42D4FEB837}"/>
              </a:ext>
            </a:extLst>
          </p:cNvPr>
          <p:cNvSpPr>
            <a:spLocks noGrp="1"/>
          </p:cNvSpPr>
          <p:nvPr>
            <p:ph type="title"/>
          </p:nvPr>
        </p:nvSpPr>
        <p:spPr/>
        <p:txBody>
          <a:bodyPr>
            <a:normAutofit fontScale="90000"/>
          </a:bodyPr>
          <a:lstStyle/>
          <a:p>
            <a:r>
              <a:rPr lang="en-US" dirty="0"/>
              <a:t>Examples of DAOs</a:t>
            </a:r>
          </a:p>
        </p:txBody>
      </p:sp>
      <p:sp>
        <p:nvSpPr>
          <p:cNvPr id="3" name="Content Placeholder 2">
            <a:extLst>
              <a:ext uri="{FF2B5EF4-FFF2-40B4-BE49-F238E27FC236}">
                <a16:creationId xmlns:a16="http://schemas.microsoft.com/office/drawing/2014/main" id="{7BB09D50-4918-9C74-7A2B-37FE7EE226E5}"/>
              </a:ext>
            </a:extLst>
          </p:cNvPr>
          <p:cNvSpPr>
            <a:spLocks noGrp="1"/>
          </p:cNvSpPr>
          <p:nvPr>
            <p:ph idx="1"/>
          </p:nvPr>
        </p:nvSpPr>
        <p:spPr>
          <a:xfrm>
            <a:off x="457200" y="1160823"/>
            <a:ext cx="8686800" cy="1643062"/>
          </a:xfrm>
        </p:spPr>
        <p:txBody>
          <a:bodyPr>
            <a:normAutofit/>
          </a:bodyPr>
          <a:lstStyle/>
          <a:p>
            <a:pPr>
              <a:spcBef>
                <a:spcPts val="1026"/>
              </a:spcBef>
            </a:pPr>
            <a:r>
              <a:rPr lang="en-US" sz="2400" b="1" dirty="0"/>
              <a:t>Collector DAOs</a:t>
            </a:r>
            <a:r>
              <a:rPr lang="en-US" sz="2400" dirty="0"/>
              <a:t>:  </a:t>
            </a:r>
            <a:r>
              <a:rPr lang="en-US" sz="2400" dirty="0" err="1"/>
              <a:t>PleasrDAO</a:t>
            </a:r>
            <a:r>
              <a:rPr lang="en-US" sz="2400" dirty="0"/>
              <a:t>,  </a:t>
            </a:r>
            <a:r>
              <a:rPr lang="en-US" sz="2400" dirty="0" err="1"/>
              <a:t>flamingoDAO</a:t>
            </a:r>
            <a:r>
              <a:rPr lang="en-US" sz="2400" dirty="0"/>
              <a:t>,  </a:t>
            </a:r>
            <a:r>
              <a:rPr lang="en-US" sz="2400" dirty="0" err="1"/>
              <a:t>ConstitutionDAO</a:t>
            </a:r>
            <a:r>
              <a:rPr lang="en-US" sz="2400" dirty="0"/>
              <a:t>, …</a:t>
            </a:r>
          </a:p>
          <a:p>
            <a:pPr marL="0" indent="0">
              <a:buNone/>
            </a:pPr>
            <a:r>
              <a:rPr lang="en-US" sz="2400" dirty="0"/>
              <a:t>		(see art collection at    https://</a:t>
            </a:r>
            <a:r>
              <a:rPr lang="en-US" sz="2400" dirty="0" err="1"/>
              <a:t>gallery.so</a:t>
            </a:r>
            <a:r>
              <a:rPr lang="en-US" sz="2400" dirty="0"/>
              <a:t>/</a:t>
            </a:r>
            <a:r>
              <a:rPr lang="en-US" sz="2400" dirty="0" err="1"/>
              <a:t>pleasrdao</a:t>
            </a:r>
            <a:r>
              <a:rPr lang="en-US" sz="2400" dirty="0"/>
              <a:t>   )</a:t>
            </a:r>
          </a:p>
          <a:p>
            <a:pPr marL="457189" lvl="1" indent="0">
              <a:buNone/>
            </a:pPr>
            <a:endParaRPr lang="en-US" sz="2400" dirty="0"/>
          </a:p>
        </p:txBody>
      </p:sp>
      <p:sp>
        <p:nvSpPr>
          <p:cNvPr id="4" name="Rectangle 3">
            <a:extLst>
              <a:ext uri="{FF2B5EF4-FFF2-40B4-BE49-F238E27FC236}">
                <a16:creationId xmlns:a16="http://schemas.microsoft.com/office/drawing/2014/main" id="{688083D8-5822-1DBA-0314-7868442B0B4A}"/>
              </a:ext>
            </a:extLst>
          </p:cNvPr>
          <p:cNvSpPr/>
          <p:nvPr/>
        </p:nvSpPr>
        <p:spPr>
          <a:xfrm>
            <a:off x="685801" y="3030028"/>
            <a:ext cx="8115299" cy="1643062"/>
          </a:xfrm>
          <a:prstGeom prst="rect">
            <a:avLst/>
          </a:prstGeom>
          <a:solidFill>
            <a:schemeClr val="bg1">
              <a:lumMod val="95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457189" lvl="1"/>
            <a:r>
              <a:rPr lang="en-US" b="1" dirty="0" err="1">
                <a:solidFill>
                  <a:schemeClr val="tx1"/>
                </a:solidFill>
              </a:rPr>
              <a:t>PleasrDAO</a:t>
            </a:r>
            <a:r>
              <a:rPr lang="en-US" dirty="0">
                <a:solidFill>
                  <a:schemeClr val="tx1"/>
                </a:solidFill>
              </a:rPr>
              <a:t>:    103 members.</a:t>
            </a:r>
          </a:p>
          <a:p>
            <a:pPr lvl="3">
              <a:spcBef>
                <a:spcPts val="600"/>
              </a:spcBef>
            </a:pPr>
            <a:r>
              <a:rPr lang="en-US" dirty="0">
                <a:solidFill>
                  <a:schemeClr val="tx1"/>
                </a:solidFill>
              </a:rPr>
              <a:t> Manages a treasury,   has full time employees.</a:t>
            </a:r>
          </a:p>
          <a:p>
            <a:pPr lvl="3">
              <a:spcBef>
                <a:spcPts val="600"/>
              </a:spcBef>
            </a:pPr>
            <a:r>
              <a:rPr lang="en-US" dirty="0">
                <a:solidFill>
                  <a:schemeClr val="tx1"/>
                </a:solidFill>
              </a:rPr>
              <a:t> Deliberations over what to acquire over telegram.</a:t>
            </a:r>
          </a:p>
        </p:txBody>
      </p:sp>
    </p:spTree>
    <p:extLst>
      <p:ext uri="{BB962C8B-B14F-4D97-AF65-F5344CB8AC3E}">
        <p14:creationId xmlns:p14="http://schemas.microsoft.com/office/powerpoint/2010/main" val="3896307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998F-E896-EDB8-7F37-8A42D4FEB837}"/>
              </a:ext>
            </a:extLst>
          </p:cNvPr>
          <p:cNvSpPr>
            <a:spLocks noGrp="1"/>
          </p:cNvSpPr>
          <p:nvPr>
            <p:ph type="title"/>
          </p:nvPr>
        </p:nvSpPr>
        <p:spPr/>
        <p:txBody>
          <a:bodyPr>
            <a:normAutofit fontScale="90000"/>
          </a:bodyPr>
          <a:lstStyle/>
          <a:p>
            <a:r>
              <a:rPr lang="en-US" dirty="0"/>
              <a:t>Examples of DAOs</a:t>
            </a:r>
          </a:p>
        </p:txBody>
      </p:sp>
      <p:sp>
        <p:nvSpPr>
          <p:cNvPr id="3" name="Content Placeholder 2">
            <a:extLst>
              <a:ext uri="{FF2B5EF4-FFF2-40B4-BE49-F238E27FC236}">
                <a16:creationId xmlns:a16="http://schemas.microsoft.com/office/drawing/2014/main" id="{7BB09D50-4918-9C74-7A2B-37FE7EE226E5}"/>
              </a:ext>
            </a:extLst>
          </p:cNvPr>
          <p:cNvSpPr>
            <a:spLocks noGrp="1"/>
          </p:cNvSpPr>
          <p:nvPr>
            <p:ph idx="1"/>
          </p:nvPr>
        </p:nvSpPr>
        <p:spPr>
          <a:xfrm>
            <a:off x="457200" y="1189540"/>
            <a:ext cx="8686800" cy="3581878"/>
          </a:xfrm>
        </p:spPr>
        <p:txBody>
          <a:bodyPr>
            <a:normAutofit/>
          </a:bodyPr>
          <a:lstStyle/>
          <a:p>
            <a:r>
              <a:rPr lang="en-US" sz="2400" dirty="0"/>
              <a:t>Collector DAOs:    </a:t>
            </a:r>
            <a:r>
              <a:rPr lang="en-US" sz="2400" dirty="0" err="1"/>
              <a:t>PleasrDAO</a:t>
            </a:r>
            <a:r>
              <a:rPr lang="en-US" sz="2400" dirty="0"/>
              <a:t>,  </a:t>
            </a:r>
            <a:r>
              <a:rPr lang="en-US" sz="2400" dirty="0" err="1"/>
              <a:t>flamingoDAO</a:t>
            </a:r>
            <a:r>
              <a:rPr lang="en-US" sz="2400" dirty="0"/>
              <a:t>,  </a:t>
            </a:r>
            <a:r>
              <a:rPr lang="en-US" sz="2400" dirty="0" err="1"/>
              <a:t>ConstitutionDAO</a:t>
            </a:r>
            <a:r>
              <a:rPr lang="en-US" sz="2400" dirty="0"/>
              <a:t>, …</a:t>
            </a:r>
          </a:p>
          <a:p>
            <a:r>
              <a:rPr lang="en-US" sz="2400" b="1" dirty="0"/>
              <a:t>Grants DAOs</a:t>
            </a:r>
            <a:r>
              <a:rPr lang="en-US" sz="2400" dirty="0"/>
              <a:t>:   </a:t>
            </a:r>
            <a:r>
              <a:rPr lang="en-US" sz="2400" dirty="0" err="1"/>
              <a:t>gitcoin</a:t>
            </a:r>
            <a:r>
              <a:rPr lang="en-US" sz="2400" dirty="0"/>
              <a:t> (83K members), …</a:t>
            </a:r>
          </a:p>
        </p:txBody>
      </p:sp>
      <p:sp>
        <p:nvSpPr>
          <p:cNvPr id="5" name="TextBox 4">
            <a:extLst>
              <a:ext uri="{FF2B5EF4-FFF2-40B4-BE49-F238E27FC236}">
                <a16:creationId xmlns:a16="http://schemas.microsoft.com/office/drawing/2014/main" id="{90658968-2B27-7AB8-06D6-BD40D46B55C5}"/>
              </a:ext>
            </a:extLst>
          </p:cNvPr>
          <p:cNvSpPr txBox="1"/>
          <p:nvPr/>
        </p:nvSpPr>
        <p:spPr>
          <a:xfrm>
            <a:off x="301267" y="2737855"/>
            <a:ext cx="8430513" cy="646331"/>
          </a:xfrm>
          <a:prstGeom prst="rect">
            <a:avLst/>
          </a:prstGeom>
          <a:solidFill>
            <a:schemeClr val="bg1">
              <a:lumMod val="95000"/>
            </a:schemeClr>
          </a:solidFill>
        </p:spPr>
        <p:txBody>
          <a:bodyPr wrap="none" rtlCol="0">
            <a:spAutoFit/>
          </a:bodyPr>
          <a:lstStyle/>
          <a:p>
            <a:pPr>
              <a:tabLst>
                <a:tab pos="1596985" algn="l"/>
              </a:tabLst>
            </a:pPr>
            <a:r>
              <a:rPr lang="en-US" sz="1800" dirty="0"/>
              <a:t>Proposal ID 21: 	This proposal looks to ratify the allocation of 30,000 GTC from </a:t>
            </a:r>
            <a:br>
              <a:rPr lang="en-US" sz="1800" dirty="0"/>
            </a:br>
            <a:r>
              <a:rPr lang="en-US" sz="1800" dirty="0"/>
              <a:t>	 	the Community Treasury to the MMM workstream.</a:t>
            </a:r>
          </a:p>
        </p:txBody>
      </p:sp>
      <p:pic>
        <p:nvPicPr>
          <p:cNvPr id="6" name="Picture 5">
            <a:extLst>
              <a:ext uri="{FF2B5EF4-FFF2-40B4-BE49-F238E27FC236}">
                <a16:creationId xmlns:a16="http://schemas.microsoft.com/office/drawing/2014/main" id="{EC0979CA-7FEC-CC8C-1DB8-53BBBDE5155A}"/>
              </a:ext>
            </a:extLst>
          </p:cNvPr>
          <p:cNvPicPr>
            <a:picLocks noChangeAspect="1"/>
          </p:cNvPicPr>
          <p:nvPr/>
        </p:nvPicPr>
        <p:blipFill>
          <a:blip r:embed="rId3"/>
          <a:stretch>
            <a:fillRect/>
          </a:stretch>
        </p:blipFill>
        <p:spPr>
          <a:xfrm>
            <a:off x="771525" y="3791991"/>
            <a:ext cx="1778794" cy="857470"/>
          </a:xfrm>
          <a:prstGeom prst="rect">
            <a:avLst/>
          </a:prstGeom>
        </p:spPr>
      </p:pic>
      <p:pic>
        <p:nvPicPr>
          <p:cNvPr id="7" name="Picture 6">
            <a:extLst>
              <a:ext uri="{FF2B5EF4-FFF2-40B4-BE49-F238E27FC236}">
                <a16:creationId xmlns:a16="http://schemas.microsoft.com/office/drawing/2014/main" id="{8A2E96C0-916A-B1F1-2724-4180FD6BBBA1}"/>
              </a:ext>
            </a:extLst>
          </p:cNvPr>
          <p:cNvPicPr>
            <a:picLocks noChangeAspect="1"/>
          </p:cNvPicPr>
          <p:nvPr/>
        </p:nvPicPr>
        <p:blipFill>
          <a:blip r:embed="rId4"/>
          <a:stretch>
            <a:fillRect/>
          </a:stretch>
        </p:blipFill>
        <p:spPr>
          <a:xfrm>
            <a:off x="3028951" y="3652269"/>
            <a:ext cx="1385888" cy="1366313"/>
          </a:xfrm>
          <a:prstGeom prst="rect">
            <a:avLst/>
          </a:prstGeom>
        </p:spPr>
      </p:pic>
      <p:pic>
        <p:nvPicPr>
          <p:cNvPr id="8" name="Picture 7">
            <a:extLst>
              <a:ext uri="{FF2B5EF4-FFF2-40B4-BE49-F238E27FC236}">
                <a16:creationId xmlns:a16="http://schemas.microsoft.com/office/drawing/2014/main" id="{376F0610-7FCD-4F67-B092-5E3C59708609}"/>
              </a:ext>
            </a:extLst>
          </p:cNvPr>
          <p:cNvPicPr>
            <a:picLocks noChangeAspect="1"/>
          </p:cNvPicPr>
          <p:nvPr/>
        </p:nvPicPr>
        <p:blipFill>
          <a:blip r:embed="rId5"/>
          <a:stretch>
            <a:fillRect/>
          </a:stretch>
        </p:blipFill>
        <p:spPr>
          <a:xfrm>
            <a:off x="4918075" y="3712726"/>
            <a:ext cx="3454400" cy="1016000"/>
          </a:xfrm>
          <a:prstGeom prst="rect">
            <a:avLst/>
          </a:prstGeom>
          <a:ln>
            <a:solidFill>
              <a:schemeClr val="accent1"/>
            </a:solidFill>
          </a:ln>
        </p:spPr>
      </p:pic>
      <p:sp>
        <p:nvSpPr>
          <p:cNvPr id="9" name="TextBox 8">
            <a:extLst>
              <a:ext uri="{FF2B5EF4-FFF2-40B4-BE49-F238E27FC236}">
                <a16:creationId xmlns:a16="http://schemas.microsoft.com/office/drawing/2014/main" id="{BECC7D96-4215-7AFF-991C-DDA36C5B21AD}"/>
              </a:ext>
            </a:extLst>
          </p:cNvPr>
          <p:cNvSpPr txBox="1"/>
          <p:nvPr/>
        </p:nvSpPr>
        <p:spPr>
          <a:xfrm>
            <a:off x="7363700" y="4737223"/>
            <a:ext cx="1231940" cy="369332"/>
          </a:xfrm>
          <a:prstGeom prst="rect">
            <a:avLst/>
          </a:prstGeom>
          <a:noFill/>
        </p:spPr>
        <p:txBody>
          <a:bodyPr wrap="none" rtlCol="0">
            <a:spAutoFit/>
          </a:bodyPr>
          <a:lstStyle/>
          <a:p>
            <a:pPr algn="l"/>
            <a:r>
              <a:rPr lang="en-US" sz="1800" dirty="0"/>
              <a:t>(</a:t>
            </a:r>
            <a:r>
              <a:rPr lang="en-US" sz="1800" dirty="0" err="1"/>
              <a:t>tally.com</a:t>
            </a:r>
            <a:r>
              <a:rPr lang="en-US" sz="1800" dirty="0"/>
              <a:t>)</a:t>
            </a:r>
          </a:p>
        </p:txBody>
      </p:sp>
    </p:spTree>
    <p:extLst>
      <p:ext uri="{BB962C8B-B14F-4D97-AF65-F5344CB8AC3E}">
        <p14:creationId xmlns:p14="http://schemas.microsoft.com/office/powerpoint/2010/main" val="120823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998F-E896-EDB8-7F37-8A42D4FEB837}"/>
              </a:ext>
            </a:extLst>
          </p:cNvPr>
          <p:cNvSpPr>
            <a:spLocks noGrp="1"/>
          </p:cNvSpPr>
          <p:nvPr>
            <p:ph type="title"/>
          </p:nvPr>
        </p:nvSpPr>
        <p:spPr/>
        <p:txBody>
          <a:bodyPr>
            <a:normAutofit fontScale="90000"/>
          </a:bodyPr>
          <a:lstStyle/>
          <a:p>
            <a:r>
              <a:rPr lang="en-US" dirty="0"/>
              <a:t>Examples of DAOs</a:t>
            </a:r>
          </a:p>
        </p:txBody>
      </p:sp>
      <p:sp>
        <p:nvSpPr>
          <p:cNvPr id="3" name="Content Placeholder 2">
            <a:extLst>
              <a:ext uri="{FF2B5EF4-FFF2-40B4-BE49-F238E27FC236}">
                <a16:creationId xmlns:a16="http://schemas.microsoft.com/office/drawing/2014/main" id="{7BB09D50-4918-9C74-7A2B-37FE7EE226E5}"/>
              </a:ext>
            </a:extLst>
          </p:cNvPr>
          <p:cNvSpPr>
            <a:spLocks noGrp="1"/>
          </p:cNvSpPr>
          <p:nvPr>
            <p:ph idx="1"/>
          </p:nvPr>
        </p:nvSpPr>
        <p:spPr>
          <a:xfrm>
            <a:off x="457200" y="1200151"/>
            <a:ext cx="8686800" cy="3818430"/>
          </a:xfrm>
        </p:spPr>
        <p:txBody>
          <a:bodyPr>
            <a:normAutofit/>
          </a:bodyPr>
          <a:lstStyle/>
          <a:p>
            <a:r>
              <a:rPr lang="en-US" sz="2400" dirty="0"/>
              <a:t>Collector DAOs:    </a:t>
            </a:r>
            <a:r>
              <a:rPr lang="en-US" sz="2400" dirty="0" err="1"/>
              <a:t>PleasrDAO</a:t>
            </a:r>
            <a:r>
              <a:rPr lang="en-US" sz="2400" dirty="0"/>
              <a:t>,  </a:t>
            </a:r>
            <a:r>
              <a:rPr lang="en-US" sz="2400" dirty="0" err="1"/>
              <a:t>flamingoDAO</a:t>
            </a:r>
            <a:r>
              <a:rPr lang="en-US" sz="2400" dirty="0"/>
              <a:t>,  </a:t>
            </a:r>
            <a:r>
              <a:rPr lang="en-US" sz="2400" dirty="0" err="1"/>
              <a:t>ConstitutionDAO</a:t>
            </a:r>
            <a:r>
              <a:rPr lang="en-US" sz="2400" dirty="0"/>
              <a:t>, …</a:t>
            </a:r>
          </a:p>
          <a:p>
            <a:r>
              <a:rPr lang="en-US" sz="2400" dirty="0"/>
              <a:t>Grants DAOs:   </a:t>
            </a:r>
            <a:r>
              <a:rPr lang="en-US" sz="2400" dirty="0" err="1"/>
              <a:t>gitcoin</a:t>
            </a:r>
            <a:r>
              <a:rPr lang="en-US" sz="2400" dirty="0"/>
              <a:t>, …</a:t>
            </a:r>
          </a:p>
          <a:p>
            <a:pPr>
              <a:spcBef>
                <a:spcPts val="1776"/>
              </a:spcBef>
            </a:pPr>
            <a:r>
              <a:rPr lang="en-US" sz="2400" b="1" dirty="0"/>
              <a:t>Protocol DAOs</a:t>
            </a:r>
            <a:r>
              <a:rPr lang="en-US" sz="2400" dirty="0"/>
              <a:t>:   manages operation of a specific protocol </a:t>
            </a:r>
            <a:br>
              <a:rPr lang="en-US" sz="2400" dirty="0"/>
            </a:br>
            <a:r>
              <a:rPr lang="en-US" sz="2400" dirty="0"/>
              <a:t>		</a:t>
            </a:r>
            <a:r>
              <a:rPr lang="en-US" sz="2400" dirty="0" err="1"/>
              <a:t>Uniswap</a:t>
            </a:r>
            <a:r>
              <a:rPr lang="en-US" sz="2400" dirty="0"/>
              <a:t> DAO (74K),   Compound DAO (8K),   …</a:t>
            </a:r>
          </a:p>
          <a:p>
            <a:pPr>
              <a:spcBef>
                <a:spcPts val="1776"/>
              </a:spcBef>
            </a:pPr>
            <a:r>
              <a:rPr lang="en-US" sz="2400" b="1" dirty="0"/>
              <a:t>Social DAOs</a:t>
            </a:r>
            <a:r>
              <a:rPr lang="en-US" sz="2400" dirty="0"/>
              <a:t>:  FWB, …</a:t>
            </a:r>
          </a:p>
          <a:p>
            <a:pPr>
              <a:spcBef>
                <a:spcPts val="1776"/>
              </a:spcBef>
            </a:pPr>
            <a:r>
              <a:rPr lang="en-US" sz="2400" b="1" dirty="0"/>
              <a:t>Investment DAOs</a:t>
            </a:r>
            <a:r>
              <a:rPr lang="en-US" sz="2400" dirty="0"/>
              <a:t>:  many</a:t>
            </a:r>
            <a:endParaRPr lang="en-US" sz="2400" b="1" dirty="0"/>
          </a:p>
        </p:txBody>
      </p:sp>
    </p:spTree>
    <p:extLst>
      <p:ext uri="{BB962C8B-B14F-4D97-AF65-F5344CB8AC3E}">
        <p14:creationId xmlns:p14="http://schemas.microsoft.com/office/powerpoint/2010/main" val="391676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C3D80-3671-F34D-9845-811A77517CF0}"/>
              </a:ext>
            </a:extLst>
          </p:cNvPr>
          <p:cNvSpPr>
            <a:spLocks noGrp="1"/>
          </p:cNvSpPr>
          <p:nvPr>
            <p:ph type="title"/>
          </p:nvPr>
        </p:nvSpPr>
        <p:spPr/>
        <p:txBody>
          <a:bodyPr>
            <a:normAutofit fontScale="90000"/>
          </a:bodyPr>
          <a:lstStyle/>
          <a:p>
            <a:r>
              <a:rPr lang="en-US" dirty="0"/>
              <a:t>Many DAO governance experiments</a:t>
            </a:r>
          </a:p>
        </p:txBody>
      </p:sp>
      <p:sp>
        <p:nvSpPr>
          <p:cNvPr id="3" name="Content Placeholder 2">
            <a:extLst>
              <a:ext uri="{FF2B5EF4-FFF2-40B4-BE49-F238E27FC236}">
                <a16:creationId xmlns:a16="http://schemas.microsoft.com/office/drawing/2014/main" id="{24A5402F-77B4-6045-BC10-249FBDA3C73B}"/>
              </a:ext>
            </a:extLst>
          </p:cNvPr>
          <p:cNvSpPr>
            <a:spLocks noGrp="1"/>
          </p:cNvSpPr>
          <p:nvPr>
            <p:ph idx="1"/>
          </p:nvPr>
        </p:nvSpPr>
        <p:spPr>
          <a:xfrm>
            <a:off x="361950" y="1104902"/>
            <a:ext cx="8572500" cy="623097"/>
          </a:xfrm>
        </p:spPr>
        <p:txBody>
          <a:bodyPr>
            <a:normAutofit/>
          </a:bodyPr>
          <a:lstStyle/>
          <a:p>
            <a:pPr marL="0" indent="0" algn="ctr">
              <a:buNone/>
            </a:pPr>
            <a:r>
              <a:rPr lang="en-US" sz="2400" dirty="0"/>
              <a:t>Who can vote?    How to vote?   What voting mechanism?</a:t>
            </a:r>
          </a:p>
        </p:txBody>
      </p:sp>
      <p:sp>
        <p:nvSpPr>
          <p:cNvPr id="5" name="TextBox 4">
            <a:extLst>
              <a:ext uri="{FF2B5EF4-FFF2-40B4-BE49-F238E27FC236}">
                <a16:creationId xmlns:a16="http://schemas.microsoft.com/office/drawing/2014/main" id="{8E55CC0B-E656-8549-97E6-867C78A4C9BD}"/>
              </a:ext>
            </a:extLst>
          </p:cNvPr>
          <p:cNvSpPr txBox="1"/>
          <p:nvPr/>
        </p:nvSpPr>
        <p:spPr>
          <a:xfrm>
            <a:off x="361950" y="4240888"/>
            <a:ext cx="8468024" cy="461665"/>
          </a:xfrm>
          <a:prstGeom prst="rect">
            <a:avLst/>
          </a:prstGeom>
          <a:noFill/>
        </p:spPr>
        <p:txBody>
          <a:bodyPr wrap="none" rtlCol="0">
            <a:spAutoFit/>
          </a:bodyPr>
          <a:lstStyle/>
          <a:p>
            <a:pPr algn="l"/>
            <a:r>
              <a:rPr lang="en-US" dirty="0">
                <a:latin typeface="+mn-lt"/>
              </a:rPr>
              <a:t>DAOs:  a platform for experimenting with governance mechanisms</a:t>
            </a:r>
          </a:p>
        </p:txBody>
      </p:sp>
      <p:pic>
        <p:nvPicPr>
          <p:cNvPr id="6" name="Picture 5">
            <a:extLst>
              <a:ext uri="{FF2B5EF4-FFF2-40B4-BE49-F238E27FC236}">
                <a16:creationId xmlns:a16="http://schemas.microsoft.com/office/drawing/2014/main" id="{D8712BBB-65E8-8E51-3600-1C77B0A3C807}"/>
              </a:ext>
            </a:extLst>
          </p:cNvPr>
          <p:cNvPicPr>
            <a:picLocks noChangeAspect="1"/>
          </p:cNvPicPr>
          <p:nvPr/>
        </p:nvPicPr>
        <p:blipFill>
          <a:blip r:embed="rId2"/>
          <a:stretch>
            <a:fillRect/>
          </a:stretch>
        </p:blipFill>
        <p:spPr>
          <a:xfrm>
            <a:off x="1171575" y="1796858"/>
            <a:ext cx="6800850" cy="1980719"/>
          </a:xfrm>
          <a:prstGeom prst="rect">
            <a:avLst/>
          </a:prstGeom>
          <a:ln>
            <a:solidFill>
              <a:srgbClr val="7030A0"/>
            </a:solidFill>
          </a:ln>
        </p:spPr>
      </p:pic>
    </p:spTree>
    <p:extLst>
      <p:ext uri="{BB962C8B-B14F-4D97-AF65-F5344CB8AC3E}">
        <p14:creationId xmlns:p14="http://schemas.microsoft.com/office/powerpoint/2010/main" val="353290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8DEF8-1FCC-0353-88E3-286236901F66}"/>
              </a:ext>
            </a:extLst>
          </p:cNvPr>
          <p:cNvSpPr>
            <a:spLocks noGrp="1"/>
          </p:cNvSpPr>
          <p:nvPr>
            <p:ph type="title"/>
          </p:nvPr>
        </p:nvSpPr>
        <p:spPr/>
        <p:txBody>
          <a:bodyPr>
            <a:normAutofit fontScale="90000"/>
          </a:bodyPr>
          <a:lstStyle/>
          <a:p>
            <a:r>
              <a:rPr lang="en-US" dirty="0"/>
              <a:t>Governance method</a:t>
            </a:r>
          </a:p>
        </p:txBody>
      </p:sp>
      <p:sp>
        <p:nvSpPr>
          <p:cNvPr id="3" name="Content Placeholder 2">
            <a:extLst>
              <a:ext uri="{FF2B5EF4-FFF2-40B4-BE49-F238E27FC236}">
                <a16:creationId xmlns:a16="http://schemas.microsoft.com/office/drawing/2014/main" id="{042C9926-4BC7-BEE0-59FC-3B3FC957BFE3}"/>
              </a:ext>
            </a:extLst>
          </p:cNvPr>
          <p:cNvSpPr>
            <a:spLocks noGrp="1"/>
          </p:cNvSpPr>
          <p:nvPr>
            <p:ph idx="1"/>
          </p:nvPr>
        </p:nvSpPr>
        <p:spPr>
          <a:xfrm>
            <a:off x="457200" y="1200151"/>
            <a:ext cx="8229600" cy="1571624"/>
          </a:xfrm>
        </p:spPr>
        <p:txBody>
          <a:bodyPr/>
          <a:lstStyle/>
          <a:p>
            <a:pPr marL="0" indent="0">
              <a:buNone/>
            </a:pPr>
            <a:r>
              <a:rPr lang="en-US" b="1" dirty="0"/>
              <a:t>One token one vote</a:t>
            </a:r>
            <a:r>
              <a:rPr lang="en-US" dirty="0"/>
              <a:t>:   (most common)</a:t>
            </a:r>
          </a:p>
          <a:p>
            <a:r>
              <a:rPr lang="en-US" dirty="0"/>
              <a:t>Members receive tokens based on their contribution</a:t>
            </a:r>
          </a:p>
          <a:p>
            <a:r>
              <a:rPr lang="en-US" dirty="0"/>
              <a:t>Everyone can vote</a:t>
            </a:r>
          </a:p>
          <a:p>
            <a:pPr marL="0" indent="0">
              <a:buNone/>
            </a:pPr>
            <a:endParaRPr lang="en-US" dirty="0"/>
          </a:p>
        </p:txBody>
      </p:sp>
      <p:pic>
        <p:nvPicPr>
          <p:cNvPr id="4" name="Picture 3">
            <a:extLst>
              <a:ext uri="{FF2B5EF4-FFF2-40B4-BE49-F238E27FC236}">
                <a16:creationId xmlns:a16="http://schemas.microsoft.com/office/drawing/2014/main" id="{17BB5657-5B12-9CA4-49FF-17E224E388A6}"/>
              </a:ext>
            </a:extLst>
          </p:cNvPr>
          <p:cNvPicPr>
            <a:picLocks noChangeAspect="1"/>
          </p:cNvPicPr>
          <p:nvPr/>
        </p:nvPicPr>
        <p:blipFill>
          <a:blip r:embed="rId2"/>
          <a:stretch>
            <a:fillRect/>
          </a:stretch>
        </p:blipFill>
        <p:spPr>
          <a:xfrm>
            <a:off x="6115050" y="2391704"/>
            <a:ext cx="2284424" cy="2423181"/>
          </a:xfrm>
          <a:prstGeom prst="rect">
            <a:avLst/>
          </a:prstGeom>
        </p:spPr>
      </p:pic>
      <p:sp>
        <p:nvSpPr>
          <p:cNvPr id="5" name="TextBox 4">
            <a:extLst>
              <a:ext uri="{FF2B5EF4-FFF2-40B4-BE49-F238E27FC236}">
                <a16:creationId xmlns:a16="http://schemas.microsoft.com/office/drawing/2014/main" id="{552D2145-F0B5-763A-5488-C99A8A2A6B4A}"/>
              </a:ext>
            </a:extLst>
          </p:cNvPr>
          <p:cNvSpPr txBox="1"/>
          <p:nvPr/>
        </p:nvSpPr>
        <p:spPr>
          <a:xfrm>
            <a:off x="630226" y="3603294"/>
            <a:ext cx="4811125" cy="461665"/>
          </a:xfrm>
          <a:prstGeom prst="rect">
            <a:avLst/>
          </a:prstGeom>
          <a:noFill/>
        </p:spPr>
        <p:txBody>
          <a:bodyPr wrap="none" rtlCol="0">
            <a:spAutoFit/>
          </a:bodyPr>
          <a:lstStyle/>
          <a:p>
            <a:pPr algn="l"/>
            <a:r>
              <a:rPr lang="en-US" dirty="0">
                <a:latin typeface="+mn-lt"/>
              </a:rPr>
              <a:t>In reality:  low participation rate (8%)</a:t>
            </a:r>
          </a:p>
        </p:txBody>
      </p:sp>
      <p:sp>
        <p:nvSpPr>
          <p:cNvPr id="6" name="TextBox 5">
            <a:extLst>
              <a:ext uri="{FF2B5EF4-FFF2-40B4-BE49-F238E27FC236}">
                <a16:creationId xmlns:a16="http://schemas.microsoft.com/office/drawing/2014/main" id="{30CDBDDB-FE43-56A8-A5CE-DCC03E4AC258}"/>
              </a:ext>
            </a:extLst>
          </p:cNvPr>
          <p:cNvSpPr txBox="1"/>
          <p:nvPr/>
        </p:nvSpPr>
        <p:spPr>
          <a:xfrm>
            <a:off x="6043604" y="4743390"/>
            <a:ext cx="2675091" cy="400110"/>
          </a:xfrm>
          <a:prstGeom prst="rect">
            <a:avLst/>
          </a:prstGeom>
          <a:noFill/>
        </p:spPr>
        <p:txBody>
          <a:bodyPr wrap="none" rtlCol="0">
            <a:spAutoFit/>
          </a:bodyPr>
          <a:lstStyle/>
          <a:p>
            <a:pPr algn="l"/>
            <a:r>
              <a:rPr lang="en-US" sz="2000" dirty="0">
                <a:latin typeface="+mn-lt"/>
              </a:rPr>
              <a:t>proposal 21   (</a:t>
            </a:r>
            <a:r>
              <a:rPr lang="en-US" sz="2000" dirty="0" err="1">
                <a:latin typeface="+mn-lt"/>
              </a:rPr>
              <a:t>tally.com</a:t>
            </a:r>
            <a:r>
              <a:rPr lang="en-US" sz="2000" dirty="0">
                <a:latin typeface="+mn-lt"/>
              </a:rPr>
              <a:t>)</a:t>
            </a:r>
          </a:p>
        </p:txBody>
      </p:sp>
      <p:sp>
        <p:nvSpPr>
          <p:cNvPr id="7" name="TextBox 6">
            <a:extLst>
              <a:ext uri="{FF2B5EF4-FFF2-40B4-BE49-F238E27FC236}">
                <a16:creationId xmlns:a16="http://schemas.microsoft.com/office/drawing/2014/main" id="{5FB9A36E-40C9-6787-2105-CDB8D6E316D9}"/>
              </a:ext>
            </a:extLst>
          </p:cNvPr>
          <p:cNvSpPr txBox="1"/>
          <p:nvPr/>
        </p:nvSpPr>
        <p:spPr>
          <a:xfrm>
            <a:off x="1377204" y="4353220"/>
            <a:ext cx="1908921" cy="461665"/>
          </a:xfrm>
          <a:prstGeom prst="rect">
            <a:avLst/>
          </a:prstGeom>
          <a:noFill/>
        </p:spPr>
        <p:txBody>
          <a:bodyPr wrap="none" rtlCol="0">
            <a:spAutoFit/>
          </a:bodyPr>
          <a:lstStyle/>
          <a:p>
            <a:pPr algn="l"/>
            <a:r>
              <a:rPr lang="en-US" dirty="0">
                <a:latin typeface="+mn-lt"/>
              </a:rPr>
              <a:t>⇒  delegation</a:t>
            </a:r>
          </a:p>
        </p:txBody>
      </p:sp>
    </p:spTree>
    <p:extLst>
      <p:ext uri="{BB962C8B-B14F-4D97-AF65-F5344CB8AC3E}">
        <p14:creationId xmlns:p14="http://schemas.microsoft.com/office/powerpoint/2010/main" val="28296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B3C8-4970-6419-5EA3-BAE961E77280}"/>
              </a:ext>
            </a:extLst>
          </p:cNvPr>
          <p:cNvSpPr>
            <a:spLocks noGrp="1"/>
          </p:cNvSpPr>
          <p:nvPr>
            <p:ph type="title"/>
          </p:nvPr>
        </p:nvSpPr>
        <p:spPr/>
        <p:txBody>
          <a:bodyPr>
            <a:normAutofit fontScale="90000"/>
          </a:bodyPr>
          <a:lstStyle/>
          <a:p>
            <a:r>
              <a:rPr lang="en-US" dirty="0"/>
              <a:t>Delegation example:  element</a:t>
            </a:r>
          </a:p>
        </p:txBody>
      </p:sp>
      <p:pic>
        <p:nvPicPr>
          <p:cNvPr id="4" name="Picture 3">
            <a:extLst>
              <a:ext uri="{FF2B5EF4-FFF2-40B4-BE49-F238E27FC236}">
                <a16:creationId xmlns:a16="http://schemas.microsoft.com/office/drawing/2014/main" id="{9411648C-5608-686B-43C0-22F7E125DD2C}"/>
              </a:ext>
            </a:extLst>
          </p:cNvPr>
          <p:cNvPicPr>
            <a:picLocks noChangeAspect="1"/>
          </p:cNvPicPr>
          <p:nvPr/>
        </p:nvPicPr>
        <p:blipFill rotWithShape="1">
          <a:blip r:embed="rId2"/>
          <a:srcRect l="1429" r="20085"/>
          <a:stretch/>
        </p:blipFill>
        <p:spPr>
          <a:xfrm>
            <a:off x="324465" y="1325441"/>
            <a:ext cx="4994788" cy="3307805"/>
          </a:xfrm>
          <a:prstGeom prst="rect">
            <a:avLst/>
          </a:prstGeom>
        </p:spPr>
      </p:pic>
      <p:sp>
        <p:nvSpPr>
          <p:cNvPr id="5" name="Rectangle 4">
            <a:extLst>
              <a:ext uri="{FF2B5EF4-FFF2-40B4-BE49-F238E27FC236}">
                <a16:creationId xmlns:a16="http://schemas.microsoft.com/office/drawing/2014/main" id="{3A14828A-D3F7-ADA4-8FD6-81D45EB0ADED}"/>
              </a:ext>
            </a:extLst>
          </p:cNvPr>
          <p:cNvSpPr/>
          <p:nvPr/>
        </p:nvSpPr>
        <p:spPr>
          <a:xfrm>
            <a:off x="3913239" y="1229032"/>
            <a:ext cx="1661651" cy="4031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62F9178E-6410-682E-8486-9F3D29DBF775}"/>
              </a:ext>
            </a:extLst>
          </p:cNvPr>
          <p:cNvCxnSpPr>
            <a:cxnSpLocks/>
          </p:cNvCxnSpPr>
          <p:nvPr/>
        </p:nvCxnSpPr>
        <p:spPr>
          <a:xfrm flipH="1" flipV="1">
            <a:off x="3382297" y="2074606"/>
            <a:ext cx="2359743" cy="8357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B6CED27-D4CE-C534-2B8F-06E464298508}"/>
              </a:ext>
            </a:extLst>
          </p:cNvPr>
          <p:cNvSpPr txBox="1"/>
          <p:nvPr/>
        </p:nvSpPr>
        <p:spPr>
          <a:xfrm>
            <a:off x="5742040" y="2664541"/>
            <a:ext cx="2319033" cy="1200329"/>
          </a:xfrm>
          <a:prstGeom prst="rect">
            <a:avLst/>
          </a:prstGeom>
          <a:noFill/>
          <a:ln>
            <a:solidFill>
              <a:schemeClr val="tx1"/>
            </a:solidFill>
          </a:ln>
        </p:spPr>
        <p:txBody>
          <a:bodyPr wrap="none" rtlCol="0">
            <a:spAutoFit/>
          </a:bodyPr>
          <a:lstStyle/>
          <a:p>
            <a:pPr algn="l"/>
            <a:r>
              <a:rPr lang="en-US" dirty="0">
                <a:latin typeface="+mn-lt"/>
              </a:rPr>
              <a:t>≈300 addresses </a:t>
            </a:r>
            <a:br>
              <a:rPr lang="en-US" dirty="0">
                <a:latin typeface="+mn-lt"/>
              </a:rPr>
            </a:br>
            <a:r>
              <a:rPr lang="en-US" dirty="0">
                <a:latin typeface="+mn-lt"/>
              </a:rPr>
              <a:t>delegated tokens</a:t>
            </a:r>
            <a:br>
              <a:rPr lang="en-US" dirty="0">
                <a:latin typeface="+mn-lt"/>
              </a:rPr>
            </a:br>
            <a:r>
              <a:rPr lang="en-US" dirty="0">
                <a:latin typeface="+mn-lt"/>
              </a:rPr>
              <a:t>to this address</a:t>
            </a:r>
          </a:p>
        </p:txBody>
      </p:sp>
    </p:spTree>
    <p:extLst>
      <p:ext uri="{BB962C8B-B14F-4D97-AF65-F5344CB8AC3E}">
        <p14:creationId xmlns:p14="http://schemas.microsoft.com/office/powerpoint/2010/main" val="15292076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BDB60-36C3-8246-F833-BDEBC243680E}"/>
              </a:ext>
            </a:extLst>
          </p:cNvPr>
          <p:cNvSpPr>
            <a:spLocks noGrp="1"/>
          </p:cNvSpPr>
          <p:nvPr>
            <p:ph type="title"/>
          </p:nvPr>
        </p:nvSpPr>
        <p:spPr/>
        <p:txBody>
          <a:bodyPr>
            <a:normAutofit fontScale="90000"/>
          </a:bodyPr>
          <a:lstStyle/>
          <a:p>
            <a:r>
              <a:rPr lang="en-US" dirty="0"/>
              <a:t>Governor Bravo</a:t>
            </a:r>
          </a:p>
        </p:txBody>
      </p:sp>
      <p:sp>
        <p:nvSpPr>
          <p:cNvPr id="3" name="Content Placeholder 2">
            <a:extLst>
              <a:ext uri="{FF2B5EF4-FFF2-40B4-BE49-F238E27FC236}">
                <a16:creationId xmlns:a16="http://schemas.microsoft.com/office/drawing/2014/main" id="{44B0E225-324C-D437-BC1F-29C9877C61BC}"/>
              </a:ext>
            </a:extLst>
          </p:cNvPr>
          <p:cNvSpPr>
            <a:spLocks noGrp="1"/>
          </p:cNvSpPr>
          <p:nvPr>
            <p:ph idx="1"/>
          </p:nvPr>
        </p:nvSpPr>
        <p:spPr>
          <a:xfrm>
            <a:off x="457200" y="1200151"/>
            <a:ext cx="8229600" cy="3588159"/>
          </a:xfrm>
        </p:spPr>
        <p:txBody>
          <a:bodyPr>
            <a:normAutofit/>
          </a:bodyPr>
          <a:lstStyle/>
          <a:p>
            <a:pPr marL="0" indent="0">
              <a:buNone/>
            </a:pPr>
            <a:r>
              <a:rPr lang="en-US" sz="2400" b="1" dirty="0"/>
              <a:t>Governor alpha </a:t>
            </a:r>
            <a:r>
              <a:rPr lang="en-US" sz="2400" dirty="0"/>
              <a:t>(Jan. 2020) updated to </a:t>
            </a:r>
            <a:r>
              <a:rPr lang="en-US" sz="2400" b="1" dirty="0">
                <a:hlinkClick r:id="rId3"/>
              </a:rPr>
              <a:t>Bravo</a:t>
            </a:r>
            <a:r>
              <a:rPr lang="en-US" sz="2400" dirty="0"/>
              <a:t> (March 2021):</a:t>
            </a:r>
          </a:p>
          <a:p>
            <a:r>
              <a:rPr lang="en-US" sz="2400" dirty="0"/>
              <a:t>A collection of smart contracts used for governance</a:t>
            </a:r>
          </a:p>
          <a:p>
            <a:r>
              <a:rPr lang="en-US" sz="2400" dirty="0"/>
              <a:t>Forked and used by many other protocols</a:t>
            </a:r>
          </a:p>
          <a:p>
            <a:endParaRPr lang="en-US" sz="2400" dirty="0"/>
          </a:p>
          <a:p>
            <a:pPr marL="0" indent="0">
              <a:buNone/>
            </a:pPr>
            <a:endParaRPr lang="en-US" sz="2400" dirty="0"/>
          </a:p>
          <a:p>
            <a:pPr marL="0" indent="0">
              <a:buNone/>
            </a:pPr>
            <a:r>
              <a:rPr lang="en-US" sz="2400" dirty="0"/>
              <a:t>Other alternatives:</a:t>
            </a:r>
          </a:p>
          <a:p>
            <a:r>
              <a:rPr lang="en-US" sz="2400" dirty="0">
                <a:hlinkClick r:id="rId4"/>
              </a:rPr>
              <a:t>OpenZeppelin Governor</a:t>
            </a:r>
            <a:r>
              <a:rPr lang="en-US" sz="2400" dirty="0"/>
              <a:t> protocol</a:t>
            </a:r>
          </a:p>
        </p:txBody>
      </p:sp>
    </p:spTree>
    <p:extLst>
      <p:ext uri="{BB962C8B-B14F-4D97-AF65-F5344CB8AC3E}">
        <p14:creationId xmlns:p14="http://schemas.microsoft.com/office/powerpoint/2010/main" val="3079972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BDB60-36C3-8246-F833-BDEBC243680E}"/>
              </a:ext>
            </a:extLst>
          </p:cNvPr>
          <p:cNvSpPr>
            <a:spLocks noGrp="1"/>
          </p:cNvSpPr>
          <p:nvPr>
            <p:ph type="title"/>
          </p:nvPr>
        </p:nvSpPr>
        <p:spPr/>
        <p:txBody>
          <a:bodyPr>
            <a:normAutofit fontScale="90000"/>
          </a:bodyPr>
          <a:lstStyle/>
          <a:p>
            <a:r>
              <a:rPr lang="en-US" dirty="0"/>
              <a:t>The life cycle of a proposal</a:t>
            </a:r>
          </a:p>
        </p:txBody>
      </p:sp>
      <p:pic>
        <p:nvPicPr>
          <p:cNvPr id="4" name="Picture 3">
            <a:extLst>
              <a:ext uri="{FF2B5EF4-FFF2-40B4-BE49-F238E27FC236}">
                <a16:creationId xmlns:a16="http://schemas.microsoft.com/office/drawing/2014/main" id="{426AE939-2FDC-A31C-0183-D1D805FCDA5C}"/>
              </a:ext>
            </a:extLst>
          </p:cNvPr>
          <p:cNvPicPr>
            <a:picLocks noChangeAspect="1"/>
          </p:cNvPicPr>
          <p:nvPr/>
        </p:nvPicPr>
        <p:blipFill>
          <a:blip r:embed="rId2"/>
          <a:stretch>
            <a:fillRect/>
          </a:stretch>
        </p:blipFill>
        <p:spPr>
          <a:xfrm>
            <a:off x="1450258" y="1081549"/>
            <a:ext cx="5887550" cy="3760053"/>
          </a:xfrm>
          <a:prstGeom prst="rect">
            <a:avLst/>
          </a:prstGeom>
        </p:spPr>
      </p:pic>
    </p:spTree>
    <p:extLst>
      <p:ext uri="{BB962C8B-B14F-4D97-AF65-F5344CB8AC3E}">
        <p14:creationId xmlns:p14="http://schemas.microsoft.com/office/powerpoint/2010/main" val="1907271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B3E1-986D-B1FF-4086-A237AD7F6225}"/>
              </a:ext>
            </a:extLst>
          </p:cNvPr>
          <p:cNvSpPr>
            <a:spLocks noGrp="1"/>
          </p:cNvSpPr>
          <p:nvPr>
            <p:ph type="title"/>
          </p:nvPr>
        </p:nvSpPr>
        <p:spPr/>
        <p:txBody>
          <a:bodyPr>
            <a:normAutofit fontScale="90000"/>
          </a:bodyPr>
          <a:lstStyle/>
          <a:p>
            <a:r>
              <a:rPr lang="en-US" dirty="0"/>
              <a:t>Governor Bravo</a:t>
            </a:r>
          </a:p>
        </p:txBody>
      </p:sp>
      <p:sp>
        <p:nvSpPr>
          <p:cNvPr id="3" name="Content Placeholder 2">
            <a:extLst>
              <a:ext uri="{FF2B5EF4-FFF2-40B4-BE49-F238E27FC236}">
                <a16:creationId xmlns:a16="http://schemas.microsoft.com/office/drawing/2014/main" id="{BF26D9A6-35B0-C3A9-A269-59DED083CA9E}"/>
              </a:ext>
            </a:extLst>
          </p:cNvPr>
          <p:cNvSpPr>
            <a:spLocks noGrp="1"/>
          </p:cNvSpPr>
          <p:nvPr>
            <p:ph idx="1"/>
          </p:nvPr>
        </p:nvSpPr>
        <p:spPr>
          <a:xfrm>
            <a:off x="457200" y="1200151"/>
            <a:ext cx="8229600" cy="1371599"/>
          </a:xfrm>
        </p:spPr>
        <p:txBody>
          <a:bodyPr>
            <a:normAutofit/>
          </a:bodyPr>
          <a:lstStyle/>
          <a:p>
            <a:pPr marL="0" indent="0">
              <a:buNone/>
            </a:pPr>
            <a:r>
              <a:rPr lang="en-US" sz="2400" dirty="0"/>
              <a:t>Implements an ERC-20 governance token.  Let’s call it GOV.</a:t>
            </a:r>
          </a:p>
          <a:p>
            <a:r>
              <a:rPr lang="en-US" sz="2400" dirty="0"/>
              <a:t>An address that owns GOV tokens can vote on proposals</a:t>
            </a:r>
          </a:p>
          <a:p>
            <a:pPr marL="0" indent="0">
              <a:buNone/>
            </a:pPr>
            <a:endParaRPr lang="en-US" sz="2400" dirty="0"/>
          </a:p>
        </p:txBody>
      </p:sp>
      <p:sp>
        <p:nvSpPr>
          <p:cNvPr id="4" name="TextBox 3">
            <a:extLst>
              <a:ext uri="{FF2B5EF4-FFF2-40B4-BE49-F238E27FC236}">
                <a16:creationId xmlns:a16="http://schemas.microsoft.com/office/drawing/2014/main" id="{ECCAC70B-3EFC-E641-A0CE-1CEB5F6DF3C1}"/>
              </a:ext>
            </a:extLst>
          </p:cNvPr>
          <p:cNvSpPr txBox="1"/>
          <p:nvPr/>
        </p:nvSpPr>
        <p:spPr>
          <a:xfrm>
            <a:off x="851893" y="4014899"/>
            <a:ext cx="6403676" cy="461665"/>
          </a:xfrm>
          <a:prstGeom prst="rect">
            <a:avLst/>
          </a:prstGeom>
          <a:noFill/>
        </p:spPr>
        <p:txBody>
          <a:bodyPr wrap="none" rtlCol="0">
            <a:spAutoFit/>
          </a:bodyPr>
          <a:lstStyle/>
          <a:p>
            <a:r>
              <a:rPr lang="en-US" dirty="0">
                <a:solidFill>
                  <a:srgbClr val="9669ED"/>
                </a:solidFill>
                <a:effectLst/>
                <a:latin typeface="+mn-lt"/>
              </a:rPr>
              <a:t>function</a:t>
            </a:r>
            <a:r>
              <a:rPr lang="en-US" dirty="0">
                <a:effectLst/>
                <a:latin typeface="+mn-lt"/>
              </a:rPr>
              <a:t> </a:t>
            </a:r>
            <a:r>
              <a:rPr lang="en-US" b="1" dirty="0" err="1">
                <a:solidFill>
                  <a:schemeClr val="accent6">
                    <a:lumMod val="75000"/>
                  </a:schemeClr>
                </a:solidFill>
                <a:effectLst/>
                <a:latin typeface="+mn-lt"/>
              </a:rPr>
              <a:t>castVote</a:t>
            </a:r>
            <a:r>
              <a:rPr lang="en-US" dirty="0">
                <a:effectLst/>
                <a:latin typeface="+mn-lt"/>
              </a:rPr>
              <a:t>(</a:t>
            </a:r>
            <a:r>
              <a:rPr lang="en-US" dirty="0" err="1">
                <a:solidFill>
                  <a:srgbClr val="9669ED"/>
                </a:solidFill>
                <a:effectLst/>
                <a:latin typeface="+mn-lt"/>
              </a:rPr>
              <a:t>uint</a:t>
            </a:r>
            <a:r>
              <a:rPr lang="en-US" dirty="0">
                <a:effectLst/>
                <a:latin typeface="+mn-lt"/>
              </a:rPr>
              <a:t> </a:t>
            </a:r>
            <a:r>
              <a:rPr lang="en-US" dirty="0" err="1">
                <a:effectLst/>
                <a:latin typeface="+mn-lt"/>
              </a:rPr>
              <a:t>proposalID</a:t>
            </a:r>
            <a:r>
              <a:rPr lang="en-US" dirty="0">
                <a:effectLst/>
                <a:latin typeface="+mn-lt"/>
              </a:rPr>
              <a:t>, </a:t>
            </a:r>
            <a:r>
              <a:rPr lang="en-US" dirty="0">
                <a:solidFill>
                  <a:srgbClr val="9669ED"/>
                </a:solidFill>
                <a:effectLst/>
                <a:latin typeface="+mn-lt"/>
              </a:rPr>
              <a:t>uint8</a:t>
            </a:r>
            <a:r>
              <a:rPr lang="en-US" dirty="0">
                <a:effectLst/>
                <a:latin typeface="+mn-lt"/>
              </a:rPr>
              <a:t> support) </a:t>
            </a:r>
            <a:endParaRPr lang="en-US" dirty="0">
              <a:solidFill>
                <a:srgbClr val="9669ED"/>
              </a:solidFill>
              <a:effectLst/>
              <a:latin typeface="+mn-lt"/>
            </a:endParaRPr>
          </a:p>
        </p:txBody>
      </p:sp>
      <p:sp>
        <p:nvSpPr>
          <p:cNvPr id="5" name="Rounded Rectangular Callout 4">
            <a:extLst>
              <a:ext uri="{FF2B5EF4-FFF2-40B4-BE49-F238E27FC236}">
                <a16:creationId xmlns:a16="http://schemas.microsoft.com/office/drawing/2014/main" id="{0284BBED-7A2C-90F2-CF4C-591BA68EF2AE}"/>
              </a:ext>
            </a:extLst>
          </p:cNvPr>
          <p:cNvSpPr/>
          <p:nvPr/>
        </p:nvSpPr>
        <p:spPr>
          <a:xfrm>
            <a:off x="953728" y="2771464"/>
            <a:ext cx="5061310" cy="746657"/>
          </a:xfrm>
          <a:prstGeom prst="wedgeRoundRectCallout">
            <a:avLst>
              <a:gd name="adj1" fmla="val 18445"/>
              <a:gd name="adj2" fmla="val 124164"/>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proposal I am voting for</a:t>
            </a:r>
          </a:p>
          <a:p>
            <a:pPr algn="ctr"/>
            <a:r>
              <a:rPr lang="en-US" dirty="0"/>
              <a:t>(with all my allotted voting tokens)</a:t>
            </a:r>
          </a:p>
        </p:txBody>
      </p:sp>
      <p:sp>
        <p:nvSpPr>
          <p:cNvPr id="6" name="Rounded Rectangular Callout 5">
            <a:extLst>
              <a:ext uri="{FF2B5EF4-FFF2-40B4-BE49-F238E27FC236}">
                <a16:creationId xmlns:a16="http://schemas.microsoft.com/office/drawing/2014/main" id="{18BC45F8-F4EF-C427-D4F3-C59EA0B08300}"/>
              </a:ext>
            </a:extLst>
          </p:cNvPr>
          <p:cNvSpPr/>
          <p:nvPr/>
        </p:nvSpPr>
        <p:spPr>
          <a:xfrm>
            <a:off x="6727547" y="2661555"/>
            <a:ext cx="1831258" cy="1106445"/>
          </a:xfrm>
          <a:prstGeom prst="wedgeRoundRectCallout">
            <a:avLst>
              <a:gd name="adj1" fmla="val -66112"/>
              <a:gd name="adj2" fmla="val 79636"/>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0: against</a:t>
            </a:r>
          </a:p>
          <a:p>
            <a:pPr algn="ctr"/>
            <a:r>
              <a:rPr lang="en-US" dirty="0"/>
              <a:t>1: in favor</a:t>
            </a:r>
          </a:p>
          <a:p>
            <a:pPr algn="ctr"/>
            <a:r>
              <a:rPr lang="en-US" dirty="0"/>
              <a:t>2: abstain</a:t>
            </a:r>
          </a:p>
        </p:txBody>
      </p:sp>
      <p:sp>
        <p:nvSpPr>
          <p:cNvPr id="8" name="TextBox 7">
            <a:extLst>
              <a:ext uri="{FF2B5EF4-FFF2-40B4-BE49-F238E27FC236}">
                <a16:creationId xmlns:a16="http://schemas.microsoft.com/office/drawing/2014/main" id="{408DBFEF-88E1-CDF3-D6D5-2BCEB8509C49}"/>
              </a:ext>
            </a:extLst>
          </p:cNvPr>
          <p:cNvSpPr txBox="1"/>
          <p:nvPr/>
        </p:nvSpPr>
        <p:spPr>
          <a:xfrm>
            <a:off x="2399071" y="4618471"/>
            <a:ext cx="2488951" cy="400110"/>
          </a:xfrm>
          <a:prstGeom prst="rect">
            <a:avLst/>
          </a:prstGeom>
          <a:noFill/>
        </p:spPr>
        <p:txBody>
          <a:bodyPr wrap="none" rtlCol="0">
            <a:spAutoFit/>
          </a:bodyPr>
          <a:lstStyle/>
          <a:p>
            <a:pPr algn="l"/>
            <a:r>
              <a:rPr lang="en-US" sz="2000" dirty="0">
                <a:latin typeface="+mn-lt"/>
              </a:rPr>
              <a:t>(cannot vote partially)</a:t>
            </a:r>
          </a:p>
        </p:txBody>
      </p:sp>
    </p:spTree>
    <p:extLst>
      <p:ext uri="{BB962C8B-B14F-4D97-AF65-F5344CB8AC3E}">
        <p14:creationId xmlns:p14="http://schemas.microsoft.com/office/powerpoint/2010/main" val="27220554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B3E1-986D-B1FF-4086-A237AD7F6225}"/>
              </a:ext>
            </a:extLst>
          </p:cNvPr>
          <p:cNvSpPr>
            <a:spLocks noGrp="1"/>
          </p:cNvSpPr>
          <p:nvPr>
            <p:ph type="title"/>
          </p:nvPr>
        </p:nvSpPr>
        <p:spPr/>
        <p:txBody>
          <a:bodyPr>
            <a:normAutofit fontScale="90000"/>
          </a:bodyPr>
          <a:lstStyle/>
          <a:p>
            <a:r>
              <a:rPr lang="en-US" dirty="0"/>
              <a:t>Governor Bravo</a:t>
            </a:r>
          </a:p>
        </p:txBody>
      </p:sp>
      <p:sp>
        <p:nvSpPr>
          <p:cNvPr id="3" name="Content Placeholder 2">
            <a:extLst>
              <a:ext uri="{FF2B5EF4-FFF2-40B4-BE49-F238E27FC236}">
                <a16:creationId xmlns:a16="http://schemas.microsoft.com/office/drawing/2014/main" id="{BF26D9A6-35B0-C3A9-A269-59DED083CA9E}"/>
              </a:ext>
            </a:extLst>
          </p:cNvPr>
          <p:cNvSpPr>
            <a:spLocks noGrp="1"/>
          </p:cNvSpPr>
          <p:nvPr>
            <p:ph idx="1"/>
          </p:nvPr>
        </p:nvSpPr>
        <p:spPr>
          <a:xfrm>
            <a:off x="457200" y="1200151"/>
            <a:ext cx="8229600" cy="1371599"/>
          </a:xfrm>
        </p:spPr>
        <p:txBody>
          <a:bodyPr>
            <a:normAutofit/>
          </a:bodyPr>
          <a:lstStyle/>
          <a:p>
            <a:pPr marL="0" indent="0">
              <a:buNone/>
            </a:pPr>
            <a:r>
              <a:rPr lang="en-US" sz="2400" dirty="0"/>
              <a:t>Implements an ERC-20 governance token.  Let’s call it GOV.</a:t>
            </a:r>
          </a:p>
          <a:p>
            <a:pPr marL="0" indent="0">
              <a:buNone/>
            </a:pPr>
            <a:r>
              <a:rPr lang="en-US" sz="2400" dirty="0"/>
              <a:t>	… or delegate its GOV tokens to another address</a:t>
            </a:r>
          </a:p>
          <a:p>
            <a:pPr marL="0" indent="0">
              <a:buNone/>
            </a:pPr>
            <a:endParaRPr lang="en-US" sz="2400" dirty="0"/>
          </a:p>
        </p:txBody>
      </p:sp>
      <p:sp>
        <p:nvSpPr>
          <p:cNvPr id="4" name="TextBox 3">
            <a:extLst>
              <a:ext uri="{FF2B5EF4-FFF2-40B4-BE49-F238E27FC236}">
                <a16:creationId xmlns:a16="http://schemas.microsoft.com/office/drawing/2014/main" id="{ECCAC70B-3EFC-E641-A0CE-1CEB5F6DF3C1}"/>
              </a:ext>
            </a:extLst>
          </p:cNvPr>
          <p:cNvSpPr txBox="1"/>
          <p:nvPr/>
        </p:nvSpPr>
        <p:spPr>
          <a:xfrm>
            <a:off x="851893" y="2500732"/>
            <a:ext cx="4922501" cy="461665"/>
          </a:xfrm>
          <a:prstGeom prst="rect">
            <a:avLst/>
          </a:prstGeom>
          <a:noFill/>
        </p:spPr>
        <p:txBody>
          <a:bodyPr wrap="none" rtlCol="0">
            <a:spAutoFit/>
          </a:bodyPr>
          <a:lstStyle/>
          <a:p>
            <a:r>
              <a:rPr lang="en-US" dirty="0">
                <a:solidFill>
                  <a:srgbClr val="9669ED"/>
                </a:solidFill>
                <a:effectLst/>
                <a:latin typeface="+mn-lt"/>
              </a:rPr>
              <a:t>function</a:t>
            </a:r>
            <a:r>
              <a:rPr lang="en-US" dirty="0">
                <a:effectLst/>
                <a:latin typeface="+mn-lt"/>
              </a:rPr>
              <a:t> </a:t>
            </a:r>
            <a:r>
              <a:rPr lang="en-US" b="1" dirty="0">
                <a:solidFill>
                  <a:schemeClr val="accent6">
                    <a:lumMod val="75000"/>
                  </a:schemeClr>
                </a:solidFill>
                <a:effectLst/>
                <a:latin typeface="+mn-lt"/>
              </a:rPr>
              <a:t>delegate</a:t>
            </a:r>
            <a:r>
              <a:rPr lang="en-US" dirty="0">
                <a:effectLst/>
                <a:latin typeface="+mn-lt"/>
              </a:rPr>
              <a:t>(</a:t>
            </a:r>
            <a:r>
              <a:rPr lang="en-US" dirty="0">
                <a:solidFill>
                  <a:srgbClr val="9669ED"/>
                </a:solidFill>
                <a:effectLst/>
                <a:latin typeface="+mn-lt"/>
              </a:rPr>
              <a:t>address</a:t>
            </a:r>
            <a:r>
              <a:rPr lang="en-US" dirty="0">
                <a:effectLst/>
                <a:latin typeface="+mn-lt"/>
              </a:rPr>
              <a:t> </a:t>
            </a:r>
            <a:r>
              <a:rPr lang="en-US" dirty="0" err="1">
                <a:effectLst/>
                <a:latin typeface="+mn-lt"/>
              </a:rPr>
              <a:t>delegatee</a:t>
            </a:r>
            <a:r>
              <a:rPr lang="en-US" dirty="0">
                <a:effectLst/>
                <a:latin typeface="+mn-lt"/>
              </a:rPr>
              <a:t>) </a:t>
            </a:r>
            <a:endParaRPr lang="en-US" b="0" i="0" dirty="0">
              <a:solidFill>
                <a:srgbClr val="141E27"/>
              </a:solidFill>
              <a:effectLst/>
              <a:latin typeface="+mn-lt"/>
            </a:endParaRPr>
          </a:p>
        </p:txBody>
      </p:sp>
      <p:sp>
        <p:nvSpPr>
          <p:cNvPr id="7" name="Rounded Rectangular Callout 6">
            <a:extLst>
              <a:ext uri="{FF2B5EF4-FFF2-40B4-BE49-F238E27FC236}">
                <a16:creationId xmlns:a16="http://schemas.microsoft.com/office/drawing/2014/main" id="{42C26128-7C3C-978B-44E4-AAEC297CC1AC}"/>
              </a:ext>
            </a:extLst>
          </p:cNvPr>
          <p:cNvSpPr/>
          <p:nvPr/>
        </p:nvSpPr>
        <p:spPr>
          <a:xfrm>
            <a:off x="6620622" y="2271282"/>
            <a:ext cx="2163096" cy="691115"/>
          </a:xfrm>
          <a:prstGeom prst="wedgeRoundRectCallout">
            <a:avLst>
              <a:gd name="adj1" fmla="val -92833"/>
              <a:gd name="adj2" fmla="val 1687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delegate all my voting tokens</a:t>
            </a:r>
          </a:p>
        </p:txBody>
      </p:sp>
      <p:sp>
        <p:nvSpPr>
          <p:cNvPr id="8" name="TextBox 7">
            <a:extLst>
              <a:ext uri="{FF2B5EF4-FFF2-40B4-BE49-F238E27FC236}">
                <a16:creationId xmlns:a16="http://schemas.microsoft.com/office/drawing/2014/main" id="{69800A75-8C42-BD83-CB1B-7366FE680D5A}"/>
              </a:ext>
            </a:extLst>
          </p:cNvPr>
          <p:cNvSpPr txBox="1"/>
          <p:nvPr/>
        </p:nvSpPr>
        <p:spPr>
          <a:xfrm>
            <a:off x="335571" y="4081770"/>
            <a:ext cx="8448147" cy="907941"/>
          </a:xfrm>
          <a:prstGeom prst="rect">
            <a:avLst/>
          </a:prstGeom>
          <a:noFill/>
        </p:spPr>
        <p:txBody>
          <a:bodyPr wrap="none" rtlCol="0">
            <a:spAutoFit/>
          </a:bodyPr>
          <a:lstStyle/>
          <a:p>
            <a:pPr algn="l"/>
            <a:r>
              <a:rPr lang="en-US" dirty="0">
                <a:latin typeface="+mn-lt"/>
              </a:rPr>
              <a:t>An address can only delegate </a:t>
            </a:r>
            <a:r>
              <a:rPr lang="en-US" u="sng" dirty="0">
                <a:latin typeface="+mn-lt"/>
              </a:rPr>
              <a:t>all</a:t>
            </a:r>
            <a:r>
              <a:rPr lang="en-US" dirty="0">
                <a:latin typeface="+mn-lt"/>
              </a:rPr>
              <a:t> its tokens to </a:t>
            </a:r>
            <a:r>
              <a:rPr lang="en-US" u="sng" dirty="0">
                <a:latin typeface="+mn-lt"/>
              </a:rPr>
              <a:t>one</a:t>
            </a:r>
            <a:r>
              <a:rPr lang="en-US" dirty="0">
                <a:latin typeface="+mn-lt"/>
              </a:rPr>
              <a:t> address at a time</a:t>
            </a:r>
          </a:p>
          <a:p>
            <a:pPr algn="l">
              <a:spcBef>
                <a:spcPts val="600"/>
              </a:spcBef>
            </a:pPr>
            <a:r>
              <a:rPr lang="en-US" dirty="0">
                <a:latin typeface="+mn-lt"/>
              </a:rPr>
              <a:t>  	… but I can hold my GOV tokens at multiple addresses</a:t>
            </a:r>
          </a:p>
        </p:txBody>
      </p:sp>
      <p:sp>
        <p:nvSpPr>
          <p:cNvPr id="9" name="TextBox 8">
            <a:extLst>
              <a:ext uri="{FF2B5EF4-FFF2-40B4-BE49-F238E27FC236}">
                <a16:creationId xmlns:a16="http://schemas.microsoft.com/office/drawing/2014/main" id="{C8474A5A-89EF-6AB6-CC5F-39D48A4C7B58}"/>
              </a:ext>
            </a:extLst>
          </p:cNvPr>
          <p:cNvSpPr txBox="1"/>
          <p:nvPr/>
        </p:nvSpPr>
        <p:spPr>
          <a:xfrm>
            <a:off x="335571" y="3229458"/>
            <a:ext cx="6667210" cy="461665"/>
          </a:xfrm>
          <a:prstGeom prst="rect">
            <a:avLst/>
          </a:prstGeom>
          <a:noFill/>
        </p:spPr>
        <p:txBody>
          <a:bodyPr wrap="none" rtlCol="0">
            <a:spAutoFit/>
          </a:bodyPr>
          <a:lstStyle/>
          <a:p>
            <a:pPr algn="l"/>
            <a:r>
              <a:rPr lang="en-US" dirty="0">
                <a:latin typeface="+mn-lt"/>
              </a:rPr>
              <a:t>can re-delegate at any time by calling function again</a:t>
            </a:r>
          </a:p>
        </p:txBody>
      </p:sp>
    </p:spTree>
    <p:extLst>
      <p:ext uri="{BB962C8B-B14F-4D97-AF65-F5344CB8AC3E}">
        <p14:creationId xmlns:p14="http://schemas.microsoft.com/office/powerpoint/2010/main" val="252767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37AD-8501-AB02-84CA-11AF08491F6F}"/>
              </a:ext>
            </a:extLst>
          </p:cNvPr>
          <p:cNvSpPr>
            <a:spLocks noGrp="1"/>
          </p:cNvSpPr>
          <p:nvPr>
            <p:ph type="title"/>
          </p:nvPr>
        </p:nvSpPr>
        <p:spPr/>
        <p:txBody>
          <a:bodyPr>
            <a:normAutofit fontScale="90000"/>
          </a:bodyPr>
          <a:lstStyle/>
          <a:p>
            <a:r>
              <a:rPr lang="en-US" dirty="0"/>
              <a:t>Creating a proposal</a:t>
            </a:r>
          </a:p>
        </p:txBody>
      </p:sp>
      <p:sp>
        <p:nvSpPr>
          <p:cNvPr id="3" name="Content Placeholder 2">
            <a:extLst>
              <a:ext uri="{FF2B5EF4-FFF2-40B4-BE49-F238E27FC236}">
                <a16:creationId xmlns:a16="http://schemas.microsoft.com/office/drawing/2014/main" id="{A55B2223-2FB2-1844-AFE0-4D5E749F0072}"/>
              </a:ext>
            </a:extLst>
          </p:cNvPr>
          <p:cNvSpPr>
            <a:spLocks noGrp="1"/>
          </p:cNvSpPr>
          <p:nvPr>
            <p:ph idx="1"/>
          </p:nvPr>
        </p:nvSpPr>
        <p:spPr>
          <a:xfrm>
            <a:off x="457200" y="1200151"/>
            <a:ext cx="8229600" cy="3818430"/>
          </a:xfrm>
        </p:spPr>
        <p:txBody>
          <a:bodyPr>
            <a:normAutofit/>
          </a:bodyPr>
          <a:lstStyle/>
          <a:p>
            <a:pPr marL="0" indent="0">
              <a:buNone/>
            </a:pPr>
            <a:r>
              <a:rPr lang="en-US" sz="2400" dirty="0">
                <a:solidFill>
                  <a:srgbClr val="9669ED"/>
                </a:solidFill>
                <a:effectLst/>
              </a:rPr>
              <a:t>function</a:t>
            </a:r>
            <a:r>
              <a:rPr lang="en-US" sz="2400" dirty="0">
                <a:effectLst/>
              </a:rPr>
              <a:t> </a:t>
            </a:r>
            <a:r>
              <a:rPr lang="en-US" sz="2400" b="1" dirty="0">
                <a:solidFill>
                  <a:schemeClr val="accent6">
                    <a:lumMod val="75000"/>
                  </a:schemeClr>
                </a:solidFill>
                <a:effectLst/>
              </a:rPr>
              <a:t>propose</a:t>
            </a:r>
            <a:r>
              <a:rPr lang="en-US" sz="2400" dirty="0">
                <a:effectLst/>
              </a:rPr>
              <a:t>(</a:t>
            </a:r>
          </a:p>
          <a:p>
            <a:pPr marL="0" indent="0">
              <a:buNone/>
              <a:tabLst>
                <a:tab pos="908050" algn="l"/>
                <a:tab pos="5021263" algn="l"/>
              </a:tabLst>
            </a:pPr>
            <a:r>
              <a:rPr lang="en-US" sz="2400" dirty="0">
                <a:solidFill>
                  <a:srgbClr val="9669ED"/>
                </a:solidFill>
              </a:rPr>
              <a:t>	</a:t>
            </a:r>
            <a:r>
              <a:rPr lang="en-US" sz="2400" dirty="0">
                <a:solidFill>
                  <a:srgbClr val="9669ED"/>
                </a:solidFill>
                <a:effectLst/>
              </a:rPr>
              <a:t>address</a:t>
            </a:r>
            <a:r>
              <a:rPr lang="en-US" sz="2400" dirty="0">
                <a:effectLst/>
              </a:rPr>
              <a:t>[] targets, </a:t>
            </a:r>
          </a:p>
          <a:p>
            <a:pPr marL="0" indent="0">
              <a:buNone/>
              <a:tabLst>
                <a:tab pos="908050" algn="l"/>
                <a:tab pos="5021263" algn="l"/>
              </a:tabLst>
            </a:pPr>
            <a:r>
              <a:rPr lang="en-US" sz="2400" dirty="0">
                <a:solidFill>
                  <a:srgbClr val="9669ED"/>
                </a:solidFill>
              </a:rPr>
              <a:t>	</a:t>
            </a:r>
            <a:r>
              <a:rPr lang="en-US" sz="2400" dirty="0" err="1">
                <a:solidFill>
                  <a:srgbClr val="9669ED"/>
                </a:solidFill>
                <a:effectLst/>
              </a:rPr>
              <a:t>uint</a:t>
            </a:r>
            <a:r>
              <a:rPr lang="en-US" sz="2400" dirty="0">
                <a:effectLst/>
              </a:rPr>
              <a:t>[]        values, </a:t>
            </a:r>
          </a:p>
          <a:p>
            <a:pPr marL="0" indent="0">
              <a:buNone/>
              <a:tabLst>
                <a:tab pos="908050" algn="l"/>
                <a:tab pos="5021263" algn="l"/>
              </a:tabLst>
            </a:pPr>
            <a:r>
              <a:rPr lang="en-US" sz="2400" dirty="0">
                <a:solidFill>
                  <a:srgbClr val="9669ED"/>
                </a:solidFill>
              </a:rPr>
              <a:t>	</a:t>
            </a:r>
            <a:r>
              <a:rPr lang="en-US" sz="2400" dirty="0">
                <a:solidFill>
                  <a:srgbClr val="9669ED"/>
                </a:solidFill>
                <a:effectLst/>
              </a:rPr>
              <a:t>string</a:t>
            </a:r>
            <a:r>
              <a:rPr lang="en-US" sz="2400" dirty="0">
                <a:effectLst/>
              </a:rPr>
              <a:t>[]     signatures, </a:t>
            </a:r>
          </a:p>
          <a:p>
            <a:pPr marL="0" indent="0">
              <a:buNone/>
              <a:tabLst>
                <a:tab pos="908050" algn="l"/>
                <a:tab pos="5021263" algn="l"/>
              </a:tabLst>
            </a:pPr>
            <a:r>
              <a:rPr lang="en-US" sz="2400" dirty="0">
                <a:solidFill>
                  <a:srgbClr val="9669ED"/>
                </a:solidFill>
              </a:rPr>
              <a:t>	</a:t>
            </a:r>
            <a:r>
              <a:rPr lang="en-US" sz="2400" dirty="0">
                <a:solidFill>
                  <a:srgbClr val="9669ED"/>
                </a:solidFill>
                <a:effectLst/>
              </a:rPr>
              <a:t>bytes</a:t>
            </a:r>
            <a:r>
              <a:rPr lang="en-US" sz="2400" dirty="0">
                <a:effectLst/>
              </a:rPr>
              <a:t>[]     </a:t>
            </a:r>
            <a:r>
              <a:rPr lang="en-US" sz="2400" dirty="0" err="1">
                <a:effectLst/>
              </a:rPr>
              <a:t>calldatas</a:t>
            </a:r>
            <a:r>
              <a:rPr lang="en-US" sz="2400" dirty="0">
                <a:effectLst/>
              </a:rPr>
              <a:t>, </a:t>
            </a:r>
          </a:p>
          <a:p>
            <a:pPr marL="0" indent="0">
              <a:spcBef>
                <a:spcPts val="1776"/>
              </a:spcBef>
              <a:buNone/>
              <a:tabLst>
                <a:tab pos="908050" algn="l"/>
                <a:tab pos="3652838" algn="l"/>
                <a:tab pos="5021263" algn="l"/>
              </a:tabLst>
            </a:pPr>
            <a:r>
              <a:rPr lang="en-US" sz="2400" dirty="0">
                <a:solidFill>
                  <a:srgbClr val="9669ED"/>
                </a:solidFill>
              </a:rPr>
              <a:t>	</a:t>
            </a:r>
            <a:r>
              <a:rPr lang="en-US" sz="2400" dirty="0">
                <a:solidFill>
                  <a:srgbClr val="9669ED"/>
                </a:solidFill>
                <a:effectLst/>
              </a:rPr>
              <a:t>string</a:t>
            </a:r>
            <a:r>
              <a:rPr lang="en-US" sz="2400" dirty="0">
                <a:effectLst/>
              </a:rPr>
              <a:t> description)	//  proposal description </a:t>
            </a:r>
          </a:p>
          <a:p>
            <a:pPr marL="0" indent="0">
              <a:spcBef>
                <a:spcPts val="1776"/>
              </a:spcBef>
              <a:buNone/>
            </a:pPr>
            <a:r>
              <a:rPr lang="en-US" sz="2400" dirty="0">
                <a:solidFill>
                  <a:srgbClr val="9669ED"/>
                </a:solidFill>
              </a:rPr>
              <a:t>	</a:t>
            </a:r>
            <a:r>
              <a:rPr lang="en-US" sz="2400" dirty="0">
                <a:solidFill>
                  <a:srgbClr val="9669ED"/>
                </a:solidFill>
                <a:effectLst/>
              </a:rPr>
              <a:t>returns</a:t>
            </a:r>
            <a:r>
              <a:rPr lang="en-US" sz="2400" dirty="0">
                <a:effectLst/>
              </a:rPr>
              <a:t> (</a:t>
            </a:r>
            <a:r>
              <a:rPr lang="en-US" sz="2400" dirty="0" err="1">
                <a:solidFill>
                  <a:srgbClr val="9669ED"/>
                </a:solidFill>
                <a:effectLst/>
              </a:rPr>
              <a:t>uint</a:t>
            </a:r>
            <a:r>
              <a:rPr lang="en-US" sz="2400" dirty="0">
                <a:effectLst/>
              </a:rPr>
              <a:t>) </a:t>
            </a:r>
            <a:br>
              <a:rPr lang="en-US" sz="2400" b="0" i="0" dirty="0">
                <a:solidFill>
                  <a:srgbClr val="141E27"/>
                </a:solidFill>
                <a:effectLst/>
              </a:rPr>
            </a:br>
            <a:endParaRPr lang="en-US" sz="2400" b="0" i="0" dirty="0">
              <a:solidFill>
                <a:srgbClr val="141E27"/>
              </a:solidFill>
              <a:effectLst/>
            </a:endParaRPr>
          </a:p>
          <a:p>
            <a:pPr marL="0" indent="0">
              <a:buNone/>
            </a:pPr>
            <a:endParaRPr lang="en-US" sz="2400" dirty="0"/>
          </a:p>
        </p:txBody>
      </p:sp>
      <p:sp>
        <p:nvSpPr>
          <p:cNvPr id="4" name="Right Brace 3">
            <a:extLst>
              <a:ext uri="{FF2B5EF4-FFF2-40B4-BE49-F238E27FC236}">
                <a16:creationId xmlns:a16="http://schemas.microsoft.com/office/drawing/2014/main" id="{3A435A4C-4FAE-4742-A2FD-C3053119FB80}"/>
              </a:ext>
            </a:extLst>
          </p:cNvPr>
          <p:cNvSpPr/>
          <p:nvPr/>
        </p:nvSpPr>
        <p:spPr>
          <a:xfrm>
            <a:off x="4021390" y="1785170"/>
            <a:ext cx="294968" cy="157316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55A46736-946B-0D63-78B2-78BEA44D3A90}"/>
              </a:ext>
            </a:extLst>
          </p:cNvPr>
          <p:cNvSpPr txBox="1"/>
          <p:nvPr/>
        </p:nvSpPr>
        <p:spPr>
          <a:xfrm>
            <a:off x="4402973" y="1785170"/>
            <a:ext cx="4287905" cy="1569660"/>
          </a:xfrm>
          <a:prstGeom prst="rect">
            <a:avLst/>
          </a:prstGeom>
          <a:noFill/>
          <a:ln>
            <a:solidFill>
              <a:schemeClr val="accent1"/>
            </a:solidFill>
          </a:ln>
        </p:spPr>
        <p:txBody>
          <a:bodyPr wrap="none" rtlCol="0">
            <a:spAutoFit/>
          </a:bodyPr>
          <a:lstStyle/>
          <a:p>
            <a:pPr algn="l"/>
            <a:r>
              <a:rPr lang="en-US" dirty="0">
                <a:latin typeface="+mn-lt"/>
              </a:rPr>
              <a:t>If proposal passes, </a:t>
            </a:r>
            <a:br>
              <a:rPr lang="en-US" dirty="0">
                <a:latin typeface="+mn-lt"/>
              </a:rPr>
            </a:br>
            <a:r>
              <a:rPr lang="en-US" dirty="0">
                <a:latin typeface="+mn-lt"/>
              </a:rPr>
              <a:t>how to execute it:</a:t>
            </a:r>
          </a:p>
          <a:p>
            <a:pPr algn="l"/>
            <a:r>
              <a:rPr lang="en-US" dirty="0">
                <a:latin typeface="+mn-lt"/>
              </a:rPr>
              <a:t>    what functions to call (actions)</a:t>
            </a:r>
            <a:br>
              <a:rPr lang="en-US" dirty="0">
                <a:latin typeface="+mn-lt"/>
              </a:rPr>
            </a:br>
            <a:r>
              <a:rPr lang="en-US" dirty="0">
                <a:latin typeface="+mn-lt"/>
              </a:rPr>
              <a:t>    and with what arguments </a:t>
            </a:r>
          </a:p>
        </p:txBody>
      </p:sp>
      <p:sp>
        <p:nvSpPr>
          <p:cNvPr id="6" name="TextBox 5">
            <a:extLst>
              <a:ext uri="{FF2B5EF4-FFF2-40B4-BE49-F238E27FC236}">
                <a16:creationId xmlns:a16="http://schemas.microsoft.com/office/drawing/2014/main" id="{7B5B77D1-4C7F-2945-5041-D8BA817390A0}"/>
              </a:ext>
            </a:extLst>
          </p:cNvPr>
          <p:cNvSpPr txBox="1"/>
          <p:nvPr/>
        </p:nvSpPr>
        <p:spPr>
          <a:xfrm>
            <a:off x="6268381" y="3905285"/>
            <a:ext cx="2418419" cy="461665"/>
          </a:xfrm>
          <a:prstGeom prst="rect">
            <a:avLst/>
          </a:prstGeom>
          <a:noFill/>
        </p:spPr>
        <p:txBody>
          <a:bodyPr wrap="none" rtlCol="0">
            <a:spAutoFit/>
          </a:bodyPr>
          <a:lstStyle/>
          <a:p>
            <a:pPr algn="l"/>
            <a:r>
              <a:rPr lang="en-US" dirty="0">
                <a:latin typeface="+mn-lt"/>
              </a:rPr>
              <a:t>(human readable)</a:t>
            </a:r>
          </a:p>
        </p:txBody>
      </p:sp>
      <p:sp>
        <p:nvSpPr>
          <p:cNvPr id="7" name="Rectangular Callout 6">
            <a:extLst>
              <a:ext uri="{FF2B5EF4-FFF2-40B4-BE49-F238E27FC236}">
                <a16:creationId xmlns:a16="http://schemas.microsoft.com/office/drawing/2014/main" id="{77B8F90E-1D11-5583-5E76-66F035028483}"/>
              </a:ext>
            </a:extLst>
          </p:cNvPr>
          <p:cNvSpPr/>
          <p:nvPr/>
        </p:nvSpPr>
        <p:spPr>
          <a:xfrm>
            <a:off x="3401962" y="4425424"/>
            <a:ext cx="4660490" cy="461665"/>
          </a:xfrm>
          <a:prstGeom prst="wedgeRectCallout">
            <a:avLst>
              <a:gd name="adj1" fmla="val -65190"/>
              <a:gd name="adj2" fmla="val -4730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ID of newly created proposal </a:t>
            </a:r>
          </a:p>
        </p:txBody>
      </p:sp>
      <p:sp>
        <p:nvSpPr>
          <p:cNvPr id="8" name="Rectangular Callout 7">
            <a:extLst>
              <a:ext uri="{FF2B5EF4-FFF2-40B4-BE49-F238E27FC236}">
                <a16:creationId xmlns:a16="http://schemas.microsoft.com/office/drawing/2014/main" id="{FDF009C7-4344-90C9-B6F6-998AC48EF947}"/>
              </a:ext>
            </a:extLst>
          </p:cNvPr>
          <p:cNvSpPr/>
          <p:nvPr/>
        </p:nvSpPr>
        <p:spPr>
          <a:xfrm>
            <a:off x="3645626" y="969318"/>
            <a:ext cx="5245509" cy="461665"/>
          </a:xfrm>
          <a:prstGeom prst="wedgeRectCallout">
            <a:avLst>
              <a:gd name="adj1" fmla="val -65565"/>
              <a:gd name="adj2" fmla="val 5704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function to call on governor contract</a:t>
            </a:r>
          </a:p>
        </p:txBody>
      </p:sp>
    </p:spTree>
    <p:extLst>
      <p:ext uri="{BB962C8B-B14F-4D97-AF65-F5344CB8AC3E}">
        <p14:creationId xmlns:p14="http://schemas.microsoft.com/office/powerpoint/2010/main" val="7677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F1B0-170E-176D-5960-9D4BB80B8F35}"/>
              </a:ext>
            </a:extLst>
          </p:cNvPr>
          <p:cNvSpPr>
            <a:spLocks noGrp="1"/>
          </p:cNvSpPr>
          <p:nvPr>
            <p:ph type="title"/>
          </p:nvPr>
        </p:nvSpPr>
        <p:spPr/>
        <p:txBody>
          <a:bodyPr>
            <a:normAutofit fontScale="90000"/>
          </a:bodyPr>
          <a:lstStyle/>
          <a:p>
            <a:r>
              <a:rPr lang="en-US" dirty="0"/>
              <a:t>Global contract parameters</a:t>
            </a:r>
          </a:p>
        </p:txBody>
      </p:sp>
      <p:sp>
        <p:nvSpPr>
          <p:cNvPr id="3" name="Content Placeholder 2">
            <a:extLst>
              <a:ext uri="{FF2B5EF4-FFF2-40B4-BE49-F238E27FC236}">
                <a16:creationId xmlns:a16="http://schemas.microsoft.com/office/drawing/2014/main" id="{AF80D965-9FEF-5597-43BB-F5FEBAFC286E}"/>
              </a:ext>
            </a:extLst>
          </p:cNvPr>
          <p:cNvSpPr>
            <a:spLocks noGrp="1"/>
          </p:cNvSpPr>
          <p:nvPr>
            <p:ph idx="1"/>
          </p:nvPr>
        </p:nvSpPr>
        <p:spPr>
          <a:xfrm>
            <a:off x="457199" y="1200151"/>
            <a:ext cx="8431161" cy="3818430"/>
          </a:xfrm>
        </p:spPr>
        <p:txBody>
          <a:bodyPr>
            <a:normAutofit/>
          </a:bodyPr>
          <a:lstStyle/>
          <a:p>
            <a:r>
              <a:rPr lang="en-US" sz="2400" b="1" dirty="0" err="1"/>
              <a:t>quorumVotes</a:t>
            </a:r>
            <a:r>
              <a:rPr lang="en-US" sz="2400" dirty="0"/>
              <a:t>:   the minimum # of votes for a proposal to pass</a:t>
            </a:r>
          </a:p>
          <a:p>
            <a:pPr>
              <a:spcBef>
                <a:spcPts val="1800"/>
              </a:spcBef>
            </a:pPr>
            <a:r>
              <a:rPr lang="en-US" sz="2400" b="1" dirty="0" err="1"/>
              <a:t>proposalThreshold</a:t>
            </a:r>
            <a:r>
              <a:rPr lang="en-US" sz="2400" dirty="0"/>
              <a:t>:  min # votes needed to create a proposal</a:t>
            </a:r>
          </a:p>
          <a:p>
            <a:pPr>
              <a:spcBef>
                <a:spcPts val="1800"/>
              </a:spcBef>
            </a:pPr>
            <a:r>
              <a:rPr lang="en-US" sz="2400" b="1" dirty="0" err="1"/>
              <a:t>votingDelay</a:t>
            </a:r>
            <a:r>
              <a:rPr lang="en-US" sz="2400" dirty="0"/>
              <a:t>:  # blocks to wait until voting can begin after a proposal is created (e.g., two days)</a:t>
            </a:r>
          </a:p>
          <a:p>
            <a:pPr>
              <a:spcBef>
                <a:spcPts val="1800"/>
              </a:spcBef>
            </a:pPr>
            <a:r>
              <a:rPr lang="en-US" sz="2400" b="1" dirty="0" err="1"/>
              <a:t>votingPeriod</a:t>
            </a:r>
            <a:r>
              <a:rPr lang="en-US" sz="2400" dirty="0"/>
              <a:t>:  # blocks when voting is open (e.g., three days)</a:t>
            </a:r>
          </a:p>
          <a:p>
            <a:endParaRPr lang="en-US" sz="2400" dirty="0"/>
          </a:p>
          <a:p>
            <a:pPr marL="0" indent="0">
              <a:buNone/>
            </a:pPr>
            <a:r>
              <a:rPr lang="en-US" sz="2400" dirty="0"/>
              <a:t>All these parameters can be changed by governance in Bravo</a:t>
            </a:r>
          </a:p>
        </p:txBody>
      </p:sp>
    </p:spTree>
    <p:extLst>
      <p:ext uri="{BB962C8B-B14F-4D97-AF65-F5344CB8AC3E}">
        <p14:creationId xmlns:p14="http://schemas.microsoft.com/office/powerpoint/2010/main" val="188370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DB73-42B9-7EC2-7DCF-394060E7E9C6}"/>
              </a:ext>
            </a:extLst>
          </p:cNvPr>
          <p:cNvSpPr>
            <a:spLocks noGrp="1"/>
          </p:cNvSpPr>
          <p:nvPr>
            <p:ph type="title"/>
          </p:nvPr>
        </p:nvSpPr>
        <p:spPr/>
        <p:txBody>
          <a:bodyPr>
            <a:normAutofit fontScale="90000"/>
          </a:bodyPr>
          <a:lstStyle/>
          <a:p>
            <a:r>
              <a:rPr lang="en-US" dirty="0"/>
              <a:t>Proposal execution</a:t>
            </a:r>
          </a:p>
        </p:txBody>
      </p:sp>
      <p:sp>
        <p:nvSpPr>
          <p:cNvPr id="3" name="Content Placeholder 2">
            <a:extLst>
              <a:ext uri="{FF2B5EF4-FFF2-40B4-BE49-F238E27FC236}">
                <a16:creationId xmlns:a16="http://schemas.microsoft.com/office/drawing/2014/main" id="{E9A9FCF5-7062-76A5-1B6C-129CFF47B194}"/>
              </a:ext>
            </a:extLst>
          </p:cNvPr>
          <p:cNvSpPr>
            <a:spLocks noGrp="1"/>
          </p:cNvSpPr>
          <p:nvPr>
            <p:ph idx="1"/>
          </p:nvPr>
        </p:nvSpPr>
        <p:spPr>
          <a:xfrm>
            <a:off x="457199" y="1200151"/>
            <a:ext cx="8372475" cy="3457574"/>
          </a:xfrm>
        </p:spPr>
        <p:txBody>
          <a:bodyPr/>
          <a:lstStyle/>
          <a:p>
            <a:pPr marL="0" indent="0">
              <a:buNone/>
            </a:pPr>
            <a:r>
              <a:rPr lang="en-US" dirty="0"/>
              <a:t>Once proposal gets enough votes and delays expire:</a:t>
            </a:r>
          </a:p>
          <a:p>
            <a:pPr marL="0" indent="0">
              <a:buNone/>
            </a:pPr>
            <a:endParaRPr lang="en-US" dirty="0"/>
          </a:p>
          <a:p>
            <a:r>
              <a:rPr lang="en-US" dirty="0">
                <a:effectLst/>
              </a:rPr>
              <a:t>anyone can call:</a:t>
            </a:r>
            <a:r>
              <a:rPr lang="en-US" dirty="0"/>
              <a:t>    </a:t>
            </a:r>
            <a:r>
              <a:rPr lang="en-US" dirty="0">
                <a:solidFill>
                  <a:srgbClr val="9669ED"/>
                </a:solidFill>
                <a:effectLst/>
              </a:rPr>
              <a:t>function</a:t>
            </a:r>
            <a:r>
              <a:rPr lang="en-US" dirty="0">
                <a:effectLst/>
              </a:rPr>
              <a:t> </a:t>
            </a:r>
            <a:r>
              <a:rPr lang="en-US" b="1" dirty="0">
                <a:solidFill>
                  <a:schemeClr val="accent6">
                    <a:lumMod val="75000"/>
                  </a:schemeClr>
                </a:solidFill>
                <a:effectLst/>
              </a:rPr>
              <a:t>execute</a:t>
            </a:r>
            <a:r>
              <a:rPr lang="en-US" dirty="0">
                <a:effectLst/>
              </a:rPr>
              <a:t>(</a:t>
            </a:r>
            <a:r>
              <a:rPr lang="en-US" dirty="0" err="1">
                <a:solidFill>
                  <a:srgbClr val="9669ED"/>
                </a:solidFill>
                <a:effectLst/>
              </a:rPr>
              <a:t>uint</a:t>
            </a:r>
            <a:r>
              <a:rPr lang="en-US" dirty="0">
                <a:effectLst/>
              </a:rPr>
              <a:t> </a:t>
            </a:r>
            <a:r>
              <a:rPr lang="en-US" dirty="0" err="1">
                <a:effectLst/>
              </a:rPr>
              <a:t>proposalID</a:t>
            </a:r>
            <a:r>
              <a:rPr lang="en-US" dirty="0">
                <a:effectLst/>
              </a:rPr>
              <a:t>)</a:t>
            </a:r>
          </a:p>
          <a:p>
            <a:pPr marL="0" indent="0">
              <a:buNone/>
            </a:pPr>
            <a:endParaRPr lang="en-US" dirty="0"/>
          </a:p>
          <a:p>
            <a:pPr marL="0" indent="0">
              <a:buNone/>
            </a:pPr>
            <a:r>
              <a:rPr lang="en-US" dirty="0"/>
              <a:t>		⇒   prescribed functions in proposal get called</a:t>
            </a:r>
          </a:p>
        </p:txBody>
      </p:sp>
    </p:spTree>
    <p:extLst>
      <p:ext uri="{BB962C8B-B14F-4D97-AF65-F5344CB8AC3E}">
        <p14:creationId xmlns:p14="http://schemas.microsoft.com/office/powerpoint/2010/main" val="3093866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6DB73-42B9-7EC2-7DCF-394060E7E9C6}"/>
              </a:ext>
            </a:extLst>
          </p:cNvPr>
          <p:cNvSpPr>
            <a:spLocks noGrp="1"/>
          </p:cNvSpPr>
          <p:nvPr>
            <p:ph type="title"/>
          </p:nvPr>
        </p:nvSpPr>
        <p:spPr/>
        <p:txBody>
          <a:bodyPr>
            <a:normAutofit fontScale="90000"/>
          </a:bodyPr>
          <a:lstStyle/>
          <a:p>
            <a:r>
              <a:rPr lang="en-US" dirty="0"/>
              <a:t>The limits of democracy</a:t>
            </a:r>
          </a:p>
        </p:txBody>
      </p:sp>
      <p:sp>
        <p:nvSpPr>
          <p:cNvPr id="3" name="Content Placeholder 2">
            <a:extLst>
              <a:ext uri="{FF2B5EF4-FFF2-40B4-BE49-F238E27FC236}">
                <a16:creationId xmlns:a16="http://schemas.microsoft.com/office/drawing/2014/main" id="{E9A9FCF5-7062-76A5-1B6C-129CFF47B194}"/>
              </a:ext>
            </a:extLst>
          </p:cNvPr>
          <p:cNvSpPr>
            <a:spLocks noGrp="1"/>
          </p:cNvSpPr>
          <p:nvPr>
            <p:ph idx="1"/>
          </p:nvPr>
        </p:nvSpPr>
        <p:spPr>
          <a:xfrm>
            <a:off x="457199" y="1200151"/>
            <a:ext cx="8372475" cy="3818430"/>
          </a:xfrm>
        </p:spPr>
        <p:txBody>
          <a:bodyPr/>
          <a:lstStyle/>
          <a:p>
            <a:pPr marL="0" indent="0">
              <a:buNone/>
            </a:pPr>
            <a:r>
              <a:rPr lang="en-US" b="1" dirty="0">
                <a:effectLst/>
              </a:rPr>
              <a:t>Anytime</a:t>
            </a:r>
            <a:r>
              <a:rPr lang="en-US" dirty="0">
                <a:effectLst/>
              </a:rPr>
              <a:t> before execution</a:t>
            </a:r>
          </a:p>
          <a:p>
            <a:r>
              <a:rPr lang="en-US" dirty="0"/>
              <a:t>“guardian” can call   </a:t>
            </a:r>
            <a:r>
              <a:rPr lang="en-US" b="1" dirty="0">
                <a:solidFill>
                  <a:schemeClr val="accent6">
                    <a:lumMod val="75000"/>
                  </a:schemeClr>
                </a:solidFill>
              </a:rPr>
              <a:t>cancel()</a:t>
            </a:r>
            <a:r>
              <a:rPr lang="en-US" b="1" dirty="0"/>
              <a:t>   </a:t>
            </a:r>
            <a:r>
              <a:rPr lang="en-US" dirty="0"/>
              <a:t>to cancel a proposal</a:t>
            </a:r>
            <a:endParaRPr lang="en-US" b="1" dirty="0">
              <a:solidFill>
                <a:schemeClr val="accent6">
                  <a:lumMod val="75000"/>
                </a:schemeClr>
              </a:solidFill>
              <a:effectLst/>
            </a:endParaRPr>
          </a:p>
          <a:p>
            <a:pPr marL="0" indent="0">
              <a:buNone/>
            </a:pPr>
            <a:endParaRPr lang="en-US" dirty="0">
              <a:effectLst/>
            </a:endParaRPr>
          </a:p>
          <a:p>
            <a:pPr marL="0" indent="0">
              <a:buNone/>
            </a:pPr>
            <a:r>
              <a:rPr lang="en-US" dirty="0"/>
              <a:t>Who is this guardian??</a:t>
            </a:r>
          </a:p>
          <a:p>
            <a:r>
              <a:rPr lang="en-US" dirty="0">
                <a:effectLst/>
              </a:rPr>
              <a:t>set at Governor contract creation time</a:t>
            </a:r>
          </a:p>
          <a:p>
            <a:r>
              <a:rPr lang="en-US" dirty="0"/>
              <a:t>can abdicate at any time by calling   </a:t>
            </a:r>
            <a:r>
              <a:rPr lang="en-US" b="1" dirty="0">
                <a:solidFill>
                  <a:schemeClr val="accent6">
                    <a:lumMod val="75000"/>
                  </a:schemeClr>
                </a:solidFill>
              </a:rPr>
              <a:t>_abdicate</a:t>
            </a:r>
            <a:r>
              <a:rPr lang="en-US" dirty="0"/>
              <a:t>()</a:t>
            </a:r>
            <a:endParaRPr lang="en-US" dirty="0">
              <a:effectLst/>
            </a:endParaRPr>
          </a:p>
        </p:txBody>
      </p:sp>
    </p:spTree>
    <p:extLst>
      <p:ext uri="{BB962C8B-B14F-4D97-AF65-F5344CB8AC3E}">
        <p14:creationId xmlns:p14="http://schemas.microsoft.com/office/powerpoint/2010/main" val="18323270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A6DAE-E43E-9C7F-4429-4EF1F4EAE7CF}"/>
              </a:ext>
            </a:extLst>
          </p:cNvPr>
          <p:cNvSpPr>
            <a:spLocks noGrp="1"/>
          </p:cNvSpPr>
          <p:nvPr>
            <p:ph type="title"/>
          </p:nvPr>
        </p:nvSpPr>
        <p:spPr/>
        <p:txBody>
          <a:bodyPr>
            <a:normAutofit fontScale="90000"/>
          </a:bodyPr>
          <a:lstStyle/>
          <a:p>
            <a:r>
              <a:rPr lang="en-US" dirty="0"/>
              <a:t>DAO privacy questions</a:t>
            </a:r>
          </a:p>
        </p:txBody>
      </p:sp>
      <p:sp>
        <p:nvSpPr>
          <p:cNvPr id="3" name="Content Placeholder 2">
            <a:extLst>
              <a:ext uri="{FF2B5EF4-FFF2-40B4-BE49-F238E27FC236}">
                <a16:creationId xmlns:a16="http://schemas.microsoft.com/office/drawing/2014/main" id="{F00F5E91-7860-C2D6-D243-FE4A7945EBCC}"/>
              </a:ext>
            </a:extLst>
          </p:cNvPr>
          <p:cNvSpPr>
            <a:spLocks noGrp="1"/>
          </p:cNvSpPr>
          <p:nvPr>
            <p:ph idx="1"/>
          </p:nvPr>
        </p:nvSpPr>
        <p:spPr>
          <a:xfrm>
            <a:off x="304800" y="1103671"/>
            <a:ext cx="8382000" cy="3256294"/>
          </a:xfrm>
        </p:spPr>
        <p:txBody>
          <a:bodyPr>
            <a:noAutofit/>
          </a:bodyPr>
          <a:lstStyle/>
          <a:p>
            <a:pPr marL="257175" indent="-257175">
              <a:spcBef>
                <a:spcPts val="1404"/>
              </a:spcBef>
              <a:buFont typeface="Arial" panose="020B0604020202020204" pitchFamily="34" charset="0"/>
              <a:buChar char="•"/>
            </a:pPr>
            <a:r>
              <a:rPr lang="en-US" sz="2400" b="1" dirty="0"/>
              <a:t>Private DAO participation</a:t>
            </a:r>
            <a:r>
              <a:rPr lang="en-US" sz="2400" dirty="0"/>
              <a:t>:   keep membership list private</a:t>
            </a:r>
          </a:p>
          <a:p>
            <a:pPr marL="257175" indent="-257175">
              <a:spcBef>
                <a:spcPts val="1404"/>
              </a:spcBef>
              <a:buFont typeface="Arial" panose="020B0604020202020204" pitchFamily="34" charset="0"/>
              <a:buChar char="•"/>
            </a:pPr>
            <a:r>
              <a:rPr lang="en-US" sz="2400" b="1" dirty="0"/>
              <a:t>Private voting</a:t>
            </a:r>
            <a:r>
              <a:rPr lang="en-US" sz="2400" dirty="0"/>
              <a:t>:   keep who voted how on each proposal private</a:t>
            </a:r>
          </a:p>
          <a:p>
            <a:pPr marL="257175" indent="-257175">
              <a:spcBef>
                <a:spcPts val="1404"/>
              </a:spcBef>
              <a:buFont typeface="Arial" panose="020B0604020202020204" pitchFamily="34" charset="0"/>
              <a:buChar char="•"/>
            </a:pPr>
            <a:r>
              <a:rPr lang="en-US" sz="2400" b="1" dirty="0"/>
              <a:t>Privately delegate </a:t>
            </a:r>
            <a:r>
              <a:rPr lang="en-US" sz="2400" dirty="0"/>
              <a:t>voting rights</a:t>
            </a:r>
          </a:p>
          <a:p>
            <a:pPr marL="257175" indent="-257175">
              <a:spcBef>
                <a:spcPts val="1404"/>
              </a:spcBef>
              <a:buFont typeface="Arial" panose="020B0604020202020204" pitchFamily="34" charset="0"/>
              <a:buChar char="•"/>
            </a:pPr>
            <a:r>
              <a:rPr lang="en-US" sz="2400" b="1" dirty="0"/>
              <a:t>Private treasury</a:t>
            </a:r>
          </a:p>
          <a:p>
            <a:pPr marL="0" indent="0">
              <a:spcBef>
                <a:spcPts val="2304"/>
              </a:spcBef>
              <a:buNone/>
            </a:pPr>
            <a:r>
              <a:rPr lang="en-US" sz="2400" dirty="0"/>
              <a:t>			… while complying with all relevant laws. </a:t>
            </a:r>
          </a:p>
        </p:txBody>
      </p:sp>
      <p:sp>
        <p:nvSpPr>
          <p:cNvPr id="4" name="Slide Number Placeholder 3">
            <a:extLst>
              <a:ext uri="{FF2B5EF4-FFF2-40B4-BE49-F238E27FC236}">
                <a16:creationId xmlns:a16="http://schemas.microsoft.com/office/drawing/2014/main" id="{EB93AD5A-8783-F0E0-F489-3149F67A45D2}"/>
              </a:ext>
            </a:extLst>
          </p:cNvPr>
          <p:cNvSpPr>
            <a:spLocks noGrp="1"/>
          </p:cNvSpPr>
          <p:nvPr>
            <p:ph type="sldNum" sz="quarter" idx="12"/>
          </p:nvPr>
        </p:nvSpPr>
        <p:spPr>
          <a:xfrm>
            <a:off x="203200" y="6416676"/>
            <a:ext cx="711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25EAAF7-E907-EF47-9376-F956DC3F0282}" type="slidenum">
              <a:rPr lang="en-US" smtClean="0"/>
              <a:pPr>
                <a:defRPr/>
              </a:pPr>
              <a:t>53</a:t>
            </a:fld>
            <a:endParaRPr lang="en-US"/>
          </a:p>
        </p:txBody>
      </p:sp>
    </p:spTree>
    <p:extLst>
      <p:ext uri="{BB962C8B-B14F-4D97-AF65-F5344CB8AC3E}">
        <p14:creationId xmlns:p14="http://schemas.microsoft.com/office/powerpoint/2010/main" val="1562059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91E4-60F7-9032-BA0F-67CB1D8FEE1B}"/>
              </a:ext>
            </a:extLst>
          </p:cNvPr>
          <p:cNvSpPr>
            <a:spLocks noGrp="1"/>
          </p:cNvSpPr>
          <p:nvPr>
            <p:ph type="title"/>
          </p:nvPr>
        </p:nvSpPr>
        <p:spPr/>
        <p:txBody>
          <a:bodyPr>
            <a:noAutofit/>
          </a:bodyPr>
          <a:lstStyle/>
          <a:p>
            <a:r>
              <a:rPr lang="en-US" sz="3200" dirty="0"/>
              <a:t>Some DAOs made mistakes and were attacked</a:t>
            </a:r>
          </a:p>
        </p:txBody>
      </p:sp>
      <p:sp>
        <p:nvSpPr>
          <p:cNvPr id="3" name="Content Placeholder 2">
            <a:extLst>
              <a:ext uri="{FF2B5EF4-FFF2-40B4-BE49-F238E27FC236}">
                <a16:creationId xmlns:a16="http://schemas.microsoft.com/office/drawing/2014/main" id="{7CE63985-0838-1D35-A70B-CBCD697D5D26}"/>
              </a:ext>
            </a:extLst>
          </p:cNvPr>
          <p:cNvSpPr>
            <a:spLocks noGrp="1"/>
          </p:cNvSpPr>
          <p:nvPr>
            <p:ph idx="1"/>
          </p:nvPr>
        </p:nvSpPr>
        <p:spPr/>
        <p:txBody>
          <a:bodyPr>
            <a:normAutofit/>
          </a:bodyPr>
          <a:lstStyle/>
          <a:p>
            <a:r>
              <a:rPr lang="en-US" sz="2400" dirty="0"/>
              <a:t>Attack on Beanstalk governance:   $182M</a:t>
            </a:r>
          </a:p>
          <a:p>
            <a:r>
              <a:rPr lang="en-US" sz="2400" dirty="0"/>
              <a:t>Attack on Yam Finance governance:  thwarted</a:t>
            </a:r>
          </a:p>
          <a:p>
            <a:r>
              <a:rPr lang="en-US" sz="2400" dirty="0"/>
              <a:t>Attack on Build Finance governance  $1.5M</a:t>
            </a:r>
          </a:p>
          <a:p>
            <a:r>
              <a:rPr lang="en-US" sz="2400" dirty="0"/>
              <a:t>Attack on Mango governance:  $115M</a:t>
            </a:r>
          </a:p>
          <a:p>
            <a:r>
              <a:rPr lang="en-US" sz="2400" dirty="0" err="1"/>
              <a:t>Steem</a:t>
            </a:r>
            <a:r>
              <a:rPr lang="en-US" sz="2400" dirty="0"/>
              <a:t> governance drama</a:t>
            </a:r>
          </a:p>
          <a:p>
            <a:pPr marL="57150" indent="0">
              <a:spcBef>
                <a:spcPts val="2376"/>
              </a:spcBef>
              <a:buNone/>
            </a:pPr>
            <a:endParaRPr lang="en-US" sz="2400" dirty="0"/>
          </a:p>
          <a:p>
            <a:pPr marL="57150" indent="0">
              <a:spcBef>
                <a:spcPts val="2376"/>
              </a:spcBef>
              <a:buNone/>
            </a:pPr>
            <a:r>
              <a:rPr lang="en-US" sz="2400" dirty="0"/>
              <a:t>What happened?   What can we learn?</a:t>
            </a:r>
          </a:p>
          <a:p>
            <a:endParaRPr lang="en-US" sz="2400" dirty="0"/>
          </a:p>
        </p:txBody>
      </p:sp>
    </p:spTree>
    <p:extLst>
      <p:ext uri="{BB962C8B-B14F-4D97-AF65-F5344CB8AC3E}">
        <p14:creationId xmlns:p14="http://schemas.microsoft.com/office/powerpoint/2010/main" val="2246702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1BB6-93B4-0074-3010-56B1BD3178D5}"/>
              </a:ext>
            </a:extLst>
          </p:cNvPr>
          <p:cNvSpPr>
            <a:spLocks noGrp="1"/>
          </p:cNvSpPr>
          <p:nvPr>
            <p:ph type="title"/>
          </p:nvPr>
        </p:nvSpPr>
        <p:spPr/>
        <p:txBody>
          <a:bodyPr>
            <a:normAutofit fontScale="90000"/>
          </a:bodyPr>
          <a:lstStyle/>
          <a:p>
            <a:r>
              <a:rPr lang="en-US" dirty="0"/>
              <a:t>(1)  Beanstalk   </a:t>
            </a:r>
            <a:r>
              <a:rPr lang="en-US" sz="1600" dirty="0"/>
              <a:t>(Apr. 2022)</a:t>
            </a:r>
          </a:p>
        </p:txBody>
      </p:sp>
      <p:sp>
        <p:nvSpPr>
          <p:cNvPr id="3" name="Content Placeholder 2">
            <a:extLst>
              <a:ext uri="{FF2B5EF4-FFF2-40B4-BE49-F238E27FC236}">
                <a16:creationId xmlns:a16="http://schemas.microsoft.com/office/drawing/2014/main" id="{4C1D7EEA-4DDE-A3CB-058C-B1E5708BA8B3}"/>
              </a:ext>
            </a:extLst>
          </p:cNvPr>
          <p:cNvSpPr>
            <a:spLocks noGrp="1"/>
          </p:cNvSpPr>
          <p:nvPr>
            <p:ph idx="1"/>
          </p:nvPr>
        </p:nvSpPr>
        <p:spPr>
          <a:xfrm>
            <a:off x="457199" y="1200151"/>
            <a:ext cx="8568813" cy="3818430"/>
          </a:xfrm>
        </p:spPr>
        <p:txBody>
          <a:bodyPr>
            <a:normAutofit/>
          </a:bodyPr>
          <a:lstStyle/>
          <a:p>
            <a:pPr marL="0" indent="0">
              <a:buNone/>
            </a:pPr>
            <a:r>
              <a:rPr lang="en-US" sz="2400" dirty="0"/>
              <a:t>An Ethereum-based </a:t>
            </a:r>
            <a:r>
              <a:rPr lang="en-US" sz="2400" dirty="0" err="1"/>
              <a:t>stablecoin</a:t>
            </a:r>
            <a:r>
              <a:rPr lang="en-US" sz="2400" dirty="0"/>
              <a:t> </a:t>
            </a:r>
            <a:r>
              <a:rPr lang="en-US" sz="2400" b="1" dirty="0"/>
              <a:t>Bean</a:t>
            </a:r>
            <a:r>
              <a:rPr lang="en-US" sz="2400" dirty="0"/>
              <a:t>.    Governance token </a:t>
            </a:r>
            <a:r>
              <a:rPr lang="en-US" sz="2400" b="1" dirty="0"/>
              <a:t>Stalk.</a:t>
            </a:r>
            <a:endParaRPr lang="en-US" sz="2400" dirty="0"/>
          </a:p>
          <a:p>
            <a:pPr marL="0" indent="0">
              <a:buNone/>
            </a:pPr>
            <a:endParaRPr lang="en-US" sz="2400" dirty="0"/>
          </a:p>
          <a:p>
            <a:pPr marL="0" indent="0">
              <a:buNone/>
            </a:pPr>
            <a:r>
              <a:rPr lang="en-US" sz="2400" b="1" u="sng" dirty="0"/>
              <a:t>The problem</a:t>
            </a:r>
            <a:r>
              <a:rPr lang="en-US" sz="2400" dirty="0"/>
              <a:t>:</a:t>
            </a:r>
          </a:p>
          <a:p>
            <a:r>
              <a:rPr lang="en-US" sz="2400" dirty="0"/>
              <a:t>an attacker can buy Stalk tokens,</a:t>
            </a:r>
          </a:p>
          <a:p>
            <a:r>
              <a:rPr lang="en-US" sz="2400" dirty="0"/>
              <a:t>submit a proposal,</a:t>
            </a:r>
          </a:p>
          <a:p>
            <a:r>
              <a:rPr lang="en-US" sz="2400" dirty="0"/>
              <a:t>vote on proposal, and</a:t>
            </a:r>
          </a:p>
          <a:p>
            <a:r>
              <a:rPr lang="en-US" sz="2400" dirty="0"/>
              <a:t>have proposal execute</a:t>
            </a:r>
          </a:p>
        </p:txBody>
      </p:sp>
      <p:grpSp>
        <p:nvGrpSpPr>
          <p:cNvPr id="6" name="Group 5">
            <a:extLst>
              <a:ext uri="{FF2B5EF4-FFF2-40B4-BE49-F238E27FC236}">
                <a16:creationId xmlns:a16="http://schemas.microsoft.com/office/drawing/2014/main" id="{D4AB114A-2C43-515E-A2A4-2EC05DF18D05}"/>
              </a:ext>
            </a:extLst>
          </p:cNvPr>
          <p:cNvGrpSpPr/>
          <p:nvPr/>
        </p:nvGrpSpPr>
        <p:grpSpPr>
          <a:xfrm>
            <a:off x="5201263" y="2571750"/>
            <a:ext cx="1968070" cy="1675785"/>
            <a:chOff x="5830529" y="2571750"/>
            <a:chExt cx="1968070" cy="1675785"/>
          </a:xfrm>
        </p:grpSpPr>
        <p:sp>
          <p:nvSpPr>
            <p:cNvPr id="4" name="Right Bracket 3">
              <a:extLst>
                <a:ext uri="{FF2B5EF4-FFF2-40B4-BE49-F238E27FC236}">
                  <a16:creationId xmlns:a16="http://schemas.microsoft.com/office/drawing/2014/main" id="{2605693F-8B83-6993-C474-21C300CACC33}"/>
                </a:ext>
              </a:extLst>
            </p:cNvPr>
            <p:cNvSpPr/>
            <p:nvPr/>
          </p:nvSpPr>
          <p:spPr>
            <a:xfrm>
              <a:off x="5830529" y="2571750"/>
              <a:ext cx="117987" cy="1675785"/>
            </a:xfrm>
            <a:prstGeom prst="righ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58BF79D4-4330-7999-2A22-F3D35FF1825C}"/>
                </a:ext>
              </a:extLst>
            </p:cNvPr>
            <p:cNvSpPr txBox="1"/>
            <p:nvPr/>
          </p:nvSpPr>
          <p:spPr>
            <a:xfrm>
              <a:off x="6017342" y="2910348"/>
              <a:ext cx="1781257" cy="830997"/>
            </a:xfrm>
            <a:prstGeom prst="rect">
              <a:avLst/>
            </a:prstGeom>
            <a:noFill/>
          </p:spPr>
          <p:txBody>
            <a:bodyPr wrap="none" rtlCol="0">
              <a:spAutoFit/>
            </a:bodyPr>
            <a:lstStyle/>
            <a:p>
              <a:pPr algn="l"/>
              <a:r>
                <a:rPr lang="en-US" dirty="0">
                  <a:latin typeface="+mn-lt"/>
                </a:rPr>
                <a:t>all in a single</a:t>
              </a:r>
            </a:p>
            <a:p>
              <a:pPr algn="l"/>
              <a:r>
                <a:rPr lang="en-US" dirty="0">
                  <a:latin typeface="+mn-lt"/>
                </a:rPr>
                <a:t>transaction</a:t>
              </a:r>
            </a:p>
          </p:txBody>
        </p:sp>
      </p:grpSp>
    </p:spTree>
    <p:extLst>
      <p:ext uri="{BB962C8B-B14F-4D97-AF65-F5344CB8AC3E}">
        <p14:creationId xmlns:p14="http://schemas.microsoft.com/office/powerpoint/2010/main" val="41969343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1BB6-93B4-0074-3010-56B1BD3178D5}"/>
              </a:ext>
            </a:extLst>
          </p:cNvPr>
          <p:cNvSpPr>
            <a:spLocks noGrp="1"/>
          </p:cNvSpPr>
          <p:nvPr>
            <p:ph type="title"/>
          </p:nvPr>
        </p:nvSpPr>
        <p:spPr/>
        <p:txBody>
          <a:bodyPr>
            <a:normAutofit fontScale="90000"/>
          </a:bodyPr>
          <a:lstStyle/>
          <a:p>
            <a:r>
              <a:rPr lang="en-US" dirty="0"/>
              <a:t>Beanstalk:  the attack</a:t>
            </a:r>
          </a:p>
        </p:txBody>
      </p:sp>
      <p:sp>
        <p:nvSpPr>
          <p:cNvPr id="3" name="Content Placeholder 2">
            <a:extLst>
              <a:ext uri="{FF2B5EF4-FFF2-40B4-BE49-F238E27FC236}">
                <a16:creationId xmlns:a16="http://schemas.microsoft.com/office/drawing/2014/main" id="{4C1D7EEA-4DDE-A3CB-058C-B1E5708BA8B3}"/>
              </a:ext>
            </a:extLst>
          </p:cNvPr>
          <p:cNvSpPr>
            <a:spLocks noGrp="1"/>
          </p:cNvSpPr>
          <p:nvPr>
            <p:ph idx="1"/>
          </p:nvPr>
        </p:nvSpPr>
        <p:spPr>
          <a:xfrm>
            <a:off x="457199" y="1200150"/>
            <a:ext cx="8568813" cy="3943349"/>
          </a:xfrm>
        </p:spPr>
        <p:txBody>
          <a:bodyPr>
            <a:normAutofit/>
          </a:bodyPr>
          <a:lstStyle/>
          <a:p>
            <a:pPr marL="0" indent="0">
              <a:buNone/>
            </a:pPr>
            <a:r>
              <a:rPr lang="en-US" sz="2400" u="sng" dirty="0"/>
              <a:t>Recall</a:t>
            </a:r>
            <a:r>
              <a:rPr lang="en-US" sz="2400" dirty="0"/>
              <a:t>:   </a:t>
            </a:r>
            <a:r>
              <a:rPr lang="en-US" sz="2400" b="1" dirty="0" err="1"/>
              <a:t>flashloan</a:t>
            </a:r>
            <a:r>
              <a:rPr lang="en-US" sz="2400" b="1" dirty="0"/>
              <a:t>      </a:t>
            </a:r>
            <a:r>
              <a:rPr lang="en-US" sz="2400" dirty="0"/>
              <a:t>(has many applications)</a:t>
            </a:r>
          </a:p>
          <a:p>
            <a:r>
              <a:rPr lang="en-US" sz="2400" dirty="0"/>
              <a:t>a loan that is taken out and repaid back </a:t>
            </a:r>
            <a:r>
              <a:rPr lang="en-US" sz="2400" u="sng" dirty="0"/>
              <a:t>in a single transaction</a:t>
            </a:r>
          </a:p>
          <a:p>
            <a:r>
              <a:rPr lang="en-US" sz="2400" dirty="0"/>
              <a:t>No risk to lender   ⇒   unbounded amount can be borrowed</a:t>
            </a:r>
          </a:p>
          <a:p>
            <a:pPr marL="0" indent="0">
              <a:spcBef>
                <a:spcPts val="2376"/>
              </a:spcBef>
              <a:buNone/>
            </a:pPr>
            <a:r>
              <a:rPr lang="en-US" sz="2400" b="1" u="sng" dirty="0"/>
              <a:t>The attack</a:t>
            </a:r>
            <a:r>
              <a:rPr lang="en-US" sz="2400" dirty="0"/>
              <a:t>:</a:t>
            </a:r>
          </a:p>
          <a:p>
            <a:r>
              <a:rPr lang="en-US" sz="2400" dirty="0"/>
              <a:t>Attacker took a huge </a:t>
            </a:r>
            <a:r>
              <a:rPr lang="en-US" sz="2400" dirty="0" err="1"/>
              <a:t>flashloan</a:t>
            </a:r>
            <a:r>
              <a:rPr lang="en-US" sz="2400" dirty="0"/>
              <a:t> from </a:t>
            </a:r>
            <a:r>
              <a:rPr lang="en-US" sz="2400" dirty="0" err="1"/>
              <a:t>Aave</a:t>
            </a:r>
            <a:r>
              <a:rPr lang="en-US" sz="2400" dirty="0"/>
              <a:t>,  bought lots of Stalk,</a:t>
            </a:r>
          </a:p>
          <a:p>
            <a:r>
              <a:rPr lang="en-US" sz="2400" dirty="0"/>
              <a:t>Passed a proposal to pay $80M to the attacker from the treasury,</a:t>
            </a:r>
          </a:p>
          <a:p>
            <a:r>
              <a:rPr lang="en-US" sz="2400" dirty="0"/>
              <a:t>Sold the Stalk, and repaid the </a:t>
            </a:r>
            <a:r>
              <a:rPr lang="en-US" sz="2400" dirty="0" err="1"/>
              <a:t>flashloan</a:t>
            </a:r>
            <a:r>
              <a:rPr lang="en-US" sz="2400" dirty="0"/>
              <a:t>,</a:t>
            </a:r>
          </a:p>
          <a:p>
            <a:r>
              <a:rPr lang="en-US" sz="2400" dirty="0"/>
              <a:t>Sent the proceeds to Tornado cash   </a:t>
            </a:r>
            <a:r>
              <a:rPr lang="en-US" sz="2000" dirty="0"/>
              <a:t>(donated $250K to Ukraine)</a:t>
            </a:r>
            <a:endParaRPr lang="en-US" sz="2400" dirty="0"/>
          </a:p>
        </p:txBody>
      </p:sp>
    </p:spTree>
    <p:extLst>
      <p:ext uri="{BB962C8B-B14F-4D97-AF65-F5344CB8AC3E}">
        <p14:creationId xmlns:p14="http://schemas.microsoft.com/office/powerpoint/2010/main" val="3668344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11C2A-7F34-C00A-0F4C-96402091C452}"/>
              </a:ext>
            </a:extLst>
          </p:cNvPr>
          <p:cNvSpPr>
            <a:spLocks noGrp="1"/>
          </p:cNvSpPr>
          <p:nvPr>
            <p:ph type="title"/>
          </p:nvPr>
        </p:nvSpPr>
        <p:spPr/>
        <p:txBody>
          <a:bodyPr>
            <a:normAutofit fontScale="90000"/>
          </a:bodyPr>
          <a:lstStyle/>
          <a:p>
            <a:r>
              <a:rPr lang="en-US" dirty="0"/>
              <a:t>The lesson</a:t>
            </a:r>
          </a:p>
        </p:txBody>
      </p:sp>
      <p:sp>
        <p:nvSpPr>
          <p:cNvPr id="3" name="Content Placeholder 2">
            <a:extLst>
              <a:ext uri="{FF2B5EF4-FFF2-40B4-BE49-F238E27FC236}">
                <a16:creationId xmlns:a16="http://schemas.microsoft.com/office/drawing/2014/main" id="{E27242D3-0FC6-B82E-D0FC-991303884022}"/>
              </a:ext>
            </a:extLst>
          </p:cNvPr>
          <p:cNvSpPr>
            <a:spLocks noGrp="1"/>
          </p:cNvSpPr>
          <p:nvPr>
            <p:ph idx="1"/>
          </p:nvPr>
        </p:nvSpPr>
        <p:spPr/>
        <p:txBody>
          <a:bodyPr>
            <a:normAutofit/>
          </a:bodyPr>
          <a:lstStyle/>
          <a:p>
            <a:pPr marL="0" indent="0">
              <a:buNone/>
            </a:pPr>
            <a:r>
              <a:rPr lang="en-US" sz="2400" dirty="0"/>
              <a:t>The protocol relaunched four months later.</a:t>
            </a:r>
          </a:p>
          <a:p>
            <a:pPr marL="0" indent="0">
              <a:buNone/>
            </a:pPr>
            <a:endParaRPr lang="en-US" sz="2400" dirty="0"/>
          </a:p>
          <a:p>
            <a:pPr marL="0" indent="0">
              <a:buNone/>
            </a:pPr>
            <a:r>
              <a:rPr lang="en-US" sz="2400" b="1" dirty="0"/>
              <a:t>The lesson</a:t>
            </a:r>
            <a:r>
              <a:rPr lang="en-US" sz="2400" dirty="0"/>
              <a:t>:   governance requires delays</a:t>
            </a:r>
          </a:p>
          <a:p>
            <a:pPr>
              <a:spcBef>
                <a:spcPts val="2376"/>
              </a:spcBef>
            </a:pPr>
            <a:r>
              <a:rPr lang="en-US" sz="2400" dirty="0"/>
              <a:t>Require token holders to hold token for a long period of time</a:t>
            </a:r>
          </a:p>
          <a:p>
            <a:pPr>
              <a:spcBef>
                <a:spcPts val="2376"/>
              </a:spcBef>
            </a:pPr>
            <a:r>
              <a:rPr lang="en-US" sz="2400" dirty="0"/>
              <a:t>Build a delay between proposal genesis, voting, and execution</a:t>
            </a:r>
          </a:p>
        </p:txBody>
      </p:sp>
    </p:spTree>
    <p:extLst>
      <p:ext uri="{BB962C8B-B14F-4D97-AF65-F5344CB8AC3E}">
        <p14:creationId xmlns:p14="http://schemas.microsoft.com/office/powerpoint/2010/main" val="18778704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5540-4A9D-40FE-B45C-2528564F6E43}"/>
              </a:ext>
            </a:extLst>
          </p:cNvPr>
          <p:cNvSpPr>
            <a:spLocks noGrp="1"/>
          </p:cNvSpPr>
          <p:nvPr>
            <p:ph type="title"/>
          </p:nvPr>
        </p:nvSpPr>
        <p:spPr/>
        <p:txBody>
          <a:bodyPr>
            <a:normAutofit fontScale="90000"/>
          </a:bodyPr>
          <a:lstStyle/>
          <a:p>
            <a:r>
              <a:rPr lang="en-US" dirty="0"/>
              <a:t>(2)  Yam Finance   </a:t>
            </a:r>
            <a:r>
              <a:rPr lang="en-US" sz="1600" dirty="0"/>
              <a:t>(July 2022)</a:t>
            </a:r>
          </a:p>
        </p:txBody>
      </p:sp>
      <p:sp>
        <p:nvSpPr>
          <p:cNvPr id="3" name="Content Placeholder 2">
            <a:extLst>
              <a:ext uri="{FF2B5EF4-FFF2-40B4-BE49-F238E27FC236}">
                <a16:creationId xmlns:a16="http://schemas.microsoft.com/office/drawing/2014/main" id="{580926CE-E5EE-A906-62F9-38CD348C39AE}"/>
              </a:ext>
            </a:extLst>
          </p:cNvPr>
          <p:cNvSpPr>
            <a:spLocks noGrp="1"/>
          </p:cNvSpPr>
          <p:nvPr>
            <p:ph idx="1"/>
          </p:nvPr>
        </p:nvSpPr>
        <p:spPr/>
        <p:txBody>
          <a:bodyPr>
            <a:normAutofit/>
          </a:bodyPr>
          <a:lstStyle/>
          <a:p>
            <a:r>
              <a:rPr lang="en-US" sz="2400" dirty="0"/>
              <a:t>A </a:t>
            </a:r>
            <a:r>
              <a:rPr lang="en-US" sz="2400" dirty="0" err="1"/>
              <a:t>DeFi</a:t>
            </a:r>
            <a:r>
              <a:rPr lang="en-US" sz="2400" dirty="0"/>
              <a:t> project running on Ethereum.   Governed token </a:t>
            </a:r>
            <a:r>
              <a:rPr lang="en-US" sz="2400" b="1" dirty="0"/>
              <a:t>YAM</a:t>
            </a:r>
            <a:r>
              <a:rPr lang="en-US" sz="2400" dirty="0"/>
              <a:t>.</a:t>
            </a:r>
          </a:p>
          <a:p>
            <a:endParaRPr lang="en-US" sz="2400" dirty="0"/>
          </a:p>
          <a:p>
            <a:pPr marL="0" indent="0">
              <a:buNone/>
            </a:pPr>
            <a:r>
              <a:rPr lang="en-US" sz="2400" b="1" u="sng" dirty="0"/>
              <a:t>What happened</a:t>
            </a:r>
            <a:r>
              <a:rPr lang="en-US" sz="2400" b="1" dirty="0"/>
              <a:t>?</a:t>
            </a:r>
            <a:r>
              <a:rPr lang="en-US" sz="2400" dirty="0"/>
              <a:t>   (within a single day)</a:t>
            </a:r>
          </a:p>
          <a:p>
            <a:r>
              <a:rPr lang="en-US" sz="2400" dirty="0"/>
              <a:t>Attacker bought </a:t>
            </a:r>
            <a:r>
              <a:rPr lang="en-US" sz="2000" b="0" i="0" dirty="0">
                <a:solidFill>
                  <a:srgbClr val="1F2328"/>
                </a:solidFill>
                <a:effectLst/>
              </a:rPr>
              <a:t>224739 </a:t>
            </a:r>
            <a:r>
              <a:rPr lang="en-US" sz="2000" dirty="0"/>
              <a:t>YAM </a:t>
            </a:r>
            <a:r>
              <a:rPr lang="en-US" sz="2400" dirty="0"/>
              <a:t>with borrowed funds</a:t>
            </a:r>
          </a:p>
          <a:p>
            <a:r>
              <a:rPr lang="en-US" sz="2400" dirty="0"/>
              <a:t>Attacker submitted a governance proposal </a:t>
            </a:r>
            <a:br>
              <a:rPr lang="en-US" sz="2400" dirty="0"/>
            </a:br>
            <a:r>
              <a:rPr lang="en-US" sz="2400" dirty="0"/>
              <a:t>		granting it control of project reserves </a:t>
            </a:r>
            <a:r>
              <a:rPr lang="en-US" sz="2000" dirty="0"/>
              <a:t>($3M USD)</a:t>
            </a:r>
          </a:p>
          <a:p>
            <a:r>
              <a:rPr lang="en-US" sz="2400" dirty="0"/>
              <a:t>Voted on proposal with borrowed </a:t>
            </a:r>
            <a:r>
              <a:rPr lang="en-US" sz="2000" b="0" i="0" dirty="0">
                <a:solidFill>
                  <a:srgbClr val="1F2328"/>
                </a:solidFill>
                <a:effectLst/>
              </a:rPr>
              <a:t>224739 YAM</a:t>
            </a:r>
            <a:r>
              <a:rPr lang="en-US" sz="2400" b="0" i="0" dirty="0">
                <a:solidFill>
                  <a:srgbClr val="1F2328"/>
                </a:solidFill>
                <a:effectLst/>
              </a:rPr>
              <a:t>, hitting quorum</a:t>
            </a:r>
          </a:p>
          <a:p>
            <a:r>
              <a:rPr lang="en-US" sz="2400" dirty="0">
                <a:solidFill>
                  <a:srgbClr val="1F2328"/>
                </a:solidFill>
              </a:rPr>
              <a:t>Borrowed YAM exchanged for Eth and paid back</a:t>
            </a:r>
            <a:endParaRPr lang="en-US" sz="2400" dirty="0"/>
          </a:p>
        </p:txBody>
      </p:sp>
    </p:spTree>
    <p:extLst>
      <p:ext uri="{BB962C8B-B14F-4D97-AF65-F5344CB8AC3E}">
        <p14:creationId xmlns:p14="http://schemas.microsoft.com/office/powerpoint/2010/main" val="40626444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20C9-FE58-1E73-49E2-CB437D6A67CA}"/>
              </a:ext>
            </a:extLst>
          </p:cNvPr>
          <p:cNvSpPr>
            <a:spLocks noGrp="1"/>
          </p:cNvSpPr>
          <p:nvPr>
            <p:ph type="title"/>
          </p:nvPr>
        </p:nvSpPr>
        <p:spPr/>
        <p:txBody>
          <a:bodyPr>
            <a:normAutofit fontScale="90000"/>
          </a:bodyPr>
          <a:lstStyle/>
          <a:p>
            <a:r>
              <a:rPr lang="en-US" dirty="0"/>
              <a:t>What happened next?</a:t>
            </a:r>
          </a:p>
        </p:txBody>
      </p:sp>
      <p:sp>
        <p:nvSpPr>
          <p:cNvPr id="3" name="Content Placeholder 2">
            <a:extLst>
              <a:ext uri="{FF2B5EF4-FFF2-40B4-BE49-F238E27FC236}">
                <a16:creationId xmlns:a16="http://schemas.microsoft.com/office/drawing/2014/main" id="{CEF87171-789E-8809-0088-B70B5D502416}"/>
              </a:ext>
            </a:extLst>
          </p:cNvPr>
          <p:cNvSpPr>
            <a:spLocks noGrp="1"/>
          </p:cNvSpPr>
          <p:nvPr>
            <p:ph idx="1"/>
          </p:nvPr>
        </p:nvSpPr>
        <p:spPr>
          <a:xfrm>
            <a:off x="457199" y="1200150"/>
            <a:ext cx="8588477" cy="3943349"/>
          </a:xfrm>
        </p:spPr>
        <p:txBody>
          <a:bodyPr>
            <a:normAutofit/>
          </a:bodyPr>
          <a:lstStyle/>
          <a:p>
            <a:pPr marL="0" indent="0">
              <a:buNone/>
            </a:pPr>
            <a:r>
              <a:rPr lang="en-US" sz="2400" dirty="0"/>
              <a:t>Yam Finance team: noticed the proposal shortly after it hit quorum</a:t>
            </a:r>
          </a:p>
          <a:p>
            <a:pPr marL="0" indent="0">
              <a:buNone/>
            </a:pPr>
            <a:endParaRPr lang="en-US" sz="2400" dirty="0"/>
          </a:p>
          <a:p>
            <a:pPr marL="0" indent="0">
              <a:buNone/>
            </a:pPr>
            <a:r>
              <a:rPr lang="en-US" sz="2400" dirty="0"/>
              <a:t>⇒   retained </a:t>
            </a:r>
            <a:r>
              <a:rPr lang="en-US" sz="2400" b="1" dirty="0">
                <a:solidFill>
                  <a:srgbClr val="3025FF"/>
                </a:solidFill>
              </a:rPr>
              <a:t>cancel</a:t>
            </a:r>
            <a:r>
              <a:rPr lang="en-US" sz="2400" dirty="0"/>
              <a:t> power, and canceled the proposal.</a:t>
            </a:r>
          </a:p>
          <a:p>
            <a:pPr marL="0" indent="0">
              <a:buNone/>
            </a:pPr>
            <a:endParaRPr lang="en-US" sz="2400" dirty="0"/>
          </a:p>
          <a:p>
            <a:pPr marL="0" indent="0">
              <a:buNone/>
            </a:pPr>
            <a:r>
              <a:rPr lang="en-US" sz="2400" b="1" dirty="0"/>
              <a:t>Lesson:</a:t>
            </a:r>
          </a:p>
          <a:p>
            <a:r>
              <a:rPr lang="en-US" sz="2400" dirty="0"/>
              <a:t>Illustrates the positive power of a veto</a:t>
            </a:r>
          </a:p>
          <a:p>
            <a:r>
              <a:rPr lang="en-US" sz="2400" dirty="0"/>
              <a:t>The problem:  power can never be taken away  </a:t>
            </a:r>
            <a:br>
              <a:rPr lang="en-US" sz="2400" dirty="0"/>
            </a:br>
            <a:r>
              <a:rPr lang="en-US" sz="2400" dirty="0"/>
              <a:t>								(unless voluntarily given away)</a:t>
            </a:r>
          </a:p>
        </p:txBody>
      </p:sp>
    </p:spTree>
    <p:extLst>
      <p:ext uri="{BB962C8B-B14F-4D97-AF65-F5344CB8AC3E}">
        <p14:creationId xmlns:p14="http://schemas.microsoft.com/office/powerpoint/2010/main" val="42445831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172AE5B-21CD-D548-AD72-3757124A6A04}"/>
              </a:ext>
            </a:extLst>
          </p:cNvPr>
          <p:cNvSpPr>
            <a:spLocks noGrp="1"/>
          </p:cNvSpPr>
          <p:nvPr>
            <p:ph type="subTitle" idx="1"/>
          </p:nvPr>
        </p:nvSpPr>
        <p:spPr>
          <a:xfrm>
            <a:off x="1127051" y="3333498"/>
            <a:ext cx="7150395" cy="1314450"/>
          </a:xfrm>
        </p:spPr>
        <p:txBody>
          <a:bodyPr>
            <a:normAutofit/>
          </a:bodyPr>
          <a:lstStyle/>
          <a:p>
            <a:r>
              <a:rPr lang="en-US" dirty="0">
                <a:solidFill>
                  <a:schemeClr val="tx1"/>
                </a:solidFill>
              </a:rPr>
              <a:t>Next lecture:   The regulatory landscape</a:t>
            </a:r>
          </a:p>
        </p:txBody>
      </p:sp>
      <p:sp>
        <p:nvSpPr>
          <p:cNvPr id="4" name="Title 3">
            <a:extLst>
              <a:ext uri="{FF2B5EF4-FFF2-40B4-BE49-F238E27FC236}">
                <a16:creationId xmlns:a16="http://schemas.microsoft.com/office/drawing/2014/main" id="{E066383B-610F-F040-85AB-9E762F54A50E}"/>
              </a:ext>
            </a:extLst>
          </p:cNvPr>
          <p:cNvSpPr>
            <a:spLocks noGrp="1"/>
          </p:cNvSpPr>
          <p:nvPr>
            <p:ph type="ctrTitle"/>
          </p:nvPr>
        </p:nvSpPr>
        <p:spPr/>
        <p:txBody>
          <a:bodyPr/>
          <a:lstStyle/>
          <a:p>
            <a:r>
              <a:rPr lang="en-US" dirty="0"/>
              <a:t>END  OF  LECTURE</a:t>
            </a:r>
          </a:p>
        </p:txBody>
      </p:sp>
    </p:spTree>
    <p:extLst>
      <p:ext uri="{BB962C8B-B14F-4D97-AF65-F5344CB8AC3E}">
        <p14:creationId xmlns:p14="http://schemas.microsoft.com/office/powerpoint/2010/main" val="3254778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92815</TotalTime>
  <Words>3683</Words>
  <Application>Microsoft Macintosh PowerPoint</Application>
  <PresentationFormat>On-screen Show (16:9)</PresentationFormat>
  <Paragraphs>519</Paragraphs>
  <Slides>60</Slides>
  <Notes>29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Arial</vt:lpstr>
      <vt:lpstr>Calibri</vt:lpstr>
      <vt:lpstr>Cambria Math</vt:lpstr>
      <vt:lpstr>Noto Sans</vt:lpstr>
      <vt:lpstr>Office Theme</vt:lpstr>
      <vt:lpstr>Maximal Extractable Value (MEV)</vt:lpstr>
      <vt:lpstr>Where we are in the course</vt:lpstr>
      <vt:lpstr>Decentralized Finance  (DeFi) </vt:lpstr>
      <vt:lpstr>Why DeFi?  Failures of the existing financial system</vt:lpstr>
      <vt:lpstr>Why DeFi?  Failures of the existing financial system</vt:lpstr>
      <vt:lpstr>Maximal Extractable Value  (MEV)</vt:lpstr>
      <vt:lpstr>Searchers</vt:lpstr>
      <vt:lpstr>The MEV problem</vt:lpstr>
      <vt:lpstr>The MEV problem</vt:lpstr>
      <vt:lpstr>The result harms honest users</vt:lpstr>
      <vt:lpstr>A sandwich every 30 seconds</vt:lpstr>
      <vt:lpstr>The result harms consensus</vt:lpstr>
      <vt:lpstr>The result causes centralization</vt:lpstr>
      <vt:lpstr>What to do??</vt:lpstr>
      <vt:lpstr>Two options</vt:lpstr>
      <vt:lpstr>Option 1:  Proposer Builder Separation (PBS)</vt:lpstr>
      <vt:lpstr>The participants in PBS  (as in MEV-boost)</vt:lpstr>
      <vt:lpstr>MEV-boost</vt:lpstr>
      <vt:lpstr>Many block options per slot</vt:lpstr>
      <vt:lpstr>Operating relays</vt:lpstr>
      <vt:lpstr>An example:  flashbots relay</vt:lpstr>
      <vt:lpstr>Transaction flow:  an example</vt:lpstr>
      <vt:lpstr>The race condition problem           </vt:lpstr>
      <vt:lpstr>Are we done?   Not quite …</vt:lpstr>
      <vt:lpstr>The next step: BuilderNet</vt:lpstr>
      <vt:lpstr>Block Building inside of a TEE  (way simplified)</vt:lpstr>
      <vt:lpstr>Reducing MEV Using an  Encrypted Mempool</vt:lpstr>
      <vt:lpstr>How?   Threshold decryption</vt:lpstr>
      <vt:lpstr>A shielded mempool via threshold decryption</vt:lpstr>
      <vt:lpstr>A shielded mempool via threshold decryption</vt:lpstr>
      <vt:lpstr>Option 2:  Fair ordering</vt:lpstr>
      <vt:lpstr>How to force fair ordering?</vt:lpstr>
      <vt:lpstr>Aequitas:  Time-Based Order-Fairness</vt:lpstr>
      <vt:lpstr>Aequitas:  Time-Based Order-Fairness</vt:lpstr>
      <vt:lpstr>More Time-Based Order-Fairness Protocols</vt:lpstr>
      <vt:lpstr>More ideas needed!</vt:lpstr>
      <vt:lpstr>Bonus topic:  DAOs</vt:lpstr>
      <vt:lpstr>Decentralized Orgs  (DAO)</vt:lpstr>
      <vt:lpstr>Examples of DAOs</vt:lpstr>
      <vt:lpstr>Examples of DAOs</vt:lpstr>
      <vt:lpstr>Examples of DAOs</vt:lpstr>
      <vt:lpstr>Many DAO governance experiments</vt:lpstr>
      <vt:lpstr>Governance method</vt:lpstr>
      <vt:lpstr>Delegation example:  element</vt:lpstr>
      <vt:lpstr>Governor Bravo</vt:lpstr>
      <vt:lpstr>The life cycle of a proposal</vt:lpstr>
      <vt:lpstr>Governor Bravo</vt:lpstr>
      <vt:lpstr>Governor Bravo</vt:lpstr>
      <vt:lpstr>Creating a proposal</vt:lpstr>
      <vt:lpstr>Global contract parameters</vt:lpstr>
      <vt:lpstr>Proposal execution</vt:lpstr>
      <vt:lpstr>The limits of democracy</vt:lpstr>
      <vt:lpstr>DAO privacy questions</vt:lpstr>
      <vt:lpstr>Some DAOs made mistakes and were attacked</vt:lpstr>
      <vt:lpstr>(1)  Beanstalk   (Apr. 2022)</vt:lpstr>
      <vt:lpstr>Beanstalk:  the attack</vt:lpstr>
      <vt:lpstr>The lesson</vt:lpstr>
      <vt:lpstr>(2)  Yam Finance   (July 2022)</vt:lpstr>
      <vt:lpstr>What happened next?</vt:lpstr>
      <vt:lpstr>END  OF  LECTURE</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Monica Lam</dc:creator>
  <cp:lastModifiedBy>Dan Boneh</cp:lastModifiedBy>
  <cp:revision>1330</cp:revision>
  <cp:lastPrinted>2015-09-20T23:02:57Z</cp:lastPrinted>
  <dcterms:created xsi:type="dcterms:W3CDTF">2010-10-17T19:58:05Z</dcterms:created>
  <dcterms:modified xsi:type="dcterms:W3CDTF">2025-11-18T22:41:14Z</dcterms:modified>
</cp:coreProperties>
</file>