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1352" r:id="rId2"/>
    <p:sldId id="1783" r:id="rId3"/>
    <p:sldId id="1656" r:id="rId4"/>
    <p:sldId id="1657" r:id="rId5"/>
    <p:sldId id="1658" r:id="rId6"/>
    <p:sldId id="1645" r:id="rId7"/>
    <p:sldId id="1646" r:id="rId8"/>
    <p:sldId id="1585" r:id="rId9"/>
    <p:sldId id="1647" r:id="rId10"/>
    <p:sldId id="1782" r:id="rId11"/>
    <p:sldId id="1514" r:id="rId12"/>
    <p:sldId id="1538" r:id="rId13"/>
    <p:sldId id="1562" r:id="rId14"/>
    <p:sldId id="1563" r:id="rId15"/>
    <p:sldId id="1648" r:id="rId16"/>
    <p:sldId id="1653" r:id="rId17"/>
    <p:sldId id="1779" r:id="rId18"/>
    <p:sldId id="1654" r:id="rId19"/>
    <p:sldId id="1780" r:id="rId20"/>
    <p:sldId id="1618" r:id="rId21"/>
    <p:sldId id="1781" r:id="rId22"/>
    <p:sldId id="1534" r:id="rId23"/>
    <p:sldId id="1627" r:id="rId24"/>
    <p:sldId id="1628" r:id="rId25"/>
    <p:sldId id="1630" r:id="rId26"/>
    <p:sldId id="1629" r:id="rId27"/>
    <p:sldId id="1631" r:id="rId28"/>
    <p:sldId id="1634" r:id="rId29"/>
    <p:sldId id="1635" r:id="rId30"/>
    <p:sldId id="1636" r:id="rId31"/>
    <p:sldId id="1638" r:id="rId32"/>
    <p:sldId id="1639" r:id="rId33"/>
    <p:sldId id="1641" r:id="rId34"/>
    <p:sldId id="1640" r:id="rId35"/>
    <p:sldId id="1652" r:id="rId36"/>
    <p:sldId id="1642" r:id="rId37"/>
    <p:sldId id="1643" r:id="rId38"/>
    <p:sldId id="1644" r:id="rId39"/>
    <p:sldId id="378" r:id="rId40"/>
    <p:sldId id="379" r:id="rId41"/>
    <p:sldId id="398" r:id="rId42"/>
    <p:sldId id="1597" r:id="rId43"/>
    <p:sldId id="1599" r:id="rId44"/>
    <p:sldId id="1633" r:id="rId45"/>
  </p:sldIdLst>
  <p:sldSz cx="9144000" cy="5143500" type="screen16x9"/>
  <p:notesSz cx="9144000" cy="6858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gray"/>
  <p:clrMru>
    <a:srgbClr val="9A0000"/>
    <a:srgbClr val="3025FF"/>
    <a:srgbClr val="AD0000"/>
    <a:srgbClr val="96060B"/>
    <a:srgbClr val="CAC9CA"/>
    <a:srgbClr val="848384"/>
    <a:srgbClr val="353535"/>
    <a:srgbClr val="181818"/>
    <a:srgbClr val="E2FDBE"/>
    <a:srgbClr val="FEFA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87228" autoAdjust="0"/>
  </p:normalViewPr>
  <p:slideViewPr>
    <p:cSldViewPr snapToGrid="0">
      <p:cViewPr varScale="1">
        <p:scale>
          <a:sx n="130" d="100"/>
          <a:sy n="130" d="100"/>
        </p:scale>
        <p:origin x="208" y="21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352" y="387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Objects="1">
      <p:cViewPr varScale="1">
        <p:scale>
          <a:sx n="125" d="100"/>
          <a:sy n="125" d="100"/>
        </p:scale>
        <p:origin x="-3960" y="-112"/>
      </p:cViewPr>
      <p:guideLst>
        <p:guide orient="horz" pos="2160"/>
        <p:guide pos="288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B69C4B-EC5A-BA4C-B83C-9270746811F3}" type="datetimeFigureOut">
              <a:rPr lang="en-US" smtClean="0"/>
              <a:pPr/>
              <a:t>9/23/25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BECE5B-4CC4-F446-93E7-1DC269D82A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9314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8D36DFA-3B2C-F743-90CA-9BD1CAE78F1A}" type="datetime1">
              <a:rPr lang="en-US"/>
              <a:pPr>
                <a:defRPr/>
              </a:pPr>
              <a:t>9/23/25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17EB13C-F963-D44E-AB67-20FAD2F50C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7188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ＭＳ Ｐゴシック" pitchFamily="-112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but blockchains also used in other areas, like digital asset management, e.g., as in online games.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3076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43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https://a16zcrypto.com/posts/article/state-of-crypto-report-2024/</a:t>
            </a:r>
          </a:p>
          <a:p>
            <a:r>
              <a:rPr lang="en-US" dirty="0"/>
              <a:t>https://</a:t>
            </a:r>
            <a:r>
              <a:rPr lang="en-US" dirty="0" err="1"/>
              <a:t>github.com</a:t>
            </a:r>
            <a:r>
              <a:rPr lang="en-US" dirty="0"/>
              <a:t>/electric-capital/developer-reports/blob/master/dev_report_2022.pdf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4936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956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[Pass, Seeman, </a:t>
            </a:r>
            <a:r>
              <a:rPr lang="en-US" dirty="0" err="1"/>
              <a:t>Shelat</a:t>
            </a:r>
            <a:r>
              <a:rPr lang="en-US" dirty="0"/>
              <a:t>, 2016]</a:t>
            </a:r>
          </a:p>
          <a:p>
            <a:r>
              <a:rPr lang="en-US" dirty="0"/>
              <a:t>Blockchain data needs to be public:    private blockchains are not part of this course.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3980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Like a cloud service paid for by inflation.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8376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case of network partition:   can stop accepting transactions (</a:t>
            </a:r>
            <a:r>
              <a:rPr lang="en-US" dirty="0" err="1"/>
              <a:t>Paxos</a:t>
            </a:r>
            <a:r>
              <a:rPr lang="en-US" dirty="0"/>
              <a:t>), or can accept transactions and resolve fork once partition heals (Bitcoin).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1125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case of network partition:   can stop accepting transactions (</a:t>
            </a:r>
            <a:r>
              <a:rPr lang="en-US" dirty="0" err="1"/>
              <a:t>Paxos</a:t>
            </a:r>
            <a:r>
              <a:rPr lang="en-US" dirty="0"/>
              <a:t>), or can accept transactions and resolve fork once partition heals (Bitcoin).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3041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Goal:  security when 51% of nodes are honest.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1517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Goal:  security when 51% of nodes are honest.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2160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By the end of the course:   you will know how to write your own DAPP.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3611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Alice posts hash h on the blockchain.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9004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0F5041-1651-2A41-8304-740366D7C4C4}" type="slidenum">
              <a:rPr lang="en-US"/>
              <a:pPr/>
              <a:t>39</a:t>
            </a:fld>
            <a:endParaRPr lang="en-US"/>
          </a:p>
        </p:txBody>
      </p:sp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Bad example:   will see why on</a:t>
            </a:r>
            <a:r>
              <a:rPr lang="en-US" baseline="0" dirty="0"/>
              <a:t> the last slide of this segment.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9294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0F5041-1651-2A41-8304-740366D7C4C4}" type="slidenum">
              <a:rPr lang="en-US"/>
              <a:pPr/>
              <a:t>40</a:t>
            </a:fld>
            <a:endParaRPr lang="en-US"/>
          </a:p>
        </p:txBody>
      </p:sp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4327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38DAD-5F37-4EA5-A798-26ED1E453939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042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5DFC8-652C-2A41-ABFD-B1F021817DFC}" type="datetime1">
              <a:rPr lang="en-US"/>
              <a:pPr>
                <a:defRPr/>
              </a:pPr>
              <a:t>9/23/25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E5B5C-DED7-1642-8D38-762AABC53A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459348"/>
            <a:ext cx="9144000" cy="1321876"/>
          </a:xfrm>
          <a:prstGeom prst="rect">
            <a:avLst/>
          </a:prstGeom>
          <a:solidFill>
            <a:srgbClr val="5A159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>
              <a:defRPr/>
            </a:pPr>
            <a:endParaRPr lang="en-US" sz="2400" b="0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08610"/>
            <a:ext cx="7772400" cy="69536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>
          <a:xfrm>
            <a:off x="365125" y="1"/>
            <a:ext cx="8350251" cy="810599"/>
          </a:xfrm>
          <a:prstGeom prst="roundRect">
            <a:avLst/>
          </a:prstGeom>
          <a:noFill/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kern="0" dirty="0">
              <a:solidFill>
                <a:schemeClr val="bg1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-4763"/>
            <a:ext cx="9144000" cy="838200"/>
          </a:xfrm>
          <a:prstGeom prst="rect">
            <a:avLst/>
          </a:prstGeom>
          <a:solidFill>
            <a:srgbClr val="99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>
              <a:defRPr/>
            </a:pP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4919"/>
            <a:ext cx="8229600" cy="623097"/>
          </a:xfrm>
          <a:prstGeom prst="rect">
            <a:avLst/>
          </a:prstGeom>
        </p:spPr>
        <p:txBody>
          <a:bodyPr wrap="none">
            <a:normAutofit/>
          </a:bodyPr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81843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AF94FB-DBAC-5A49-BBDE-DEB602A733FE}" type="datetime1">
              <a:rPr lang="en-US"/>
              <a:pPr>
                <a:defRPr/>
              </a:pPr>
              <a:t>9/23/25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4F64E-2EE5-7440-95DF-06B2C2E4B0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793E1D0-547A-D244-A03A-F935803C2C43}" type="datetime1">
              <a:rPr lang="en-US"/>
              <a:pPr>
                <a:defRPr/>
              </a:pPr>
              <a:t>9/23/25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A64D269-B643-834D-96C1-658E4275C0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095" r:id="rId3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12" charset="-128"/>
          <a:cs typeface="ＭＳ Ｐゴシック" pitchFamily="-112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ＭＳ Ｐゴシック" pitchFamily="-112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tiff"/><Relationship Id="rId4" Type="http://schemas.openxmlformats.org/officeDocument/2006/relationships/image" Target="../media/image11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tiff"/><Relationship Id="rId5" Type="http://schemas.openxmlformats.org/officeDocument/2006/relationships/image" Target="../media/image11.tiff"/><Relationship Id="rId4" Type="http://schemas.openxmlformats.org/officeDocument/2006/relationships/image" Target="../media/image10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tif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openxmlformats.org/officeDocument/2006/relationships/image" Target="../media/image271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3.png"/><Relationship Id="rId1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35.png"/><Relationship Id="rId12" Type="http://schemas.openxmlformats.org/officeDocument/2006/relationships/image" Target="../media/image42.png"/><Relationship Id="rId17" Type="http://schemas.openxmlformats.org/officeDocument/2006/relationships/image" Target="../media/image280.png"/><Relationship Id="rId2" Type="http://schemas.openxmlformats.org/officeDocument/2006/relationships/image" Target="../media/image30.png"/><Relationship Id="rId16" Type="http://schemas.openxmlformats.org/officeDocument/2006/relationships/image" Target="../media/image2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11" Type="http://schemas.openxmlformats.org/officeDocument/2006/relationships/image" Target="../media/image271.png"/><Relationship Id="rId5" Type="http://schemas.openxmlformats.org/officeDocument/2006/relationships/image" Target="../media/image33.png"/><Relationship Id="rId15" Type="http://schemas.openxmlformats.org/officeDocument/2006/relationships/image" Target="../media/image260.png"/><Relationship Id="rId10" Type="http://schemas.openxmlformats.org/officeDocument/2006/relationships/image" Target="../media/image41.png"/><Relationship Id="rId19" Type="http://schemas.openxmlformats.org/officeDocument/2006/relationships/image" Target="../media/image281.png"/><Relationship Id="rId4" Type="http://schemas.openxmlformats.org/officeDocument/2006/relationships/image" Target="../media/image40.png"/><Relationship Id="rId9" Type="http://schemas.openxmlformats.org/officeDocument/2006/relationships/image" Target="../media/image37.png"/><Relationship Id="rId14" Type="http://schemas.openxmlformats.org/officeDocument/2006/relationships/image" Target="../media/image25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250.png"/><Relationship Id="rId18" Type="http://schemas.openxmlformats.org/officeDocument/2006/relationships/image" Target="../media/image22.png"/><Relationship Id="rId3" Type="http://schemas.openxmlformats.org/officeDocument/2006/relationships/image" Target="../media/image39.png"/><Relationship Id="rId7" Type="http://schemas.openxmlformats.org/officeDocument/2006/relationships/image" Target="../media/image35.png"/><Relationship Id="rId12" Type="http://schemas.openxmlformats.org/officeDocument/2006/relationships/image" Target="../media/image43.png"/><Relationship Id="rId17" Type="http://schemas.openxmlformats.org/officeDocument/2006/relationships/image" Target="../media/image44.png"/><Relationship Id="rId2" Type="http://schemas.openxmlformats.org/officeDocument/2006/relationships/image" Target="../media/image30.png"/><Relationship Id="rId16" Type="http://schemas.openxmlformats.org/officeDocument/2006/relationships/image" Target="../media/image2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11" Type="http://schemas.openxmlformats.org/officeDocument/2006/relationships/image" Target="../media/image46.png"/><Relationship Id="rId5" Type="http://schemas.openxmlformats.org/officeDocument/2006/relationships/image" Target="../media/image33.png"/><Relationship Id="rId15" Type="http://schemas.openxmlformats.org/officeDocument/2006/relationships/image" Target="../media/image270.png"/><Relationship Id="rId10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37.png"/><Relationship Id="rId14" Type="http://schemas.openxmlformats.org/officeDocument/2006/relationships/image" Target="../media/image26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9.jpeg"/><Relationship Id="rId4" Type="http://schemas.openxmlformats.org/officeDocument/2006/relationships/image" Target="../media/image3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tif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570" y="1453433"/>
            <a:ext cx="8502354" cy="1311032"/>
          </a:xfrm>
        </p:spPr>
        <p:txBody>
          <a:bodyPr>
            <a:noAutofit/>
          </a:bodyPr>
          <a:lstStyle/>
          <a:p>
            <a:pPr>
              <a:lnSpc>
                <a:spcPts val="5040"/>
              </a:lnSpc>
              <a:spcBef>
                <a:spcPts val="0"/>
              </a:spcBef>
            </a:pPr>
            <a:r>
              <a:rPr lang="en-US" dirty="0"/>
              <a:t>Cryptocurrencies and </a:t>
            </a:r>
            <a:br>
              <a:rPr lang="en-US" dirty="0"/>
            </a:br>
            <a:r>
              <a:rPr lang="en-US" dirty="0"/>
              <a:t>Blockchain Technologies</a:t>
            </a:r>
            <a:endParaRPr lang="en-US" sz="36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3110311"/>
            <a:ext cx="9143999" cy="122350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Dan Boneh</a:t>
            </a:r>
          </a:p>
          <a:p>
            <a:r>
              <a:rPr lang="en-US" dirty="0">
                <a:solidFill>
                  <a:schemeClr val="tx1"/>
                </a:solidFill>
              </a:rPr>
              <a:t>Stanford University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1F1188-11C7-D44B-B40B-6A3A04244C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399" y="84621"/>
            <a:ext cx="1223505" cy="1223505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88135209-BD31-5946-A1AE-6D4B7B52D381}"/>
              </a:ext>
            </a:extLst>
          </p:cNvPr>
          <p:cNvGrpSpPr/>
          <p:nvPr/>
        </p:nvGrpSpPr>
        <p:grpSpPr>
          <a:xfrm>
            <a:off x="2474352" y="207519"/>
            <a:ext cx="3624710" cy="1000520"/>
            <a:chOff x="1451095" y="185646"/>
            <a:chExt cx="3624710" cy="1000520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6EC6456-65FF-AE4F-BF1C-E2E0C33D64E8}"/>
                </a:ext>
              </a:extLst>
            </p:cNvPr>
            <p:cNvSpPr txBox="1"/>
            <p:nvPr/>
          </p:nvSpPr>
          <p:spPr>
            <a:xfrm>
              <a:off x="2066456" y="185646"/>
              <a:ext cx="24801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CS251 Fall 2025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7182417-0D84-1647-8BC9-3591C6CAE862}"/>
                </a:ext>
              </a:extLst>
            </p:cNvPr>
            <p:cNvSpPr txBox="1"/>
            <p:nvPr/>
          </p:nvSpPr>
          <p:spPr>
            <a:xfrm>
              <a:off x="1451095" y="724501"/>
              <a:ext cx="362471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+mn-lt"/>
                </a:rPr>
                <a:t>https://cs251.stanford.edu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3DDF87AE-BFA6-FD42-A358-D975A542D44A}"/>
              </a:ext>
            </a:extLst>
          </p:cNvPr>
          <p:cNvSpPr txBox="1"/>
          <p:nvPr/>
        </p:nvSpPr>
        <p:spPr>
          <a:xfrm>
            <a:off x="1128723" y="4360172"/>
            <a:ext cx="7443448" cy="7187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dirty="0">
                <a:latin typeface="+mn-lt"/>
              </a:rPr>
              <a:t>[course videos on canvas,  discussions on </a:t>
            </a:r>
            <a:r>
              <a:rPr lang="en-US" sz="1800" dirty="0" err="1">
                <a:latin typeface="+mn-lt"/>
              </a:rPr>
              <a:t>edstem</a:t>
            </a:r>
            <a:r>
              <a:rPr lang="en-US" sz="1800" dirty="0">
                <a:latin typeface="+mn-lt"/>
              </a:rPr>
              <a:t>,  homework on </a:t>
            </a:r>
            <a:r>
              <a:rPr lang="en-US" sz="1800" dirty="0" err="1">
                <a:latin typeface="+mn-lt"/>
              </a:rPr>
              <a:t>gradescope</a:t>
            </a:r>
            <a:r>
              <a:rPr lang="en-US" sz="1800" dirty="0">
                <a:latin typeface="+mn-lt"/>
              </a:rPr>
              <a:t>]</a:t>
            </a:r>
          </a:p>
          <a:p>
            <a:pPr algn="ctr">
              <a:lnSpc>
                <a:spcPts val="3000"/>
              </a:lnSpc>
            </a:pPr>
            <a:r>
              <a:rPr lang="en-US" sz="1800" dirty="0">
                <a:latin typeface="+mn-lt"/>
              </a:rPr>
              <a:t>[first project – Merkle trees – is out on the course web site]  </a:t>
            </a:r>
          </a:p>
        </p:txBody>
      </p:sp>
    </p:spTree>
    <p:extLst>
      <p:ext uri="{BB962C8B-B14F-4D97-AF65-F5344CB8AC3E}">
        <p14:creationId xmlns:p14="http://schemas.microsoft.com/office/powerpoint/2010/main" val="1566261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517D1-0C05-0643-85B5-AF255071C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a </a:t>
            </a:r>
            <a:r>
              <a:rPr lang="en-US"/>
              <a:t>blockchain for?</a:t>
            </a:r>
            <a:endParaRPr lang="en-US" dirty="0"/>
          </a:p>
        </p:txBody>
      </p:sp>
      <p:sp>
        <p:nvSpPr>
          <p:cNvPr id="4" name="Subtitle 4">
            <a:extLst>
              <a:ext uri="{FF2B5EF4-FFF2-40B4-BE49-F238E27FC236}">
                <a16:creationId xmlns:a16="http://schemas.microsoft.com/office/drawing/2014/main" id="{7F14C849-78B2-7A44-81F8-01CC63047969}"/>
              </a:ext>
            </a:extLst>
          </p:cNvPr>
          <p:cNvSpPr txBox="1">
            <a:spLocks/>
          </p:cNvSpPr>
          <p:nvPr/>
        </p:nvSpPr>
        <p:spPr bwMode="auto">
          <a:xfrm>
            <a:off x="878515" y="1211573"/>
            <a:ext cx="7386970" cy="170464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ＭＳ Ｐゴシック" pitchFamily="-112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Abstract answer:   a blockchain provides</a:t>
            </a:r>
          </a:p>
          <a:p>
            <a:pPr marL="457200" lvl="1" indent="0">
              <a:buNone/>
            </a:pPr>
            <a:r>
              <a:rPr lang="en-US" dirty="0"/>
              <a:t>	coordination between many parties,</a:t>
            </a:r>
          </a:p>
          <a:p>
            <a:pPr marL="457200" lvl="1" indent="0">
              <a:buNone/>
            </a:pPr>
            <a:r>
              <a:rPr lang="en-US" dirty="0"/>
              <a:t>	when there is no single trusted party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E3919D-6B91-4749-9501-455B2FF16EF0}"/>
              </a:ext>
            </a:extLst>
          </p:cNvPr>
          <p:cNvSpPr txBox="1"/>
          <p:nvPr/>
        </p:nvSpPr>
        <p:spPr>
          <a:xfrm>
            <a:off x="1325662" y="3367768"/>
            <a:ext cx="64926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if trusted party exists  ⇒   no need for a blockchain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10E27D-DAC5-B723-D396-05F37442D908}"/>
              </a:ext>
            </a:extLst>
          </p:cNvPr>
          <p:cNvSpPr txBox="1"/>
          <p:nvPr/>
        </p:nvSpPr>
        <p:spPr>
          <a:xfrm>
            <a:off x="1803450" y="4280981"/>
            <a:ext cx="54684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[financial systems:  often no trusted party]</a:t>
            </a:r>
          </a:p>
        </p:txBody>
      </p:sp>
    </p:spTree>
    <p:extLst>
      <p:ext uri="{BB962C8B-B14F-4D97-AF65-F5344CB8AC3E}">
        <p14:creationId xmlns:p14="http://schemas.microsoft.com/office/powerpoint/2010/main" val="60016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795D4-A1F9-2F4B-949E-39608D4B5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Blockchains: what is the new idea?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72EA086-9F3B-4441-8DE2-EB60A21195A5}"/>
              </a:ext>
            </a:extLst>
          </p:cNvPr>
          <p:cNvCxnSpPr/>
          <p:nvPr/>
        </p:nvCxnSpPr>
        <p:spPr>
          <a:xfrm>
            <a:off x="331076" y="2207172"/>
            <a:ext cx="835572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F6393CB-1453-A644-8D14-DEDA5AD7CC84}"/>
              </a:ext>
            </a:extLst>
          </p:cNvPr>
          <p:cNvCxnSpPr/>
          <p:nvPr/>
        </p:nvCxnSpPr>
        <p:spPr>
          <a:xfrm>
            <a:off x="867103" y="2081048"/>
            <a:ext cx="0" cy="26801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F0B76B7-66B6-C642-8E07-C974D08454C6}"/>
              </a:ext>
            </a:extLst>
          </p:cNvPr>
          <p:cNvSpPr txBox="1"/>
          <p:nvPr/>
        </p:nvSpPr>
        <p:spPr>
          <a:xfrm>
            <a:off x="457200" y="1585620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2009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3BC16B9-2C2C-824A-9841-EAD03CFDD31C}"/>
              </a:ext>
            </a:extLst>
          </p:cNvPr>
          <p:cNvSpPr txBox="1"/>
          <p:nvPr/>
        </p:nvSpPr>
        <p:spPr>
          <a:xfrm>
            <a:off x="345934" y="2423224"/>
            <a:ext cx="10688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dirty="0">
                <a:latin typeface="+mn-lt"/>
              </a:rPr>
              <a:t>Bitcoin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4EAFEEE-DA07-964B-A2DB-B434AB9FCB4C}"/>
              </a:ext>
            </a:extLst>
          </p:cNvPr>
          <p:cNvSpPr txBox="1"/>
          <p:nvPr/>
        </p:nvSpPr>
        <p:spPr>
          <a:xfrm>
            <a:off x="359226" y="3078536"/>
            <a:ext cx="7460056" cy="187743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Several innovations:</a:t>
            </a:r>
          </a:p>
          <a:p>
            <a:pPr marL="342900" indent="-34290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A practical </a:t>
            </a:r>
            <a:r>
              <a:rPr lang="en-US" b="1" dirty="0">
                <a:latin typeface="+mn-lt"/>
              </a:rPr>
              <a:t>public append-only data structure</a:t>
            </a:r>
            <a:r>
              <a:rPr lang="en-US" dirty="0">
                <a:latin typeface="+mn-lt"/>
              </a:rPr>
              <a:t>,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secured by </a:t>
            </a:r>
            <a:r>
              <a:rPr lang="en-US" u="sng" dirty="0">
                <a:latin typeface="+mn-lt"/>
              </a:rPr>
              <a:t>replication</a:t>
            </a:r>
            <a:r>
              <a:rPr lang="en-US" dirty="0">
                <a:latin typeface="+mn-lt"/>
              </a:rPr>
              <a:t> and </a:t>
            </a:r>
            <a:r>
              <a:rPr lang="en-US" u="sng" dirty="0">
                <a:latin typeface="+mn-lt"/>
              </a:rPr>
              <a:t>incentives</a:t>
            </a:r>
            <a:r>
              <a:rPr lang="en-US" dirty="0">
                <a:latin typeface="+mn-lt"/>
              </a:rPr>
              <a:t> </a:t>
            </a:r>
          </a:p>
          <a:p>
            <a:pPr marL="342900" indent="-34290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A fixed supply asset </a:t>
            </a:r>
            <a:r>
              <a:rPr lang="en-US" sz="2000" dirty="0">
                <a:latin typeface="+mn-lt"/>
              </a:rPr>
              <a:t>(BTC)</a:t>
            </a:r>
            <a:r>
              <a:rPr lang="en-US" dirty="0">
                <a:latin typeface="+mn-lt"/>
              </a:rPr>
              <a:t>.    Digital payments, and more.</a:t>
            </a:r>
          </a:p>
        </p:txBody>
      </p:sp>
    </p:spTree>
    <p:extLst>
      <p:ext uri="{BB962C8B-B14F-4D97-AF65-F5344CB8AC3E}">
        <p14:creationId xmlns:p14="http://schemas.microsoft.com/office/powerpoint/2010/main" val="2716969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795D4-A1F9-2F4B-949E-39608D4B5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Blockchains: what is the new idea?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F6393CB-1453-A644-8D14-DEDA5AD7CC84}"/>
              </a:ext>
            </a:extLst>
          </p:cNvPr>
          <p:cNvCxnSpPr/>
          <p:nvPr/>
        </p:nvCxnSpPr>
        <p:spPr>
          <a:xfrm>
            <a:off x="867103" y="2081048"/>
            <a:ext cx="0" cy="26801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F0B76B7-66B6-C642-8E07-C974D08454C6}"/>
              </a:ext>
            </a:extLst>
          </p:cNvPr>
          <p:cNvSpPr txBox="1"/>
          <p:nvPr/>
        </p:nvSpPr>
        <p:spPr>
          <a:xfrm>
            <a:off x="457200" y="1585620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2009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3BC16B9-2C2C-824A-9841-EAD03CFDD31C}"/>
              </a:ext>
            </a:extLst>
          </p:cNvPr>
          <p:cNvSpPr txBox="1"/>
          <p:nvPr/>
        </p:nvSpPr>
        <p:spPr>
          <a:xfrm>
            <a:off x="345934" y="2423224"/>
            <a:ext cx="10688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dirty="0">
                <a:latin typeface="+mn-lt"/>
              </a:rPr>
              <a:t>Bitcoin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4EAFEEE-DA07-964B-A2DB-B434AB9FCB4C}"/>
              </a:ext>
            </a:extLst>
          </p:cNvPr>
          <p:cNvSpPr txBox="1"/>
          <p:nvPr/>
        </p:nvSpPr>
        <p:spPr>
          <a:xfrm>
            <a:off x="236476" y="3078536"/>
            <a:ext cx="8663269" cy="195438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Several innovations:</a:t>
            </a:r>
          </a:p>
          <a:p>
            <a:pPr marL="342900" indent="-34290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latin typeface="+mn-lt"/>
              </a:rPr>
              <a:t>Blockchain computer</a:t>
            </a:r>
            <a:r>
              <a:rPr lang="en-US" dirty="0">
                <a:latin typeface="+mn-lt"/>
              </a:rPr>
              <a:t>:  a fully programmable environment</a:t>
            </a:r>
          </a:p>
          <a:p>
            <a:pPr algn="l">
              <a:spcBef>
                <a:spcPts val="600"/>
              </a:spcBef>
            </a:pPr>
            <a:r>
              <a:rPr lang="en-US" dirty="0">
                <a:latin typeface="+mn-lt"/>
              </a:rPr>
              <a:t>		⟹   public programs that manage digital and financial assets</a:t>
            </a:r>
          </a:p>
          <a:p>
            <a:pPr marL="342900" indent="-34290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latin typeface="+mn-lt"/>
              </a:rPr>
              <a:t>Composability</a:t>
            </a:r>
            <a:r>
              <a:rPr lang="en-US" dirty="0">
                <a:latin typeface="+mn-lt"/>
              </a:rPr>
              <a:t>:  applications running on chain can call each other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737D313-0BCD-9F45-8668-35F6E3D0B61A}"/>
              </a:ext>
            </a:extLst>
          </p:cNvPr>
          <p:cNvCxnSpPr/>
          <p:nvPr/>
        </p:nvCxnSpPr>
        <p:spPr>
          <a:xfrm>
            <a:off x="4323958" y="2081048"/>
            <a:ext cx="0" cy="26801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8A50D2A-EE26-F742-89F1-31777554C77F}"/>
              </a:ext>
            </a:extLst>
          </p:cNvPr>
          <p:cNvSpPr txBox="1"/>
          <p:nvPr/>
        </p:nvSpPr>
        <p:spPr>
          <a:xfrm>
            <a:off x="3914055" y="1585620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2015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359C9F-CDC8-FF4F-97CE-D30461F7889C}"/>
              </a:ext>
            </a:extLst>
          </p:cNvPr>
          <p:cNvSpPr txBox="1"/>
          <p:nvPr/>
        </p:nvSpPr>
        <p:spPr>
          <a:xfrm>
            <a:off x="3692427" y="2423224"/>
            <a:ext cx="14350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dirty="0">
                <a:latin typeface="+mn-lt"/>
              </a:rPr>
              <a:t>Ethereum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72EA086-9F3B-4441-8DE2-EB60A21195A5}"/>
              </a:ext>
            </a:extLst>
          </p:cNvPr>
          <p:cNvCxnSpPr/>
          <p:nvPr/>
        </p:nvCxnSpPr>
        <p:spPr>
          <a:xfrm>
            <a:off x="331076" y="2207172"/>
            <a:ext cx="835572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7190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795D4-A1F9-2F4B-949E-39608D4B5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Blockchains: what is the new idea?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F6393CB-1453-A644-8D14-DEDA5AD7CC84}"/>
              </a:ext>
            </a:extLst>
          </p:cNvPr>
          <p:cNvCxnSpPr/>
          <p:nvPr/>
        </p:nvCxnSpPr>
        <p:spPr>
          <a:xfrm>
            <a:off x="867103" y="2081048"/>
            <a:ext cx="0" cy="26801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F0B76B7-66B6-C642-8E07-C974D08454C6}"/>
              </a:ext>
            </a:extLst>
          </p:cNvPr>
          <p:cNvSpPr txBox="1"/>
          <p:nvPr/>
        </p:nvSpPr>
        <p:spPr>
          <a:xfrm>
            <a:off x="457200" y="1585620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2009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3BC16B9-2C2C-824A-9841-EAD03CFDD31C}"/>
              </a:ext>
            </a:extLst>
          </p:cNvPr>
          <p:cNvSpPr txBox="1"/>
          <p:nvPr/>
        </p:nvSpPr>
        <p:spPr>
          <a:xfrm>
            <a:off x="345934" y="2423224"/>
            <a:ext cx="10688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dirty="0">
                <a:latin typeface="+mn-lt"/>
              </a:rPr>
              <a:t>Bitcoin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737D313-0BCD-9F45-8668-35F6E3D0B61A}"/>
              </a:ext>
            </a:extLst>
          </p:cNvPr>
          <p:cNvCxnSpPr/>
          <p:nvPr/>
        </p:nvCxnSpPr>
        <p:spPr>
          <a:xfrm>
            <a:off x="4323958" y="2081048"/>
            <a:ext cx="0" cy="26801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8A50D2A-EE26-F742-89F1-31777554C77F}"/>
              </a:ext>
            </a:extLst>
          </p:cNvPr>
          <p:cNvSpPr txBox="1"/>
          <p:nvPr/>
        </p:nvSpPr>
        <p:spPr>
          <a:xfrm>
            <a:off x="3914055" y="1585620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2015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359C9F-CDC8-FF4F-97CE-D30461F7889C}"/>
              </a:ext>
            </a:extLst>
          </p:cNvPr>
          <p:cNvSpPr txBox="1"/>
          <p:nvPr/>
        </p:nvSpPr>
        <p:spPr>
          <a:xfrm>
            <a:off x="3692427" y="2423224"/>
            <a:ext cx="14350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dirty="0">
                <a:latin typeface="+mn-lt"/>
              </a:rPr>
              <a:t>Ethereum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7461140-9514-A043-A418-E0C609D881AA}"/>
              </a:ext>
            </a:extLst>
          </p:cNvPr>
          <p:cNvGrpSpPr/>
          <p:nvPr/>
        </p:nvGrpSpPr>
        <p:grpSpPr>
          <a:xfrm>
            <a:off x="5688661" y="1585620"/>
            <a:ext cx="3045334" cy="2043337"/>
            <a:chOff x="5688661" y="1585620"/>
            <a:chExt cx="3045334" cy="2043337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D671CE8-FFA5-F24F-92B3-411B7F789CCE}"/>
                </a:ext>
              </a:extLst>
            </p:cNvPr>
            <p:cNvSpPr txBox="1"/>
            <p:nvPr/>
          </p:nvSpPr>
          <p:spPr>
            <a:xfrm>
              <a:off x="6278702" y="2428628"/>
              <a:ext cx="2089290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latin typeface="+mn-lt"/>
                </a:rPr>
                <a:t>growth of </a:t>
              </a:r>
              <a:br>
                <a:rPr lang="en-US" b="1" dirty="0">
                  <a:latin typeface="+mn-lt"/>
                </a:rPr>
              </a:br>
              <a:r>
                <a:rPr lang="en-US" b="1" dirty="0">
                  <a:latin typeface="+mn-lt"/>
                </a:rPr>
                <a:t>economic apps</a:t>
              </a:r>
              <a:br>
                <a:rPr lang="en-US" b="1" dirty="0">
                  <a:latin typeface="+mn-lt"/>
                </a:rPr>
              </a:br>
              <a:r>
                <a:rPr lang="en-US" b="1" dirty="0">
                  <a:latin typeface="+mn-lt"/>
                </a:rPr>
                <a:t>and DeFi</a:t>
              </a:r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2696E61D-D165-1144-82E0-FCC3DFB44A74}"/>
                </a:ext>
              </a:extLst>
            </p:cNvPr>
            <p:cNvSpPr/>
            <p:nvPr/>
          </p:nvSpPr>
          <p:spPr>
            <a:xfrm>
              <a:off x="5943600" y="2047285"/>
              <a:ext cx="2522483" cy="30976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EE61009-4E38-CA42-BA93-8EC7D4BF2481}"/>
                </a:ext>
              </a:extLst>
            </p:cNvPr>
            <p:cNvCxnSpPr/>
            <p:nvPr/>
          </p:nvCxnSpPr>
          <p:spPr>
            <a:xfrm>
              <a:off x="6098564" y="2081048"/>
              <a:ext cx="0" cy="26801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7DA7611-1CC6-984D-9787-837ABCB05BA2}"/>
                </a:ext>
              </a:extLst>
            </p:cNvPr>
            <p:cNvSpPr txBox="1"/>
            <p:nvPr/>
          </p:nvSpPr>
          <p:spPr>
            <a:xfrm>
              <a:off x="5688661" y="1585620"/>
              <a:ext cx="8066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2017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FB059EA-718E-D848-B90B-478B70A66331}"/>
                </a:ext>
              </a:extLst>
            </p:cNvPr>
            <p:cNvCxnSpPr/>
            <p:nvPr/>
          </p:nvCxnSpPr>
          <p:spPr>
            <a:xfrm>
              <a:off x="8337267" y="2089031"/>
              <a:ext cx="0" cy="26801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4907BD0-3B35-8F42-91D4-890EE169CDA1}"/>
                </a:ext>
              </a:extLst>
            </p:cNvPr>
            <p:cNvSpPr txBox="1"/>
            <p:nvPr/>
          </p:nvSpPr>
          <p:spPr>
            <a:xfrm>
              <a:off x="7927364" y="1593603"/>
              <a:ext cx="8066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2025</a:t>
              </a:r>
            </a:p>
          </p:txBody>
        </p:sp>
      </p:grp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72EA086-9F3B-4441-8DE2-EB60A21195A5}"/>
              </a:ext>
            </a:extLst>
          </p:cNvPr>
          <p:cNvCxnSpPr/>
          <p:nvPr/>
        </p:nvCxnSpPr>
        <p:spPr>
          <a:xfrm>
            <a:off x="331076" y="2207172"/>
            <a:ext cx="835572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C4315D97-055E-EF3B-5996-F0DC122FDEBB}"/>
              </a:ext>
            </a:extLst>
          </p:cNvPr>
          <p:cNvSpPr txBox="1"/>
          <p:nvPr/>
        </p:nvSpPr>
        <p:spPr>
          <a:xfrm>
            <a:off x="405302" y="4424516"/>
            <a:ext cx="82814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Permissioned EVM blockchains by Stripe (Tempo) and Circle (Arc) </a:t>
            </a:r>
          </a:p>
        </p:txBody>
      </p:sp>
    </p:spTree>
    <p:extLst>
      <p:ext uri="{BB962C8B-B14F-4D97-AF65-F5344CB8AC3E}">
        <p14:creationId xmlns:p14="http://schemas.microsoft.com/office/powerpoint/2010/main" val="2610516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300480A-E8D2-10A2-B63C-4E5C7DFFE6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3362" y="2872636"/>
            <a:ext cx="6215493" cy="20206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530D9F8-5F2E-7448-A276-47D581555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 what is this good for?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DDB5FA-0C8E-FE45-BB51-D7C3A886C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447" y="1200151"/>
            <a:ext cx="8739961" cy="38184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(1) Basic application:  a digital currency (stored value)</a:t>
            </a:r>
          </a:p>
          <a:p>
            <a:r>
              <a:rPr lang="en-US" sz="2400" dirty="0"/>
              <a:t>Current largest:  Bitcoin </a:t>
            </a:r>
            <a:r>
              <a:rPr lang="en-US" sz="2000" dirty="0"/>
              <a:t>(2009)</a:t>
            </a:r>
            <a:r>
              <a:rPr lang="en-US" sz="2400" dirty="0"/>
              <a:t>,   Ethereum </a:t>
            </a:r>
            <a:r>
              <a:rPr lang="en-US" sz="2000" dirty="0"/>
              <a:t>(2015),   </a:t>
            </a:r>
            <a:r>
              <a:rPr lang="en-US" sz="2400" dirty="0"/>
              <a:t>Solana</a:t>
            </a:r>
            <a:r>
              <a:rPr lang="en-US" sz="2000" dirty="0"/>
              <a:t> (2020)</a:t>
            </a:r>
            <a:endParaRPr lang="en-US" sz="2400" dirty="0"/>
          </a:p>
          <a:p>
            <a:r>
              <a:rPr lang="en-US" sz="2400" dirty="0"/>
              <a:t>Global:  accessible to anyone with an Internet connection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8DE6A99-37EA-2049-A294-53F4C2B9E83C}"/>
              </a:ext>
            </a:extLst>
          </p:cNvPr>
          <p:cNvGrpSpPr/>
          <p:nvPr/>
        </p:nvGrpSpPr>
        <p:grpSpPr>
          <a:xfrm>
            <a:off x="1373363" y="2650580"/>
            <a:ext cx="6215492" cy="2446831"/>
            <a:chOff x="368300" y="804842"/>
            <a:chExt cx="8407400" cy="408940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D161A92-7597-1C43-9687-02550BBE3AFA}"/>
                </a:ext>
              </a:extLst>
            </p:cNvPr>
            <p:cNvGrpSpPr/>
            <p:nvPr/>
          </p:nvGrpSpPr>
          <p:grpSpPr>
            <a:xfrm>
              <a:off x="368300" y="804842"/>
              <a:ext cx="8407400" cy="4089400"/>
              <a:chOff x="368300" y="804842"/>
              <a:chExt cx="8407400" cy="4089400"/>
            </a:xfrm>
          </p:grpSpPr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00F69621-A144-E14A-92E3-ABAA590D0D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8300" y="804842"/>
                <a:ext cx="8407400" cy="4089400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</p:pic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A8FA2BC8-8A25-F34F-906D-2E3843D6ED1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r="8628" b="22775"/>
              <a:stretch/>
            </p:blipFill>
            <p:spPr>
              <a:xfrm>
                <a:off x="5682927" y="924748"/>
                <a:ext cx="2935866" cy="351083"/>
              </a:xfrm>
              <a:prstGeom prst="rect">
                <a:avLst/>
              </a:prstGeom>
              <a:ln>
                <a:noFill/>
              </a:ln>
            </p:spPr>
          </p:pic>
        </p:grp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A5EAB81-7433-DC42-9B87-CDE0BE867367}"/>
                </a:ext>
              </a:extLst>
            </p:cNvPr>
            <p:cNvCxnSpPr/>
            <p:nvPr/>
          </p:nvCxnSpPr>
          <p:spPr>
            <a:xfrm>
              <a:off x="2152891" y="4097438"/>
              <a:ext cx="1655180" cy="0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6302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0D9F8-5F2E-7448-A276-47D581555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else is it good for?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DDB5FA-0C8E-FE45-BB51-D7C3A886C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447" y="1200151"/>
            <a:ext cx="8867553" cy="3818430"/>
          </a:xfrm>
        </p:spPr>
        <p:txBody>
          <a:bodyPr>
            <a:noAutofit/>
          </a:bodyPr>
          <a:lstStyle/>
          <a:p>
            <a:pPr marL="0" indent="0">
              <a:spcBef>
                <a:spcPts val="2376"/>
              </a:spcBef>
              <a:buNone/>
            </a:pPr>
            <a:r>
              <a:rPr lang="en-US" sz="2400" dirty="0"/>
              <a:t>(2) Decentralized applications (DAPPs)</a:t>
            </a:r>
          </a:p>
          <a:p>
            <a:r>
              <a:rPr lang="en-US" sz="2400" b="1" dirty="0"/>
              <a:t>DeFi</a:t>
            </a:r>
            <a:r>
              <a:rPr lang="en-US" sz="2400" dirty="0"/>
              <a:t>: financial instruments managed by </a:t>
            </a:r>
            <a:r>
              <a:rPr lang="en-US" sz="2400" u="sng" dirty="0"/>
              <a:t>public</a:t>
            </a:r>
            <a:r>
              <a:rPr lang="en-US" sz="2400" dirty="0"/>
              <a:t> verifiable programs </a:t>
            </a:r>
          </a:p>
          <a:p>
            <a:pPr lvl="1"/>
            <a:r>
              <a:rPr lang="en-US" sz="2400" dirty="0"/>
              <a:t>examples:   </a:t>
            </a:r>
            <a:r>
              <a:rPr lang="en-US" sz="2400" dirty="0" err="1"/>
              <a:t>stablecoins</a:t>
            </a:r>
            <a:r>
              <a:rPr lang="en-US" sz="2400" dirty="0"/>
              <a:t>,   lending,   exchanges,   ….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b="1" dirty="0"/>
              <a:t>Decentralized organizations </a:t>
            </a:r>
            <a:r>
              <a:rPr lang="en-US" sz="2400" dirty="0"/>
              <a:t>(DAOs):      </a:t>
            </a:r>
            <a:r>
              <a:rPr lang="en-US" sz="2000" dirty="0"/>
              <a:t>(decentralized governance)</a:t>
            </a:r>
          </a:p>
          <a:p>
            <a:pPr marL="912813" lvl="2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DAOs for investment,   for donations,   for collecting art,   etc.</a:t>
            </a:r>
          </a:p>
          <a:p>
            <a:pPr marL="350838" lvl="1" indent="-341313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b="1" dirty="0"/>
              <a:t>x402</a:t>
            </a:r>
            <a:r>
              <a:rPr lang="en-US" sz="2400" dirty="0"/>
              <a:t>: AI payments -- agents and crawlers paying for services </a:t>
            </a:r>
          </a:p>
          <a:p>
            <a:pPr marL="0" indent="0">
              <a:spcBef>
                <a:spcPts val="3200"/>
              </a:spcBef>
              <a:buNone/>
            </a:pPr>
            <a:r>
              <a:rPr lang="en-US" sz="2400" dirty="0"/>
              <a:t>(3) New programming model:   writing decentralized programs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C749B8B-EA6A-C345-8B37-8F92F120A6F6}"/>
              </a:ext>
            </a:extLst>
          </p:cNvPr>
          <p:cNvCxnSpPr/>
          <p:nvPr/>
        </p:nvCxnSpPr>
        <p:spPr>
          <a:xfrm>
            <a:off x="95693" y="4199857"/>
            <a:ext cx="895261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7020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44DD951-C4E7-664A-A90D-4656A74FA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Assets managed by DAPPs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D5A835-8EF1-F29F-B812-D051A6E08AD3}"/>
              </a:ext>
            </a:extLst>
          </p:cNvPr>
          <p:cNvSpPr txBox="1"/>
          <p:nvPr/>
        </p:nvSpPr>
        <p:spPr>
          <a:xfrm>
            <a:off x="7856197" y="4769423"/>
            <a:ext cx="12073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Sep. 2025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3408498-A09E-3566-3148-B6E43FA640A8}"/>
              </a:ext>
            </a:extLst>
          </p:cNvPr>
          <p:cNvSpPr txBox="1"/>
          <p:nvPr/>
        </p:nvSpPr>
        <p:spPr>
          <a:xfrm>
            <a:off x="691874" y="1150374"/>
            <a:ext cx="7622600" cy="34163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b="1" dirty="0" err="1">
                <a:latin typeface="+mn-lt"/>
              </a:rPr>
              <a:t>Aave</a:t>
            </a:r>
            <a:r>
              <a:rPr lang="en-US" b="1" dirty="0">
                <a:latin typeface="+mn-lt"/>
              </a:rPr>
              <a:t> v3</a:t>
            </a:r>
            <a:r>
              <a:rPr lang="en-US" dirty="0">
                <a:latin typeface="+mn-lt"/>
              </a:rPr>
              <a:t>		$41.8B			lending		multiple chains</a:t>
            </a:r>
          </a:p>
          <a:p>
            <a:pPr algn="l"/>
            <a:endParaRPr lang="en-US" dirty="0">
              <a:latin typeface="+mn-lt"/>
            </a:endParaRPr>
          </a:p>
          <a:p>
            <a:pPr algn="l"/>
            <a:r>
              <a:rPr lang="en-US" b="1" dirty="0">
                <a:latin typeface="+mn-lt"/>
              </a:rPr>
              <a:t>LIDO</a:t>
            </a:r>
            <a:r>
              <a:rPr lang="en-US" dirty="0">
                <a:latin typeface="+mn-lt"/>
              </a:rPr>
              <a:t>			$39.5B			staking			Ethereum</a:t>
            </a:r>
          </a:p>
          <a:p>
            <a:pPr algn="l"/>
            <a:endParaRPr lang="en-US" dirty="0">
              <a:latin typeface="+mn-lt"/>
            </a:endParaRPr>
          </a:p>
          <a:p>
            <a:pPr algn="l"/>
            <a:r>
              <a:rPr lang="en-US" b="1" dirty="0">
                <a:latin typeface="+mn-lt"/>
              </a:rPr>
              <a:t>WBTC			</a:t>
            </a:r>
            <a:r>
              <a:rPr lang="en-US" dirty="0">
                <a:latin typeface="+mn-lt"/>
              </a:rPr>
              <a:t>$14.7B			bridging		Ethereum</a:t>
            </a:r>
            <a:endParaRPr lang="en-US" b="1" dirty="0">
              <a:latin typeface="+mn-lt"/>
            </a:endParaRPr>
          </a:p>
          <a:p>
            <a:pPr algn="l"/>
            <a:endParaRPr lang="en-US" b="1" dirty="0">
              <a:latin typeface="+mn-lt"/>
            </a:endParaRPr>
          </a:p>
          <a:p>
            <a:pPr algn="l"/>
            <a:r>
              <a:rPr lang="en-US" b="1" dirty="0">
                <a:latin typeface="+mn-lt"/>
              </a:rPr>
              <a:t>Morpho</a:t>
            </a:r>
            <a:r>
              <a:rPr lang="en-US" dirty="0">
                <a:latin typeface="+mn-lt"/>
              </a:rPr>
              <a:t>		$7.1B			lending		multiple chains</a:t>
            </a:r>
          </a:p>
          <a:p>
            <a:pPr algn="l"/>
            <a:endParaRPr lang="en-US" dirty="0">
              <a:latin typeface="+mn-lt"/>
            </a:endParaRPr>
          </a:p>
          <a:p>
            <a:pPr algn="l"/>
            <a:r>
              <a:rPr lang="en-US" b="1" dirty="0">
                <a:latin typeface="+mn-lt"/>
              </a:rPr>
              <a:t>Uniswap v3</a:t>
            </a:r>
            <a:r>
              <a:rPr lang="en-US" dirty="0">
                <a:latin typeface="+mn-lt"/>
              </a:rPr>
              <a:t>	$3B			exchange		multiple chains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1B5EFFD-2339-5DAE-C350-DE5AF6DBEC54}"/>
              </a:ext>
            </a:extLst>
          </p:cNvPr>
          <p:cNvSpPr txBox="1"/>
          <p:nvPr/>
        </p:nvSpPr>
        <p:spPr>
          <a:xfrm>
            <a:off x="691874" y="2969343"/>
            <a:ext cx="21067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dirty="0">
                <a:latin typeface="+mn-lt"/>
              </a:rPr>
              <a:t>(663 lines of Solidity code)</a:t>
            </a:r>
          </a:p>
        </p:txBody>
      </p:sp>
    </p:spTree>
    <p:extLst>
      <p:ext uri="{BB962C8B-B14F-4D97-AF65-F5344CB8AC3E}">
        <p14:creationId xmlns:p14="http://schemas.microsoft.com/office/powerpoint/2010/main" val="16847709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44DD951-C4E7-664A-A90D-4656A74FA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Transaction volumes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7811AF0-ACA1-A2B3-387F-D38E4D2ACC9C}"/>
              </a:ext>
            </a:extLst>
          </p:cNvPr>
          <p:cNvGrpSpPr/>
          <p:nvPr/>
        </p:nvGrpSpPr>
        <p:grpSpPr>
          <a:xfrm>
            <a:off x="1987228" y="1151304"/>
            <a:ext cx="5401430" cy="2292474"/>
            <a:chOff x="2026557" y="1839562"/>
            <a:chExt cx="5401430" cy="2292474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38D92712-E603-8A45-A8EE-45CCC89C0916}"/>
                </a:ext>
              </a:extLst>
            </p:cNvPr>
            <p:cNvGrpSpPr/>
            <p:nvPr/>
          </p:nvGrpSpPr>
          <p:grpSpPr>
            <a:xfrm>
              <a:off x="2026557" y="1839562"/>
              <a:ext cx="5401430" cy="2292474"/>
              <a:chOff x="676729" y="1480333"/>
              <a:chExt cx="5401430" cy="2292474"/>
            </a:xfrm>
          </p:grpSpPr>
          <p:pic>
            <p:nvPicPr>
              <p:cNvPr id="2" name="Picture 1">
                <a:extLst>
                  <a:ext uri="{FF2B5EF4-FFF2-40B4-BE49-F238E27FC236}">
                    <a16:creationId xmlns:a16="http://schemas.microsoft.com/office/drawing/2014/main" id="{8920F07F-4E00-3F4B-A03F-E113F90E4D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76729" y="1893207"/>
                <a:ext cx="3175000" cy="1879600"/>
              </a:xfrm>
              <a:prstGeom prst="rect">
                <a:avLst/>
              </a:prstGeom>
            </p:spPr>
          </p:pic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737457A1-C6A1-0844-94A8-E10623D99D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59790" y="1849665"/>
                <a:ext cx="1587500" cy="1879600"/>
              </a:xfrm>
              <a:prstGeom prst="rect">
                <a:avLst/>
              </a:prstGeom>
            </p:spPr>
          </p:pic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6EB63F4-DB69-F94C-B46B-89F98254D503}"/>
                  </a:ext>
                </a:extLst>
              </p:cNvPr>
              <p:cNvSpPr txBox="1"/>
              <p:nvPr/>
            </p:nvSpPr>
            <p:spPr>
              <a:xfrm>
                <a:off x="3125106" y="1480333"/>
                <a:ext cx="295305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1800" u="sng" dirty="0">
                    <a:latin typeface="+mn-lt"/>
                  </a:rPr>
                  <a:t>24h volume</a:t>
                </a:r>
                <a:r>
                  <a:rPr lang="en-US" sz="1800" dirty="0">
                    <a:latin typeface="+mn-lt"/>
                  </a:rPr>
                  <a:t>		Sep. 2025</a:t>
                </a:r>
                <a:endParaRPr lang="en-US" sz="1800" u="sng" dirty="0">
                  <a:latin typeface="+mn-lt"/>
                </a:endParaRPr>
              </a:p>
            </p:txBody>
          </p:sp>
        </p:grp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4130E19-8CDE-6C4C-928A-C72479381107}"/>
                </a:ext>
              </a:extLst>
            </p:cNvPr>
            <p:cNvSpPr/>
            <p:nvPr/>
          </p:nvSpPr>
          <p:spPr>
            <a:xfrm>
              <a:off x="2026557" y="2208894"/>
              <a:ext cx="3970561" cy="18796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68F8A4A-C78D-FF63-D8DA-45C1157784F9}"/>
                </a:ext>
              </a:extLst>
            </p:cNvPr>
            <p:cNvSpPr txBox="1"/>
            <p:nvPr/>
          </p:nvSpPr>
          <p:spPr>
            <a:xfrm>
              <a:off x="4661784" y="2271524"/>
              <a:ext cx="907621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$13.5B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2B5DF9B-BCE3-A4C5-7A75-C90E91C870D0}"/>
                </a:ext>
              </a:extLst>
            </p:cNvPr>
            <p:cNvSpPr txBox="1"/>
            <p:nvPr/>
          </p:nvSpPr>
          <p:spPr>
            <a:xfrm>
              <a:off x="4661783" y="2877073"/>
              <a:ext cx="907621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$2.35B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BF6B5D1-2724-8BC8-CDC3-F1B2227A1AF9}"/>
                </a:ext>
              </a:extLst>
            </p:cNvPr>
            <p:cNvSpPr txBox="1"/>
            <p:nvPr/>
          </p:nvSpPr>
          <p:spPr>
            <a:xfrm>
              <a:off x="4661782" y="3538567"/>
              <a:ext cx="907621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$8.95B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35F4B52-178A-B83C-A9E0-7B3A2E34D7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44661" y="3498893"/>
              <a:ext cx="1188474" cy="431114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37C67C2-AC0B-A5E8-3FAB-F7E6E899E3B1}"/>
                </a:ext>
              </a:extLst>
            </p:cNvPr>
            <p:cNvSpPr/>
            <p:nvPr/>
          </p:nvSpPr>
          <p:spPr>
            <a:xfrm>
              <a:off x="3244643" y="3538567"/>
              <a:ext cx="983226" cy="4001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B97CBDFD-B227-A89D-7804-E5FA3252D0DD}"/>
              </a:ext>
            </a:extLst>
          </p:cNvPr>
          <p:cNvSpPr txBox="1"/>
          <p:nvPr/>
        </p:nvSpPr>
        <p:spPr>
          <a:xfrm>
            <a:off x="314632" y="4041058"/>
            <a:ext cx="7890302" cy="9079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Cost to send USD internationally:		$44 via wire transfer</a:t>
            </a:r>
          </a:p>
          <a:p>
            <a:pPr algn="l">
              <a:spcBef>
                <a:spcPts val="600"/>
              </a:spcBef>
            </a:pPr>
            <a:r>
              <a:rPr lang="en-US" dirty="0">
                <a:latin typeface="+mn-lt"/>
              </a:rPr>
              <a:t>										&lt;$0.01 via USDC on Base</a:t>
            </a:r>
          </a:p>
        </p:txBody>
      </p:sp>
    </p:spTree>
    <p:extLst>
      <p:ext uri="{BB962C8B-B14F-4D97-AF65-F5344CB8AC3E}">
        <p14:creationId xmlns:p14="http://schemas.microsoft.com/office/powerpoint/2010/main" val="3206226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DDF15-D672-3F75-41FC-2167EC234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124919"/>
            <a:ext cx="8499987" cy="623097"/>
          </a:xfrm>
        </p:spPr>
        <p:txBody>
          <a:bodyPr>
            <a:normAutofit fontScale="90000"/>
          </a:bodyPr>
          <a:lstStyle/>
          <a:p>
            <a:r>
              <a:rPr lang="en-US" dirty="0"/>
              <a:t>What chain are builders building on?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4B1A26-B5D3-02F6-F325-6F9CEFC0CD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7075" y="1018284"/>
            <a:ext cx="3982680" cy="412242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730A3E7-283A-E484-8157-A10C9D3450E8}"/>
              </a:ext>
            </a:extLst>
          </p:cNvPr>
          <p:cNvSpPr txBox="1"/>
          <p:nvPr/>
        </p:nvSpPr>
        <p:spPr>
          <a:xfrm>
            <a:off x="4095533" y="4503175"/>
            <a:ext cx="5035417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l"/>
            <a:endParaRPr lang="en-US" sz="1400" dirty="0">
              <a:latin typeface="+mn-lt"/>
            </a:endParaRPr>
          </a:p>
          <a:p>
            <a:pPr algn="l"/>
            <a:r>
              <a:rPr lang="en-US" sz="1400" dirty="0">
                <a:latin typeface="+mn-lt"/>
              </a:rPr>
              <a:t>				source:  a16z state of crypto report 2024.</a:t>
            </a:r>
          </a:p>
        </p:txBody>
      </p:sp>
    </p:spTree>
    <p:extLst>
      <p:ext uri="{BB962C8B-B14F-4D97-AF65-F5344CB8AC3E}">
        <p14:creationId xmlns:p14="http://schemas.microsoft.com/office/powerpoint/2010/main" val="21682396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1EC88BD-E2F0-5E45-BD4C-79347C2DD49C}"/>
              </a:ext>
            </a:extLst>
          </p:cNvPr>
          <p:cNvSpPr/>
          <p:nvPr/>
        </p:nvSpPr>
        <p:spPr>
          <a:xfrm>
            <a:off x="1060732" y="2627533"/>
            <a:ext cx="7545841" cy="218195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28290A-AA40-F740-84EA-CA4266649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7597"/>
            <a:ext cx="8229600" cy="623097"/>
          </a:xfrm>
        </p:spPr>
        <p:txBody>
          <a:bodyPr>
            <a:noAutofit/>
          </a:bodyPr>
          <a:lstStyle/>
          <a:p>
            <a:r>
              <a:rPr lang="en-US" dirty="0"/>
              <a:t>What is a blockchain?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C761EFF-B04A-C446-9D95-246B1A0CD4D4}"/>
              </a:ext>
            </a:extLst>
          </p:cNvPr>
          <p:cNvGrpSpPr/>
          <p:nvPr/>
        </p:nvGrpSpPr>
        <p:grpSpPr>
          <a:xfrm>
            <a:off x="327638" y="4193150"/>
            <a:ext cx="7755630" cy="497711"/>
            <a:chOff x="327638" y="3905052"/>
            <a:chExt cx="7755630" cy="49771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1A25B7-AD39-2F4B-9997-75D8B661FC1E}"/>
                </a:ext>
              </a:extLst>
            </p:cNvPr>
            <p:cNvSpPr/>
            <p:nvPr/>
          </p:nvSpPr>
          <p:spPr>
            <a:xfrm>
              <a:off x="1856089" y="3905052"/>
              <a:ext cx="6227179" cy="497711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Data Availability / Consensus Layer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DE38263-B93C-3B41-81B9-2A92E4CB91F5}"/>
                </a:ext>
              </a:extLst>
            </p:cNvPr>
            <p:cNvSpPr txBox="1"/>
            <p:nvPr/>
          </p:nvSpPr>
          <p:spPr>
            <a:xfrm>
              <a:off x="327638" y="3905052"/>
              <a:ext cx="1847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A076B6C-05AB-1A47-AABD-40BE47FBD831}"/>
              </a:ext>
            </a:extLst>
          </p:cNvPr>
          <p:cNvGrpSpPr/>
          <p:nvPr/>
        </p:nvGrpSpPr>
        <p:grpSpPr>
          <a:xfrm>
            <a:off x="327638" y="2743221"/>
            <a:ext cx="7755630" cy="497711"/>
            <a:chOff x="327638" y="3143052"/>
            <a:chExt cx="7755630" cy="497711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743F4FC-DADC-774C-9417-B874A4A8F874}"/>
                </a:ext>
              </a:extLst>
            </p:cNvPr>
            <p:cNvSpPr/>
            <p:nvPr/>
          </p:nvSpPr>
          <p:spPr>
            <a:xfrm>
              <a:off x="1856089" y="3143052"/>
              <a:ext cx="6227179" cy="497711"/>
            </a:xfrm>
            <a:prstGeom prst="rect">
              <a:avLst/>
            </a:prstGeom>
            <a:solidFill>
              <a:srgbClr val="00206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Execution engine  </a:t>
              </a:r>
              <a:r>
                <a:rPr lang="en-US" dirty="0"/>
                <a:t>(blockchain computer)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F38AFE3-1119-6B44-B454-2F608BBCD43F}"/>
                </a:ext>
              </a:extLst>
            </p:cNvPr>
            <p:cNvSpPr txBox="1"/>
            <p:nvPr/>
          </p:nvSpPr>
          <p:spPr>
            <a:xfrm>
              <a:off x="327638" y="3143052"/>
              <a:ext cx="1847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75199BB-2D8C-AA44-974D-A13FC74A7EF0}"/>
              </a:ext>
            </a:extLst>
          </p:cNvPr>
          <p:cNvGrpSpPr/>
          <p:nvPr/>
        </p:nvGrpSpPr>
        <p:grpSpPr>
          <a:xfrm>
            <a:off x="307912" y="2018257"/>
            <a:ext cx="7755630" cy="497711"/>
            <a:chOff x="307912" y="2381052"/>
            <a:chExt cx="7755630" cy="49771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0C49F5C-4F1E-8B43-858C-586E38E2D1BD}"/>
                </a:ext>
              </a:extLst>
            </p:cNvPr>
            <p:cNvSpPr/>
            <p:nvPr/>
          </p:nvSpPr>
          <p:spPr>
            <a:xfrm>
              <a:off x="1836363" y="2381052"/>
              <a:ext cx="6227179" cy="49771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applications</a:t>
              </a:r>
              <a:r>
                <a:rPr lang="en-US" dirty="0"/>
                <a:t>   (DAPPs, smart contracts)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E7D2C1C-B149-E141-A75E-BD52DE87D688}"/>
                </a:ext>
              </a:extLst>
            </p:cNvPr>
            <p:cNvSpPr txBox="1"/>
            <p:nvPr/>
          </p:nvSpPr>
          <p:spPr>
            <a:xfrm>
              <a:off x="307912" y="2381052"/>
              <a:ext cx="1847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290B1582-D1BF-7B4C-8A43-441B1759946B}"/>
              </a:ext>
            </a:extLst>
          </p:cNvPr>
          <p:cNvSpPr/>
          <p:nvPr/>
        </p:nvSpPr>
        <p:spPr>
          <a:xfrm>
            <a:off x="1836363" y="1293293"/>
            <a:ext cx="6227179" cy="497711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user facing tools  </a:t>
            </a:r>
            <a:r>
              <a:rPr lang="en-US" dirty="0"/>
              <a:t>(cloud servers)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EC8B439-7D5A-2934-29A5-7EFC8CFC74A6}"/>
              </a:ext>
            </a:extLst>
          </p:cNvPr>
          <p:cNvGrpSpPr/>
          <p:nvPr/>
        </p:nvGrpSpPr>
        <p:grpSpPr>
          <a:xfrm>
            <a:off x="327638" y="3468185"/>
            <a:ext cx="7755630" cy="497711"/>
            <a:chOff x="327638" y="3905052"/>
            <a:chExt cx="7755630" cy="497711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CC6E83B-730A-280E-A069-C1AC606304F7}"/>
                </a:ext>
              </a:extLst>
            </p:cNvPr>
            <p:cNvSpPr/>
            <p:nvPr/>
          </p:nvSpPr>
          <p:spPr>
            <a:xfrm>
              <a:off x="1856089" y="3905052"/>
              <a:ext cx="6227179" cy="497711"/>
            </a:xfrm>
            <a:prstGeom prst="rect">
              <a:avLst/>
            </a:prstGeom>
            <a:solidFill>
              <a:srgbClr val="00B05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Sequencer:  orders transactions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5CBBAA7-A773-87A9-4F00-086F5B1550F8}"/>
                </a:ext>
              </a:extLst>
            </p:cNvPr>
            <p:cNvSpPr txBox="1"/>
            <p:nvPr/>
          </p:nvSpPr>
          <p:spPr>
            <a:xfrm>
              <a:off x="327638" y="3905052"/>
              <a:ext cx="1847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670607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8290A-AA40-F740-84EA-CA4266649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Consensus layer   </a:t>
            </a:r>
            <a:r>
              <a:rPr lang="en-US" sz="2400" dirty="0"/>
              <a:t>(informal)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9FB5A9-7725-B34F-9649-2D86901AE5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77001"/>
            <a:ext cx="8686800" cy="29435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A </a:t>
            </a:r>
            <a:r>
              <a:rPr lang="en-US" sz="2400" b="1" u="sng" dirty="0"/>
              <a:t>public</a:t>
            </a:r>
            <a:r>
              <a:rPr lang="en-US" sz="2400" u="sng" dirty="0"/>
              <a:t> append-only data structure</a:t>
            </a:r>
            <a:r>
              <a:rPr lang="en-US" sz="2400" dirty="0"/>
              <a:t>:</a:t>
            </a:r>
          </a:p>
          <a:p>
            <a:pPr marL="346067" indent="-346067">
              <a:spcBef>
                <a:spcPts val="1776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Persistence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400" dirty="0"/>
              <a:t>once added, data can never be removed*</a:t>
            </a:r>
          </a:p>
          <a:p>
            <a:pPr marL="346067" indent="-346067">
              <a:spcBef>
                <a:spcPts val="1776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Safety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all honest participants have the same data</a:t>
            </a:r>
            <a:r>
              <a:rPr lang="en-US" sz="2400" dirty="0"/>
              <a:t>**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6067" indent="-346067">
              <a:spcBef>
                <a:spcPts val="1776"/>
              </a:spcBef>
              <a:buFont typeface="Arial" panose="020B0604020202020204" pitchFamily="34" charset="0"/>
              <a:buChar char="•"/>
            </a:pPr>
            <a:r>
              <a:rPr lang="en-US" sz="2400" b="1" dirty="0"/>
              <a:t>Liveness: </a:t>
            </a:r>
            <a:r>
              <a:rPr lang="en-US" sz="2400" dirty="0"/>
              <a:t>honest participants can add new transactions</a:t>
            </a:r>
            <a:endParaRPr lang="en-US" sz="2400" b="1" dirty="0"/>
          </a:p>
          <a:p>
            <a:pPr marL="346067" indent="-346067">
              <a:spcBef>
                <a:spcPts val="1776"/>
              </a:spcBef>
              <a:buFont typeface="Arial" panose="020B0604020202020204" pitchFamily="34" charset="0"/>
              <a:buChar char="•"/>
            </a:pPr>
            <a:r>
              <a:rPr lang="en-US" sz="2400" b="1" dirty="0"/>
              <a:t>Permissionless(?)</a:t>
            </a:r>
            <a:r>
              <a:rPr lang="en-US" sz="2400" dirty="0"/>
              <a:t>: anyone can add data (no authentication)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21A25B7-AD39-2F4B-9997-75D8B661FC1E}"/>
              </a:ext>
            </a:extLst>
          </p:cNvPr>
          <p:cNvSpPr/>
          <p:nvPr/>
        </p:nvSpPr>
        <p:spPr>
          <a:xfrm>
            <a:off x="2257063" y="4520870"/>
            <a:ext cx="6227179" cy="49771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Data Availability / Consensus layer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F661952-69FC-8740-8FF6-6C1B6221FC18}"/>
              </a:ext>
            </a:extLst>
          </p:cNvPr>
          <p:cNvGrpSpPr/>
          <p:nvPr/>
        </p:nvGrpSpPr>
        <p:grpSpPr>
          <a:xfrm>
            <a:off x="5592726" y="1012281"/>
            <a:ext cx="3310387" cy="869682"/>
            <a:chOff x="5592726" y="1012281"/>
            <a:chExt cx="3310387" cy="86968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481D497-2E9E-4D4B-A33B-FF712F894B5C}"/>
                </a:ext>
              </a:extLst>
            </p:cNvPr>
            <p:cNvSpPr txBox="1"/>
            <p:nvPr/>
          </p:nvSpPr>
          <p:spPr>
            <a:xfrm>
              <a:off x="5837274" y="1012281"/>
              <a:ext cx="3065839" cy="461665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achieved by replication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96F23F32-6A00-744F-9A36-5F4AC9655A50}"/>
                </a:ext>
              </a:extLst>
            </p:cNvPr>
            <p:cNvCxnSpPr/>
            <p:nvPr/>
          </p:nvCxnSpPr>
          <p:spPr>
            <a:xfrm flipH="1">
              <a:off x="5592726" y="1477926"/>
              <a:ext cx="595423" cy="40403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9286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B8199-61B5-4042-8347-13C26C496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are blocks added to chain?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A76B21-78F4-C448-ABDB-1158AF6771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0491" y="2408536"/>
            <a:ext cx="1190746" cy="11907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D090375-66CE-4443-8FE9-160E91100F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9337" y="3305319"/>
            <a:ext cx="473557" cy="81647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6A0AC6C-87E6-E241-A646-0F7BA576B38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376" y="2376362"/>
            <a:ext cx="584280" cy="8643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2D3169E-FC4E-904B-A2B2-9C3030192DA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65985" y="4186436"/>
            <a:ext cx="584281" cy="86432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D34F339-543B-1B42-BAC9-4D1B937F27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6910" y="3232563"/>
            <a:ext cx="1190746" cy="119074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2BC1F2F-6C3E-E647-9424-5F47B1D336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0302" y="3580751"/>
            <a:ext cx="1190746" cy="1190746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23BE08F-EE5F-7843-B421-96E1FA70DA0B}"/>
              </a:ext>
            </a:extLst>
          </p:cNvPr>
          <p:cNvCxnSpPr/>
          <p:nvPr/>
        </p:nvCxnSpPr>
        <p:spPr>
          <a:xfrm>
            <a:off x="324091" y="1388147"/>
            <a:ext cx="836270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170C801-498A-1A4A-9A04-F7F6066028A6}"/>
              </a:ext>
            </a:extLst>
          </p:cNvPr>
          <p:cNvCxnSpPr/>
          <p:nvPr/>
        </p:nvCxnSpPr>
        <p:spPr>
          <a:xfrm>
            <a:off x="324090" y="1910937"/>
            <a:ext cx="836270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26DB1C4E-A813-6443-848C-9F442C4E9737}"/>
              </a:ext>
            </a:extLst>
          </p:cNvPr>
          <p:cNvSpPr txBox="1"/>
          <p:nvPr/>
        </p:nvSpPr>
        <p:spPr>
          <a:xfrm>
            <a:off x="555585" y="983848"/>
            <a:ext cx="16417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blockchain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4D9A662-E0F1-9545-8FA7-DB15F78399C0}"/>
              </a:ext>
            </a:extLst>
          </p:cNvPr>
          <p:cNvSpPr/>
          <p:nvPr/>
        </p:nvSpPr>
        <p:spPr>
          <a:xfrm>
            <a:off x="5000257" y="2376362"/>
            <a:ext cx="2986275" cy="264222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A42A5C4-8A46-0C4B-994E-B6ABA765DF9B}"/>
              </a:ext>
            </a:extLst>
          </p:cNvPr>
          <p:cNvSpPr/>
          <p:nvPr/>
        </p:nvSpPr>
        <p:spPr>
          <a:xfrm>
            <a:off x="1452049" y="2613108"/>
            <a:ext cx="347241" cy="228654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311EB2C-F5B8-BF45-82EB-4CE2E4A6D60E}"/>
              </a:ext>
            </a:extLst>
          </p:cNvPr>
          <p:cNvSpPr/>
          <p:nvPr/>
        </p:nvSpPr>
        <p:spPr>
          <a:xfrm>
            <a:off x="1460776" y="3534451"/>
            <a:ext cx="347241" cy="228654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AE1EA65-9AF8-DD46-940F-7DA503B82748}"/>
              </a:ext>
            </a:extLst>
          </p:cNvPr>
          <p:cNvSpPr/>
          <p:nvPr/>
        </p:nvSpPr>
        <p:spPr>
          <a:xfrm>
            <a:off x="1460775" y="4397248"/>
            <a:ext cx="347241" cy="228654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84E4DE3-CC33-6D4E-83BB-8B8D587EE66C}"/>
              </a:ext>
            </a:extLst>
          </p:cNvPr>
          <p:cNvGrpSpPr/>
          <p:nvPr/>
        </p:nvGrpSpPr>
        <p:grpSpPr>
          <a:xfrm>
            <a:off x="4851913" y="2482807"/>
            <a:ext cx="1376778" cy="325714"/>
            <a:chOff x="765985" y="1493133"/>
            <a:chExt cx="1376778" cy="325714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1705286-AAB6-7B4C-A7E8-9C61787A2413}"/>
                </a:ext>
              </a:extLst>
            </p:cNvPr>
            <p:cNvSpPr/>
            <p:nvPr/>
          </p:nvSpPr>
          <p:spPr>
            <a:xfrm>
              <a:off x="765985" y="1493133"/>
              <a:ext cx="1376778" cy="325714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FEE3976-B36C-B343-A2C5-444E7E119399}"/>
                </a:ext>
              </a:extLst>
            </p:cNvPr>
            <p:cNvSpPr/>
            <p:nvPr/>
          </p:nvSpPr>
          <p:spPr>
            <a:xfrm>
              <a:off x="832494" y="1525813"/>
              <a:ext cx="347241" cy="228654"/>
            </a:xfrm>
            <a:prstGeom prst="rect">
              <a:avLst/>
            </a:prstGeom>
            <a:solidFill>
              <a:srgbClr val="00B05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76B13D2-42DA-BA45-B1E8-7C567E0FF4A6}"/>
                </a:ext>
              </a:extLst>
            </p:cNvPr>
            <p:cNvSpPr/>
            <p:nvPr/>
          </p:nvSpPr>
          <p:spPr>
            <a:xfrm>
              <a:off x="1274908" y="1525813"/>
              <a:ext cx="347241" cy="228654"/>
            </a:xfrm>
            <a:prstGeom prst="rect">
              <a:avLst/>
            </a:prstGeom>
            <a:solidFill>
              <a:srgbClr val="00B05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CC7D0DA-8E48-0946-A193-E90398CFB730}"/>
                </a:ext>
              </a:extLst>
            </p:cNvPr>
            <p:cNvSpPr/>
            <p:nvPr/>
          </p:nvSpPr>
          <p:spPr>
            <a:xfrm>
              <a:off x="1717323" y="1525813"/>
              <a:ext cx="347241" cy="228654"/>
            </a:xfrm>
            <a:prstGeom prst="rect">
              <a:avLst/>
            </a:prstGeom>
            <a:solidFill>
              <a:srgbClr val="00B05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0" name="Rounded Rectangular Callout 39">
            <a:extLst>
              <a:ext uri="{FF2B5EF4-FFF2-40B4-BE49-F238E27FC236}">
                <a16:creationId xmlns:a16="http://schemas.microsoft.com/office/drawing/2014/main" id="{67E878E0-74DF-2C42-AA8C-AC5854DCD5E7}"/>
              </a:ext>
            </a:extLst>
          </p:cNvPr>
          <p:cNvSpPr/>
          <p:nvPr/>
        </p:nvSpPr>
        <p:spPr>
          <a:xfrm>
            <a:off x="7162799" y="1748019"/>
            <a:ext cx="1882878" cy="612648"/>
          </a:xfrm>
          <a:prstGeom prst="wedgeRoundRectCallout">
            <a:avLst>
              <a:gd name="adj1" fmla="val -70944"/>
              <a:gd name="adj2" fmla="val 118667"/>
              <a:gd name="adj3" fmla="val 16667"/>
            </a:avLst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dirty="0"/>
              <a:t>I am the block builder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E3A63B6-5D58-4041-9052-3A4E5A158BEF}"/>
              </a:ext>
            </a:extLst>
          </p:cNvPr>
          <p:cNvSpPr txBox="1"/>
          <p:nvPr/>
        </p:nvSpPr>
        <p:spPr>
          <a:xfrm>
            <a:off x="5972591" y="2195254"/>
            <a:ext cx="12153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+mn-lt"/>
              </a:rPr>
              <a:t>3.125 BTC</a:t>
            </a:r>
          </a:p>
        </p:txBody>
      </p:sp>
      <p:sp>
        <p:nvSpPr>
          <p:cNvPr id="27" name="Rounded Rectangular Callout 26">
            <a:extLst>
              <a:ext uri="{FF2B5EF4-FFF2-40B4-BE49-F238E27FC236}">
                <a16:creationId xmlns:a16="http://schemas.microsoft.com/office/drawing/2014/main" id="{AD89F247-B60D-804C-9C17-A63E075D2D55}"/>
              </a:ext>
            </a:extLst>
          </p:cNvPr>
          <p:cNvSpPr/>
          <p:nvPr/>
        </p:nvSpPr>
        <p:spPr>
          <a:xfrm>
            <a:off x="3530278" y="3009734"/>
            <a:ext cx="1251815" cy="612648"/>
          </a:xfrm>
          <a:prstGeom prst="wedgeRoundRectCallout">
            <a:avLst>
              <a:gd name="adj1" fmla="val 137157"/>
              <a:gd name="adj2" fmla="val 111110"/>
              <a:gd name="adj3" fmla="val 16667"/>
            </a:avLst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dirty="0"/>
              <a:t>verify</a:t>
            </a:r>
          </a:p>
          <a:p>
            <a:pPr algn="ctr">
              <a:lnSpc>
                <a:spcPct val="80000"/>
              </a:lnSpc>
            </a:pPr>
            <a:r>
              <a:rPr lang="en-US" dirty="0"/>
              <a:t>block</a:t>
            </a:r>
          </a:p>
        </p:txBody>
      </p:sp>
      <p:sp>
        <p:nvSpPr>
          <p:cNvPr id="29" name="Rounded Rectangular Callout 28">
            <a:extLst>
              <a:ext uri="{FF2B5EF4-FFF2-40B4-BE49-F238E27FC236}">
                <a16:creationId xmlns:a16="http://schemas.microsoft.com/office/drawing/2014/main" id="{01A75EBE-224A-F74A-9F20-E51E4F04CDE6}"/>
              </a:ext>
            </a:extLst>
          </p:cNvPr>
          <p:cNvSpPr/>
          <p:nvPr/>
        </p:nvSpPr>
        <p:spPr>
          <a:xfrm>
            <a:off x="7663839" y="2659751"/>
            <a:ext cx="1251815" cy="612648"/>
          </a:xfrm>
          <a:prstGeom prst="wedgeRoundRectCallout">
            <a:avLst>
              <a:gd name="adj1" fmla="val -44071"/>
              <a:gd name="adj2" fmla="val 86549"/>
              <a:gd name="adj3" fmla="val 16667"/>
            </a:avLst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verify</a:t>
            </a:r>
          </a:p>
          <a:p>
            <a:pPr algn="ctr">
              <a:lnSpc>
                <a:spcPct val="80000"/>
              </a:lnSpc>
            </a:pPr>
            <a:r>
              <a:rPr lang="en-US" dirty="0"/>
              <a:t>block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E367ED-F748-264B-8E2F-1220A4906F0D}"/>
              </a:ext>
            </a:extLst>
          </p:cNvPr>
          <p:cNvSpPr txBox="1"/>
          <p:nvPr/>
        </p:nvSpPr>
        <p:spPr>
          <a:xfrm>
            <a:off x="182521" y="2542244"/>
            <a:ext cx="5806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FF0000"/>
                </a:solidFill>
                <a:latin typeface="+mn-lt"/>
              </a:rPr>
              <a:t>sk</a:t>
            </a:r>
            <a:r>
              <a:rPr lang="en-US" b="1" baseline="-25000" dirty="0" err="1">
                <a:solidFill>
                  <a:srgbClr val="FF0000"/>
                </a:solidFill>
                <a:latin typeface="+mn-lt"/>
              </a:rPr>
              <a:t>A</a:t>
            </a:r>
            <a:endParaRPr lang="en-US" b="1" baseline="-25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1839B58-323B-1942-9C07-D15482A8745C}"/>
              </a:ext>
            </a:extLst>
          </p:cNvPr>
          <p:cNvSpPr txBox="1"/>
          <p:nvPr/>
        </p:nvSpPr>
        <p:spPr>
          <a:xfrm>
            <a:off x="182521" y="3482725"/>
            <a:ext cx="5709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FF0000"/>
                </a:solidFill>
                <a:latin typeface="+mn-lt"/>
              </a:rPr>
              <a:t>sk</a:t>
            </a:r>
            <a:r>
              <a:rPr lang="en-US" b="1" baseline="-25000" dirty="0" err="1">
                <a:solidFill>
                  <a:srgbClr val="FF0000"/>
                </a:solidFill>
                <a:latin typeface="+mn-lt"/>
              </a:rPr>
              <a:t>B</a:t>
            </a:r>
            <a:endParaRPr lang="en-US" b="1" baseline="-25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7FDBBA7-E20B-BA42-BF5C-649F35C28A22}"/>
              </a:ext>
            </a:extLst>
          </p:cNvPr>
          <p:cNvSpPr txBox="1"/>
          <p:nvPr/>
        </p:nvSpPr>
        <p:spPr>
          <a:xfrm>
            <a:off x="182521" y="4441926"/>
            <a:ext cx="5645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FF0000"/>
                </a:solidFill>
                <a:latin typeface="+mn-lt"/>
              </a:rPr>
              <a:t>sk</a:t>
            </a:r>
            <a:r>
              <a:rPr lang="en-US" b="1" baseline="-25000" dirty="0" err="1">
                <a:solidFill>
                  <a:srgbClr val="FF0000"/>
                </a:solidFill>
                <a:latin typeface="+mn-lt"/>
              </a:rPr>
              <a:t>C</a:t>
            </a:r>
            <a:endParaRPr lang="en-US" b="1" baseline="-25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1" name="Rounded Rectangular Callout 30">
            <a:extLst>
              <a:ext uri="{FF2B5EF4-FFF2-40B4-BE49-F238E27FC236}">
                <a16:creationId xmlns:a16="http://schemas.microsoft.com/office/drawing/2014/main" id="{27DE426C-650B-964E-8F32-0DA0530A681F}"/>
              </a:ext>
            </a:extLst>
          </p:cNvPr>
          <p:cNvSpPr/>
          <p:nvPr/>
        </p:nvSpPr>
        <p:spPr>
          <a:xfrm>
            <a:off x="1948828" y="1779320"/>
            <a:ext cx="1251815" cy="612648"/>
          </a:xfrm>
          <a:prstGeom prst="wedgeRoundRectCallout">
            <a:avLst>
              <a:gd name="adj1" fmla="val -58569"/>
              <a:gd name="adj2" fmla="val 97715"/>
              <a:gd name="adj3" fmla="val 16667"/>
            </a:avLst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dirty="0"/>
              <a:t>signed</a:t>
            </a:r>
          </a:p>
        </p:txBody>
      </p:sp>
    </p:spTree>
    <p:extLst>
      <p:ext uri="{BB962C8B-B14F-4D97-AF65-F5344CB8AC3E}">
        <p14:creationId xmlns:p14="http://schemas.microsoft.com/office/powerpoint/2010/main" val="1148886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35851 0.16266 " pathEditMode="relative" ptsTypes="AA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7.40741E-7 L 0.35625 0.00957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12" y="463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93827E-7 L 0.35625 -0.13364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12" y="-66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4 0.00092 L -0.41597 -0.1929 " pathEditMode="relative" rAng="0" ptsTypes="AA"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85" y="-96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1" animBg="1"/>
      <p:bldP spid="19" grpId="2" animBg="1"/>
      <p:bldP spid="19" grpId="3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40" grpId="0" animBg="1"/>
      <p:bldP spid="40" grpId="1" animBg="1"/>
      <p:bldP spid="41" grpId="0"/>
      <p:bldP spid="27" grpId="0" animBg="1"/>
      <p:bldP spid="29" grpId="2" animBg="1"/>
      <p:bldP spid="31" grpId="0" animBg="1"/>
      <p:bldP spid="31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B8199-61B5-4042-8347-13C26C496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are blocks added to chain?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A76B21-78F4-C448-ABDB-1158AF6771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0491" y="2408536"/>
            <a:ext cx="1190746" cy="11907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D090375-66CE-4443-8FE9-160E91100F2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9337" y="3305319"/>
            <a:ext cx="473557" cy="81647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6A0AC6C-87E6-E241-A646-0F7BA576B38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376" y="2376362"/>
            <a:ext cx="584280" cy="8643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2D3169E-FC4E-904B-A2B2-9C3030192DA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65985" y="4186436"/>
            <a:ext cx="584281" cy="86432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D34F339-543B-1B42-BAC9-4D1B937F27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6910" y="3232563"/>
            <a:ext cx="1190746" cy="119074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2BC1F2F-6C3E-E647-9424-5F47B1D336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0302" y="3580751"/>
            <a:ext cx="1190746" cy="1190746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23BE08F-EE5F-7843-B421-96E1FA70DA0B}"/>
              </a:ext>
            </a:extLst>
          </p:cNvPr>
          <p:cNvCxnSpPr/>
          <p:nvPr/>
        </p:nvCxnSpPr>
        <p:spPr>
          <a:xfrm>
            <a:off x="324091" y="1388147"/>
            <a:ext cx="836270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170C801-498A-1A4A-9A04-F7F6066028A6}"/>
              </a:ext>
            </a:extLst>
          </p:cNvPr>
          <p:cNvCxnSpPr/>
          <p:nvPr/>
        </p:nvCxnSpPr>
        <p:spPr>
          <a:xfrm>
            <a:off x="324090" y="1910937"/>
            <a:ext cx="836270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26DB1C4E-A813-6443-848C-9F442C4E9737}"/>
              </a:ext>
            </a:extLst>
          </p:cNvPr>
          <p:cNvSpPr txBox="1"/>
          <p:nvPr/>
        </p:nvSpPr>
        <p:spPr>
          <a:xfrm>
            <a:off x="555585" y="983848"/>
            <a:ext cx="16417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blockchain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4D9A662-E0F1-9545-8FA7-DB15F78399C0}"/>
              </a:ext>
            </a:extLst>
          </p:cNvPr>
          <p:cNvSpPr/>
          <p:nvPr/>
        </p:nvSpPr>
        <p:spPr>
          <a:xfrm>
            <a:off x="5000257" y="2376362"/>
            <a:ext cx="2986275" cy="264222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84E4DE3-CC33-6D4E-83BB-8B8D587EE66C}"/>
              </a:ext>
            </a:extLst>
          </p:cNvPr>
          <p:cNvGrpSpPr/>
          <p:nvPr/>
        </p:nvGrpSpPr>
        <p:grpSpPr>
          <a:xfrm>
            <a:off x="1043720" y="1491728"/>
            <a:ext cx="1376778" cy="325714"/>
            <a:chOff x="765985" y="1493133"/>
            <a:chExt cx="1376778" cy="325714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1705286-AAB6-7B4C-A7E8-9C61787A2413}"/>
                </a:ext>
              </a:extLst>
            </p:cNvPr>
            <p:cNvSpPr/>
            <p:nvPr/>
          </p:nvSpPr>
          <p:spPr>
            <a:xfrm>
              <a:off x="765985" y="1493133"/>
              <a:ext cx="1376778" cy="325714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FEE3976-B36C-B343-A2C5-444E7E119399}"/>
                </a:ext>
              </a:extLst>
            </p:cNvPr>
            <p:cNvSpPr/>
            <p:nvPr/>
          </p:nvSpPr>
          <p:spPr>
            <a:xfrm>
              <a:off x="832494" y="1525813"/>
              <a:ext cx="347241" cy="228654"/>
            </a:xfrm>
            <a:prstGeom prst="rect">
              <a:avLst/>
            </a:prstGeom>
            <a:solidFill>
              <a:srgbClr val="00B05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76B13D2-42DA-BA45-B1E8-7C567E0FF4A6}"/>
                </a:ext>
              </a:extLst>
            </p:cNvPr>
            <p:cNvSpPr/>
            <p:nvPr/>
          </p:nvSpPr>
          <p:spPr>
            <a:xfrm>
              <a:off x="1274908" y="1525813"/>
              <a:ext cx="347241" cy="228654"/>
            </a:xfrm>
            <a:prstGeom prst="rect">
              <a:avLst/>
            </a:prstGeom>
            <a:solidFill>
              <a:srgbClr val="00B05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CC7D0DA-8E48-0946-A193-E90398CFB730}"/>
                </a:ext>
              </a:extLst>
            </p:cNvPr>
            <p:cNvSpPr/>
            <p:nvPr/>
          </p:nvSpPr>
          <p:spPr>
            <a:xfrm>
              <a:off x="1717323" y="1525813"/>
              <a:ext cx="347241" cy="228654"/>
            </a:xfrm>
            <a:prstGeom prst="rect">
              <a:avLst/>
            </a:prstGeom>
            <a:solidFill>
              <a:srgbClr val="00B05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B578FB4-E458-C64E-BF84-ACD405E5F041}"/>
              </a:ext>
            </a:extLst>
          </p:cNvPr>
          <p:cNvGrpSpPr/>
          <p:nvPr/>
        </p:nvGrpSpPr>
        <p:grpSpPr>
          <a:xfrm>
            <a:off x="6990392" y="3069705"/>
            <a:ext cx="1376778" cy="325714"/>
            <a:chOff x="765985" y="1493133"/>
            <a:chExt cx="1376778" cy="325714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205166FF-9D16-5F43-BB34-E5E0916DA497}"/>
                </a:ext>
              </a:extLst>
            </p:cNvPr>
            <p:cNvSpPr/>
            <p:nvPr/>
          </p:nvSpPr>
          <p:spPr>
            <a:xfrm>
              <a:off x="765985" y="1493133"/>
              <a:ext cx="1376778" cy="325714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86D4B5B-1187-1043-B3A2-1DDB0748EC6E}"/>
                </a:ext>
              </a:extLst>
            </p:cNvPr>
            <p:cNvSpPr/>
            <p:nvPr/>
          </p:nvSpPr>
          <p:spPr>
            <a:xfrm>
              <a:off x="832494" y="1525813"/>
              <a:ext cx="347241" cy="228654"/>
            </a:xfrm>
            <a:prstGeom prst="rect">
              <a:avLst/>
            </a:prstGeom>
            <a:solidFill>
              <a:srgbClr val="0070C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C21C8E52-B09E-B942-8A02-F02103347AE2}"/>
                </a:ext>
              </a:extLst>
            </p:cNvPr>
            <p:cNvSpPr/>
            <p:nvPr/>
          </p:nvSpPr>
          <p:spPr>
            <a:xfrm>
              <a:off x="1274908" y="1525813"/>
              <a:ext cx="347241" cy="228654"/>
            </a:xfrm>
            <a:prstGeom prst="rect">
              <a:avLst/>
            </a:prstGeom>
            <a:solidFill>
              <a:srgbClr val="0070C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00DA567-8712-5C41-90BB-18DA84EF1094}"/>
                </a:ext>
              </a:extLst>
            </p:cNvPr>
            <p:cNvSpPr/>
            <p:nvPr/>
          </p:nvSpPr>
          <p:spPr>
            <a:xfrm>
              <a:off x="1717323" y="1525813"/>
              <a:ext cx="347241" cy="228654"/>
            </a:xfrm>
            <a:prstGeom prst="rect">
              <a:avLst/>
            </a:prstGeom>
            <a:solidFill>
              <a:srgbClr val="0070C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0" name="Rounded Rectangular Callout 39">
            <a:extLst>
              <a:ext uri="{FF2B5EF4-FFF2-40B4-BE49-F238E27FC236}">
                <a16:creationId xmlns:a16="http://schemas.microsoft.com/office/drawing/2014/main" id="{67E878E0-74DF-2C42-AA8C-AC5854DCD5E7}"/>
              </a:ext>
            </a:extLst>
          </p:cNvPr>
          <p:cNvSpPr/>
          <p:nvPr/>
        </p:nvSpPr>
        <p:spPr>
          <a:xfrm>
            <a:off x="7187924" y="2102212"/>
            <a:ext cx="1867586" cy="612648"/>
          </a:xfrm>
          <a:prstGeom prst="wedgeRoundRectCallout">
            <a:avLst>
              <a:gd name="adj1" fmla="val -34816"/>
              <a:gd name="adj2" fmla="val 153811"/>
              <a:gd name="adj3" fmla="val 16667"/>
            </a:avLst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dirty="0"/>
              <a:t>I am the block builder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902F9E6-695A-5849-A948-92EAD4EE18C6}"/>
              </a:ext>
            </a:extLst>
          </p:cNvPr>
          <p:cNvSpPr/>
          <p:nvPr/>
        </p:nvSpPr>
        <p:spPr>
          <a:xfrm>
            <a:off x="1452049" y="2613108"/>
            <a:ext cx="347241" cy="228654"/>
          </a:xfrm>
          <a:prstGeom prst="rect">
            <a:avLst/>
          </a:prstGeom>
          <a:solidFill>
            <a:srgbClr val="0070C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F9AF93A-561D-8F41-A3F1-2D2F36641E12}"/>
              </a:ext>
            </a:extLst>
          </p:cNvPr>
          <p:cNvSpPr/>
          <p:nvPr/>
        </p:nvSpPr>
        <p:spPr>
          <a:xfrm>
            <a:off x="1460776" y="3534451"/>
            <a:ext cx="347241" cy="228654"/>
          </a:xfrm>
          <a:prstGeom prst="rect">
            <a:avLst/>
          </a:prstGeom>
          <a:solidFill>
            <a:srgbClr val="0070C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3F43250-FFBD-E443-BB86-70B011E72F5E}"/>
              </a:ext>
            </a:extLst>
          </p:cNvPr>
          <p:cNvSpPr/>
          <p:nvPr/>
        </p:nvSpPr>
        <p:spPr>
          <a:xfrm>
            <a:off x="1460775" y="4397248"/>
            <a:ext cx="347241" cy="228654"/>
          </a:xfrm>
          <a:prstGeom prst="rect">
            <a:avLst/>
          </a:prstGeom>
          <a:solidFill>
            <a:srgbClr val="0070C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D7E2185-7FE4-7746-AC48-2B0DA9DAFDD4}"/>
              </a:ext>
            </a:extLst>
          </p:cNvPr>
          <p:cNvSpPr txBox="1"/>
          <p:nvPr/>
        </p:nvSpPr>
        <p:spPr>
          <a:xfrm>
            <a:off x="6758787" y="4306569"/>
            <a:ext cx="12153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+mn-lt"/>
              </a:rPr>
              <a:t>3.125 BTC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37952A-0B0C-0741-8707-11C56A63F806}"/>
              </a:ext>
            </a:extLst>
          </p:cNvPr>
          <p:cNvSpPr txBox="1"/>
          <p:nvPr/>
        </p:nvSpPr>
        <p:spPr>
          <a:xfrm>
            <a:off x="4791194" y="1133605"/>
            <a:ext cx="7489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/>
              <a:t>…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3F3C350-C237-634B-8C4C-9694619C7EC3}"/>
              </a:ext>
            </a:extLst>
          </p:cNvPr>
          <p:cNvSpPr txBox="1"/>
          <p:nvPr/>
        </p:nvSpPr>
        <p:spPr>
          <a:xfrm>
            <a:off x="182521" y="2542244"/>
            <a:ext cx="5806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FF0000"/>
                </a:solidFill>
                <a:latin typeface="+mn-lt"/>
              </a:rPr>
              <a:t>sk</a:t>
            </a:r>
            <a:r>
              <a:rPr lang="en-US" b="1" baseline="-25000" dirty="0" err="1">
                <a:solidFill>
                  <a:srgbClr val="FF0000"/>
                </a:solidFill>
                <a:latin typeface="+mn-lt"/>
              </a:rPr>
              <a:t>A</a:t>
            </a:r>
            <a:endParaRPr lang="en-US" b="1" baseline="-25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E788F8D-CADF-874F-9E7D-5916D71A7AA1}"/>
              </a:ext>
            </a:extLst>
          </p:cNvPr>
          <p:cNvSpPr txBox="1"/>
          <p:nvPr/>
        </p:nvSpPr>
        <p:spPr>
          <a:xfrm>
            <a:off x="182521" y="3482725"/>
            <a:ext cx="5709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FF0000"/>
                </a:solidFill>
                <a:latin typeface="+mn-lt"/>
              </a:rPr>
              <a:t>sk</a:t>
            </a:r>
            <a:r>
              <a:rPr lang="en-US" b="1" baseline="-25000" dirty="0" err="1">
                <a:solidFill>
                  <a:srgbClr val="FF0000"/>
                </a:solidFill>
                <a:latin typeface="+mn-lt"/>
              </a:rPr>
              <a:t>B</a:t>
            </a:r>
            <a:endParaRPr lang="en-US" b="1" baseline="-25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9ECDC21-2FAB-9E4C-BFBF-F01BC23B1ACB}"/>
              </a:ext>
            </a:extLst>
          </p:cNvPr>
          <p:cNvSpPr txBox="1"/>
          <p:nvPr/>
        </p:nvSpPr>
        <p:spPr>
          <a:xfrm>
            <a:off x="182521" y="4441926"/>
            <a:ext cx="5645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FF0000"/>
                </a:solidFill>
                <a:latin typeface="+mn-lt"/>
              </a:rPr>
              <a:t>sk</a:t>
            </a:r>
            <a:r>
              <a:rPr lang="en-US" b="1" baseline="-25000" dirty="0" err="1">
                <a:solidFill>
                  <a:srgbClr val="FF0000"/>
                </a:solidFill>
                <a:latin typeface="+mn-lt"/>
              </a:rPr>
              <a:t>C</a:t>
            </a:r>
            <a:endParaRPr lang="en-US" b="1" baseline="-25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4C21E4-E6B3-B115-AE28-2CFBF9A33406}"/>
              </a:ext>
            </a:extLst>
          </p:cNvPr>
          <p:cNvSpPr txBox="1"/>
          <p:nvPr/>
        </p:nvSpPr>
        <p:spPr>
          <a:xfrm>
            <a:off x="5972591" y="2195254"/>
            <a:ext cx="12153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+mn-lt"/>
              </a:rPr>
              <a:t>3.125 BTC</a:t>
            </a:r>
          </a:p>
        </p:txBody>
      </p:sp>
    </p:spTree>
    <p:extLst>
      <p:ext uri="{BB962C8B-B14F-4D97-AF65-F5344CB8AC3E}">
        <p14:creationId xmlns:p14="http://schemas.microsoft.com/office/powerpoint/2010/main" val="659067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97531E-6 L 0.36371 0.15679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94" y="765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7.40741E-7 L 0.35625 0.00957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12" y="46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93827E-7 L 0.35625 -0.13364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12" y="-66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3.20988E-6 L -0.43125 -0.30555 " pathEditMode="relative" rAng="0" ptsTypes="AA">
                                      <p:cBhvr>
                                        <p:cTn id="2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563" y="-1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0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C5960-45BF-BE4F-BEA3-12BC40198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is consensus a hard problem?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103582-987A-FD4A-92D4-C07DC2AC4F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6314" y="1657368"/>
            <a:ext cx="1190746" cy="11907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32357B3-8F30-7043-A7BB-37DDB771B9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21002" y="1692552"/>
            <a:ext cx="1190746" cy="11907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6BCC35-699F-8F4E-9620-AB32612AD1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6314" y="3162093"/>
            <a:ext cx="1190746" cy="11907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61B84AF-88D5-5C40-A906-F1A8B243B8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05237" y="3292834"/>
            <a:ext cx="1190746" cy="119074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211ADBA3-CA7D-5A4B-AF08-D7EC99660781}"/>
              </a:ext>
            </a:extLst>
          </p:cNvPr>
          <p:cNvGrpSpPr/>
          <p:nvPr/>
        </p:nvGrpSpPr>
        <p:grpSpPr>
          <a:xfrm>
            <a:off x="1135568" y="1685955"/>
            <a:ext cx="1190746" cy="461665"/>
            <a:chOff x="1135568" y="1685955"/>
            <a:chExt cx="1190746" cy="461665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8630DE90-5E08-C14A-BF5A-C99939FA2497}"/>
                </a:ext>
              </a:extLst>
            </p:cNvPr>
            <p:cNvCxnSpPr/>
            <p:nvPr/>
          </p:nvCxnSpPr>
          <p:spPr>
            <a:xfrm>
              <a:off x="1229710" y="2065283"/>
              <a:ext cx="109660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BB9C3EC-1E0E-1F44-B4E8-4F74C793409E}"/>
                </a:ext>
              </a:extLst>
            </p:cNvPr>
            <p:cNvSpPr txBox="1"/>
            <p:nvPr/>
          </p:nvSpPr>
          <p:spPr>
            <a:xfrm>
              <a:off x="1135568" y="1685955"/>
              <a:ext cx="6103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Tx1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FA65714-6BE2-E443-9B7E-80C259408CC9}"/>
              </a:ext>
            </a:extLst>
          </p:cNvPr>
          <p:cNvGrpSpPr/>
          <p:nvPr/>
        </p:nvGrpSpPr>
        <p:grpSpPr>
          <a:xfrm>
            <a:off x="1083776" y="3292834"/>
            <a:ext cx="1190746" cy="461665"/>
            <a:chOff x="1135568" y="1685955"/>
            <a:chExt cx="1190746" cy="461665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9A5CB3B3-290F-1641-A706-E1E1DA7961C2}"/>
                </a:ext>
              </a:extLst>
            </p:cNvPr>
            <p:cNvCxnSpPr/>
            <p:nvPr/>
          </p:nvCxnSpPr>
          <p:spPr>
            <a:xfrm>
              <a:off x="1229710" y="2065283"/>
              <a:ext cx="109660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A2177F6-EADF-EF49-9428-0655DFCD8AD7}"/>
                </a:ext>
              </a:extLst>
            </p:cNvPr>
            <p:cNvSpPr txBox="1"/>
            <p:nvPr/>
          </p:nvSpPr>
          <p:spPr>
            <a:xfrm>
              <a:off x="1135568" y="1685955"/>
              <a:ext cx="6103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Tx2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8D08FEC-4C02-F34B-A2D8-A9CAD7FC73E8}"/>
              </a:ext>
            </a:extLst>
          </p:cNvPr>
          <p:cNvGrpSpPr/>
          <p:nvPr/>
        </p:nvGrpSpPr>
        <p:grpSpPr>
          <a:xfrm flipH="1">
            <a:off x="7027514" y="1834450"/>
            <a:ext cx="1190746" cy="461665"/>
            <a:chOff x="1135568" y="1685955"/>
            <a:chExt cx="1190746" cy="461665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362D3B21-DF94-E54B-B8EC-4F0F97E594D1}"/>
                </a:ext>
              </a:extLst>
            </p:cNvPr>
            <p:cNvCxnSpPr/>
            <p:nvPr/>
          </p:nvCxnSpPr>
          <p:spPr>
            <a:xfrm>
              <a:off x="1229710" y="2065283"/>
              <a:ext cx="109660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FAB5148-0505-7B47-84AC-C86305933A2F}"/>
                </a:ext>
              </a:extLst>
            </p:cNvPr>
            <p:cNvSpPr txBox="1"/>
            <p:nvPr/>
          </p:nvSpPr>
          <p:spPr>
            <a:xfrm>
              <a:off x="1135568" y="1685955"/>
              <a:ext cx="6103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Tx3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69DA028-1EE0-674F-B28B-1633BD821977}"/>
              </a:ext>
            </a:extLst>
          </p:cNvPr>
          <p:cNvGrpSpPr/>
          <p:nvPr/>
        </p:nvGrpSpPr>
        <p:grpSpPr>
          <a:xfrm flipH="1">
            <a:off x="7063471" y="3250513"/>
            <a:ext cx="1190746" cy="461665"/>
            <a:chOff x="1135568" y="1685955"/>
            <a:chExt cx="1190746" cy="461665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61633306-3810-FD43-AD23-01AC537DDBD0}"/>
                </a:ext>
              </a:extLst>
            </p:cNvPr>
            <p:cNvCxnSpPr/>
            <p:nvPr/>
          </p:nvCxnSpPr>
          <p:spPr>
            <a:xfrm>
              <a:off x="1229710" y="2065283"/>
              <a:ext cx="109660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39D9FAB-3BF7-3048-A698-A56C7482D9F0}"/>
                </a:ext>
              </a:extLst>
            </p:cNvPr>
            <p:cNvSpPr txBox="1"/>
            <p:nvPr/>
          </p:nvSpPr>
          <p:spPr>
            <a:xfrm>
              <a:off x="1135568" y="1685955"/>
              <a:ext cx="6103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Tx4</a:t>
              </a:r>
            </a:p>
          </p:txBody>
        </p:sp>
      </p:grpSp>
      <p:sp>
        <p:nvSpPr>
          <p:cNvPr id="21" name="Cloud Callout 20">
            <a:extLst>
              <a:ext uri="{FF2B5EF4-FFF2-40B4-BE49-F238E27FC236}">
                <a16:creationId xmlns:a16="http://schemas.microsoft.com/office/drawing/2014/main" id="{DC85870C-0C9F-E746-BF99-4539175801F5}"/>
              </a:ext>
            </a:extLst>
          </p:cNvPr>
          <p:cNvSpPr/>
          <p:nvPr/>
        </p:nvSpPr>
        <p:spPr>
          <a:xfrm>
            <a:off x="2128154" y="936474"/>
            <a:ext cx="3093759" cy="612648"/>
          </a:xfrm>
          <a:prstGeom prst="cloudCallout">
            <a:avLst>
              <a:gd name="adj1" fmla="val -9750"/>
              <a:gd name="adj2" fmla="val 88233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Tx1, Tx2, Tx3, Tx4</a:t>
            </a:r>
          </a:p>
        </p:txBody>
      </p:sp>
      <p:sp>
        <p:nvSpPr>
          <p:cNvPr id="25" name="Cloud Callout 24">
            <a:extLst>
              <a:ext uri="{FF2B5EF4-FFF2-40B4-BE49-F238E27FC236}">
                <a16:creationId xmlns:a16="http://schemas.microsoft.com/office/drawing/2014/main" id="{4AC5772A-861D-1848-BFF5-2D64CAC762F8}"/>
              </a:ext>
            </a:extLst>
          </p:cNvPr>
          <p:cNvSpPr/>
          <p:nvPr/>
        </p:nvSpPr>
        <p:spPr>
          <a:xfrm>
            <a:off x="6028936" y="934267"/>
            <a:ext cx="3093759" cy="612648"/>
          </a:xfrm>
          <a:prstGeom prst="cloudCallout">
            <a:avLst>
              <a:gd name="adj1" fmla="val -21980"/>
              <a:gd name="adj2" fmla="val 103673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Tx1, Tx2, Tx3, Tx4</a:t>
            </a:r>
          </a:p>
        </p:txBody>
      </p:sp>
      <p:sp>
        <p:nvSpPr>
          <p:cNvPr id="26" name="Cloud Callout 25">
            <a:extLst>
              <a:ext uri="{FF2B5EF4-FFF2-40B4-BE49-F238E27FC236}">
                <a16:creationId xmlns:a16="http://schemas.microsoft.com/office/drawing/2014/main" id="{1B8F8905-8808-FB40-BA7B-8BE1A34DD52F}"/>
              </a:ext>
            </a:extLst>
          </p:cNvPr>
          <p:cNvSpPr/>
          <p:nvPr/>
        </p:nvSpPr>
        <p:spPr>
          <a:xfrm>
            <a:off x="6096977" y="4483580"/>
            <a:ext cx="3093759" cy="612648"/>
          </a:xfrm>
          <a:prstGeom prst="cloudCallout">
            <a:avLst>
              <a:gd name="adj1" fmla="val -29624"/>
              <a:gd name="adj2" fmla="val -8932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Tx1, Tx2, Tx3, Tx4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F3ADC30D-A4E5-2E41-9754-7E500EE7D1B7}"/>
              </a:ext>
            </a:extLst>
          </p:cNvPr>
          <p:cNvCxnSpPr>
            <a:stCxn id="4" idx="3"/>
            <a:endCxn id="5" idx="1"/>
          </p:cNvCxnSpPr>
          <p:nvPr/>
        </p:nvCxnSpPr>
        <p:spPr>
          <a:xfrm>
            <a:off x="3517060" y="2252741"/>
            <a:ext cx="2303942" cy="35184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6C5CE3B-E74B-4F46-98C9-6EC95AF800CC}"/>
              </a:ext>
            </a:extLst>
          </p:cNvPr>
          <p:cNvCxnSpPr/>
          <p:nvPr/>
        </p:nvCxnSpPr>
        <p:spPr>
          <a:xfrm>
            <a:off x="3573814" y="3888207"/>
            <a:ext cx="2303942" cy="35184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E94580D3-E9F9-9045-BB06-6D2E77B20BAE}"/>
              </a:ext>
            </a:extLst>
          </p:cNvPr>
          <p:cNvCxnSpPr>
            <a:cxnSpLocks/>
          </p:cNvCxnSpPr>
          <p:nvPr/>
        </p:nvCxnSpPr>
        <p:spPr>
          <a:xfrm>
            <a:off x="2937453" y="2830963"/>
            <a:ext cx="0" cy="299598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5" name="Picture 34">
            <a:extLst>
              <a:ext uri="{FF2B5EF4-FFF2-40B4-BE49-F238E27FC236}">
                <a16:creationId xmlns:a16="http://schemas.microsoft.com/office/drawing/2014/main" id="{92DFA428-AA5E-4648-89BA-A2565454A8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5725" y="2815016"/>
            <a:ext cx="241300" cy="546100"/>
          </a:xfrm>
          <a:prstGeom prst="rect">
            <a:avLst/>
          </a:prstGeom>
        </p:spPr>
      </p:pic>
      <p:sp>
        <p:nvSpPr>
          <p:cNvPr id="36" name="Cloud Callout 35">
            <a:extLst>
              <a:ext uri="{FF2B5EF4-FFF2-40B4-BE49-F238E27FC236}">
                <a16:creationId xmlns:a16="http://schemas.microsoft.com/office/drawing/2014/main" id="{70EDD075-1977-7D4D-B7E5-AFF5B5EA9286}"/>
              </a:ext>
            </a:extLst>
          </p:cNvPr>
          <p:cNvSpPr/>
          <p:nvPr/>
        </p:nvSpPr>
        <p:spPr>
          <a:xfrm>
            <a:off x="2693904" y="4453850"/>
            <a:ext cx="3093759" cy="612648"/>
          </a:xfrm>
          <a:prstGeom prst="cloudCallout">
            <a:avLst>
              <a:gd name="adj1" fmla="val -29514"/>
              <a:gd name="adj2" fmla="val -92085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Tx1, Tx2, Tx3, Tx4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013369-3362-8480-D7A0-DBD566DC02FA}"/>
              </a:ext>
            </a:extLst>
          </p:cNvPr>
          <p:cNvSpPr txBox="1"/>
          <p:nvPr/>
        </p:nvSpPr>
        <p:spPr>
          <a:xfrm>
            <a:off x="3412177" y="2626819"/>
            <a:ext cx="2841227" cy="707886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The good case:</a:t>
            </a:r>
            <a:br>
              <a:rPr lang="en-US" sz="2000" dirty="0">
                <a:latin typeface="+mn-lt"/>
              </a:rPr>
            </a:br>
            <a:r>
              <a:rPr lang="en-US" sz="2000" dirty="0">
                <a:latin typeface="+mn-lt"/>
              </a:rPr>
              <a:t>   all copies are consistent</a:t>
            </a:r>
          </a:p>
        </p:txBody>
      </p:sp>
    </p:spTree>
    <p:extLst>
      <p:ext uri="{BB962C8B-B14F-4D97-AF65-F5344CB8AC3E}">
        <p14:creationId xmlns:p14="http://schemas.microsoft.com/office/powerpoint/2010/main" val="99577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5" grpId="0" animBg="1"/>
      <p:bldP spid="26" grpId="0" animBg="1"/>
      <p:bldP spid="36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C5960-45BF-BE4F-BEA3-12BC40198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is consensus a hard problem?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103582-987A-FD4A-92D4-C07DC2AC4F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6314" y="1657368"/>
            <a:ext cx="1190746" cy="11907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32357B3-8F30-7043-A7BB-37DDB771B9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21002" y="1692552"/>
            <a:ext cx="1190746" cy="11907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6BCC35-699F-8F4E-9620-AB32612AD1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6314" y="3162093"/>
            <a:ext cx="1190746" cy="11907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61B84AF-88D5-5C40-A906-F1A8B243B8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05237" y="3292834"/>
            <a:ext cx="1190746" cy="119074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211ADBA3-CA7D-5A4B-AF08-D7EC99660781}"/>
              </a:ext>
            </a:extLst>
          </p:cNvPr>
          <p:cNvGrpSpPr/>
          <p:nvPr/>
        </p:nvGrpSpPr>
        <p:grpSpPr>
          <a:xfrm>
            <a:off x="1135568" y="1685955"/>
            <a:ext cx="1190746" cy="461665"/>
            <a:chOff x="1135568" y="1685955"/>
            <a:chExt cx="1190746" cy="461665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8630DE90-5E08-C14A-BF5A-C99939FA2497}"/>
                </a:ext>
              </a:extLst>
            </p:cNvPr>
            <p:cNvCxnSpPr/>
            <p:nvPr/>
          </p:nvCxnSpPr>
          <p:spPr>
            <a:xfrm>
              <a:off x="1229710" y="2065283"/>
              <a:ext cx="109660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BB9C3EC-1E0E-1F44-B4E8-4F74C793409E}"/>
                </a:ext>
              </a:extLst>
            </p:cNvPr>
            <p:cNvSpPr txBox="1"/>
            <p:nvPr/>
          </p:nvSpPr>
          <p:spPr>
            <a:xfrm>
              <a:off x="1135568" y="1685955"/>
              <a:ext cx="6103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Tx1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FA65714-6BE2-E443-9B7E-80C259408CC9}"/>
              </a:ext>
            </a:extLst>
          </p:cNvPr>
          <p:cNvGrpSpPr/>
          <p:nvPr/>
        </p:nvGrpSpPr>
        <p:grpSpPr>
          <a:xfrm>
            <a:off x="1083776" y="3292834"/>
            <a:ext cx="1190746" cy="461665"/>
            <a:chOff x="1135568" y="1685955"/>
            <a:chExt cx="1190746" cy="461665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9A5CB3B3-290F-1641-A706-E1E1DA7961C2}"/>
                </a:ext>
              </a:extLst>
            </p:cNvPr>
            <p:cNvCxnSpPr/>
            <p:nvPr/>
          </p:nvCxnSpPr>
          <p:spPr>
            <a:xfrm>
              <a:off x="1229710" y="2065283"/>
              <a:ext cx="109660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A2177F6-EADF-EF49-9428-0655DFCD8AD7}"/>
                </a:ext>
              </a:extLst>
            </p:cNvPr>
            <p:cNvSpPr txBox="1"/>
            <p:nvPr/>
          </p:nvSpPr>
          <p:spPr>
            <a:xfrm>
              <a:off x="1135568" y="1685955"/>
              <a:ext cx="6103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Tx2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8D08FEC-4C02-F34B-A2D8-A9CAD7FC73E8}"/>
              </a:ext>
            </a:extLst>
          </p:cNvPr>
          <p:cNvGrpSpPr/>
          <p:nvPr/>
        </p:nvGrpSpPr>
        <p:grpSpPr>
          <a:xfrm flipH="1">
            <a:off x="7027514" y="1834450"/>
            <a:ext cx="1190746" cy="461665"/>
            <a:chOff x="1135568" y="1685955"/>
            <a:chExt cx="1190746" cy="461665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362D3B21-DF94-E54B-B8EC-4F0F97E594D1}"/>
                </a:ext>
              </a:extLst>
            </p:cNvPr>
            <p:cNvCxnSpPr/>
            <p:nvPr/>
          </p:nvCxnSpPr>
          <p:spPr>
            <a:xfrm>
              <a:off x="1229710" y="2065283"/>
              <a:ext cx="109660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FAB5148-0505-7B47-84AC-C86305933A2F}"/>
                </a:ext>
              </a:extLst>
            </p:cNvPr>
            <p:cNvSpPr txBox="1"/>
            <p:nvPr/>
          </p:nvSpPr>
          <p:spPr>
            <a:xfrm>
              <a:off x="1135568" y="1685955"/>
              <a:ext cx="6103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Tx3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69DA028-1EE0-674F-B28B-1633BD821977}"/>
              </a:ext>
            </a:extLst>
          </p:cNvPr>
          <p:cNvGrpSpPr/>
          <p:nvPr/>
        </p:nvGrpSpPr>
        <p:grpSpPr>
          <a:xfrm flipH="1">
            <a:off x="7063471" y="3250513"/>
            <a:ext cx="1190746" cy="461665"/>
            <a:chOff x="1135568" y="1685955"/>
            <a:chExt cx="1190746" cy="461665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61633306-3810-FD43-AD23-01AC537DDBD0}"/>
                </a:ext>
              </a:extLst>
            </p:cNvPr>
            <p:cNvCxnSpPr/>
            <p:nvPr/>
          </p:nvCxnSpPr>
          <p:spPr>
            <a:xfrm>
              <a:off x="1229710" y="2065283"/>
              <a:ext cx="109660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39D9FAB-3BF7-3048-A698-A56C7482D9F0}"/>
                </a:ext>
              </a:extLst>
            </p:cNvPr>
            <p:cNvSpPr txBox="1"/>
            <p:nvPr/>
          </p:nvSpPr>
          <p:spPr>
            <a:xfrm>
              <a:off x="1135568" y="1685955"/>
              <a:ext cx="6103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Tx4</a:t>
              </a:r>
            </a:p>
          </p:txBody>
        </p:sp>
      </p:grpSp>
      <p:sp>
        <p:nvSpPr>
          <p:cNvPr id="21" name="Cloud Callout 20">
            <a:extLst>
              <a:ext uri="{FF2B5EF4-FFF2-40B4-BE49-F238E27FC236}">
                <a16:creationId xmlns:a16="http://schemas.microsoft.com/office/drawing/2014/main" id="{DC85870C-0C9F-E746-BF99-4539175801F5}"/>
              </a:ext>
            </a:extLst>
          </p:cNvPr>
          <p:cNvSpPr/>
          <p:nvPr/>
        </p:nvSpPr>
        <p:spPr>
          <a:xfrm>
            <a:off x="2128154" y="936474"/>
            <a:ext cx="3093759" cy="612648"/>
          </a:xfrm>
          <a:prstGeom prst="cloudCallout">
            <a:avLst>
              <a:gd name="adj1" fmla="val -9750"/>
              <a:gd name="adj2" fmla="val 88233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Tx1, Tx2, Tx3, Tx4</a:t>
            </a:r>
          </a:p>
        </p:txBody>
      </p:sp>
      <p:sp>
        <p:nvSpPr>
          <p:cNvPr id="25" name="Cloud Callout 24">
            <a:extLst>
              <a:ext uri="{FF2B5EF4-FFF2-40B4-BE49-F238E27FC236}">
                <a16:creationId xmlns:a16="http://schemas.microsoft.com/office/drawing/2014/main" id="{4AC5772A-861D-1848-BFF5-2D64CAC762F8}"/>
              </a:ext>
            </a:extLst>
          </p:cNvPr>
          <p:cNvSpPr/>
          <p:nvPr/>
        </p:nvSpPr>
        <p:spPr>
          <a:xfrm>
            <a:off x="6028936" y="934267"/>
            <a:ext cx="3093759" cy="612648"/>
          </a:xfrm>
          <a:prstGeom prst="cloudCallout">
            <a:avLst>
              <a:gd name="adj1" fmla="val -21980"/>
              <a:gd name="adj2" fmla="val 103673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Tx3, Tx4, Tx1, Tx2</a:t>
            </a:r>
          </a:p>
        </p:txBody>
      </p:sp>
      <p:sp>
        <p:nvSpPr>
          <p:cNvPr id="26" name="Cloud Callout 25">
            <a:extLst>
              <a:ext uri="{FF2B5EF4-FFF2-40B4-BE49-F238E27FC236}">
                <a16:creationId xmlns:a16="http://schemas.microsoft.com/office/drawing/2014/main" id="{1B8F8905-8808-FB40-BA7B-8BE1A34DD52F}"/>
              </a:ext>
            </a:extLst>
          </p:cNvPr>
          <p:cNvSpPr/>
          <p:nvPr/>
        </p:nvSpPr>
        <p:spPr>
          <a:xfrm>
            <a:off x="6096977" y="4483580"/>
            <a:ext cx="3093759" cy="612648"/>
          </a:xfrm>
          <a:prstGeom prst="cloudCallout">
            <a:avLst>
              <a:gd name="adj1" fmla="val -29624"/>
              <a:gd name="adj2" fmla="val -8932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Tx4, Tx3, Tx1, Tx2</a:t>
            </a:r>
          </a:p>
        </p:txBody>
      </p:sp>
      <p:sp>
        <p:nvSpPr>
          <p:cNvPr id="27" name="Cloud Callout 26">
            <a:extLst>
              <a:ext uri="{FF2B5EF4-FFF2-40B4-BE49-F238E27FC236}">
                <a16:creationId xmlns:a16="http://schemas.microsoft.com/office/drawing/2014/main" id="{1B0F3CE5-8818-CF41-A217-9B53D199851A}"/>
              </a:ext>
            </a:extLst>
          </p:cNvPr>
          <p:cNvSpPr/>
          <p:nvPr/>
        </p:nvSpPr>
        <p:spPr>
          <a:xfrm>
            <a:off x="2693904" y="4453850"/>
            <a:ext cx="3093759" cy="612648"/>
          </a:xfrm>
          <a:prstGeom prst="cloudCallout">
            <a:avLst>
              <a:gd name="adj1" fmla="val -29514"/>
              <a:gd name="adj2" fmla="val -92085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Tx1, Tx2, Tx4, Tx3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F3ADC30D-A4E5-2E41-9754-7E500EE7D1B7}"/>
              </a:ext>
            </a:extLst>
          </p:cNvPr>
          <p:cNvCxnSpPr>
            <a:stCxn id="4" idx="3"/>
            <a:endCxn id="5" idx="1"/>
          </p:cNvCxnSpPr>
          <p:nvPr/>
        </p:nvCxnSpPr>
        <p:spPr>
          <a:xfrm>
            <a:off x="3517060" y="2252741"/>
            <a:ext cx="2303942" cy="35184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6C5CE3B-E74B-4F46-98C9-6EC95AF800CC}"/>
              </a:ext>
            </a:extLst>
          </p:cNvPr>
          <p:cNvCxnSpPr/>
          <p:nvPr/>
        </p:nvCxnSpPr>
        <p:spPr>
          <a:xfrm>
            <a:off x="3573814" y="3888207"/>
            <a:ext cx="2303942" cy="35184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E94580D3-E9F9-9045-BB06-6D2E77B20BAE}"/>
              </a:ext>
            </a:extLst>
          </p:cNvPr>
          <p:cNvCxnSpPr>
            <a:cxnSpLocks/>
          </p:cNvCxnSpPr>
          <p:nvPr/>
        </p:nvCxnSpPr>
        <p:spPr>
          <a:xfrm>
            <a:off x="2937453" y="2830963"/>
            <a:ext cx="0" cy="299598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5" name="Picture 34">
            <a:extLst>
              <a:ext uri="{FF2B5EF4-FFF2-40B4-BE49-F238E27FC236}">
                <a16:creationId xmlns:a16="http://schemas.microsoft.com/office/drawing/2014/main" id="{92DFA428-AA5E-4648-89BA-A2565454A8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725" y="2815016"/>
            <a:ext cx="241300" cy="5461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92C6797-8221-F143-B6CF-1B3493E18C97}"/>
              </a:ext>
            </a:extLst>
          </p:cNvPr>
          <p:cNvSpPr txBox="1"/>
          <p:nvPr/>
        </p:nvSpPr>
        <p:spPr>
          <a:xfrm>
            <a:off x="11124" y="2071956"/>
            <a:ext cx="24638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Problems: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Network delays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97B0540-2CC9-4C46-9607-CB5FCC580331}"/>
                  </a:ext>
                </a:extLst>
              </p:cNvPr>
              <p:cNvSpPr txBox="1"/>
              <p:nvPr/>
            </p:nvSpPr>
            <p:spPr>
              <a:xfrm>
                <a:off x="4113212" y="1881397"/>
                <a:ext cx="112954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</m:oMath>
                </a14:m>
                <a:r>
                  <a:rPr lang="en-US" dirty="0">
                    <a:latin typeface="+mn-lt"/>
                  </a:rPr>
                  <a:t>-delay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97B0540-2CC9-4C46-9607-CB5FCC5803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3212" y="1881397"/>
                <a:ext cx="1129540" cy="461665"/>
              </a:xfrm>
              <a:prstGeom prst="rect">
                <a:avLst/>
              </a:prstGeom>
              <a:blipFill>
                <a:blip r:embed="rId5"/>
                <a:stretch>
                  <a:fillRect l="-1124" t="-8108" r="-7865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5A55C69-C4B5-7B44-8129-E040D146D9F9}"/>
                  </a:ext>
                </a:extLst>
              </p:cNvPr>
              <p:cNvSpPr txBox="1"/>
              <p:nvPr/>
            </p:nvSpPr>
            <p:spPr>
              <a:xfrm>
                <a:off x="4097446" y="3506445"/>
                <a:ext cx="112954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</m:oMath>
                </a14:m>
                <a:r>
                  <a:rPr lang="en-US" dirty="0">
                    <a:latin typeface="+mn-lt"/>
                  </a:rPr>
                  <a:t>-delay</a:t>
                </a: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5A55C69-C4B5-7B44-8129-E040D146D9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7446" y="3506445"/>
                <a:ext cx="1129540" cy="461665"/>
              </a:xfrm>
              <a:prstGeom prst="rect">
                <a:avLst/>
              </a:prstGeom>
              <a:blipFill>
                <a:blip r:embed="rId6"/>
                <a:stretch>
                  <a:fillRect l="-1111" t="-8108" r="-7778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40EE2F07-5406-7C91-7DF2-B8889D4400FD}"/>
              </a:ext>
            </a:extLst>
          </p:cNvPr>
          <p:cNvSpPr txBox="1"/>
          <p:nvPr/>
        </p:nvSpPr>
        <p:spPr>
          <a:xfrm>
            <a:off x="3408688" y="2678390"/>
            <a:ext cx="2565959" cy="461665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 can affect Tx order</a:t>
            </a:r>
          </a:p>
        </p:txBody>
      </p:sp>
    </p:spTree>
    <p:extLst>
      <p:ext uri="{BB962C8B-B14F-4D97-AF65-F5344CB8AC3E}">
        <p14:creationId xmlns:p14="http://schemas.microsoft.com/office/powerpoint/2010/main" val="3190802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5" grpId="0" animBg="1"/>
      <p:bldP spid="26" grpId="0" animBg="1"/>
      <p:bldP spid="27" grpId="0" animBg="1"/>
      <p:bldP spid="8" grpId="0"/>
      <p:bldP spid="30" grpId="0"/>
      <p:bldP spid="2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C5960-45BF-BE4F-BEA3-12BC40198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is consensus a hard problem?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103582-987A-FD4A-92D4-C07DC2AC4F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6314" y="1657368"/>
            <a:ext cx="1190746" cy="11907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32357B3-8F30-7043-A7BB-37DDB771B9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21002" y="1692552"/>
            <a:ext cx="1190746" cy="11907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6BCC35-699F-8F4E-9620-AB32612AD1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6314" y="3162093"/>
            <a:ext cx="1190746" cy="11907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61B84AF-88D5-5C40-A906-F1A8B243B8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05237" y="3292834"/>
            <a:ext cx="1190746" cy="119074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211ADBA3-CA7D-5A4B-AF08-D7EC99660781}"/>
              </a:ext>
            </a:extLst>
          </p:cNvPr>
          <p:cNvGrpSpPr/>
          <p:nvPr/>
        </p:nvGrpSpPr>
        <p:grpSpPr>
          <a:xfrm>
            <a:off x="1135568" y="1685955"/>
            <a:ext cx="1190746" cy="461665"/>
            <a:chOff x="1135568" y="1685955"/>
            <a:chExt cx="1190746" cy="461665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8630DE90-5E08-C14A-BF5A-C99939FA2497}"/>
                </a:ext>
              </a:extLst>
            </p:cNvPr>
            <p:cNvCxnSpPr/>
            <p:nvPr/>
          </p:nvCxnSpPr>
          <p:spPr>
            <a:xfrm>
              <a:off x="1229710" y="2065283"/>
              <a:ext cx="109660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BB9C3EC-1E0E-1F44-B4E8-4F74C793409E}"/>
                </a:ext>
              </a:extLst>
            </p:cNvPr>
            <p:cNvSpPr txBox="1"/>
            <p:nvPr/>
          </p:nvSpPr>
          <p:spPr>
            <a:xfrm>
              <a:off x="1135568" y="1685955"/>
              <a:ext cx="6103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Tx1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FA65714-6BE2-E443-9B7E-80C259408CC9}"/>
              </a:ext>
            </a:extLst>
          </p:cNvPr>
          <p:cNvGrpSpPr/>
          <p:nvPr/>
        </p:nvGrpSpPr>
        <p:grpSpPr>
          <a:xfrm>
            <a:off x="1083776" y="3292834"/>
            <a:ext cx="1190746" cy="461665"/>
            <a:chOff x="1135568" y="1685955"/>
            <a:chExt cx="1190746" cy="461665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9A5CB3B3-290F-1641-A706-E1E1DA7961C2}"/>
                </a:ext>
              </a:extLst>
            </p:cNvPr>
            <p:cNvCxnSpPr/>
            <p:nvPr/>
          </p:nvCxnSpPr>
          <p:spPr>
            <a:xfrm>
              <a:off x="1229710" y="2065283"/>
              <a:ext cx="109660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A2177F6-EADF-EF49-9428-0655DFCD8AD7}"/>
                </a:ext>
              </a:extLst>
            </p:cNvPr>
            <p:cNvSpPr txBox="1"/>
            <p:nvPr/>
          </p:nvSpPr>
          <p:spPr>
            <a:xfrm>
              <a:off x="1135568" y="1685955"/>
              <a:ext cx="6103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Tx2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8D08FEC-4C02-F34B-A2D8-A9CAD7FC73E8}"/>
              </a:ext>
            </a:extLst>
          </p:cNvPr>
          <p:cNvGrpSpPr/>
          <p:nvPr/>
        </p:nvGrpSpPr>
        <p:grpSpPr>
          <a:xfrm flipH="1">
            <a:off x="7027514" y="1834450"/>
            <a:ext cx="1190746" cy="461665"/>
            <a:chOff x="1135568" y="1685955"/>
            <a:chExt cx="1190746" cy="461665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362D3B21-DF94-E54B-B8EC-4F0F97E594D1}"/>
                </a:ext>
              </a:extLst>
            </p:cNvPr>
            <p:cNvCxnSpPr/>
            <p:nvPr/>
          </p:nvCxnSpPr>
          <p:spPr>
            <a:xfrm>
              <a:off x="1229710" y="2065283"/>
              <a:ext cx="109660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FAB5148-0505-7B47-84AC-C86305933A2F}"/>
                </a:ext>
              </a:extLst>
            </p:cNvPr>
            <p:cNvSpPr txBox="1"/>
            <p:nvPr/>
          </p:nvSpPr>
          <p:spPr>
            <a:xfrm>
              <a:off x="1135568" y="1685955"/>
              <a:ext cx="6103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Tx3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69DA028-1EE0-674F-B28B-1633BD821977}"/>
              </a:ext>
            </a:extLst>
          </p:cNvPr>
          <p:cNvGrpSpPr/>
          <p:nvPr/>
        </p:nvGrpSpPr>
        <p:grpSpPr>
          <a:xfrm flipH="1">
            <a:off x="7063471" y="3250513"/>
            <a:ext cx="1190746" cy="461665"/>
            <a:chOff x="1135568" y="1685955"/>
            <a:chExt cx="1190746" cy="461665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61633306-3810-FD43-AD23-01AC537DDBD0}"/>
                </a:ext>
              </a:extLst>
            </p:cNvPr>
            <p:cNvCxnSpPr/>
            <p:nvPr/>
          </p:nvCxnSpPr>
          <p:spPr>
            <a:xfrm>
              <a:off x="1229710" y="2065283"/>
              <a:ext cx="109660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39D9FAB-3BF7-3048-A698-A56C7482D9F0}"/>
                </a:ext>
              </a:extLst>
            </p:cNvPr>
            <p:cNvSpPr txBox="1"/>
            <p:nvPr/>
          </p:nvSpPr>
          <p:spPr>
            <a:xfrm>
              <a:off x="1135568" y="1685955"/>
              <a:ext cx="6103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Tx4</a:t>
              </a:r>
            </a:p>
          </p:txBody>
        </p:sp>
      </p:grpSp>
      <p:sp>
        <p:nvSpPr>
          <p:cNvPr id="21" name="Cloud Callout 20">
            <a:extLst>
              <a:ext uri="{FF2B5EF4-FFF2-40B4-BE49-F238E27FC236}">
                <a16:creationId xmlns:a16="http://schemas.microsoft.com/office/drawing/2014/main" id="{DC85870C-0C9F-E746-BF99-4539175801F5}"/>
              </a:ext>
            </a:extLst>
          </p:cNvPr>
          <p:cNvSpPr/>
          <p:nvPr/>
        </p:nvSpPr>
        <p:spPr>
          <a:xfrm>
            <a:off x="2128154" y="936474"/>
            <a:ext cx="3093759" cy="612648"/>
          </a:xfrm>
          <a:prstGeom prst="cloudCallout">
            <a:avLst>
              <a:gd name="adj1" fmla="val -9750"/>
              <a:gd name="adj2" fmla="val 88233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Tx1, Tx2</a:t>
            </a:r>
          </a:p>
        </p:txBody>
      </p:sp>
      <p:sp>
        <p:nvSpPr>
          <p:cNvPr id="25" name="Cloud Callout 24">
            <a:extLst>
              <a:ext uri="{FF2B5EF4-FFF2-40B4-BE49-F238E27FC236}">
                <a16:creationId xmlns:a16="http://schemas.microsoft.com/office/drawing/2014/main" id="{4AC5772A-861D-1848-BFF5-2D64CAC762F8}"/>
              </a:ext>
            </a:extLst>
          </p:cNvPr>
          <p:cNvSpPr/>
          <p:nvPr/>
        </p:nvSpPr>
        <p:spPr>
          <a:xfrm>
            <a:off x="6028936" y="934267"/>
            <a:ext cx="3093759" cy="612648"/>
          </a:xfrm>
          <a:prstGeom prst="cloudCallout">
            <a:avLst>
              <a:gd name="adj1" fmla="val -21980"/>
              <a:gd name="adj2" fmla="val 103673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Tx3, Tx4</a:t>
            </a:r>
          </a:p>
        </p:txBody>
      </p:sp>
      <p:sp>
        <p:nvSpPr>
          <p:cNvPr id="26" name="Cloud Callout 25">
            <a:extLst>
              <a:ext uri="{FF2B5EF4-FFF2-40B4-BE49-F238E27FC236}">
                <a16:creationId xmlns:a16="http://schemas.microsoft.com/office/drawing/2014/main" id="{1B8F8905-8808-FB40-BA7B-8BE1A34DD52F}"/>
              </a:ext>
            </a:extLst>
          </p:cNvPr>
          <p:cNvSpPr/>
          <p:nvPr/>
        </p:nvSpPr>
        <p:spPr>
          <a:xfrm>
            <a:off x="6096977" y="4483580"/>
            <a:ext cx="3093759" cy="612648"/>
          </a:xfrm>
          <a:prstGeom prst="cloudCallout">
            <a:avLst>
              <a:gd name="adj1" fmla="val -29624"/>
              <a:gd name="adj2" fmla="val -8932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Tx3, Tx4</a:t>
            </a:r>
          </a:p>
        </p:txBody>
      </p:sp>
      <p:sp>
        <p:nvSpPr>
          <p:cNvPr id="27" name="Cloud Callout 26">
            <a:extLst>
              <a:ext uri="{FF2B5EF4-FFF2-40B4-BE49-F238E27FC236}">
                <a16:creationId xmlns:a16="http://schemas.microsoft.com/office/drawing/2014/main" id="{1B0F3CE5-8818-CF41-A217-9B53D199851A}"/>
              </a:ext>
            </a:extLst>
          </p:cNvPr>
          <p:cNvSpPr/>
          <p:nvPr/>
        </p:nvSpPr>
        <p:spPr>
          <a:xfrm>
            <a:off x="2693904" y="4453850"/>
            <a:ext cx="3093759" cy="612648"/>
          </a:xfrm>
          <a:prstGeom prst="cloudCallout">
            <a:avLst>
              <a:gd name="adj1" fmla="val -29514"/>
              <a:gd name="adj2" fmla="val -92085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Tx1, Tx2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E94580D3-E9F9-9045-BB06-6D2E77B20BAE}"/>
              </a:ext>
            </a:extLst>
          </p:cNvPr>
          <p:cNvCxnSpPr>
            <a:cxnSpLocks/>
          </p:cNvCxnSpPr>
          <p:nvPr/>
        </p:nvCxnSpPr>
        <p:spPr>
          <a:xfrm>
            <a:off x="2937453" y="2830963"/>
            <a:ext cx="0" cy="299598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5" name="Picture 34">
            <a:extLst>
              <a:ext uri="{FF2B5EF4-FFF2-40B4-BE49-F238E27FC236}">
                <a16:creationId xmlns:a16="http://schemas.microsoft.com/office/drawing/2014/main" id="{92DFA428-AA5E-4648-89BA-A2565454A8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725" y="2815016"/>
            <a:ext cx="241300" cy="5461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92C6797-8221-F143-B6CF-1B3493E18C97}"/>
              </a:ext>
            </a:extLst>
          </p:cNvPr>
          <p:cNvSpPr txBox="1"/>
          <p:nvPr/>
        </p:nvSpPr>
        <p:spPr>
          <a:xfrm>
            <a:off x="11124" y="2071956"/>
            <a:ext cx="276575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Problems: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Network delays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Network partition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3EB0D42B-1399-F843-B5C1-3441500249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3545748" y="2806726"/>
            <a:ext cx="2721288" cy="34807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A20322D-D108-A688-36E4-4307DBDAF515}"/>
              </a:ext>
            </a:extLst>
          </p:cNvPr>
          <p:cNvSpPr txBox="1"/>
          <p:nvPr/>
        </p:nvSpPr>
        <p:spPr>
          <a:xfrm>
            <a:off x="4186971" y="2404487"/>
            <a:ext cx="1263744" cy="830997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network</a:t>
            </a:r>
          </a:p>
          <a:p>
            <a:pPr algn="ctr"/>
            <a:r>
              <a:rPr lang="en-US" dirty="0">
                <a:latin typeface="+mn-lt"/>
              </a:rPr>
              <a:t>partition</a:t>
            </a:r>
          </a:p>
        </p:txBody>
      </p:sp>
    </p:spTree>
    <p:extLst>
      <p:ext uri="{BB962C8B-B14F-4D97-AF65-F5344CB8AC3E}">
        <p14:creationId xmlns:p14="http://schemas.microsoft.com/office/powerpoint/2010/main" val="1571774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5" grpId="0" animBg="1"/>
      <p:bldP spid="26" grpId="0" animBg="1"/>
      <p:bldP spid="2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C5960-45BF-BE4F-BEA3-12BC40198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is consensus a hard problem?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103582-987A-FD4A-92D4-C07DC2AC4F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6314" y="1657368"/>
            <a:ext cx="1190746" cy="11907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6BCC35-699F-8F4E-9620-AB32612AD1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6314" y="3162093"/>
            <a:ext cx="1190746" cy="11907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61B84AF-88D5-5C40-A906-F1A8B243B8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05237" y="3292834"/>
            <a:ext cx="1190746" cy="119074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211ADBA3-CA7D-5A4B-AF08-D7EC99660781}"/>
              </a:ext>
            </a:extLst>
          </p:cNvPr>
          <p:cNvGrpSpPr/>
          <p:nvPr/>
        </p:nvGrpSpPr>
        <p:grpSpPr>
          <a:xfrm>
            <a:off x="1135568" y="1685955"/>
            <a:ext cx="1190746" cy="461665"/>
            <a:chOff x="1135568" y="1685955"/>
            <a:chExt cx="1190746" cy="461665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8630DE90-5E08-C14A-BF5A-C99939FA2497}"/>
                </a:ext>
              </a:extLst>
            </p:cNvPr>
            <p:cNvCxnSpPr/>
            <p:nvPr/>
          </p:nvCxnSpPr>
          <p:spPr>
            <a:xfrm>
              <a:off x="1229710" y="2065283"/>
              <a:ext cx="109660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BB9C3EC-1E0E-1F44-B4E8-4F74C793409E}"/>
                </a:ext>
              </a:extLst>
            </p:cNvPr>
            <p:cNvSpPr txBox="1"/>
            <p:nvPr/>
          </p:nvSpPr>
          <p:spPr>
            <a:xfrm>
              <a:off x="1135568" y="1685955"/>
              <a:ext cx="6103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Tx1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FA65714-6BE2-E443-9B7E-80C259408CC9}"/>
              </a:ext>
            </a:extLst>
          </p:cNvPr>
          <p:cNvGrpSpPr/>
          <p:nvPr/>
        </p:nvGrpSpPr>
        <p:grpSpPr>
          <a:xfrm>
            <a:off x="1083776" y="3292834"/>
            <a:ext cx="1190746" cy="461665"/>
            <a:chOff x="1135568" y="1685955"/>
            <a:chExt cx="1190746" cy="461665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9A5CB3B3-290F-1641-A706-E1E1DA7961C2}"/>
                </a:ext>
              </a:extLst>
            </p:cNvPr>
            <p:cNvCxnSpPr/>
            <p:nvPr/>
          </p:nvCxnSpPr>
          <p:spPr>
            <a:xfrm>
              <a:off x="1229710" y="2065283"/>
              <a:ext cx="109660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A2177F6-EADF-EF49-9428-0655DFCD8AD7}"/>
                </a:ext>
              </a:extLst>
            </p:cNvPr>
            <p:cNvSpPr txBox="1"/>
            <p:nvPr/>
          </p:nvSpPr>
          <p:spPr>
            <a:xfrm>
              <a:off x="1135568" y="1685955"/>
              <a:ext cx="6103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Tx2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69DA028-1EE0-674F-B28B-1633BD821977}"/>
              </a:ext>
            </a:extLst>
          </p:cNvPr>
          <p:cNvGrpSpPr/>
          <p:nvPr/>
        </p:nvGrpSpPr>
        <p:grpSpPr>
          <a:xfrm flipH="1">
            <a:off x="7063471" y="3250513"/>
            <a:ext cx="1190746" cy="461665"/>
            <a:chOff x="1135568" y="1685955"/>
            <a:chExt cx="1190746" cy="461665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61633306-3810-FD43-AD23-01AC537DDBD0}"/>
                </a:ext>
              </a:extLst>
            </p:cNvPr>
            <p:cNvCxnSpPr/>
            <p:nvPr/>
          </p:nvCxnSpPr>
          <p:spPr>
            <a:xfrm>
              <a:off x="1229710" y="2065283"/>
              <a:ext cx="109660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39D9FAB-3BF7-3048-A698-A56C7482D9F0}"/>
                </a:ext>
              </a:extLst>
            </p:cNvPr>
            <p:cNvSpPr txBox="1"/>
            <p:nvPr/>
          </p:nvSpPr>
          <p:spPr>
            <a:xfrm>
              <a:off x="1135568" y="1685955"/>
              <a:ext cx="6103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Tx4</a:t>
              </a:r>
            </a:p>
          </p:txBody>
        </p:sp>
      </p:grpSp>
      <p:sp>
        <p:nvSpPr>
          <p:cNvPr id="21" name="Cloud Callout 20">
            <a:extLst>
              <a:ext uri="{FF2B5EF4-FFF2-40B4-BE49-F238E27FC236}">
                <a16:creationId xmlns:a16="http://schemas.microsoft.com/office/drawing/2014/main" id="{DC85870C-0C9F-E746-BF99-4539175801F5}"/>
              </a:ext>
            </a:extLst>
          </p:cNvPr>
          <p:cNvSpPr/>
          <p:nvPr/>
        </p:nvSpPr>
        <p:spPr>
          <a:xfrm>
            <a:off x="2128154" y="936474"/>
            <a:ext cx="3093759" cy="612648"/>
          </a:xfrm>
          <a:prstGeom prst="cloudCallout">
            <a:avLst>
              <a:gd name="adj1" fmla="val -9750"/>
              <a:gd name="adj2" fmla="val 88233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Tx1, Tx2, Tx4</a:t>
            </a:r>
          </a:p>
        </p:txBody>
      </p:sp>
      <p:sp>
        <p:nvSpPr>
          <p:cNvPr id="26" name="Cloud Callout 25">
            <a:extLst>
              <a:ext uri="{FF2B5EF4-FFF2-40B4-BE49-F238E27FC236}">
                <a16:creationId xmlns:a16="http://schemas.microsoft.com/office/drawing/2014/main" id="{1B8F8905-8808-FB40-BA7B-8BE1A34DD52F}"/>
              </a:ext>
            </a:extLst>
          </p:cNvPr>
          <p:cNvSpPr/>
          <p:nvPr/>
        </p:nvSpPr>
        <p:spPr>
          <a:xfrm>
            <a:off x="6096977" y="4483580"/>
            <a:ext cx="3093759" cy="612648"/>
          </a:xfrm>
          <a:prstGeom prst="cloudCallout">
            <a:avLst>
              <a:gd name="adj1" fmla="val -29624"/>
              <a:gd name="adj2" fmla="val -8932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Tx1, Tx2, Tx4</a:t>
            </a:r>
          </a:p>
        </p:txBody>
      </p:sp>
      <p:sp>
        <p:nvSpPr>
          <p:cNvPr id="27" name="Cloud Callout 26">
            <a:extLst>
              <a:ext uri="{FF2B5EF4-FFF2-40B4-BE49-F238E27FC236}">
                <a16:creationId xmlns:a16="http://schemas.microsoft.com/office/drawing/2014/main" id="{1B0F3CE5-8818-CF41-A217-9B53D199851A}"/>
              </a:ext>
            </a:extLst>
          </p:cNvPr>
          <p:cNvSpPr/>
          <p:nvPr/>
        </p:nvSpPr>
        <p:spPr>
          <a:xfrm>
            <a:off x="2693904" y="4453850"/>
            <a:ext cx="3093759" cy="612648"/>
          </a:xfrm>
          <a:prstGeom prst="cloudCallout">
            <a:avLst>
              <a:gd name="adj1" fmla="val -29514"/>
              <a:gd name="adj2" fmla="val -92085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Tx1, Tx2, Tx4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6C5CE3B-E74B-4F46-98C9-6EC95AF800CC}"/>
              </a:ext>
            </a:extLst>
          </p:cNvPr>
          <p:cNvCxnSpPr/>
          <p:nvPr/>
        </p:nvCxnSpPr>
        <p:spPr>
          <a:xfrm>
            <a:off x="3573814" y="3888207"/>
            <a:ext cx="2303942" cy="35184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E94580D3-E9F9-9045-BB06-6D2E77B20BAE}"/>
              </a:ext>
            </a:extLst>
          </p:cNvPr>
          <p:cNvCxnSpPr>
            <a:cxnSpLocks/>
          </p:cNvCxnSpPr>
          <p:nvPr/>
        </p:nvCxnSpPr>
        <p:spPr>
          <a:xfrm>
            <a:off x="2937453" y="2830963"/>
            <a:ext cx="0" cy="299598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392C6797-8221-F143-B6CF-1B3493E18C97}"/>
              </a:ext>
            </a:extLst>
          </p:cNvPr>
          <p:cNvSpPr txBox="1"/>
          <p:nvPr/>
        </p:nvSpPr>
        <p:spPr>
          <a:xfrm>
            <a:off x="12370" y="2065283"/>
            <a:ext cx="144129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Problems: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crash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A5DDDF1-AC70-2DB3-013A-3C7E9B8CD605}"/>
              </a:ext>
            </a:extLst>
          </p:cNvPr>
          <p:cNvGrpSpPr/>
          <p:nvPr/>
        </p:nvGrpSpPr>
        <p:grpSpPr>
          <a:xfrm flipH="1">
            <a:off x="7027514" y="1834450"/>
            <a:ext cx="1275664" cy="461665"/>
            <a:chOff x="1050650" y="1685955"/>
            <a:chExt cx="1275664" cy="461665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947ACE87-230A-E4C9-95AF-2C8286A759CE}"/>
                </a:ext>
              </a:extLst>
            </p:cNvPr>
            <p:cNvCxnSpPr/>
            <p:nvPr/>
          </p:nvCxnSpPr>
          <p:spPr>
            <a:xfrm>
              <a:off x="1229710" y="2065283"/>
              <a:ext cx="109660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A6C1C1C-CC36-999B-2823-34C2D276FDC5}"/>
                </a:ext>
              </a:extLst>
            </p:cNvPr>
            <p:cNvSpPr txBox="1"/>
            <p:nvPr/>
          </p:nvSpPr>
          <p:spPr>
            <a:xfrm>
              <a:off x="1050650" y="1685955"/>
              <a:ext cx="89569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Tx3??</a:t>
              </a: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FF007B97-86BE-A0FA-85E6-B7EFFDDC1A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6768" y="1714860"/>
            <a:ext cx="1190746" cy="119074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82109AD-672D-753E-E199-2C2687B04009}"/>
              </a:ext>
            </a:extLst>
          </p:cNvPr>
          <p:cNvSpPr txBox="1"/>
          <p:nvPr/>
        </p:nvSpPr>
        <p:spPr>
          <a:xfrm>
            <a:off x="5861283" y="1364885"/>
            <a:ext cx="11610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crashed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26BE896-6EC4-C264-506F-FB5AC15D6FDA}"/>
              </a:ext>
            </a:extLst>
          </p:cNvPr>
          <p:cNvSpPr/>
          <p:nvPr/>
        </p:nvSpPr>
        <p:spPr>
          <a:xfrm>
            <a:off x="5877756" y="1789332"/>
            <a:ext cx="1118227" cy="1058782"/>
          </a:xfrm>
          <a:prstGeom prst="rect">
            <a:avLst/>
          </a:prstGeom>
          <a:solidFill>
            <a:schemeClr val="bg1">
              <a:alpha val="7084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518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6" grpId="0" animBg="1"/>
      <p:bldP spid="2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C5960-45BF-BE4F-BEA3-12BC40198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is consensus a hard problem?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103582-987A-FD4A-92D4-C07DC2AC4F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6314" y="1657368"/>
            <a:ext cx="1190746" cy="11907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6BCC35-699F-8F4E-9620-AB32612AD1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6314" y="3162093"/>
            <a:ext cx="1190746" cy="11907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61B84AF-88D5-5C40-A906-F1A8B243B8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05237" y="3292834"/>
            <a:ext cx="1190746" cy="119074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211ADBA3-CA7D-5A4B-AF08-D7EC99660781}"/>
              </a:ext>
            </a:extLst>
          </p:cNvPr>
          <p:cNvGrpSpPr/>
          <p:nvPr/>
        </p:nvGrpSpPr>
        <p:grpSpPr>
          <a:xfrm>
            <a:off x="1135568" y="1685955"/>
            <a:ext cx="1190746" cy="461665"/>
            <a:chOff x="1135568" y="1685955"/>
            <a:chExt cx="1190746" cy="461665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8630DE90-5E08-C14A-BF5A-C99939FA2497}"/>
                </a:ext>
              </a:extLst>
            </p:cNvPr>
            <p:cNvCxnSpPr/>
            <p:nvPr/>
          </p:nvCxnSpPr>
          <p:spPr>
            <a:xfrm>
              <a:off x="1229710" y="2065283"/>
              <a:ext cx="109660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BB9C3EC-1E0E-1F44-B4E8-4F74C793409E}"/>
                </a:ext>
              </a:extLst>
            </p:cNvPr>
            <p:cNvSpPr txBox="1"/>
            <p:nvPr/>
          </p:nvSpPr>
          <p:spPr>
            <a:xfrm>
              <a:off x="1135568" y="1685955"/>
              <a:ext cx="6103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Tx1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FA65714-6BE2-E443-9B7E-80C259408CC9}"/>
              </a:ext>
            </a:extLst>
          </p:cNvPr>
          <p:cNvGrpSpPr/>
          <p:nvPr/>
        </p:nvGrpSpPr>
        <p:grpSpPr>
          <a:xfrm>
            <a:off x="1083776" y="3292834"/>
            <a:ext cx="1190746" cy="461665"/>
            <a:chOff x="1135568" y="1685955"/>
            <a:chExt cx="1190746" cy="461665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9A5CB3B3-290F-1641-A706-E1E1DA7961C2}"/>
                </a:ext>
              </a:extLst>
            </p:cNvPr>
            <p:cNvCxnSpPr/>
            <p:nvPr/>
          </p:nvCxnSpPr>
          <p:spPr>
            <a:xfrm>
              <a:off x="1229710" y="2065283"/>
              <a:ext cx="109660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A2177F6-EADF-EF49-9428-0655DFCD8AD7}"/>
                </a:ext>
              </a:extLst>
            </p:cNvPr>
            <p:cNvSpPr txBox="1"/>
            <p:nvPr/>
          </p:nvSpPr>
          <p:spPr>
            <a:xfrm>
              <a:off x="1135568" y="1685955"/>
              <a:ext cx="6103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Tx2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69DA028-1EE0-674F-B28B-1633BD821977}"/>
              </a:ext>
            </a:extLst>
          </p:cNvPr>
          <p:cNvGrpSpPr/>
          <p:nvPr/>
        </p:nvGrpSpPr>
        <p:grpSpPr>
          <a:xfrm flipH="1">
            <a:off x="7063471" y="3250513"/>
            <a:ext cx="1190746" cy="461665"/>
            <a:chOff x="1135568" y="1685955"/>
            <a:chExt cx="1190746" cy="461665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61633306-3810-FD43-AD23-01AC537DDBD0}"/>
                </a:ext>
              </a:extLst>
            </p:cNvPr>
            <p:cNvCxnSpPr/>
            <p:nvPr/>
          </p:nvCxnSpPr>
          <p:spPr>
            <a:xfrm>
              <a:off x="1229710" y="2065283"/>
              <a:ext cx="109660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39D9FAB-3BF7-3048-A698-A56C7482D9F0}"/>
                </a:ext>
              </a:extLst>
            </p:cNvPr>
            <p:cNvSpPr txBox="1"/>
            <p:nvPr/>
          </p:nvSpPr>
          <p:spPr>
            <a:xfrm>
              <a:off x="1135568" y="1685955"/>
              <a:ext cx="6103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Tx4</a:t>
              </a:r>
            </a:p>
          </p:txBody>
        </p:sp>
      </p:grpSp>
      <p:sp>
        <p:nvSpPr>
          <p:cNvPr id="21" name="Cloud Callout 20">
            <a:extLst>
              <a:ext uri="{FF2B5EF4-FFF2-40B4-BE49-F238E27FC236}">
                <a16:creationId xmlns:a16="http://schemas.microsoft.com/office/drawing/2014/main" id="{DC85870C-0C9F-E746-BF99-4539175801F5}"/>
              </a:ext>
            </a:extLst>
          </p:cNvPr>
          <p:cNvSpPr/>
          <p:nvPr/>
        </p:nvSpPr>
        <p:spPr>
          <a:xfrm>
            <a:off x="2128154" y="936474"/>
            <a:ext cx="3093759" cy="612648"/>
          </a:xfrm>
          <a:prstGeom prst="cloudCallout">
            <a:avLst>
              <a:gd name="adj1" fmla="val -9750"/>
              <a:gd name="adj2" fmla="val 88233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???</a:t>
            </a:r>
          </a:p>
        </p:txBody>
      </p:sp>
      <p:sp>
        <p:nvSpPr>
          <p:cNvPr id="26" name="Cloud Callout 25">
            <a:extLst>
              <a:ext uri="{FF2B5EF4-FFF2-40B4-BE49-F238E27FC236}">
                <a16:creationId xmlns:a16="http://schemas.microsoft.com/office/drawing/2014/main" id="{1B8F8905-8808-FB40-BA7B-8BE1A34DD52F}"/>
              </a:ext>
            </a:extLst>
          </p:cNvPr>
          <p:cNvSpPr/>
          <p:nvPr/>
        </p:nvSpPr>
        <p:spPr>
          <a:xfrm>
            <a:off x="6096977" y="4483580"/>
            <a:ext cx="3093759" cy="612648"/>
          </a:xfrm>
          <a:prstGeom prst="cloudCallout">
            <a:avLst>
              <a:gd name="adj1" fmla="val -29624"/>
              <a:gd name="adj2" fmla="val -8932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???</a:t>
            </a:r>
          </a:p>
        </p:txBody>
      </p:sp>
      <p:sp>
        <p:nvSpPr>
          <p:cNvPr id="27" name="Cloud Callout 26">
            <a:extLst>
              <a:ext uri="{FF2B5EF4-FFF2-40B4-BE49-F238E27FC236}">
                <a16:creationId xmlns:a16="http://schemas.microsoft.com/office/drawing/2014/main" id="{1B0F3CE5-8818-CF41-A217-9B53D199851A}"/>
              </a:ext>
            </a:extLst>
          </p:cNvPr>
          <p:cNvSpPr/>
          <p:nvPr/>
        </p:nvSpPr>
        <p:spPr>
          <a:xfrm>
            <a:off x="2693904" y="4453850"/>
            <a:ext cx="3093759" cy="612648"/>
          </a:xfrm>
          <a:prstGeom prst="cloudCallout">
            <a:avLst>
              <a:gd name="adj1" fmla="val -29514"/>
              <a:gd name="adj2" fmla="val -92085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???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6C5CE3B-E74B-4F46-98C9-6EC95AF800CC}"/>
              </a:ext>
            </a:extLst>
          </p:cNvPr>
          <p:cNvCxnSpPr/>
          <p:nvPr/>
        </p:nvCxnSpPr>
        <p:spPr>
          <a:xfrm>
            <a:off x="3573814" y="3888207"/>
            <a:ext cx="2303942" cy="35184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E94580D3-E9F9-9045-BB06-6D2E77B20BAE}"/>
              </a:ext>
            </a:extLst>
          </p:cNvPr>
          <p:cNvCxnSpPr>
            <a:cxnSpLocks/>
          </p:cNvCxnSpPr>
          <p:nvPr/>
        </p:nvCxnSpPr>
        <p:spPr>
          <a:xfrm>
            <a:off x="2937453" y="2830963"/>
            <a:ext cx="0" cy="299598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392C6797-8221-F143-B6CF-1B3493E18C97}"/>
              </a:ext>
            </a:extLst>
          </p:cNvPr>
          <p:cNvSpPr txBox="1"/>
          <p:nvPr/>
        </p:nvSpPr>
        <p:spPr>
          <a:xfrm>
            <a:off x="12370" y="2065283"/>
            <a:ext cx="144129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Problems: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crash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malice</a:t>
            </a:r>
          </a:p>
        </p:txBody>
      </p:sp>
      <p:pic>
        <p:nvPicPr>
          <p:cNvPr id="1026" name="Picture 2" descr="Free to Use , Public Domain Devil Clip Art">
            <a:extLst>
              <a:ext uri="{FF2B5EF4-FFF2-40B4-BE49-F238E27FC236}">
                <a16:creationId xmlns:a16="http://schemas.microsoft.com/office/drawing/2014/main" id="{7054C0F2-7632-BD4B-B28D-6E0649E55C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640" y="1909845"/>
            <a:ext cx="839343" cy="839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66AA4A20-B874-AD48-BB3B-BF0F3CB63FA2}"/>
              </a:ext>
            </a:extLst>
          </p:cNvPr>
          <p:cNvCxnSpPr/>
          <p:nvPr/>
        </p:nvCxnSpPr>
        <p:spPr>
          <a:xfrm>
            <a:off x="3517060" y="2252741"/>
            <a:ext cx="2303942" cy="35184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7039391C-D67E-BE41-86FE-9971021B4025}"/>
              </a:ext>
            </a:extLst>
          </p:cNvPr>
          <p:cNvCxnSpPr>
            <a:cxnSpLocks/>
          </p:cNvCxnSpPr>
          <p:nvPr/>
        </p:nvCxnSpPr>
        <p:spPr>
          <a:xfrm>
            <a:off x="6479439" y="2848114"/>
            <a:ext cx="0" cy="432246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64ED9C2-B882-A590-1A82-0D541BD9945F}"/>
              </a:ext>
            </a:extLst>
          </p:cNvPr>
          <p:cNvSpPr txBox="1"/>
          <p:nvPr/>
        </p:nvSpPr>
        <p:spPr>
          <a:xfrm>
            <a:off x="3311423" y="2635475"/>
            <a:ext cx="2828723" cy="830997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Consensus protocols:</a:t>
            </a:r>
          </a:p>
          <a:p>
            <a:pPr algn="ctr"/>
            <a:r>
              <a:rPr lang="en-US" dirty="0">
                <a:latin typeface="+mn-lt"/>
              </a:rPr>
              <a:t>next week</a:t>
            </a:r>
          </a:p>
        </p:txBody>
      </p:sp>
    </p:spTree>
    <p:extLst>
      <p:ext uri="{BB962C8B-B14F-4D97-AF65-F5344CB8AC3E}">
        <p14:creationId xmlns:p14="http://schemas.microsoft.com/office/powerpoint/2010/main" val="2537558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31A3B-A97D-634E-9936-C142B5CD7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5255"/>
            <a:ext cx="8229600" cy="623097"/>
          </a:xfrm>
        </p:spPr>
        <p:txBody>
          <a:bodyPr>
            <a:noAutofit/>
          </a:bodyPr>
          <a:lstStyle/>
          <a:p>
            <a:r>
              <a:rPr lang="en-US" sz="3600" dirty="0"/>
              <a:t>Next layer:  the blockchain computer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23CE5F3-A6F7-C44E-9CFA-D6E385ABE969}"/>
              </a:ext>
            </a:extLst>
          </p:cNvPr>
          <p:cNvSpPr/>
          <p:nvPr/>
        </p:nvSpPr>
        <p:spPr>
          <a:xfrm>
            <a:off x="526026" y="4452044"/>
            <a:ext cx="6612192" cy="49771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Data availability / Consensus layer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877603-64B5-6B47-9E6A-F54039EA829B}"/>
              </a:ext>
            </a:extLst>
          </p:cNvPr>
          <p:cNvSpPr/>
          <p:nvPr/>
        </p:nvSpPr>
        <p:spPr>
          <a:xfrm>
            <a:off x="314632" y="3018503"/>
            <a:ext cx="6980903" cy="1347019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en-US" dirty="0"/>
              <a:t>blockchain computer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7AB0B2D-1911-6143-8CA4-D72B0363EF53}"/>
              </a:ext>
            </a:extLst>
          </p:cNvPr>
          <p:cNvSpPr/>
          <p:nvPr/>
        </p:nvSpPr>
        <p:spPr>
          <a:xfrm>
            <a:off x="2966622" y="3194301"/>
            <a:ext cx="2006338" cy="49771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DAPP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3A75454-6028-C140-A1D0-90ADF0D60308}"/>
              </a:ext>
            </a:extLst>
          </p:cNvPr>
          <p:cNvSpPr/>
          <p:nvPr/>
        </p:nvSpPr>
        <p:spPr>
          <a:xfrm>
            <a:off x="5174210" y="3194301"/>
            <a:ext cx="2006338" cy="49771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DAPP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9C09E51-CBA8-2045-A091-A3B0541AEF67}"/>
              </a:ext>
            </a:extLst>
          </p:cNvPr>
          <p:cNvSpPr/>
          <p:nvPr/>
        </p:nvSpPr>
        <p:spPr>
          <a:xfrm>
            <a:off x="760229" y="3194301"/>
            <a:ext cx="2006338" cy="49771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DAPP</a:t>
            </a:r>
            <a:endParaRPr lang="en-US" dirty="0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6A0F1347-FDA4-734F-931D-6A82E3A0D3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388" y="3797934"/>
            <a:ext cx="435533" cy="461665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E97D88F7-A444-2544-A996-C9AD8790B2C1}"/>
              </a:ext>
            </a:extLst>
          </p:cNvPr>
          <p:cNvSpPr txBox="1"/>
          <p:nvPr/>
        </p:nvSpPr>
        <p:spPr>
          <a:xfrm>
            <a:off x="1313642" y="3720675"/>
            <a:ext cx="1274708" cy="6906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chemeClr val="bg1"/>
                </a:solidFill>
                <a:latin typeface="+mn-lt"/>
              </a:rPr>
              <a:t>on-chain</a:t>
            </a:r>
            <a:br>
              <a:rPr lang="en-US" dirty="0">
                <a:solidFill>
                  <a:schemeClr val="bg1"/>
                </a:solidFill>
                <a:latin typeface="+mn-lt"/>
              </a:rPr>
            </a:br>
            <a:r>
              <a:rPr lang="en-US" dirty="0">
                <a:solidFill>
                  <a:schemeClr val="bg1"/>
                </a:solidFill>
                <a:latin typeface="+mn-lt"/>
              </a:rPr>
              <a:t>state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87594D-AD6C-594A-F8B1-09F47C560788}"/>
              </a:ext>
            </a:extLst>
          </p:cNvPr>
          <p:cNvSpPr txBox="1"/>
          <p:nvPr/>
        </p:nvSpPr>
        <p:spPr>
          <a:xfrm>
            <a:off x="377214" y="1068195"/>
            <a:ext cx="8766785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>
                <a:latin typeface="+mn-lt"/>
              </a:rPr>
              <a:t>Decentralized applications </a:t>
            </a:r>
            <a:r>
              <a:rPr lang="en-US" dirty="0">
                <a:latin typeface="+mn-lt"/>
              </a:rPr>
              <a:t>(DAPPs):   </a:t>
            </a:r>
          </a:p>
          <a:p>
            <a:pPr marL="342900" indent="-34290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Run on blockchain:  code and state are written on chain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Accept Tx from users  ⇒  state transitions are recorded on chain</a:t>
            </a:r>
          </a:p>
        </p:txBody>
      </p:sp>
    </p:spTree>
    <p:extLst>
      <p:ext uri="{BB962C8B-B14F-4D97-AF65-F5344CB8AC3E}">
        <p14:creationId xmlns:p14="http://schemas.microsoft.com/office/powerpoint/2010/main" val="1476351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31A3B-A97D-634E-9936-C142B5CD7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5255"/>
            <a:ext cx="8229600" cy="623097"/>
          </a:xfrm>
        </p:spPr>
        <p:txBody>
          <a:bodyPr>
            <a:noAutofit/>
          </a:bodyPr>
          <a:lstStyle/>
          <a:p>
            <a:r>
              <a:rPr lang="en-US" sz="3600" dirty="0"/>
              <a:t>Next layer:  the blockchain computer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23CE5F3-A6F7-C44E-9CFA-D6E385ABE969}"/>
              </a:ext>
            </a:extLst>
          </p:cNvPr>
          <p:cNvSpPr/>
          <p:nvPr/>
        </p:nvSpPr>
        <p:spPr>
          <a:xfrm>
            <a:off x="526026" y="4452044"/>
            <a:ext cx="6612192" cy="49771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Data availability / Consensus layer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877603-64B5-6B47-9E6A-F54039EA829B}"/>
              </a:ext>
            </a:extLst>
          </p:cNvPr>
          <p:cNvSpPr/>
          <p:nvPr/>
        </p:nvSpPr>
        <p:spPr>
          <a:xfrm>
            <a:off x="314632" y="3018503"/>
            <a:ext cx="6980903" cy="1347019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en-US" dirty="0"/>
              <a:t>blockchain computer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7AB0B2D-1911-6143-8CA4-D72B0363EF53}"/>
              </a:ext>
            </a:extLst>
          </p:cNvPr>
          <p:cNvSpPr/>
          <p:nvPr/>
        </p:nvSpPr>
        <p:spPr>
          <a:xfrm>
            <a:off x="2966622" y="3194301"/>
            <a:ext cx="2006338" cy="49771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DAPP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3A75454-6028-C140-A1D0-90ADF0D60308}"/>
              </a:ext>
            </a:extLst>
          </p:cNvPr>
          <p:cNvSpPr/>
          <p:nvPr/>
        </p:nvSpPr>
        <p:spPr>
          <a:xfrm>
            <a:off x="5174210" y="3194301"/>
            <a:ext cx="2006338" cy="49771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DAPP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9C09E51-CBA8-2045-A091-A3B0541AEF67}"/>
              </a:ext>
            </a:extLst>
          </p:cNvPr>
          <p:cNvSpPr/>
          <p:nvPr/>
        </p:nvSpPr>
        <p:spPr>
          <a:xfrm>
            <a:off x="760229" y="3194301"/>
            <a:ext cx="2006338" cy="49771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DAPP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C48159E-00CF-708D-23DB-FB3F85648D3A}"/>
              </a:ext>
            </a:extLst>
          </p:cNvPr>
          <p:cNvGrpSpPr/>
          <p:nvPr/>
        </p:nvGrpSpPr>
        <p:grpSpPr>
          <a:xfrm>
            <a:off x="7380602" y="1093272"/>
            <a:ext cx="1274708" cy="1254119"/>
            <a:chOff x="7380602" y="1093272"/>
            <a:chExt cx="1274708" cy="1254119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66898AD-1A28-F645-BC33-8CF155D3D5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531509" y="1093272"/>
              <a:ext cx="1015451" cy="848854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AC5CC2A-9FA7-C24A-B780-4DFBBDBB1AC6}"/>
                </a:ext>
              </a:extLst>
            </p:cNvPr>
            <p:cNvSpPr txBox="1"/>
            <p:nvPr/>
          </p:nvSpPr>
          <p:spPr>
            <a:xfrm>
              <a:off x="7380602" y="1885726"/>
              <a:ext cx="12747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n-lt"/>
                </a:rPr>
                <a:t>end user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7DD1BC2D-DE5D-5B7C-C403-7A613F048D0E}"/>
              </a:ext>
            </a:extLst>
          </p:cNvPr>
          <p:cNvGrpSpPr/>
          <p:nvPr/>
        </p:nvGrpSpPr>
        <p:grpSpPr>
          <a:xfrm>
            <a:off x="989177" y="1018018"/>
            <a:ext cx="4206151" cy="1603914"/>
            <a:chOff x="989177" y="1018018"/>
            <a:chExt cx="4206151" cy="1603914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860EA886-172D-514F-938B-A915DBD082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68356" y="1364315"/>
              <a:ext cx="2649794" cy="1257617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35D3A2F-BEF3-424C-9FFD-F5555029CB62}"/>
                </a:ext>
              </a:extLst>
            </p:cNvPr>
            <p:cNvSpPr txBox="1"/>
            <p:nvPr/>
          </p:nvSpPr>
          <p:spPr>
            <a:xfrm>
              <a:off x="989177" y="1018018"/>
              <a:ext cx="420615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Top layer: user facing servers</a:t>
              </a:r>
            </a:p>
          </p:txBody>
        </p:sp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4B4222B5-4BDC-0644-A007-7DE09C58B1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44963" y="1453531"/>
              <a:ext cx="815463" cy="864391"/>
            </a:xfrm>
            <a:prstGeom prst="rect">
              <a:avLst/>
            </a:prstGeom>
          </p:spPr>
        </p:pic>
      </p:grpSp>
      <p:pic>
        <p:nvPicPr>
          <p:cNvPr id="34" name="Picture 33">
            <a:extLst>
              <a:ext uri="{FF2B5EF4-FFF2-40B4-BE49-F238E27FC236}">
                <a16:creationId xmlns:a16="http://schemas.microsoft.com/office/drawing/2014/main" id="{6A0F1347-FDA4-734F-931D-6A82E3A0D3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388" y="3797934"/>
            <a:ext cx="435533" cy="461665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E97D88F7-A444-2544-A996-C9AD8790B2C1}"/>
              </a:ext>
            </a:extLst>
          </p:cNvPr>
          <p:cNvSpPr txBox="1"/>
          <p:nvPr/>
        </p:nvSpPr>
        <p:spPr>
          <a:xfrm>
            <a:off x="1313642" y="3720675"/>
            <a:ext cx="1274708" cy="6906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chemeClr val="bg1"/>
                </a:solidFill>
                <a:latin typeface="+mn-lt"/>
              </a:rPr>
              <a:t>on-chain</a:t>
            </a:r>
            <a:br>
              <a:rPr lang="en-US" dirty="0">
                <a:solidFill>
                  <a:schemeClr val="bg1"/>
                </a:solidFill>
                <a:latin typeface="+mn-lt"/>
              </a:rPr>
            </a:br>
            <a:r>
              <a:rPr lang="en-US" dirty="0">
                <a:solidFill>
                  <a:schemeClr val="bg1"/>
                </a:solidFill>
                <a:latin typeface="+mn-lt"/>
              </a:rPr>
              <a:t>state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D204E07-AE6D-4B4E-9CA0-1DE225259B5B}"/>
              </a:ext>
            </a:extLst>
          </p:cNvPr>
          <p:cNvCxnSpPr>
            <a:cxnSpLocks/>
            <a:endCxn id="13" idx="0"/>
          </p:cNvCxnSpPr>
          <p:nvPr/>
        </p:nvCxnSpPr>
        <p:spPr>
          <a:xfrm flipH="1">
            <a:off x="1763398" y="2347391"/>
            <a:ext cx="729281" cy="846910"/>
          </a:xfrm>
          <a:prstGeom prst="straightConnector1">
            <a:avLst/>
          </a:prstGeom>
          <a:ln w="57150">
            <a:solidFill>
              <a:schemeClr val="tx2">
                <a:lumMod val="75000"/>
              </a:schemeClr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2F6C5D4-C313-BE43-A8A2-FEAAD2B729D7}"/>
              </a:ext>
            </a:extLst>
          </p:cNvPr>
          <p:cNvCxnSpPr>
            <a:cxnSpLocks/>
            <a:stCxn id="14" idx="1"/>
          </p:cNvCxnSpPr>
          <p:nvPr/>
        </p:nvCxnSpPr>
        <p:spPr>
          <a:xfrm flipH="1">
            <a:off x="4409162" y="1517699"/>
            <a:ext cx="3122347" cy="260997"/>
          </a:xfrm>
          <a:prstGeom prst="straightConnector1">
            <a:avLst/>
          </a:prstGeom>
          <a:ln w="57150">
            <a:solidFill>
              <a:schemeClr val="tx2">
                <a:lumMod val="75000"/>
              </a:schemeClr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03913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9CAB59C-F3D8-A246-83E6-F22EA5A06D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539" y="0"/>
            <a:ext cx="8794922" cy="5143500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5BD0F316-BC5F-334B-A4C2-5DCD86BED66C}"/>
              </a:ext>
            </a:extLst>
          </p:cNvPr>
          <p:cNvSpPr/>
          <p:nvPr/>
        </p:nvSpPr>
        <p:spPr>
          <a:xfrm>
            <a:off x="7091090" y="2893672"/>
            <a:ext cx="1238491" cy="451412"/>
          </a:xfrm>
          <a:prstGeom prst="ellipse">
            <a:avLst/>
          </a:prstGeom>
          <a:noFill/>
          <a:ln w="76200">
            <a:solidFill>
              <a:srgbClr val="AD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E0983AF-753E-8A49-B87C-A8D071751F12}"/>
              </a:ext>
            </a:extLst>
          </p:cNvPr>
          <p:cNvSpPr/>
          <p:nvPr/>
        </p:nvSpPr>
        <p:spPr>
          <a:xfrm>
            <a:off x="1691834" y="2164466"/>
            <a:ext cx="1238491" cy="407284"/>
          </a:xfrm>
          <a:prstGeom prst="ellipse">
            <a:avLst/>
          </a:prstGeom>
          <a:noFill/>
          <a:ln w="76200">
            <a:solidFill>
              <a:srgbClr val="AD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34DFD17-9426-B141-BF40-83F7AD4E697A}"/>
              </a:ext>
            </a:extLst>
          </p:cNvPr>
          <p:cNvSpPr/>
          <p:nvPr/>
        </p:nvSpPr>
        <p:spPr>
          <a:xfrm>
            <a:off x="6130226" y="841530"/>
            <a:ext cx="960864" cy="451412"/>
          </a:xfrm>
          <a:prstGeom prst="ellipse">
            <a:avLst/>
          </a:prstGeom>
          <a:noFill/>
          <a:ln w="76200">
            <a:solidFill>
              <a:srgbClr val="AD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E6B39F-BAAA-D745-802C-F8309F54DFCC}"/>
              </a:ext>
            </a:extLst>
          </p:cNvPr>
          <p:cNvSpPr txBox="1"/>
          <p:nvPr/>
        </p:nvSpPr>
        <p:spPr>
          <a:xfrm>
            <a:off x="3043376" y="4801659"/>
            <a:ext cx="2741456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/>
              <a:t>[source:  the Block Genesis]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81C021-C55A-01D8-8432-89ED4E4A56AB}"/>
              </a:ext>
            </a:extLst>
          </p:cNvPr>
          <p:cNvSpPr txBox="1"/>
          <p:nvPr/>
        </p:nvSpPr>
        <p:spPr>
          <a:xfrm>
            <a:off x="1152220" y="7710"/>
            <a:ext cx="3558346" cy="70788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l"/>
            <a:r>
              <a:rPr lang="en-US" sz="4000" b="1" u="sng" dirty="0">
                <a:latin typeface="+mn-lt"/>
              </a:rPr>
              <a:t>Lots of systems:</a:t>
            </a:r>
          </a:p>
        </p:txBody>
      </p:sp>
    </p:spTree>
    <p:extLst>
      <p:ext uri="{BB962C8B-B14F-4D97-AF65-F5344CB8AC3E}">
        <p14:creationId xmlns:p14="http://schemas.microsoft.com/office/powerpoint/2010/main" val="1541533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B9FFE-E238-7346-B806-24AA16B57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This course</a:t>
            </a:r>
          </a:p>
        </p:txBody>
      </p:sp>
      <p:pic>
        <p:nvPicPr>
          <p:cNvPr id="1026" name="Picture 2" descr="The Three-Legged Stool - Fire Rescue Magazine">
            <a:extLst>
              <a:ext uri="{FF2B5EF4-FFF2-40B4-BE49-F238E27FC236}">
                <a16:creationId xmlns:a16="http://schemas.microsoft.com/office/drawing/2014/main" id="{1EB206AB-FE38-AC45-B73F-09EAA68161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818" y="1321626"/>
            <a:ext cx="4316819" cy="2825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A09DC5-A7C1-DF40-8F9D-AA9E93DA76B1}"/>
              </a:ext>
            </a:extLst>
          </p:cNvPr>
          <p:cNvSpPr txBox="1"/>
          <p:nvPr/>
        </p:nvSpPr>
        <p:spPr>
          <a:xfrm>
            <a:off x="1222745" y="3827721"/>
            <a:ext cx="18689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Cryptography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92123E-0A62-D549-9D01-8BA0BE8B52CD}"/>
              </a:ext>
            </a:extLst>
          </p:cNvPr>
          <p:cNvSpPr txBox="1"/>
          <p:nvPr/>
        </p:nvSpPr>
        <p:spPr>
          <a:xfrm>
            <a:off x="5413150" y="3827720"/>
            <a:ext cx="26360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Distributed systems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55DB9C-4346-364B-9967-6EEF5DE0D763}"/>
              </a:ext>
            </a:extLst>
          </p:cNvPr>
          <p:cNvSpPr txBox="1"/>
          <p:nvPr/>
        </p:nvSpPr>
        <p:spPr>
          <a:xfrm>
            <a:off x="3434244" y="4289385"/>
            <a:ext cx="1509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Economics</a:t>
            </a:r>
          </a:p>
        </p:txBody>
      </p:sp>
    </p:spTree>
    <p:extLst>
      <p:ext uri="{BB962C8B-B14F-4D97-AF65-F5344CB8AC3E}">
        <p14:creationId xmlns:p14="http://schemas.microsoft.com/office/powerpoint/2010/main" val="1566871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88591-4F3E-874E-ABD3-1D031A1D4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Course organization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E333C9-73DA-4545-98C2-872197F600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15088"/>
            <a:ext cx="8229600" cy="4063096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dirty="0"/>
              <a:t>The starting point:  Bitcoin mechanics</a:t>
            </a:r>
          </a:p>
          <a:p>
            <a:pPr marL="514350" indent="-514350">
              <a:spcBef>
                <a:spcPts val="1272"/>
              </a:spcBef>
              <a:buFont typeface="+mj-lt"/>
              <a:buAutoNum type="arabicPeriod"/>
            </a:pPr>
            <a:r>
              <a:rPr lang="en-US" sz="2400" dirty="0"/>
              <a:t>Consensus protocols</a:t>
            </a:r>
          </a:p>
          <a:p>
            <a:pPr marL="514350" indent="-514350">
              <a:spcBef>
                <a:spcPts val="1272"/>
              </a:spcBef>
              <a:buFont typeface="+mj-lt"/>
              <a:buAutoNum type="arabicPeriod"/>
            </a:pPr>
            <a:r>
              <a:rPr lang="en-US" sz="2400" dirty="0"/>
              <a:t>Ethereum and decentralized applications</a:t>
            </a:r>
          </a:p>
          <a:p>
            <a:pPr marL="514350" indent="-514350">
              <a:spcBef>
                <a:spcPts val="1272"/>
              </a:spcBef>
              <a:buFont typeface="+mj-lt"/>
              <a:buAutoNum type="arabicPeriod"/>
            </a:pPr>
            <a:r>
              <a:rPr lang="en-US" sz="2400" dirty="0" err="1"/>
              <a:t>DeFi</a:t>
            </a:r>
            <a:r>
              <a:rPr lang="en-US" sz="2400" dirty="0"/>
              <a:t>:  decentralized applications in finance</a:t>
            </a:r>
          </a:p>
          <a:p>
            <a:pPr marL="514350" indent="-514350">
              <a:spcBef>
                <a:spcPts val="1272"/>
              </a:spcBef>
              <a:buFont typeface="+mj-lt"/>
              <a:buAutoNum type="arabicPeriod"/>
            </a:pPr>
            <a:r>
              <a:rPr lang="en-US" sz="2400" dirty="0"/>
              <a:t>Private transactions on a public blockchain</a:t>
            </a:r>
            <a:br>
              <a:rPr lang="en-US" sz="2400" dirty="0"/>
            </a:br>
            <a:r>
              <a:rPr lang="en-US" sz="2400" dirty="0"/>
              <a:t>				(SNARKs and zero knowledge proofs)</a:t>
            </a:r>
          </a:p>
          <a:p>
            <a:pPr marL="514350" indent="-514350">
              <a:spcBef>
                <a:spcPts val="1272"/>
              </a:spcBef>
              <a:buFont typeface="+mj-lt"/>
              <a:buAutoNum type="arabicPeriod"/>
            </a:pPr>
            <a:r>
              <a:rPr lang="en-US" sz="2400" dirty="0"/>
              <a:t>Scaling the blockchain:   getting to 1M Tx/sec</a:t>
            </a:r>
          </a:p>
          <a:p>
            <a:pPr marL="514350" indent="-514350">
              <a:spcBef>
                <a:spcPts val="1272"/>
              </a:spcBef>
              <a:buFont typeface="+mj-lt"/>
              <a:buAutoNum type="arabicPeriod"/>
            </a:pPr>
            <a:r>
              <a:rPr lang="en-US" sz="2400" dirty="0"/>
              <a:t>Interoperability among chains:  bridges and wrapped coins</a:t>
            </a:r>
          </a:p>
        </p:txBody>
      </p:sp>
    </p:spTree>
    <p:extLst>
      <p:ext uri="{BB962C8B-B14F-4D97-AF65-F5344CB8AC3E}">
        <p14:creationId xmlns:p14="http://schemas.microsoft.com/office/powerpoint/2010/main" val="3583160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D4C8E-99EF-704A-A0E1-A044A866C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Course organization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8A367-BDF6-0848-903B-0BF305DB8C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601740" cy="381843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cs251.stanford.edu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Homework problems, projects, final exam</a:t>
            </a:r>
          </a:p>
          <a:p>
            <a:r>
              <a:rPr lang="en-US" dirty="0"/>
              <a:t>Optional weekly sections on Friday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dirty="0"/>
              <a:t>Please tell us how we can improve …</a:t>
            </a:r>
            <a:br>
              <a:rPr lang="en-US" dirty="0"/>
            </a:br>
            <a:r>
              <a:rPr lang="en-US" dirty="0"/>
              <a:t>Don’t wait until the end of the quarter</a:t>
            </a: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56DBC71-39CE-E442-B064-5F3CFD5DE99B}"/>
              </a:ext>
            </a:extLst>
          </p:cNvPr>
          <p:cNvSpPr/>
          <p:nvPr/>
        </p:nvSpPr>
        <p:spPr>
          <a:xfrm>
            <a:off x="584791" y="3593805"/>
            <a:ext cx="8229600" cy="1318437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614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D672A12C-ECAE-284C-9231-7574F42CF88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2339D39-07D0-E740-A7E6-A6BCA166BC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Let’s get started …</a:t>
            </a:r>
          </a:p>
        </p:txBody>
      </p:sp>
    </p:spTree>
    <p:extLst>
      <p:ext uri="{BB962C8B-B14F-4D97-AF65-F5344CB8AC3E}">
        <p14:creationId xmlns:p14="http://schemas.microsoft.com/office/powerpoint/2010/main" val="4791832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38A53-46F9-9C46-A1CF-62A2A4442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Cryptography </a:t>
            </a:r>
            <a:r>
              <a:rPr lang="en-US" dirty="0"/>
              <a:t>Background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7A8604A-32B4-FC44-8A72-1F289E1CDB1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00151"/>
                <a:ext cx="8229600" cy="2095942"/>
              </a:xfrm>
            </p:spPr>
            <p:txBody>
              <a:bodyPr/>
              <a:lstStyle/>
              <a:p>
                <a:pPr marL="514350" indent="-514350">
                  <a:buAutoNum type="arabicParenBoth"/>
                </a:pPr>
                <a:r>
                  <a:rPr lang="en-US" dirty="0"/>
                  <a:t>cryptographic hash functions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An efficiently computable function    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: 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⇾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    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where 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|≫|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7A8604A-32B4-FC44-8A72-1F289E1CDB1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00151"/>
                <a:ext cx="8229600" cy="2095942"/>
              </a:xfrm>
              <a:blipFill>
                <a:blip r:embed="rId2"/>
                <a:stretch>
                  <a:fillRect l="-1698" t="-3636" b="-6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A3AEF9B8-7CC7-1E48-8C4D-BEC0DE5BAEB8}"/>
              </a:ext>
            </a:extLst>
          </p:cNvPr>
          <p:cNvGrpSpPr/>
          <p:nvPr/>
        </p:nvGrpSpPr>
        <p:grpSpPr>
          <a:xfrm>
            <a:off x="287079" y="3306426"/>
            <a:ext cx="8631846" cy="1154783"/>
            <a:chOff x="287079" y="3306426"/>
            <a:chExt cx="8631846" cy="115478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0433A8A-50A8-0947-A203-0AA75D9041FE}"/>
                </a:ext>
              </a:extLst>
            </p:cNvPr>
            <p:cNvSpPr/>
            <p:nvPr/>
          </p:nvSpPr>
          <p:spPr>
            <a:xfrm>
              <a:off x="287079" y="3976577"/>
              <a:ext cx="3242930" cy="46783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megabytes</a:t>
              </a:r>
            </a:p>
          </p:txBody>
        </p:sp>
        <p:sp>
          <p:nvSpPr>
            <p:cNvPr id="6" name="Right Arrow 5">
              <a:extLst>
                <a:ext uri="{FF2B5EF4-FFF2-40B4-BE49-F238E27FC236}">
                  <a16:creationId xmlns:a16="http://schemas.microsoft.com/office/drawing/2014/main" id="{46C0271C-7730-CE40-B3DB-1B6B4D156243}"/>
                </a:ext>
              </a:extLst>
            </p:cNvPr>
            <p:cNvSpPr/>
            <p:nvPr/>
          </p:nvSpPr>
          <p:spPr>
            <a:xfrm>
              <a:off x="3742661" y="3976577"/>
              <a:ext cx="978408" cy="484632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0635805-1FD6-0947-BC69-7DD7C0FAB982}"/>
                </a:ext>
              </a:extLst>
            </p:cNvPr>
            <p:cNvSpPr/>
            <p:nvPr/>
          </p:nvSpPr>
          <p:spPr>
            <a:xfrm>
              <a:off x="4933721" y="3993377"/>
              <a:ext cx="1530874" cy="467832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hash value</a:t>
              </a:r>
            </a:p>
          </p:txBody>
        </p:sp>
        <p:sp>
          <p:nvSpPr>
            <p:cNvPr id="8" name="Right Brace 7">
              <a:extLst>
                <a:ext uri="{FF2B5EF4-FFF2-40B4-BE49-F238E27FC236}">
                  <a16:creationId xmlns:a16="http://schemas.microsoft.com/office/drawing/2014/main" id="{63EBBD36-F7A0-C943-B917-733AFB9CD44B}"/>
                </a:ext>
              </a:extLst>
            </p:cNvPr>
            <p:cNvSpPr/>
            <p:nvPr/>
          </p:nvSpPr>
          <p:spPr>
            <a:xfrm rot="16200000">
              <a:off x="5601597" y="3080351"/>
              <a:ext cx="195121" cy="1530874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F4887B4-F55A-2E4B-B91C-DA76B5BD777C}"/>
                </a:ext>
              </a:extLst>
            </p:cNvPr>
            <p:cNvSpPr txBox="1"/>
            <p:nvPr/>
          </p:nvSpPr>
          <p:spPr>
            <a:xfrm>
              <a:off x="5079500" y="3306426"/>
              <a:ext cx="12393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32 bytes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43AC30CA-D737-584C-A721-68AB4C25455B}"/>
                    </a:ext>
                  </a:extLst>
                </p:cNvPr>
                <p:cNvSpPr txBox="1"/>
                <p:nvPr/>
              </p:nvSpPr>
              <p:spPr>
                <a:xfrm>
                  <a:off x="6920429" y="3987210"/>
                  <a:ext cx="1998496" cy="46583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 = </m:t>
                        </m:r>
                        <m:sSup>
                          <m:s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0,1</m:t>
                                </m:r>
                              </m:e>
                            </m:d>
                          </m:e>
                          <m: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256</m:t>
                            </m:r>
                          </m:sup>
                        </m:sSup>
                      </m:oMath>
                    </m:oMathPara>
                  </a14:m>
                  <a:endParaRPr lang="en-US" baseline="3000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43AC30CA-D737-584C-A721-68AB4C25455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20429" y="3987210"/>
                  <a:ext cx="1998496" cy="465833"/>
                </a:xfrm>
                <a:prstGeom prst="rect">
                  <a:avLst/>
                </a:prstGeom>
                <a:blipFill>
                  <a:blip r:embed="rId3"/>
                  <a:stretch>
                    <a:fillRect b="-2368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682479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1755C-5ABF-1D42-AB30-F8B36790E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Collision resistance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4EE1B80-88CC-624B-95EB-DF39483FB49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23284" y="1200150"/>
                <a:ext cx="8846288" cy="3943349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u="sng" dirty="0"/>
                  <a:t>Def</a:t>
                </a:r>
                <a:r>
                  <a:rPr lang="en-US" sz="2400" dirty="0"/>
                  <a:t>:   a </a:t>
                </a:r>
                <a:r>
                  <a:rPr lang="en-US" sz="2400" b="1" u="sng" dirty="0"/>
                  <a:t>collision</a:t>
                </a:r>
                <a:r>
                  <a:rPr lang="en-US" sz="2400" dirty="0"/>
                  <a:t> for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⇾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400" dirty="0"/>
                  <a:t> is pair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/>
                  <a:t>   </a:t>
                </a:r>
                <a:r>
                  <a:rPr lang="en-US" sz="2400" dirty="0" err="1"/>
                  <a:t>s.t.</a:t>
                </a:r>
                <a:r>
                  <a:rPr lang="en-US" sz="2400" dirty="0"/>
                  <a:t>   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/>
              </a:p>
              <a:p>
                <a:pPr marL="0" indent="0">
                  <a:buNone/>
                </a:pPr>
                <a:endParaRPr lang="en-US" sz="2400" b="1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|≫|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|    </m:t>
                    </m:r>
                  </m:oMath>
                </a14:m>
                <a:r>
                  <a:rPr lang="en-US" sz="2400" dirty="0"/>
                  <a:t>implies that </a:t>
                </a:r>
                <a:r>
                  <a:rPr lang="en-US" sz="2400" u="sng" dirty="0"/>
                  <a:t>many</a:t>
                </a:r>
                <a:r>
                  <a:rPr lang="en-US" sz="2400" dirty="0"/>
                  <a:t> collisions exist</a:t>
                </a:r>
              </a:p>
              <a:p>
                <a:pPr marL="0" indent="0">
                  <a:buNone/>
                </a:pPr>
                <a:endParaRPr lang="en-US" sz="2400" b="1" dirty="0"/>
              </a:p>
              <a:p>
                <a:pPr marL="0" indent="0">
                  <a:buNone/>
                  <a:tabLst>
                    <a:tab pos="676275" algn="l"/>
                  </a:tabLst>
                </a:pPr>
                <a:r>
                  <a:rPr lang="en-US" sz="2400" b="1" u="sng" dirty="0"/>
                  <a:t>Def</a:t>
                </a:r>
                <a:r>
                  <a:rPr lang="en-US" sz="2400" b="1" dirty="0"/>
                  <a:t>:	</a:t>
                </a:r>
                <a:r>
                  <a:rPr lang="en-US" sz="2400" dirty="0"/>
                  <a:t>a function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⇾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400" dirty="0"/>
                  <a:t>  is </a:t>
                </a:r>
                <a:r>
                  <a:rPr lang="en-US" sz="2400" b="1" u="sng" dirty="0"/>
                  <a:t>collision resistant</a:t>
                </a:r>
                <a:r>
                  <a:rPr lang="en-US" sz="2400" dirty="0"/>
                  <a:t> if it is “hard” to find 	even a single collision for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2400" dirty="0"/>
                  <a:t>     (we say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2400" dirty="0"/>
                  <a:t> is a CRF)</a:t>
                </a:r>
              </a:p>
              <a:p>
                <a:pPr marL="0" indent="0">
                  <a:spcBef>
                    <a:spcPts val="2376"/>
                  </a:spcBef>
                  <a:buNone/>
                </a:pPr>
                <a:r>
                  <a:rPr lang="en-US" sz="2400" dirty="0"/>
                  <a:t>Example:    </a:t>
                </a:r>
                <a:r>
                  <a:rPr lang="en-US" sz="2400" b="1" dirty="0"/>
                  <a:t>SHA256</a:t>
                </a:r>
                <a:r>
                  <a:rPr lang="en-US" sz="2400" dirty="0"/>
                  <a:t>:   </a:t>
                </a:r>
                <a:r>
                  <a:rPr lang="en-US" sz="3200" dirty="0"/>
                  <a:t>{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 : </a:t>
                </a:r>
                <a:r>
                  <a:rPr lang="en-US" sz="2400" dirty="0" err="1"/>
                  <a:t>len</a:t>
                </a:r>
                <a:r>
                  <a:rPr lang="en-US" sz="2400" dirty="0"/>
                  <a:t>(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)&lt;2</a:t>
                </a:r>
                <a:r>
                  <a:rPr lang="en-US" sz="2400" baseline="30000" dirty="0"/>
                  <a:t>64</a:t>
                </a:r>
                <a:r>
                  <a:rPr lang="en-US" sz="2400" dirty="0"/>
                  <a:t> bytes</a:t>
                </a:r>
                <a:r>
                  <a:rPr lang="en-US" sz="3200" dirty="0"/>
                  <a:t>}</a:t>
                </a:r>
                <a:r>
                  <a:rPr lang="en-US" sz="2400" dirty="0"/>
                  <a:t> ⇾ {0,1}</a:t>
                </a:r>
                <a:r>
                  <a:rPr lang="en-US" sz="2400" baseline="30000" dirty="0"/>
                  <a:t>256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4EE1B80-88CC-624B-95EB-DF39483FB49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3284" y="1200150"/>
                <a:ext cx="8846288" cy="3943349"/>
              </a:xfrm>
              <a:blipFill>
                <a:blip r:embed="rId2"/>
                <a:stretch>
                  <a:fillRect l="-1003" t="-9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29324D92-C7E7-C142-A7CE-AD457C46572F}"/>
              </a:ext>
            </a:extLst>
          </p:cNvPr>
          <p:cNvSpPr/>
          <p:nvPr/>
        </p:nvSpPr>
        <p:spPr>
          <a:xfrm>
            <a:off x="7081284" y="1073887"/>
            <a:ext cx="1935127" cy="680483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4EBDFE2-6CC3-E345-B156-44BAA9CF3D45}"/>
              </a:ext>
            </a:extLst>
          </p:cNvPr>
          <p:cNvGrpSpPr/>
          <p:nvPr/>
        </p:nvGrpSpPr>
        <p:grpSpPr>
          <a:xfrm>
            <a:off x="6836229" y="4681834"/>
            <a:ext cx="2307771" cy="461666"/>
            <a:chOff x="6836229" y="4681834"/>
            <a:chExt cx="2307771" cy="461666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1B80125-06C7-C74C-A9A5-451452EE5187}"/>
                </a:ext>
              </a:extLst>
            </p:cNvPr>
            <p:cNvSpPr txBox="1"/>
            <p:nvPr/>
          </p:nvSpPr>
          <p:spPr>
            <a:xfrm>
              <a:off x="6996296" y="4681834"/>
              <a:ext cx="214770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n-lt"/>
                </a:rPr>
                <a:t>details in CS255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5EF05A8-0438-F84A-9026-58253C000BC3}"/>
                </a:ext>
              </a:extLst>
            </p:cNvPr>
            <p:cNvSpPr/>
            <p:nvPr/>
          </p:nvSpPr>
          <p:spPr>
            <a:xfrm>
              <a:off x="6836229" y="4681834"/>
              <a:ext cx="2307771" cy="46166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77B6256B-8DBB-BA92-9B7B-DA9282A50143}"/>
              </a:ext>
            </a:extLst>
          </p:cNvPr>
          <p:cNvSpPr txBox="1"/>
          <p:nvPr/>
        </p:nvSpPr>
        <p:spPr>
          <a:xfrm>
            <a:off x="3541574" y="4681834"/>
            <a:ext cx="22097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(output is 32 bytes)</a:t>
            </a:r>
          </a:p>
        </p:txBody>
      </p:sp>
    </p:spTree>
    <p:extLst>
      <p:ext uri="{BB962C8B-B14F-4D97-AF65-F5344CB8AC3E}">
        <p14:creationId xmlns:p14="http://schemas.microsoft.com/office/powerpoint/2010/main" val="2421002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E1813-C77D-A84C-B78F-7ABF2006F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Application:  committing to data on a blockchain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D090F55-42B5-0749-A18A-E9D1E5CB372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00150"/>
                <a:ext cx="8686800" cy="3943349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/>
                  <a:t>Alice has a large file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400" dirty="0"/>
                  <a:t>.     She posts 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        </m:t>
                    </m:r>
                  </m:oMath>
                </a14:m>
                <a:r>
                  <a:rPr lang="en-US" sz="2000" dirty="0"/>
                  <a:t>(32 bytes)</a:t>
                </a:r>
              </a:p>
              <a:p>
                <a:pPr marL="0" indent="0">
                  <a:spcBef>
                    <a:spcPts val="1824"/>
                  </a:spcBef>
                  <a:buNone/>
                </a:pPr>
                <a:r>
                  <a:rPr lang="en-US" sz="2400" dirty="0"/>
                  <a:t>Bob reads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sz="2400" dirty="0"/>
                  <a:t>.      Later he learns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’</m:t>
                    </m:r>
                  </m:oMath>
                </a14:m>
                <a:r>
                  <a:rPr lang="en-US" sz="2400" dirty="0"/>
                  <a:t>  </a:t>
                </a:r>
                <a:r>
                  <a:rPr lang="en-US" sz="2400" dirty="0" err="1"/>
                  <a:t>s.t.</a:t>
                </a:r>
                <a:r>
                  <a:rPr lang="en-US" sz="2400" dirty="0"/>
                  <a:t> 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’)=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	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2400" dirty="0"/>
                  <a:t> is a CRF    ⇒    Bob is convinced that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’=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					(otherwise,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’</m:t>
                    </m:r>
                  </m:oMath>
                </a14:m>
                <a:r>
                  <a:rPr lang="en-US" sz="2400" dirty="0"/>
                  <a:t>  are a collision for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2400" dirty="0"/>
                  <a:t>)</a:t>
                </a:r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We say that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is a </a:t>
                </a:r>
                <a:r>
                  <a:rPr lang="en-US" sz="2400" b="1" dirty="0"/>
                  <a:t>binding commitment </a:t>
                </a:r>
                <a:r>
                  <a:rPr lang="en-US" sz="2400" dirty="0"/>
                  <a:t>to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US" sz="2400" dirty="0"/>
              </a:p>
              <a:p>
                <a:pPr marL="0" indent="0">
                  <a:spcBef>
                    <a:spcPts val="2376"/>
                  </a:spcBef>
                  <a:buNone/>
                </a:pPr>
                <a:r>
                  <a:rPr lang="en-US" sz="2400" dirty="0"/>
                  <a:t>			(note:  not hiding,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sz="2400" dirty="0"/>
                  <a:t> may leak information about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400" dirty="0"/>
                  <a:t>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D090F55-42B5-0749-A18A-E9D1E5CB372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00150"/>
                <a:ext cx="8686800" cy="3943349"/>
              </a:xfrm>
              <a:blipFill>
                <a:blip r:embed="rId3"/>
                <a:stretch>
                  <a:fillRect l="-1170" t="-962" b="-25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4252AA15-370B-DD42-A6B6-BD2D23E85A71}"/>
              </a:ext>
            </a:extLst>
          </p:cNvPr>
          <p:cNvSpPr/>
          <p:nvPr/>
        </p:nvSpPr>
        <p:spPr>
          <a:xfrm>
            <a:off x="244549" y="2571750"/>
            <a:ext cx="8803758" cy="1160278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386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B09E6-267A-B640-A0AE-FDD910355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Committing to a list    </a:t>
            </a:r>
            <a:r>
              <a:rPr lang="en-US" sz="2200" dirty="0"/>
              <a:t>(of transactions)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E96C5E8-E99C-1C4C-9265-4368BA01092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76447" y="1200150"/>
                <a:ext cx="8867553" cy="3943349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/>
                  <a:t>Alice has  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i="1" baseline="-25000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i="1" baseline="-25000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, …,</m:t>
                    </m:r>
                    <m:r>
                      <a:rPr lang="en-US" sz="2400" i="1" dirty="0" err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i="1" baseline="-25000" dirty="0" err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/>
              </a:p>
              <a:p>
                <a:pPr marL="0" indent="0">
                  <a:spcBef>
                    <a:spcPts val="2424"/>
                  </a:spcBef>
                  <a:buNone/>
                </a:pPr>
                <a:r>
                  <a:rPr lang="en-US" sz="2400" b="1" dirty="0"/>
                  <a:t>Goal</a:t>
                </a:r>
                <a:r>
                  <a:rPr lang="en-US" sz="2400" dirty="0"/>
                  <a:t>:   </a:t>
                </a:r>
              </a:p>
              <a:p>
                <a:pPr marL="349250" indent="-349250">
                  <a:spcBef>
                    <a:spcPts val="1200"/>
                  </a:spcBef>
                  <a:buNone/>
                </a:pPr>
                <a:r>
                  <a:rPr lang="en-US" sz="2400" dirty="0"/>
                  <a:t>-	Alice posts a </a:t>
                </a:r>
                <a:r>
                  <a:rPr lang="en-US" sz="2400" u="sng" dirty="0"/>
                  <a:t>short</a:t>
                </a:r>
                <a:r>
                  <a:rPr lang="en-US" sz="2400" dirty="0"/>
                  <a:t> binding commitment to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2400" dirty="0"/>
                  <a:t>,  </a:t>
                </a:r>
                <a14:m>
                  <m:oMath xmlns:m="http://schemas.openxmlformats.org/officeDocument/2006/math">
                    <m:r>
                      <a:rPr lang="en-US" sz="2400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2400" i="0" dirty="0" smtClean="0">
                        <a:latin typeface="Cambria Math" panose="02040503050406030204" pitchFamily="18" charset="0"/>
                      </a:rPr>
                      <m:t>commit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/>
              </a:p>
              <a:p>
                <a:pPr>
                  <a:spcBef>
                    <a:spcPts val="1200"/>
                  </a:spcBef>
                  <a:buFontTx/>
                  <a:buChar char="-"/>
                </a:pPr>
                <a:r>
                  <a:rPr lang="en-US" sz="2400" dirty="0"/>
                  <a:t>Bob reads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sz="2400" dirty="0"/>
                  <a:t>.      Given 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 err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400" i="1" baseline="-25000" dirty="0" err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 dirty="0" err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0" dirty="0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m:rPr>
                            <m:sty m:val="p"/>
                          </m:rPr>
                          <a:rPr lang="en-US" sz="2400" i="0" dirty="0" err="1" smtClean="0">
                            <a:latin typeface="Cambria Math" panose="02040503050406030204" pitchFamily="18" charset="0"/>
                          </a:rPr>
                          <m:t>proof</m:t>
                        </m:r>
                        <m:r>
                          <a:rPr lang="en-US" sz="2400" b="0" i="0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l-GR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π</m:t>
                        </m:r>
                        <m:r>
                          <a:rPr lang="en-US" sz="2400" b="0" i="1" baseline="-2500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e>
                    </m:d>
                  </m:oMath>
                </a14:m>
                <a:r>
                  <a:rPr lang="en-US" sz="2400" dirty="0"/>
                  <a:t>   can check that 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2400" i="1" dirty="0" err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]=</m:t>
                    </m:r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sz="2400" baseline="-25000" dirty="0"/>
              </a:p>
              <a:p>
                <a:pPr marL="0" indent="0">
                  <a:spcBef>
                    <a:spcPts val="1200"/>
                  </a:spcBef>
                  <a:buNone/>
                </a:pPr>
                <a:r>
                  <a:rPr lang="en-US" sz="2400" dirty="0"/>
                  <a:t>			Bob runs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dirty="0">
                        <a:latin typeface="Cambria Math" panose="02040503050406030204" pitchFamily="18" charset="0"/>
                      </a:rPr>
                      <m:t>v</m:t>
                    </m:r>
                    <m:r>
                      <m:rPr>
                        <m:sty m:val="p"/>
                      </m:rPr>
                      <a:rPr lang="en-US" sz="2400" i="0" dirty="0" smtClean="0">
                        <a:latin typeface="Cambria Math" panose="02040503050406030204" pitchFamily="18" charset="0"/>
                      </a:rPr>
                      <m:t>erify</m:t>
                    </m:r>
                    <m:d>
                      <m:d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400" i="1" baseline="-25000" dirty="0" err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 dirty="0" err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l-GR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π</m:t>
                        </m:r>
                        <m:r>
                          <a:rPr lang="en-US" sz="2400" b="0" i="1" baseline="-2500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e>
                    </m:d>
                  </m:oMath>
                </a14:m>
                <a:r>
                  <a:rPr lang="en-US" sz="2400" dirty="0"/>
                  <a:t> ⇾ accept/reject</a:t>
                </a:r>
              </a:p>
              <a:p>
                <a:pPr marL="0" indent="0">
                  <a:lnSpc>
                    <a:spcPct val="150000"/>
                  </a:lnSpc>
                  <a:spcBef>
                    <a:spcPts val="1728"/>
                  </a:spcBef>
                  <a:buNone/>
                </a:pPr>
                <a:r>
                  <a:rPr lang="en-US" sz="2200" b="1" dirty="0"/>
                  <a:t>security</a:t>
                </a:r>
                <a:r>
                  <a:rPr lang="en-US" sz="2200" dirty="0"/>
                  <a:t>:    adv. cannot find 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)    </m:t>
                    </m:r>
                  </m:oMath>
                </a14:m>
                <a:r>
                  <a:rPr lang="en-US" sz="2200" dirty="0" err="1"/>
                  <a:t>s.t.</a:t>
                </a:r>
                <a:r>
                  <a:rPr lang="en-US" sz="2200" dirty="0"/>
                  <a:t>     </a:t>
                </a:r>
                <a14:m>
                  <m:oMath xmlns:m="http://schemas.openxmlformats.org/officeDocument/2006/math">
                    <m:r>
                      <a:rPr lang="en-US" sz="2200" i="1" dirty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200" i="1" dirty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en-US" sz="2200" i="1" dirty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2200" i="1" dirty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2200" i="1" dirty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200" i="1" dirty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sz="2200" dirty="0"/>
                  <a:t>    and</a:t>
                </a:r>
                <a:br>
                  <a:rPr lang="en-US" sz="2200" dirty="0"/>
                </a:br>
                <a:r>
                  <a:rPr lang="en-US" sz="2200" dirty="0"/>
                  <a:t>     	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200" i="0" dirty="0" smtClean="0">
                        <a:latin typeface="Cambria Math" panose="02040503050406030204" pitchFamily="18" charset="0"/>
                      </a:rPr>
                      <m:t>verify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i="1" dirty="0" err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2200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200" i="1" dirty="0" err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200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200" i="1" dirty="0" err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)=</m:t>
                    </m:r>
                    <m:r>
                      <m:rPr>
                        <m:sty m:val="p"/>
                      </m:rPr>
                      <a:rPr lang="en-US" sz="2200" i="0" dirty="0" smtClean="0">
                        <a:latin typeface="Cambria Math" panose="02040503050406030204" pitchFamily="18" charset="0"/>
                      </a:rPr>
                      <m:t>accept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     </m:t>
                    </m:r>
                  </m:oMath>
                </a14:m>
                <a:r>
                  <a:rPr lang="en-US" sz="2200" dirty="0"/>
                  <a:t>where  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2200" i="0" dirty="0" smtClean="0">
                        <a:latin typeface="Cambria Math" panose="02040503050406030204" pitchFamily="18" charset="0"/>
                      </a:rPr>
                      <m:t>commit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200" baseline="-25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E96C5E8-E99C-1C4C-9265-4368BA01092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76447" y="1200150"/>
                <a:ext cx="8867553" cy="3943349"/>
              </a:xfrm>
              <a:blipFill>
                <a:blip r:embed="rId2"/>
                <a:stretch>
                  <a:fillRect l="-1001" t="-962" b="-6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BFE9B7E7-BC86-D745-A6ED-F910EBAD2E71}"/>
              </a:ext>
            </a:extLst>
          </p:cNvPr>
          <p:cNvGrpSpPr/>
          <p:nvPr/>
        </p:nvGrpSpPr>
        <p:grpSpPr>
          <a:xfrm>
            <a:off x="6117476" y="1083419"/>
            <a:ext cx="1239314" cy="1376002"/>
            <a:chOff x="6836735" y="1371600"/>
            <a:chExt cx="1239314" cy="137600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AAA2105-6908-4247-BA46-82BA2E091E34}"/>
                </a:ext>
              </a:extLst>
            </p:cNvPr>
            <p:cNvSpPr txBox="1"/>
            <p:nvPr/>
          </p:nvSpPr>
          <p:spPr>
            <a:xfrm>
              <a:off x="6836735" y="1371600"/>
              <a:ext cx="1239314" cy="461665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32 bytes</a:t>
              </a: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1EE5002D-4260-1D48-AD02-5183D08926A7}"/>
                </a:ext>
              </a:extLst>
            </p:cNvPr>
            <p:cNvCxnSpPr>
              <a:cxnSpLocks/>
              <a:stCxn id="4" idx="2"/>
            </p:cNvCxnSpPr>
            <p:nvPr/>
          </p:nvCxnSpPr>
          <p:spPr>
            <a:xfrm flipH="1">
              <a:off x="7297234" y="1833265"/>
              <a:ext cx="159158" cy="91433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2B62F866-BCF0-9046-B542-EDCAB03A36D8}"/>
              </a:ext>
            </a:extLst>
          </p:cNvPr>
          <p:cNvSpPr/>
          <p:nvPr/>
        </p:nvSpPr>
        <p:spPr>
          <a:xfrm>
            <a:off x="276447" y="1876097"/>
            <a:ext cx="8757194" cy="2067252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477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46249-0ED2-BE48-A878-FC32F859B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Merkle tree     </a:t>
            </a:r>
            <a:r>
              <a:rPr lang="en-US" sz="2200" dirty="0"/>
              <a:t>(Merkle 1989)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24B0D91-9E46-ED4E-9172-FFBC181F6A85}"/>
              </a:ext>
            </a:extLst>
          </p:cNvPr>
          <p:cNvGrpSpPr/>
          <p:nvPr/>
        </p:nvGrpSpPr>
        <p:grpSpPr>
          <a:xfrm>
            <a:off x="1116418" y="1276542"/>
            <a:ext cx="4114801" cy="2517524"/>
            <a:chOff x="1116418" y="1276542"/>
            <a:chExt cx="4114801" cy="2517524"/>
          </a:xfrm>
        </p:grpSpPr>
        <p:sp>
          <p:nvSpPr>
            <p:cNvPr id="17" name="Trapezoid 16">
              <a:extLst>
                <a:ext uri="{FF2B5EF4-FFF2-40B4-BE49-F238E27FC236}">
                  <a16:creationId xmlns:a16="http://schemas.microsoft.com/office/drawing/2014/main" id="{653B1B96-7287-524E-9A50-A5863C2384E9}"/>
                </a:ext>
              </a:extLst>
            </p:cNvPr>
            <p:cNvSpPr/>
            <p:nvPr/>
          </p:nvSpPr>
          <p:spPr>
            <a:xfrm>
              <a:off x="1116418" y="1640961"/>
              <a:ext cx="4114801" cy="2153105"/>
            </a:xfrm>
            <a:prstGeom prst="trapezoid">
              <a:avLst>
                <a:gd name="adj" fmla="val 90123"/>
              </a:avLst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Merkle tree</a:t>
              </a:r>
              <a:br>
                <a:rPr lang="en-US" dirty="0">
                  <a:solidFill>
                    <a:schemeClr val="tx1"/>
                  </a:solidFill>
                </a:rPr>
              </a:br>
              <a:r>
                <a:rPr lang="en-US" dirty="0">
                  <a:solidFill>
                    <a:schemeClr val="tx1"/>
                  </a:solidFill>
                </a:rPr>
                <a:t>commitment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B57CA22D-B569-5D45-A34E-22AB66B49011}"/>
                    </a:ext>
                  </a:extLst>
                </p:cNvPr>
                <p:cNvSpPr/>
                <p:nvPr/>
              </p:nvSpPr>
              <p:spPr>
                <a:xfrm>
                  <a:off x="3040912" y="1276542"/>
                  <a:ext cx="265814" cy="343152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18288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i="1" dirty="0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B57CA22D-B569-5D45-A34E-22AB66B4901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40912" y="1276542"/>
                  <a:ext cx="265814" cy="343152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11B39B3-6577-7941-A15D-8B4048C09FD2}"/>
                  </a:ext>
                </a:extLst>
              </p:cNvPr>
              <p:cNvSpPr txBox="1"/>
              <p:nvPr/>
            </p:nvSpPr>
            <p:spPr>
              <a:xfrm>
                <a:off x="947136" y="3826599"/>
                <a:ext cx="614271" cy="4531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i="1" baseline="-25000" dirty="0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baseline="-250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11B39B3-6577-7941-A15D-8B4048C09F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136" y="3826599"/>
                <a:ext cx="614271" cy="453137"/>
              </a:xfrm>
              <a:prstGeom prst="rect">
                <a:avLst/>
              </a:prstGeom>
              <a:blipFill>
                <a:blip r:embed="rId3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3D065FD-0EDC-0B45-A853-E58F0FAE9D06}"/>
                  </a:ext>
                </a:extLst>
              </p:cNvPr>
              <p:cNvSpPr txBox="1"/>
              <p:nvPr/>
            </p:nvSpPr>
            <p:spPr>
              <a:xfrm>
                <a:off x="1471741" y="3826599"/>
                <a:ext cx="614271" cy="4531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baseline="-25000" dirty="0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baseline="-250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3D065FD-0EDC-0B45-A853-E58F0FAE9D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1741" y="3826599"/>
                <a:ext cx="614271" cy="453137"/>
              </a:xfrm>
              <a:prstGeom prst="rect">
                <a:avLst/>
              </a:prstGeom>
              <a:blipFill>
                <a:blip r:embed="rId4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0349898-B258-3345-8B28-14E121E9C379}"/>
                  </a:ext>
                </a:extLst>
              </p:cNvPr>
              <p:cNvSpPr txBox="1"/>
              <p:nvPr/>
            </p:nvSpPr>
            <p:spPr>
              <a:xfrm>
                <a:off x="2022121" y="3826599"/>
                <a:ext cx="614271" cy="4531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baseline="-25000" dirty="0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baseline="-250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0349898-B258-3345-8B28-14E121E9C3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2121" y="3826599"/>
                <a:ext cx="614271" cy="453137"/>
              </a:xfrm>
              <a:prstGeom prst="rect">
                <a:avLst/>
              </a:prstGeom>
              <a:blipFill>
                <a:blip r:embed="rId5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7CD2132-901E-5145-9432-0E7553C6722C}"/>
                  </a:ext>
                </a:extLst>
              </p:cNvPr>
              <p:cNvSpPr txBox="1"/>
              <p:nvPr/>
            </p:nvSpPr>
            <p:spPr>
              <a:xfrm>
                <a:off x="2572501" y="3826599"/>
                <a:ext cx="667106" cy="4531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baseline="-250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7CD2132-901E-5145-9432-0E7553C672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2501" y="3826599"/>
                <a:ext cx="667106" cy="453137"/>
              </a:xfrm>
              <a:prstGeom prst="rect">
                <a:avLst/>
              </a:prstGeom>
              <a:blipFill>
                <a:blip r:embed="rId6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EC9E069-28BF-C44B-A7B0-9F4F6CF2ADCE}"/>
                  </a:ext>
                </a:extLst>
              </p:cNvPr>
              <p:cNvSpPr txBox="1"/>
              <p:nvPr/>
            </p:nvSpPr>
            <p:spPr>
              <a:xfrm>
                <a:off x="3122882" y="3826599"/>
                <a:ext cx="667106" cy="4531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baseline="-250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EC9E069-28BF-C44B-A7B0-9F4F6CF2AD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2882" y="3826599"/>
                <a:ext cx="667106" cy="453137"/>
              </a:xfrm>
              <a:prstGeom prst="rect">
                <a:avLst/>
              </a:prstGeom>
              <a:blipFill>
                <a:blip r:embed="rId7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29B2175-ED8D-294B-B1E1-3E7386001B29}"/>
                  </a:ext>
                </a:extLst>
              </p:cNvPr>
              <p:cNvSpPr txBox="1"/>
              <p:nvPr/>
            </p:nvSpPr>
            <p:spPr>
              <a:xfrm>
                <a:off x="4223642" y="3826599"/>
                <a:ext cx="667106" cy="4531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</m:oMath>
                  </m:oMathPara>
                </a14:m>
                <a:endParaRPr lang="en-US" baseline="-250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29B2175-ED8D-294B-B1E1-3E7386001B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3642" y="3826599"/>
                <a:ext cx="667106" cy="453137"/>
              </a:xfrm>
              <a:prstGeom prst="rect">
                <a:avLst/>
              </a:prstGeom>
              <a:blipFill>
                <a:blip r:embed="rId8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8C18117-4FEC-7F4D-A39C-BE275FD01399}"/>
                  </a:ext>
                </a:extLst>
              </p:cNvPr>
              <p:cNvSpPr txBox="1"/>
              <p:nvPr/>
            </p:nvSpPr>
            <p:spPr>
              <a:xfrm>
                <a:off x="3673262" y="3826599"/>
                <a:ext cx="667106" cy="4531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baseline="-250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8C18117-4FEC-7F4D-A39C-BE275FD013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3262" y="3826599"/>
                <a:ext cx="667106" cy="453137"/>
              </a:xfrm>
              <a:prstGeom prst="rect">
                <a:avLst/>
              </a:prstGeom>
              <a:blipFill>
                <a:blip r:embed="rId9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FF9DAB3-5CCF-D74A-945B-A99D82D17B35}"/>
                  </a:ext>
                </a:extLst>
              </p:cNvPr>
              <p:cNvSpPr txBox="1"/>
              <p:nvPr/>
            </p:nvSpPr>
            <p:spPr>
              <a:xfrm>
                <a:off x="4774024" y="3826599"/>
                <a:ext cx="667106" cy="4531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</m:oMath>
                  </m:oMathPara>
                </a14:m>
                <a:endParaRPr lang="en-US" baseline="-250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FF9DAB3-5CCF-D74A-945B-A99D82D17B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4024" y="3826599"/>
                <a:ext cx="667106" cy="453137"/>
              </a:xfrm>
              <a:prstGeom prst="rect">
                <a:avLst/>
              </a:prstGeom>
              <a:blipFill>
                <a:blip r:embed="rId10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Left Brace 26">
            <a:extLst>
              <a:ext uri="{FF2B5EF4-FFF2-40B4-BE49-F238E27FC236}">
                <a16:creationId xmlns:a16="http://schemas.microsoft.com/office/drawing/2014/main" id="{7507F4A4-60A3-1342-AFA5-62EF15DBCD1D}"/>
              </a:ext>
            </a:extLst>
          </p:cNvPr>
          <p:cNvSpPr/>
          <p:nvPr/>
        </p:nvSpPr>
        <p:spPr>
          <a:xfrm rot="16200000" flipV="1">
            <a:off x="3000430" y="2388496"/>
            <a:ext cx="227986" cy="4233592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74E6E01-8095-0243-AB99-AB80AE38818F}"/>
              </a:ext>
            </a:extLst>
          </p:cNvPr>
          <p:cNvSpPr txBox="1"/>
          <p:nvPr/>
        </p:nvSpPr>
        <p:spPr>
          <a:xfrm>
            <a:off x="2124766" y="4619285"/>
            <a:ext cx="20073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list of values  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AE2A888-BEBE-3948-88ED-ECDCE0F72B51}"/>
                  </a:ext>
                </a:extLst>
              </p:cNvPr>
              <p:cNvSpPr txBox="1"/>
              <p:nvPr/>
            </p:nvSpPr>
            <p:spPr>
              <a:xfrm>
                <a:off x="5414126" y="1260322"/>
                <a:ext cx="3533596" cy="1200329"/>
              </a:xfrm>
              <a:prstGeom prst="rect">
                <a:avLst/>
              </a:prstGeom>
              <a:noFill/>
              <a:ln>
                <a:solidFill>
                  <a:srgbClr val="96060B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+mn-lt"/>
                  </a:rPr>
                  <a:t>Goal: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+mn-lt"/>
                  </a:rPr>
                  <a:t>commit to list S of size n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+mn-lt"/>
                  </a:rPr>
                  <a:t>Later prove 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]=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baseline="-25000" dirty="0">
                  <a:latin typeface="+mn-lt"/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AE2A888-BEBE-3948-88ED-ECDCE0F72B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4126" y="1260322"/>
                <a:ext cx="3533596" cy="1200329"/>
              </a:xfrm>
              <a:prstGeom prst="rect">
                <a:avLst/>
              </a:prstGeom>
              <a:blipFill>
                <a:blip r:embed="rId11"/>
                <a:stretch>
                  <a:fillRect l="-2491" t="-3093" r="-1423" b="-9278"/>
                </a:stretch>
              </a:blipFill>
              <a:ln>
                <a:solidFill>
                  <a:srgbClr val="96060B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5E7BB6B8-FC18-3B41-8BE6-6FA914EE28DA}"/>
              </a:ext>
            </a:extLst>
          </p:cNvPr>
          <p:cNvGrpSpPr/>
          <p:nvPr/>
        </p:nvGrpSpPr>
        <p:grpSpPr>
          <a:xfrm>
            <a:off x="63399" y="1237609"/>
            <a:ext cx="2684244" cy="461665"/>
            <a:chOff x="63399" y="1237609"/>
            <a:chExt cx="2684244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20F64BA-80FE-BB49-BDE3-43A9805498FD}"/>
                </a:ext>
              </a:extLst>
            </p:cNvPr>
            <p:cNvSpPr txBox="1"/>
            <p:nvPr/>
          </p:nvSpPr>
          <p:spPr>
            <a:xfrm>
              <a:off x="63399" y="1237609"/>
              <a:ext cx="1798249" cy="461665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commitment</a:t>
              </a:r>
            </a:p>
          </p:txBody>
        </p: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68CA84E7-DB9F-3445-A052-F74CB58EDA0E}"/>
                </a:ext>
              </a:extLst>
            </p:cNvPr>
            <p:cNvCxnSpPr>
              <a:cxnSpLocks/>
            </p:cNvCxnSpPr>
            <p:nvPr/>
          </p:nvCxnSpPr>
          <p:spPr>
            <a:xfrm>
              <a:off x="1911759" y="1448118"/>
              <a:ext cx="83588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88946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FD1D0-F27B-C246-9CFB-256892CEA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Merkle tree     </a:t>
            </a:r>
            <a:r>
              <a:rPr lang="en-US" sz="2200" dirty="0"/>
              <a:t>(Merkle 1989)         [simplified]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EF1E274-5CBB-CD46-800A-A31AB60BE682}"/>
              </a:ext>
            </a:extLst>
          </p:cNvPr>
          <p:cNvSpPr/>
          <p:nvPr/>
        </p:nvSpPr>
        <p:spPr>
          <a:xfrm>
            <a:off x="2041484" y="3947973"/>
            <a:ext cx="501371" cy="32918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C51F39-EA04-CF43-9F08-37F5610BD613}"/>
              </a:ext>
            </a:extLst>
          </p:cNvPr>
          <p:cNvSpPr/>
          <p:nvPr/>
        </p:nvSpPr>
        <p:spPr>
          <a:xfrm>
            <a:off x="1267042" y="2785247"/>
            <a:ext cx="454025" cy="32918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AD41E9-8B31-6048-B7CA-CF68668E9EFC}"/>
              </a:ext>
            </a:extLst>
          </p:cNvPr>
          <p:cNvSpPr/>
          <p:nvPr/>
        </p:nvSpPr>
        <p:spPr>
          <a:xfrm>
            <a:off x="3498383" y="2087605"/>
            <a:ext cx="550381" cy="32918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03D8E0-4E79-0B4C-9DDD-092D6DC1600B}"/>
              </a:ext>
            </a:extLst>
          </p:cNvPr>
          <p:cNvSpPr/>
          <p:nvPr/>
        </p:nvSpPr>
        <p:spPr>
          <a:xfrm>
            <a:off x="2642290" y="3950555"/>
            <a:ext cx="496947" cy="32918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5A08BDC-BBF4-044F-823E-CDC1D473DAD5}"/>
                  </a:ext>
                </a:extLst>
              </p:cNvPr>
              <p:cNvSpPr txBox="1"/>
              <p:nvPr/>
            </p:nvSpPr>
            <p:spPr>
              <a:xfrm>
                <a:off x="947136" y="3826599"/>
                <a:ext cx="614271" cy="4531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i="1" baseline="-25000" dirty="0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baseline="-250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5A08BDC-BBF4-044F-823E-CDC1D473DA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136" y="3826599"/>
                <a:ext cx="614271" cy="453137"/>
              </a:xfrm>
              <a:prstGeom prst="rect">
                <a:avLst/>
              </a:prstGeom>
              <a:blipFill>
                <a:blip r:embed="rId2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99DDDA3-0190-8547-96E6-65DA34E153B0}"/>
                  </a:ext>
                </a:extLst>
              </p:cNvPr>
              <p:cNvSpPr txBox="1"/>
              <p:nvPr/>
            </p:nvSpPr>
            <p:spPr>
              <a:xfrm>
                <a:off x="1471741" y="3826599"/>
                <a:ext cx="643060" cy="4531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baseline="-250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99DDDA3-0190-8547-96E6-65DA34E153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1741" y="3826599"/>
                <a:ext cx="643060" cy="453137"/>
              </a:xfrm>
              <a:prstGeom prst="rect">
                <a:avLst/>
              </a:prstGeom>
              <a:blipFill>
                <a:blip r:embed="rId3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BBE33CA-F160-BC47-A516-07D39356FA35}"/>
                  </a:ext>
                </a:extLst>
              </p:cNvPr>
              <p:cNvSpPr txBox="1"/>
              <p:nvPr/>
            </p:nvSpPr>
            <p:spPr>
              <a:xfrm>
                <a:off x="2022121" y="3826599"/>
                <a:ext cx="643061" cy="4531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baseline="-250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BBE33CA-F160-BC47-A516-07D39356FA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2121" y="3826599"/>
                <a:ext cx="643061" cy="453137"/>
              </a:xfrm>
              <a:prstGeom prst="rect">
                <a:avLst/>
              </a:prstGeom>
              <a:blipFill>
                <a:blip r:embed="rId4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21D768E-12D3-1849-9661-E9CC0D9CB014}"/>
                  </a:ext>
                </a:extLst>
              </p:cNvPr>
              <p:cNvSpPr txBox="1"/>
              <p:nvPr/>
            </p:nvSpPr>
            <p:spPr>
              <a:xfrm>
                <a:off x="2572501" y="3826599"/>
                <a:ext cx="667106" cy="4531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baseline="-250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21D768E-12D3-1849-9661-E9CC0D9CB0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2501" y="3826599"/>
                <a:ext cx="667106" cy="453137"/>
              </a:xfrm>
              <a:prstGeom prst="rect">
                <a:avLst/>
              </a:prstGeom>
              <a:blipFill>
                <a:blip r:embed="rId5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B80DE9A-05B7-DA45-8F25-99E0C1CC18A6}"/>
                  </a:ext>
                </a:extLst>
              </p:cNvPr>
              <p:cNvSpPr txBox="1"/>
              <p:nvPr/>
            </p:nvSpPr>
            <p:spPr>
              <a:xfrm>
                <a:off x="3122882" y="3826599"/>
                <a:ext cx="667106" cy="4531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baseline="-250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B80DE9A-05B7-DA45-8F25-99E0C1CC18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2882" y="3826599"/>
                <a:ext cx="667106" cy="453137"/>
              </a:xfrm>
              <a:prstGeom prst="rect">
                <a:avLst/>
              </a:prstGeom>
              <a:blipFill>
                <a:blip r:embed="rId6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364D556-C0E0-5242-92DE-13256043F5EE}"/>
                  </a:ext>
                </a:extLst>
              </p:cNvPr>
              <p:cNvSpPr txBox="1"/>
              <p:nvPr/>
            </p:nvSpPr>
            <p:spPr>
              <a:xfrm>
                <a:off x="4223642" y="3826599"/>
                <a:ext cx="667106" cy="4531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</m:oMath>
                  </m:oMathPara>
                </a14:m>
                <a:endParaRPr lang="en-US" baseline="-250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364D556-C0E0-5242-92DE-13256043F5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3642" y="3826599"/>
                <a:ext cx="667106" cy="453137"/>
              </a:xfrm>
              <a:prstGeom prst="rect">
                <a:avLst/>
              </a:prstGeom>
              <a:blipFill>
                <a:blip r:embed="rId7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29121DB-D5D2-C74B-93B3-63E5874FA57A}"/>
                  </a:ext>
                </a:extLst>
              </p:cNvPr>
              <p:cNvSpPr txBox="1"/>
              <p:nvPr/>
            </p:nvSpPr>
            <p:spPr>
              <a:xfrm>
                <a:off x="3673262" y="3826599"/>
                <a:ext cx="667106" cy="4531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baseline="-250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29121DB-D5D2-C74B-93B3-63E5874FA5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3262" y="3826599"/>
                <a:ext cx="667106" cy="453137"/>
              </a:xfrm>
              <a:prstGeom prst="rect">
                <a:avLst/>
              </a:prstGeom>
              <a:blipFill>
                <a:blip r:embed="rId8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03E7E67-5330-524F-8F01-53F6BEA2B800}"/>
                  </a:ext>
                </a:extLst>
              </p:cNvPr>
              <p:cNvSpPr txBox="1"/>
              <p:nvPr/>
            </p:nvSpPr>
            <p:spPr>
              <a:xfrm>
                <a:off x="4774024" y="3826599"/>
                <a:ext cx="667106" cy="4531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</m:oMath>
                  </m:oMathPara>
                </a14:m>
                <a:endParaRPr lang="en-US" baseline="-250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03E7E67-5330-524F-8F01-53F6BEA2B8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4024" y="3826599"/>
                <a:ext cx="667106" cy="453137"/>
              </a:xfrm>
              <a:prstGeom prst="rect">
                <a:avLst/>
              </a:prstGeom>
              <a:blipFill>
                <a:blip r:embed="rId9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Left Brace 21">
            <a:extLst>
              <a:ext uri="{FF2B5EF4-FFF2-40B4-BE49-F238E27FC236}">
                <a16:creationId xmlns:a16="http://schemas.microsoft.com/office/drawing/2014/main" id="{E6F72BEC-1BC3-7044-B6E1-2C1BF1AEFC31}"/>
              </a:ext>
            </a:extLst>
          </p:cNvPr>
          <p:cNvSpPr/>
          <p:nvPr/>
        </p:nvSpPr>
        <p:spPr>
          <a:xfrm rot="16200000" flipV="1">
            <a:off x="3000430" y="2388496"/>
            <a:ext cx="227986" cy="4233592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1897994-4A19-3D4B-A3D5-6D456389E049}"/>
              </a:ext>
            </a:extLst>
          </p:cNvPr>
          <p:cNvSpPr txBox="1"/>
          <p:nvPr/>
        </p:nvSpPr>
        <p:spPr>
          <a:xfrm>
            <a:off x="2124766" y="4619285"/>
            <a:ext cx="20073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list of values  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3DEE4C1C-887F-8842-95EE-5F54A38BEEE6}"/>
                  </a:ext>
                </a:extLst>
              </p:cNvPr>
              <p:cNvSpPr/>
              <p:nvPr/>
            </p:nvSpPr>
            <p:spPr>
              <a:xfrm>
                <a:off x="3009916" y="1276542"/>
                <a:ext cx="265814" cy="343152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18288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3DEE4C1C-887F-8842-95EE-5F54A38BEE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9916" y="1276542"/>
                <a:ext cx="265814" cy="34315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Oval 24">
            <a:extLst>
              <a:ext uri="{FF2B5EF4-FFF2-40B4-BE49-F238E27FC236}">
                <a16:creationId xmlns:a16="http://schemas.microsoft.com/office/drawing/2014/main" id="{025D8A5B-D1FE-3042-AA74-CAE5F9397515}"/>
              </a:ext>
            </a:extLst>
          </p:cNvPr>
          <p:cNvSpPr/>
          <p:nvPr/>
        </p:nvSpPr>
        <p:spPr>
          <a:xfrm>
            <a:off x="1249858" y="3208158"/>
            <a:ext cx="460555" cy="47734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10EA5555-DD04-944E-88DE-0BCC8C53F6FB}"/>
              </a:ext>
            </a:extLst>
          </p:cNvPr>
          <p:cNvSpPr/>
          <p:nvPr/>
        </p:nvSpPr>
        <p:spPr>
          <a:xfrm>
            <a:off x="2363155" y="3208158"/>
            <a:ext cx="460555" cy="47734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DF9AF5AB-A50C-B142-8054-FC346FF5B69A}"/>
              </a:ext>
            </a:extLst>
          </p:cNvPr>
          <p:cNvSpPr/>
          <p:nvPr/>
        </p:nvSpPr>
        <p:spPr>
          <a:xfrm>
            <a:off x="3386044" y="3208158"/>
            <a:ext cx="460555" cy="47734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418D0F6-1942-7243-B384-202238E4CE14}"/>
              </a:ext>
            </a:extLst>
          </p:cNvPr>
          <p:cNvSpPr/>
          <p:nvPr/>
        </p:nvSpPr>
        <p:spPr>
          <a:xfrm>
            <a:off x="4470922" y="3208158"/>
            <a:ext cx="460555" cy="47734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67B1EE9E-7514-2244-B126-2797EC097E84}"/>
              </a:ext>
            </a:extLst>
          </p:cNvPr>
          <p:cNvSpPr/>
          <p:nvPr/>
        </p:nvSpPr>
        <p:spPr>
          <a:xfrm>
            <a:off x="1820713" y="2570144"/>
            <a:ext cx="460555" cy="47734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7FC68765-D986-6B40-B3C9-6BD262F45D7E}"/>
              </a:ext>
            </a:extLst>
          </p:cNvPr>
          <p:cNvSpPr/>
          <p:nvPr/>
        </p:nvSpPr>
        <p:spPr>
          <a:xfrm>
            <a:off x="3943981" y="2570144"/>
            <a:ext cx="460555" cy="47734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7A770315-86E7-314C-B394-17D6D5522699}"/>
              </a:ext>
            </a:extLst>
          </p:cNvPr>
          <p:cNvSpPr/>
          <p:nvPr/>
        </p:nvSpPr>
        <p:spPr>
          <a:xfrm>
            <a:off x="2874601" y="2027703"/>
            <a:ext cx="460555" cy="47734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C66E94F9-68F9-7B43-AEDD-76A744EDF75F}"/>
              </a:ext>
            </a:extLst>
          </p:cNvPr>
          <p:cNvCxnSpPr>
            <a:cxnSpLocks/>
          </p:cNvCxnSpPr>
          <p:nvPr/>
        </p:nvCxnSpPr>
        <p:spPr>
          <a:xfrm flipV="1">
            <a:off x="1200663" y="3662094"/>
            <a:ext cx="116642" cy="309124"/>
          </a:xfrm>
          <a:prstGeom prst="straightConnector1">
            <a:avLst/>
          </a:prstGeom>
          <a:ln>
            <a:solidFill>
              <a:srgbClr val="96060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D232E8F-F360-7A41-9258-C58C01B24609}"/>
              </a:ext>
            </a:extLst>
          </p:cNvPr>
          <p:cNvCxnSpPr>
            <a:cxnSpLocks/>
          </p:cNvCxnSpPr>
          <p:nvPr/>
        </p:nvCxnSpPr>
        <p:spPr>
          <a:xfrm>
            <a:off x="1601036" y="3659512"/>
            <a:ext cx="116642" cy="309124"/>
          </a:xfrm>
          <a:prstGeom prst="straightConnector1">
            <a:avLst/>
          </a:prstGeom>
          <a:ln>
            <a:solidFill>
              <a:srgbClr val="96060B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9406B47A-69E0-BD4D-9453-C3EFFE3D0BB6}"/>
              </a:ext>
            </a:extLst>
          </p:cNvPr>
          <p:cNvCxnSpPr>
            <a:cxnSpLocks/>
          </p:cNvCxnSpPr>
          <p:nvPr/>
        </p:nvCxnSpPr>
        <p:spPr>
          <a:xfrm flipV="1">
            <a:off x="2313960" y="3675010"/>
            <a:ext cx="116642" cy="309124"/>
          </a:xfrm>
          <a:prstGeom prst="straightConnector1">
            <a:avLst/>
          </a:prstGeom>
          <a:ln>
            <a:solidFill>
              <a:srgbClr val="96060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C964B3D4-EA74-4B40-A7A3-14CA21A6660B}"/>
              </a:ext>
            </a:extLst>
          </p:cNvPr>
          <p:cNvCxnSpPr>
            <a:cxnSpLocks/>
          </p:cNvCxnSpPr>
          <p:nvPr/>
        </p:nvCxnSpPr>
        <p:spPr>
          <a:xfrm>
            <a:off x="2714333" y="3672428"/>
            <a:ext cx="116642" cy="309124"/>
          </a:xfrm>
          <a:prstGeom prst="straightConnector1">
            <a:avLst/>
          </a:prstGeom>
          <a:ln>
            <a:solidFill>
              <a:srgbClr val="96060B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5910D1EF-4E9D-764B-BE09-670A794F5D4B}"/>
              </a:ext>
            </a:extLst>
          </p:cNvPr>
          <p:cNvCxnSpPr>
            <a:cxnSpLocks/>
          </p:cNvCxnSpPr>
          <p:nvPr/>
        </p:nvCxnSpPr>
        <p:spPr>
          <a:xfrm flipV="1">
            <a:off x="3398840" y="3675009"/>
            <a:ext cx="116642" cy="309124"/>
          </a:xfrm>
          <a:prstGeom prst="straightConnector1">
            <a:avLst/>
          </a:prstGeom>
          <a:ln>
            <a:solidFill>
              <a:srgbClr val="96060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EF0253F5-58AB-F646-ACF9-F16CB8346B22}"/>
              </a:ext>
            </a:extLst>
          </p:cNvPr>
          <p:cNvCxnSpPr>
            <a:cxnSpLocks/>
          </p:cNvCxnSpPr>
          <p:nvPr/>
        </p:nvCxnSpPr>
        <p:spPr>
          <a:xfrm>
            <a:off x="3799213" y="3672427"/>
            <a:ext cx="116642" cy="309124"/>
          </a:xfrm>
          <a:prstGeom prst="straightConnector1">
            <a:avLst/>
          </a:prstGeom>
          <a:ln>
            <a:solidFill>
              <a:srgbClr val="96060B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821C47A0-C2ED-F64A-A46D-9E95DA5A5D67}"/>
              </a:ext>
            </a:extLst>
          </p:cNvPr>
          <p:cNvCxnSpPr>
            <a:cxnSpLocks/>
          </p:cNvCxnSpPr>
          <p:nvPr/>
        </p:nvCxnSpPr>
        <p:spPr>
          <a:xfrm flipV="1">
            <a:off x="4483719" y="3644013"/>
            <a:ext cx="116642" cy="309124"/>
          </a:xfrm>
          <a:prstGeom prst="straightConnector1">
            <a:avLst/>
          </a:prstGeom>
          <a:ln>
            <a:solidFill>
              <a:srgbClr val="96060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03FBA9FF-4C45-E24B-BE5F-2E0DAD7E6A5D}"/>
              </a:ext>
            </a:extLst>
          </p:cNvPr>
          <p:cNvCxnSpPr>
            <a:cxnSpLocks/>
          </p:cNvCxnSpPr>
          <p:nvPr/>
        </p:nvCxnSpPr>
        <p:spPr>
          <a:xfrm>
            <a:off x="4884092" y="3641431"/>
            <a:ext cx="116642" cy="309124"/>
          </a:xfrm>
          <a:prstGeom prst="straightConnector1">
            <a:avLst/>
          </a:prstGeom>
          <a:ln>
            <a:solidFill>
              <a:srgbClr val="96060B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F97E9FED-178A-6B48-966F-76D81AA8E30A}"/>
              </a:ext>
            </a:extLst>
          </p:cNvPr>
          <p:cNvCxnSpPr>
            <a:cxnSpLocks/>
            <a:stCxn id="25" idx="7"/>
          </p:cNvCxnSpPr>
          <p:nvPr/>
        </p:nvCxnSpPr>
        <p:spPr>
          <a:xfrm flipV="1">
            <a:off x="1642966" y="2946588"/>
            <a:ext cx="167704" cy="331476"/>
          </a:xfrm>
          <a:prstGeom prst="straightConnector1">
            <a:avLst/>
          </a:prstGeom>
          <a:ln>
            <a:solidFill>
              <a:srgbClr val="96060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7185BFAB-D039-D94B-B4EE-0823678CE03A}"/>
              </a:ext>
            </a:extLst>
          </p:cNvPr>
          <p:cNvCxnSpPr>
            <a:cxnSpLocks/>
          </p:cNvCxnSpPr>
          <p:nvPr/>
        </p:nvCxnSpPr>
        <p:spPr>
          <a:xfrm>
            <a:off x="2260315" y="2962088"/>
            <a:ext cx="216781" cy="300478"/>
          </a:xfrm>
          <a:prstGeom prst="straightConnector1">
            <a:avLst/>
          </a:prstGeom>
          <a:ln>
            <a:solidFill>
              <a:srgbClr val="96060B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7A2FE299-15D9-3E4A-8E11-EFBFA93014C0}"/>
              </a:ext>
            </a:extLst>
          </p:cNvPr>
          <p:cNvCxnSpPr>
            <a:cxnSpLocks/>
          </p:cNvCxnSpPr>
          <p:nvPr/>
        </p:nvCxnSpPr>
        <p:spPr>
          <a:xfrm flipV="1">
            <a:off x="3763651" y="2944005"/>
            <a:ext cx="167704" cy="331476"/>
          </a:xfrm>
          <a:prstGeom prst="straightConnector1">
            <a:avLst/>
          </a:prstGeom>
          <a:ln>
            <a:solidFill>
              <a:srgbClr val="96060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12BD0BA9-B662-2245-93EF-225A8799D4EA}"/>
              </a:ext>
            </a:extLst>
          </p:cNvPr>
          <p:cNvCxnSpPr>
            <a:cxnSpLocks/>
          </p:cNvCxnSpPr>
          <p:nvPr/>
        </p:nvCxnSpPr>
        <p:spPr>
          <a:xfrm>
            <a:off x="4350004" y="2959505"/>
            <a:ext cx="216781" cy="300478"/>
          </a:xfrm>
          <a:prstGeom prst="straightConnector1">
            <a:avLst/>
          </a:prstGeom>
          <a:ln>
            <a:solidFill>
              <a:srgbClr val="96060B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856F3449-64FE-7041-8A51-55108BF6BA8E}"/>
              </a:ext>
            </a:extLst>
          </p:cNvPr>
          <p:cNvCxnSpPr>
            <a:cxnSpLocks/>
            <a:stCxn id="31" idx="6"/>
          </p:cNvCxnSpPr>
          <p:nvPr/>
        </p:nvCxnSpPr>
        <p:spPr>
          <a:xfrm>
            <a:off x="3335156" y="2266377"/>
            <a:ext cx="722055" cy="296681"/>
          </a:xfrm>
          <a:prstGeom prst="straightConnector1">
            <a:avLst/>
          </a:prstGeom>
          <a:ln>
            <a:solidFill>
              <a:srgbClr val="96060B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2A0CF379-0D5A-E846-A268-3D2F763DE1D7}"/>
              </a:ext>
            </a:extLst>
          </p:cNvPr>
          <p:cNvCxnSpPr>
            <a:cxnSpLocks/>
          </p:cNvCxnSpPr>
          <p:nvPr/>
        </p:nvCxnSpPr>
        <p:spPr>
          <a:xfrm flipH="1">
            <a:off x="2160993" y="2290862"/>
            <a:ext cx="722055" cy="296681"/>
          </a:xfrm>
          <a:prstGeom prst="straightConnector1">
            <a:avLst/>
          </a:prstGeom>
          <a:ln>
            <a:solidFill>
              <a:srgbClr val="96060B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18FA7C89-3C4F-FF4C-A436-EFF5586D0331}"/>
              </a:ext>
            </a:extLst>
          </p:cNvPr>
          <p:cNvCxnSpPr>
            <a:cxnSpLocks/>
          </p:cNvCxnSpPr>
          <p:nvPr/>
        </p:nvCxnSpPr>
        <p:spPr>
          <a:xfrm>
            <a:off x="3145057" y="1667147"/>
            <a:ext cx="1" cy="375239"/>
          </a:xfrm>
          <a:prstGeom prst="straightConnector1">
            <a:avLst/>
          </a:prstGeom>
          <a:ln>
            <a:solidFill>
              <a:srgbClr val="96060B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D0A29166-DE6D-6E4A-8AC0-2760D06C9FF7}"/>
                  </a:ext>
                </a:extLst>
              </p:cNvPr>
              <p:cNvSpPr txBox="1"/>
              <p:nvPr/>
            </p:nvSpPr>
            <p:spPr>
              <a:xfrm>
                <a:off x="5414126" y="1260322"/>
                <a:ext cx="3533596" cy="1200329"/>
              </a:xfrm>
              <a:prstGeom prst="rect">
                <a:avLst/>
              </a:prstGeom>
              <a:noFill/>
              <a:ln>
                <a:solidFill>
                  <a:srgbClr val="96060B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+mn-lt"/>
                  </a:rPr>
                  <a:t>Goal: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+mn-lt"/>
                  </a:rPr>
                  <a:t>commit to list S of size n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+mn-lt"/>
                  </a:rPr>
                  <a:t>Later prove 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]=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baseline="-25000" dirty="0">
                  <a:latin typeface="+mn-lt"/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D0A29166-DE6D-6E4A-8AC0-2760D06C9F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4126" y="1260322"/>
                <a:ext cx="3533596" cy="1200329"/>
              </a:xfrm>
              <a:prstGeom prst="rect">
                <a:avLst/>
              </a:prstGeom>
              <a:blipFill>
                <a:blip r:embed="rId11"/>
                <a:stretch>
                  <a:fillRect l="-2491" t="-3093" r="-1423" b="-9278"/>
                </a:stretch>
              </a:blipFill>
              <a:ln>
                <a:solidFill>
                  <a:srgbClr val="96060B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3D7579D9-5B84-F941-88F1-B93E776B77DF}"/>
                  </a:ext>
                </a:extLst>
              </p:cNvPr>
              <p:cNvSpPr txBox="1"/>
              <p:nvPr/>
            </p:nvSpPr>
            <p:spPr>
              <a:xfrm>
                <a:off x="5401301" y="2764329"/>
                <a:ext cx="3622915" cy="962058"/>
              </a:xfrm>
              <a:prstGeom prst="rect">
                <a:avLst/>
              </a:prstGeom>
              <a:noFill/>
              <a:ln>
                <a:solidFill>
                  <a:srgbClr val="96060B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+mn-lt"/>
                  </a:rPr>
                  <a:t>To prove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𝑆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e>
                        </m:d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=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dirty="0">
                    <a:latin typeface="+mn-lt"/>
                  </a:rPr>
                  <a:t>  ,</a:t>
                </a:r>
              </a:p>
              <a:p>
                <a:pPr>
                  <a:lnSpc>
                    <a:spcPct val="110000"/>
                  </a:lnSpc>
                  <a:spcBef>
                    <a:spcPts val="900"/>
                  </a:spcBef>
                </a:pPr>
                <a:r>
                  <a:rPr lang="en-US" dirty="0">
                    <a:latin typeface="+mn-lt"/>
                  </a:rPr>
                  <a:t>	proof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π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sub>
                        </m:sSub>
                      </m:e>
                    </m:d>
                  </m:oMath>
                </a14:m>
                <a:endParaRPr 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3D7579D9-5B84-F941-88F1-B93E776B77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1301" y="2764329"/>
                <a:ext cx="3622915" cy="962058"/>
              </a:xfrm>
              <a:prstGeom prst="rect">
                <a:avLst/>
              </a:prstGeom>
              <a:blipFill>
                <a:blip r:embed="rId12"/>
                <a:stretch>
                  <a:fillRect l="-2448" t="-2597" b="-12987"/>
                </a:stretch>
              </a:blipFill>
              <a:ln>
                <a:solidFill>
                  <a:srgbClr val="96060B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9" name="Group 48">
            <a:extLst>
              <a:ext uri="{FF2B5EF4-FFF2-40B4-BE49-F238E27FC236}">
                <a16:creationId xmlns:a16="http://schemas.microsoft.com/office/drawing/2014/main" id="{2FF60F1C-20F3-D34D-B907-719F1AC374B2}"/>
              </a:ext>
            </a:extLst>
          </p:cNvPr>
          <p:cNvGrpSpPr/>
          <p:nvPr/>
        </p:nvGrpSpPr>
        <p:grpSpPr>
          <a:xfrm>
            <a:off x="1270014" y="1991148"/>
            <a:ext cx="3641645" cy="1194924"/>
            <a:chOff x="1270014" y="1991148"/>
            <a:chExt cx="3641645" cy="119492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A9B0E678-2800-BC4D-ACB6-4560084F2961}"/>
                    </a:ext>
                  </a:extLst>
                </p:cNvPr>
                <p:cNvSpPr txBox="1"/>
                <p:nvPr/>
              </p:nvSpPr>
              <p:spPr>
                <a:xfrm>
                  <a:off x="1270014" y="2677138"/>
                  <a:ext cx="527709" cy="45313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baseline="-25000" dirty="0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baseline="-25000" dirty="0"/>
                </a:p>
              </p:txBody>
            </p:sp>
          </mc:Choice>
          <mc:Fallback xmlns="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A9B0E678-2800-BC4D-ACB6-4560084F296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0014" y="2677138"/>
                  <a:ext cx="527709" cy="453137"/>
                </a:xfrm>
                <a:prstGeom prst="rect">
                  <a:avLst/>
                </a:prstGeom>
                <a:blipFill>
                  <a:blip r:embed="rId13"/>
                  <a:stretch>
                    <a:fillRect b="-1111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C6096C8D-4DEB-384E-BBE0-005E00C315A6}"/>
                    </a:ext>
                  </a:extLst>
                </p:cNvPr>
                <p:cNvSpPr txBox="1"/>
                <p:nvPr/>
              </p:nvSpPr>
              <p:spPr>
                <a:xfrm>
                  <a:off x="2305819" y="2705552"/>
                  <a:ext cx="547201" cy="45313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baseline="-25000" dirty="0"/>
                </a:p>
              </p:txBody>
            </p:sp>
          </mc:Choice>
          <mc:Fallback xmlns=""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E0822D99-A486-DF4E-A3B3-C007B336AA8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05819" y="2705552"/>
                  <a:ext cx="547201" cy="453137"/>
                </a:xfrm>
                <a:prstGeom prst="rect">
                  <a:avLst/>
                </a:prstGeom>
                <a:blipFill>
                  <a:blip r:embed="rId14"/>
                  <a:stretch>
                    <a:fillRect b="-810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19329507-B7A0-1048-A995-911D6A0C8885}"/>
                    </a:ext>
                  </a:extLst>
                </p:cNvPr>
                <p:cNvSpPr txBox="1"/>
                <p:nvPr/>
              </p:nvSpPr>
              <p:spPr>
                <a:xfrm>
                  <a:off x="3419290" y="2720019"/>
                  <a:ext cx="547201" cy="45313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baseline="-25000" dirty="0"/>
                </a:p>
              </p:txBody>
            </p:sp>
          </mc:Choice>
          <mc:Fallback xmlns=""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A37C58AE-86EC-D94E-9529-175C7D4363A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19290" y="2720019"/>
                  <a:ext cx="547201" cy="453137"/>
                </a:xfrm>
                <a:prstGeom prst="rect">
                  <a:avLst/>
                </a:prstGeom>
                <a:blipFill>
                  <a:blip r:embed="rId15"/>
                  <a:stretch>
                    <a:fillRect b="-810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11978EED-CA66-4243-8676-F55CB33304D3}"/>
                    </a:ext>
                  </a:extLst>
                </p:cNvPr>
                <p:cNvSpPr txBox="1"/>
                <p:nvPr/>
              </p:nvSpPr>
              <p:spPr>
                <a:xfrm>
                  <a:off x="4377603" y="2732935"/>
                  <a:ext cx="534056" cy="45313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baseline="-25000" dirty="0"/>
                </a:p>
              </p:txBody>
            </p:sp>
          </mc:Choice>
          <mc:Fallback xmlns=""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9799F141-58A0-D94B-9142-1524E891762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77603" y="2732935"/>
                  <a:ext cx="534056" cy="453137"/>
                </a:xfrm>
                <a:prstGeom prst="rect">
                  <a:avLst/>
                </a:prstGeom>
                <a:blipFill>
                  <a:blip r:embed="rId16"/>
                  <a:stretch>
                    <a:fillRect b="-810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C1B97931-D3A9-3248-804E-C143CC336BF9}"/>
                    </a:ext>
                  </a:extLst>
                </p:cNvPr>
                <p:cNvSpPr txBox="1"/>
                <p:nvPr/>
              </p:nvSpPr>
              <p:spPr>
                <a:xfrm>
                  <a:off x="2192172" y="1991148"/>
                  <a:ext cx="547201" cy="45313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oMath>
                    </m:oMathPara>
                  </a14:m>
                  <a:endParaRPr lang="en-US" baseline="-25000" dirty="0"/>
                </a:p>
              </p:txBody>
            </p:sp>
          </mc:Choice>
          <mc:Fallback xmlns=""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AEDC78E1-8EC8-6F42-9FCD-A515F84839E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2172" y="1991148"/>
                  <a:ext cx="547201" cy="453137"/>
                </a:xfrm>
                <a:prstGeom prst="rect">
                  <a:avLst/>
                </a:prstGeom>
                <a:blipFill>
                  <a:blip r:embed="rId17"/>
                  <a:stretch>
                    <a:fillRect b="-1111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F3506A15-BEF3-ED43-9259-0399765E92B5}"/>
                    </a:ext>
                  </a:extLst>
                </p:cNvPr>
                <p:cNvSpPr txBox="1"/>
                <p:nvPr/>
              </p:nvSpPr>
              <p:spPr>
                <a:xfrm>
                  <a:off x="3522552" y="2018512"/>
                  <a:ext cx="547201" cy="45313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sub>
                        </m:sSub>
                      </m:oMath>
                    </m:oMathPara>
                  </a14:m>
                  <a:endParaRPr lang="en-US" baseline="-25000" dirty="0"/>
                </a:p>
              </p:txBody>
            </p:sp>
          </mc:Choice>
          <mc:Fallback xmlns="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F3506A15-BEF3-ED43-9259-0399765E92B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22552" y="2018512"/>
                  <a:ext cx="547201" cy="453137"/>
                </a:xfrm>
                <a:prstGeom prst="rect">
                  <a:avLst/>
                </a:prstGeom>
                <a:blipFill>
                  <a:blip r:embed="rId18"/>
                  <a:stretch>
                    <a:fillRect b="-1111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C073B058-F562-9B44-BC3B-5B51B66B2A5B}"/>
                  </a:ext>
                </a:extLst>
              </p:cNvPr>
              <p:cNvSpPr txBox="1"/>
              <p:nvPr/>
            </p:nvSpPr>
            <p:spPr>
              <a:xfrm>
                <a:off x="5724861" y="3947973"/>
                <a:ext cx="3033651" cy="46166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+mn-lt"/>
                  </a:rPr>
                  <a:t>length of proof: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1" dirty="0">
                        <a:latin typeface="Cambria Math" panose="02040503050406030204" pitchFamily="18" charset="0"/>
                      </a:rPr>
                      <m:t>log</m:t>
                    </m:r>
                    <m:r>
                      <a:rPr lang="en-US" b="0" i="1" baseline="-25000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C073B058-F562-9B44-BC3B-5B51B66B2A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4861" y="3947973"/>
                <a:ext cx="3033651" cy="461665"/>
              </a:xfrm>
              <a:prstGeom prst="rect">
                <a:avLst/>
              </a:prstGeom>
              <a:blipFill>
                <a:blip r:embed="rId19"/>
                <a:stretch>
                  <a:fillRect l="-2917" t="-8108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6" name="Group 55">
            <a:extLst>
              <a:ext uri="{FF2B5EF4-FFF2-40B4-BE49-F238E27FC236}">
                <a16:creationId xmlns:a16="http://schemas.microsoft.com/office/drawing/2014/main" id="{C259C2FE-AAFA-9E42-95DC-AAEFAF93C274}"/>
              </a:ext>
            </a:extLst>
          </p:cNvPr>
          <p:cNvGrpSpPr/>
          <p:nvPr/>
        </p:nvGrpSpPr>
        <p:grpSpPr>
          <a:xfrm>
            <a:off x="63399" y="1237609"/>
            <a:ext cx="2684244" cy="461665"/>
            <a:chOff x="63399" y="1237609"/>
            <a:chExt cx="2684244" cy="461665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CB8EEDA-E77A-D246-8416-B4741EAF301A}"/>
                </a:ext>
              </a:extLst>
            </p:cNvPr>
            <p:cNvSpPr txBox="1"/>
            <p:nvPr/>
          </p:nvSpPr>
          <p:spPr>
            <a:xfrm>
              <a:off x="63399" y="1237609"/>
              <a:ext cx="1798249" cy="461665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commitment</a:t>
              </a:r>
            </a:p>
          </p:txBody>
        </p: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EFD1821D-AC55-6145-9D8B-C9923EDC4BDD}"/>
                </a:ext>
              </a:extLst>
            </p:cNvPr>
            <p:cNvCxnSpPr>
              <a:cxnSpLocks/>
            </p:cNvCxnSpPr>
            <p:nvPr/>
          </p:nvCxnSpPr>
          <p:spPr>
            <a:xfrm>
              <a:off x="1911759" y="1448118"/>
              <a:ext cx="83588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25577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48" grpId="0" animBg="1"/>
      <p:bldP spid="5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FD1D0-F27B-C246-9CFB-256892CEA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Merkle tree     </a:t>
            </a:r>
            <a:r>
              <a:rPr lang="en-US" sz="2200" dirty="0"/>
              <a:t>(Merkle 1989)         [simplified]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EF1E274-5CBB-CD46-800A-A31AB60BE682}"/>
              </a:ext>
            </a:extLst>
          </p:cNvPr>
          <p:cNvSpPr/>
          <p:nvPr/>
        </p:nvSpPr>
        <p:spPr>
          <a:xfrm>
            <a:off x="2041484" y="3947973"/>
            <a:ext cx="501371" cy="32918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C51F39-EA04-CF43-9F08-37F5610BD613}"/>
              </a:ext>
            </a:extLst>
          </p:cNvPr>
          <p:cNvSpPr/>
          <p:nvPr/>
        </p:nvSpPr>
        <p:spPr>
          <a:xfrm>
            <a:off x="1267042" y="2785247"/>
            <a:ext cx="454025" cy="32918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AD41E9-8B31-6048-B7CA-CF68668E9EFC}"/>
              </a:ext>
            </a:extLst>
          </p:cNvPr>
          <p:cNvSpPr/>
          <p:nvPr/>
        </p:nvSpPr>
        <p:spPr>
          <a:xfrm>
            <a:off x="3498383" y="2087605"/>
            <a:ext cx="550381" cy="32918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03D8E0-4E79-0B4C-9DDD-092D6DC1600B}"/>
              </a:ext>
            </a:extLst>
          </p:cNvPr>
          <p:cNvSpPr/>
          <p:nvPr/>
        </p:nvSpPr>
        <p:spPr>
          <a:xfrm>
            <a:off x="2642290" y="3950555"/>
            <a:ext cx="496947" cy="32918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5A08BDC-BBF4-044F-823E-CDC1D473DAD5}"/>
                  </a:ext>
                </a:extLst>
              </p:cNvPr>
              <p:cNvSpPr txBox="1"/>
              <p:nvPr/>
            </p:nvSpPr>
            <p:spPr>
              <a:xfrm>
                <a:off x="947136" y="3826599"/>
                <a:ext cx="614271" cy="4531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i="1" baseline="-25000" dirty="0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baseline="-250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5A08BDC-BBF4-044F-823E-CDC1D473DA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136" y="3826599"/>
                <a:ext cx="614271" cy="453137"/>
              </a:xfrm>
              <a:prstGeom prst="rect">
                <a:avLst/>
              </a:prstGeom>
              <a:blipFill>
                <a:blip r:embed="rId2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99DDDA3-0190-8547-96E6-65DA34E153B0}"/>
                  </a:ext>
                </a:extLst>
              </p:cNvPr>
              <p:cNvSpPr txBox="1"/>
              <p:nvPr/>
            </p:nvSpPr>
            <p:spPr>
              <a:xfrm>
                <a:off x="1471741" y="3826599"/>
                <a:ext cx="643060" cy="4531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baseline="-250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99DDDA3-0190-8547-96E6-65DA34E153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1741" y="3826599"/>
                <a:ext cx="643060" cy="453137"/>
              </a:xfrm>
              <a:prstGeom prst="rect">
                <a:avLst/>
              </a:prstGeom>
              <a:blipFill>
                <a:blip r:embed="rId3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BBE33CA-F160-BC47-A516-07D39356FA35}"/>
                  </a:ext>
                </a:extLst>
              </p:cNvPr>
              <p:cNvSpPr txBox="1"/>
              <p:nvPr/>
            </p:nvSpPr>
            <p:spPr>
              <a:xfrm>
                <a:off x="2022121" y="3826599"/>
                <a:ext cx="643061" cy="4531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baseline="-250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BBE33CA-F160-BC47-A516-07D39356FA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2121" y="3826599"/>
                <a:ext cx="643061" cy="453137"/>
              </a:xfrm>
              <a:prstGeom prst="rect">
                <a:avLst/>
              </a:prstGeom>
              <a:blipFill>
                <a:blip r:embed="rId4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21D768E-12D3-1849-9661-E9CC0D9CB014}"/>
                  </a:ext>
                </a:extLst>
              </p:cNvPr>
              <p:cNvSpPr txBox="1"/>
              <p:nvPr/>
            </p:nvSpPr>
            <p:spPr>
              <a:xfrm>
                <a:off x="2572501" y="3826599"/>
                <a:ext cx="667106" cy="4531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baseline="-250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21D768E-12D3-1849-9661-E9CC0D9CB0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2501" y="3826599"/>
                <a:ext cx="667106" cy="453137"/>
              </a:xfrm>
              <a:prstGeom prst="rect">
                <a:avLst/>
              </a:prstGeom>
              <a:blipFill>
                <a:blip r:embed="rId5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B80DE9A-05B7-DA45-8F25-99E0C1CC18A6}"/>
                  </a:ext>
                </a:extLst>
              </p:cNvPr>
              <p:cNvSpPr txBox="1"/>
              <p:nvPr/>
            </p:nvSpPr>
            <p:spPr>
              <a:xfrm>
                <a:off x="3122882" y="3826599"/>
                <a:ext cx="667106" cy="4531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baseline="-250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B80DE9A-05B7-DA45-8F25-99E0C1CC18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2882" y="3826599"/>
                <a:ext cx="667106" cy="453137"/>
              </a:xfrm>
              <a:prstGeom prst="rect">
                <a:avLst/>
              </a:prstGeom>
              <a:blipFill>
                <a:blip r:embed="rId6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364D556-C0E0-5242-92DE-13256043F5EE}"/>
                  </a:ext>
                </a:extLst>
              </p:cNvPr>
              <p:cNvSpPr txBox="1"/>
              <p:nvPr/>
            </p:nvSpPr>
            <p:spPr>
              <a:xfrm>
                <a:off x="4223642" y="3826599"/>
                <a:ext cx="667106" cy="4531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</m:oMath>
                  </m:oMathPara>
                </a14:m>
                <a:endParaRPr lang="en-US" baseline="-250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364D556-C0E0-5242-92DE-13256043F5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3642" y="3826599"/>
                <a:ext cx="667106" cy="453137"/>
              </a:xfrm>
              <a:prstGeom prst="rect">
                <a:avLst/>
              </a:prstGeom>
              <a:blipFill>
                <a:blip r:embed="rId7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29121DB-D5D2-C74B-93B3-63E5874FA57A}"/>
                  </a:ext>
                </a:extLst>
              </p:cNvPr>
              <p:cNvSpPr txBox="1"/>
              <p:nvPr/>
            </p:nvSpPr>
            <p:spPr>
              <a:xfrm>
                <a:off x="3673262" y="3826599"/>
                <a:ext cx="667106" cy="4531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baseline="-250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29121DB-D5D2-C74B-93B3-63E5874FA5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3262" y="3826599"/>
                <a:ext cx="667106" cy="453137"/>
              </a:xfrm>
              <a:prstGeom prst="rect">
                <a:avLst/>
              </a:prstGeom>
              <a:blipFill>
                <a:blip r:embed="rId8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03E7E67-5330-524F-8F01-53F6BEA2B800}"/>
                  </a:ext>
                </a:extLst>
              </p:cNvPr>
              <p:cNvSpPr txBox="1"/>
              <p:nvPr/>
            </p:nvSpPr>
            <p:spPr>
              <a:xfrm>
                <a:off x="4774024" y="3826599"/>
                <a:ext cx="667106" cy="4531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</m:oMath>
                  </m:oMathPara>
                </a14:m>
                <a:endParaRPr lang="en-US" baseline="-250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03E7E67-5330-524F-8F01-53F6BEA2B8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4024" y="3826599"/>
                <a:ext cx="667106" cy="453137"/>
              </a:xfrm>
              <a:prstGeom prst="rect">
                <a:avLst/>
              </a:prstGeom>
              <a:blipFill>
                <a:blip r:embed="rId9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Left Brace 21">
            <a:extLst>
              <a:ext uri="{FF2B5EF4-FFF2-40B4-BE49-F238E27FC236}">
                <a16:creationId xmlns:a16="http://schemas.microsoft.com/office/drawing/2014/main" id="{E6F72BEC-1BC3-7044-B6E1-2C1BF1AEFC31}"/>
              </a:ext>
            </a:extLst>
          </p:cNvPr>
          <p:cNvSpPr/>
          <p:nvPr/>
        </p:nvSpPr>
        <p:spPr>
          <a:xfrm rot="16200000" flipV="1">
            <a:off x="3000430" y="2388496"/>
            <a:ext cx="227986" cy="4233592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1897994-4A19-3D4B-A3D5-6D456389E049}"/>
              </a:ext>
            </a:extLst>
          </p:cNvPr>
          <p:cNvSpPr txBox="1"/>
          <p:nvPr/>
        </p:nvSpPr>
        <p:spPr>
          <a:xfrm>
            <a:off x="2124766" y="4619285"/>
            <a:ext cx="20073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list of values  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3DEE4C1C-887F-8842-95EE-5F54A38BEEE6}"/>
                  </a:ext>
                </a:extLst>
              </p:cNvPr>
              <p:cNvSpPr/>
              <p:nvPr/>
            </p:nvSpPr>
            <p:spPr>
              <a:xfrm>
                <a:off x="3009916" y="1276542"/>
                <a:ext cx="265814" cy="343152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18288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3DEE4C1C-887F-8842-95EE-5F54A38BEE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9916" y="1276542"/>
                <a:ext cx="265814" cy="34315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Oval 24">
            <a:extLst>
              <a:ext uri="{FF2B5EF4-FFF2-40B4-BE49-F238E27FC236}">
                <a16:creationId xmlns:a16="http://schemas.microsoft.com/office/drawing/2014/main" id="{025D8A5B-D1FE-3042-AA74-CAE5F9397515}"/>
              </a:ext>
            </a:extLst>
          </p:cNvPr>
          <p:cNvSpPr/>
          <p:nvPr/>
        </p:nvSpPr>
        <p:spPr>
          <a:xfrm>
            <a:off x="1249858" y="3208158"/>
            <a:ext cx="460555" cy="47734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10EA5555-DD04-944E-88DE-0BCC8C53F6FB}"/>
              </a:ext>
            </a:extLst>
          </p:cNvPr>
          <p:cNvSpPr/>
          <p:nvPr/>
        </p:nvSpPr>
        <p:spPr>
          <a:xfrm>
            <a:off x="2363155" y="3208158"/>
            <a:ext cx="460555" cy="47734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DF9AF5AB-A50C-B142-8054-FC346FF5B69A}"/>
              </a:ext>
            </a:extLst>
          </p:cNvPr>
          <p:cNvSpPr/>
          <p:nvPr/>
        </p:nvSpPr>
        <p:spPr>
          <a:xfrm>
            <a:off x="3386044" y="3208158"/>
            <a:ext cx="460555" cy="47734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418D0F6-1942-7243-B384-202238E4CE14}"/>
              </a:ext>
            </a:extLst>
          </p:cNvPr>
          <p:cNvSpPr/>
          <p:nvPr/>
        </p:nvSpPr>
        <p:spPr>
          <a:xfrm>
            <a:off x="4470922" y="3208158"/>
            <a:ext cx="460555" cy="47734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67B1EE9E-7514-2244-B126-2797EC097E84}"/>
              </a:ext>
            </a:extLst>
          </p:cNvPr>
          <p:cNvSpPr/>
          <p:nvPr/>
        </p:nvSpPr>
        <p:spPr>
          <a:xfrm>
            <a:off x="1820713" y="2570144"/>
            <a:ext cx="460555" cy="47734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7FC68765-D986-6B40-B3C9-6BD262F45D7E}"/>
              </a:ext>
            </a:extLst>
          </p:cNvPr>
          <p:cNvSpPr/>
          <p:nvPr/>
        </p:nvSpPr>
        <p:spPr>
          <a:xfrm>
            <a:off x="3943981" y="2570144"/>
            <a:ext cx="460555" cy="47734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7A770315-86E7-314C-B394-17D6D5522699}"/>
              </a:ext>
            </a:extLst>
          </p:cNvPr>
          <p:cNvSpPr/>
          <p:nvPr/>
        </p:nvSpPr>
        <p:spPr>
          <a:xfrm>
            <a:off x="2874601" y="2027703"/>
            <a:ext cx="460555" cy="47734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C66E94F9-68F9-7B43-AEDD-76A744EDF75F}"/>
              </a:ext>
            </a:extLst>
          </p:cNvPr>
          <p:cNvCxnSpPr>
            <a:cxnSpLocks/>
          </p:cNvCxnSpPr>
          <p:nvPr/>
        </p:nvCxnSpPr>
        <p:spPr>
          <a:xfrm flipV="1">
            <a:off x="1200663" y="3662094"/>
            <a:ext cx="116642" cy="309124"/>
          </a:xfrm>
          <a:prstGeom prst="straightConnector1">
            <a:avLst/>
          </a:prstGeom>
          <a:ln>
            <a:solidFill>
              <a:srgbClr val="96060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D232E8F-F360-7A41-9258-C58C01B24609}"/>
              </a:ext>
            </a:extLst>
          </p:cNvPr>
          <p:cNvCxnSpPr>
            <a:cxnSpLocks/>
          </p:cNvCxnSpPr>
          <p:nvPr/>
        </p:nvCxnSpPr>
        <p:spPr>
          <a:xfrm>
            <a:off x="1601036" y="3659512"/>
            <a:ext cx="116642" cy="309124"/>
          </a:xfrm>
          <a:prstGeom prst="straightConnector1">
            <a:avLst/>
          </a:prstGeom>
          <a:ln>
            <a:solidFill>
              <a:srgbClr val="96060B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9406B47A-69E0-BD4D-9453-C3EFFE3D0BB6}"/>
              </a:ext>
            </a:extLst>
          </p:cNvPr>
          <p:cNvCxnSpPr>
            <a:cxnSpLocks/>
          </p:cNvCxnSpPr>
          <p:nvPr/>
        </p:nvCxnSpPr>
        <p:spPr>
          <a:xfrm flipV="1">
            <a:off x="2313960" y="3675010"/>
            <a:ext cx="116642" cy="309124"/>
          </a:xfrm>
          <a:prstGeom prst="straightConnector1">
            <a:avLst/>
          </a:prstGeom>
          <a:ln>
            <a:solidFill>
              <a:srgbClr val="96060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C964B3D4-EA74-4B40-A7A3-14CA21A6660B}"/>
              </a:ext>
            </a:extLst>
          </p:cNvPr>
          <p:cNvCxnSpPr>
            <a:cxnSpLocks/>
          </p:cNvCxnSpPr>
          <p:nvPr/>
        </p:nvCxnSpPr>
        <p:spPr>
          <a:xfrm>
            <a:off x="2714333" y="3672428"/>
            <a:ext cx="116642" cy="309124"/>
          </a:xfrm>
          <a:prstGeom prst="straightConnector1">
            <a:avLst/>
          </a:prstGeom>
          <a:ln>
            <a:solidFill>
              <a:srgbClr val="96060B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5910D1EF-4E9D-764B-BE09-670A794F5D4B}"/>
              </a:ext>
            </a:extLst>
          </p:cNvPr>
          <p:cNvCxnSpPr>
            <a:cxnSpLocks/>
          </p:cNvCxnSpPr>
          <p:nvPr/>
        </p:nvCxnSpPr>
        <p:spPr>
          <a:xfrm flipV="1">
            <a:off x="3398840" y="3675009"/>
            <a:ext cx="116642" cy="309124"/>
          </a:xfrm>
          <a:prstGeom prst="straightConnector1">
            <a:avLst/>
          </a:prstGeom>
          <a:ln>
            <a:solidFill>
              <a:srgbClr val="96060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EF0253F5-58AB-F646-ACF9-F16CB8346B22}"/>
              </a:ext>
            </a:extLst>
          </p:cNvPr>
          <p:cNvCxnSpPr>
            <a:cxnSpLocks/>
          </p:cNvCxnSpPr>
          <p:nvPr/>
        </p:nvCxnSpPr>
        <p:spPr>
          <a:xfrm>
            <a:off x="3799213" y="3672427"/>
            <a:ext cx="116642" cy="309124"/>
          </a:xfrm>
          <a:prstGeom prst="straightConnector1">
            <a:avLst/>
          </a:prstGeom>
          <a:ln>
            <a:solidFill>
              <a:srgbClr val="96060B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821C47A0-C2ED-F64A-A46D-9E95DA5A5D67}"/>
              </a:ext>
            </a:extLst>
          </p:cNvPr>
          <p:cNvCxnSpPr>
            <a:cxnSpLocks/>
          </p:cNvCxnSpPr>
          <p:nvPr/>
        </p:nvCxnSpPr>
        <p:spPr>
          <a:xfrm flipV="1">
            <a:off x="4483719" y="3644013"/>
            <a:ext cx="116642" cy="309124"/>
          </a:xfrm>
          <a:prstGeom prst="straightConnector1">
            <a:avLst/>
          </a:prstGeom>
          <a:ln>
            <a:solidFill>
              <a:srgbClr val="96060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03FBA9FF-4C45-E24B-BE5F-2E0DAD7E6A5D}"/>
              </a:ext>
            </a:extLst>
          </p:cNvPr>
          <p:cNvCxnSpPr>
            <a:cxnSpLocks/>
          </p:cNvCxnSpPr>
          <p:nvPr/>
        </p:nvCxnSpPr>
        <p:spPr>
          <a:xfrm>
            <a:off x="4884092" y="3641431"/>
            <a:ext cx="116642" cy="309124"/>
          </a:xfrm>
          <a:prstGeom prst="straightConnector1">
            <a:avLst/>
          </a:prstGeom>
          <a:ln>
            <a:solidFill>
              <a:srgbClr val="96060B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F97E9FED-178A-6B48-966F-76D81AA8E30A}"/>
              </a:ext>
            </a:extLst>
          </p:cNvPr>
          <p:cNvCxnSpPr>
            <a:cxnSpLocks/>
            <a:stCxn id="25" idx="7"/>
          </p:cNvCxnSpPr>
          <p:nvPr/>
        </p:nvCxnSpPr>
        <p:spPr>
          <a:xfrm flipV="1">
            <a:off x="1642966" y="2946588"/>
            <a:ext cx="167704" cy="331476"/>
          </a:xfrm>
          <a:prstGeom prst="straightConnector1">
            <a:avLst/>
          </a:prstGeom>
          <a:ln>
            <a:solidFill>
              <a:srgbClr val="96060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7185BFAB-D039-D94B-B4EE-0823678CE03A}"/>
              </a:ext>
            </a:extLst>
          </p:cNvPr>
          <p:cNvCxnSpPr>
            <a:cxnSpLocks/>
          </p:cNvCxnSpPr>
          <p:nvPr/>
        </p:nvCxnSpPr>
        <p:spPr>
          <a:xfrm>
            <a:off x="2260315" y="2962088"/>
            <a:ext cx="216781" cy="300478"/>
          </a:xfrm>
          <a:prstGeom prst="straightConnector1">
            <a:avLst/>
          </a:prstGeom>
          <a:ln>
            <a:solidFill>
              <a:srgbClr val="96060B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7A2FE299-15D9-3E4A-8E11-EFBFA93014C0}"/>
              </a:ext>
            </a:extLst>
          </p:cNvPr>
          <p:cNvCxnSpPr>
            <a:cxnSpLocks/>
          </p:cNvCxnSpPr>
          <p:nvPr/>
        </p:nvCxnSpPr>
        <p:spPr>
          <a:xfrm flipV="1">
            <a:off x="3763651" y="2944005"/>
            <a:ext cx="167704" cy="331476"/>
          </a:xfrm>
          <a:prstGeom prst="straightConnector1">
            <a:avLst/>
          </a:prstGeom>
          <a:ln>
            <a:solidFill>
              <a:srgbClr val="96060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12BD0BA9-B662-2245-93EF-225A8799D4EA}"/>
              </a:ext>
            </a:extLst>
          </p:cNvPr>
          <p:cNvCxnSpPr>
            <a:cxnSpLocks/>
          </p:cNvCxnSpPr>
          <p:nvPr/>
        </p:nvCxnSpPr>
        <p:spPr>
          <a:xfrm>
            <a:off x="4350004" y="2959505"/>
            <a:ext cx="216781" cy="300478"/>
          </a:xfrm>
          <a:prstGeom prst="straightConnector1">
            <a:avLst/>
          </a:prstGeom>
          <a:ln>
            <a:solidFill>
              <a:srgbClr val="96060B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856F3449-64FE-7041-8A51-55108BF6BA8E}"/>
              </a:ext>
            </a:extLst>
          </p:cNvPr>
          <p:cNvCxnSpPr>
            <a:cxnSpLocks/>
            <a:stCxn id="31" idx="6"/>
          </p:cNvCxnSpPr>
          <p:nvPr/>
        </p:nvCxnSpPr>
        <p:spPr>
          <a:xfrm>
            <a:off x="3335156" y="2266377"/>
            <a:ext cx="722055" cy="296681"/>
          </a:xfrm>
          <a:prstGeom prst="straightConnector1">
            <a:avLst/>
          </a:prstGeom>
          <a:ln>
            <a:solidFill>
              <a:srgbClr val="96060B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2A0CF379-0D5A-E846-A268-3D2F763DE1D7}"/>
              </a:ext>
            </a:extLst>
          </p:cNvPr>
          <p:cNvCxnSpPr>
            <a:cxnSpLocks/>
          </p:cNvCxnSpPr>
          <p:nvPr/>
        </p:nvCxnSpPr>
        <p:spPr>
          <a:xfrm flipH="1">
            <a:off x="2160993" y="2290862"/>
            <a:ext cx="722055" cy="296681"/>
          </a:xfrm>
          <a:prstGeom prst="straightConnector1">
            <a:avLst/>
          </a:prstGeom>
          <a:ln>
            <a:solidFill>
              <a:srgbClr val="96060B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18FA7C89-3C4F-FF4C-A436-EFF5586D0331}"/>
              </a:ext>
            </a:extLst>
          </p:cNvPr>
          <p:cNvCxnSpPr>
            <a:cxnSpLocks/>
          </p:cNvCxnSpPr>
          <p:nvPr/>
        </p:nvCxnSpPr>
        <p:spPr>
          <a:xfrm>
            <a:off x="3145057" y="1667147"/>
            <a:ext cx="1" cy="375239"/>
          </a:xfrm>
          <a:prstGeom prst="straightConnector1">
            <a:avLst/>
          </a:prstGeom>
          <a:ln>
            <a:solidFill>
              <a:srgbClr val="96060B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3D7579D9-5B84-F941-88F1-B93E776B77DF}"/>
                  </a:ext>
                </a:extLst>
              </p:cNvPr>
              <p:cNvSpPr txBox="1"/>
              <p:nvPr/>
            </p:nvSpPr>
            <p:spPr>
              <a:xfrm>
                <a:off x="5361780" y="1187700"/>
                <a:ext cx="3622915" cy="962058"/>
              </a:xfrm>
              <a:prstGeom prst="rect">
                <a:avLst/>
              </a:prstGeom>
              <a:noFill/>
              <a:ln>
                <a:solidFill>
                  <a:srgbClr val="96060B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+mn-lt"/>
                  </a:rPr>
                  <a:t>To prove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𝑆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e>
                        </m:d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=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dirty="0">
                    <a:latin typeface="+mn-lt"/>
                  </a:rPr>
                  <a:t>  ,</a:t>
                </a:r>
              </a:p>
              <a:p>
                <a:pPr>
                  <a:lnSpc>
                    <a:spcPct val="110000"/>
                  </a:lnSpc>
                  <a:spcBef>
                    <a:spcPts val="900"/>
                  </a:spcBef>
                </a:pPr>
                <a:r>
                  <a:rPr lang="en-US" dirty="0">
                    <a:latin typeface="+mn-lt"/>
                  </a:rPr>
                  <a:t>	proof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π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sub>
                        </m:sSub>
                      </m:e>
                    </m:d>
                  </m:oMath>
                </a14:m>
                <a:endParaRPr 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3D7579D9-5B84-F941-88F1-B93E776B77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1780" y="1187700"/>
                <a:ext cx="3622915" cy="962058"/>
              </a:xfrm>
              <a:prstGeom prst="rect">
                <a:avLst/>
              </a:prstGeom>
              <a:blipFill>
                <a:blip r:embed="rId11"/>
                <a:stretch>
                  <a:fillRect l="-2439" t="-3947" b="-14474"/>
                </a:stretch>
              </a:blipFill>
              <a:ln>
                <a:solidFill>
                  <a:srgbClr val="96060B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9" name="Group 48">
            <a:extLst>
              <a:ext uri="{FF2B5EF4-FFF2-40B4-BE49-F238E27FC236}">
                <a16:creationId xmlns:a16="http://schemas.microsoft.com/office/drawing/2014/main" id="{2FF60F1C-20F3-D34D-B907-719F1AC374B2}"/>
              </a:ext>
            </a:extLst>
          </p:cNvPr>
          <p:cNvGrpSpPr/>
          <p:nvPr/>
        </p:nvGrpSpPr>
        <p:grpSpPr>
          <a:xfrm>
            <a:off x="1270014" y="1991148"/>
            <a:ext cx="3641645" cy="1194924"/>
            <a:chOff x="1270014" y="1991148"/>
            <a:chExt cx="3641645" cy="119492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A9B0E678-2800-BC4D-ACB6-4560084F2961}"/>
                    </a:ext>
                  </a:extLst>
                </p:cNvPr>
                <p:cNvSpPr txBox="1"/>
                <p:nvPr/>
              </p:nvSpPr>
              <p:spPr>
                <a:xfrm>
                  <a:off x="1270014" y="2677138"/>
                  <a:ext cx="527709" cy="45313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baseline="-25000" dirty="0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baseline="-25000" dirty="0"/>
                </a:p>
              </p:txBody>
            </p:sp>
          </mc:Choice>
          <mc:Fallback xmlns="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A9B0E678-2800-BC4D-ACB6-4560084F296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0014" y="2677138"/>
                  <a:ext cx="527709" cy="453137"/>
                </a:xfrm>
                <a:prstGeom prst="rect">
                  <a:avLst/>
                </a:prstGeom>
                <a:blipFill>
                  <a:blip r:embed="rId12"/>
                  <a:stretch>
                    <a:fillRect b="-1111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C6096C8D-4DEB-384E-BBE0-005E00C315A6}"/>
                    </a:ext>
                  </a:extLst>
                </p:cNvPr>
                <p:cNvSpPr txBox="1"/>
                <p:nvPr/>
              </p:nvSpPr>
              <p:spPr>
                <a:xfrm>
                  <a:off x="2305819" y="2705552"/>
                  <a:ext cx="547201" cy="45313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baseline="-25000" dirty="0"/>
                </a:p>
              </p:txBody>
            </p:sp>
          </mc:Choice>
          <mc:Fallback xmlns=""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E0822D99-A486-DF4E-A3B3-C007B336AA8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05819" y="2705552"/>
                  <a:ext cx="547201" cy="453137"/>
                </a:xfrm>
                <a:prstGeom prst="rect">
                  <a:avLst/>
                </a:prstGeom>
                <a:blipFill>
                  <a:blip r:embed="rId13"/>
                  <a:stretch>
                    <a:fillRect b="-810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19329507-B7A0-1048-A995-911D6A0C8885}"/>
                    </a:ext>
                  </a:extLst>
                </p:cNvPr>
                <p:cNvSpPr txBox="1"/>
                <p:nvPr/>
              </p:nvSpPr>
              <p:spPr>
                <a:xfrm>
                  <a:off x="3419290" y="2720019"/>
                  <a:ext cx="547201" cy="45313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baseline="-25000" dirty="0"/>
                </a:p>
              </p:txBody>
            </p:sp>
          </mc:Choice>
          <mc:Fallback xmlns=""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A37C58AE-86EC-D94E-9529-175C7D4363A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19290" y="2720019"/>
                  <a:ext cx="547201" cy="453137"/>
                </a:xfrm>
                <a:prstGeom prst="rect">
                  <a:avLst/>
                </a:prstGeom>
                <a:blipFill>
                  <a:blip r:embed="rId14"/>
                  <a:stretch>
                    <a:fillRect b="-810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11978EED-CA66-4243-8676-F55CB33304D3}"/>
                    </a:ext>
                  </a:extLst>
                </p:cNvPr>
                <p:cNvSpPr txBox="1"/>
                <p:nvPr/>
              </p:nvSpPr>
              <p:spPr>
                <a:xfrm>
                  <a:off x="4377603" y="2732935"/>
                  <a:ext cx="534056" cy="45313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baseline="-25000" dirty="0"/>
                </a:p>
              </p:txBody>
            </p:sp>
          </mc:Choice>
          <mc:Fallback xmlns=""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9799F141-58A0-D94B-9142-1524E891762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77603" y="2732935"/>
                  <a:ext cx="534056" cy="453137"/>
                </a:xfrm>
                <a:prstGeom prst="rect">
                  <a:avLst/>
                </a:prstGeom>
                <a:blipFill>
                  <a:blip r:embed="rId15"/>
                  <a:stretch>
                    <a:fillRect b="-810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C1B97931-D3A9-3248-804E-C143CC336BF9}"/>
                    </a:ext>
                  </a:extLst>
                </p:cNvPr>
                <p:cNvSpPr txBox="1"/>
                <p:nvPr/>
              </p:nvSpPr>
              <p:spPr>
                <a:xfrm>
                  <a:off x="2192172" y="1991148"/>
                  <a:ext cx="547201" cy="45313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oMath>
                    </m:oMathPara>
                  </a14:m>
                  <a:endParaRPr lang="en-US" baseline="-25000" dirty="0"/>
                </a:p>
              </p:txBody>
            </p:sp>
          </mc:Choice>
          <mc:Fallback xmlns=""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AEDC78E1-8EC8-6F42-9FCD-A515F84839E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2172" y="1991148"/>
                  <a:ext cx="547201" cy="453137"/>
                </a:xfrm>
                <a:prstGeom prst="rect">
                  <a:avLst/>
                </a:prstGeom>
                <a:blipFill>
                  <a:blip r:embed="rId16"/>
                  <a:stretch>
                    <a:fillRect b="-1111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F3506A15-BEF3-ED43-9259-0399765E92B5}"/>
                    </a:ext>
                  </a:extLst>
                </p:cNvPr>
                <p:cNvSpPr txBox="1"/>
                <p:nvPr/>
              </p:nvSpPr>
              <p:spPr>
                <a:xfrm>
                  <a:off x="3522552" y="2018512"/>
                  <a:ext cx="547201" cy="45313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sub>
                        </m:sSub>
                      </m:oMath>
                    </m:oMathPara>
                  </a14:m>
                  <a:endParaRPr lang="en-US" baseline="-25000" dirty="0"/>
                </a:p>
              </p:txBody>
            </p:sp>
          </mc:Choice>
          <mc:Fallback xmlns="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F3506A15-BEF3-ED43-9259-0399765E92B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22552" y="2018512"/>
                  <a:ext cx="547201" cy="453137"/>
                </a:xfrm>
                <a:prstGeom prst="rect">
                  <a:avLst/>
                </a:prstGeom>
                <a:blipFill>
                  <a:blip r:embed="rId17"/>
                  <a:stretch>
                    <a:fillRect b="-1111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C073B058-F562-9B44-BC3B-5B51B66B2A5B}"/>
                  </a:ext>
                </a:extLst>
              </p:cNvPr>
              <p:cNvSpPr txBox="1"/>
              <p:nvPr/>
            </p:nvSpPr>
            <p:spPr>
              <a:xfrm>
                <a:off x="5801456" y="2587908"/>
                <a:ext cx="2911823" cy="19389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+mn-lt"/>
                  </a:rPr>
                  <a:t>Bob does:</a:t>
                </a:r>
              </a:p>
              <a:p>
                <a:r>
                  <a:rPr lang="en-US" dirty="0"/>
                  <a:t>	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baseline="-25000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⇽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i="1" baseline="-25000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i="1" baseline="-25000" dirty="0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469900" indent="-4699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 baseline="-25000" dirty="0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⇽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 baseline="-25000" dirty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 baseline="-25000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 marL="469900" indent="-4699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’ ⇽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 baseline="-25000" dirty="0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 baseline="-25000" dirty="0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 marL="469900" indent="-469900"/>
                <a:r>
                  <a:rPr lang="en-US" dirty="0"/>
                  <a:t>	accept if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’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C073B058-F562-9B44-BC3B-5B51B66B2A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1456" y="2587908"/>
                <a:ext cx="2911823" cy="1938992"/>
              </a:xfrm>
              <a:prstGeom prst="rect">
                <a:avLst/>
              </a:prstGeom>
              <a:blipFill>
                <a:blip r:embed="rId18"/>
                <a:stretch>
                  <a:fillRect l="-3043" t="-3268" b="-65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6" name="Group 55">
            <a:extLst>
              <a:ext uri="{FF2B5EF4-FFF2-40B4-BE49-F238E27FC236}">
                <a16:creationId xmlns:a16="http://schemas.microsoft.com/office/drawing/2014/main" id="{2134C224-E846-5641-9132-F1152FC8DECA}"/>
              </a:ext>
            </a:extLst>
          </p:cNvPr>
          <p:cNvGrpSpPr/>
          <p:nvPr/>
        </p:nvGrpSpPr>
        <p:grpSpPr>
          <a:xfrm>
            <a:off x="63399" y="1237609"/>
            <a:ext cx="2684244" cy="461665"/>
            <a:chOff x="63399" y="1237609"/>
            <a:chExt cx="2684244" cy="461665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495CB7B-6FDB-FB4B-B107-62C5CC4DCD06}"/>
                </a:ext>
              </a:extLst>
            </p:cNvPr>
            <p:cNvSpPr txBox="1"/>
            <p:nvPr/>
          </p:nvSpPr>
          <p:spPr>
            <a:xfrm>
              <a:off x="63399" y="1237609"/>
              <a:ext cx="1798249" cy="461665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commitment</a:t>
              </a:r>
            </a:p>
          </p:txBody>
        </p: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F0863543-2800-E64E-9481-7C7EF922DB17}"/>
                </a:ext>
              </a:extLst>
            </p:cNvPr>
            <p:cNvCxnSpPr>
              <a:cxnSpLocks/>
            </p:cNvCxnSpPr>
            <p:nvPr/>
          </p:nvCxnSpPr>
          <p:spPr>
            <a:xfrm>
              <a:off x="1911759" y="1448118"/>
              <a:ext cx="83588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846150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3AAC5-A085-2042-8833-96E8817A2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Merkle tree     </a:t>
            </a:r>
            <a:r>
              <a:rPr lang="en-US" sz="2200" dirty="0"/>
              <a:t>(Merkle 1989)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3180D71-A65C-B54C-A880-770F024757B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91386" y="915017"/>
                <a:ext cx="8952614" cy="2516442"/>
              </a:xfrm>
            </p:spPr>
            <p:txBody>
              <a:bodyPr>
                <a:noAutofit/>
              </a:bodyPr>
              <a:lstStyle/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400" b="1" u="sng" dirty="0"/>
                  <a:t>Thm</a:t>
                </a:r>
                <a:r>
                  <a:rPr lang="en-US" sz="2400" dirty="0"/>
                  <a:t>:   For a given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/>
                  <a:t>:      if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2400" dirty="0"/>
                  <a:t> is a CRF then</a:t>
                </a:r>
              </a:p>
              <a:p>
                <a:pPr marL="0" indent="0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en-US" sz="2400" dirty="0"/>
                  <a:t>		adv. cannot find 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)   </m:t>
                    </m:r>
                  </m:oMath>
                </a14:m>
                <a:r>
                  <a:rPr lang="en-US" sz="2400" dirty="0"/>
                  <a:t>s</a:t>
                </a:r>
                <a:r>
                  <a:rPr lang="en-US" sz="2400" dirty="0" err="1"/>
                  <a:t>.t.</a:t>
                </a:r>
                <a:r>
                  <a:rPr lang="en-US" sz="2400" dirty="0"/>
                  <a:t> 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2400" b="0" i="0" dirty="0" smtClean="0">
                            <a:latin typeface="Cambria Math" panose="02040503050406030204" pitchFamily="18" charset="0"/>
                          </a:rPr>
                          <m:t>S</m:t>
                        </m:r>
                      </m:e>
                    </m:d>
                    <m:r>
                      <a:rPr lang="en-US" sz="2400" b="0" i="0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0" dirty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400" b="0" i="0" dirty="0">
                    <a:latin typeface="Cambria Math" panose="02040503050406030204" pitchFamily="18" charset="0"/>
                  </a:rPr>
                  <a:t>     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sz="2400" dirty="0"/>
                  <a:t>, </a:t>
                </a:r>
                <a:endParaRPr lang="en-US" sz="2400" b="0" i="0" dirty="0">
                  <a:latin typeface="Cambria Math" panose="02040503050406030204" pitchFamily="18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400" dirty="0"/>
                  <a:t>  		             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2400" dirty="0">
                        <a:latin typeface="Cambria Math" panose="02040503050406030204" pitchFamily="18" charset="0"/>
                      </a:rPr>
                      <m:t>commit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d>
                  </m:oMath>
                </a14:m>
                <a:r>
                  <a:rPr lang="en-US" sz="2400" b="0" i="0" dirty="0">
                    <a:latin typeface="+mj-lt"/>
                  </a:rPr>
                  <a:t>,  and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dirty="0">
                        <a:latin typeface="Cambria Math" panose="02040503050406030204" pitchFamily="18" charset="0"/>
                      </a:rPr>
                      <m:t>verify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err="1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2400" i="1" dirty="0" err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 dirty="0" err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400" i="1" dirty="0" err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 dirty="0" err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)=</m:t>
                    </m:r>
                    <m:r>
                      <m:rPr>
                        <m:sty m:val="p"/>
                      </m:rPr>
                      <a:rPr lang="en-US" sz="2400" dirty="0">
                        <a:latin typeface="Cambria Math" panose="02040503050406030204" pitchFamily="18" charset="0"/>
                      </a:rPr>
                      <m:t>accept</m:t>
                    </m:r>
                  </m:oMath>
                </a14:m>
                <a:endParaRPr lang="en-US" sz="2400" dirty="0"/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400" dirty="0"/>
                  <a:t>(to prove, prove the contra-positive)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3180D71-A65C-B54C-A880-770F024757B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1386" y="915017"/>
                <a:ext cx="8952614" cy="2516442"/>
              </a:xfrm>
              <a:blipFill>
                <a:blip r:embed="rId2"/>
                <a:stretch>
                  <a:fillRect l="-9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0A4CFFD-24F4-E00F-89F0-CE4E1CABD42A}"/>
                  </a:ext>
                </a:extLst>
              </p:cNvPr>
              <p:cNvSpPr txBox="1"/>
              <p:nvPr/>
            </p:nvSpPr>
            <p:spPr>
              <a:xfrm>
                <a:off x="191386" y="3654244"/>
                <a:ext cx="8533170" cy="13542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indent="0">
                  <a:spcBef>
                    <a:spcPts val="1200"/>
                  </a:spcBef>
                  <a:buNone/>
                </a:pPr>
                <a:r>
                  <a:rPr lang="en-US" b="1" dirty="0">
                    <a:latin typeface="+mn-lt"/>
                  </a:rPr>
                  <a:t>How is this useful?     </a:t>
                </a:r>
                <a:r>
                  <a:rPr lang="en-US" dirty="0">
                    <a:latin typeface="+mn-lt"/>
                  </a:rPr>
                  <a:t>To post a block of transactions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>
                    <a:latin typeface="+mn-lt"/>
                  </a:rPr>
                  <a:t> on chain</a:t>
                </a:r>
                <a:br>
                  <a:rPr lang="en-US" dirty="0">
                    <a:latin typeface="+mn-lt"/>
                  </a:rPr>
                </a:br>
                <a:r>
                  <a:rPr lang="en-US" dirty="0">
                    <a:latin typeface="+mn-lt"/>
                  </a:rPr>
                  <a:t>	suffices to only write commit(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>
                    <a:latin typeface="+mn-lt"/>
                  </a:rPr>
                  <a:t>) to chain.   Keeps chain small.    </a:t>
                </a:r>
              </a:p>
              <a:p>
                <a:pPr marL="0" indent="0">
                  <a:spcBef>
                    <a:spcPts val="1200"/>
                  </a:spcBef>
                  <a:buNone/>
                </a:pPr>
                <a:r>
                  <a:rPr lang="en-US" dirty="0">
                    <a:latin typeface="+mn-lt"/>
                  </a:rPr>
                  <a:t>		⇒   Later, can prove contents of every Tx.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0A4CFFD-24F4-E00F-89F0-CE4E1CABD4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386" y="3654244"/>
                <a:ext cx="8533170" cy="1354217"/>
              </a:xfrm>
              <a:prstGeom prst="rect">
                <a:avLst/>
              </a:prstGeom>
              <a:blipFill>
                <a:blip r:embed="rId3"/>
                <a:stretch>
                  <a:fillRect l="-1040" t="-2778" r="-149" b="-92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A73BEFC3-F922-E365-AD9A-6E4126F52576}"/>
              </a:ext>
            </a:extLst>
          </p:cNvPr>
          <p:cNvSpPr/>
          <p:nvPr/>
        </p:nvSpPr>
        <p:spPr>
          <a:xfrm>
            <a:off x="148522" y="986457"/>
            <a:ext cx="8295391" cy="1742456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725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61">
            <a:extLst>
              <a:ext uri="{FF2B5EF4-FFF2-40B4-BE49-F238E27FC236}">
                <a16:creationId xmlns:a16="http://schemas.microsoft.com/office/drawing/2014/main" id="{80AAB393-A3C4-FE45-A982-0530578E063F}"/>
              </a:ext>
            </a:extLst>
          </p:cNvPr>
          <p:cNvSpPr/>
          <p:nvPr/>
        </p:nvSpPr>
        <p:spPr>
          <a:xfrm>
            <a:off x="0" y="1388148"/>
            <a:ext cx="9144000" cy="106930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4E32761E-4A03-0D41-8C1A-8E4C38ECF915}"/>
              </a:ext>
            </a:extLst>
          </p:cNvPr>
          <p:cNvGrpSpPr/>
          <p:nvPr/>
        </p:nvGrpSpPr>
        <p:grpSpPr>
          <a:xfrm>
            <a:off x="6439974" y="2071480"/>
            <a:ext cx="2721899" cy="1916849"/>
            <a:chOff x="894701" y="2819400"/>
            <a:chExt cx="3629199" cy="2555799"/>
          </a:xfrm>
        </p:grpSpPr>
        <p:sp>
          <p:nvSpPr>
            <p:cNvPr id="52" name="Trapezoid 51">
              <a:extLst>
                <a:ext uri="{FF2B5EF4-FFF2-40B4-BE49-F238E27FC236}">
                  <a16:creationId xmlns:a16="http://schemas.microsoft.com/office/drawing/2014/main" id="{B97A92E2-6D98-414C-A945-FCE71E9504CD}"/>
                </a:ext>
              </a:extLst>
            </p:cNvPr>
            <p:cNvSpPr/>
            <p:nvPr/>
          </p:nvSpPr>
          <p:spPr>
            <a:xfrm>
              <a:off x="953049" y="2819400"/>
              <a:ext cx="3199749" cy="1934258"/>
            </a:xfrm>
            <a:prstGeom prst="trapezoid">
              <a:avLst>
                <a:gd name="adj" fmla="val 90123"/>
              </a:avLst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rtlCol="0" anchor="ctr"/>
            <a:lstStyle/>
            <a:p>
              <a:pPr algn="ctr"/>
              <a:r>
                <a:rPr lang="en-US" sz="2100" dirty="0">
                  <a:solidFill>
                    <a:schemeClr val="tx1"/>
                  </a:solidFill>
                </a:rPr>
                <a:t>Merkle </a:t>
              </a:r>
              <a:br>
                <a:rPr lang="en-US" sz="2100" dirty="0">
                  <a:solidFill>
                    <a:schemeClr val="tx1"/>
                  </a:solidFill>
                </a:rPr>
              </a:br>
              <a:r>
                <a:rPr lang="en-US" sz="2100" dirty="0">
                  <a:solidFill>
                    <a:schemeClr val="tx1"/>
                  </a:solidFill>
                </a:rPr>
                <a:t>tree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FB4E759-F767-1A45-A2C0-0EDD026A933A}"/>
                </a:ext>
              </a:extLst>
            </p:cNvPr>
            <p:cNvSpPr txBox="1"/>
            <p:nvPr/>
          </p:nvSpPr>
          <p:spPr>
            <a:xfrm>
              <a:off x="894701" y="4882756"/>
              <a:ext cx="3629199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/>
                <a:t>Tx</a:t>
              </a:r>
              <a:r>
                <a:rPr lang="en-US" sz="2100" baseline="-25000" dirty="0"/>
                <a:t>2n+1</a:t>
              </a:r>
              <a:r>
                <a:rPr lang="en-US" sz="1800" dirty="0"/>
                <a:t>   Tx</a:t>
              </a:r>
              <a:r>
                <a:rPr lang="en-US" sz="2100" baseline="-25000" dirty="0"/>
                <a:t>2n+2</a:t>
              </a:r>
              <a:r>
                <a:rPr lang="en-US" sz="1800" dirty="0"/>
                <a:t>  …  Tx</a:t>
              </a:r>
              <a:r>
                <a:rPr lang="en-US" sz="2100" baseline="-25000" dirty="0"/>
                <a:t>3n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2D6AA9A-3639-004B-BAE5-6503EFE045A9}"/>
              </a:ext>
            </a:extLst>
          </p:cNvPr>
          <p:cNvGrpSpPr/>
          <p:nvPr/>
        </p:nvGrpSpPr>
        <p:grpSpPr>
          <a:xfrm>
            <a:off x="3406632" y="2114550"/>
            <a:ext cx="2587247" cy="1916849"/>
            <a:chOff x="894701" y="2819400"/>
            <a:chExt cx="3449663" cy="2555799"/>
          </a:xfrm>
        </p:grpSpPr>
        <p:sp>
          <p:nvSpPr>
            <p:cNvPr id="49" name="Trapezoid 48">
              <a:extLst>
                <a:ext uri="{FF2B5EF4-FFF2-40B4-BE49-F238E27FC236}">
                  <a16:creationId xmlns:a16="http://schemas.microsoft.com/office/drawing/2014/main" id="{F929D135-C455-1141-81F9-F613D7C6C4D8}"/>
                </a:ext>
              </a:extLst>
            </p:cNvPr>
            <p:cNvSpPr/>
            <p:nvPr/>
          </p:nvSpPr>
          <p:spPr>
            <a:xfrm>
              <a:off x="953049" y="2819400"/>
              <a:ext cx="3199749" cy="1934258"/>
            </a:xfrm>
            <a:prstGeom prst="trapezoid">
              <a:avLst>
                <a:gd name="adj" fmla="val 90123"/>
              </a:avLst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rtlCol="0" anchor="ctr"/>
            <a:lstStyle/>
            <a:p>
              <a:pPr algn="ctr"/>
              <a:r>
                <a:rPr lang="en-US" sz="2100" dirty="0">
                  <a:solidFill>
                    <a:schemeClr val="tx1"/>
                  </a:solidFill>
                </a:rPr>
                <a:t>Merkle </a:t>
              </a:r>
              <a:br>
                <a:rPr lang="en-US" sz="2100" dirty="0">
                  <a:solidFill>
                    <a:schemeClr val="tx1"/>
                  </a:solidFill>
                </a:rPr>
              </a:br>
              <a:r>
                <a:rPr lang="en-US" sz="2100" dirty="0">
                  <a:solidFill>
                    <a:schemeClr val="tx1"/>
                  </a:solidFill>
                </a:rPr>
                <a:t>tree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FA9344A-2D79-9949-9B06-4D3EC1816061}"/>
                </a:ext>
              </a:extLst>
            </p:cNvPr>
            <p:cNvSpPr txBox="1"/>
            <p:nvPr/>
          </p:nvSpPr>
          <p:spPr>
            <a:xfrm>
              <a:off x="894701" y="4882756"/>
              <a:ext cx="3449663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/>
                <a:t>Tx</a:t>
              </a:r>
              <a:r>
                <a:rPr lang="en-US" sz="2100" baseline="-25000" dirty="0"/>
                <a:t>n+1</a:t>
              </a:r>
              <a:r>
                <a:rPr lang="en-US" sz="1800" dirty="0"/>
                <a:t>   Tx</a:t>
              </a:r>
              <a:r>
                <a:rPr lang="en-US" sz="2100" baseline="-25000" dirty="0"/>
                <a:t>n+2</a:t>
              </a:r>
              <a:r>
                <a:rPr lang="en-US" sz="1800" dirty="0"/>
                <a:t>   …   Tx</a:t>
              </a:r>
              <a:r>
                <a:rPr lang="en-US" sz="2100" baseline="-25000" dirty="0"/>
                <a:t>2n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54F026D-1F8C-D64D-ADDA-BA3CFCD54A6E}"/>
              </a:ext>
            </a:extLst>
          </p:cNvPr>
          <p:cNvGrpSpPr/>
          <p:nvPr/>
        </p:nvGrpSpPr>
        <p:grpSpPr>
          <a:xfrm>
            <a:off x="415478" y="2114550"/>
            <a:ext cx="2515112" cy="1916849"/>
            <a:chOff x="894701" y="2819400"/>
            <a:chExt cx="3353482" cy="2555799"/>
          </a:xfrm>
        </p:grpSpPr>
        <p:sp>
          <p:nvSpPr>
            <p:cNvPr id="18" name="Trapezoid 17">
              <a:extLst>
                <a:ext uri="{FF2B5EF4-FFF2-40B4-BE49-F238E27FC236}">
                  <a16:creationId xmlns:a16="http://schemas.microsoft.com/office/drawing/2014/main" id="{4867E79B-4F2D-274A-97BB-B663C7FBE951}"/>
                </a:ext>
              </a:extLst>
            </p:cNvPr>
            <p:cNvSpPr/>
            <p:nvPr/>
          </p:nvSpPr>
          <p:spPr>
            <a:xfrm>
              <a:off x="953049" y="2819400"/>
              <a:ext cx="3199749" cy="1934258"/>
            </a:xfrm>
            <a:prstGeom prst="trapezoid">
              <a:avLst>
                <a:gd name="adj" fmla="val 90123"/>
              </a:avLst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rtlCol="0" anchor="ctr"/>
            <a:lstStyle/>
            <a:p>
              <a:pPr algn="ctr"/>
              <a:r>
                <a:rPr lang="en-US" sz="2100" dirty="0">
                  <a:solidFill>
                    <a:schemeClr val="tx1"/>
                  </a:solidFill>
                </a:rPr>
                <a:t>Merkle </a:t>
              </a:r>
              <a:br>
                <a:rPr lang="en-US" sz="2100" dirty="0">
                  <a:solidFill>
                    <a:schemeClr val="tx1"/>
                  </a:solidFill>
                </a:rPr>
              </a:br>
              <a:r>
                <a:rPr lang="en-US" sz="2100" dirty="0">
                  <a:solidFill>
                    <a:schemeClr val="tx1"/>
                  </a:solidFill>
                </a:rPr>
                <a:t>tree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55746E7-9CCF-5A4D-AA73-0C151D4BF022}"/>
                </a:ext>
              </a:extLst>
            </p:cNvPr>
            <p:cNvSpPr txBox="1"/>
            <p:nvPr/>
          </p:nvSpPr>
          <p:spPr>
            <a:xfrm>
              <a:off x="894701" y="4882756"/>
              <a:ext cx="3353482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/>
                <a:t>Tx</a:t>
              </a:r>
              <a:r>
                <a:rPr lang="en-US" sz="2100" baseline="-25000" dirty="0"/>
                <a:t>1</a:t>
              </a:r>
              <a:r>
                <a:rPr lang="en-US" sz="1800" dirty="0"/>
                <a:t>   Tx</a:t>
              </a:r>
              <a:r>
                <a:rPr lang="en-US" sz="2100" baseline="-25000" dirty="0"/>
                <a:t>2</a:t>
              </a:r>
              <a:r>
                <a:rPr lang="en-US" sz="1800" dirty="0"/>
                <a:t>       …      </a:t>
              </a:r>
              <a:r>
                <a:rPr lang="en-US" sz="1800" dirty="0" err="1"/>
                <a:t>Tx</a:t>
              </a:r>
              <a:r>
                <a:rPr lang="en-US" sz="2100" i="1" baseline="-25000" dirty="0" err="1"/>
                <a:t>n</a:t>
              </a:r>
              <a:endParaRPr lang="en-US" sz="2100" i="1" baseline="-2500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4A53CE0-3190-F749-8D47-E849D56EB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Abstract block chain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7820443-B273-A649-8918-6416915BE018}"/>
              </a:ext>
            </a:extLst>
          </p:cNvPr>
          <p:cNvCxnSpPr>
            <a:cxnSpLocks/>
          </p:cNvCxnSpPr>
          <p:nvPr/>
        </p:nvCxnSpPr>
        <p:spPr>
          <a:xfrm>
            <a:off x="0" y="1388147"/>
            <a:ext cx="9144000" cy="0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6B9E2E3-2E72-2B4F-99B4-F8C7A1021151}"/>
              </a:ext>
            </a:extLst>
          </p:cNvPr>
          <p:cNvCxnSpPr>
            <a:cxnSpLocks/>
          </p:cNvCxnSpPr>
          <p:nvPr/>
        </p:nvCxnSpPr>
        <p:spPr>
          <a:xfrm>
            <a:off x="0" y="2457450"/>
            <a:ext cx="9144000" cy="0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3F94DF6-AEA8-3D40-B522-E7FEEC6BEFAA}"/>
              </a:ext>
            </a:extLst>
          </p:cNvPr>
          <p:cNvSpPr txBox="1"/>
          <p:nvPr/>
        </p:nvSpPr>
        <p:spPr>
          <a:xfrm>
            <a:off x="555585" y="983848"/>
            <a:ext cx="145264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/>
              <a:t>blockchain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4F36E79-39CF-9F4F-8018-0F22AAA1BAC1}"/>
              </a:ext>
            </a:extLst>
          </p:cNvPr>
          <p:cNvGrpSpPr/>
          <p:nvPr/>
        </p:nvGrpSpPr>
        <p:grpSpPr>
          <a:xfrm>
            <a:off x="400050" y="1485901"/>
            <a:ext cx="2628153" cy="859790"/>
            <a:chOff x="1328058" y="2077732"/>
            <a:chExt cx="3504204" cy="1146387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C5B2E26-063F-ED41-8436-25C16FEBCEF6}"/>
                </a:ext>
              </a:extLst>
            </p:cNvPr>
            <p:cNvSpPr/>
            <p:nvPr/>
          </p:nvSpPr>
          <p:spPr>
            <a:xfrm>
              <a:off x="1328058" y="2454729"/>
              <a:ext cx="3504204" cy="769390"/>
            </a:xfrm>
            <a:prstGeom prst="rect">
              <a:avLst/>
            </a:prstGeom>
            <a:solidFill>
              <a:srgbClr val="ADF5B4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A69FE68-C27C-FB4A-9163-4ECF98BA751E}"/>
                </a:ext>
              </a:extLst>
            </p:cNvPr>
            <p:cNvSpPr/>
            <p:nvPr/>
          </p:nvSpPr>
          <p:spPr>
            <a:xfrm>
              <a:off x="1480306" y="2532627"/>
              <a:ext cx="653294" cy="316585"/>
            </a:xfrm>
            <a:prstGeom prst="rect">
              <a:avLst/>
            </a:prstGeom>
            <a:solidFill>
              <a:srgbClr val="00B05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sz="180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F5AF669-D088-DC48-9554-D198D530D7E2}"/>
                </a:ext>
              </a:extLst>
            </p:cNvPr>
            <p:cNvSpPr txBox="1"/>
            <p:nvPr/>
          </p:nvSpPr>
          <p:spPr>
            <a:xfrm>
              <a:off x="2180343" y="2077732"/>
              <a:ext cx="1718847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00" dirty="0"/>
                <a:t>block header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F3279B0-1830-A445-9B29-97915D43FA9B}"/>
                </a:ext>
              </a:extLst>
            </p:cNvPr>
            <p:cNvSpPr txBox="1"/>
            <p:nvPr/>
          </p:nvSpPr>
          <p:spPr>
            <a:xfrm>
              <a:off x="1448797" y="2526268"/>
              <a:ext cx="837203" cy="597932"/>
            </a:xfrm>
            <a:prstGeom prst="rect">
              <a:avLst/>
            </a:prstGeom>
            <a:solidFill>
              <a:srgbClr val="00B050"/>
            </a:solidFill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sz="1500" b="1" dirty="0"/>
                <a:t>⊥</a:t>
              </a:r>
              <a:endParaRPr lang="en-US" sz="1800" b="1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1769FCD-99BE-7F4C-942A-9A9A9D6DB69C}"/>
                </a:ext>
              </a:extLst>
            </p:cNvPr>
            <p:cNvSpPr txBox="1"/>
            <p:nvPr/>
          </p:nvSpPr>
          <p:spPr>
            <a:xfrm>
              <a:off x="2476997" y="2532627"/>
              <a:ext cx="1059711" cy="597932"/>
            </a:xfrm>
            <a:prstGeom prst="rect">
              <a:avLst/>
            </a:prstGeom>
            <a:solidFill>
              <a:srgbClr val="00B050"/>
            </a:solidFill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sz="1500" dirty="0"/>
                <a:t>Merkle</a:t>
              </a:r>
              <a:br>
                <a:rPr lang="en-US" sz="1500" dirty="0"/>
              </a:br>
              <a:r>
                <a:rPr lang="en-US" sz="1500" dirty="0"/>
                <a:t>root</a:t>
              </a:r>
              <a:endParaRPr lang="en-US" sz="1800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7C2A2D8-FBA8-9046-A1A6-F8B0AADE1252}"/>
                </a:ext>
              </a:extLst>
            </p:cNvPr>
            <p:cNvSpPr txBox="1"/>
            <p:nvPr/>
          </p:nvSpPr>
          <p:spPr>
            <a:xfrm>
              <a:off x="3680632" y="2526268"/>
              <a:ext cx="1059711" cy="597932"/>
            </a:xfrm>
            <a:prstGeom prst="rect">
              <a:avLst/>
            </a:prstGeom>
            <a:solidFill>
              <a:srgbClr val="00B050"/>
            </a:solidFill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sz="1500" dirty="0"/>
                <a:t>other</a:t>
              </a:r>
              <a:br>
                <a:rPr lang="en-US" sz="1500" dirty="0"/>
              </a:br>
              <a:r>
                <a:rPr lang="en-US" sz="1500" dirty="0"/>
                <a:t>data</a:t>
              </a:r>
              <a:endParaRPr lang="en-US" sz="1800" dirty="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0EBB648-638B-EB4C-88FE-79B290CEDFF9}"/>
              </a:ext>
            </a:extLst>
          </p:cNvPr>
          <p:cNvGrpSpPr/>
          <p:nvPr/>
        </p:nvGrpSpPr>
        <p:grpSpPr>
          <a:xfrm>
            <a:off x="3389631" y="1485901"/>
            <a:ext cx="2628153" cy="859790"/>
            <a:chOff x="1328058" y="2077732"/>
            <a:chExt cx="3504204" cy="1146387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AD8FCC3-BF9F-724B-9429-280A7B947FFD}"/>
                </a:ext>
              </a:extLst>
            </p:cNvPr>
            <p:cNvSpPr/>
            <p:nvPr/>
          </p:nvSpPr>
          <p:spPr>
            <a:xfrm>
              <a:off x="1328058" y="2454729"/>
              <a:ext cx="3504204" cy="769390"/>
            </a:xfrm>
            <a:prstGeom prst="rect">
              <a:avLst/>
            </a:prstGeom>
            <a:solidFill>
              <a:srgbClr val="ADF5B4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0A78B27-6BB1-E544-A327-912E1F24A505}"/>
                </a:ext>
              </a:extLst>
            </p:cNvPr>
            <p:cNvSpPr/>
            <p:nvPr/>
          </p:nvSpPr>
          <p:spPr>
            <a:xfrm>
              <a:off x="1480306" y="2532627"/>
              <a:ext cx="653294" cy="316585"/>
            </a:xfrm>
            <a:prstGeom prst="rect">
              <a:avLst/>
            </a:prstGeom>
            <a:solidFill>
              <a:srgbClr val="00B05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sz="180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2738302-0D9F-8342-B3F1-5533B06E5112}"/>
                </a:ext>
              </a:extLst>
            </p:cNvPr>
            <p:cNvSpPr txBox="1"/>
            <p:nvPr/>
          </p:nvSpPr>
          <p:spPr>
            <a:xfrm>
              <a:off x="2180343" y="2077732"/>
              <a:ext cx="1718847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00" dirty="0"/>
                <a:t>block header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B695A39-96E0-5544-8972-FEDD005565A2}"/>
                </a:ext>
              </a:extLst>
            </p:cNvPr>
            <p:cNvSpPr txBox="1"/>
            <p:nvPr/>
          </p:nvSpPr>
          <p:spPr>
            <a:xfrm>
              <a:off x="1448797" y="2526268"/>
              <a:ext cx="837203" cy="597932"/>
            </a:xfrm>
            <a:prstGeom prst="rect">
              <a:avLst/>
            </a:prstGeom>
            <a:solidFill>
              <a:srgbClr val="00B050"/>
            </a:solidFill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sz="1500" dirty="0"/>
                <a:t>hash</a:t>
              </a:r>
              <a:endParaRPr lang="en-US" sz="1800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FB793A4-6697-684E-95C0-F42C6D41D9DA}"/>
                </a:ext>
              </a:extLst>
            </p:cNvPr>
            <p:cNvSpPr txBox="1"/>
            <p:nvPr/>
          </p:nvSpPr>
          <p:spPr>
            <a:xfrm>
              <a:off x="2476997" y="2532627"/>
              <a:ext cx="1059711" cy="597932"/>
            </a:xfrm>
            <a:prstGeom prst="rect">
              <a:avLst/>
            </a:prstGeom>
            <a:solidFill>
              <a:srgbClr val="00B050"/>
            </a:solidFill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sz="1500" dirty="0"/>
                <a:t>Merkle</a:t>
              </a:r>
              <a:br>
                <a:rPr lang="en-US" sz="1500" dirty="0"/>
              </a:br>
              <a:r>
                <a:rPr lang="en-US" sz="1500" dirty="0"/>
                <a:t>root</a:t>
              </a:r>
              <a:endParaRPr lang="en-US" sz="1800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58A5B78-D870-7A4A-84D0-B6CA48CB5F47}"/>
                </a:ext>
              </a:extLst>
            </p:cNvPr>
            <p:cNvSpPr txBox="1"/>
            <p:nvPr/>
          </p:nvSpPr>
          <p:spPr>
            <a:xfrm>
              <a:off x="3680632" y="2526268"/>
              <a:ext cx="1059711" cy="597932"/>
            </a:xfrm>
            <a:prstGeom prst="rect">
              <a:avLst/>
            </a:prstGeom>
            <a:solidFill>
              <a:srgbClr val="00B050"/>
            </a:solidFill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sz="1500" dirty="0"/>
                <a:t>other</a:t>
              </a:r>
              <a:br>
                <a:rPr lang="en-US" sz="1500" dirty="0"/>
              </a:br>
              <a:r>
                <a:rPr lang="en-US" sz="1500" dirty="0"/>
                <a:t>data</a:t>
              </a:r>
              <a:endParaRPr lang="en-US" sz="1800" dirty="0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7279127-0915-8242-9B52-2969AA74061C}"/>
              </a:ext>
            </a:extLst>
          </p:cNvPr>
          <p:cNvGrpSpPr/>
          <p:nvPr/>
        </p:nvGrpSpPr>
        <p:grpSpPr>
          <a:xfrm>
            <a:off x="2320282" y="1569537"/>
            <a:ext cx="1473855" cy="252765"/>
            <a:chOff x="3093709" y="2092716"/>
            <a:chExt cx="1965140" cy="337020"/>
          </a:xfrm>
        </p:grpSpPr>
        <p:cxnSp>
          <p:nvCxnSpPr>
            <p:cNvPr id="33" name="Elbow Connector 32">
              <a:extLst>
                <a:ext uri="{FF2B5EF4-FFF2-40B4-BE49-F238E27FC236}">
                  <a16:creationId xmlns:a16="http://schemas.microsoft.com/office/drawing/2014/main" id="{347190FD-1E4C-184F-8499-6E3C79CED5EA}"/>
                </a:ext>
              </a:extLst>
            </p:cNvPr>
            <p:cNvCxnSpPr>
              <a:cxnSpLocks/>
              <a:endCxn id="26" idx="0"/>
            </p:cNvCxnSpPr>
            <p:nvPr/>
          </p:nvCxnSpPr>
          <p:spPr>
            <a:xfrm>
              <a:off x="3526342" y="2092716"/>
              <a:ext cx="1532507" cy="337020"/>
            </a:xfrm>
            <a:prstGeom prst="bentConnector2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531DBFBA-6536-9844-BC09-5A1DB62B006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93709" y="2092716"/>
              <a:ext cx="433836" cy="259122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7BD5168-B710-0E48-84CA-53505F114868}"/>
              </a:ext>
            </a:extLst>
          </p:cNvPr>
          <p:cNvGrpSpPr/>
          <p:nvPr/>
        </p:nvGrpSpPr>
        <p:grpSpPr>
          <a:xfrm>
            <a:off x="6379213" y="1488650"/>
            <a:ext cx="2628153" cy="859790"/>
            <a:chOff x="1328058" y="2077732"/>
            <a:chExt cx="3504204" cy="1146387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07401307-AEE1-6D47-93EC-4844F168C755}"/>
                </a:ext>
              </a:extLst>
            </p:cNvPr>
            <p:cNvSpPr/>
            <p:nvPr/>
          </p:nvSpPr>
          <p:spPr>
            <a:xfrm>
              <a:off x="1328058" y="2454729"/>
              <a:ext cx="3504204" cy="769390"/>
            </a:xfrm>
            <a:prstGeom prst="rect">
              <a:avLst/>
            </a:prstGeom>
            <a:solidFill>
              <a:srgbClr val="ADF5B4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7FCD95D-F42E-964E-A05D-C30EA392DAA7}"/>
                </a:ext>
              </a:extLst>
            </p:cNvPr>
            <p:cNvSpPr/>
            <p:nvPr/>
          </p:nvSpPr>
          <p:spPr>
            <a:xfrm>
              <a:off x="1480306" y="2532627"/>
              <a:ext cx="653294" cy="316585"/>
            </a:xfrm>
            <a:prstGeom prst="rect">
              <a:avLst/>
            </a:prstGeom>
            <a:solidFill>
              <a:srgbClr val="00B05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sz="1800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4F2FB80-7671-7743-966E-CE9FCD835BE1}"/>
                </a:ext>
              </a:extLst>
            </p:cNvPr>
            <p:cNvSpPr txBox="1"/>
            <p:nvPr/>
          </p:nvSpPr>
          <p:spPr>
            <a:xfrm>
              <a:off x="2180343" y="2077732"/>
              <a:ext cx="1718847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00" dirty="0"/>
                <a:t>block header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A8AADF3-CFE0-1449-A4F5-A2FC56FD48EB}"/>
                </a:ext>
              </a:extLst>
            </p:cNvPr>
            <p:cNvSpPr txBox="1"/>
            <p:nvPr/>
          </p:nvSpPr>
          <p:spPr>
            <a:xfrm>
              <a:off x="1448797" y="2526268"/>
              <a:ext cx="837203" cy="597932"/>
            </a:xfrm>
            <a:prstGeom prst="rect">
              <a:avLst/>
            </a:prstGeom>
            <a:solidFill>
              <a:srgbClr val="00B050"/>
            </a:solidFill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sz="1500" dirty="0"/>
                <a:t>hash</a:t>
              </a:r>
              <a:endParaRPr lang="en-US" sz="1800" dirty="0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C8B1A0F-426A-114E-8B2B-5B52030F6B3D}"/>
                </a:ext>
              </a:extLst>
            </p:cNvPr>
            <p:cNvSpPr txBox="1"/>
            <p:nvPr/>
          </p:nvSpPr>
          <p:spPr>
            <a:xfrm>
              <a:off x="2476997" y="2532627"/>
              <a:ext cx="1059711" cy="597932"/>
            </a:xfrm>
            <a:prstGeom prst="rect">
              <a:avLst/>
            </a:prstGeom>
            <a:solidFill>
              <a:srgbClr val="00B050"/>
            </a:solidFill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sz="1500" dirty="0"/>
                <a:t>Merkle</a:t>
              </a:r>
              <a:br>
                <a:rPr lang="en-US" sz="1500" dirty="0"/>
              </a:br>
              <a:r>
                <a:rPr lang="en-US" sz="1500" dirty="0"/>
                <a:t>root</a:t>
              </a:r>
              <a:endParaRPr lang="en-US" sz="1800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9B1AF9A-1582-7641-AA89-925B5BC3ED2C}"/>
                </a:ext>
              </a:extLst>
            </p:cNvPr>
            <p:cNvSpPr txBox="1"/>
            <p:nvPr/>
          </p:nvSpPr>
          <p:spPr>
            <a:xfrm>
              <a:off x="3680632" y="2526268"/>
              <a:ext cx="1059711" cy="597932"/>
            </a:xfrm>
            <a:prstGeom prst="rect">
              <a:avLst/>
            </a:prstGeom>
            <a:solidFill>
              <a:srgbClr val="00B050"/>
            </a:solidFill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sz="1500" dirty="0"/>
                <a:t>other</a:t>
              </a:r>
              <a:br>
                <a:rPr lang="en-US" sz="1500" dirty="0"/>
              </a:br>
              <a:r>
                <a:rPr lang="en-US" sz="1500" dirty="0"/>
                <a:t>data</a:t>
              </a:r>
              <a:endParaRPr lang="en-US" sz="1800" dirty="0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71E01E0-6160-B349-BCBE-5F7B5613E4CF}"/>
              </a:ext>
            </a:extLst>
          </p:cNvPr>
          <p:cNvGrpSpPr/>
          <p:nvPr/>
        </p:nvGrpSpPr>
        <p:grpSpPr>
          <a:xfrm>
            <a:off x="5301916" y="1565395"/>
            <a:ext cx="1473855" cy="252765"/>
            <a:chOff x="3093709" y="2092716"/>
            <a:chExt cx="1965140" cy="337020"/>
          </a:xfrm>
        </p:grpSpPr>
        <p:cxnSp>
          <p:nvCxnSpPr>
            <p:cNvPr id="56" name="Elbow Connector 55">
              <a:extLst>
                <a:ext uri="{FF2B5EF4-FFF2-40B4-BE49-F238E27FC236}">
                  <a16:creationId xmlns:a16="http://schemas.microsoft.com/office/drawing/2014/main" id="{D0C38DE4-7B4C-2D41-908C-85800F2E91EE}"/>
                </a:ext>
              </a:extLst>
            </p:cNvPr>
            <p:cNvCxnSpPr>
              <a:cxnSpLocks/>
            </p:cNvCxnSpPr>
            <p:nvPr/>
          </p:nvCxnSpPr>
          <p:spPr>
            <a:xfrm>
              <a:off x="3526342" y="2092716"/>
              <a:ext cx="1532507" cy="337020"/>
            </a:xfrm>
            <a:prstGeom prst="bentConnector2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77A5108F-0002-4847-A239-FB83A8F3BC1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93709" y="2092716"/>
              <a:ext cx="433836" cy="25912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18C94ABE-04CF-6E46-9440-8C0A6CB54E4F}"/>
              </a:ext>
            </a:extLst>
          </p:cNvPr>
          <p:cNvSpPr txBox="1"/>
          <p:nvPr/>
        </p:nvSpPr>
        <p:spPr>
          <a:xfrm>
            <a:off x="914400" y="4591475"/>
            <a:ext cx="720171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latin typeface="+mn-lt"/>
              </a:rPr>
              <a:t>Merkle proofs are used to prove that a Tx is “on the block chain”</a:t>
            </a:r>
          </a:p>
        </p:txBody>
      </p:sp>
    </p:spTree>
    <p:extLst>
      <p:ext uri="{BB962C8B-B14F-4D97-AF65-F5344CB8AC3E}">
        <p14:creationId xmlns:p14="http://schemas.microsoft.com/office/powerpoint/2010/main" val="1671604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97B16-077B-A94D-AEF4-308A35A75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Another application:  proof of work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3C5E73B-9273-3F4D-885E-5F0FF103800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00151"/>
                <a:ext cx="8452884" cy="381843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u="sng" dirty="0"/>
                  <a:t>Goal</a:t>
                </a:r>
                <a:r>
                  <a:rPr lang="en-US" sz="2400" dirty="0"/>
                  <a:t>:   computational problem that</a:t>
                </a:r>
              </a:p>
              <a:p>
                <a:r>
                  <a:rPr lang="en-US" sz="2400" dirty="0"/>
                  <a:t>takes time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𝐷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to solve, but			(D is called the </a:t>
                </a:r>
                <a:r>
                  <a:rPr lang="en-US" sz="2400" b="1" dirty="0"/>
                  <a:t>difficulty</a:t>
                </a:r>
                <a:r>
                  <a:rPr lang="en-US" sz="2400" dirty="0"/>
                  <a:t>)</a:t>
                </a:r>
              </a:p>
              <a:p>
                <a:r>
                  <a:rPr lang="en-US" sz="2400" dirty="0"/>
                  <a:t>solution takes time O(1) to verify</a:t>
                </a:r>
              </a:p>
              <a:p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How?     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⇾{0,1,2,…,2</m:t>
                    </m:r>
                    <m:r>
                      <a:rPr lang="en-US" sz="2400" i="1" baseline="30000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−1}</m:t>
                    </m:r>
                  </m:oMath>
                </a14:m>
                <a:r>
                  <a:rPr lang="en-US" sz="2400" dirty="0"/>
                  <a:t>    e.g.  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=256</m:t>
                    </m:r>
                  </m:oMath>
                </a14:m>
                <a:endParaRPr lang="en-US" sz="2400" dirty="0"/>
              </a:p>
              <a:p>
                <a:pPr>
                  <a:spcBef>
                    <a:spcPts val="2376"/>
                  </a:spcBef>
                </a:pPr>
                <a:r>
                  <a:rPr lang="en-US" sz="2400" dirty="0"/>
                  <a:t>puzzle:   input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2400" dirty="0"/>
                  <a:t>,   output 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sz="2400" dirty="0"/>
                  <a:t>  </a:t>
                </a:r>
                <a:r>
                  <a:rPr lang="en-US" sz="2400" dirty="0" err="1"/>
                  <a:t>s.t.</a:t>
                </a:r>
                <a:r>
                  <a:rPr lang="en-US" sz="2400" dirty="0"/>
                  <a:t> 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err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 dirty="0" err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)&lt;2</m:t>
                    </m:r>
                    <m:r>
                      <a:rPr lang="en-US" sz="2400" i="1" baseline="30000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en-US" sz="2400" dirty="0"/>
              </a:p>
              <a:p>
                <a:pPr>
                  <a:spcBef>
                    <a:spcPts val="2376"/>
                  </a:spcBef>
                </a:pPr>
                <a:r>
                  <a:rPr lang="en-US" sz="2400" dirty="0"/>
                  <a:t>verify(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/>
                  <a:t>):    accept if   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err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dirty="0" err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 dirty="0" err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)&lt;2</m:t>
                    </m:r>
                    <m:r>
                      <a:rPr lang="en-US" sz="2400" i="1" baseline="30000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3C5E73B-9273-3F4D-885E-5F0FF103800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00151"/>
                <a:ext cx="8452884" cy="3818430"/>
              </a:xfrm>
              <a:blipFill>
                <a:blip r:embed="rId2"/>
                <a:stretch>
                  <a:fillRect l="-1203" t="-13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7DEB1A31-1CD9-4546-A054-852815C01719}"/>
              </a:ext>
            </a:extLst>
          </p:cNvPr>
          <p:cNvSpPr/>
          <p:nvPr/>
        </p:nvSpPr>
        <p:spPr>
          <a:xfrm>
            <a:off x="3742664" y="4221125"/>
            <a:ext cx="2371058" cy="606055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284757-0C30-404E-8FA8-EB8E070EB1B5}"/>
              </a:ext>
            </a:extLst>
          </p:cNvPr>
          <p:cNvSpPr/>
          <p:nvPr/>
        </p:nvSpPr>
        <p:spPr>
          <a:xfrm>
            <a:off x="276447" y="1200151"/>
            <a:ext cx="5082362" cy="137159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888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97B16-077B-A94D-AEF4-308A35A75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Another application:  proof of work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3C5E73B-9273-3F4D-885E-5F0FF103800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200151"/>
                <a:ext cx="8588829" cy="381843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u="sng" dirty="0"/>
                  <a:t>Thm</a:t>
                </a:r>
                <a:r>
                  <a:rPr lang="en-US" sz="2400" dirty="0"/>
                  <a:t>:    if H is a “random function” then the best algorithm </a:t>
                </a:r>
                <a:br>
                  <a:rPr lang="en-US" sz="2400" dirty="0"/>
                </a:br>
                <a:r>
                  <a:rPr lang="en-US" sz="2400" dirty="0"/>
                  <a:t>	requires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400" dirty="0"/>
                  <a:t>  evaluations of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2400" dirty="0"/>
                  <a:t> in expectation.</a:t>
                </a:r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Note:  this is a parallel algorithm</a:t>
                </a:r>
              </a:p>
              <a:p>
                <a:pPr marL="0" indent="0">
                  <a:buNone/>
                </a:pPr>
                <a:r>
                  <a:rPr lang="en-US" sz="2400" dirty="0"/>
                  <a:t>	⇒   the more machines I have, the faster I solve the puzzle.</a:t>
                </a:r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Proof of work is used in some consensus protocols (e.g., Bitcoin)</a:t>
                </a:r>
              </a:p>
              <a:p>
                <a:pPr marL="0" indent="0">
                  <a:spcBef>
                    <a:spcPts val="1824"/>
                  </a:spcBef>
                  <a:buNone/>
                </a:pPr>
                <a:r>
                  <a:rPr lang="en-US" sz="2400" dirty="0"/>
                  <a:t>	Bitcoin uses  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 = </m:t>
                    </m:r>
                    <m:r>
                      <m:rPr>
                        <m:sty m:val="p"/>
                      </m:rPr>
                      <a:rPr lang="en-US" sz="2400" i="0" dirty="0" smtClean="0">
                        <a:latin typeface="Cambria Math" panose="02040503050406030204" pitchFamily="18" charset="0"/>
                      </a:rPr>
                      <m:t>SHA</m:t>
                    </m:r>
                    <m:r>
                      <a:rPr lang="en-US" sz="2400" i="0" dirty="0" smtClean="0">
                        <a:latin typeface="Cambria Math" panose="02040503050406030204" pitchFamily="18" charset="0"/>
                      </a:rPr>
                      <m:t>256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sz="2400" i="0" dirty="0" smtClean="0">
                        <a:latin typeface="Cambria Math" panose="02040503050406030204" pitchFamily="18" charset="0"/>
                      </a:rPr>
                      <m:t>SHA</m:t>
                    </m:r>
                    <m:r>
                      <a:rPr lang="en-US" sz="2400" i="0" dirty="0" smtClean="0">
                        <a:latin typeface="Cambria Math" panose="02040503050406030204" pitchFamily="18" charset="0"/>
                      </a:rPr>
                      <m:t>256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))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3C5E73B-9273-3F4D-885E-5F0FF103800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200151"/>
                <a:ext cx="8588829" cy="3818430"/>
              </a:xfrm>
              <a:blipFill>
                <a:blip r:embed="rId2"/>
                <a:stretch>
                  <a:fillRect l="-1182" t="-13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80289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B47E5F7-9375-E34A-8C68-F566D99784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383307"/>
            <a:ext cx="7772400" cy="695368"/>
          </a:xfrm>
        </p:spPr>
        <p:txBody>
          <a:bodyPr/>
          <a:lstStyle/>
          <a:p>
            <a:r>
              <a:rPr lang="en-US" dirty="0"/>
              <a:t>Cryptography background:</a:t>
            </a:r>
            <a:br>
              <a:rPr lang="en-US" dirty="0"/>
            </a:br>
            <a:r>
              <a:rPr lang="en-US" dirty="0"/>
              <a:t>Digital Signatures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D1059F8C-C478-A545-A4BF-F3315846C1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317422"/>
            <a:ext cx="6400800" cy="131445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How to authorize a transaction</a:t>
            </a:r>
          </a:p>
        </p:txBody>
      </p:sp>
    </p:spTree>
    <p:extLst>
      <p:ext uri="{BB962C8B-B14F-4D97-AF65-F5344CB8AC3E}">
        <p14:creationId xmlns:p14="http://schemas.microsoft.com/office/powerpoint/2010/main" val="8028087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Signatures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2100" y="895350"/>
            <a:ext cx="8839200" cy="68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Physical signatures:  </a:t>
            </a:r>
            <a:r>
              <a:rPr lang="en-US" b="0" dirty="0"/>
              <a:t>bind transaction to author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04800" y="1581150"/>
            <a:ext cx="3352800" cy="1186854"/>
            <a:chOff x="609600" y="1962150"/>
            <a:chExt cx="3352800" cy="1186854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9600" y="1962150"/>
              <a:ext cx="3352800" cy="1186854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914400" y="2393950"/>
              <a:ext cx="23806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Bob agrees to pay Alice 1$</a:t>
              </a: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4"/>
            <a:srcRect l="10393" t="16976" r="29453" b="8950"/>
            <a:stretch/>
          </p:blipFill>
          <p:spPr>
            <a:xfrm>
              <a:off x="1600201" y="2724150"/>
              <a:ext cx="457200" cy="287246"/>
            </a:xfrm>
            <a:prstGeom prst="rect">
              <a:avLst/>
            </a:prstGeom>
          </p:spPr>
        </p:pic>
      </p:grpSp>
      <p:grpSp>
        <p:nvGrpSpPr>
          <p:cNvPr id="7" name="Group 6"/>
          <p:cNvGrpSpPr/>
          <p:nvPr/>
        </p:nvGrpSpPr>
        <p:grpSpPr>
          <a:xfrm>
            <a:off x="4070069" y="2561979"/>
            <a:ext cx="4311931" cy="1196625"/>
            <a:chOff x="4070069" y="2561979"/>
            <a:chExt cx="4311931" cy="1196625"/>
          </a:xfrm>
        </p:grpSpPr>
        <p:grpSp>
          <p:nvGrpSpPr>
            <p:cNvPr id="9" name="Group 8"/>
            <p:cNvGrpSpPr/>
            <p:nvPr/>
          </p:nvGrpSpPr>
          <p:grpSpPr>
            <a:xfrm>
              <a:off x="5029200" y="2571750"/>
              <a:ext cx="3352800" cy="1186854"/>
              <a:chOff x="609600" y="1962150"/>
              <a:chExt cx="3352800" cy="1186854"/>
            </a:xfrm>
          </p:grpSpPr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09600" y="1962150"/>
                <a:ext cx="3352800" cy="1186854"/>
              </a:xfrm>
              <a:prstGeom prst="rect">
                <a:avLst/>
              </a:prstGeom>
            </p:spPr>
          </p:pic>
          <p:sp>
            <p:nvSpPr>
              <p:cNvPr id="11" name="TextBox 10"/>
              <p:cNvSpPr txBox="1"/>
              <p:nvPr/>
            </p:nvSpPr>
            <p:spPr>
              <a:xfrm>
                <a:off x="914400" y="2393950"/>
                <a:ext cx="258866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Bob agrees to pay Alice 100$</a:t>
                </a:r>
              </a:p>
            </p:txBody>
          </p:sp>
          <p:pic>
            <p:nvPicPr>
              <p:cNvPr id="12" name="Picture 11"/>
              <p:cNvPicPr>
                <a:picLocks noChangeAspect="1"/>
              </p:cNvPicPr>
              <p:nvPr/>
            </p:nvPicPr>
            <p:blipFill rotWithShape="1">
              <a:blip r:embed="rId4"/>
              <a:srcRect l="10393" t="16976" r="29453" b="8950"/>
              <a:stretch/>
            </p:blipFill>
            <p:spPr>
              <a:xfrm>
                <a:off x="1600201" y="2724150"/>
                <a:ext cx="457200" cy="287246"/>
              </a:xfrm>
              <a:prstGeom prst="rect">
                <a:avLst/>
              </a:prstGeom>
            </p:spPr>
          </p:pic>
        </p:grpSp>
        <p:sp>
          <p:nvSpPr>
            <p:cNvPr id="6" name="Right Arrow 5"/>
            <p:cNvSpPr/>
            <p:nvPr/>
          </p:nvSpPr>
          <p:spPr>
            <a:xfrm rot="1672349">
              <a:off x="4070069" y="2561979"/>
              <a:ext cx="685800" cy="304800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52400" y="3796665"/>
            <a:ext cx="8562861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Problem in the digital world:   </a:t>
            </a:r>
          </a:p>
          <a:p>
            <a:pPr>
              <a:spcBef>
                <a:spcPts val="1200"/>
              </a:spcBef>
            </a:pPr>
            <a:r>
              <a:rPr lang="en-US" sz="2400" dirty="0"/>
              <a:t>	   anyone can copy Bob’s signature from one doc to another</a:t>
            </a:r>
          </a:p>
        </p:txBody>
      </p:sp>
    </p:spTree>
    <p:extLst>
      <p:ext uri="{BB962C8B-B14F-4D97-AF65-F5344CB8AC3E}">
        <p14:creationId xmlns:p14="http://schemas.microsoft.com/office/powerpoint/2010/main" val="2524129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33221"/>
            <a:ext cx="8229600" cy="857250"/>
          </a:xfrm>
        </p:spPr>
        <p:txBody>
          <a:bodyPr/>
          <a:lstStyle/>
          <a:p>
            <a:r>
              <a:rPr lang="en-US" dirty="0"/>
              <a:t>Digital signatures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819150"/>
            <a:ext cx="8839200" cy="609600"/>
          </a:xfrm>
        </p:spPr>
        <p:txBody>
          <a:bodyPr>
            <a:normAutofit/>
          </a:bodyPr>
          <a:lstStyle/>
          <a:p>
            <a:pPr marL="0" indent="0">
              <a:spcBef>
                <a:spcPct val="100000"/>
              </a:spcBef>
              <a:buNone/>
            </a:pPr>
            <a:r>
              <a:rPr lang="en-US" dirty="0"/>
              <a:t>Solution:  </a:t>
            </a:r>
            <a:r>
              <a:rPr lang="en-US" b="0" dirty="0"/>
              <a:t>make signature depend on document</a:t>
            </a:r>
          </a:p>
          <a:p>
            <a:pPr marL="914400" lvl="2" indent="0">
              <a:lnSpc>
                <a:spcPct val="140000"/>
              </a:lnSpc>
              <a:spcBef>
                <a:spcPct val="60000"/>
              </a:spcBef>
              <a:buNone/>
            </a:pPr>
            <a:endParaRPr lang="en-US" sz="2400" dirty="0"/>
          </a:p>
        </p:txBody>
      </p:sp>
      <p:grpSp>
        <p:nvGrpSpPr>
          <p:cNvPr id="7" name="Group 6"/>
          <p:cNvGrpSpPr/>
          <p:nvPr/>
        </p:nvGrpSpPr>
        <p:grpSpPr>
          <a:xfrm>
            <a:off x="1600200" y="1863864"/>
            <a:ext cx="3352800" cy="1186854"/>
            <a:chOff x="304800" y="2019240"/>
            <a:chExt cx="3352800" cy="1186854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4800" y="2019240"/>
              <a:ext cx="3352800" cy="1186854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609600" y="2451040"/>
              <a:ext cx="23806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Bob agrees to pay Alice 1$</a:t>
              </a:r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392" y="3692664"/>
            <a:ext cx="1036320" cy="762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7164" y="4302264"/>
            <a:ext cx="16675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+mn-lt"/>
              </a:rPr>
              <a:t>secret signing </a:t>
            </a:r>
            <a:br>
              <a:rPr lang="en-US" sz="2000" dirty="0">
                <a:latin typeface="+mn-lt"/>
              </a:rPr>
            </a:br>
            <a:r>
              <a:rPr lang="en-US" sz="2000" dirty="0">
                <a:latin typeface="+mn-lt"/>
              </a:rPr>
              <a:t>key  (</a:t>
            </a:r>
            <a:r>
              <a:rPr lang="en-US" sz="2000" dirty="0" err="1">
                <a:latin typeface="+mn-lt"/>
              </a:rPr>
              <a:t>sk</a:t>
            </a:r>
            <a:r>
              <a:rPr lang="en-US" sz="2000" dirty="0">
                <a:latin typeface="+mn-lt"/>
              </a:rPr>
              <a:t>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239192" y="3768864"/>
            <a:ext cx="1494608" cy="7620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signing</a:t>
            </a:r>
          </a:p>
          <a:p>
            <a:pPr algn="ctr"/>
            <a:r>
              <a:rPr lang="en-US" dirty="0"/>
              <a:t>algorithm</a:t>
            </a:r>
          </a:p>
        </p:txBody>
      </p:sp>
      <p:sp>
        <p:nvSpPr>
          <p:cNvPr id="2" name="Up Arrow 1"/>
          <p:cNvSpPr/>
          <p:nvPr/>
        </p:nvSpPr>
        <p:spPr>
          <a:xfrm flipV="1">
            <a:off x="2924992" y="3159264"/>
            <a:ext cx="228600" cy="533400"/>
          </a:xfrm>
          <a:prstGeom prst="upArrow">
            <a:avLst/>
          </a:prstGeom>
          <a:solidFill>
            <a:srgbClr val="00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ight Arrow 2"/>
          <p:cNvSpPr/>
          <p:nvPr/>
        </p:nvSpPr>
        <p:spPr>
          <a:xfrm>
            <a:off x="1477192" y="4073664"/>
            <a:ext cx="762000" cy="152400"/>
          </a:xfrm>
          <a:prstGeom prst="rightArrow">
            <a:avLst/>
          </a:prstGeom>
          <a:solidFill>
            <a:srgbClr val="00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81400" y="3105150"/>
            <a:ext cx="1354908" cy="461665"/>
          </a:xfrm>
          <a:prstGeom prst="rect">
            <a:avLst/>
          </a:prstGeom>
          <a:noFill/>
          <a:ln>
            <a:solidFill>
              <a:srgbClr val="4F81BD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+mn-lt"/>
              </a:rPr>
              <a:t>signature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70075" y="1424285"/>
            <a:ext cx="9637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Signer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6477000" y="1733550"/>
            <a:ext cx="1295400" cy="1295400"/>
            <a:chOff x="6629400" y="1428750"/>
            <a:chExt cx="1295400" cy="1295400"/>
          </a:xfrm>
        </p:grpSpPr>
        <p:sp>
          <p:nvSpPr>
            <p:cNvPr id="14" name="Rounded Rectangle 13"/>
            <p:cNvSpPr/>
            <p:nvPr/>
          </p:nvSpPr>
          <p:spPr>
            <a:xfrm>
              <a:off x="6629400" y="1962150"/>
              <a:ext cx="1295400" cy="7620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/>
                <a:t>verifier</a:t>
              </a:r>
              <a:endParaRPr 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781800" y="1428750"/>
              <a:ext cx="111370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+mn-lt"/>
                </a:rPr>
                <a:t>Verifier</a:t>
              </a:r>
            </a:p>
          </p:txBody>
        </p:sp>
      </p:grpSp>
      <p:sp>
        <p:nvSpPr>
          <p:cNvPr id="19" name="Right Arrow 18"/>
          <p:cNvSpPr/>
          <p:nvPr/>
        </p:nvSpPr>
        <p:spPr>
          <a:xfrm>
            <a:off x="5332376" y="2647950"/>
            <a:ext cx="1079500" cy="152400"/>
          </a:xfrm>
          <a:prstGeom prst="rightArrow">
            <a:avLst/>
          </a:prstGeom>
          <a:solidFill>
            <a:srgbClr val="00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4343" t="13511" r="3163" b="8927"/>
          <a:stretch/>
        </p:blipFill>
        <p:spPr>
          <a:xfrm flipH="1">
            <a:off x="6789603" y="3817691"/>
            <a:ext cx="958533" cy="591024"/>
          </a:xfrm>
          <a:prstGeom prst="rect">
            <a:avLst/>
          </a:prstGeom>
          <a:ln>
            <a:noFill/>
          </a:ln>
        </p:spPr>
      </p:pic>
      <p:sp>
        <p:nvSpPr>
          <p:cNvPr id="22" name="TextBox 21"/>
          <p:cNvSpPr txBox="1"/>
          <p:nvPr/>
        </p:nvSpPr>
        <p:spPr>
          <a:xfrm>
            <a:off x="6225134" y="4280716"/>
            <a:ext cx="20447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+mn-lt"/>
              </a:rPr>
              <a:t>public verification</a:t>
            </a:r>
            <a:br>
              <a:rPr lang="en-US" sz="2000" dirty="0">
                <a:latin typeface="+mn-lt"/>
              </a:rPr>
            </a:br>
            <a:r>
              <a:rPr lang="en-US" sz="2000" dirty="0">
                <a:latin typeface="+mn-lt"/>
              </a:rPr>
              <a:t>key  (</a:t>
            </a:r>
            <a:r>
              <a:rPr lang="en-US" sz="2000" dirty="0" err="1">
                <a:latin typeface="+mn-lt"/>
              </a:rPr>
              <a:t>pk</a:t>
            </a:r>
            <a:r>
              <a:rPr lang="en-US" sz="2000" dirty="0">
                <a:latin typeface="+mn-lt"/>
              </a:rPr>
              <a:t>)</a:t>
            </a:r>
          </a:p>
        </p:txBody>
      </p:sp>
      <p:sp>
        <p:nvSpPr>
          <p:cNvPr id="23" name="Up Arrow 22"/>
          <p:cNvSpPr/>
          <p:nvPr/>
        </p:nvSpPr>
        <p:spPr>
          <a:xfrm>
            <a:off x="7110375" y="3105150"/>
            <a:ext cx="228600" cy="762000"/>
          </a:xfrm>
          <a:prstGeom prst="upArrow">
            <a:avLst/>
          </a:prstGeom>
          <a:solidFill>
            <a:srgbClr val="00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7797585" y="2116838"/>
            <a:ext cx="1346919" cy="1015663"/>
            <a:chOff x="7772400" y="2091775"/>
            <a:chExt cx="1346919" cy="1015663"/>
          </a:xfrm>
        </p:grpSpPr>
        <p:cxnSp>
          <p:nvCxnSpPr>
            <p:cNvPr id="16" name="Straight Arrow Connector 15"/>
            <p:cNvCxnSpPr>
              <a:stCxn id="14" idx="3"/>
            </p:cNvCxnSpPr>
            <p:nvPr/>
          </p:nvCxnSpPr>
          <p:spPr>
            <a:xfrm>
              <a:off x="7772400" y="2647950"/>
              <a:ext cx="685800" cy="0"/>
            </a:xfrm>
            <a:prstGeom prst="straightConnector1">
              <a:avLst/>
            </a:prstGeom>
            <a:ln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8105475" y="2091775"/>
              <a:ext cx="1013844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>
                  <a:latin typeface="+mn-lt"/>
                </a:rPr>
                <a:t>‘accept’</a:t>
              </a:r>
            </a:p>
            <a:p>
              <a:pPr algn="ctr"/>
              <a:r>
                <a:rPr lang="en-US" sz="2000" b="1" dirty="0">
                  <a:latin typeface="+mn-lt"/>
                </a:rPr>
                <a:t>or</a:t>
              </a:r>
            </a:p>
            <a:p>
              <a:pPr algn="ctr"/>
              <a:r>
                <a:rPr lang="en-US" sz="2000" b="1" dirty="0">
                  <a:latin typeface="+mn-lt"/>
                </a:rPr>
                <a:t>‘reject’</a:t>
              </a:r>
            </a:p>
          </p:txBody>
        </p:sp>
      </p:grpSp>
      <p:sp>
        <p:nvSpPr>
          <p:cNvPr id="27" name="Bent Arrow 26"/>
          <p:cNvSpPr/>
          <p:nvPr/>
        </p:nvSpPr>
        <p:spPr>
          <a:xfrm rot="16200000" flipV="1">
            <a:off x="3651399" y="3600450"/>
            <a:ext cx="685800" cy="609600"/>
          </a:xfrm>
          <a:prstGeom prst="bentArrow">
            <a:avLst/>
          </a:prstGeom>
          <a:solidFill>
            <a:srgbClr val="00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Right Brace 27"/>
          <p:cNvSpPr/>
          <p:nvPr/>
        </p:nvSpPr>
        <p:spPr>
          <a:xfrm>
            <a:off x="5029200" y="1885950"/>
            <a:ext cx="304800" cy="1676400"/>
          </a:xfrm>
          <a:prstGeom prst="rightBrac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372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2" grpId="0"/>
      <p:bldP spid="23" grpId="0" animBg="1"/>
      <p:bldP spid="2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754"/>
            <a:ext cx="8229600" cy="623097"/>
          </a:xfrm>
        </p:spPr>
        <p:txBody>
          <a:bodyPr>
            <a:normAutofit fontScale="90000"/>
          </a:bodyPr>
          <a:lstStyle/>
          <a:p>
            <a:r>
              <a:rPr lang="en-US" dirty="0"/>
              <a:t>Digital signatures:   syntax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228600" y="971550"/>
                <a:ext cx="8686800" cy="4095750"/>
              </a:xfrm>
            </p:spPr>
            <p:txBody>
              <a:bodyPr>
                <a:normAutofit/>
              </a:bodyPr>
              <a:lstStyle/>
              <a:p>
                <a:pPr marL="57150" indent="0">
                  <a:spcBef>
                    <a:spcPts val="1200"/>
                  </a:spcBef>
                  <a:buNone/>
                  <a:tabLst>
                    <a:tab pos="3200400" algn="l"/>
                  </a:tabLst>
                </a:pPr>
                <a:r>
                  <a:rPr lang="en-US" sz="2400" b="1" u="sng" dirty="0">
                    <a:sym typeface="Symbol" charset="0"/>
                  </a:rPr>
                  <a:t>Def</a:t>
                </a:r>
                <a:r>
                  <a:rPr lang="en-US" sz="2400" dirty="0">
                    <a:sym typeface="Symbol" charset="0"/>
                  </a:rPr>
                  <a:t>:    a signature scheme is a triple of algorithms:</a:t>
                </a:r>
              </a:p>
              <a:p>
                <a:pPr marL="800100" lvl="1">
                  <a:spcBef>
                    <a:spcPts val="1200"/>
                  </a:spcBef>
                  <a:tabLst>
                    <a:tab pos="3200400" algn="l"/>
                  </a:tabLst>
                </a:pPr>
                <a:r>
                  <a:rPr lang="en-US" sz="2400" b="1" dirty="0">
                    <a:sym typeface="Symbol" charset="0"/>
                  </a:rPr>
                  <a:t>Gen</a:t>
                </a:r>
                <a:r>
                  <a:rPr lang="en-US" sz="2400" dirty="0">
                    <a:sym typeface="Symbol" charset="0"/>
                  </a:rPr>
                  <a:t>():  </a:t>
                </a:r>
                <a:r>
                  <a:rPr lang="en-US" sz="2400" dirty="0"/>
                  <a:t>outputs a key pair    (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𝑝𝑘</m:t>
                    </m:r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𝑠𝑘</m:t>
                    </m:r>
                  </m:oMath>
                </a14:m>
                <a:r>
                  <a:rPr lang="en-US" sz="2400" dirty="0"/>
                  <a:t>)</a:t>
                </a:r>
                <a:endParaRPr lang="en-US" sz="2400" dirty="0">
                  <a:sym typeface="Symbol" charset="0"/>
                </a:endParaRPr>
              </a:p>
              <a:p>
                <a:pPr marL="800100" lvl="1">
                  <a:spcBef>
                    <a:spcPts val="1200"/>
                  </a:spcBef>
                  <a:tabLst>
                    <a:tab pos="3200400" algn="l"/>
                  </a:tabLst>
                </a:pPr>
                <a:r>
                  <a:rPr lang="en-US" sz="2400" b="1" dirty="0">
                    <a:sym typeface="Symbol" charset="0"/>
                  </a:rPr>
                  <a:t>Sign</a:t>
                </a:r>
                <a:r>
                  <a:rPr lang="en-US" sz="2400" dirty="0">
                    <a:sym typeface="Symbol" charset="0"/>
                  </a:rPr>
                  <a:t>(</a:t>
                </a:r>
                <a:r>
                  <a:rPr lang="en-US" sz="2400" dirty="0" err="1">
                    <a:sym typeface="Symbol" charset="0"/>
                  </a:rPr>
                  <a:t>sk</a:t>
                </a:r>
                <a:r>
                  <a:rPr lang="en-US" sz="2400" dirty="0">
                    <a:sym typeface="Symbol" charset="0"/>
                  </a:rPr>
                  <a:t>, </a:t>
                </a:r>
                <a:r>
                  <a:rPr lang="en-US" sz="2400" dirty="0"/>
                  <a:t>msg</a:t>
                </a:r>
                <a:r>
                  <a:rPr lang="en-US" sz="2400" dirty="0">
                    <a:sym typeface="Symbol" charset="0"/>
                  </a:rPr>
                  <a:t>)  outputs sig.  </a:t>
                </a:r>
                <a:r>
                  <a:rPr lang="en-US" sz="2400" dirty="0" err="1">
                    <a:sym typeface="Symbol" charset="0"/>
                  </a:rPr>
                  <a:t>σ</a:t>
                </a:r>
                <a:endParaRPr lang="en-US" sz="2400" dirty="0">
                  <a:sym typeface="Symbol" charset="0"/>
                </a:endParaRPr>
              </a:p>
              <a:p>
                <a:pPr marL="800100" lvl="1">
                  <a:spcBef>
                    <a:spcPts val="1200"/>
                  </a:spcBef>
                  <a:tabLst>
                    <a:tab pos="3200400" algn="l"/>
                  </a:tabLst>
                </a:pPr>
                <a:r>
                  <a:rPr lang="en-US" sz="2400" b="1" dirty="0">
                    <a:sym typeface="Symbol" charset="0"/>
                  </a:rPr>
                  <a:t>Verify</a:t>
                </a:r>
                <a:r>
                  <a:rPr lang="en-US" sz="2400" dirty="0">
                    <a:sym typeface="Symbol" charset="0"/>
                  </a:rPr>
                  <a:t>(pk, msg, </a:t>
                </a:r>
                <a:r>
                  <a:rPr lang="en-US" sz="2400" dirty="0" err="1">
                    <a:sym typeface="Symbol" charset="0"/>
                  </a:rPr>
                  <a:t>σ</a:t>
                </a:r>
                <a:r>
                  <a:rPr lang="en-US" sz="2400" dirty="0">
                    <a:sym typeface="Symbol" charset="0"/>
                  </a:rPr>
                  <a:t>)  outputs ‘accept</a:t>
                </a:r>
                <a:r>
                  <a:rPr lang="ja-JP" altLang="en-US" sz="2400" dirty="0">
                    <a:latin typeface="Arial"/>
                    <a:sym typeface="Symbol" charset="0"/>
                  </a:rPr>
                  <a:t>’</a:t>
                </a:r>
                <a:r>
                  <a:rPr lang="en-US" sz="2400" dirty="0">
                    <a:sym typeface="Symbol" charset="0"/>
                  </a:rPr>
                  <a:t> or  ‘reject</a:t>
                </a:r>
                <a:r>
                  <a:rPr lang="en-US" sz="2400" dirty="0">
                    <a:latin typeface="Arial"/>
                    <a:sym typeface="Symbol" charset="0"/>
                  </a:rPr>
                  <a:t>’</a:t>
                </a:r>
                <a:endParaRPr lang="en-US" altLang="ja-JP" sz="2400" dirty="0">
                  <a:latin typeface="Arial"/>
                  <a:sym typeface="Symbol" charset="0"/>
                </a:endParaRPr>
              </a:p>
              <a:p>
                <a:pPr marL="0" indent="0">
                  <a:spcBef>
                    <a:spcPts val="4200"/>
                  </a:spcBef>
                  <a:buNone/>
                </a:pPr>
                <a:r>
                  <a:rPr lang="en-US" sz="2400" b="1" u="sng" dirty="0"/>
                  <a:t>Secure signatures</a:t>
                </a:r>
                <a:r>
                  <a:rPr lang="en-US" sz="2400" dirty="0"/>
                  <a:t>:   (informal) </a:t>
                </a:r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en-US" sz="2400" dirty="0"/>
                  <a:t>	Adversary who sees signatures </a:t>
                </a:r>
                <a:r>
                  <a:rPr lang="en-US" sz="2400" b="1" dirty="0"/>
                  <a:t>on many messages </a:t>
                </a:r>
                <a:r>
                  <a:rPr lang="en-US" sz="2400" dirty="0"/>
                  <a:t>of his choice,</a:t>
                </a:r>
                <a:br>
                  <a:rPr lang="en-US" sz="2400" dirty="0"/>
                </a:br>
                <a:r>
                  <a:rPr lang="en-US" sz="2400" dirty="0"/>
                  <a:t>	cannot forge a signature on a new message.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971550"/>
                <a:ext cx="8686800" cy="4095750"/>
              </a:xfrm>
              <a:blipFill>
                <a:blip r:embed="rId3"/>
                <a:stretch>
                  <a:fillRect l="-1168" t="-12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08323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D4103-22F4-FC4C-B55F-CD108CFE2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Families of signature schemes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A2D54E-EFB5-3847-91A8-F48D20A0B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701" y="1029672"/>
            <a:ext cx="8686801" cy="3988909"/>
          </a:xfrm>
        </p:spPr>
        <p:txBody>
          <a:bodyPr>
            <a:normAutofit/>
          </a:bodyPr>
          <a:lstStyle/>
          <a:p>
            <a:pPr marL="457200" indent="-457200">
              <a:spcBef>
                <a:spcPts val="1776"/>
              </a:spcBef>
              <a:buFont typeface="+mj-lt"/>
              <a:buAutoNum type="arabicPeriod"/>
            </a:pPr>
            <a:r>
              <a:rPr lang="en-US" sz="2400" u="sng" dirty="0"/>
              <a:t>RSA signatures (old … not used in blockchains)</a:t>
            </a:r>
            <a:r>
              <a:rPr lang="en-US" sz="2400" dirty="0"/>
              <a:t>:</a:t>
            </a:r>
          </a:p>
          <a:p>
            <a:pPr lvl="1"/>
            <a:r>
              <a:rPr lang="en-US" sz="2400" dirty="0"/>
              <a:t>long sigs and public keys (≥256 bytes),    fast to verify</a:t>
            </a:r>
          </a:p>
          <a:p>
            <a:pPr marL="457200" indent="-457200">
              <a:spcBef>
                <a:spcPts val="2376"/>
              </a:spcBef>
              <a:buFont typeface="+mj-lt"/>
              <a:buAutoNum type="arabicPeriod"/>
            </a:pPr>
            <a:r>
              <a:rPr lang="en-US" sz="2400" u="sng" dirty="0"/>
              <a:t>Discrete-log signatures</a:t>
            </a:r>
            <a:r>
              <a:rPr lang="en-US" sz="2400" dirty="0"/>
              <a:t>:   </a:t>
            </a:r>
            <a:r>
              <a:rPr lang="en-US" sz="2400" dirty="0" err="1"/>
              <a:t>Schnorr</a:t>
            </a:r>
            <a:r>
              <a:rPr lang="en-US" sz="2400" dirty="0"/>
              <a:t> and  ECDSA</a:t>
            </a:r>
          </a:p>
          <a:p>
            <a:pPr lvl="1"/>
            <a:r>
              <a:rPr lang="en-US" sz="2400" dirty="0"/>
              <a:t>short sigs (48 or 64 bytes) and public key (32 bytes)</a:t>
            </a:r>
          </a:p>
          <a:p>
            <a:pPr marL="457200" indent="-457200">
              <a:spcBef>
                <a:spcPts val="2376"/>
              </a:spcBef>
              <a:buFont typeface="+mj-lt"/>
              <a:buAutoNum type="arabicPeriod"/>
            </a:pPr>
            <a:r>
              <a:rPr lang="en-US" sz="2400" u="sng" dirty="0"/>
              <a:t>BLS signatures</a:t>
            </a:r>
            <a:r>
              <a:rPr lang="en-US" sz="2400" dirty="0"/>
              <a:t>:  48 bytes,   </a:t>
            </a:r>
            <a:r>
              <a:rPr lang="en-US" sz="2400" dirty="0" err="1"/>
              <a:t>aggregatable</a:t>
            </a:r>
            <a:r>
              <a:rPr lang="en-US" sz="2400" dirty="0"/>
              <a:t>,   easy threshold</a:t>
            </a:r>
          </a:p>
          <a:p>
            <a:pPr marL="457200" indent="-457200">
              <a:spcBef>
                <a:spcPts val="4776"/>
              </a:spcBef>
              <a:buFont typeface="+mj-lt"/>
              <a:buAutoNum type="arabicPeriod"/>
            </a:pPr>
            <a:r>
              <a:rPr lang="en-US" sz="2400" u="sng" dirty="0"/>
              <a:t>Post-quantum</a:t>
            </a:r>
            <a:r>
              <a:rPr lang="en-US" sz="2400" dirty="0"/>
              <a:t> signatures (ML-DSA):    long  (≥600 bytes)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6C473AA-4202-524E-8FFF-C704CF555A34}"/>
              </a:ext>
            </a:extLst>
          </p:cNvPr>
          <p:cNvCxnSpPr/>
          <p:nvPr/>
        </p:nvCxnSpPr>
        <p:spPr>
          <a:xfrm>
            <a:off x="0" y="4045058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B95A3EAC-F28F-1D45-8F86-AF11F949F3F2}"/>
              </a:ext>
            </a:extLst>
          </p:cNvPr>
          <p:cNvSpPr txBox="1"/>
          <p:nvPr/>
        </p:nvSpPr>
        <p:spPr>
          <a:xfrm>
            <a:off x="6417074" y="3644948"/>
            <a:ext cx="27590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+mn-lt"/>
              </a:rPr>
              <a:t>(Ethereum, Solana, Chia)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0D047B-A9F5-714B-8CFE-85923974A73D}"/>
              </a:ext>
            </a:extLst>
          </p:cNvPr>
          <p:cNvSpPr txBox="1"/>
          <p:nvPr/>
        </p:nvSpPr>
        <p:spPr>
          <a:xfrm>
            <a:off x="6936793" y="2179787"/>
            <a:ext cx="22072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(Bitcoin, Ethereum)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7E6CD9B-AC64-464D-9DDA-24B01415FD65}"/>
              </a:ext>
            </a:extLst>
          </p:cNvPr>
          <p:cNvGrpSpPr/>
          <p:nvPr/>
        </p:nvGrpSpPr>
        <p:grpSpPr>
          <a:xfrm>
            <a:off x="6836229" y="4681834"/>
            <a:ext cx="2307771" cy="461666"/>
            <a:chOff x="6836229" y="4681834"/>
            <a:chExt cx="2307771" cy="461666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DECAB8D-B084-5040-B67D-4709ECED9127}"/>
                </a:ext>
              </a:extLst>
            </p:cNvPr>
            <p:cNvSpPr txBox="1"/>
            <p:nvPr/>
          </p:nvSpPr>
          <p:spPr>
            <a:xfrm>
              <a:off x="6996296" y="4681834"/>
              <a:ext cx="214770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n-lt"/>
                </a:rPr>
                <a:t>details in CS255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2BCA0F3-C277-AD4E-AAEB-C9C83F852747}"/>
                </a:ext>
              </a:extLst>
            </p:cNvPr>
            <p:cNvSpPr/>
            <p:nvPr/>
          </p:nvSpPr>
          <p:spPr>
            <a:xfrm>
              <a:off x="6836229" y="4681834"/>
              <a:ext cx="2307771" cy="46166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0890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69898-7D48-944B-9BA5-F4E0836C7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Signatures on the blockchain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73EA02-6E85-984C-8E90-31E3BBB5C6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068" y="1047291"/>
            <a:ext cx="4981168" cy="19006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Signatures are used everywhere:</a:t>
            </a:r>
          </a:p>
          <a:p>
            <a:r>
              <a:rPr lang="en-US" sz="2400" dirty="0"/>
              <a:t>ensure Tx authorization,</a:t>
            </a:r>
          </a:p>
          <a:p>
            <a:r>
              <a:rPr lang="en-US" sz="2400" dirty="0"/>
              <a:t>governance votes,</a:t>
            </a:r>
          </a:p>
          <a:p>
            <a:r>
              <a:rPr lang="en-US" sz="2400" dirty="0"/>
              <a:t>consensus protocol votes.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B6ED94-5345-BD47-B55E-C1C3167E1B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31101" y="2408536"/>
            <a:ext cx="1190746" cy="11907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BF37A4C-005A-6D4E-A8B7-F36C03644B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7596" y="3305319"/>
            <a:ext cx="473557" cy="81647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A5E14E1-9964-7442-B623-22250EB286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184244" y="4186436"/>
            <a:ext cx="584281" cy="86432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9460E75-3261-1F44-AF3D-9F334BFF48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7520" y="3232563"/>
            <a:ext cx="1190746" cy="119074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2E7ACB2-D575-C94E-A69E-A503B8C5BD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0912" y="3580751"/>
            <a:ext cx="1190746" cy="1190746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7F581211-A474-3F45-A646-07CDD526C564}"/>
              </a:ext>
            </a:extLst>
          </p:cNvPr>
          <p:cNvSpPr/>
          <p:nvPr/>
        </p:nvSpPr>
        <p:spPr>
          <a:xfrm>
            <a:off x="5820867" y="2376362"/>
            <a:ext cx="2986275" cy="264222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687948F-AE84-AB42-AE5C-7ED8FDDF7769}"/>
              </a:ext>
            </a:extLst>
          </p:cNvPr>
          <p:cNvCxnSpPr>
            <a:cxnSpLocks/>
          </p:cNvCxnSpPr>
          <p:nvPr/>
        </p:nvCxnSpPr>
        <p:spPr>
          <a:xfrm>
            <a:off x="2774568" y="3580751"/>
            <a:ext cx="3046299" cy="1853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5809B70-750E-EB4B-8498-59DBBCB184BA}"/>
              </a:ext>
            </a:extLst>
          </p:cNvPr>
          <p:cNvCxnSpPr>
            <a:cxnSpLocks/>
          </p:cNvCxnSpPr>
          <p:nvPr/>
        </p:nvCxnSpPr>
        <p:spPr>
          <a:xfrm flipV="1">
            <a:off x="2774568" y="3936570"/>
            <a:ext cx="3046299" cy="52221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74F58DC-9DFC-3240-A657-BA8FBA4965DE}"/>
              </a:ext>
            </a:extLst>
          </p:cNvPr>
          <p:cNvGrpSpPr/>
          <p:nvPr/>
        </p:nvGrpSpPr>
        <p:grpSpPr>
          <a:xfrm>
            <a:off x="1796939" y="3275923"/>
            <a:ext cx="1904945" cy="586155"/>
            <a:chOff x="630585" y="1312985"/>
            <a:chExt cx="1904945" cy="586155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7B23B8AC-8270-6A46-809A-969F0970D05B}"/>
                </a:ext>
              </a:extLst>
            </p:cNvPr>
            <p:cNvSpPr/>
            <p:nvPr/>
          </p:nvSpPr>
          <p:spPr>
            <a:xfrm>
              <a:off x="1277814" y="1312986"/>
              <a:ext cx="1207477" cy="58615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87BE6A6F-A0C6-464E-8BBE-BE60E9C70731}"/>
                </a:ext>
              </a:extLst>
            </p:cNvPr>
            <p:cNvSpPr/>
            <p:nvPr/>
          </p:nvSpPr>
          <p:spPr>
            <a:xfrm>
              <a:off x="691660" y="1312985"/>
              <a:ext cx="586153" cy="58615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19DA0BE-3C8C-794A-83C7-DA5750FFF4F9}"/>
                </a:ext>
              </a:extLst>
            </p:cNvPr>
            <p:cNvSpPr txBox="1"/>
            <p:nvPr/>
          </p:nvSpPr>
          <p:spPr>
            <a:xfrm>
              <a:off x="630585" y="1429384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n-lt"/>
                </a:rPr>
                <a:t>data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1FDAB14-7255-CF40-B8AA-266D4DED6476}"/>
                </a:ext>
              </a:extLst>
            </p:cNvPr>
            <p:cNvSpPr txBox="1"/>
            <p:nvPr/>
          </p:nvSpPr>
          <p:spPr>
            <a:xfrm>
              <a:off x="1277813" y="1429384"/>
              <a:ext cx="125771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n-lt"/>
                </a:rPr>
                <a:t>signatures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28FFDE9B-C71B-B54F-A0C9-F87579955EFC}"/>
              </a:ext>
            </a:extLst>
          </p:cNvPr>
          <p:cNvGrpSpPr/>
          <p:nvPr/>
        </p:nvGrpSpPr>
        <p:grpSpPr>
          <a:xfrm>
            <a:off x="1796938" y="4236822"/>
            <a:ext cx="1904945" cy="586155"/>
            <a:chOff x="630585" y="1312985"/>
            <a:chExt cx="1904945" cy="586155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CF54BD86-25ED-F245-8136-6C808808AA10}"/>
                </a:ext>
              </a:extLst>
            </p:cNvPr>
            <p:cNvSpPr/>
            <p:nvPr/>
          </p:nvSpPr>
          <p:spPr>
            <a:xfrm>
              <a:off x="1277814" y="1312986"/>
              <a:ext cx="1207477" cy="58615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C9C1BE9F-B7E0-214C-A9CF-8562DECAAE45}"/>
                </a:ext>
              </a:extLst>
            </p:cNvPr>
            <p:cNvSpPr/>
            <p:nvPr/>
          </p:nvSpPr>
          <p:spPr>
            <a:xfrm>
              <a:off x="691660" y="1312985"/>
              <a:ext cx="586153" cy="58615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C625EBC1-ECA0-3E4B-918C-C1D1413B3F75}"/>
                </a:ext>
              </a:extLst>
            </p:cNvPr>
            <p:cNvSpPr txBox="1"/>
            <p:nvPr/>
          </p:nvSpPr>
          <p:spPr>
            <a:xfrm>
              <a:off x="630585" y="1429384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n-lt"/>
                </a:rPr>
                <a:t>data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B7CF856-EBE0-E24F-BF43-335F68C208C2}"/>
                </a:ext>
              </a:extLst>
            </p:cNvPr>
            <p:cNvSpPr txBox="1"/>
            <p:nvPr/>
          </p:nvSpPr>
          <p:spPr>
            <a:xfrm>
              <a:off x="1277813" y="1429384"/>
              <a:ext cx="125771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n-lt"/>
                </a:rPr>
                <a:t>signatures</a:t>
              </a:r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13557225-8279-A742-9D4C-2F413B930368}"/>
              </a:ext>
            </a:extLst>
          </p:cNvPr>
          <p:cNvSpPr txBox="1"/>
          <p:nvPr/>
        </p:nvSpPr>
        <p:spPr>
          <a:xfrm>
            <a:off x="380770" y="3429250"/>
            <a:ext cx="6062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sk</a:t>
            </a:r>
            <a:r>
              <a:rPr lang="en-US" baseline="-25000" dirty="0"/>
              <a:t>1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FE0B414-026B-7144-A370-DE194381C3D6}"/>
              </a:ext>
            </a:extLst>
          </p:cNvPr>
          <p:cNvSpPr txBox="1"/>
          <p:nvPr/>
        </p:nvSpPr>
        <p:spPr>
          <a:xfrm>
            <a:off x="380771" y="4328154"/>
            <a:ext cx="6062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sk</a:t>
            </a:r>
            <a:r>
              <a:rPr lang="en-US" baseline="-250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754600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8172AE5B-21CD-D548-AD72-3757124A6A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371850"/>
            <a:ext cx="6400800" cy="131445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Next lecture:   the Bitcoin blockchain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66383B-610F-F040-85AB-9E762F54A5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END  OF  LECTURE</a:t>
            </a:r>
          </a:p>
        </p:txBody>
      </p:sp>
    </p:spTree>
    <p:extLst>
      <p:ext uri="{BB962C8B-B14F-4D97-AF65-F5344CB8AC3E}">
        <p14:creationId xmlns:p14="http://schemas.microsoft.com/office/powerpoint/2010/main" val="3254778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>
            <a:latin typeface="+mn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91665</TotalTime>
  <Words>2444</Words>
  <Application>Microsoft Macintosh PowerPoint</Application>
  <PresentationFormat>On-screen Show (16:9)</PresentationFormat>
  <Paragraphs>446</Paragraphs>
  <Slides>44</Slides>
  <Notes>15</Notes>
  <HiddenSlides>2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9" baseType="lpstr">
      <vt:lpstr>Arial</vt:lpstr>
      <vt:lpstr>Calibri</vt:lpstr>
      <vt:lpstr>Cambria Math</vt:lpstr>
      <vt:lpstr>Symbol</vt:lpstr>
      <vt:lpstr>Office Theme</vt:lpstr>
      <vt:lpstr>Cryptocurrencies and  Blockchain Technologies</vt:lpstr>
      <vt:lpstr>What is a blockchain for?</vt:lpstr>
      <vt:lpstr>Blockchains: what is the new idea?</vt:lpstr>
      <vt:lpstr>Blockchains: what is the new idea?</vt:lpstr>
      <vt:lpstr>Blockchains: what is the new idea?</vt:lpstr>
      <vt:lpstr>So what is this good for?</vt:lpstr>
      <vt:lpstr>What else is it good for?</vt:lpstr>
      <vt:lpstr>Assets managed by DAPPs</vt:lpstr>
      <vt:lpstr>Transaction volumes</vt:lpstr>
      <vt:lpstr>What chain are builders building on?</vt:lpstr>
      <vt:lpstr>What is a blockchain?</vt:lpstr>
      <vt:lpstr>Consensus layer   (informal)</vt:lpstr>
      <vt:lpstr>How are blocks added to chain?</vt:lpstr>
      <vt:lpstr>How are blocks added to chain?</vt:lpstr>
      <vt:lpstr>Why is consensus a hard problem?</vt:lpstr>
      <vt:lpstr>Why is consensus a hard problem?</vt:lpstr>
      <vt:lpstr>Why is consensus a hard problem?</vt:lpstr>
      <vt:lpstr>Why is consensus a hard problem?</vt:lpstr>
      <vt:lpstr>Why is consensus a hard problem?</vt:lpstr>
      <vt:lpstr>Next layer:  the blockchain computer</vt:lpstr>
      <vt:lpstr>Next layer:  the blockchain computer</vt:lpstr>
      <vt:lpstr>PowerPoint Presentation</vt:lpstr>
      <vt:lpstr>This course</vt:lpstr>
      <vt:lpstr>Course organization</vt:lpstr>
      <vt:lpstr>Course organization</vt:lpstr>
      <vt:lpstr>Let’s get started …</vt:lpstr>
      <vt:lpstr>Cryptography Background</vt:lpstr>
      <vt:lpstr>Collision resistance</vt:lpstr>
      <vt:lpstr>Application:  committing to data on a blockchain</vt:lpstr>
      <vt:lpstr>Committing to a list    (of transactions)</vt:lpstr>
      <vt:lpstr>Merkle tree     (Merkle 1989)</vt:lpstr>
      <vt:lpstr>Merkle tree     (Merkle 1989)         [simplified]</vt:lpstr>
      <vt:lpstr>Merkle tree     (Merkle 1989)         [simplified]</vt:lpstr>
      <vt:lpstr>Merkle tree     (Merkle 1989)</vt:lpstr>
      <vt:lpstr>Abstract block chain</vt:lpstr>
      <vt:lpstr>Another application:  proof of work  </vt:lpstr>
      <vt:lpstr>Another application:  proof of work  </vt:lpstr>
      <vt:lpstr>Cryptography background: Digital Signatures</vt:lpstr>
      <vt:lpstr>Signatures</vt:lpstr>
      <vt:lpstr>Digital signatures</vt:lpstr>
      <vt:lpstr>Digital signatures:   syntax</vt:lpstr>
      <vt:lpstr>Families of signature schemes</vt:lpstr>
      <vt:lpstr>Signatures on the blockchain</vt:lpstr>
      <vt:lpstr>END  OF  LECTURE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Monica Lam</dc:creator>
  <cp:lastModifiedBy>Dan Boneh</cp:lastModifiedBy>
  <cp:revision>1266</cp:revision>
  <cp:lastPrinted>2015-09-20T23:02:57Z</cp:lastPrinted>
  <dcterms:created xsi:type="dcterms:W3CDTF">2010-10-17T19:58:05Z</dcterms:created>
  <dcterms:modified xsi:type="dcterms:W3CDTF">2025-09-23T23:02:36Z</dcterms:modified>
</cp:coreProperties>
</file>