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1352" r:id="rId2"/>
    <p:sldId id="1645" r:id="rId3"/>
    <p:sldId id="264" r:id="rId4"/>
    <p:sldId id="265" r:id="rId5"/>
    <p:sldId id="1751" r:id="rId6"/>
    <p:sldId id="1648" r:id="rId7"/>
    <p:sldId id="268" r:id="rId8"/>
    <p:sldId id="1646" r:id="rId9"/>
    <p:sldId id="1649" r:id="rId10"/>
    <p:sldId id="1642" r:id="rId11"/>
    <p:sldId id="1647" r:id="rId12"/>
    <p:sldId id="1650" r:id="rId13"/>
    <p:sldId id="1651" r:id="rId14"/>
    <p:sldId id="1652" r:id="rId15"/>
    <p:sldId id="1653" r:id="rId16"/>
    <p:sldId id="1656" r:id="rId17"/>
    <p:sldId id="1654" r:id="rId18"/>
    <p:sldId id="1752" r:id="rId19"/>
    <p:sldId id="1657" r:id="rId20"/>
    <p:sldId id="1706" r:id="rId21"/>
    <p:sldId id="1723" r:id="rId22"/>
    <p:sldId id="1722" r:id="rId23"/>
    <p:sldId id="1725" r:id="rId24"/>
    <p:sldId id="1727" r:id="rId25"/>
    <p:sldId id="1730" r:id="rId26"/>
    <p:sldId id="1731" r:id="rId27"/>
    <p:sldId id="1711" r:id="rId28"/>
    <p:sldId id="1735" r:id="rId29"/>
    <p:sldId id="1732" r:id="rId30"/>
    <p:sldId id="1726" r:id="rId31"/>
    <p:sldId id="1724" r:id="rId32"/>
    <p:sldId id="1708" r:id="rId33"/>
    <p:sldId id="1733" r:id="rId34"/>
    <p:sldId id="1710" r:id="rId35"/>
    <p:sldId id="1737" r:id="rId36"/>
    <p:sldId id="1720" r:id="rId37"/>
    <p:sldId id="1739" r:id="rId38"/>
    <p:sldId id="1740" r:id="rId39"/>
    <p:sldId id="1741" r:id="rId40"/>
    <p:sldId id="1742" r:id="rId41"/>
    <p:sldId id="1743" r:id="rId42"/>
    <p:sldId id="1744" r:id="rId43"/>
    <p:sldId id="1747" r:id="rId44"/>
    <p:sldId id="1746" r:id="rId45"/>
    <p:sldId id="1748" r:id="rId46"/>
    <p:sldId id="1749" r:id="rId47"/>
    <p:sldId id="1712" r:id="rId48"/>
    <p:sldId id="1713" r:id="rId49"/>
    <p:sldId id="1715" r:id="rId50"/>
    <p:sldId id="1716" r:id="rId51"/>
    <p:sldId id="1717" r:id="rId52"/>
    <p:sldId id="1750" r:id="rId53"/>
    <p:sldId id="1714" r:id="rId54"/>
    <p:sldId id="1633" r:id="rId55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0706" autoAdjust="0"/>
  </p:normalViewPr>
  <p:slideViewPr>
    <p:cSldViewPr snapToGrid="0">
      <p:cViewPr varScale="1">
        <p:scale>
          <a:sx n="130" d="100"/>
          <a:sy n="130" d="100"/>
        </p:scale>
        <p:origin x="208" y="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vestopedia.com/terms/c/chf.asp" TargetMode="External"/><Relationship Id="rId3" Type="http://schemas.openxmlformats.org/officeDocument/2006/relationships/hyperlink" Target="https://www.investopedia.com/terms/e/euro.asp" TargetMode="External"/><Relationship Id="rId7" Type="http://schemas.openxmlformats.org/officeDocument/2006/relationships/hyperlink" Target="https://www.investopedia.com/terms/s/sek.as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investopedia.com/terms/forex/c/cad-canadian-dollar.asp" TargetMode="External"/><Relationship Id="rId5" Type="http://schemas.openxmlformats.org/officeDocument/2006/relationships/hyperlink" Target="https://www.investopedia.com/terms/g/gbp.asp" TargetMode="External"/><Relationship Id="rId4" Type="http://schemas.openxmlformats.org/officeDocument/2006/relationships/hyperlink" Target="https://www.investopedia.com/terms/forex/j/jpy-japanese-yen.asp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4974218e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4974218e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06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Penalty – 20 UNI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Liquidation ratio gives lender time to liquidate before funds are at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1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compound.finance</a:t>
            </a:r>
            <a:r>
              <a:rPr lang="en-US" dirty="0"/>
              <a:t>/markets/ETH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52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 &gt; 1  ⇒   account is in good standing.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0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example: Bob can borrow 1 ETH, convert it to UNI and hold the UNI.   If later UNI/ETH goes down he need to spend fewer UNI to buy 1 ETH back to repay the loan.  Bob pockets the difference.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8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Aave</a:t>
            </a:r>
            <a:r>
              <a:rPr lang="en-US" dirty="0"/>
              <a:t> </a:t>
            </a:r>
            <a:r>
              <a:rPr lang="en-US" dirty="0" err="1"/>
              <a:t>aTokens</a:t>
            </a:r>
            <a:r>
              <a:rPr lang="en-US" dirty="0"/>
              <a:t> are one-to-one with underlying asset.   Pay interest in </a:t>
            </a:r>
            <a:r>
              <a:rPr lang="en-US" dirty="0" err="1"/>
              <a:t>aTokens</a:t>
            </a:r>
            <a:r>
              <a:rPr lang="en-US" dirty="0"/>
              <a:t> to each owner’s 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86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cETH</a:t>
            </a:r>
            <a:r>
              <a:rPr lang="en-US" dirty="0"/>
              <a:t> token holders make a profit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3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more lending and interest payment happen, the higher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totalBorrowBalance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As 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UnderlyingBalance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ETH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increases, so does </a:t>
            </a:r>
            <a:r>
              <a:rPr lang="en-US" sz="1200" dirty="0" err="1">
                <a:latin typeface="+mn-lt"/>
              </a:rPr>
              <a:t>cTokenSupply</a:t>
            </a:r>
            <a:r>
              <a:rPr lang="en-US" sz="1200" baseline="-25000" dirty="0" err="1">
                <a:latin typeface="+mn-lt"/>
              </a:rPr>
              <a:t>ETH</a:t>
            </a:r>
            <a:r>
              <a:rPr lang="en-US" sz="1200" baseline="0" dirty="0">
                <a:latin typeface="+mn-lt"/>
              </a:rPr>
              <a:t>  so overall </a:t>
            </a:r>
            <a:r>
              <a:rPr lang="en-US" sz="1200" baseline="0" dirty="0" err="1">
                <a:latin typeface="+mn-lt"/>
              </a:rPr>
              <a:t>ExchangeRate</a:t>
            </a:r>
            <a:r>
              <a:rPr lang="en-US" sz="1200" baseline="0" dirty="0">
                <a:latin typeface="+mn-lt"/>
              </a:rPr>
              <a:t> decreases.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+mn-lt"/>
              </a:rPr>
              <a:t>Need to check the exact mechanism by which interest is added to </a:t>
            </a:r>
            <a:r>
              <a:rPr lang="en-US" sz="1200" baseline="0" dirty="0" err="1">
                <a:latin typeface="+mn-lt"/>
              </a:rPr>
              <a:t>totalBorrowBalance</a:t>
            </a:r>
            <a:r>
              <a:rPr lang="en-US" sz="1200" baseline="0" dirty="0">
                <a:latin typeface="+mn-lt"/>
              </a:rPr>
              <a:t>.  Likely by burning collateral </a:t>
            </a:r>
            <a:r>
              <a:rPr lang="en-US" sz="1200" baseline="0" dirty="0" err="1">
                <a:latin typeface="+mn-lt"/>
              </a:rPr>
              <a:t>cTokens</a:t>
            </a:r>
            <a:r>
              <a:rPr lang="en-US" sz="1200" baseline="0" dirty="0">
                <a:latin typeface="+mn-lt"/>
              </a:rPr>
              <a:t> and increasing </a:t>
            </a:r>
            <a:r>
              <a:rPr lang="en-US" sz="1200" baseline="0" dirty="0" err="1">
                <a:latin typeface="+mn-lt"/>
              </a:rPr>
              <a:t>totalBorrowBalance</a:t>
            </a:r>
            <a:r>
              <a:rPr lang="en-US" sz="1200" baseline="0" dirty="0">
                <a:latin typeface="+mn-lt"/>
              </a:rPr>
              <a:t> by a commensurate amount.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-250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86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 increases with </a:t>
            </a:r>
            <a:r>
              <a:rPr lang="en-US" sz="1200" b="1" dirty="0">
                <a:latin typeface="+mn-lt"/>
              </a:rPr>
              <a:t>U</a:t>
            </a:r>
            <a:r>
              <a:rPr lang="en-US" sz="1200" b="1" baseline="-25000" dirty="0">
                <a:latin typeface="+mn-lt"/>
              </a:rPr>
              <a:t>ETH</a:t>
            </a:r>
          </a:p>
          <a:p>
            <a:r>
              <a:rPr lang="en-US" sz="1200" b="0" baseline="0" dirty="0">
                <a:latin typeface="+mn-lt"/>
              </a:rPr>
              <a:t>Two extremes:   </a:t>
            </a:r>
            <a:r>
              <a:rPr lang="en-US" sz="1200" b="0" baseline="0" dirty="0" err="1">
                <a:latin typeface="+mn-lt"/>
              </a:rPr>
              <a:t>totalBorrowBalance</a:t>
            </a:r>
            <a:r>
              <a:rPr lang="en-US" sz="1200" b="0" baseline="0" dirty="0">
                <a:latin typeface="+mn-lt"/>
              </a:rPr>
              <a:t> = 0  then  U = 0,       </a:t>
            </a:r>
            <a:r>
              <a:rPr lang="en-US" sz="1200" b="0" baseline="0" dirty="0" err="1">
                <a:latin typeface="+mn-lt"/>
              </a:rPr>
              <a:t>availableBalance</a:t>
            </a:r>
            <a:r>
              <a:rPr lang="en-US" sz="1200" b="0" baseline="0" dirty="0">
                <a:latin typeface="+mn-lt"/>
              </a:rPr>
              <a:t> = 0   then   U = 1.</a:t>
            </a:r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6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4cc33c9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4cc33c9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transfer:  transfer from Tx sender.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transferFrom</a:t>
            </a:r>
            <a:r>
              <a:rPr lang="en-US" dirty="0"/>
              <a:t>:  transfer from some other account.   Function will check permissions.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approve:  allow _spender to spend _value from Tx sender’s account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totalSupply</a:t>
            </a:r>
            <a:r>
              <a:rPr lang="en-US" dirty="0"/>
              <a:t>:  total coins in all accounts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allowance:  how much can _spender spend from _owner’s </a:t>
            </a:r>
            <a:r>
              <a:rPr lang="en-US" dirty="0" err="1"/>
              <a:t>acccount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448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compound.finance</a:t>
            </a:r>
            <a:r>
              <a:rPr lang="en-US" dirty="0"/>
              <a:t>/markets/DAI</a:t>
            </a:r>
          </a:p>
          <a:p>
            <a:r>
              <a:rPr lang="en-US" dirty="0"/>
              <a:t>Exchange rate starts at 1 DAI  = 50 </a:t>
            </a:r>
            <a:r>
              <a:rPr lang="en-US" dirty="0" err="1"/>
              <a:t>cDAI</a:t>
            </a:r>
            <a:r>
              <a:rPr lang="en-US" dirty="0"/>
              <a:t>.    Gain since start:  10.45%       (50/45.269) - 1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76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Reduce’s</a:t>
            </a:r>
            <a:r>
              <a:rPr lang="en-US" dirty="0"/>
              <a:t> the exposure of the ETH market, and pays liquidator in </a:t>
            </a:r>
            <a:r>
              <a:rPr lang="en-US" dirty="0" err="1"/>
              <a:t>cDAI</a:t>
            </a:r>
            <a:r>
              <a:rPr lang="en-US" dirty="0"/>
              <a:t>.</a:t>
            </a:r>
          </a:p>
          <a:p>
            <a:r>
              <a:rPr lang="en-US" dirty="0"/>
              <a:t>The # of </a:t>
            </a:r>
            <a:r>
              <a:rPr lang="en-US" dirty="0" err="1"/>
              <a:t>cDAI</a:t>
            </a:r>
            <a:r>
              <a:rPr lang="en-US" dirty="0"/>
              <a:t> liquidated is determined by the current ETH/DAI exchange rate, including a discount for the liquidator.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Reduce’s</a:t>
            </a:r>
            <a:r>
              <a:rPr lang="en-US" dirty="0"/>
              <a:t> the exposure of the ETH market, and pays liquidator in </a:t>
            </a:r>
            <a:r>
              <a:rPr lang="en-US" dirty="0" err="1"/>
              <a:t>cDAI</a:t>
            </a:r>
            <a:r>
              <a:rPr lang="en-US" dirty="0"/>
              <a:t>.</a:t>
            </a:r>
          </a:p>
          <a:p>
            <a:r>
              <a:rPr lang="en-US" dirty="0"/>
              <a:t>The # of </a:t>
            </a:r>
            <a:r>
              <a:rPr lang="en-US" dirty="0" err="1"/>
              <a:t>cDAI</a:t>
            </a:r>
            <a:r>
              <a:rPr lang="en-US" dirty="0"/>
              <a:t> liquidated is determined by the current ETH/DAI exchange rate, including a discount for the liquidator.</a:t>
            </a:r>
          </a:p>
          <a:p>
            <a:r>
              <a:rPr lang="en-US" dirty="0"/>
              <a:t>Compound liquidation discount on the exchange rate is 8%.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3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automation services are available:  https://</a:t>
            </a:r>
            <a:r>
              <a:rPr lang="en-US" dirty="0" err="1"/>
              <a:t>medium.com</a:t>
            </a:r>
            <a:r>
              <a:rPr lang="en-US" dirty="0"/>
              <a:t>/defi-saver/introducing-compound-automation-automatic-liquidation-protection-for-compound-is-now-live-6f5e2d22c9e0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3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www.theblockcrypto.com</a:t>
            </a:r>
            <a:r>
              <a:rPr lang="en-US" dirty="0"/>
              <a:t>/data/decentralized-finance/cryptocurrency-lending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00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debank.com</a:t>
            </a:r>
            <a:r>
              <a:rPr lang="en-US" dirty="0"/>
              <a:t>/projects/</a:t>
            </a:r>
            <a:r>
              <a:rPr lang="en-US" dirty="0" err="1"/>
              <a:t>compound?chart_date</a:t>
            </a:r>
            <a:r>
              <a:rPr lang="en-US" dirty="0"/>
              <a:t>=1Y&amp;mode=stats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31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is worried ETH value will fall and she will be liquidated.   Wants to swap ETH collateral for equivalent USDC.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fee was paid to the pool, so </a:t>
            </a:r>
            <a:r>
              <a:rPr lang="en-US" dirty="0" err="1"/>
              <a:t>LiquidityAfter</a:t>
            </a:r>
            <a:r>
              <a:rPr lang="en-US" dirty="0"/>
              <a:t> is bigger than </a:t>
            </a:r>
            <a:r>
              <a:rPr lang="en-US" dirty="0" err="1"/>
              <a:t>LiquidityBefore</a:t>
            </a:r>
            <a:r>
              <a:rPr lang="en-US" dirty="0"/>
              <a:t>.</a:t>
            </a:r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aave</a:t>
            </a:r>
            <a:r>
              <a:rPr lang="en-US" dirty="0"/>
              <a:t>/</a:t>
            </a:r>
            <a:r>
              <a:rPr lang="en-US" dirty="0" err="1"/>
              <a:t>aave</a:t>
            </a:r>
            <a:r>
              <a:rPr lang="en-US" dirty="0"/>
              <a:t>-protocol/blob/master/contracts/</a:t>
            </a:r>
            <a:r>
              <a:rPr lang="en-US" dirty="0" err="1"/>
              <a:t>lendingpool</a:t>
            </a:r>
            <a:r>
              <a:rPr lang="en-US"/>
              <a:t>/LendingPool.sol#L835%23L902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can see everyone’s balances.  </a:t>
            </a:r>
          </a:p>
          <a:p>
            <a:r>
              <a:rPr lang="en-US" dirty="0"/>
              <a:t>https://</a:t>
            </a:r>
            <a:r>
              <a:rPr lang="en-US" dirty="0" err="1"/>
              <a:t>etherscan.io</a:t>
            </a:r>
            <a:r>
              <a:rPr lang="en-US" dirty="0"/>
              <a:t>/</a:t>
            </a:r>
            <a:r>
              <a:rPr lang="en-US" dirty="0" err="1"/>
              <a:t>tx</a:t>
            </a:r>
            <a:r>
              <a:rPr lang="en-US" dirty="0"/>
              <a:t>/0x6b85ca95e484d94503d1276456bfc32cc55f6fdb8bb231ff830ec9485c8b663b#statechange</a:t>
            </a:r>
          </a:p>
          <a:p>
            <a:endParaRPr lang="en-US" dirty="0"/>
          </a:p>
          <a:p>
            <a:r>
              <a:rPr lang="en-US" dirty="0"/>
              <a:t>10,100 * 10^6 in hex is close to 2540be400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89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01df82bc266eab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01df82bc266eab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02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execute multiple trades in one transaction.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08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USDX:  U.S. dollar </a:t>
            </a:r>
            <a:r>
              <a:rPr lang="en-US" u="none" dirty="0">
                <a:solidFill>
                  <a:schemeClr val="tx1"/>
                </a:solidFill>
              </a:rPr>
              <a:t>index (</a:t>
            </a:r>
            <a:r>
              <a:rPr lang="en-US" u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</a:t>
            </a:r>
            <a:r>
              <a:rPr lang="en-US" u="none" dirty="0">
                <a:solidFill>
                  <a:schemeClr val="tx1"/>
                </a:solidFill>
              </a:rPr>
              <a:t>, </a:t>
            </a:r>
            <a:r>
              <a:rPr lang="en-US" u="none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Japanese yen</a:t>
            </a:r>
            <a:r>
              <a:rPr lang="en-US" u="none" dirty="0">
                <a:solidFill>
                  <a:schemeClr val="tx1"/>
                </a:solidFill>
              </a:rPr>
              <a:t>, </a:t>
            </a:r>
            <a:r>
              <a:rPr lang="en-US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British pound</a:t>
            </a:r>
            <a:r>
              <a:rPr lang="en-US" u="none" dirty="0">
                <a:solidFill>
                  <a:schemeClr val="tx1"/>
                </a:solidFill>
              </a:rPr>
              <a:t>, </a:t>
            </a:r>
            <a:r>
              <a:rPr lang="en-US" u="none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Canadian dollar</a:t>
            </a:r>
            <a:r>
              <a:rPr lang="en-US" u="none" dirty="0">
                <a:solidFill>
                  <a:schemeClr val="tx1"/>
                </a:solidFill>
              </a:rPr>
              <a:t>, </a:t>
            </a:r>
            <a:r>
              <a:rPr lang="en-US" u="none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Swedish krona</a:t>
            </a:r>
            <a:r>
              <a:rPr lang="en-US" u="none" dirty="0">
                <a:solidFill>
                  <a:schemeClr val="tx1"/>
                </a:solidFill>
              </a:rPr>
              <a:t>, and </a:t>
            </a:r>
            <a:r>
              <a:rPr lang="en-US" u="none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Swiss franc</a:t>
            </a:r>
            <a:r>
              <a:rPr lang="en-US" u="non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9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USDC: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5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</a:t>
            </a:r>
            <a:r>
              <a:rPr lang="en-US" sz="1800" dirty="0" err="1">
                <a:effectLst/>
                <a:latin typeface="NimbusRomNo9L"/>
              </a:rPr>
              <a:t>Paxos</a:t>
            </a:r>
            <a:r>
              <a:rPr lang="en-US" sz="1800" dirty="0">
                <a:effectLst/>
                <a:latin typeface="NimbusRomNo9L"/>
              </a:rPr>
              <a:t> also has the ability to create and burn BUSD tokens at will, as well as freeze and remove funds from people who exhibit nefarious or illicit activity.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Banks collect assets from depositors and deploys them where they are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10/25/23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10/25/23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5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thereum/EIPs/blob/master/EIPS/eip-20.m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s://hackingdistributed.com/2020/03/11/flash-loans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 err="1"/>
              <a:t>Stablecoins</a:t>
            </a:r>
            <a:r>
              <a:rPr lang="en-US" sz="4800" dirty="0"/>
              <a:t> &amp; Lending Protocols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</a:t>
            </a:r>
            <a:r>
              <a:rPr lang="en-US"/>
              <a:t>Fall 2023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C130A7-DE0F-ACA2-2555-53050A9AED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E3C2E-05E9-9641-96EE-E358CBE10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</a:t>
            </a:r>
            <a:r>
              <a:rPr lang="en-US" dirty="0"/>
              <a:t> app #1:   </a:t>
            </a:r>
            <a:r>
              <a:rPr lang="en-US" dirty="0" err="1"/>
              <a:t>Stablecoins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2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AEDF-43A8-2D60-C831-9CF8D590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Stable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84D13-FB1B-1DB6-8E5E-A70592EEB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499987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>
                <a:effectLst/>
              </a:rPr>
              <a:t> cryptocurrency designed to trade at a fixed price</a:t>
            </a:r>
          </a:p>
          <a:p>
            <a:r>
              <a:rPr lang="en-US" sz="2400" dirty="0"/>
              <a:t>Examples:   </a:t>
            </a:r>
            <a:r>
              <a:rPr lang="en-US" sz="2400" b="1" dirty="0"/>
              <a:t>1 coin = 1 USD</a:t>
            </a:r>
            <a:r>
              <a:rPr lang="en-US" sz="2400" dirty="0"/>
              <a:t>,    1 coin = 1 EUR,    1 coin = 1 USDX</a:t>
            </a:r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effectLst/>
              </a:rPr>
              <a:t>Goals:</a:t>
            </a:r>
          </a:p>
          <a:p>
            <a:pPr>
              <a:spcBef>
                <a:spcPts val="2376"/>
              </a:spcBef>
            </a:pPr>
            <a:r>
              <a:rPr lang="en-US" sz="2400" dirty="0">
                <a:effectLst/>
              </a:rPr>
              <a:t>Integrate real-world currencies into on-chain applications </a:t>
            </a:r>
          </a:p>
          <a:p>
            <a:pPr>
              <a:spcBef>
                <a:spcPts val="2376"/>
              </a:spcBef>
            </a:pPr>
            <a:r>
              <a:rPr lang="en-US" sz="2400" dirty="0">
                <a:effectLst/>
              </a:rPr>
              <a:t>Enable people without easy access to USD,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to hold and trade a USD-equivalent asset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638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8072-BB2B-77B6-996C-D30F0C17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stable coins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32FAD-A2DF-0A51-34A1-95ECEB54126B}"/>
              </a:ext>
            </a:extLst>
          </p:cNvPr>
          <p:cNvSpPr txBox="1"/>
          <p:nvPr/>
        </p:nvSpPr>
        <p:spPr>
          <a:xfrm>
            <a:off x="3706761" y="1691148"/>
            <a:ext cx="1579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centralized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9623C-F483-3666-8AA4-78260F0D282D}"/>
              </a:ext>
            </a:extLst>
          </p:cNvPr>
          <p:cNvSpPr txBox="1"/>
          <p:nvPr/>
        </p:nvSpPr>
        <p:spPr>
          <a:xfrm>
            <a:off x="6366385" y="1691148"/>
            <a:ext cx="163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algorithmic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F43E7-21C2-1AD0-2A6F-A82BA1FEBAA7}"/>
              </a:ext>
            </a:extLst>
          </p:cNvPr>
          <p:cNvSpPr txBox="1"/>
          <p:nvPr/>
        </p:nvSpPr>
        <p:spPr>
          <a:xfrm>
            <a:off x="1307102" y="2713703"/>
            <a:ext cx="187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collateralized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AA958-2650-730D-54AE-109DE1E9B6F8}"/>
              </a:ext>
            </a:extLst>
          </p:cNvPr>
          <p:cNvSpPr txBox="1"/>
          <p:nvPr/>
        </p:nvSpPr>
        <p:spPr>
          <a:xfrm>
            <a:off x="250723" y="3800170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+mn-lt"/>
              </a:rPr>
              <a:t>Un(der)collateralized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E4AE54-2CA3-3BAB-0DCA-678B5897B687}"/>
              </a:ext>
            </a:extLst>
          </p:cNvPr>
          <p:cNvCxnSpPr>
            <a:cxnSpLocks/>
          </p:cNvCxnSpPr>
          <p:nvPr/>
        </p:nvCxnSpPr>
        <p:spPr>
          <a:xfrm>
            <a:off x="629265" y="2320413"/>
            <a:ext cx="78313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055278-FE66-56B4-6CCC-64FE1732DD37}"/>
              </a:ext>
            </a:extLst>
          </p:cNvPr>
          <p:cNvCxnSpPr>
            <a:cxnSpLocks/>
          </p:cNvCxnSpPr>
          <p:nvPr/>
        </p:nvCxnSpPr>
        <p:spPr>
          <a:xfrm>
            <a:off x="629265" y="3485535"/>
            <a:ext cx="78313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3BF6D0-DF9C-44A7-65FE-0F60BD10F735}"/>
              </a:ext>
            </a:extLst>
          </p:cNvPr>
          <p:cNvCxnSpPr>
            <a:cxnSpLocks/>
          </p:cNvCxnSpPr>
          <p:nvPr/>
        </p:nvCxnSpPr>
        <p:spPr>
          <a:xfrm>
            <a:off x="634184" y="4527755"/>
            <a:ext cx="7826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F706F6-CC1D-B930-6A56-4E8E77A6D677}"/>
              </a:ext>
            </a:extLst>
          </p:cNvPr>
          <p:cNvCxnSpPr/>
          <p:nvPr/>
        </p:nvCxnSpPr>
        <p:spPr>
          <a:xfrm>
            <a:off x="3293806" y="1691148"/>
            <a:ext cx="0" cy="2900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E8E42C-0876-E91B-C549-0220A1E9C8E0}"/>
              </a:ext>
            </a:extLst>
          </p:cNvPr>
          <p:cNvCxnSpPr/>
          <p:nvPr/>
        </p:nvCxnSpPr>
        <p:spPr>
          <a:xfrm>
            <a:off x="5963264" y="1627238"/>
            <a:ext cx="0" cy="2900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44ECFB-2216-E76C-0B97-D12B19AD5F6F}"/>
              </a:ext>
            </a:extLst>
          </p:cNvPr>
          <p:cNvCxnSpPr/>
          <p:nvPr/>
        </p:nvCxnSpPr>
        <p:spPr>
          <a:xfrm>
            <a:off x="8460658" y="1627238"/>
            <a:ext cx="0" cy="2900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F984532-273A-1948-C0EA-34C4CF4A61C7}"/>
              </a:ext>
            </a:extLst>
          </p:cNvPr>
          <p:cNvSpPr txBox="1"/>
          <p:nvPr/>
        </p:nvSpPr>
        <p:spPr>
          <a:xfrm>
            <a:off x="3784059" y="2359660"/>
            <a:ext cx="15758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custodial</a:t>
            </a:r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stablecoins</a:t>
            </a:r>
            <a:endParaRPr lang="en-US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(USD Coin)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05433-90C5-4C32-294B-2995C6FBC018}"/>
              </a:ext>
            </a:extLst>
          </p:cNvPr>
          <p:cNvSpPr txBox="1"/>
          <p:nvPr/>
        </p:nvSpPr>
        <p:spPr>
          <a:xfrm>
            <a:off x="3472844" y="3588378"/>
            <a:ext cx="2291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central bank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(digital) currency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662E9A-CC3D-4946-69A6-9E35C46AA4CF}"/>
              </a:ext>
            </a:extLst>
          </p:cNvPr>
          <p:cNvSpPr txBox="1"/>
          <p:nvPr/>
        </p:nvSpPr>
        <p:spPr>
          <a:xfrm>
            <a:off x="6559451" y="2545792"/>
            <a:ext cx="14377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synthetics</a:t>
            </a:r>
          </a:p>
          <a:p>
            <a:pPr algn="ctr"/>
            <a:r>
              <a:rPr lang="en-US" sz="1800" dirty="0">
                <a:latin typeface="+mn-lt"/>
              </a:rPr>
              <a:t>(DAI, RAI)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D5E347-AEA2-F3EA-B34E-74D1FED276B4}"/>
              </a:ext>
            </a:extLst>
          </p:cNvPr>
          <p:cNvSpPr txBox="1"/>
          <p:nvPr/>
        </p:nvSpPr>
        <p:spPr>
          <a:xfrm>
            <a:off x="6132038" y="3662232"/>
            <a:ext cx="2211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Undercollateralized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stablecoins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026" name="Picture 2" descr="page6image8293424">
            <a:extLst>
              <a:ext uri="{FF2B5EF4-FFF2-40B4-BE49-F238E27FC236}">
                <a16:creationId xmlns:a16="http://schemas.microsoft.com/office/drawing/2014/main" id="{64D433C7-11F6-8754-F7D1-9C372250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96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0DC1-F260-FDFD-975D-9E27EF8C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Custodial </a:t>
            </a:r>
            <a:r>
              <a:rPr lang="en-US" dirty="0" err="1"/>
              <a:t>stablecoins</a:t>
            </a:r>
            <a:r>
              <a:rPr lang="en-US" dirty="0"/>
              <a:t>: minting</a:t>
            </a:r>
          </a:p>
        </p:txBody>
      </p:sp>
      <p:pic>
        <p:nvPicPr>
          <p:cNvPr id="4" name="Picture 4" descr="Bank clipart bank clip art image - Clipartix">
            <a:extLst>
              <a:ext uri="{FF2B5EF4-FFF2-40B4-BE49-F238E27FC236}">
                <a16:creationId xmlns:a16="http://schemas.microsoft.com/office/drawing/2014/main" id="{4EA59100-2B1A-6E2B-B9CB-D38C6622F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3354603" y="1831866"/>
            <a:ext cx="1804074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35F05D-C4D4-380A-643D-17C3E7A60E90}"/>
              </a:ext>
            </a:extLst>
          </p:cNvPr>
          <p:cNvSpPr txBox="1"/>
          <p:nvPr/>
        </p:nvSpPr>
        <p:spPr>
          <a:xfrm>
            <a:off x="3584760" y="3452674"/>
            <a:ext cx="1430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Custodian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D7944E-9734-B8E3-857E-DAE1DD848858}"/>
              </a:ext>
            </a:extLst>
          </p:cNvPr>
          <p:cNvCxnSpPr/>
          <p:nvPr/>
        </p:nvCxnSpPr>
        <p:spPr>
          <a:xfrm>
            <a:off x="7205204" y="1157721"/>
            <a:ext cx="0" cy="3483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FC6FA8-7DC7-E71E-1AF9-BF3D33D3CCF7}"/>
              </a:ext>
            </a:extLst>
          </p:cNvPr>
          <p:cNvCxnSpPr/>
          <p:nvPr/>
        </p:nvCxnSpPr>
        <p:spPr>
          <a:xfrm>
            <a:off x="8785436" y="1157720"/>
            <a:ext cx="0" cy="3483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BF064C-FB34-707C-28CF-DFCC8D7C8A57}"/>
              </a:ext>
            </a:extLst>
          </p:cNvPr>
          <p:cNvGrpSpPr/>
          <p:nvPr/>
        </p:nvGrpSpPr>
        <p:grpSpPr>
          <a:xfrm>
            <a:off x="4178710" y="987162"/>
            <a:ext cx="2841522" cy="400110"/>
            <a:chOff x="4178710" y="987162"/>
            <a:chExt cx="2841522" cy="4001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8B68C27-9C39-88D6-B36E-48F645766A1C}"/>
                </a:ext>
              </a:extLst>
            </p:cNvPr>
            <p:cNvCxnSpPr>
              <a:cxnSpLocks/>
            </p:cNvCxnSpPr>
            <p:nvPr/>
          </p:nvCxnSpPr>
          <p:spPr>
            <a:xfrm>
              <a:off x="4178710" y="1366683"/>
              <a:ext cx="28415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D04BA8-96AE-2C70-836E-C69DF0193B93}"/>
                </a:ext>
              </a:extLst>
            </p:cNvPr>
            <p:cNvSpPr txBox="1"/>
            <p:nvPr/>
          </p:nvSpPr>
          <p:spPr>
            <a:xfrm>
              <a:off x="4345115" y="987162"/>
              <a:ext cx="26062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deploy ERC-20 contract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F41FA-11C6-46B7-E96D-08F488297262}"/>
              </a:ext>
            </a:extLst>
          </p:cNvPr>
          <p:cNvSpPr/>
          <p:nvPr/>
        </p:nvSpPr>
        <p:spPr>
          <a:xfrm>
            <a:off x="7297996" y="1477905"/>
            <a:ext cx="1378432" cy="2507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FDE267-5B04-265B-2C8D-2ABDDF659476}"/>
              </a:ext>
            </a:extLst>
          </p:cNvPr>
          <p:cNvSpPr/>
          <p:nvPr/>
        </p:nvSpPr>
        <p:spPr>
          <a:xfrm>
            <a:off x="3260956" y="3985779"/>
            <a:ext cx="1991367" cy="10328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41CBA-3FE2-03AA-410A-B92EB3A62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63" y="1831866"/>
            <a:ext cx="396475" cy="68357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9E04C5C-44F8-77CD-4BE8-F9A2B285C6B0}"/>
              </a:ext>
            </a:extLst>
          </p:cNvPr>
          <p:cNvGrpSpPr/>
          <p:nvPr/>
        </p:nvGrpSpPr>
        <p:grpSpPr>
          <a:xfrm>
            <a:off x="811159" y="1852893"/>
            <a:ext cx="2393502" cy="400110"/>
            <a:chOff x="811159" y="1852893"/>
            <a:chExt cx="2393502" cy="40011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45E8E4-3110-C3DE-E513-E45D4ECA1B8B}"/>
                </a:ext>
              </a:extLst>
            </p:cNvPr>
            <p:cNvCxnSpPr/>
            <p:nvPr/>
          </p:nvCxnSpPr>
          <p:spPr>
            <a:xfrm>
              <a:off x="811159" y="2231923"/>
              <a:ext cx="23935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760833-6F26-AB9C-C84C-5208E25281A3}"/>
                </a:ext>
              </a:extLst>
            </p:cNvPr>
            <p:cNvSpPr txBox="1"/>
            <p:nvPr/>
          </p:nvSpPr>
          <p:spPr>
            <a:xfrm>
              <a:off x="995803" y="1852893"/>
              <a:ext cx="1072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100 USD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E00E2C-5C61-EC8E-C293-F24B5F934FCF}"/>
              </a:ext>
            </a:extLst>
          </p:cNvPr>
          <p:cNvGrpSpPr/>
          <p:nvPr/>
        </p:nvGrpSpPr>
        <p:grpSpPr>
          <a:xfrm>
            <a:off x="5072912" y="2087678"/>
            <a:ext cx="2001554" cy="400110"/>
            <a:chOff x="4859327" y="1029749"/>
            <a:chExt cx="2001554" cy="4001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B102F1D-1ED0-BFE3-8C62-7C06410A8BE8}"/>
                </a:ext>
              </a:extLst>
            </p:cNvPr>
            <p:cNvCxnSpPr>
              <a:cxnSpLocks/>
            </p:cNvCxnSpPr>
            <p:nvPr/>
          </p:nvCxnSpPr>
          <p:spPr>
            <a:xfrm>
              <a:off x="4859327" y="1366683"/>
              <a:ext cx="20015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12CA25-78B6-E107-B033-DC1A886F3D17}"/>
                </a:ext>
              </a:extLst>
            </p:cNvPr>
            <p:cNvSpPr txBox="1"/>
            <p:nvPr/>
          </p:nvSpPr>
          <p:spPr>
            <a:xfrm>
              <a:off x="4985816" y="1029749"/>
              <a:ext cx="1745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mint(Bob, 100)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6DD27E-8A14-94CB-31E0-0F477717C6F7}"/>
              </a:ext>
            </a:extLst>
          </p:cNvPr>
          <p:cNvSpPr txBox="1"/>
          <p:nvPr/>
        </p:nvSpPr>
        <p:spPr>
          <a:xfrm>
            <a:off x="7313420" y="1571619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9FFCFE-5120-101B-F932-4E630D5CE4DB}"/>
              </a:ext>
            </a:extLst>
          </p:cNvPr>
          <p:cNvSpPr txBox="1"/>
          <p:nvPr/>
        </p:nvSpPr>
        <p:spPr>
          <a:xfrm>
            <a:off x="3554981" y="4040514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100 USD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8A0A90-4A60-5EFE-0400-3613504B4E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68" y="2731842"/>
            <a:ext cx="433263" cy="64092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CB30FCD-2325-4516-BA11-35E447D00DDB}"/>
              </a:ext>
            </a:extLst>
          </p:cNvPr>
          <p:cNvGrpSpPr/>
          <p:nvPr/>
        </p:nvGrpSpPr>
        <p:grpSpPr>
          <a:xfrm>
            <a:off x="819684" y="2636495"/>
            <a:ext cx="2393502" cy="400110"/>
            <a:chOff x="819684" y="2636495"/>
            <a:chExt cx="2393502" cy="40011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6348933-32E6-42C0-898A-172117212409}"/>
                </a:ext>
              </a:extLst>
            </p:cNvPr>
            <p:cNvCxnSpPr/>
            <p:nvPr/>
          </p:nvCxnSpPr>
          <p:spPr>
            <a:xfrm>
              <a:off x="819684" y="3015525"/>
              <a:ext cx="23935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AA3288-3CB4-876F-E238-E6E3EF16B76D}"/>
                </a:ext>
              </a:extLst>
            </p:cNvPr>
            <p:cNvSpPr txBox="1"/>
            <p:nvPr/>
          </p:nvSpPr>
          <p:spPr>
            <a:xfrm>
              <a:off x="1063320" y="2636495"/>
              <a:ext cx="942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35 USD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F9944F-C61B-16DC-74A5-A2D6430EC2B2}"/>
              </a:ext>
            </a:extLst>
          </p:cNvPr>
          <p:cNvGrpSpPr/>
          <p:nvPr/>
        </p:nvGrpSpPr>
        <p:grpSpPr>
          <a:xfrm>
            <a:off x="5094642" y="2802552"/>
            <a:ext cx="2001554" cy="400110"/>
            <a:chOff x="4859327" y="1029749"/>
            <a:chExt cx="2001554" cy="40011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DC6668F-62C6-DEFE-0EEE-18B15E52DD7A}"/>
                </a:ext>
              </a:extLst>
            </p:cNvPr>
            <p:cNvCxnSpPr>
              <a:cxnSpLocks/>
            </p:cNvCxnSpPr>
            <p:nvPr/>
          </p:nvCxnSpPr>
          <p:spPr>
            <a:xfrm>
              <a:off x="4859327" y="1366683"/>
              <a:ext cx="20015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B293CD-FC49-A24A-4460-A7764CD5019F}"/>
                </a:ext>
              </a:extLst>
            </p:cNvPr>
            <p:cNvSpPr txBox="1"/>
            <p:nvPr/>
          </p:nvSpPr>
          <p:spPr>
            <a:xfrm>
              <a:off x="4985816" y="1029749"/>
              <a:ext cx="17115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mint(Alice, 35)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14D1980-B3D3-DBA3-10A8-84D6E06AA8B3}"/>
              </a:ext>
            </a:extLst>
          </p:cNvPr>
          <p:cNvSpPr txBox="1"/>
          <p:nvPr/>
        </p:nvSpPr>
        <p:spPr>
          <a:xfrm>
            <a:off x="7279011" y="212791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 35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2142A7-06F1-7E8C-AD38-1DECD4133EF8}"/>
              </a:ext>
            </a:extLst>
          </p:cNvPr>
          <p:cNvSpPr txBox="1"/>
          <p:nvPr/>
        </p:nvSpPr>
        <p:spPr>
          <a:xfrm>
            <a:off x="3559901" y="441905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+ 35 USD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2AEC9-447A-4CAD-FF41-92521AE1F787}"/>
              </a:ext>
            </a:extLst>
          </p:cNvPr>
          <p:cNvSpPr txBox="1"/>
          <p:nvPr/>
        </p:nvSpPr>
        <p:spPr>
          <a:xfrm>
            <a:off x="7596333" y="1077819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E2CFC-6AA9-DFC6-EADA-F7A8313B7F6A}"/>
              </a:ext>
            </a:extLst>
          </p:cNvPr>
          <p:cNvSpPr txBox="1"/>
          <p:nvPr/>
        </p:nvSpPr>
        <p:spPr>
          <a:xfrm>
            <a:off x="7263353" y="3973193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_balances</a:t>
            </a:r>
          </a:p>
        </p:txBody>
      </p:sp>
    </p:spTree>
    <p:extLst>
      <p:ext uri="{BB962C8B-B14F-4D97-AF65-F5344CB8AC3E}">
        <p14:creationId xmlns:p14="http://schemas.microsoft.com/office/powerpoint/2010/main" val="42794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7" grpId="0"/>
      <p:bldP spid="28" grpId="0"/>
      <p:bldP spid="35" grpId="0"/>
      <p:bldP spid="36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0DC1-F260-FDFD-975D-9E27EF8C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Custodial </a:t>
            </a:r>
            <a:r>
              <a:rPr lang="en-US" dirty="0" err="1"/>
              <a:t>stablecoins</a:t>
            </a:r>
            <a:r>
              <a:rPr lang="en-US" dirty="0"/>
              <a:t>: transfers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D7944E-9734-B8E3-857E-DAE1DD848858}"/>
              </a:ext>
            </a:extLst>
          </p:cNvPr>
          <p:cNvCxnSpPr/>
          <p:nvPr/>
        </p:nvCxnSpPr>
        <p:spPr>
          <a:xfrm>
            <a:off x="7205204" y="1157721"/>
            <a:ext cx="0" cy="3483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FC6FA8-7DC7-E71E-1AF9-BF3D33D3CCF7}"/>
              </a:ext>
            </a:extLst>
          </p:cNvPr>
          <p:cNvCxnSpPr/>
          <p:nvPr/>
        </p:nvCxnSpPr>
        <p:spPr>
          <a:xfrm>
            <a:off x="8785436" y="1157720"/>
            <a:ext cx="0" cy="3483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F41FA-11C6-46B7-E96D-08F488297262}"/>
              </a:ext>
            </a:extLst>
          </p:cNvPr>
          <p:cNvSpPr/>
          <p:nvPr/>
        </p:nvSpPr>
        <p:spPr>
          <a:xfrm>
            <a:off x="7297995" y="1477905"/>
            <a:ext cx="1385273" cy="2507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41CBA-3FE2-03AA-410A-B92EB3A62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63" y="1831866"/>
            <a:ext cx="396475" cy="6835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F6DD27E-8A14-94CB-31E0-0F477717C6F7}"/>
              </a:ext>
            </a:extLst>
          </p:cNvPr>
          <p:cNvSpPr txBox="1"/>
          <p:nvPr/>
        </p:nvSpPr>
        <p:spPr>
          <a:xfrm>
            <a:off x="7313420" y="1571619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100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8A0A90-4A60-5EFE-0400-3613504B4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68" y="2731842"/>
            <a:ext cx="433263" cy="64092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4D1980-B3D3-DBA3-10A8-84D6E06AA8B3}"/>
              </a:ext>
            </a:extLst>
          </p:cNvPr>
          <p:cNvSpPr txBox="1"/>
          <p:nvPr/>
        </p:nvSpPr>
        <p:spPr>
          <a:xfrm>
            <a:off x="7279011" y="212791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 35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66ECB1-9A5D-0201-DAF7-CCC751A46E8C}"/>
              </a:ext>
            </a:extLst>
          </p:cNvPr>
          <p:cNvGrpSpPr/>
          <p:nvPr/>
        </p:nvGrpSpPr>
        <p:grpSpPr>
          <a:xfrm>
            <a:off x="811159" y="1595711"/>
            <a:ext cx="6291879" cy="861775"/>
            <a:chOff x="811159" y="1852893"/>
            <a:chExt cx="6291879" cy="8617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45E8E4-3110-C3DE-E513-E45D4ECA1B8B}"/>
                </a:ext>
              </a:extLst>
            </p:cNvPr>
            <p:cNvCxnSpPr>
              <a:cxnSpLocks/>
            </p:cNvCxnSpPr>
            <p:nvPr/>
          </p:nvCxnSpPr>
          <p:spPr>
            <a:xfrm>
              <a:off x="811159" y="2231923"/>
              <a:ext cx="62918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760833-6F26-AB9C-C84C-5208E25281A3}"/>
                </a:ext>
              </a:extLst>
            </p:cNvPr>
            <p:cNvSpPr txBox="1"/>
            <p:nvPr/>
          </p:nvSpPr>
          <p:spPr>
            <a:xfrm>
              <a:off x="995803" y="1852893"/>
              <a:ext cx="1839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pay Carol  15$  :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12CA25-78B6-E107-B033-DC1A886F3D17}"/>
                </a:ext>
              </a:extLst>
            </p:cNvPr>
            <p:cNvSpPr txBox="1"/>
            <p:nvPr/>
          </p:nvSpPr>
          <p:spPr>
            <a:xfrm>
              <a:off x="3799066" y="1852893"/>
              <a:ext cx="2833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transfer(Bob ⇾ Carol, 15)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8E9F98-F165-BB50-8386-FD015A693791}"/>
                </a:ext>
              </a:extLst>
            </p:cNvPr>
            <p:cNvSpPr txBox="1"/>
            <p:nvPr/>
          </p:nvSpPr>
          <p:spPr>
            <a:xfrm>
              <a:off x="4059852" y="2253003"/>
              <a:ext cx="1780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(and gas fee)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70ADDE-D2FA-A4FA-1C5E-8634C9476A6E}"/>
              </a:ext>
            </a:extLst>
          </p:cNvPr>
          <p:cNvSpPr txBox="1"/>
          <p:nvPr/>
        </p:nvSpPr>
        <p:spPr>
          <a:xfrm>
            <a:off x="7307371" y="1568393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85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633CDB-AB96-E55E-EB50-F1248314D17A}"/>
              </a:ext>
            </a:extLst>
          </p:cNvPr>
          <p:cNvSpPr txBox="1"/>
          <p:nvPr/>
        </p:nvSpPr>
        <p:spPr>
          <a:xfrm>
            <a:off x="7272962" y="2634589"/>
            <a:ext cx="129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Carol: 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08E7DD-C1EA-FE26-1265-8713569424B6}"/>
              </a:ext>
            </a:extLst>
          </p:cNvPr>
          <p:cNvSpPr txBox="1"/>
          <p:nvPr/>
        </p:nvSpPr>
        <p:spPr>
          <a:xfrm>
            <a:off x="2492508" y="3071656"/>
            <a:ext cx="364837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Transfers are done on-chain</a:t>
            </a:r>
          </a:p>
          <a:p>
            <a:pPr algn="ctr"/>
            <a:r>
              <a:rPr lang="en-US" dirty="0">
                <a:latin typeface="+mn-lt"/>
              </a:rPr>
              <a:t>(custodian is not involved)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3ED146-6F69-61C1-B112-1B47C15FB159}"/>
              </a:ext>
            </a:extLst>
          </p:cNvPr>
          <p:cNvSpPr/>
          <p:nvPr/>
        </p:nvSpPr>
        <p:spPr>
          <a:xfrm>
            <a:off x="3260956" y="3985779"/>
            <a:ext cx="1991367" cy="10328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882342-E43E-E3B7-98A6-450F7C30E4D6}"/>
              </a:ext>
            </a:extLst>
          </p:cNvPr>
          <p:cNvSpPr txBox="1"/>
          <p:nvPr/>
        </p:nvSpPr>
        <p:spPr>
          <a:xfrm>
            <a:off x="3554981" y="4040514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135 USD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15451-289E-B24B-FD5E-A3AA41A05631}"/>
              </a:ext>
            </a:extLst>
          </p:cNvPr>
          <p:cNvSpPr txBox="1"/>
          <p:nvPr/>
        </p:nvSpPr>
        <p:spPr>
          <a:xfrm>
            <a:off x="7263353" y="3973193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_balances</a:t>
            </a:r>
          </a:p>
        </p:txBody>
      </p:sp>
    </p:spTree>
    <p:extLst>
      <p:ext uri="{BB962C8B-B14F-4D97-AF65-F5344CB8AC3E}">
        <p14:creationId xmlns:p14="http://schemas.microsoft.com/office/powerpoint/2010/main" val="39399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0DC1-F260-FDFD-975D-9E27EF8C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Custodial </a:t>
            </a:r>
            <a:r>
              <a:rPr lang="en-US" dirty="0" err="1"/>
              <a:t>stablecoins</a:t>
            </a:r>
            <a:r>
              <a:rPr lang="en-US" dirty="0"/>
              <a:t>: withdrawal</a:t>
            </a:r>
          </a:p>
        </p:txBody>
      </p:sp>
      <p:pic>
        <p:nvPicPr>
          <p:cNvPr id="4" name="Picture 4" descr="Bank clipart bank clip art image - Clipartix">
            <a:extLst>
              <a:ext uri="{FF2B5EF4-FFF2-40B4-BE49-F238E27FC236}">
                <a16:creationId xmlns:a16="http://schemas.microsoft.com/office/drawing/2014/main" id="{4EA59100-2B1A-6E2B-B9CB-D38C6622F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3354603" y="1831866"/>
            <a:ext cx="1804074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35F05D-C4D4-380A-643D-17C3E7A60E90}"/>
              </a:ext>
            </a:extLst>
          </p:cNvPr>
          <p:cNvSpPr txBox="1"/>
          <p:nvPr/>
        </p:nvSpPr>
        <p:spPr>
          <a:xfrm>
            <a:off x="3584760" y="3452674"/>
            <a:ext cx="1430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Custodian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D7944E-9734-B8E3-857E-DAE1DD848858}"/>
              </a:ext>
            </a:extLst>
          </p:cNvPr>
          <p:cNvCxnSpPr/>
          <p:nvPr/>
        </p:nvCxnSpPr>
        <p:spPr>
          <a:xfrm>
            <a:off x="7205204" y="1157721"/>
            <a:ext cx="0" cy="3483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FC6FA8-7DC7-E71E-1AF9-BF3D33D3CCF7}"/>
              </a:ext>
            </a:extLst>
          </p:cNvPr>
          <p:cNvCxnSpPr/>
          <p:nvPr/>
        </p:nvCxnSpPr>
        <p:spPr>
          <a:xfrm>
            <a:off x="8785436" y="1157720"/>
            <a:ext cx="0" cy="3483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F41FA-11C6-46B7-E96D-08F488297262}"/>
              </a:ext>
            </a:extLst>
          </p:cNvPr>
          <p:cNvSpPr/>
          <p:nvPr/>
        </p:nvSpPr>
        <p:spPr>
          <a:xfrm>
            <a:off x="7297996" y="1477905"/>
            <a:ext cx="1378432" cy="2507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FDE267-5B04-265B-2C8D-2ABDDF659476}"/>
              </a:ext>
            </a:extLst>
          </p:cNvPr>
          <p:cNvSpPr/>
          <p:nvPr/>
        </p:nvSpPr>
        <p:spPr>
          <a:xfrm>
            <a:off x="3260956" y="3985779"/>
            <a:ext cx="1991367" cy="10328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41CBA-3FE2-03AA-410A-B92EB3A62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63" y="1831866"/>
            <a:ext cx="396475" cy="68357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9E04C5C-44F8-77CD-4BE8-F9A2B285C6B0}"/>
              </a:ext>
            </a:extLst>
          </p:cNvPr>
          <p:cNvGrpSpPr/>
          <p:nvPr/>
        </p:nvGrpSpPr>
        <p:grpSpPr>
          <a:xfrm>
            <a:off x="811159" y="1852893"/>
            <a:ext cx="2393502" cy="400110"/>
            <a:chOff x="811159" y="1852893"/>
            <a:chExt cx="2393502" cy="40011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45E8E4-3110-C3DE-E513-E45D4ECA1B8B}"/>
                </a:ext>
              </a:extLst>
            </p:cNvPr>
            <p:cNvCxnSpPr/>
            <p:nvPr/>
          </p:nvCxnSpPr>
          <p:spPr>
            <a:xfrm>
              <a:off x="811159" y="2231923"/>
              <a:ext cx="23935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760833-6F26-AB9C-C84C-5208E25281A3}"/>
                </a:ext>
              </a:extLst>
            </p:cNvPr>
            <p:cNvSpPr txBox="1"/>
            <p:nvPr/>
          </p:nvSpPr>
          <p:spPr>
            <a:xfrm>
              <a:off x="995803" y="1852893"/>
              <a:ext cx="19874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withdraw 60 USD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E00E2C-5C61-EC8E-C293-F24B5F934FCF}"/>
              </a:ext>
            </a:extLst>
          </p:cNvPr>
          <p:cNvGrpSpPr/>
          <p:nvPr/>
        </p:nvGrpSpPr>
        <p:grpSpPr>
          <a:xfrm>
            <a:off x="5072912" y="2087678"/>
            <a:ext cx="2001554" cy="400110"/>
            <a:chOff x="4859327" y="1029749"/>
            <a:chExt cx="2001554" cy="4001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B102F1D-1ED0-BFE3-8C62-7C06410A8BE8}"/>
                </a:ext>
              </a:extLst>
            </p:cNvPr>
            <p:cNvCxnSpPr>
              <a:cxnSpLocks/>
            </p:cNvCxnSpPr>
            <p:nvPr/>
          </p:nvCxnSpPr>
          <p:spPr>
            <a:xfrm>
              <a:off x="4859327" y="1366683"/>
              <a:ext cx="20015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12CA25-78B6-E107-B033-DC1A886F3D17}"/>
                </a:ext>
              </a:extLst>
            </p:cNvPr>
            <p:cNvSpPr txBox="1"/>
            <p:nvPr/>
          </p:nvSpPr>
          <p:spPr>
            <a:xfrm>
              <a:off x="5042968" y="1029749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burn(Bob, 60)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6DD27E-8A14-94CB-31E0-0F477717C6F7}"/>
              </a:ext>
            </a:extLst>
          </p:cNvPr>
          <p:cNvSpPr txBox="1"/>
          <p:nvPr/>
        </p:nvSpPr>
        <p:spPr>
          <a:xfrm>
            <a:off x="7313420" y="1571619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85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9FFCFE-5120-101B-F932-4E630D5CE4DB}"/>
              </a:ext>
            </a:extLst>
          </p:cNvPr>
          <p:cNvSpPr txBox="1"/>
          <p:nvPr/>
        </p:nvSpPr>
        <p:spPr>
          <a:xfrm>
            <a:off x="3583555" y="4040514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135 USD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4D1980-B3D3-DBA3-10A8-84D6E06AA8B3}"/>
              </a:ext>
            </a:extLst>
          </p:cNvPr>
          <p:cNvSpPr txBox="1"/>
          <p:nvPr/>
        </p:nvSpPr>
        <p:spPr>
          <a:xfrm>
            <a:off x="7279011" y="212791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 35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80CC7C-4134-2DE2-1A57-CEE504050332}"/>
              </a:ext>
            </a:extLst>
          </p:cNvPr>
          <p:cNvGrpSpPr/>
          <p:nvPr/>
        </p:nvGrpSpPr>
        <p:grpSpPr>
          <a:xfrm flipH="1">
            <a:off x="775435" y="2711522"/>
            <a:ext cx="2393502" cy="400110"/>
            <a:chOff x="811159" y="1852893"/>
            <a:chExt cx="2393502" cy="40011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2A3ED7C-FCB8-0F01-6D43-0E955A438782}"/>
                </a:ext>
              </a:extLst>
            </p:cNvPr>
            <p:cNvCxnSpPr/>
            <p:nvPr/>
          </p:nvCxnSpPr>
          <p:spPr>
            <a:xfrm>
              <a:off x="811159" y="2231923"/>
              <a:ext cx="23935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027996-B1DA-FD0F-B3E9-7B7BD91A42E2}"/>
                </a:ext>
              </a:extLst>
            </p:cNvPr>
            <p:cNvSpPr txBox="1"/>
            <p:nvPr/>
          </p:nvSpPr>
          <p:spPr>
            <a:xfrm>
              <a:off x="1454591" y="1852893"/>
              <a:ext cx="942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60 USD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80E952A-7DDB-64C6-6791-2C94C3D65A73}"/>
              </a:ext>
            </a:extLst>
          </p:cNvPr>
          <p:cNvSpPr txBox="1"/>
          <p:nvPr/>
        </p:nvSpPr>
        <p:spPr>
          <a:xfrm>
            <a:off x="7313420" y="1571618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6D79B2-4C65-C143-C68F-C3EB068E2C3C}"/>
              </a:ext>
            </a:extLst>
          </p:cNvPr>
          <p:cNvSpPr txBox="1"/>
          <p:nvPr/>
        </p:nvSpPr>
        <p:spPr>
          <a:xfrm>
            <a:off x="3733670" y="4042931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75 USD</a:t>
            </a:r>
          </a:p>
        </p:txBody>
      </p:sp>
      <p:pic>
        <p:nvPicPr>
          <p:cNvPr id="18" name="Picture 2" descr="Fire Clipart">
            <a:extLst>
              <a:ext uri="{FF2B5EF4-FFF2-40B4-BE49-F238E27FC236}">
                <a16:creationId xmlns:a16="http://schemas.microsoft.com/office/drawing/2014/main" id="{03ECFE2E-1D96-BF27-AF22-2EC4D9B5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37" y="2589580"/>
            <a:ext cx="459626" cy="6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9F1B93-8089-70B7-F25F-44B5497F7E6B}"/>
              </a:ext>
            </a:extLst>
          </p:cNvPr>
          <p:cNvSpPr txBox="1"/>
          <p:nvPr/>
        </p:nvSpPr>
        <p:spPr>
          <a:xfrm>
            <a:off x="7263353" y="3973193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_balances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F0A4F-DD5D-4148-03E6-489B33F7F387}"/>
              </a:ext>
            </a:extLst>
          </p:cNvPr>
          <p:cNvSpPr txBox="1"/>
          <p:nvPr/>
        </p:nvSpPr>
        <p:spPr>
          <a:xfrm>
            <a:off x="7272962" y="2634589"/>
            <a:ext cx="129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Carol: 15</a:t>
            </a:r>
          </a:p>
        </p:txBody>
      </p:sp>
    </p:spTree>
    <p:extLst>
      <p:ext uri="{BB962C8B-B14F-4D97-AF65-F5344CB8AC3E}">
        <p14:creationId xmlns:p14="http://schemas.microsoft.com/office/powerpoint/2010/main" val="26260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6770-D2E6-8E5B-E5CF-71C4907B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Examples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C137845-9D08-55BA-A431-A91D51523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366405"/>
              </p:ext>
            </p:extLst>
          </p:nvPr>
        </p:nvGraphicFramePr>
        <p:xfrm>
          <a:off x="1500178" y="2043747"/>
          <a:ext cx="618649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705">
                  <a:extLst>
                    <a:ext uri="{9D8B030D-6E8A-4147-A177-3AD203B41FA5}">
                      <a16:colId xmlns:a16="http://schemas.microsoft.com/office/drawing/2014/main" val="40452482"/>
                    </a:ext>
                  </a:extLst>
                </a:gridCol>
                <a:gridCol w="2437341">
                  <a:extLst>
                    <a:ext uri="{9D8B030D-6E8A-4147-A177-3AD203B41FA5}">
                      <a16:colId xmlns:a16="http://schemas.microsoft.com/office/drawing/2014/main" val="1818958670"/>
                    </a:ext>
                  </a:extLst>
                </a:gridCol>
                <a:gridCol w="2217447">
                  <a:extLst>
                    <a:ext uri="{9D8B030D-6E8A-4147-A177-3AD203B41FA5}">
                      <a16:colId xmlns:a16="http://schemas.microsoft.com/office/drawing/2014/main" val="2255925795"/>
                    </a:ext>
                  </a:extLst>
                </a:gridCol>
              </a:tblGrid>
              <a:tr h="142241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Coins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24h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2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USDC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25.3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4.6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47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USDT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83.7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20.8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49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344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B8A5-4AC1-C0DD-02DA-036F2FA0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9A34-96FE-6C14-B490-AF7D0E24F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Custodian keeps treasury in a traditional bank</a:t>
            </a:r>
          </a:p>
          <a:p>
            <a:r>
              <a:rPr lang="en-US" dirty="0"/>
              <a:t>Must be audited to ensure treasury is available</a:t>
            </a:r>
          </a:p>
          <a:p>
            <a:r>
              <a:rPr lang="en-US" dirty="0"/>
              <a:t>Earns interest on deposits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Custodian has strong powers:</a:t>
            </a:r>
          </a:p>
          <a:p>
            <a:r>
              <a:rPr lang="en-US" dirty="0"/>
              <a:t>Can freeze accounts / refuse withdrawal requests</a:t>
            </a:r>
          </a:p>
          <a:p>
            <a:r>
              <a:rPr lang="en-US" dirty="0"/>
              <a:t>Custodian can remove funds from user balances</a:t>
            </a:r>
          </a:p>
        </p:txBody>
      </p:sp>
    </p:spTree>
    <p:extLst>
      <p:ext uri="{BB962C8B-B14F-4D97-AF65-F5344CB8AC3E}">
        <p14:creationId xmlns:p14="http://schemas.microsoft.com/office/powerpoint/2010/main" val="2785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0ED2-CB6F-2A23-A0B8-DCC55658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Collateralized Decentralized </a:t>
            </a:r>
            <a:r>
              <a:rPr lang="en-US" dirty="0" err="1"/>
              <a:t>Stablecoins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88EB-51FA-4DA9-7AA4-E77A1559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Goal:  a </a:t>
            </a:r>
            <a:r>
              <a:rPr lang="en-US" b="1" dirty="0" err="1"/>
              <a:t>stablecoin</a:t>
            </a:r>
            <a:r>
              <a:rPr lang="en-US" b="1" dirty="0"/>
              <a:t> with no trusted parties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 DAI, RAI, and others.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as widely used as centralized </a:t>
            </a:r>
            <a:r>
              <a:rPr lang="en-US" dirty="0" err="1"/>
              <a:t>stablecoins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5076BA-BCA8-BE36-A732-B59104AB85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DeFi</a:t>
            </a:r>
            <a:r>
              <a:rPr lang="en-US" dirty="0"/>
              <a:t> app #2:</a:t>
            </a:r>
            <a:r>
              <a:rPr lang="en-US" sz="4400" dirty="0"/>
              <a:t> Lending Protocols</a:t>
            </a:r>
            <a:endParaRPr lang="en-US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70E86F5E-475E-B030-E6F5-F42142379C31}"/>
              </a:ext>
            </a:extLst>
          </p:cNvPr>
          <p:cNvSpPr txBox="1">
            <a:spLocks/>
          </p:cNvSpPr>
          <p:nvPr/>
        </p:nvSpPr>
        <p:spPr bwMode="auto">
          <a:xfrm>
            <a:off x="1284514" y="3284764"/>
            <a:ext cx="6400800" cy="1314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Goal:  explain how decentralized lending works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This is not investment or financial advice</a:t>
            </a:r>
          </a:p>
        </p:txBody>
      </p:sp>
    </p:spTree>
    <p:extLst>
      <p:ext uri="{BB962C8B-B14F-4D97-AF65-F5344CB8AC3E}">
        <p14:creationId xmlns:p14="http://schemas.microsoft.com/office/powerpoint/2010/main" val="209107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94B1-26D3-EA32-D589-110B5F3C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 Solidity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EB293-CB16-50B8-BC5F-2228883FE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Everything is a contract:</a:t>
            </a:r>
          </a:p>
          <a:p>
            <a:r>
              <a:rPr lang="en-US" sz="2400" dirty="0"/>
              <a:t>Contracts manage state variables </a:t>
            </a:r>
          </a:p>
          <a:p>
            <a:r>
              <a:rPr lang="en-US" sz="2400" dirty="0"/>
              <a:t>Contracts have functions that can be called externally</a:t>
            </a:r>
          </a:p>
          <a:p>
            <a:r>
              <a:rPr lang="en-US" sz="2400" dirty="0"/>
              <a:t>Can inherit code from other contracts    </a:t>
            </a:r>
            <a:r>
              <a:rPr lang="en-US" sz="1800" dirty="0"/>
              <a:t>(</a:t>
            </a:r>
            <a:r>
              <a:rPr lang="en-US" sz="1800" dirty="0">
                <a:latin typeface="Courier" pitchFamily="2" charset="0"/>
              </a:rPr>
              <a:t>contract A is B,C</a:t>
            </a:r>
            <a:r>
              <a:rPr lang="en-US" sz="1800" dirty="0"/>
              <a:t>)</a:t>
            </a:r>
            <a:endParaRPr lang="en-US" sz="2400" dirty="0"/>
          </a:p>
          <a:p>
            <a:r>
              <a:rPr lang="en-US" sz="2400" dirty="0"/>
              <a:t>Types of contracts:   contract,  interface,  abstract,  library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Global objects:   </a:t>
            </a:r>
            <a:r>
              <a:rPr lang="en-US" sz="2400" dirty="0">
                <a:latin typeface="Courier" pitchFamily="2" charset="0"/>
              </a:rPr>
              <a:t>block</a:t>
            </a:r>
            <a:r>
              <a:rPr lang="en-US" sz="2400" dirty="0"/>
              <a:t>,   </a:t>
            </a:r>
            <a:r>
              <a:rPr lang="en-US" sz="2400" dirty="0">
                <a:latin typeface="Courier" pitchFamily="2" charset="0"/>
              </a:rPr>
              <a:t>msg</a:t>
            </a:r>
            <a:r>
              <a:rPr lang="en-US" sz="2400" dirty="0"/>
              <a:t>,   </a:t>
            </a:r>
            <a:r>
              <a:rPr lang="en-US" sz="2400" dirty="0" err="1">
                <a:latin typeface="Courier" pitchFamily="2" charset="0"/>
              </a:rPr>
              <a:t>tx</a:t>
            </a:r>
            <a:endParaRPr lang="en-US" sz="2400" dirty="0">
              <a:latin typeface="Courier" pitchFamily="2" charset="0"/>
            </a:endParaRPr>
          </a:p>
          <a:p>
            <a:pPr marL="0" indent="0">
              <a:buNone/>
            </a:pPr>
            <a:endParaRPr lang="en-US" sz="2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36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75F7-ABDD-CF45-B59D-7681CE15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banks in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FF306-BAF1-9545-976D-8C4BA795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0405"/>
            <a:ext cx="8229600" cy="6230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Banks bring together lenders and borrowers</a:t>
            </a:r>
          </a:p>
        </p:txBody>
      </p:sp>
      <p:pic>
        <p:nvPicPr>
          <p:cNvPr id="1028" name="Picture 4" descr="Bank clipart bank clip art image - Clipartix">
            <a:extLst>
              <a:ext uri="{FF2B5EF4-FFF2-40B4-BE49-F238E27FC236}">
                <a16:creationId xmlns:a16="http://schemas.microsoft.com/office/drawing/2014/main" id="{A5C9D029-DC49-9B49-9E0D-7805F4802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3354603" y="1831866"/>
            <a:ext cx="1804722" cy="16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1C296-B38E-3C47-B95C-ACEAFE15D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2404218"/>
            <a:ext cx="584281" cy="86432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956408-F29D-2F4D-9168-3E2EE62D0160}"/>
              </a:ext>
            </a:extLst>
          </p:cNvPr>
          <p:cNvCxnSpPr>
            <a:endCxn id="1028" idx="1"/>
          </p:cNvCxnSpPr>
          <p:nvPr/>
        </p:nvCxnSpPr>
        <p:spPr>
          <a:xfrm>
            <a:off x="1349830" y="2677990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6499F6-A226-264D-A804-2D9868FD1ABE}"/>
              </a:ext>
            </a:extLst>
          </p:cNvPr>
          <p:cNvSpPr txBox="1"/>
          <p:nvPr/>
        </p:nvSpPr>
        <p:spPr>
          <a:xfrm>
            <a:off x="1521572" y="2288766"/>
            <a:ext cx="166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deposit assets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E56645-08CF-094D-9748-A0CFFDAAB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51" y="2288766"/>
            <a:ext cx="473557" cy="81647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E85EA-7437-B448-AECF-28FC0DEC01CC}"/>
              </a:ext>
            </a:extLst>
          </p:cNvPr>
          <p:cNvCxnSpPr/>
          <p:nvPr/>
        </p:nvCxnSpPr>
        <p:spPr>
          <a:xfrm>
            <a:off x="5248040" y="2677990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16CAF1-4D1F-8C4A-AEB0-8DD083207ED4}"/>
              </a:ext>
            </a:extLst>
          </p:cNvPr>
          <p:cNvSpPr txBox="1"/>
          <p:nvPr/>
        </p:nvSpPr>
        <p:spPr>
          <a:xfrm>
            <a:off x="5668964" y="2288766"/>
            <a:ext cx="94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borrow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9B1617-DEBB-1443-AB69-6DB02126F622}"/>
              </a:ext>
            </a:extLst>
          </p:cNvPr>
          <p:cNvGrpSpPr/>
          <p:nvPr/>
        </p:nvGrpSpPr>
        <p:grpSpPr>
          <a:xfrm>
            <a:off x="5248040" y="2979936"/>
            <a:ext cx="2004773" cy="400110"/>
            <a:chOff x="5248040" y="3415371"/>
            <a:chExt cx="2004773" cy="40011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E93CBDC-AB64-DC47-829B-A361F4BD95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8040" y="3429110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F1212C-A9F2-4B47-8EEC-EA21CA404205}"/>
                </a:ext>
              </a:extLst>
            </p:cNvPr>
            <p:cNvSpPr txBox="1"/>
            <p:nvPr/>
          </p:nvSpPr>
          <p:spPr>
            <a:xfrm>
              <a:off x="5347230" y="3415371"/>
              <a:ext cx="18063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borrow interest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C2F093-795C-654C-B77F-10A36C323262}"/>
              </a:ext>
            </a:extLst>
          </p:cNvPr>
          <p:cNvGrpSpPr/>
          <p:nvPr/>
        </p:nvGrpSpPr>
        <p:grpSpPr>
          <a:xfrm>
            <a:off x="1306402" y="2977084"/>
            <a:ext cx="2004773" cy="400110"/>
            <a:chOff x="1306402" y="3412519"/>
            <a:chExt cx="2004773" cy="40011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1C5DD29-B903-BA47-85E6-6E0B1AE640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6402" y="3426258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B794BC-5019-C54F-99D3-40C0039F1198}"/>
                </a:ext>
              </a:extLst>
            </p:cNvPr>
            <p:cNvSpPr txBox="1"/>
            <p:nvPr/>
          </p:nvSpPr>
          <p:spPr>
            <a:xfrm>
              <a:off x="1405592" y="3412519"/>
              <a:ext cx="1824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deposit interest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3C8E47-3FB4-A14A-9290-A512FA36B609}"/>
              </a:ext>
            </a:extLst>
          </p:cNvPr>
          <p:cNvGrpSpPr/>
          <p:nvPr/>
        </p:nvGrpSpPr>
        <p:grpSpPr>
          <a:xfrm>
            <a:off x="2361326" y="3524114"/>
            <a:ext cx="3947811" cy="1281387"/>
            <a:chOff x="2361326" y="3959549"/>
            <a:chExt cx="3947811" cy="1281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2D4C1143-ABC1-6245-831C-B4712AD83623}"/>
                </a:ext>
              </a:extLst>
            </p:cNvPr>
            <p:cNvSpPr/>
            <p:nvPr/>
          </p:nvSpPr>
          <p:spPr>
            <a:xfrm>
              <a:off x="4163784" y="3959549"/>
              <a:ext cx="342900" cy="48182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9D80DD-F969-DF48-9E89-2912A8E9275B}"/>
                </a:ext>
              </a:extLst>
            </p:cNvPr>
            <p:cNvSpPr txBox="1"/>
            <p:nvPr/>
          </p:nvSpPr>
          <p:spPr>
            <a:xfrm>
              <a:off x="2361326" y="4471495"/>
              <a:ext cx="39478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bank spread</a:t>
              </a:r>
              <a:br>
                <a:rPr lang="en-US" dirty="0">
                  <a:latin typeface="+mn-lt"/>
                </a:rPr>
              </a:br>
              <a:r>
                <a:rPr lang="en-US" sz="2000" dirty="0">
                  <a:latin typeface="+mn-lt"/>
                </a:rPr>
                <a:t>(borrow interest – deposit interest)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99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75F7-ABDD-CF45-B59D-7681CE15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banks in the economy</a:t>
            </a:r>
          </a:p>
        </p:txBody>
      </p:sp>
      <p:pic>
        <p:nvPicPr>
          <p:cNvPr id="1028" name="Picture 4" descr="Bank clipart bank clip art image - Clipartix">
            <a:extLst>
              <a:ext uri="{FF2B5EF4-FFF2-40B4-BE49-F238E27FC236}">
                <a16:creationId xmlns:a16="http://schemas.microsoft.com/office/drawing/2014/main" id="{A5C9D029-DC49-9B49-9E0D-7805F4802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3354603" y="1831866"/>
            <a:ext cx="1804722" cy="16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1C296-B38E-3C47-B95C-ACEAFE15D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2404218"/>
            <a:ext cx="584281" cy="86432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956408-F29D-2F4D-9168-3E2EE62D0160}"/>
              </a:ext>
            </a:extLst>
          </p:cNvPr>
          <p:cNvCxnSpPr>
            <a:endCxn id="1028" idx="1"/>
          </p:cNvCxnSpPr>
          <p:nvPr/>
        </p:nvCxnSpPr>
        <p:spPr>
          <a:xfrm>
            <a:off x="1349830" y="2677990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6499F6-A226-264D-A804-2D9868FD1ABE}"/>
              </a:ext>
            </a:extLst>
          </p:cNvPr>
          <p:cNvSpPr txBox="1"/>
          <p:nvPr/>
        </p:nvSpPr>
        <p:spPr>
          <a:xfrm>
            <a:off x="1521572" y="2288766"/>
            <a:ext cx="166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deposit assets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E56645-08CF-094D-9748-A0CFFDAAB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51" y="2288766"/>
            <a:ext cx="473557" cy="81647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E85EA-7437-B448-AECF-28FC0DEC01CC}"/>
              </a:ext>
            </a:extLst>
          </p:cNvPr>
          <p:cNvCxnSpPr/>
          <p:nvPr/>
        </p:nvCxnSpPr>
        <p:spPr>
          <a:xfrm>
            <a:off x="5248040" y="2677990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16CAF1-4D1F-8C4A-AEB0-8DD083207ED4}"/>
              </a:ext>
            </a:extLst>
          </p:cNvPr>
          <p:cNvSpPr txBox="1"/>
          <p:nvPr/>
        </p:nvSpPr>
        <p:spPr>
          <a:xfrm>
            <a:off x="5668964" y="2288766"/>
            <a:ext cx="94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borrow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3C8E47-3FB4-A14A-9290-A512FA36B609}"/>
              </a:ext>
            </a:extLst>
          </p:cNvPr>
          <p:cNvGrpSpPr/>
          <p:nvPr/>
        </p:nvGrpSpPr>
        <p:grpSpPr>
          <a:xfrm>
            <a:off x="2361326" y="3524114"/>
            <a:ext cx="3947811" cy="1281387"/>
            <a:chOff x="2361326" y="3959549"/>
            <a:chExt cx="3947811" cy="1281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2D4C1143-ABC1-6245-831C-B4712AD83623}"/>
                </a:ext>
              </a:extLst>
            </p:cNvPr>
            <p:cNvSpPr/>
            <p:nvPr/>
          </p:nvSpPr>
          <p:spPr>
            <a:xfrm>
              <a:off x="4163784" y="3959549"/>
              <a:ext cx="342900" cy="48182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9D80DD-F969-DF48-9E89-2912A8E9275B}"/>
                </a:ext>
              </a:extLst>
            </p:cNvPr>
            <p:cNvSpPr txBox="1"/>
            <p:nvPr/>
          </p:nvSpPr>
          <p:spPr>
            <a:xfrm>
              <a:off x="2361326" y="4471495"/>
              <a:ext cx="39478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bank spread</a:t>
              </a:r>
              <a:br>
                <a:rPr lang="en-US" dirty="0">
                  <a:latin typeface="+mn-lt"/>
                </a:rPr>
              </a:br>
              <a:r>
                <a:rPr lang="en-US" sz="2000" dirty="0">
                  <a:latin typeface="+mn-lt"/>
                </a:rPr>
                <a:t>(borrow interest – deposit interest)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D4E716-583F-8846-93A6-0A1465B54000}"/>
              </a:ext>
            </a:extLst>
          </p:cNvPr>
          <p:cNvGrpSpPr/>
          <p:nvPr/>
        </p:nvGrpSpPr>
        <p:grpSpPr>
          <a:xfrm>
            <a:off x="5304979" y="3078224"/>
            <a:ext cx="2004773" cy="400110"/>
            <a:chOff x="5248040" y="3415371"/>
            <a:chExt cx="2004773" cy="40011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B3BF98D-5280-D64F-93EA-CBACD39D2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8040" y="3429110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E249DC-9835-DD4A-B92D-01AA97D91406}"/>
                </a:ext>
              </a:extLst>
            </p:cNvPr>
            <p:cNvSpPr txBox="1"/>
            <p:nvPr/>
          </p:nvSpPr>
          <p:spPr>
            <a:xfrm>
              <a:off x="5575830" y="3415371"/>
              <a:ext cx="1277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repay loan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2D8718-2AD4-1541-A760-EF39BC00CB58}"/>
              </a:ext>
            </a:extLst>
          </p:cNvPr>
          <p:cNvGrpSpPr/>
          <p:nvPr/>
        </p:nvGrpSpPr>
        <p:grpSpPr>
          <a:xfrm>
            <a:off x="1315378" y="3045266"/>
            <a:ext cx="2085727" cy="400110"/>
            <a:chOff x="5248040" y="3415371"/>
            <a:chExt cx="2085727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5B52C66-F2EB-5643-B636-504A83D3CE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8040" y="3429110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21F0E3-EF45-524C-B3A7-A69EEE456A31}"/>
                </a:ext>
              </a:extLst>
            </p:cNvPr>
            <p:cNvSpPr txBox="1"/>
            <p:nvPr/>
          </p:nvSpPr>
          <p:spPr>
            <a:xfrm>
              <a:off x="5325460" y="3415371"/>
              <a:ext cx="2008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withdraw deposit</a:t>
              </a:r>
            </a:p>
          </p:txBody>
        </p:sp>
      </p:grp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2B12540-438C-C143-A7EB-4AE8CE3BC740}"/>
              </a:ext>
            </a:extLst>
          </p:cNvPr>
          <p:cNvSpPr/>
          <p:nvPr/>
        </p:nvSpPr>
        <p:spPr>
          <a:xfrm>
            <a:off x="5450920" y="1050927"/>
            <a:ext cx="2990951" cy="837606"/>
          </a:xfrm>
          <a:prstGeom prst="wedgeRoundRectCallout">
            <a:avLst>
              <a:gd name="adj1" fmla="val -65350"/>
              <a:gd name="adj2" fmla="val 8747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Bank assumes the risk of Bob defaulting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D07B4207-F4FA-254F-AE32-866B87E63480}"/>
              </a:ext>
            </a:extLst>
          </p:cNvPr>
          <p:cNvSpPr/>
          <p:nvPr/>
        </p:nvSpPr>
        <p:spPr>
          <a:xfrm>
            <a:off x="836159" y="960125"/>
            <a:ext cx="3262309" cy="837606"/>
          </a:xfrm>
          <a:prstGeom prst="wedgeRoundRectCallout">
            <a:avLst>
              <a:gd name="adj1" fmla="val -45830"/>
              <a:gd name="adj2" fmla="val 1147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 will get her deposit back either way</a:t>
            </a:r>
          </a:p>
        </p:txBody>
      </p:sp>
    </p:spTree>
    <p:extLst>
      <p:ext uri="{BB962C8B-B14F-4D97-AF65-F5344CB8AC3E}">
        <p14:creationId xmlns:p14="http://schemas.microsoft.com/office/powerpoint/2010/main" val="23593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2353-7DE5-1647-B3C3-2C47AED0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Crypto:   </a:t>
            </a:r>
            <a:r>
              <a:rPr lang="en-US" dirty="0" err="1"/>
              <a:t>CeFi</a:t>
            </a:r>
            <a:r>
              <a:rPr lang="en-US" dirty="0"/>
              <a:t> lending  </a:t>
            </a:r>
            <a:r>
              <a:rPr lang="en-US" sz="2700" dirty="0"/>
              <a:t>(e.g., </a:t>
            </a:r>
            <a:r>
              <a:rPr lang="en-US" sz="2700" dirty="0" err="1"/>
              <a:t>Blockfi</a:t>
            </a:r>
            <a:r>
              <a:rPr lang="en-US" sz="2700" dirty="0"/>
              <a:t>, </a:t>
            </a:r>
            <a:r>
              <a:rPr lang="en-US" sz="2700" dirty="0" err="1"/>
              <a:t>Nexo</a:t>
            </a:r>
            <a:r>
              <a:rPr lang="en-US" sz="2700" dirty="0"/>
              <a:t>, 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23752-D912-B945-ACF9-6B09DED51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29" y="2431434"/>
            <a:ext cx="584281" cy="8643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699F71-6528-A242-892F-8A628FB47868}"/>
              </a:ext>
            </a:extLst>
          </p:cNvPr>
          <p:cNvGrpSpPr/>
          <p:nvPr/>
        </p:nvGrpSpPr>
        <p:grpSpPr>
          <a:xfrm>
            <a:off x="1480458" y="2315982"/>
            <a:ext cx="2004773" cy="400110"/>
            <a:chOff x="1480458" y="2315982"/>
            <a:chExt cx="2004773" cy="40011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9FDAB0E-71FB-F742-9807-F3BF7BEEC6DA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1480458" y="2705206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363127-0E25-3149-A8F6-5D6E85CB1C15}"/>
                </a:ext>
              </a:extLst>
            </p:cNvPr>
            <p:cNvSpPr txBox="1"/>
            <p:nvPr/>
          </p:nvSpPr>
          <p:spPr>
            <a:xfrm>
              <a:off x="1652200" y="2315982"/>
              <a:ext cx="14318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deposit ETH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6C46DB4-ABEC-4749-8E5F-C7EF96993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679" y="2315982"/>
            <a:ext cx="473557" cy="8164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42F7D8-8C64-CC4A-842C-ED80890F62CC}"/>
              </a:ext>
            </a:extLst>
          </p:cNvPr>
          <p:cNvGrpSpPr/>
          <p:nvPr/>
        </p:nvGrpSpPr>
        <p:grpSpPr>
          <a:xfrm>
            <a:off x="5378668" y="2315982"/>
            <a:ext cx="2004773" cy="400110"/>
            <a:chOff x="5378668" y="2315982"/>
            <a:chExt cx="2004773" cy="40011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E5EC5F-4594-2149-B973-1A9D26EFD619}"/>
                </a:ext>
              </a:extLst>
            </p:cNvPr>
            <p:cNvCxnSpPr/>
            <p:nvPr/>
          </p:nvCxnSpPr>
          <p:spPr>
            <a:xfrm>
              <a:off x="5378668" y="2705206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1A6366-1F32-DD47-B994-D30584865307}"/>
                </a:ext>
              </a:extLst>
            </p:cNvPr>
            <p:cNvSpPr txBox="1"/>
            <p:nvPr/>
          </p:nvSpPr>
          <p:spPr>
            <a:xfrm>
              <a:off x="5658074" y="2315982"/>
              <a:ext cx="14186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Borrow ETH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40289A-F154-E648-8F40-30F77A8DF5ED}"/>
              </a:ext>
            </a:extLst>
          </p:cNvPr>
          <p:cNvGrpSpPr/>
          <p:nvPr/>
        </p:nvGrpSpPr>
        <p:grpSpPr>
          <a:xfrm>
            <a:off x="5378668" y="3007152"/>
            <a:ext cx="2004773" cy="400110"/>
            <a:chOff x="5248040" y="3415371"/>
            <a:chExt cx="2004773" cy="40011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3C754D1-D64A-B44D-A894-F3A22E0C5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8040" y="3429110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BB14A7-FD7C-3A49-ABD3-5F8B28306AF4}"/>
                </a:ext>
              </a:extLst>
            </p:cNvPr>
            <p:cNvSpPr txBox="1"/>
            <p:nvPr/>
          </p:nvSpPr>
          <p:spPr>
            <a:xfrm>
              <a:off x="5412542" y="3415371"/>
              <a:ext cx="18063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borrow interest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01F072-E4E3-1942-9A89-80435CFF64FC}"/>
              </a:ext>
            </a:extLst>
          </p:cNvPr>
          <p:cNvGrpSpPr/>
          <p:nvPr/>
        </p:nvGrpSpPr>
        <p:grpSpPr>
          <a:xfrm>
            <a:off x="1437030" y="3004300"/>
            <a:ext cx="2004773" cy="400110"/>
            <a:chOff x="1306402" y="3412519"/>
            <a:chExt cx="2004773" cy="40011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DE1DEB4-CCF3-8C49-BB75-658023FFF8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6402" y="3426258"/>
              <a:ext cx="2004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E5925D-133C-7E4B-98A7-19611FA1EBDA}"/>
                </a:ext>
              </a:extLst>
            </p:cNvPr>
            <p:cNvSpPr txBox="1"/>
            <p:nvPr/>
          </p:nvSpPr>
          <p:spPr>
            <a:xfrm>
              <a:off x="1449134" y="3412519"/>
              <a:ext cx="1824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deposit interest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35ACCE-A83E-A944-8A30-FEB40FEB7D75}"/>
              </a:ext>
            </a:extLst>
          </p:cNvPr>
          <p:cNvGrpSpPr/>
          <p:nvPr/>
        </p:nvGrpSpPr>
        <p:grpSpPr>
          <a:xfrm>
            <a:off x="3485231" y="1859082"/>
            <a:ext cx="1804722" cy="1692248"/>
            <a:chOff x="3485231" y="1271252"/>
            <a:chExt cx="1804722" cy="1692248"/>
          </a:xfrm>
        </p:grpSpPr>
        <p:pic>
          <p:nvPicPr>
            <p:cNvPr id="7" name="Picture 4" descr="Bank clipart bank clip art image - Clipartix">
              <a:extLst>
                <a:ext uri="{FF2B5EF4-FFF2-40B4-BE49-F238E27FC236}">
                  <a16:creationId xmlns:a16="http://schemas.microsoft.com/office/drawing/2014/main" id="{1EDDF190-5BBE-4E40-A996-F8DAA22245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3" t="2567" r="11325"/>
            <a:stretch/>
          </p:blipFill>
          <p:spPr bwMode="auto">
            <a:xfrm>
              <a:off x="3485231" y="1271252"/>
              <a:ext cx="1804722" cy="169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C32C37-768D-4044-9CBB-AFCF08115B6E}"/>
                </a:ext>
              </a:extLst>
            </p:cNvPr>
            <p:cNvSpPr/>
            <p:nvPr/>
          </p:nvSpPr>
          <p:spPr>
            <a:xfrm>
              <a:off x="4055038" y="1551197"/>
              <a:ext cx="643962" cy="145012"/>
            </a:xfrm>
            <a:prstGeom prst="rect">
              <a:avLst/>
            </a:prstGeom>
            <a:solidFill>
              <a:srgbClr val="DFDB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CeFi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5FBD2BE-3383-8C4D-8606-8C01B6FDBF0A}"/>
              </a:ext>
            </a:extLst>
          </p:cNvPr>
          <p:cNvSpPr txBox="1"/>
          <p:nvPr/>
        </p:nvSpPr>
        <p:spPr>
          <a:xfrm>
            <a:off x="3360566" y="3409394"/>
            <a:ext cx="2218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Centralized Finance</a:t>
            </a:r>
          </a:p>
          <a:p>
            <a:pPr algn="ctr"/>
            <a:r>
              <a:rPr lang="en-US" sz="2000" dirty="0">
                <a:latin typeface="+mn-lt"/>
              </a:rPr>
              <a:t>institution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49441F-8F1D-774E-AC19-A540E15C035E}"/>
              </a:ext>
            </a:extLst>
          </p:cNvPr>
          <p:cNvSpPr txBox="1"/>
          <p:nvPr/>
        </p:nvSpPr>
        <p:spPr>
          <a:xfrm>
            <a:off x="618610" y="4282758"/>
            <a:ext cx="7906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gives her assets to the </a:t>
            </a:r>
            <a:r>
              <a:rPr lang="en-US" dirty="0" err="1">
                <a:latin typeface="+mn-lt"/>
              </a:rPr>
              <a:t>CeFi</a:t>
            </a:r>
            <a:r>
              <a:rPr lang="en-US" dirty="0">
                <a:latin typeface="+mn-lt"/>
              </a:rPr>
              <a:t> institution to lend out to Bob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1145F9-8E61-7140-9565-2B344565B5AC}"/>
              </a:ext>
            </a:extLst>
          </p:cNvPr>
          <p:cNvSpPr txBox="1"/>
          <p:nvPr/>
        </p:nvSpPr>
        <p:spPr>
          <a:xfrm>
            <a:off x="664029" y="1159715"/>
            <a:ext cx="4177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Same as with a traditional bank:</a:t>
            </a:r>
          </a:p>
        </p:txBody>
      </p:sp>
    </p:spTree>
    <p:extLst>
      <p:ext uri="{BB962C8B-B14F-4D97-AF65-F5344CB8AC3E}">
        <p14:creationId xmlns:p14="http://schemas.microsoft.com/office/powerpoint/2010/main" val="17591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1A20-E320-CA42-8F8F-AC84CBF2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7039-4138-7248-8B43-67126744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6" y="1200151"/>
            <a:ext cx="8229600" cy="1562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CeFi’s</a:t>
            </a:r>
            <a:r>
              <a:rPr lang="en-US" sz="2400" dirty="0"/>
              <a:t> concern:   what if Bob defaults on loan?</a:t>
            </a:r>
          </a:p>
          <a:p>
            <a:pPr marL="0" indent="0">
              <a:buNone/>
            </a:pPr>
            <a:r>
              <a:rPr lang="en-US" sz="2400" dirty="0"/>
              <a:t>	⟹   </a:t>
            </a:r>
            <a:r>
              <a:rPr lang="en-US" sz="2400" dirty="0" err="1"/>
              <a:t>CeFi</a:t>
            </a:r>
            <a:r>
              <a:rPr lang="en-US" sz="2400" dirty="0"/>
              <a:t> will absorb the loss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Solution:   require Bob to lock up collateral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E77BE6-F98F-5E49-9C54-2AFEE5362418}"/>
              </a:ext>
            </a:extLst>
          </p:cNvPr>
          <p:cNvGrpSpPr/>
          <p:nvPr/>
        </p:nvGrpSpPr>
        <p:grpSpPr>
          <a:xfrm>
            <a:off x="2732304" y="3682068"/>
            <a:ext cx="3309259" cy="400110"/>
            <a:chOff x="3679371" y="3567768"/>
            <a:chExt cx="3309259" cy="40011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46A5F29-1EFF-1B49-85D4-FFE3BAD28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9371" y="3943349"/>
              <a:ext cx="330925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FAA5D4-F708-A545-B5A3-39D6C0FE21FB}"/>
                </a:ext>
              </a:extLst>
            </p:cNvPr>
            <p:cNvSpPr txBox="1"/>
            <p:nvPr/>
          </p:nvSpPr>
          <p:spPr>
            <a:xfrm>
              <a:off x="4460645" y="3567768"/>
              <a:ext cx="1606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Borrow 1 ETH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0C5531-EE4C-C144-AAB6-34BB090D901A}"/>
              </a:ext>
            </a:extLst>
          </p:cNvPr>
          <p:cNvGrpSpPr/>
          <p:nvPr/>
        </p:nvGrpSpPr>
        <p:grpSpPr>
          <a:xfrm>
            <a:off x="654934" y="2290215"/>
            <a:ext cx="7269856" cy="2218980"/>
            <a:chOff x="654934" y="2290215"/>
            <a:chExt cx="7269856" cy="22189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447EDC-1C41-F746-B0D5-937D8EA74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9503" y="3355492"/>
              <a:ext cx="473557" cy="81647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A1A73B1-12E1-5945-A08B-4685054D4BCE}"/>
                </a:ext>
              </a:extLst>
            </p:cNvPr>
            <p:cNvGrpSpPr/>
            <p:nvPr/>
          </p:nvGrpSpPr>
          <p:grpSpPr>
            <a:xfrm>
              <a:off x="654934" y="2816947"/>
              <a:ext cx="1804722" cy="1692248"/>
              <a:chOff x="3485231" y="1271252"/>
              <a:chExt cx="1804722" cy="1692248"/>
            </a:xfrm>
          </p:grpSpPr>
          <p:pic>
            <p:nvPicPr>
              <p:cNvPr id="11" name="Picture 4" descr="Bank clipart bank clip art image - Clipartix">
                <a:extLst>
                  <a:ext uri="{FF2B5EF4-FFF2-40B4-BE49-F238E27FC236}">
                    <a16:creationId xmlns:a16="http://schemas.microsoft.com/office/drawing/2014/main" id="{11C74C28-646B-F54A-8A4E-DB214D6AD3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43" t="2567" r="11325"/>
              <a:stretch/>
            </p:blipFill>
            <p:spPr bwMode="auto">
              <a:xfrm>
                <a:off x="3485231" y="1271252"/>
                <a:ext cx="1804722" cy="1692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9613BE-A45B-7E44-ADDB-EF1C3B4CA411}"/>
                  </a:ext>
                </a:extLst>
              </p:cNvPr>
              <p:cNvSpPr/>
              <p:nvPr/>
            </p:nvSpPr>
            <p:spPr>
              <a:xfrm>
                <a:off x="4055038" y="1551197"/>
                <a:ext cx="643962" cy="145012"/>
              </a:xfrm>
              <a:prstGeom prst="rect">
                <a:avLst/>
              </a:prstGeom>
              <a:solidFill>
                <a:srgbClr val="DFDB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</a:rPr>
                  <a:t>CeFi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EF9106-9F8B-4F47-B793-1D27C16509BE}"/>
                </a:ext>
              </a:extLst>
            </p:cNvPr>
            <p:cNvGrpSpPr/>
            <p:nvPr/>
          </p:nvGrpSpPr>
          <p:grpSpPr>
            <a:xfrm>
              <a:off x="2623447" y="3083650"/>
              <a:ext cx="3418116" cy="400110"/>
              <a:chOff x="3553110" y="2948762"/>
              <a:chExt cx="3418116" cy="400110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2B6902D-04C3-1C42-B11D-2F44B87481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53110" y="3337986"/>
                <a:ext cx="3418116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C01996-755F-DE49-920D-09E0AD03C117}"/>
                  </a:ext>
                </a:extLst>
              </p:cNvPr>
              <p:cNvSpPr txBox="1"/>
              <p:nvPr/>
            </p:nvSpPr>
            <p:spPr>
              <a:xfrm>
                <a:off x="4390007" y="2948762"/>
                <a:ext cx="1863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deposit 500 UNI</a:t>
                </a:r>
              </a:p>
            </p:txBody>
          </p:sp>
        </p:grpSp>
        <p:sp>
          <p:nvSpPr>
            <p:cNvPr id="23" name="Rounded Rectangular Callout 22">
              <a:extLst>
                <a:ext uri="{FF2B5EF4-FFF2-40B4-BE49-F238E27FC236}">
                  <a16:creationId xmlns:a16="http://schemas.microsoft.com/office/drawing/2014/main" id="{9740B945-32E9-1245-9726-679382AA541F}"/>
                </a:ext>
              </a:extLst>
            </p:cNvPr>
            <p:cNvSpPr/>
            <p:nvPr/>
          </p:nvSpPr>
          <p:spPr>
            <a:xfrm>
              <a:off x="6476990" y="2290215"/>
              <a:ext cx="1447800" cy="612648"/>
            </a:xfrm>
            <a:prstGeom prst="wedgeRoundRectCallout">
              <a:avLst>
                <a:gd name="adj1" fmla="val -141134"/>
                <a:gd name="adj2" fmla="val 78491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collateral</a:t>
              </a:r>
            </a:p>
          </p:txBody>
        </p:sp>
      </p:grp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C5DF5E5E-5142-484E-BC1C-D46DA806282E}"/>
              </a:ext>
            </a:extLst>
          </p:cNvPr>
          <p:cNvSpPr/>
          <p:nvPr/>
        </p:nvSpPr>
        <p:spPr>
          <a:xfrm>
            <a:off x="3609326" y="4414121"/>
            <a:ext cx="3309259" cy="612648"/>
          </a:xfrm>
          <a:prstGeom prst="wedgeRoundRectCallout">
            <a:avLst>
              <a:gd name="adj1" fmla="val -22432"/>
              <a:gd name="adj2" fmla="val -974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over collateralized loan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96081D-EA14-F642-93C7-EBE543A22580}"/>
              </a:ext>
            </a:extLst>
          </p:cNvPr>
          <p:cNvSpPr txBox="1"/>
          <p:nvPr/>
        </p:nvSpPr>
        <p:spPr>
          <a:xfrm>
            <a:off x="6721645" y="992145"/>
            <a:ext cx="238879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(1 ETH = 100 UNI)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EE323B-7CAA-574B-9385-C62AED02016F}"/>
              </a:ext>
            </a:extLst>
          </p:cNvPr>
          <p:cNvGrpSpPr/>
          <p:nvPr/>
        </p:nvGrpSpPr>
        <p:grpSpPr>
          <a:xfrm>
            <a:off x="7164495" y="3302066"/>
            <a:ext cx="1926343" cy="1308714"/>
            <a:chOff x="7164495" y="3302066"/>
            <a:chExt cx="1926343" cy="13087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3BC7AF-6947-544D-88C8-E016917B6852}"/>
                </a:ext>
              </a:extLst>
            </p:cNvPr>
            <p:cNvSpPr/>
            <p:nvPr/>
          </p:nvSpPr>
          <p:spPr>
            <a:xfrm>
              <a:off x="7164495" y="3739267"/>
              <a:ext cx="1804722" cy="8715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+ 500 UNI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− 1 ETH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01CF16-AF43-4D42-8A2C-27FD4275E5D6}"/>
                </a:ext>
              </a:extLst>
            </p:cNvPr>
            <p:cNvSpPr txBox="1"/>
            <p:nvPr/>
          </p:nvSpPr>
          <p:spPr>
            <a:xfrm>
              <a:off x="7165054" y="3302066"/>
              <a:ext cx="1925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debt position: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F4E84CE-553F-444C-9A5A-75BB760E5C97}"/>
              </a:ext>
            </a:extLst>
          </p:cNvPr>
          <p:cNvSpPr txBox="1"/>
          <p:nvPr/>
        </p:nvSpPr>
        <p:spPr>
          <a:xfrm>
            <a:off x="41271" y="4357843"/>
            <a:ext cx="326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interest deducted from collateral</a:t>
            </a:r>
          </a:p>
        </p:txBody>
      </p:sp>
    </p:spTree>
    <p:extLst>
      <p:ext uri="{BB962C8B-B14F-4D97-AF65-F5344CB8AC3E}">
        <p14:creationId xmlns:p14="http://schemas.microsoft.com/office/powerpoint/2010/main" val="38713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1A20-E320-CA42-8F8F-AC84CBF2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7039-4138-7248-8B43-67126744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1"/>
            <a:ext cx="8229600" cy="1990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Several things can happen next:</a:t>
            </a:r>
          </a:p>
          <a:p>
            <a:pPr marL="457200" indent="-457200">
              <a:buAutoNum type="arabicParenBoth"/>
            </a:pPr>
            <a:r>
              <a:rPr lang="en-US" sz="2400" b="1" dirty="0"/>
              <a:t>Bob repays loan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47EDC-1C41-F746-B0D5-937D8EA74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768" y="3588050"/>
            <a:ext cx="473557" cy="8164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E77BE6-F98F-5E49-9C54-2AFEE5362418}"/>
              </a:ext>
            </a:extLst>
          </p:cNvPr>
          <p:cNvGrpSpPr/>
          <p:nvPr/>
        </p:nvGrpSpPr>
        <p:grpSpPr>
          <a:xfrm>
            <a:off x="2547569" y="3914626"/>
            <a:ext cx="3309259" cy="707886"/>
            <a:chOff x="3679371" y="3567768"/>
            <a:chExt cx="3309259" cy="70788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46A5F29-1EFF-1B49-85D4-FFE3BAD28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9371" y="3943349"/>
              <a:ext cx="330925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FAA5D4-F708-A545-B5A3-39D6C0FE21FB}"/>
                </a:ext>
              </a:extLst>
            </p:cNvPr>
            <p:cNvSpPr txBox="1"/>
            <p:nvPr/>
          </p:nvSpPr>
          <p:spPr>
            <a:xfrm>
              <a:off x="4054841" y="3567768"/>
              <a:ext cx="24658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redeem UNI collateral</a:t>
              </a:r>
            </a:p>
            <a:p>
              <a:pPr algn="ctr"/>
              <a:r>
                <a:rPr lang="en-US" sz="2000" dirty="0">
                  <a:latin typeface="+mn-lt"/>
                </a:rPr>
                <a:t>(minus interest)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1A73B1-12E1-5945-A08B-4685054D4BCE}"/>
              </a:ext>
            </a:extLst>
          </p:cNvPr>
          <p:cNvGrpSpPr/>
          <p:nvPr/>
        </p:nvGrpSpPr>
        <p:grpSpPr>
          <a:xfrm>
            <a:off x="470199" y="3131150"/>
            <a:ext cx="1804722" cy="1692248"/>
            <a:chOff x="3485231" y="1271252"/>
            <a:chExt cx="1804722" cy="1692248"/>
          </a:xfrm>
        </p:grpSpPr>
        <p:pic>
          <p:nvPicPr>
            <p:cNvPr id="11" name="Picture 4" descr="Bank clipart bank clip art image - Clipartix">
              <a:extLst>
                <a:ext uri="{FF2B5EF4-FFF2-40B4-BE49-F238E27FC236}">
                  <a16:creationId xmlns:a16="http://schemas.microsoft.com/office/drawing/2014/main" id="{11C74C28-646B-F54A-8A4E-DB214D6AD3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3" t="2567" r="11325"/>
            <a:stretch/>
          </p:blipFill>
          <p:spPr bwMode="auto">
            <a:xfrm>
              <a:off x="3485231" y="1271252"/>
              <a:ext cx="1804722" cy="169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9613BE-A45B-7E44-ADDB-EF1C3B4CA411}"/>
                </a:ext>
              </a:extLst>
            </p:cNvPr>
            <p:cNvSpPr/>
            <p:nvPr/>
          </p:nvSpPr>
          <p:spPr>
            <a:xfrm>
              <a:off x="4055038" y="1551197"/>
              <a:ext cx="643962" cy="145012"/>
            </a:xfrm>
            <a:prstGeom prst="rect">
              <a:avLst/>
            </a:prstGeom>
            <a:solidFill>
              <a:srgbClr val="DFDB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CeFi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EF9106-9F8B-4F47-B793-1D27C16509BE}"/>
              </a:ext>
            </a:extLst>
          </p:cNvPr>
          <p:cNvGrpSpPr/>
          <p:nvPr/>
        </p:nvGrpSpPr>
        <p:grpSpPr>
          <a:xfrm>
            <a:off x="2438712" y="3316208"/>
            <a:ext cx="3418116" cy="400110"/>
            <a:chOff x="3553110" y="2948762"/>
            <a:chExt cx="3418116" cy="4001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2B6902D-04C3-1C42-B11D-2F44B8748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3110" y="3337986"/>
              <a:ext cx="34181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01996-755F-DE49-920D-09E0AD03C117}"/>
                </a:ext>
              </a:extLst>
            </p:cNvPr>
            <p:cNvSpPr txBox="1"/>
            <p:nvPr/>
          </p:nvSpPr>
          <p:spPr>
            <a:xfrm>
              <a:off x="4390007" y="2948762"/>
              <a:ext cx="1423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repay 1 ETH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85CB6C1-9505-1445-89E5-00203A998C58}"/>
              </a:ext>
            </a:extLst>
          </p:cNvPr>
          <p:cNvSpPr txBox="1"/>
          <p:nvPr/>
        </p:nvSpPr>
        <p:spPr>
          <a:xfrm>
            <a:off x="6688985" y="992145"/>
            <a:ext cx="238879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(1 ETH = 100 UNI)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C9383E-8D19-2644-9568-4391DB1AA448}"/>
              </a:ext>
            </a:extLst>
          </p:cNvPr>
          <p:cNvGrpSpPr/>
          <p:nvPr/>
        </p:nvGrpSpPr>
        <p:grpSpPr>
          <a:xfrm>
            <a:off x="7164495" y="3302066"/>
            <a:ext cx="1926343" cy="1308714"/>
            <a:chOff x="7164495" y="3302066"/>
            <a:chExt cx="1926343" cy="13087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87B5DB-46DC-C042-8626-9E0D4B9627F4}"/>
                </a:ext>
              </a:extLst>
            </p:cNvPr>
            <p:cNvSpPr/>
            <p:nvPr/>
          </p:nvSpPr>
          <p:spPr>
            <a:xfrm>
              <a:off x="7164495" y="3739267"/>
              <a:ext cx="1804722" cy="8715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+ 500 UNI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− 1 ETH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023397-DB4E-D84A-B5E0-4EBE034CE17F}"/>
                </a:ext>
              </a:extLst>
            </p:cNvPr>
            <p:cNvSpPr txBox="1"/>
            <p:nvPr/>
          </p:nvSpPr>
          <p:spPr>
            <a:xfrm>
              <a:off x="7165054" y="3302066"/>
              <a:ext cx="1925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debt position: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FE16842-6BD3-1448-B830-0304E969D2E4}"/>
              </a:ext>
            </a:extLst>
          </p:cNvPr>
          <p:cNvSpPr txBox="1"/>
          <p:nvPr/>
        </p:nvSpPr>
        <p:spPr>
          <a:xfrm>
            <a:off x="7090729" y="3077978"/>
            <a:ext cx="11112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800" b="1" dirty="0">
                <a:solidFill>
                  <a:srgbClr val="FF0000"/>
                </a:solidFill>
                <a:latin typeface="+mn-lt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9096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1A20-E320-CA42-8F8F-AC84CBF2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7039-4138-7248-8B43-67126744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1"/>
            <a:ext cx="8229600" cy="1990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Several things can happen next:</a:t>
            </a:r>
          </a:p>
          <a:p>
            <a:pPr marL="457200" indent="-457200">
              <a:buAutoNum type="arabicParenBoth"/>
            </a:pPr>
            <a:r>
              <a:rPr lang="en-US" sz="2400" dirty="0"/>
              <a:t>Bob repays loan</a:t>
            </a:r>
          </a:p>
          <a:p>
            <a:pPr marL="457200" indent="-457200">
              <a:buAutoNum type="arabicParenBoth"/>
            </a:pPr>
            <a:r>
              <a:rPr lang="en-US" sz="2400" b="1" dirty="0"/>
              <a:t>Bob defaults on loan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47EDC-1C41-F746-B0D5-937D8EA74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694" y="3586783"/>
            <a:ext cx="473557" cy="8164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E77BE6-F98F-5E49-9C54-2AFEE5362418}"/>
              </a:ext>
            </a:extLst>
          </p:cNvPr>
          <p:cNvGrpSpPr/>
          <p:nvPr/>
        </p:nvGrpSpPr>
        <p:grpSpPr>
          <a:xfrm>
            <a:off x="2553297" y="3934998"/>
            <a:ext cx="3782189" cy="707886"/>
            <a:chOff x="3679371" y="3589407"/>
            <a:chExt cx="3782189" cy="70788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46A5F29-1EFF-1B49-85D4-FFE3BAD28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9371" y="3943351"/>
              <a:ext cx="378218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FAA5D4-F708-A545-B5A3-39D6C0FE21FB}"/>
                </a:ext>
              </a:extLst>
            </p:cNvPr>
            <p:cNvSpPr txBox="1"/>
            <p:nvPr/>
          </p:nvSpPr>
          <p:spPr>
            <a:xfrm>
              <a:off x="3731441" y="3589407"/>
              <a:ext cx="3547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redeem remaining UNI collateral</a:t>
              </a:r>
            </a:p>
            <a:p>
              <a:pPr algn="ctr"/>
              <a:r>
                <a:rPr lang="en-US" sz="2000" dirty="0">
                  <a:latin typeface="+mn-lt"/>
                </a:rPr>
                <a:t>(400 − interest − penalty) UNI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1A73B1-12E1-5945-A08B-4685054D4BCE}"/>
              </a:ext>
            </a:extLst>
          </p:cNvPr>
          <p:cNvGrpSpPr/>
          <p:nvPr/>
        </p:nvGrpSpPr>
        <p:grpSpPr>
          <a:xfrm>
            <a:off x="475927" y="3129883"/>
            <a:ext cx="1804722" cy="1692248"/>
            <a:chOff x="3485231" y="1271252"/>
            <a:chExt cx="1804722" cy="1692248"/>
          </a:xfrm>
        </p:grpSpPr>
        <p:pic>
          <p:nvPicPr>
            <p:cNvPr id="11" name="Picture 4" descr="Bank clipart bank clip art image - Clipartix">
              <a:extLst>
                <a:ext uri="{FF2B5EF4-FFF2-40B4-BE49-F238E27FC236}">
                  <a16:creationId xmlns:a16="http://schemas.microsoft.com/office/drawing/2014/main" id="{11C74C28-646B-F54A-8A4E-DB214D6AD3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3" t="2567" r="11325"/>
            <a:stretch/>
          </p:blipFill>
          <p:spPr bwMode="auto">
            <a:xfrm>
              <a:off x="3485231" y="1271252"/>
              <a:ext cx="1804722" cy="169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9613BE-A45B-7E44-ADDB-EF1C3B4CA411}"/>
                </a:ext>
              </a:extLst>
            </p:cNvPr>
            <p:cNvSpPr/>
            <p:nvPr/>
          </p:nvSpPr>
          <p:spPr>
            <a:xfrm>
              <a:off x="4055038" y="1551197"/>
              <a:ext cx="643962" cy="145012"/>
            </a:xfrm>
            <a:prstGeom prst="rect">
              <a:avLst/>
            </a:prstGeom>
            <a:solidFill>
              <a:srgbClr val="DFDB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CeFi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0BCBC5-7681-3F4B-98D8-CAE3B38C1294}"/>
              </a:ext>
            </a:extLst>
          </p:cNvPr>
          <p:cNvGrpSpPr/>
          <p:nvPr/>
        </p:nvGrpSpPr>
        <p:grpSpPr>
          <a:xfrm>
            <a:off x="2444442" y="3331272"/>
            <a:ext cx="3891044" cy="400110"/>
            <a:chOff x="2444442" y="3331272"/>
            <a:chExt cx="3891044" cy="4001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2B6902D-04C3-1C42-B11D-2F44B8748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4442" y="3704165"/>
              <a:ext cx="389104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7F341A-EA71-344F-B198-5BAB6EF99C90}"/>
                </a:ext>
              </a:extLst>
            </p:cNvPr>
            <p:cNvSpPr txBox="1"/>
            <p:nvPr/>
          </p:nvSpPr>
          <p:spPr>
            <a:xfrm>
              <a:off x="3052735" y="3331272"/>
              <a:ext cx="2235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I can’t repay  1 ETH</a:t>
              </a:r>
            </a:p>
          </p:txBody>
        </p:sp>
      </p:grp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9CCA13F3-8B0B-904F-AA46-F6680B67B7E8}"/>
              </a:ext>
            </a:extLst>
          </p:cNvPr>
          <p:cNvSpPr/>
          <p:nvPr/>
        </p:nvSpPr>
        <p:spPr>
          <a:xfrm>
            <a:off x="4890408" y="1784999"/>
            <a:ext cx="3575958" cy="1211309"/>
          </a:xfrm>
          <a:prstGeom prst="wedgeRoundRectCallout">
            <a:avLst>
              <a:gd name="adj1" fmla="val -127683"/>
              <a:gd name="adj2" fmla="val 7328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I’ll keep</a:t>
            </a:r>
            <a:br>
              <a:rPr lang="en-US" dirty="0"/>
            </a:br>
            <a:r>
              <a:rPr lang="en-US" dirty="0"/>
              <a:t>(100 + penalty) UNI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9DC115-91E4-C14E-B355-62628C837B4B}"/>
              </a:ext>
            </a:extLst>
          </p:cNvPr>
          <p:cNvGrpSpPr/>
          <p:nvPr/>
        </p:nvGrpSpPr>
        <p:grpSpPr>
          <a:xfrm>
            <a:off x="7164495" y="3302066"/>
            <a:ext cx="1926343" cy="1308714"/>
            <a:chOff x="7164495" y="3302066"/>
            <a:chExt cx="1926343" cy="130871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FF564C-44A2-CD42-AD5C-5A371F0574BA}"/>
                </a:ext>
              </a:extLst>
            </p:cNvPr>
            <p:cNvSpPr/>
            <p:nvPr/>
          </p:nvSpPr>
          <p:spPr>
            <a:xfrm>
              <a:off x="7164495" y="3739267"/>
              <a:ext cx="1804722" cy="8715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+ 500 UNI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− 1 ETH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9FC1B-55E3-A64B-862A-160892AA2C06}"/>
                </a:ext>
              </a:extLst>
            </p:cNvPr>
            <p:cNvSpPr txBox="1"/>
            <p:nvPr/>
          </p:nvSpPr>
          <p:spPr>
            <a:xfrm>
              <a:off x="7165054" y="3302066"/>
              <a:ext cx="1925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debt position: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C2019D-0020-1341-BB03-B5B8E0BFF81B}"/>
              </a:ext>
            </a:extLst>
          </p:cNvPr>
          <p:cNvSpPr txBox="1"/>
          <p:nvPr/>
        </p:nvSpPr>
        <p:spPr>
          <a:xfrm>
            <a:off x="7031219" y="3129883"/>
            <a:ext cx="11112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800" b="1" dirty="0">
                <a:solidFill>
                  <a:srgbClr val="FF0000"/>
                </a:solidFill>
                <a:latin typeface="+mn-lt"/>
              </a:rPr>
              <a:t>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10F5E5-5BF7-5449-8CFD-A315811E333E}"/>
              </a:ext>
            </a:extLst>
          </p:cNvPr>
          <p:cNvSpPr txBox="1"/>
          <p:nvPr/>
        </p:nvSpPr>
        <p:spPr>
          <a:xfrm>
            <a:off x="6688985" y="992145"/>
            <a:ext cx="238879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(1 ETH = 100 UNI)</a:t>
            </a:r>
          </a:p>
        </p:txBody>
      </p:sp>
    </p:spTree>
    <p:extLst>
      <p:ext uri="{BB962C8B-B14F-4D97-AF65-F5344CB8AC3E}">
        <p14:creationId xmlns:p14="http://schemas.microsoft.com/office/powerpoint/2010/main" val="41979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1A20-E320-CA42-8F8F-AC84CBF2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7039-4138-7248-8B43-67126744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1"/>
            <a:ext cx="8229600" cy="1990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Several things can happen next:</a:t>
            </a:r>
          </a:p>
          <a:p>
            <a:pPr marL="457200" indent="-457200">
              <a:buAutoNum type="arabicParenBoth"/>
            </a:pPr>
            <a:r>
              <a:rPr lang="en-US" sz="2400" dirty="0"/>
              <a:t>Bob repays loan</a:t>
            </a:r>
          </a:p>
          <a:p>
            <a:pPr marL="457200" indent="-457200">
              <a:buAutoNum type="arabicParenBoth"/>
            </a:pPr>
            <a:r>
              <a:rPr lang="en-US" sz="2400" dirty="0"/>
              <a:t>Bob defaults on loan</a:t>
            </a:r>
          </a:p>
          <a:p>
            <a:pPr marL="457200" indent="-457200">
              <a:buAutoNum type="arabicParenBoth"/>
            </a:pPr>
            <a:r>
              <a:rPr lang="en-US" sz="2400" b="1" dirty="0"/>
              <a:t>Liquidation</a:t>
            </a:r>
            <a:r>
              <a:rPr lang="en-US" sz="2400" dirty="0"/>
              <a:t>:   value of loan increases relative to collateral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888DFD-BF8A-884C-B0DC-FFE8A14C3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075" y="3482334"/>
            <a:ext cx="473557" cy="8164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5713834-D1A7-5E44-ACC9-32DA43243CB7}"/>
              </a:ext>
            </a:extLst>
          </p:cNvPr>
          <p:cNvGrpSpPr/>
          <p:nvPr/>
        </p:nvGrpSpPr>
        <p:grpSpPr>
          <a:xfrm>
            <a:off x="475927" y="3129883"/>
            <a:ext cx="1804722" cy="1692248"/>
            <a:chOff x="3485231" y="1271252"/>
            <a:chExt cx="1804722" cy="1692248"/>
          </a:xfrm>
        </p:grpSpPr>
        <p:pic>
          <p:nvPicPr>
            <p:cNvPr id="25" name="Picture 4" descr="Bank clipart bank clip art image - Clipartix">
              <a:extLst>
                <a:ext uri="{FF2B5EF4-FFF2-40B4-BE49-F238E27FC236}">
                  <a16:creationId xmlns:a16="http://schemas.microsoft.com/office/drawing/2014/main" id="{CD1E2C87-B45F-0245-8769-DA9D57253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3" t="2567" r="11325"/>
            <a:stretch/>
          </p:blipFill>
          <p:spPr bwMode="auto">
            <a:xfrm>
              <a:off x="3485231" y="1271252"/>
              <a:ext cx="1804722" cy="169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58FCDA-7A0C-1D46-8176-D0B32BD96A55}"/>
                </a:ext>
              </a:extLst>
            </p:cNvPr>
            <p:cNvSpPr/>
            <p:nvPr/>
          </p:nvSpPr>
          <p:spPr>
            <a:xfrm>
              <a:off x="4055038" y="1551197"/>
              <a:ext cx="643962" cy="145012"/>
            </a:xfrm>
            <a:prstGeom prst="rect">
              <a:avLst/>
            </a:prstGeom>
            <a:solidFill>
              <a:srgbClr val="DFDB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CeFi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491CAD-74DF-E747-BE2C-D97D8D6F084F}"/>
              </a:ext>
            </a:extLst>
          </p:cNvPr>
          <p:cNvGrpSpPr/>
          <p:nvPr/>
        </p:nvGrpSpPr>
        <p:grpSpPr>
          <a:xfrm>
            <a:off x="2299236" y="3335269"/>
            <a:ext cx="3468386" cy="1015663"/>
            <a:chOff x="2116351" y="3335269"/>
            <a:chExt cx="3468386" cy="101566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C0D8578-7E46-7F4C-BBC6-57FEAAF948C9}"/>
                </a:ext>
              </a:extLst>
            </p:cNvPr>
            <p:cNvCxnSpPr>
              <a:cxnSpLocks/>
            </p:cNvCxnSpPr>
            <p:nvPr/>
          </p:nvCxnSpPr>
          <p:spPr>
            <a:xfrm>
              <a:off x="2184930" y="3704165"/>
              <a:ext cx="339980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6A210-BF1F-594F-89A9-321779CF56E5}"/>
                </a:ext>
              </a:extLst>
            </p:cNvPr>
            <p:cNvSpPr txBox="1"/>
            <p:nvPr/>
          </p:nvSpPr>
          <p:spPr>
            <a:xfrm>
              <a:off x="2116351" y="3335269"/>
              <a:ext cx="34683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 need to liquidate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your collateral</a:t>
              </a:r>
            </a:p>
            <a:p>
              <a:pPr algn="ctr"/>
              <a:r>
                <a:rPr lang="en-US" sz="2000" dirty="0">
                  <a:latin typeface="+mn-lt"/>
                </a:rPr>
                <a:t>(and charge a penalty = 20 UNI)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CEEFAD-D9C8-304B-8078-E6A57FB45568}"/>
              </a:ext>
            </a:extLst>
          </p:cNvPr>
          <p:cNvSpPr txBox="1"/>
          <p:nvPr/>
        </p:nvSpPr>
        <p:spPr>
          <a:xfrm>
            <a:off x="643704" y="4701365"/>
            <a:ext cx="814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lender needs to liquidate  </a:t>
            </a:r>
            <a:r>
              <a:rPr lang="en-US" b="1" dirty="0">
                <a:latin typeface="+mn-lt"/>
              </a:rPr>
              <a:t>before</a:t>
            </a:r>
            <a:r>
              <a:rPr lang="en-US" dirty="0">
                <a:latin typeface="+mn-lt"/>
              </a:rPr>
              <a:t>  value(debt) &gt; value(collateral)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AFCA6C-46D8-B543-91C0-8EC6F66F97D0}"/>
              </a:ext>
            </a:extLst>
          </p:cNvPr>
          <p:cNvGrpSpPr/>
          <p:nvPr/>
        </p:nvGrpSpPr>
        <p:grpSpPr>
          <a:xfrm>
            <a:off x="7164495" y="3302066"/>
            <a:ext cx="1926343" cy="1308714"/>
            <a:chOff x="7164495" y="3302066"/>
            <a:chExt cx="1926343" cy="130871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7FF2FF3-FE23-1F4C-88AD-6EFE6E522DF1}"/>
                </a:ext>
              </a:extLst>
            </p:cNvPr>
            <p:cNvSpPr/>
            <p:nvPr/>
          </p:nvSpPr>
          <p:spPr>
            <a:xfrm>
              <a:off x="7164495" y="3739267"/>
              <a:ext cx="1804722" cy="8715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+ 500 UNI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− 1 ETH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85350F-9D41-B946-8C38-6132F32494CA}"/>
                </a:ext>
              </a:extLst>
            </p:cNvPr>
            <p:cNvSpPr txBox="1"/>
            <p:nvPr/>
          </p:nvSpPr>
          <p:spPr>
            <a:xfrm>
              <a:off x="7165054" y="3302066"/>
              <a:ext cx="1925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debt position: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754EA-09F9-3A4D-AE55-C8472702A8F6}"/>
              </a:ext>
            </a:extLst>
          </p:cNvPr>
          <p:cNvSpPr/>
          <p:nvPr/>
        </p:nvSpPr>
        <p:spPr>
          <a:xfrm>
            <a:off x="7164495" y="3749009"/>
            <a:ext cx="1804722" cy="8715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+ 80 UNI</a:t>
            </a:r>
          </a:p>
          <a:p>
            <a:r>
              <a:rPr lang="en-US" dirty="0">
                <a:solidFill>
                  <a:schemeClr val="tx1"/>
                </a:solidFill>
              </a:rPr>
              <a:t>− 0 ETH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AF6D8-62D8-F641-A238-285EC0CAF7A4}"/>
              </a:ext>
            </a:extLst>
          </p:cNvPr>
          <p:cNvSpPr txBox="1"/>
          <p:nvPr/>
        </p:nvSpPr>
        <p:spPr>
          <a:xfrm>
            <a:off x="6688985" y="992145"/>
            <a:ext cx="240963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(1 ETH = 400 UNI)</a:t>
            </a:r>
          </a:p>
        </p:txBody>
      </p:sp>
    </p:spTree>
    <p:extLst>
      <p:ext uri="{BB962C8B-B14F-4D97-AF65-F5344CB8AC3E}">
        <p14:creationId xmlns:p14="http://schemas.microsoft.com/office/powerpoint/2010/main" val="31538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4.32099E-6 L 1.38889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E8A5-BFC4-A047-987A-C6BA0B74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0564-F4AC-7A40-A777-546951DA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2" y="971544"/>
            <a:ext cx="8686800" cy="41719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Collateral</a:t>
            </a:r>
            <a:r>
              <a:rPr lang="en-US" dirty="0"/>
              <a:t>:   assets that serve as a security deposit 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b="1" dirty="0"/>
              <a:t>Over-collateralization</a:t>
            </a:r>
            <a:r>
              <a:rPr lang="en-US" dirty="0"/>
              <a:t>:   borrower has to provide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/>
              <a:t>value(collateral) &gt; value(loan) </a:t>
            </a:r>
            <a:endParaRPr lang="en-US" dirty="0"/>
          </a:p>
          <a:p>
            <a:pPr marL="0" indent="0">
              <a:spcBef>
                <a:spcPts val="672"/>
              </a:spcBef>
              <a:buNone/>
            </a:pPr>
            <a:r>
              <a:rPr lang="en-US" b="1" dirty="0"/>
              <a:t>Under-collateralization</a:t>
            </a:r>
            <a:r>
              <a:rPr lang="en-US" dirty="0"/>
              <a:t>:  </a:t>
            </a:r>
            <a:r>
              <a:rPr lang="en-US" i="1" dirty="0"/>
              <a:t>value(collateral) &lt; value(loan) </a:t>
            </a:r>
            <a:endParaRPr lang="en-US" dirty="0"/>
          </a:p>
          <a:p>
            <a:pPr marL="0" indent="0">
              <a:spcBef>
                <a:spcPts val="3672"/>
              </a:spcBef>
              <a:buNone/>
            </a:pPr>
            <a:r>
              <a:rPr lang="en-US" b="1" dirty="0"/>
              <a:t>Liquidation</a:t>
            </a:r>
            <a:r>
              <a:rPr lang="en-US" dirty="0"/>
              <a:t>:  </a:t>
            </a:r>
            <a:br>
              <a:rPr lang="en-US" dirty="0"/>
            </a:br>
            <a:r>
              <a:rPr lang="en-US" dirty="0"/>
              <a:t>	if    value(debt)  &gt;  0.6  × value(collateral) </a:t>
            </a:r>
          </a:p>
          <a:p>
            <a:pPr marL="457200" lvl="1" indent="0">
              <a:buNone/>
            </a:pPr>
            <a:r>
              <a:rPr lang="en-US" dirty="0"/>
              <a:t>then collateral is liquidated until inequality flips</a:t>
            </a:r>
          </a:p>
          <a:p>
            <a:pPr marL="457200" lvl="1" indent="0">
              <a:buNone/>
            </a:pPr>
            <a:r>
              <a:rPr lang="en-US" dirty="0"/>
              <a:t>(liquidation reduces both sides of the inequality)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0A966A-D1E7-694F-A268-B6461BF42431}"/>
              </a:ext>
            </a:extLst>
          </p:cNvPr>
          <p:cNvGrpSpPr/>
          <p:nvPr/>
        </p:nvGrpSpPr>
        <p:grpSpPr>
          <a:xfrm>
            <a:off x="3526967" y="3044955"/>
            <a:ext cx="4914900" cy="1086176"/>
            <a:chOff x="4180113" y="3044955"/>
            <a:chExt cx="4914900" cy="1086176"/>
          </a:xfrm>
        </p:grpSpPr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961808C3-9D67-8A48-841A-73C87F14287B}"/>
                </a:ext>
              </a:extLst>
            </p:cNvPr>
            <p:cNvSpPr/>
            <p:nvPr/>
          </p:nvSpPr>
          <p:spPr>
            <a:xfrm>
              <a:off x="5633356" y="3044955"/>
              <a:ext cx="3461657" cy="612648"/>
            </a:xfrm>
            <a:prstGeom prst="wedgeRoundRectCallout">
              <a:avLst>
                <a:gd name="adj1" fmla="val -73191"/>
                <a:gd name="adj2" fmla="val 49174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collateral factor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D3D17F6-37AB-FB4B-814D-A9327B394D4A}"/>
                </a:ext>
              </a:extLst>
            </p:cNvPr>
            <p:cNvSpPr/>
            <p:nvPr/>
          </p:nvSpPr>
          <p:spPr>
            <a:xfrm>
              <a:off x="4180113" y="3641274"/>
              <a:ext cx="653143" cy="48985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61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7AA8-6CBA-A345-B786-D0132AB8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Collateral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A57C-D01D-7749-9CA6-C2F05A987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73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CollateralFactor</a:t>
            </a:r>
            <a:r>
              <a:rPr lang="en-US" dirty="0"/>
              <a:t>  ∈  [0,1]</a:t>
            </a:r>
          </a:p>
          <a:p>
            <a:r>
              <a:rPr lang="en-US" dirty="0"/>
              <a:t>Max value that can be borrowed using this collateral</a:t>
            </a:r>
          </a:p>
          <a:p>
            <a:pPr>
              <a:spcBef>
                <a:spcPts val="2472"/>
              </a:spcBef>
            </a:pPr>
            <a:r>
              <a:rPr lang="en-US" dirty="0"/>
              <a:t>High volatility asset   ⟹   low collateral factor</a:t>
            </a:r>
          </a:p>
          <a:p>
            <a:r>
              <a:rPr lang="en-US" dirty="0"/>
              <a:t>Relatively stable asset  ⟹   higher collateral factor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8A13A-C92F-1844-81F8-017629F81130}"/>
              </a:ext>
            </a:extLst>
          </p:cNvPr>
          <p:cNvSpPr txBox="1"/>
          <p:nvPr/>
        </p:nvSpPr>
        <p:spPr>
          <a:xfrm>
            <a:off x="571500" y="3943349"/>
            <a:ext cx="8218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3072"/>
              </a:spcBef>
              <a:buNone/>
            </a:pP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(on Compound)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ETH, DAI:  83%,		   UNI: 75%,   		MKR:  73%</a:t>
            </a:r>
          </a:p>
        </p:txBody>
      </p:sp>
    </p:spTree>
    <p:extLst>
      <p:ext uri="{BB962C8B-B14F-4D97-AF65-F5344CB8AC3E}">
        <p14:creationId xmlns:p14="http://schemas.microsoft.com/office/powerpoint/2010/main" val="1478007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A15C-8C2F-6B44-A4F4-AE2F67FA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of a debt 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443EB-BF54-3B4E-AA6F-2251CD533395}"/>
              </a:ext>
            </a:extLst>
          </p:cNvPr>
          <p:cNvSpPr/>
          <p:nvPr/>
        </p:nvSpPr>
        <p:spPr>
          <a:xfrm>
            <a:off x="1649375" y="2174441"/>
            <a:ext cx="4976132" cy="13226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202C3-8101-4547-834B-E7D3AC53F75E}"/>
              </a:ext>
            </a:extLst>
          </p:cNvPr>
          <p:cNvSpPr txBox="1"/>
          <p:nvPr/>
        </p:nvSpPr>
        <p:spPr>
          <a:xfrm>
            <a:off x="791369" y="4175649"/>
            <a:ext cx="7104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helath</a:t>
            </a:r>
            <a:r>
              <a:rPr lang="en-US" dirty="0">
                <a:latin typeface="+mn-lt"/>
              </a:rPr>
              <a:t> &lt; 1       ⟹      triggers liquidation until (health ≥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58296-9696-7E4F-B031-DEE5744E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4" y="1167629"/>
            <a:ext cx="8490857" cy="712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28B9A-D27D-444D-8C9A-C51D2BFBC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56" y="2448489"/>
            <a:ext cx="4179170" cy="839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F23754-DC7C-4E40-91C3-F69B49D698AC}"/>
              </a:ext>
            </a:extLst>
          </p:cNvPr>
          <p:cNvSpPr txBox="1"/>
          <p:nvPr/>
        </p:nvSpPr>
        <p:spPr>
          <a:xfrm>
            <a:off x="326568" y="1568054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(in ETH)</a:t>
            </a:r>
          </a:p>
        </p:txBody>
      </p:sp>
    </p:spTree>
    <p:extLst>
      <p:ext uri="{BB962C8B-B14F-4D97-AF65-F5344CB8AC3E}">
        <p14:creationId xmlns:p14="http://schemas.microsoft.com/office/powerpoint/2010/main" val="305850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57200" y="75759"/>
            <a:ext cx="8229600" cy="623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a typeface="Roboto Mono"/>
                <a:cs typeface="Roboto Mono"/>
                <a:sym typeface="Roboto Mono"/>
              </a:rPr>
              <a:t>An example:   ERC20 tokens</a:t>
            </a:r>
            <a:endParaRPr dirty="0">
              <a:ea typeface="Roboto Mono"/>
              <a:cs typeface="Roboto Mono"/>
              <a:sym typeface="Roboto Mono"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2000" u="sng" dirty="0">
                <a:solidFill>
                  <a:schemeClr val="hlink"/>
                </a:solidFill>
                <a:ea typeface="Roboto Mono"/>
                <a:cs typeface="Roboto Mono"/>
                <a:sym typeface="Roboto Mono"/>
                <a:hlinkClick r:id="rId3"/>
              </a:rPr>
              <a:t>https://github.com/ethereum/EIPs/blob/master/EIPS/eip-20.md</a:t>
            </a:r>
            <a:endParaRPr sz="2000" dirty="0"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2000" dirty="0">
                <a:ea typeface="Roboto Mono"/>
                <a:cs typeface="Roboto Mono"/>
                <a:sym typeface="Roboto Mono"/>
              </a:rPr>
              <a:t>A standard API for </a:t>
            </a:r>
            <a:r>
              <a:rPr lang="en" sz="2000" u="sng" dirty="0">
                <a:ea typeface="Roboto Mono"/>
                <a:cs typeface="Roboto Mono"/>
                <a:sym typeface="Roboto Mono"/>
              </a:rPr>
              <a:t>fungible tokens</a:t>
            </a:r>
            <a:r>
              <a:rPr lang="en" sz="2000" dirty="0">
                <a:ea typeface="Roboto Mono"/>
                <a:cs typeface="Roboto Mono"/>
                <a:sym typeface="Roboto Mono"/>
              </a:rPr>
              <a:t>.         </a:t>
            </a:r>
            <a:r>
              <a:rPr lang="en" sz="1800" dirty="0">
                <a:ea typeface="Roboto Mono"/>
                <a:cs typeface="Roboto Mono"/>
                <a:sym typeface="Roboto Mono"/>
              </a:rPr>
              <a:t>(ERC-721 for non-fungible tokens)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2000" dirty="0">
                <a:ea typeface="Roboto Mono"/>
                <a:cs typeface="Roboto Mono"/>
                <a:sym typeface="Roboto Mono"/>
              </a:rPr>
              <a:t>An ERC20 token is itself a smart contract that maintains all user balances:</a:t>
            </a:r>
            <a:br>
              <a:rPr lang="en" sz="2000" dirty="0">
                <a:ea typeface="Roboto Mono"/>
                <a:cs typeface="Roboto Mono"/>
                <a:sym typeface="Roboto Mono"/>
              </a:rPr>
            </a:br>
            <a:r>
              <a:rPr lang="en" sz="2000" dirty="0">
                <a:ea typeface="Roboto Mono"/>
                <a:cs typeface="Roboto Mono"/>
                <a:sym typeface="Roboto Mono"/>
              </a:rPr>
              <a:t>		</a:t>
            </a:r>
            <a:r>
              <a:rPr lang="en-US" sz="2000" dirty="0"/>
              <a:t>mapping(address =&gt; uint256)  internal _</a:t>
            </a:r>
            <a:r>
              <a:rPr lang="en-US" sz="2000" b="1" dirty="0"/>
              <a:t>balances</a:t>
            </a:r>
            <a:r>
              <a:rPr lang="en-US" sz="2000" dirty="0"/>
              <a:t>;</a:t>
            </a:r>
            <a:endParaRPr sz="2000" dirty="0"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2000" dirty="0">
                <a:ea typeface="Roboto Mono"/>
                <a:cs typeface="Roboto Mono"/>
                <a:sym typeface="Roboto Mono"/>
              </a:rPr>
              <a:t>A standard interface allows other contracts to interact with </a:t>
            </a:r>
            <a:br>
              <a:rPr lang="en" sz="2000" dirty="0">
                <a:ea typeface="Roboto Mono"/>
                <a:cs typeface="Roboto Mono"/>
                <a:sym typeface="Roboto Mono"/>
              </a:rPr>
            </a:br>
            <a:r>
              <a:rPr lang="en" sz="2000" dirty="0">
                <a:ea typeface="Roboto Mono"/>
                <a:cs typeface="Roboto Mono"/>
                <a:sym typeface="Roboto Mono"/>
              </a:rPr>
              <a:t>every ERC20 token.   No need for special logic for each token.</a:t>
            </a:r>
            <a:endParaRPr sz="2000" dirty="0">
              <a:ea typeface="Roboto Mono"/>
              <a:cs typeface="Roboto Mono"/>
              <a:sym typeface="Roboto Mon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6EF8D7-595B-F162-59BF-8B55EA35DA47}"/>
              </a:ext>
            </a:extLst>
          </p:cNvPr>
          <p:cNvSpPr/>
          <p:nvPr/>
        </p:nvSpPr>
        <p:spPr>
          <a:xfrm>
            <a:off x="373627" y="3539614"/>
            <a:ext cx="8229600" cy="10520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36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1AB8-AF61-6245-8B08-7BF702C5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2443163" algn="l"/>
              </a:tabLst>
            </a:pPr>
            <a:r>
              <a:rPr lang="en-US" dirty="0"/>
              <a:t>Example:  </a:t>
            </a:r>
            <a:r>
              <a:rPr lang="en-US" dirty="0" err="1"/>
              <a:t>Aave</a:t>
            </a:r>
            <a:r>
              <a:rPr lang="en-US" dirty="0"/>
              <a:t> dashboard   </a:t>
            </a:r>
            <a:r>
              <a:rPr lang="en-US" sz="2700" dirty="0"/>
              <a:t>(a </a:t>
            </a:r>
            <a:r>
              <a:rPr lang="en-US" sz="2700" dirty="0" err="1"/>
              <a:t>DeFi</a:t>
            </a:r>
            <a:r>
              <a:rPr lang="en-US" sz="2700" dirty="0"/>
              <a:t> lending </a:t>
            </a:r>
            <a:r>
              <a:rPr lang="en-US" sz="2700" dirty="0" err="1"/>
              <a:t>Dapp</a:t>
            </a:r>
            <a:r>
              <a:rPr lang="en-US" sz="2700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4AF60-F727-7746-B28B-9944F4214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6" y="1207245"/>
            <a:ext cx="8293392" cy="3329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C469E-7717-B147-AB3B-654BD596692A}"/>
              </a:ext>
            </a:extLst>
          </p:cNvPr>
          <p:cNvSpPr txBox="1"/>
          <p:nvPr/>
        </p:nvSpPr>
        <p:spPr>
          <a:xfrm>
            <a:off x="7424057" y="4835723"/>
            <a:ext cx="184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Credit: Arthur Gervais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8E1691-122D-754E-8587-0C7506ACBC96}"/>
              </a:ext>
            </a:extLst>
          </p:cNvPr>
          <p:cNvSpPr/>
          <p:nvPr/>
        </p:nvSpPr>
        <p:spPr>
          <a:xfrm>
            <a:off x="5181600" y="1643743"/>
            <a:ext cx="979714" cy="58782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0F30BD-F4EE-BB44-B536-28A4B62DABB9}"/>
              </a:ext>
            </a:extLst>
          </p:cNvPr>
          <p:cNvGrpSpPr/>
          <p:nvPr/>
        </p:nvGrpSpPr>
        <p:grpSpPr>
          <a:xfrm>
            <a:off x="6749142" y="2872061"/>
            <a:ext cx="2132082" cy="1064194"/>
            <a:chOff x="6749142" y="2872061"/>
            <a:chExt cx="2132082" cy="106419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75DE26-823E-2941-A532-65740EF58F4D}"/>
                </a:ext>
              </a:extLst>
            </p:cNvPr>
            <p:cNvSpPr/>
            <p:nvPr/>
          </p:nvSpPr>
          <p:spPr>
            <a:xfrm>
              <a:off x="6749142" y="2872061"/>
              <a:ext cx="1186543" cy="1064194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A18E06-19E5-A445-A79C-C43A920980D2}"/>
                </a:ext>
              </a:extLst>
            </p:cNvPr>
            <p:cNvSpPr txBox="1"/>
            <p:nvPr/>
          </p:nvSpPr>
          <p:spPr>
            <a:xfrm>
              <a:off x="7947955" y="3129813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F1B3-DBCA-FA4F-B7F5-2B991B5A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Why borrow ETH?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A8B8E-6247-A94E-A1AF-7DE69D64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1"/>
            <a:ext cx="8229600" cy="6230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Bob has collateral, why can’t he just buy ETH?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E18B5-D3AD-674C-8FF7-DAA09D31FF62}"/>
              </a:ext>
            </a:extLst>
          </p:cNvPr>
          <p:cNvSpPr txBox="1"/>
          <p:nvPr/>
        </p:nvSpPr>
        <p:spPr>
          <a:xfrm>
            <a:off x="314619" y="2066334"/>
            <a:ext cx="8733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Bob may need ETH </a:t>
            </a:r>
            <a:r>
              <a:rPr lang="en-US" dirty="0">
                <a:latin typeface="+mn-lt"/>
              </a:rPr>
              <a:t>(e.g., to buy in-game assets)</a:t>
            </a:r>
            <a:r>
              <a:rPr lang="en-US" sz="2800" dirty="0">
                <a:latin typeface="+mn-lt"/>
              </a:rPr>
              <a:t>,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but he might not want to sell his collateral  </a:t>
            </a:r>
            <a:r>
              <a:rPr lang="en-US" dirty="0">
                <a:latin typeface="+mn-lt"/>
              </a:rPr>
              <a:t>(e.g., an NFT) </a:t>
            </a:r>
            <a:endParaRPr lang="en-US" sz="2800" dirty="0">
              <a:latin typeface="+mn-lt"/>
            </a:endParaRPr>
          </a:p>
          <a:p>
            <a:pPr algn="l"/>
            <a:endParaRPr lang="en-US" sz="28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As an investment strategy:  using UNI to borrow ETH gives Bob exposure to both   </a:t>
            </a:r>
          </a:p>
        </p:txBody>
      </p:sp>
    </p:spTree>
    <p:extLst>
      <p:ext uri="{BB962C8B-B14F-4D97-AF65-F5344CB8AC3E}">
        <p14:creationId xmlns:p14="http://schemas.microsoft.com/office/powerpoint/2010/main" val="60532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A1ED-F13C-7940-B846-7307D28D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problem with </a:t>
            </a:r>
            <a:r>
              <a:rPr lang="en-US" dirty="0" err="1"/>
              <a:t>CeFi</a:t>
            </a:r>
            <a:r>
              <a:rPr lang="en-US" dirty="0"/>
              <a:t>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92400-89F8-B74F-BC5F-7F8CD211F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39843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Users must trust the </a:t>
            </a:r>
            <a:r>
              <a:rPr lang="en-US" dirty="0" err="1"/>
              <a:t>CeFi</a:t>
            </a:r>
            <a:r>
              <a:rPr lang="en-US" dirty="0"/>
              <a:t> institution:</a:t>
            </a:r>
          </a:p>
          <a:p>
            <a:pPr lvl="1"/>
            <a:r>
              <a:rPr lang="en-US" dirty="0"/>
              <a:t>Not to get hacked, steal assets, or miscalculate</a:t>
            </a:r>
          </a:p>
          <a:p>
            <a:pPr lvl="1"/>
            <a:r>
              <a:rPr lang="en-US" dirty="0"/>
              <a:t>This is why traditional finance is regulated </a:t>
            </a:r>
          </a:p>
          <a:p>
            <a:pPr>
              <a:spcBef>
                <a:spcPts val="2472"/>
              </a:spcBef>
            </a:pPr>
            <a:r>
              <a:rPr lang="en-US" dirty="0"/>
              <a:t>Interest payments go to the exchange, not liquidity provider Alice</a:t>
            </a:r>
          </a:p>
          <a:p>
            <a:pPr>
              <a:spcBef>
                <a:spcPts val="2472"/>
              </a:spcBef>
            </a:pPr>
            <a:r>
              <a:rPr lang="en-US" dirty="0" err="1"/>
              <a:t>CeFi</a:t>
            </a:r>
            <a:r>
              <a:rPr lang="en-US" dirty="0"/>
              <a:t> fully controls spread     </a:t>
            </a:r>
            <a:r>
              <a:rPr lang="en-US" sz="2000" dirty="0"/>
              <a:t>(borrow interest – deposit interest)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87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0B90B-6BC1-974C-8951-895F65940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DeFi</a:t>
            </a:r>
            <a:r>
              <a:rPr lang="en-US" dirty="0"/>
              <a:t>  Lending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F52DE-ACD2-4940-A54D-995A7F6E7CF1}"/>
              </a:ext>
            </a:extLst>
          </p:cNvPr>
          <p:cNvSpPr txBox="1"/>
          <p:nvPr/>
        </p:nvSpPr>
        <p:spPr>
          <a:xfrm>
            <a:off x="890673" y="3087091"/>
            <a:ext cx="7362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Can we build an on-chain lending </a:t>
            </a:r>
            <a:r>
              <a:rPr lang="en-US" sz="3200" dirty="0" err="1">
                <a:latin typeface="+mn-lt"/>
              </a:rPr>
              <a:t>Dapp</a:t>
            </a:r>
            <a:r>
              <a:rPr lang="en-US" sz="3200" dirty="0">
                <a:latin typeface="+mn-lt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+mn-lt"/>
              </a:rPr>
              <a:t>	⟹  no central trusted parties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+mn-lt"/>
              </a:rPr>
              <a:t>	⟹  code available on Ethereum for inspection</a:t>
            </a:r>
          </a:p>
        </p:txBody>
      </p:sp>
    </p:spTree>
    <p:extLst>
      <p:ext uri="{BB962C8B-B14F-4D97-AF65-F5344CB8AC3E}">
        <p14:creationId xmlns:p14="http://schemas.microsoft.com/office/powerpoint/2010/main" val="3279894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9A23-1BB1-CC41-98EF-83F122BA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first idea:  an order book </a:t>
            </a:r>
            <a:r>
              <a:rPr lang="en-US" dirty="0" err="1"/>
              <a:t>Dapp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9E293-7970-F84B-82A3-961C8A11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51" y="973962"/>
            <a:ext cx="7129497" cy="4044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5C081-7274-2F4E-BD8D-57D23347955F}"/>
              </a:ext>
            </a:extLst>
          </p:cNvPr>
          <p:cNvSpPr txBox="1"/>
          <p:nvPr/>
        </p:nvSpPr>
        <p:spPr>
          <a:xfrm>
            <a:off x="130629" y="4681835"/>
            <a:ext cx="3334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(large institutions, banks)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28E98-6C2A-0F46-BE51-B021B75FB8CB}"/>
              </a:ext>
            </a:extLst>
          </p:cNvPr>
          <p:cNvSpPr txBox="1"/>
          <p:nvPr/>
        </p:nvSpPr>
        <p:spPr>
          <a:xfrm>
            <a:off x="7045263" y="4833915"/>
            <a:ext cx="218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Credit: Eddy </a:t>
            </a:r>
            <a:r>
              <a:rPr lang="en-US" sz="1800" dirty="0" err="1">
                <a:latin typeface="+mn-lt"/>
              </a:rPr>
              <a:t>Lazzarin</a:t>
            </a:r>
            <a:r>
              <a:rPr lang="en-US" sz="1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730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9A23-1BB1-CC41-98EF-83F122BA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D9404-3FE8-D041-A9DA-E4B43B832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Computationally expensive</a:t>
            </a:r>
            <a:r>
              <a:rPr lang="en-US" dirty="0"/>
              <a:t>:  matching borrowers to lenders requires many transactions per person</a:t>
            </a:r>
            <a:br>
              <a:rPr lang="en-US" dirty="0"/>
            </a:br>
            <a:r>
              <a:rPr lang="en-US" dirty="0"/>
              <a:t>(post a bid,  retract if the market changes,  repeat)</a:t>
            </a:r>
          </a:p>
          <a:p>
            <a:pPr>
              <a:spcBef>
                <a:spcPts val="1872"/>
              </a:spcBef>
            </a:pPr>
            <a:r>
              <a:rPr lang="en-US" b="1" dirty="0"/>
              <a:t>Concentrated risk</a:t>
            </a:r>
            <a:r>
              <a:rPr lang="en-US" dirty="0"/>
              <a:t>:   lenders are exposed to their direct counterparty defaulting</a:t>
            </a:r>
          </a:p>
          <a:p>
            <a:pPr>
              <a:spcBef>
                <a:spcPts val="1872"/>
              </a:spcBef>
            </a:pPr>
            <a:r>
              <a:rPr lang="en-US" b="1" dirty="0"/>
              <a:t>Complex withdrawal</a:t>
            </a:r>
            <a:r>
              <a:rPr lang="en-US" dirty="0"/>
              <a:t>:  a lender must wait for their counter-parties to repay their debts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08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95B0-56DC-AF42-ADBF-838E171F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better approach:  liquidity pools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1BC9F-48B0-9845-93E5-DE5D899C6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5110"/>
            <a:ext cx="8229600" cy="759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Over-collateralized lending:  Compound and </a:t>
            </a:r>
            <a:r>
              <a:rPr lang="en-US" dirty="0" err="1"/>
              <a:t>Aave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6EDA4-CB78-584F-A854-88F2FD6C1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78" y="2056660"/>
            <a:ext cx="584281" cy="86432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90EBED-A716-0040-8FDD-BD2241573855}"/>
              </a:ext>
            </a:extLst>
          </p:cNvPr>
          <p:cNvCxnSpPr/>
          <p:nvPr/>
        </p:nvCxnSpPr>
        <p:spPr>
          <a:xfrm>
            <a:off x="1349830" y="2677990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38E794-0421-5346-9D2A-37E37D289A16}"/>
              </a:ext>
            </a:extLst>
          </p:cNvPr>
          <p:cNvSpPr txBox="1"/>
          <p:nvPr/>
        </p:nvSpPr>
        <p:spPr>
          <a:xfrm>
            <a:off x="1521572" y="2288766"/>
            <a:ext cx="156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supply assets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66876-903C-8B40-A12B-627D88BA1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79" y="3173064"/>
            <a:ext cx="584280" cy="864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8840A1-46DE-AA49-A77C-04734042E1D4}"/>
              </a:ext>
            </a:extLst>
          </p:cNvPr>
          <p:cNvSpPr txBox="1"/>
          <p:nvPr/>
        </p:nvSpPr>
        <p:spPr>
          <a:xfrm>
            <a:off x="70837" y="4071257"/>
            <a:ext cx="2492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Liquidity Providers</a:t>
            </a:r>
          </a:p>
          <a:p>
            <a:pPr algn="ctr"/>
            <a:r>
              <a:rPr lang="en-US" dirty="0">
                <a:latin typeface="+mn-lt"/>
              </a:rPr>
              <a:t>(earn interest)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166CB0-0F1E-DF49-BCD5-2D710C1C970E}"/>
              </a:ext>
            </a:extLst>
          </p:cNvPr>
          <p:cNvSpPr/>
          <p:nvPr/>
        </p:nvSpPr>
        <p:spPr>
          <a:xfrm>
            <a:off x="3526345" y="2206598"/>
            <a:ext cx="2003598" cy="18428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864FE-DE6D-6B4F-9636-060C964CB95D}"/>
              </a:ext>
            </a:extLst>
          </p:cNvPr>
          <p:cNvSpPr txBox="1"/>
          <p:nvPr/>
        </p:nvSpPr>
        <p:spPr>
          <a:xfrm>
            <a:off x="3014777" y="4071257"/>
            <a:ext cx="3131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Compound/</a:t>
            </a:r>
            <a:r>
              <a:rPr lang="en-US" dirty="0" err="1">
                <a:latin typeface="+mn-lt"/>
              </a:rPr>
              <a:t>Aave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Dapps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gather liquidity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65C45F-1C32-8941-A22C-1854CE10C274}"/>
              </a:ext>
            </a:extLst>
          </p:cNvPr>
          <p:cNvCxnSpPr/>
          <p:nvPr/>
        </p:nvCxnSpPr>
        <p:spPr>
          <a:xfrm>
            <a:off x="1356464" y="3719666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D86FDF-066B-3B48-BBD6-36A9DD01A69E}"/>
              </a:ext>
            </a:extLst>
          </p:cNvPr>
          <p:cNvSpPr txBox="1"/>
          <p:nvPr/>
        </p:nvSpPr>
        <p:spPr>
          <a:xfrm>
            <a:off x="1528206" y="3330442"/>
            <a:ext cx="156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supply assets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47318C-7A23-4A4B-ADB9-993FF22A5F7E}"/>
              </a:ext>
            </a:extLst>
          </p:cNvPr>
          <p:cNvSpPr/>
          <p:nvPr/>
        </p:nvSpPr>
        <p:spPr>
          <a:xfrm>
            <a:off x="3799114" y="2416629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DAI</a:t>
            </a:r>
            <a:endParaRPr lang="en-US" sz="1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199D48-EFD7-F64C-A8E9-58C071CF2665}"/>
              </a:ext>
            </a:extLst>
          </p:cNvPr>
          <p:cNvSpPr/>
          <p:nvPr/>
        </p:nvSpPr>
        <p:spPr>
          <a:xfrm>
            <a:off x="4723793" y="2423113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ETH</a:t>
            </a:r>
            <a:endParaRPr lang="en-US" sz="1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ED815E-00D8-BB49-A382-0DD29FC7997B}"/>
              </a:ext>
            </a:extLst>
          </p:cNvPr>
          <p:cNvSpPr/>
          <p:nvPr/>
        </p:nvSpPr>
        <p:spPr>
          <a:xfrm>
            <a:off x="3770037" y="3241221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UNI</a:t>
            </a:r>
            <a:endParaRPr lang="en-US" sz="1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19716B-3923-D949-A4A7-D222274E40EC}"/>
              </a:ext>
            </a:extLst>
          </p:cNvPr>
          <p:cNvSpPr/>
          <p:nvPr/>
        </p:nvSpPr>
        <p:spPr>
          <a:xfrm>
            <a:off x="4701350" y="3236583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AXS</a:t>
            </a:r>
            <a:endParaRPr lang="en-US" sz="1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9E3FE4-A02B-AA42-8107-D7E8FBFCB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00" y="2775836"/>
            <a:ext cx="473557" cy="81647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D2BB23-F566-754E-AA61-0177D097ABEA}"/>
              </a:ext>
            </a:extLst>
          </p:cNvPr>
          <p:cNvCxnSpPr>
            <a:cxnSpLocks/>
          </p:cNvCxnSpPr>
          <p:nvPr/>
        </p:nvCxnSpPr>
        <p:spPr>
          <a:xfrm flipH="1">
            <a:off x="5556377" y="2936481"/>
            <a:ext cx="20047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0A2A66-9BAA-2342-A8AE-98C398FB6A86}"/>
              </a:ext>
            </a:extLst>
          </p:cNvPr>
          <p:cNvSpPr txBox="1"/>
          <p:nvPr/>
        </p:nvSpPr>
        <p:spPr>
          <a:xfrm>
            <a:off x="5826093" y="2547257"/>
            <a:ext cx="156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supply assets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98D7DA-D8A1-1A46-833C-4DF26ED2C6CA}"/>
              </a:ext>
            </a:extLst>
          </p:cNvPr>
          <p:cNvSpPr txBox="1"/>
          <p:nvPr/>
        </p:nvSpPr>
        <p:spPr>
          <a:xfrm>
            <a:off x="7283517" y="3587822"/>
            <a:ext cx="1472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borrowers</a:t>
            </a:r>
          </a:p>
        </p:txBody>
      </p:sp>
    </p:spTree>
    <p:extLst>
      <p:ext uri="{BB962C8B-B14F-4D97-AF65-F5344CB8AC3E}">
        <p14:creationId xmlns:p14="http://schemas.microsoft.com/office/powerpoint/2010/main" val="3536192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95B0-56DC-AF42-ADBF-838E171F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 Compound </a:t>
            </a:r>
            <a:r>
              <a:rPr lang="en-US" dirty="0" err="1"/>
              <a:t>cTokens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6EDA4-CB78-584F-A854-88F2FD6C1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26" y="1802882"/>
            <a:ext cx="983095" cy="145428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90EBED-A716-0040-8FDD-BD2241573855}"/>
              </a:ext>
            </a:extLst>
          </p:cNvPr>
          <p:cNvCxnSpPr>
            <a:cxnSpLocks/>
          </p:cNvCxnSpPr>
          <p:nvPr/>
        </p:nvCxnSpPr>
        <p:spPr>
          <a:xfrm>
            <a:off x="2041071" y="1882063"/>
            <a:ext cx="440871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38E794-0421-5346-9D2A-37E37D289A16}"/>
              </a:ext>
            </a:extLst>
          </p:cNvPr>
          <p:cNvSpPr txBox="1"/>
          <p:nvPr/>
        </p:nvSpPr>
        <p:spPr>
          <a:xfrm>
            <a:off x="3378934" y="1481953"/>
            <a:ext cx="183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supply assets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840A1-46DE-AA49-A77C-04734042E1D4}"/>
              </a:ext>
            </a:extLst>
          </p:cNvPr>
          <p:cNvSpPr txBox="1"/>
          <p:nvPr/>
        </p:nvSpPr>
        <p:spPr>
          <a:xfrm>
            <a:off x="0" y="1323629"/>
            <a:ext cx="237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Liquidity Provider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166CB0-0F1E-DF49-BCD5-2D710C1C970E}"/>
              </a:ext>
            </a:extLst>
          </p:cNvPr>
          <p:cNvSpPr/>
          <p:nvPr/>
        </p:nvSpPr>
        <p:spPr>
          <a:xfrm>
            <a:off x="6620629" y="1385401"/>
            <a:ext cx="2003598" cy="18428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864FE-DE6D-6B4F-9636-060C964CB95D}"/>
              </a:ext>
            </a:extLst>
          </p:cNvPr>
          <p:cNvSpPr txBox="1"/>
          <p:nvPr/>
        </p:nvSpPr>
        <p:spPr>
          <a:xfrm>
            <a:off x="6795427" y="3250060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Compound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47318C-7A23-4A4B-ADB9-993FF22A5F7E}"/>
              </a:ext>
            </a:extLst>
          </p:cNvPr>
          <p:cNvSpPr/>
          <p:nvPr/>
        </p:nvSpPr>
        <p:spPr>
          <a:xfrm>
            <a:off x="6893398" y="1595432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DAI</a:t>
            </a:r>
            <a:endParaRPr lang="en-US" sz="1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199D48-EFD7-F64C-A8E9-58C071CF2665}"/>
              </a:ext>
            </a:extLst>
          </p:cNvPr>
          <p:cNvSpPr/>
          <p:nvPr/>
        </p:nvSpPr>
        <p:spPr>
          <a:xfrm>
            <a:off x="7818077" y="1601916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ETH</a:t>
            </a:r>
            <a:endParaRPr lang="en-US" sz="1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ED815E-00D8-BB49-A382-0DD29FC7997B}"/>
              </a:ext>
            </a:extLst>
          </p:cNvPr>
          <p:cNvSpPr/>
          <p:nvPr/>
        </p:nvSpPr>
        <p:spPr>
          <a:xfrm>
            <a:off x="6864321" y="2420024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UNI</a:t>
            </a:r>
            <a:endParaRPr lang="en-US" sz="1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19716B-3923-D949-A4A7-D222274E40EC}"/>
              </a:ext>
            </a:extLst>
          </p:cNvPr>
          <p:cNvSpPr/>
          <p:nvPr/>
        </p:nvSpPr>
        <p:spPr>
          <a:xfrm>
            <a:off x="7795634" y="2415386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AXS</a:t>
            </a:r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B7F5A0-D52F-B645-AD58-A5E81F9BDAC0}"/>
              </a:ext>
            </a:extLst>
          </p:cNvPr>
          <p:cNvSpPr txBox="1"/>
          <p:nvPr/>
        </p:nvSpPr>
        <p:spPr>
          <a:xfrm>
            <a:off x="2588796" y="1929348"/>
            <a:ext cx="3229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10 ETH,    1000 DAI,   500 UNI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94ADD-F672-524A-810E-5FBD79139256}"/>
              </a:ext>
            </a:extLst>
          </p:cNvPr>
          <p:cNvGrpSpPr/>
          <p:nvPr/>
        </p:nvGrpSpPr>
        <p:grpSpPr>
          <a:xfrm>
            <a:off x="2053501" y="2513695"/>
            <a:ext cx="4408715" cy="893040"/>
            <a:chOff x="2053501" y="2513695"/>
            <a:chExt cx="4408715" cy="89304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0D925EC-D78B-BE48-8850-D8998B64B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3501" y="2937898"/>
              <a:ext cx="44087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B66FA6-FDD9-D843-A1DF-E7487F04B27B}"/>
                </a:ext>
              </a:extLst>
            </p:cNvPr>
            <p:cNvSpPr txBox="1"/>
            <p:nvPr/>
          </p:nvSpPr>
          <p:spPr>
            <a:xfrm>
              <a:off x="2519379" y="2513695"/>
              <a:ext cx="39029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mints </a:t>
              </a:r>
              <a:r>
                <a:rPr lang="en-US" dirty="0" err="1">
                  <a:latin typeface="+mn-lt"/>
                </a:rPr>
                <a:t>cTokens</a:t>
              </a:r>
              <a:r>
                <a:rPr lang="en-US" dirty="0">
                  <a:latin typeface="+mn-lt"/>
                </a:rPr>
                <a:t> for Alice </a:t>
              </a:r>
              <a:r>
                <a:rPr lang="en-US" sz="1800" dirty="0">
                  <a:latin typeface="+mn-lt"/>
                </a:rPr>
                <a:t>(ERC-20)</a:t>
              </a:r>
              <a:endParaRPr lang="en-US" dirty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07E1CF-2F72-7645-AC7E-5125E816618B}"/>
                </a:ext>
              </a:extLst>
            </p:cNvPr>
            <p:cNvSpPr txBox="1"/>
            <p:nvPr/>
          </p:nvSpPr>
          <p:spPr>
            <a:xfrm>
              <a:off x="2895778" y="3006625"/>
              <a:ext cx="27665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X </a:t>
              </a:r>
              <a:r>
                <a:rPr lang="en-US" sz="2000" dirty="0" err="1">
                  <a:latin typeface="+mn-lt"/>
                </a:rPr>
                <a:t>cETH</a:t>
              </a:r>
              <a:r>
                <a:rPr lang="en-US" sz="2000" dirty="0">
                  <a:latin typeface="+mn-lt"/>
                </a:rPr>
                <a:t>,    Y </a:t>
              </a:r>
              <a:r>
                <a:rPr lang="en-US" sz="2000" dirty="0" err="1">
                  <a:latin typeface="+mn-lt"/>
                </a:rPr>
                <a:t>cDAI</a:t>
              </a:r>
              <a:r>
                <a:rPr lang="en-US" sz="2000" dirty="0">
                  <a:latin typeface="+mn-lt"/>
                </a:rPr>
                <a:t>,   Z </a:t>
              </a:r>
              <a:r>
                <a:rPr lang="en-US" sz="2000" dirty="0" err="1">
                  <a:latin typeface="+mn-lt"/>
                </a:rPr>
                <a:t>cUNI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4A7B49E-2901-8444-99D0-2D554CEB9FB0}"/>
              </a:ext>
            </a:extLst>
          </p:cNvPr>
          <p:cNvSpPr txBox="1"/>
          <p:nvPr/>
        </p:nvSpPr>
        <p:spPr>
          <a:xfrm>
            <a:off x="648036" y="4192180"/>
            <a:ext cx="7976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Value of  X, Y, Z  is determined by the current exchange rate:</a:t>
            </a:r>
          </a:p>
          <a:p>
            <a:pPr algn="l"/>
            <a:r>
              <a:rPr lang="en-US" dirty="0">
                <a:latin typeface="+mn-lt"/>
              </a:rPr>
              <a:t>	Token to </a:t>
            </a:r>
            <a:r>
              <a:rPr lang="en-US" dirty="0" err="1">
                <a:latin typeface="+mn-lt"/>
              </a:rPr>
              <a:t>cToken</a:t>
            </a:r>
            <a:r>
              <a:rPr lang="en-US" dirty="0">
                <a:latin typeface="+mn-lt"/>
              </a:rPr>
              <a:t> exchange rate is calculated every block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E5ADA9-F80F-E646-AF2B-1B9C309DCBF8}"/>
              </a:ext>
            </a:extLst>
          </p:cNvPr>
          <p:cNvSpPr txBox="1"/>
          <p:nvPr/>
        </p:nvSpPr>
        <p:spPr>
          <a:xfrm>
            <a:off x="6992121" y="1025509"/>
            <a:ext cx="1413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4 markets</a:t>
            </a:r>
          </a:p>
        </p:txBody>
      </p:sp>
    </p:spTree>
    <p:extLst>
      <p:ext uri="{BB962C8B-B14F-4D97-AF65-F5344CB8AC3E}">
        <p14:creationId xmlns:p14="http://schemas.microsoft.com/office/powerpoint/2010/main" val="8461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95B0-56DC-AF42-ADBF-838E171F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Borrowers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166CB0-0F1E-DF49-BCD5-2D710C1C970E}"/>
              </a:ext>
            </a:extLst>
          </p:cNvPr>
          <p:cNvSpPr/>
          <p:nvPr/>
        </p:nvSpPr>
        <p:spPr>
          <a:xfrm>
            <a:off x="457200" y="1336416"/>
            <a:ext cx="2003598" cy="18428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864FE-DE6D-6B4F-9636-060C964CB95D}"/>
              </a:ext>
            </a:extLst>
          </p:cNvPr>
          <p:cNvSpPr txBox="1"/>
          <p:nvPr/>
        </p:nvSpPr>
        <p:spPr>
          <a:xfrm>
            <a:off x="631998" y="3201075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Compound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47318C-7A23-4A4B-ADB9-993FF22A5F7E}"/>
              </a:ext>
            </a:extLst>
          </p:cNvPr>
          <p:cNvSpPr/>
          <p:nvPr/>
        </p:nvSpPr>
        <p:spPr>
          <a:xfrm>
            <a:off x="729969" y="1546447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DAI</a:t>
            </a:r>
            <a:endParaRPr lang="en-US" sz="1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199D48-EFD7-F64C-A8E9-58C071CF2665}"/>
              </a:ext>
            </a:extLst>
          </p:cNvPr>
          <p:cNvSpPr/>
          <p:nvPr/>
        </p:nvSpPr>
        <p:spPr>
          <a:xfrm>
            <a:off x="1654648" y="1552931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ETH</a:t>
            </a:r>
            <a:endParaRPr lang="en-US" sz="1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ED815E-00D8-BB49-A382-0DD29FC7997B}"/>
              </a:ext>
            </a:extLst>
          </p:cNvPr>
          <p:cNvSpPr/>
          <p:nvPr/>
        </p:nvSpPr>
        <p:spPr>
          <a:xfrm>
            <a:off x="700892" y="2371039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UNI</a:t>
            </a:r>
            <a:endParaRPr lang="en-US" sz="1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19716B-3923-D949-A4A7-D222274E40EC}"/>
              </a:ext>
            </a:extLst>
          </p:cNvPr>
          <p:cNvSpPr/>
          <p:nvPr/>
        </p:nvSpPr>
        <p:spPr>
          <a:xfrm>
            <a:off x="1632205" y="2366401"/>
            <a:ext cx="587829" cy="587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AXS</a:t>
            </a:r>
            <a:endParaRPr 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A7B49E-2901-8444-99D0-2D554CEB9FB0}"/>
              </a:ext>
            </a:extLst>
          </p:cNvPr>
          <p:cNvSpPr txBox="1"/>
          <p:nvPr/>
        </p:nvSpPr>
        <p:spPr>
          <a:xfrm>
            <a:off x="722938" y="4078282"/>
            <a:ext cx="751295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Bob’s accrued interest increases ETH/</a:t>
            </a:r>
            <a:r>
              <a:rPr lang="en-US" dirty="0" err="1">
                <a:latin typeface="+mn-lt"/>
              </a:rPr>
              <a:t>cETH</a:t>
            </a:r>
            <a:r>
              <a:rPr lang="en-US" dirty="0">
                <a:latin typeface="+mn-lt"/>
              </a:rPr>
              <a:t> exchange rate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	⟹   benefit </a:t>
            </a:r>
            <a:r>
              <a:rPr lang="en-US" dirty="0" err="1">
                <a:latin typeface="+mn-lt"/>
              </a:rPr>
              <a:t>cETH</a:t>
            </a:r>
            <a:r>
              <a:rPr lang="en-US" dirty="0">
                <a:latin typeface="+mn-lt"/>
              </a:rPr>
              <a:t> token holders (ETH liquidity providers)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E5ADA9-F80F-E646-AF2B-1B9C309DCBF8}"/>
              </a:ext>
            </a:extLst>
          </p:cNvPr>
          <p:cNvSpPr txBox="1"/>
          <p:nvPr/>
        </p:nvSpPr>
        <p:spPr>
          <a:xfrm>
            <a:off x="828692" y="934959"/>
            <a:ext cx="1413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4 markets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7A05C5-85B4-BB48-98B6-773C0E013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905" y="1480747"/>
            <a:ext cx="473557" cy="81647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13BBB8-FC4D-AC4E-823C-78AE9B34D414}"/>
              </a:ext>
            </a:extLst>
          </p:cNvPr>
          <p:cNvCxnSpPr>
            <a:cxnSpLocks/>
          </p:cNvCxnSpPr>
          <p:nvPr/>
        </p:nvCxnSpPr>
        <p:spPr>
          <a:xfrm flipH="1">
            <a:off x="2612571" y="1646993"/>
            <a:ext cx="532715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FE714FC-B5B4-9644-8BE0-CD1149D22FC0}"/>
              </a:ext>
            </a:extLst>
          </p:cNvPr>
          <p:cNvSpPr txBox="1"/>
          <p:nvPr/>
        </p:nvSpPr>
        <p:spPr>
          <a:xfrm>
            <a:off x="3683343" y="1274773"/>
            <a:ext cx="362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supply assets to any market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6FAFE0B-4AEA-6A40-B4D5-C84223B45C86}"/>
              </a:ext>
            </a:extLst>
          </p:cNvPr>
          <p:cNvCxnSpPr>
            <a:cxnSpLocks/>
          </p:cNvCxnSpPr>
          <p:nvPr/>
        </p:nvCxnSpPr>
        <p:spPr>
          <a:xfrm>
            <a:off x="2612571" y="1849638"/>
            <a:ext cx="532715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9CD9D02-0D37-C24A-8039-66C74CEA5E95}"/>
              </a:ext>
            </a:extLst>
          </p:cNvPr>
          <p:cNvSpPr txBox="1"/>
          <p:nvPr/>
        </p:nvSpPr>
        <p:spPr>
          <a:xfrm>
            <a:off x="4572000" y="1766285"/>
            <a:ext cx="1630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get </a:t>
            </a:r>
            <a:r>
              <a:rPr lang="en-US" dirty="0" err="1">
                <a:latin typeface="+mn-lt"/>
              </a:rPr>
              <a:t>cTokens</a:t>
            </a:r>
            <a:endParaRPr lang="en-US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50CEB4-9A22-784C-A60E-BAF7AD42A4C3}"/>
              </a:ext>
            </a:extLst>
          </p:cNvPr>
          <p:cNvGrpSpPr/>
          <p:nvPr/>
        </p:nvGrpSpPr>
        <p:grpSpPr>
          <a:xfrm>
            <a:off x="2563518" y="2435931"/>
            <a:ext cx="5327150" cy="461665"/>
            <a:chOff x="2563518" y="2599221"/>
            <a:chExt cx="5327150" cy="46166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B93D2D1-BBD2-1242-877C-0341627AA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518" y="2971441"/>
              <a:ext cx="532715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468805-490E-CA49-942A-5E19A353D722}"/>
                </a:ext>
              </a:extLst>
            </p:cNvPr>
            <p:cNvSpPr txBox="1"/>
            <p:nvPr/>
          </p:nvSpPr>
          <p:spPr>
            <a:xfrm>
              <a:off x="3842103" y="2599221"/>
              <a:ext cx="2831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 want to borrow 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AA1EBE-C01C-5D47-9EDB-CD23B154697C}"/>
              </a:ext>
            </a:extLst>
          </p:cNvPr>
          <p:cNvGrpSpPr/>
          <p:nvPr/>
        </p:nvGrpSpPr>
        <p:grpSpPr>
          <a:xfrm>
            <a:off x="2645518" y="3366164"/>
            <a:ext cx="5327150" cy="461665"/>
            <a:chOff x="2645518" y="3529454"/>
            <a:chExt cx="5327150" cy="46166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4DA885-BEF1-594B-AC0D-405CB9DD47EA}"/>
                </a:ext>
              </a:extLst>
            </p:cNvPr>
            <p:cNvCxnSpPr>
              <a:cxnSpLocks/>
            </p:cNvCxnSpPr>
            <p:nvPr/>
          </p:nvCxnSpPr>
          <p:spPr>
            <a:xfrm>
              <a:off x="2645518" y="3543532"/>
              <a:ext cx="532715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441B34-206A-044D-831F-ADAB6831F284}"/>
                </a:ext>
              </a:extLst>
            </p:cNvPr>
            <p:cNvSpPr txBox="1"/>
            <p:nvPr/>
          </p:nvSpPr>
          <p:spPr>
            <a:xfrm>
              <a:off x="3461951" y="3529454"/>
              <a:ext cx="3804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Compound sends ETH to Bob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18EE800-8964-A049-B169-AC97C1AC398E}"/>
              </a:ext>
            </a:extLst>
          </p:cNvPr>
          <p:cNvSpPr txBox="1"/>
          <p:nvPr/>
        </p:nvSpPr>
        <p:spPr>
          <a:xfrm>
            <a:off x="2730184" y="2903558"/>
            <a:ext cx="519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Bob’s </a:t>
            </a:r>
            <a:r>
              <a:rPr lang="en-US" dirty="0" err="1">
                <a:latin typeface="+mn-lt"/>
              </a:rPr>
              <a:t>cTokens</a:t>
            </a:r>
            <a:r>
              <a:rPr lang="en-US" dirty="0">
                <a:latin typeface="+mn-lt"/>
              </a:rPr>
              <a:t> are locked up as collateral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FD3E04-3652-B343-A121-FA3FCD5B32CC}"/>
              </a:ext>
            </a:extLst>
          </p:cNvPr>
          <p:cNvGrpSpPr/>
          <p:nvPr/>
        </p:nvGrpSpPr>
        <p:grpSpPr>
          <a:xfrm>
            <a:off x="1643762" y="1493318"/>
            <a:ext cx="609600" cy="651633"/>
            <a:chOff x="3448747" y="948814"/>
            <a:chExt cx="609600" cy="6516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B06F4D-CA8A-E14D-A342-A9BE8F5A3E21}"/>
                </a:ext>
              </a:extLst>
            </p:cNvPr>
            <p:cNvSpPr/>
            <p:nvPr/>
          </p:nvSpPr>
          <p:spPr>
            <a:xfrm>
              <a:off x="3448747" y="948814"/>
              <a:ext cx="609600" cy="2824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96C33BE-97B4-8044-A57A-F7B9C675D1C3}"/>
                </a:ext>
              </a:extLst>
            </p:cNvPr>
            <p:cNvSpPr/>
            <p:nvPr/>
          </p:nvSpPr>
          <p:spPr>
            <a:xfrm>
              <a:off x="3459633" y="1012619"/>
              <a:ext cx="587829" cy="5878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ETH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9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3698-450E-9E44-98EF-4CD72913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exchange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606F1-6C73-6944-AF27-2FAEFE10B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89818" cy="1889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Consider the </a:t>
            </a:r>
            <a:r>
              <a:rPr lang="en-US" sz="2400"/>
              <a:t>ETH market: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Supplying ETH:		adds to  </a:t>
            </a:r>
            <a:r>
              <a:rPr lang="en-US" sz="2400" dirty="0" err="1"/>
              <a:t>UnderlyingBalance</a:t>
            </a:r>
            <a:r>
              <a:rPr lang="en-US" sz="2400" baseline="-25000" dirty="0" err="1"/>
              <a:t>ETH</a:t>
            </a:r>
            <a:endParaRPr lang="en-US" sz="2400" baseline="-25000" dirty="0"/>
          </a:p>
          <a:p>
            <a:pPr marL="0" indent="0">
              <a:buNone/>
            </a:pPr>
            <a:r>
              <a:rPr lang="en-US" sz="2400" dirty="0"/>
              <a:t>	Borrowing ETH:		adds to   </a:t>
            </a:r>
            <a:r>
              <a:rPr lang="en-US" sz="2400" dirty="0" err="1"/>
              <a:t>totalBorrowBalance</a:t>
            </a:r>
            <a:r>
              <a:rPr lang="en-US" sz="2400" baseline="-25000" dirty="0" err="1"/>
              <a:t>ETH</a:t>
            </a:r>
            <a:endParaRPr lang="en-US" sz="2400" baseline="-25000" dirty="0"/>
          </a:p>
          <a:p>
            <a:pPr marL="0" indent="0">
              <a:buNone/>
            </a:pPr>
            <a:r>
              <a:rPr lang="en-US" sz="2400" dirty="0"/>
              <a:t>	Interest:		added repeatedly to  </a:t>
            </a:r>
            <a:r>
              <a:rPr lang="en-US" sz="2400" dirty="0" err="1"/>
              <a:t>totalBorrowBalance</a:t>
            </a:r>
            <a:r>
              <a:rPr lang="en-US" sz="2400" baseline="-25000" dirty="0" err="1"/>
              <a:t>ETH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AA6E2F-2E4D-E843-A4C7-0B1B6D813E3F}"/>
              </a:ext>
            </a:extLst>
          </p:cNvPr>
          <p:cNvGrpSpPr/>
          <p:nvPr/>
        </p:nvGrpSpPr>
        <p:grpSpPr>
          <a:xfrm>
            <a:off x="214002" y="3266145"/>
            <a:ext cx="8675468" cy="831666"/>
            <a:chOff x="172437" y="3570949"/>
            <a:chExt cx="8675468" cy="831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9B84B4-4E15-554D-A3CE-858BB2694B95}"/>
                </a:ext>
              </a:extLst>
            </p:cNvPr>
            <p:cNvSpPr txBox="1"/>
            <p:nvPr/>
          </p:nvSpPr>
          <p:spPr>
            <a:xfrm>
              <a:off x="172437" y="3743294"/>
              <a:ext cx="2558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ExchangeRate</a:t>
              </a:r>
              <a:r>
                <a:rPr lang="en-US" sz="2000" baseline="-25000" dirty="0" err="1">
                  <a:latin typeface="+mn-lt"/>
                </a:rPr>
                <a:t>ETH</a:t>
              </a:r>
              <a:r>
                <a:rPr lang="en-US" sz="2000" baseline="-25000" dirty="0">
                  <a:latin typeface="+mn-lt"/>
                </a:rPr>
                <a:t>/</a:t>
              </a:r>
              <a:r>
                <a:rPr lang="en-US" sz="2000" baseline="-25000" dirty="0" err="1">
                  <a:latin typeface="+mn-lt"/>
                </a:rPr>
                <a:t>cETH</a:t>
              </a:r>
              <a:r>
                <a:rPr lang="en-US" sz="2000" dirty="0">
                  <a:latin typeface="+mn-lt"/>
                </a:rPr>
                <a:t> = </a:t>
              </a:r>
              <a:endParaRPr lang="en-US" sz="2000" baseline="-25000" dirty="0">
                <a:latin typeface="+mn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A1F3DE-D6AA-0942-8AA2-196ABB251431}"/>
                </a:ext>
              </a:extLst>
            </p:cNvPr>
            <p:cNvSpPr txBox="1"/>
            <p:nvPr/>
          </p:nvSpPr>
          <p:spPr>
            <a:xfrm>
              <a:off x="2592538" y="3570949"/>
              <a:ext cx="6255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UnderlyingBalance</a:t>
              </a:r>
              <a:r>
                <a:rPr lang="en-US" sz="20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ETH</a:t>
              </a:r>
              <a:r>
                <a: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+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totalBorrowBalance</a:t>
              </a:r>
              <a:r>
                <a:rPr lang="en-US" sz="20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ETH</a:t>
              </a:r>
              <a:r>
                <a: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−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reserve</a:t>
              </a:r>
              <a:r>
                <a:rPr lang="en-US" sz="20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ETH</a:t>
              </a:r>
              <a:endPara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2DC0DC4-3C5D-2142-AC0E-A0F0D6FF4340}"/>
                </a:ext>
              </a:extLst>
            </p:cNvPr>
            <p:cNvCxnSpPr/>
            <p:nvPr/>
          </p:nvCxnSpPr>
          <p:spPr>
            <a:xfrm>
              <a:off x="2661811" y="3991003"/>
              <a:ext cx="6080405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3D4599-9581-7C43-963C-4677A22E8254}"/>
                </a:ext>
              </a:extLst>
            </p:cNvPr>
            <p:cNvSpPr txBox="1"/>
            <p:nvPr/>
          </p:nvSpPr>
          <p:spPr>
            <a:xfrm>
              <a:off x="4436543" y="4002505"/>
              <a:ext cx="1872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cTokenSupply</a:t>
              </a:r>
              <a:r>
                <a:rPr lang="en-US" sz="2000" baseline="-25000" dirty="0" err="1">
                  <a:latin typeface="+mn-lt"/>
                </a:rPr>
                <a:t>ETH</a:t>
              </a:r>
              <a:endParaRPr lang="en-US" sz="2000" baseline="-25000" dirty="0">
                <a:latin typeface="+mn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B39B9B6-A30B-0E40-9FA3-475078AE8D1E}"/>
              </a:ext>
            </a:extLst>
          </p:cNvPr>
          <p:cNvSpPr/>
          <p:nvPr/>
        </p:nvSpPr>
        <p:spPr>
          <a:xfrm>
            <a:off x="96982" y="3109366"/>
            <a:ext cx="8950036" cy="12132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11CAE-0740-3E40-8F24-B41DC8E90568}"/>
              </a:ext>
            </a:extLst>
          </p:cNvPr>
          <p:cNvSpPr txBox="1"/>
          <p:nvPr/>
        </p:nvSpPr>
        <p:spPr>
          <a:xfrm>
            <a:off x="1022579" y="4521442"/>
            <a:ext cx="7650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⟹  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totalBorrowBalance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increases so does </a:t>
            </a:r>
            <a:r>
              <a:rPr lang="en-US" dirty="0" err="1">
                <a:latin typeface="+mn-lt"/>
              </a:rPr>
              <a:t>ExchangeRate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44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a typeface="Roboto Mono"/>
                <a:cs typeface="Roboto Mono"/>
                <a:sym typeface="Roboto Mono"/>
              </a:rPr>
              <a:t>ERC20</a:t>
            </a: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 token interface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idx="1"/>
          </p:nvPr>
        </p:nvSpPr>
        <p:spPr>
          <a:xfrm>
            <a:off x="1" y="1023168"/>
            <a:ext cx="9144000" cy="38184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800" dirty="0">
                <a:ea typeface="Roboto Mono"/>
                <a:cs typeface="Roboto Mono"/>
                <a:sym typeface="Roboto Mono"/>
              </a:rPr>
              <a:t>function </a:t>
            </a:r>
            <a:r>
              <a:rPr lang="en" sz="1800" b="1" dirty="0">
                <a:ea typeface="Roboto Mono"/>
                <a:cs typeface="Roboto Mono"/>
                <a:sym typeface="Roboto Mono"/>
              </a:rPr>
              <a:t>transfer</a:t>
            </a:r>
            <a:r>
              <a:rPr lang="en" sz="1800" dirty="0">
                <a:ea typeface="Roboto Mono"/>
                <a:cs typeface="Roboto Mono"/>
                <a:sym typeface="Roboto Mono"/>
              </a:rPr>
              <a:t>(address _to,   uint256 _value) external returns (bool);</a:t>
            </a:r>
            <a:endParaRPr sz="1800" dirty="0">
              <a:ea typeface="Roboto Mono"/>
              <a:cs typeface="Roboto Mono"/>
              <a:sym typeface="Roboto Mono"/>
            </a:endParaRPr>
          </a:p>
          <a:p>
            <a:pPr marL="152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800" dirty="0">
                <a:ea typeface="Roboto Mono"/>
                <a:cs typeface="Roboto Mono"/>
                <a:sym typeface="Roboto Mono"/>
              </a:rPr>
              <a:t>function </a:t>
            </a:r>
            <a:r>
              <a:rPr lang="en" sz="1800" b="1" dirty="0" err="1">
                <a:ea typeface="Roboto Mono"/>
                <a:cs typeface="Roboto Mono"/>
                <a:sym typeface="Roboto Mono"/>
              </a:rPr>
              <a:t>transferFrom</a:t>
            </a:r>
            <a:r>
              <a:rPr lang="en" sz="1800" dirty="0">
                <a:ea typeface="Roboto Mono"/>
                <a:cs typeface="Roboto Mono"/>
                <a:sym typeface="Roboto Mono"/>
              </a:rPr>
              <a:t>(address _from,   address _to,   uint256 _value) external returns (bool);</a:t>
            </a:r>
            <a:endParaRPr sz="1800" dirty="0">
              <a:ea typeface="Roboto Mono"/>
              <a:cs typeface="Roboto Mono"/>
              <a:sym typeface="Roboto Mono"/>
            </a:endParaRPr>
          </a:p>
          <a:p>
            <a:pPr marL="152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800" dirty="0">
                <a:ea typeface="Roboto Mono"/>
                <a:cs typeface="Roboto Mono"/>
                <a:sym typeface="Roboto Mono"/>
              </a:rPr>
              <a:t>function </a:t>
            </a:r>
            <a:r>
              <a:rPr lang="en" sz="1800" b="1" dirty="0">
                <a:ea typeface="Roboto Mono"/>
                <a:cs typeface="Roboto Mono"/>
                <a:sym typeface="Roboto Mono"/>
              </a:rPr>
              <a:t>approve</a:t>
            </a:r>
            <a:r>
              <a:rPr lang="en" sz="1800" dirty="0">
                <a:ea typeface="Roboto Mono"/>
                <a:cs typeface="Roboto Mono"/>
                <a:sym typeface="Roboto Mono"/>
              </a:rPr>
              <a:t>(address _spender,  uint256 _value) external returns (bool);</a:t>
            </a:r>
            <a:endParaRPr sz="1800" dirty="0">
              <a:ea typeface="Roboto Mono"/>
              <a:cs typeface="Roboto Mono"/>
              <a:sym typeface="Roboto Mono"/>
            </a:endParaRPr>
          </a:p>
          <a:p>
            <a:pPr marL="15240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200"/>
              <a:buNone/>
            </a:pPr>
            <a:r>
              <a:rPr lang="en" sz="1800" dirty="0">
                <a:ea typeface="Roboto Mono"/>
                <a:cs typeface="Roboto Mono"/>
                <a:sym typeface="Roboto Mono"/>
              </a:rPr>
              <a:t>function </a:t>
            </a:r>
            <a:r>
              <a:rPr lang="en" sz="1800" b="1" dirty="0" err="1">
                <a:ea typeface="Roboto Mono"/>
                <a:cs typeface="Roboto Mono"/>
                <a:sym typeface="Roboto Mono"/>
              </a:rPr>
              <a:t>totalSupply</a:t>
            </a:r>
            <a:r>
              <a:rPr lang="en" sz="1800" dirty="0">
                <a:ea typeface="Roboto Mono"/>
                <a:cs typeface="Roboto Mono"/>
                <a:sym typeface="Roboto Mono"/>
              </a:rPr>
              <a:t>() external view returns (uint256);</a:t>
            </a:r>
            <a:endParaRPr sz="1800" dirty="0">
              <a:ea typeface="Roboto Mono"/>
              <a:cs typeface="Roboto Mono"/>
              <a:sym typeface="Roboto Mono"/>
            </a:endParaRPr>
          </a:p>
          <a:p>
            <a:pPr marL="152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800" dirty="0">
                <a:ea typeface="Roboto Mono"/>
                <a:cs typeface="Roboto Mono"/>
                <a:sym typeface="Roboto Mono"/>
              </a:rPr>
              <a:t>function </a:t>
            </a:r>
            <a:r>
              <a:rPr lang="en" sz="1800" b="1" dirty="0" err="1">
                <a:ea typeface="Roboto Mono"/>
                <a:cs typeface="Roboto Mono"/>
                <a:sym typeface="Roboto Mono"/>
              </a:rPr>
              <a:t>balanceOf</a:t>
            </a:r>
            <a:r>
              <a:rPr lang="en" sz="1800" dirty="0">
                <a:ea typeface="Roboto Mono"/>
                <a:cs typeface="Roboto Mono"/>
                <a:sym typeface="Roboto Mono"/>
              </a:rPr>
              <a:t>(address _owner) external view returns (uint256);</a:t>
            </a:r>
            <a:endParaRPr sz="1800" dirty="0">
              <a:ea typeface="Roboto Mono"/>
              <a:cs typeface="Roboto Mono"/>
              <a:sym typeface="Roboto Mono"/>
            </a:endParaRPr>
          </a:p>
          <a:p>
            <a:pPr marL="152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800" dirty="0">
                <a:ea typeface="Roboto Mono"/>
                <a:cs typeface="Roboto Mono"/>
                <a:sym typeface="Roboto Mono"/>
              </a:rPr>
              <a:t>function </a:t>
            </a:r>
            <a:r>
              <a:rPr lang="en" sz="1800" b="1" dirty="0">
                <a:ea typeface="Roboto Mono"/>
                <a:cs typeface="Roboto Mono"/>
                <a:sym typeface="Roboto Mono"/>
              </a:rPr>
              <a:t>allowance</a:t>
            </a:r>
            <a:r>
              <a:rPr lang="en" sz="1800" dirty="0">
                <a:ea typeface="Roboto Mono"/>
                <a:cs typeface="Roboto Mono"/>
                <a:sym typeface="Roboto Mono"/>
              </a:rPr>
              <a:t>(address _owner, address _spender) external view returns (uint256);</a:t>
            </a:r>
            <a:endParaRPr sz="1800" dirty="0"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404236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D1D2-E17E-A647-BF19-55965277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interest rate:  constantly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74AF-0F29-0A45-AED7-A8A8B2A8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598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Key idea</a:t>
            </a:r>
            <a:r>
              <a:rPr lang="en-US" sz="2400" dirty="0"/>
              <a:t>:  determined by demand for asset  vs. asset market size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Utilization ratio:</a:t>
            </a:r>
            <a:r>
              <a:rPr lang="en-US" sz="2400" dirty="0"/>
              <a:t>       </a:t>
            </a:r>
            <a:r>
              <a:rPr lang="en-US" sz="2400" b="1" dirty="0"/>
              <a:t>U</a:t>
            </a:r>
            <a:r>
              <a:rPr lang="en-US" sz="2400" b="1" baseline="-25000" dirty="0"/>
              <a:t>ETH</a:t>
            </a:r>
            <a:r>
              <a:rPr lang="en-US" sz="2400" dirty="0"/>
              <a:t> = </a:t>
            </a:r>
            <a:endParaRPr lang="en-US" sz="2400" baseline="-25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84FCEA-CF6B-614D-BFA6-F0A6B2FEF42D}"/>
              </a:ext>
            </a:extLst>
          </p:cNvPr>
          <p:cNvGrpSpPr/>
          <p:nvPr/>
        </p:nvGrpSpPr>
        <p:grpSpPr>
          <a:xfrm>
            <a:off x="3865419" y="1935288"/>
            <a:ext cx="4862947" cy="794055"/>
            <a:chOff x="2133598" y="2875582"/>
            <a:chExt cx="4862947" cy="7940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B553D4-0AE8-664E-9010-C2DF98CC08D3}"/>
                </a:ext>
              </a:extLst>
            </p:cNvPr>
            <p:cNvSpPr txBox="1"/>
            <p:nvPr/>
          </p:nvSpPr>
          <p:spPr>
            <a:xfrm>
              <a:off x="3200402" y="2875582"/>
              <a:ext cx="25255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totalBorrowBalance</a:t>
              </a:r>
              <a:r>
                <a:rPr lang="en-US" sz="2000" baseline="-25000" dirty="0" err="1">
                  <a:latin typeface="+mn-lt"/>
                </a:rPr>
                <a:t>ETH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75C62A6-B9BE-BD42-98F7-AC7DBF265DC0}"/>
                </a:ext>
              </a:extLst>
            </p:cNvPr>
            <p:cNvCxnSpPr>
              <a:cxnSpLocks/>
            </p:cNvCxnSpPr>
            <p:nvPr/>
          </p:nvCxnSpPr>
          <p:spPr>
            <a:xfrm>
              <a:off x="2202871" y="3269527"/>
              <a:ext cx="479367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BE45A5-0961-AD42-A120-79C9CA0F4663}"/>
                </a:ext>
              </a:extLst>
            </p:cNvPr>
            <p:cNvSpPr txBox="1"/>
            <p:nvPr/>
          </p:nvSpPr>
          <p:spPr>
            <a:xfrm>
              <a:off x="2133598" y="3269527"/>
              <a:ext cx="4783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availableBalance</a:t>
              </a:r>
              <a:r>
                <a:rPr lang="en-US" sz="2000" baseline="-25000" dirty="0" err="1">
                  <a:latin typeface="+mn-lt"/>
                </a:rPr>
                <a:t>ETH</a:t>
              </a:r>
              <a:r>
                <a:rPr lang="en-US" sz="2000" baseline="-25000" dirty="0"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+ </a:t>
              </a:r>
              <a:r>
                <a:rPr lang="en-US" sz="2000" dirty="0" err="1">
                  <a:latin typeface="+mn-lt"/>
                </a:rPr>
                <a:t>totalBorrowBalance</a:t>
              </a:r>
              <a:r>
                <a:rPr lang="en-US" sz="2000" baseline="-25000" dirty="0" err="1">
                  <a:latin typeface="+mn-lt"/>
                </a:rPr>
                <a:t>ETH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AEC140-67A5-194E-A1E4-78C6AEBD34E2}"/>
              </a:ext>
            </a:extLst>
          </p:cNvPr>
          <p:cNvSpPr txBox="1"/>
          <p:nvPr/>
        </p:nvSpPr>
        <p:spPr>
          <a:xfrm>
            <a:off x="1382534" y="4389217"/>
            <a:ext cx="600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interestRate</a:t>
            </a:r>
            <a:r>
              <a:rPr lang="en-US" baseline="-25000" dirty="0" err="1">
                <a:latin typeface="+mn-lt"/>
              </a:rPr>
              <a:t>ETH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BaseRate</a:t>
            </a:r>
            <a:r>
              <a:rPr lang="en-US" baseline="-25000" dirty="0" err="1">
                <a:latin typeface="+mn-lt"/>
              </a:rPr>
              <a:t>ETH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+ </a:t>
            </a:r>
            <a:r>
              <a:rPr lang="en-US" sz="2800" b="1" dirty="0" err="1">
                <a:latin typeface="+mn-lt"/>
              </a:rPr>
              <a:t>U</a:t>
            </a:r>
            <a:r>
              <a:rPr lang="en-US" sz="2800" b="1" baseline="-25000" dirty="0" err="1">
                <a:latin typeface="+mn-lt"/>
              </a:rPr>
              <a:t>ETH</a:t>
            </a:r>
            <a:r>
              <a:rPr lang="en-US" dirty="0" err="1">
                <a:latin typeface="+mn-lt"/>
              </a:rPr>
              <a:t>×slope</a:t>
            </a:r>
            <a:r>
              <a:rPr lang="en-US" baseline="-25000" dirty="0" err="1">
                <a:latin typeface="+mn-lt"/>
              </a:rPr>
              <a:t>ETH</a:t>
            </a:r>
            <a:endParaRPr lang="en-US" baseline="-2500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9F9841-C08E-5543-9A90-BE693F262A37}"/>
              </a:ext>
            </a:extLst>
          </p:cNvPr>
          <p:cNvGrpSpPr/>
          <p:nvPr/>
        </p:nvGrpSpPr>
        <p:grpSpPr>
          <a:xfrm>
            <a:off x="457200" y="3150707"/>
            <a:ext cx="8271166" cy="830997"/>
            <a:chOff x="656675" y="3006033"/>
            <a:chExt cx="8271166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F43D04-0D25-6E44-8970-F735DECB820B}"/>
                </a:ext>
              </a:extLst>
            </p:cNvPr>
            <p:cNvSpPr txBox="1"/>
            <p:nvPr/>
          </p:nvSpPr>
          <p:spPr>
            <a:xfrm>
              <a:off x="656675" y="3006033"/>
              <a:ext cx="8271166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higher  </a:t>
              </a:r>
              <a:r>
                <a:rPr lang="en-US" dirty="0" err="1">
                  <a:latin typeface="+mn-lt"/>
                </a:rPr>
                <a:t>totalBorrowBalance</a:t>
              </a:r>
              <a:r>
                <a:rPr lang="en-US" dirty="0">
                  <a:latin typeface="+mn-lt"/>
                </a:rPr>
                <a:t>,  or</a:t>
              </a:r>
            </a:p>
            <a:p>
              <a:pPr algn="l"/>
              <a:r>
                <a:rPr lang="en-US" dirty="0">
                  <a:latin typeface="+mn-lt"/>
                </a:rPr>
                <a:t>lower  </a:t>
              </a:r>
              <a:r>
                <a:rPr lang="en-US" dirty="0" err="1">
                  <a:latin typeface="+mn-lt"/>
                </a:rPr>
                <a:t>availableBalance</a:t>
              </a:r>
              <a:r>
                <a:rPr lang="en-US" dirty="0">
                  <a:latin typeface="+mn-lt"/>
                </a:rPr>
                <a:t> in contract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2EC224-2E57-AA4F-9C37-27BB491457F1}"/>
                </a:ext>
              </a:extLst>
            </p:cNvPr>
            <p:cNvSpPr txBox="1"/>
            <p:nvPr/>
          </p:nvSpPr>
          <p:spPr>
            <a:xfrm>
              <a:off x="6134484" y="3156574"/>
              <a:ext cx="2491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higher </a:t>
              </a:r>
              <a:r>
                <a:rPr lang="en-US" b="1" dirty="0">
                  <a:latin typeface="+mn-lt"/>
                </a:rPr>
                <a:t>U</a:t>
              </a:r>
              <a:r>
                <a:rPr lang="en-US" b="1" baseline="-25000" dirty="0">
                  <a:latin typeface="+mn-lt"/>
                </a:rPr>
                <a:t>ETH</a:t>
              </a:r>
              <a:r>
                <a:rPr lang="en-US" dirty="0">
                  <a:latin typeface="+mn-lt"/>
                </a:rPr>
                <a:t> ∈ [0,1]</a:t>
              </a: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40148EF0-B81B-4E4A-9A98-BBFCA5E3484B}"/>
                </a:ext>
              </a:extLst>
            </p:cNvPr>
            <p:cNvSpPr/>
            <p:nvPr/>
          </p:nvSpPr>
          <p:spPr>
            <a:xfrm>
              <a:off x="5237023" y="3295302"/>
              <a:ext cx="762000" cy="22917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859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DAAF7-96F9-F448-BF37-1512D2A4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34" y="1456793"/>
            <a:ext cx="4132882" cy="3240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FC429A-15B7-E94A-B93E-9F2D8F07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Compound DAI 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453F6-2CCE-7A46-8804-B092830A1682}"/>
              </a:ext>
            </a:extLst>
          </p:cNvPr>
          <p:cNvSpPr txBox="1"/>
          <p:nvPr/>
        </p:nvSpPr>
        <p:spPr>
          <a:xfrm>
            <a:off x="222035" y="1304646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utilization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073C2E19-9899-3349-8C4E-4D127002FECD}"/>
              </a:ext>
            </a:extLst>
          </p:cNvPr>
          <p:cNvSpPr/>
          <p:nvPr/>
        </p:nvSpPr>
        <p:spPr>
          <a:xfrm>
            <a:off x="457200" y="3063257"/>
            <a:ext cx="1995060" cy="623098"/>
          </a:xfrm>
          <a:prstGeom prst="wedgeRectCallout">
            <a:avLst>
              <a:gd name="adj1" fmla="val 48611"/>
              <a:gd name="adj2" fmla="val 1002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borrow APY</a:t>
            </a:r>
            <a:br>
              <a:rPr lang="en-US" sz="2000" dirty="0"/>
            </a:br>
            <a:r>
              <a:rPr lang="en-US" sz="2000" dirty="0"/>
              <a:t>at 60% utilization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39EC9-8243-C54C-BF8F-62DA185EDE9D}"/>
              </a:ext>
            </a:extLst>
          </p:cNvPr>
          <p:cNvSpPr txBox="1"/>
          <p:nvPr/>
        </p:nvSpPr>
        <p:spPr>
          <a:xfrm>
            <a:off x="1512480" y="2153664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(40%)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78F1B-0E86-E641-891D-AD88AAC9D462}"/>
              </a:ext>
            </a:extLst>
          </p:cNvPr>
          <p:cNvSpPr/>
          <p:nvPr/>
        </p:nvSpPr>
        <p:spPr>
          <a:xfrm>
            <a:off x="4855106" y="1199576"/>
            <a:ext cx="4209832" cy="33411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828F57-D912-EB4A-BBBC-3F6DCC8100F5}"/>
              </a:ext>
            </a:extLst>
          </p:cNvPr>
          <p:cNvSpPr txBox="1"/>
          <p:nvPr/>
        </p:nvSpPr>
        <p:spPr>
          <a:xfrm>
            <a:off x="8027989" y="4804946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(Oct. 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CF8D5-8629-2632-726D-2E0E448258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85" b="11886"/>
          <a:stretch/>
        </p:blipFill>
        <p:spPr>
          <a:xfrm>
            <a:off x="4947384" y="1266146"/>
            <a:ext cx="4035885" cy="1544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EE49D9-C42C-3F13-71EB-9A7BD1CCC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758" y="2915420"/>
            <a:ext cx="3898231" cy="1602673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6D26BC43-68BC-EF4A-8537-0FFEE5137F02}"/>
              </a:ext>
            </a:extLst>
          </p:cNvPr>
          <p:cNvSpPr/>
          <p:nvPr/>
        </p:nvSpPr>
        <p:spPr>
          <a:xfrm>
            <a:off x="3125046" y="4408909"/>
            <a:ext cx="1976343" cy="623098"/>
          </a:xfrm>
          <a:prstGeom prst="wedgeRectCallout">
            <a:avLst>
              <a:gd name="adj1" fmla="val -61805"/>
              <a:gd name="adj2" fmla="val -242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deposit APY</a:t>
            </a:r>
            <a:br>
              <a:rPr lang="en-US" sz="2000" dirty="0"/>
            </a:br>
            <a:r>
              <a:rPr lang="en-US" sz="2000" dirty="0"/>
              <a:t>at 60% utilization</a:t>
            </a:r>
          </a:p>
        </p:txBody>
      </p:sp>
    </p:spTree>
    <p:extLst>
      <p:ext uri="{BB962C8B-B14F-4D97-AF65-F5344CB8AC3E}">
        <p14:creationId xmlns:p14="http://schemas.microsoft.com/office/powerpoint/2010/main" val="4245640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E306-89D5-2245-A3DC-E5241CDA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Liquidation:    debt &gt; </a:t>
            </a:r>
            <a:r>
              <a:rPr lang="en-US" dirty="0" err="1"/>
              <a:t>BorrowCapacity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689A-D76C-4141-A21D-EBDBAAEC9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004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user’s    health &lt; 1   then </a:t>
            </a:r>
            <a:r>
              <a:rPr lang="en-US" b="1" u="sng" dirty="0"/>
              <a:t>anyone</a:t>
            </a:r>
            <a:r>
              <a:rPr lang="en-US" dirty="0"/>
              <a:t> can call: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B4F11-092F-3A47-A914-E044EB72D84B}"/>
              </a:ext>
            </a:extLst>
          </p:cNvPr>
          <p:cNvSpPr txBox="1"/>
          <p:nvPr/>
        </p:nvSpPr>
        <p:spPr>
          <a:xfrm>
            <a:off x="372088" y="1725890"/>
            <a:ext cx="841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liquidate</a:t>
            </a:r>
            <a:r>
              <a:rPr lang="en-US" dirty="0">
                <a:latin typeface="+mn-lt"/>
              </a:rPr>
              <a:t>(borrower,   </a:t>
            </a:r>
            <a:r>
              <a:rPr lang="en-US" dirty="0" err="1">
                <a:latin typeface="+mn-lt"/>
              </a:rPr>
              <a:t>CollateralAsset</a:t>
            </a:r>
            <a:r>
              <a:rPr lang="en-US" dirty="0">
                <a:latin typeface="+mn-lt"/>
              </a:rPr>
              <a:t>,   </a:t>
            </a:r>
            <a:r>
              <a:rPr lang="en-US" dirty="0" err="1">
                <a:latin typeface="+mn-lt"/>
              </a:rPr>
              <a:t>BorrowAsset</a:t>
            </a:r>
            <a:r>
              <a:rPr lang="en-US" dirty="0">
                <a:latin typeface="+mn-lt"/>
              </a:rPr>
              <a:t>,  </a:t>
            </a:r>
            <a:r>
              <a:rPr lang="en-US" dirty="0" err="1">
                <a:latin typeface="+mn-lt"/>
              </a:rPr>
              <a:t>uint</a:t>
            </a:r>
            <a:r>
              <a:rPr lang="en-US" dirty="0">
                <a:latin typeface="+mn-lt"/>
              </a:rPr>
              <a:t> amount)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EFD5FF-8BA3-044E-8DB1-623941B89083}"/>
              </a:ext>
            </a:extLst>
          </p:cNvPr>
          <p:cNvCxnSpPr/>
          <p:nvPr/>
        </p:nvCxnSpPr>
        <p:spPr>
          <a:xfrm flipV="1">
            <a:off x="1579418" y="2156105"/>
            <a:ext cx="263237" cy="503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6C7534-B40F-404D-AD1D-0769ABF462B7}"/>
              </a:ext>
            </a:extLst>
          </p:cNvPr>
          <p:cNvSpPr txBox="1"/>
          <p:nvPr/>
        </p:nvSpPr>
        <p:spPr>
          <a:xfrm>
            <a:off x="122325" y="2653092"/>
            <a:ext cx="278948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address of borrower </a:t>
            </a:r>
          </a:p>
          <a:p>
            <a:pPr algn="ctr"/>
            <a:r>
              <a:rPr lang="en-US" dirty="0">
                <a:latin typeface="+mn-lt"/>
              </a:rPr>
              <a:t>being liquidated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C5F777-1D83-E044-A383-D13C047D53A6}"/>
              </a:ext>
            </a:extLst>
          </p:cNvPr>
          <p:cNvCxnSpPr>
            <a:cxnSpLocks/>
          </p:cNvCxnSpPr>
          <p:nvPr/>
        </p:nvCxnSpPr>
        <p:spPr>
          <a:xfrm flipH="1" flipV="1">
            <a:off x="4128657" y="2159847"/>
            <a:ext cx="124688" cy="488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077A42-C19C-FB4F-B11D-B4CA68B03018}"/>
              </a:ext>
            </a:extLst>
          </p:cNvPr>
          <p:cNvSpPr txBox="1"/>
          <p:nvPr/>
        </p:nvSpPr>
        <p:spPr>
          <a:xfrm>
            <a:off x="3197779" y="2647896"/>
            <a:ext cx="270247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Liquidator wants</a:t>
            </a:r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cTokens</a:t>
            </a:r>
            <a:r>
              <a:rPr lang="en-US" dirty="0">
                <a:latin typeface="+mn-lt"/>
              </a:rPr>
              <a:t> in this asset</a:t>
            </a:r>
          </a:p>
          <a:p>
            <a:pPr algn="ctr"/>
            <a:r>
              <a:rPr lang="en-US" dirty="0">
                <a:latin typeface="+mn-lt"/>
              </a:rPr>
              <a:t>(e.g.,  </a:t>
            </a:r>
            <a:r>
              <a:rPr lang="en-US" dirty="0" err="1">
                <a:latin typeface="+mn-lt"/>
              </a:rPr>
              <a:t>cDAI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45C571-B2D6-074D-B4CD-E25BB0EDE3D3}"/>
              </a:ext>
            </a:extLst>
          </p:cNvPr>
          <p:cNvCxnSpPr>
            <a:cxnSpLocks/>
          </p:cNvCxnSpPr>
          <p:nvPr/>
        </p:nvCxnSpPr>
        <p:spPr>
          <a:xfrm flipH="1" flipV="1">
            <a:off x="6407255" y="2197671"/>
            <a:ext cx="487897" cy="450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6D3B28-3B7D-F848-92D8-C400E72A2809}"/>
              </a:ext>
            </a:extLst>
          </p:cNvPr>
          <p:cNvSpPr txBox="1"/>
          <p:nvPr/>
        </p:nvSpPr>
        <p:spPr>
          <a:xfrm>
            <a:off x="6263153" y="2638960"/>
            <a:ext cx="259404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Liquidator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providing this asset</a:t>
            </a:r>
          </a:p>
          <a:p>
            <a:pPr algn="ctr"/>
            <a:r>
              <a:rPr lang="en-US" dirty="0">
                <a:latin typeface="+mn-lt"/>
              </a:rPr>
              <a:t>(e.g.,  ETH)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5AAD74-CF7F-1444-A211-3BC47ABA6454}"/>
              </a:ext>
            </a:extLst>
          </p:cNvPr>
          <p:cNvSpPr txBox="1"/>
          <p:nvPr/>
        </p:nvSpPr>
        <p:spPr>
          <a:xfrm>
            <a:off x="371778" y="4119298"/>
            <a:ext cx="7691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This function transfers liquidator’s ETH into ETH market, 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and gives the liquidator </a:t>
            </a:r>
            <a:r>
              <a:rPr lang="en-US" dirty="0" err="1">
                <a:latin typeface="+mn-lt"/>
              </a:rPr>
              <a:t>cDAI</a:t>
            </a:r>
            <a:r>
              <a:rPr lang="en-US" dirty="0">
                <a:latin typeface="+mn-lt"/>
              </a:rPr>
              <a:t> from user’s collateral</a:t>
            </a:r>
          </a:p>
        </p:txBody>
      </p:sp>
    </p:spTree>
    <p:extLst>
      <p:ext uri="{BB962C8B-B14F-4D97-AF65-F5344CB8AC3E}">
        <p14:creationId xmlns:p14="http://schemas.microsoft.com/office/powerpoint/2010/main" val="1506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E306-89D5-2245-A3DC-E5241CDA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Liquidation:    debt &gt; </a:t>
            </a:r>
            <a:r>
              <a:rPr lang="en-US" dirty="0" err="1"/>
              <a:t>BorrowCapacity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689A-D76C-4141-A21D-EBDBAAEC9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004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user’s    health &lt; 1   the </a:t>
            </a:r>
            <a:r>
              <a:rPr lang="en-US" b="1" u="sng" dirty="0"/>
              <a:t>anyone</a:t>
            </a:r>
            <a:r>
              <a:rPr lang="en-US" dirty="0"/>
              <a:t> can call: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B4F11-092F-3A47-A914-E044EB72D84B}"/>
              </a:ext>
            </a:extLst>
          </p:cNvPr>
          <p:cNvSpPr txBox="1"/>
          <p:nvPr/>
        </p:nvSpPr>
        <p:spPr>
          <a:xfrm>
            <a:off x="372088" y="1725890"/>
            <a:ext cx="841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liquidate</a:t>
            </a:r>
            <a:r>
              <a:rPr lang="en-US" dirty="0">
                <a:latin typeface="+mn-lt"/>
              </a:rPr>
              <a:t>(borrower,   </a:t>
            </a:r>
            <a:r>
              <a:rPr lang="en-US" dirty="0" err="1">
                <a:latin typeface="+mn-lt"/>
              </a:rPr>
              <a:t>CollateralAsset</a:t>
            </a:r>
            <a:r>
              <a:rPr lang="en-US" dirty="0">
                <a:latin typeface="+mn-lt"/>
              </a:rPr>
              <a:t>,   </a:t>
            </a:r>
            <a:r>
              <a:rPr lang="en-US" dirty="0" err="1">
                <a:latin typeface="+mn-lt"/>
              </a:rPr>
              <a:t>BorrowAsset</a:t>
            </a:r>
            <a:r>
              <a:rPr lang="en-US" dirty="0">
                <a:latin typeface="+mn-lt"/>
              </a:rPr>
              <a:t>,  </a:t>
            </a:r>
            <a:r>
              <a:rPr lang="en-US" dirty="0" err="1">
                <a:latin typeface="+mn-lt"/>
              </a:rPr>
              <a:t>uint</a:t>
            </a:r>
            <a:r>
              <a:rPr lang="en-US" dirty="0">
                <a:latin typeface="+mn-lt"/>
              </a:rPr>
              <a:t> amount)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EFD5FF-8BA3-044E-8DB1-623941B89083}"/>
              </a:ext>
            </a:extLst>
          </p:cNvPr>
          <p:cNvCxnSpPr/>
          <p:nvPr/>
        </p:nvCxnSpPr>
        <p:spPr>
          <a:xfrm flipV="1">
            <a:off x="1579418" y="2156105"/>
            <a:ext cx="263237" cy="503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6C7534-B40F-404D-AD1D-0769ABF462B7}"/>
              </a:ext>
            </a:extLst>
          </p:cNvPr>
          <p:cNvSpPr txBox="1"/>
          <p:nvPr/>
        </p:nvSpPr>
        <p:spPr>
          <a:xfrm>
            <a:off x="122325" y="2653092"/>
            <a:ext cx="278948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address of borrower </a:t>
            </a:r>
          </a:p>
          <a:p>
            <a:pPr algn="ctr"/>
            <a:r>
              <a:rPr lang="en-US" dirty="0">
                <a:latin typeface="+mn-lt"/>
              </a:rPr>
              <a:t>being liquidated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C5F777-1D83-E044-A383-D13C047D53A6}"/>
              </a:ext>
            </a:extLst>
          </p:cNvPr>
          <p:cNvCxnSpPr>
            <a:cxnSpLocks/>
          </p:cNvCxnSpPr>
          <p:nvPr/>
        </p:nvCxnSpPr>
        <p:spPr>
          <a:xfrm flipH="1" flipV="1">
            <a:off x="4128657" y="2159847"/>
            <a:ext cx="124688" cy="488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077A42-C19C-FB4F-B11D-B4CA68B03018}"/>
              </a:ext>
            </a:extLst>
          </p:cNvPr>
          <p:cNvSpPr txBox="1"/>
          <p:nvPr/>
        </p:nvSpPr>
        <p:spPr>
          <a:xfrm>
            <a:off x="3197779" y="2647896"/>
            <a:ext cx="270247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Liquidator wants</a:t>
            </a:r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cTokens</a:t>
            </a:r>
            <a:r>
              <a:rPr lang="en-US" dirty="0">
                <a:latin typeface="+mn-lt"/>
              </a:rPr>
              <a:t> in this asset</a:t>
            </a:r>
          </a:p>
          <a:p>
            <a:pPr algn="ctr"/>
            <a:r>
              <a:rPr lang="en-US" dirty="0">
                <a:latin typeface="+mn-lt"/>
              </a:rPr>
              <a:t>(e.g.,  </a:t>
            </a:r>
            <a:r>
              <a:rPr lang="en-US" dirty="0" err="1">
                <a:latin typeface="+mn-lt"/>
              </a:rPr>
              <a:t>cDAI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45C571-B2D6-074D-B4CD-E25BB0EDE3D3}"/>
              </a:ext>
            </a:extLst>
          </p:cNvPr>
          <p:cNvCxnSpPr>
            <a:cxnSpLocks/>
          </p:cNvCxnSpPr>
          <p:nvPr/>
        </p:nvCxnSpPr>
        <p:spPr>
          <a:xfrm flipH="1" flipV="1">
            <a:off x="6407255" y="2197671"/>
            <a:ext cx="487897" cy="450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6D3B28-3B7D-F848-92D8-C400E72A2809}"/>
              </a:ext>
            </a:extLst>
          </p:cNvPr>
          <p:cNvSpPr txBox="1"/>
          <p:nvPr/>
        </p:nvSpPr>
        <p:spPr>
          <a:xfrm>
            <a:off x="6263153" y="2638960"/>
            <a:ext cx="259404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Liquidator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providing this asset</a:t>
            </a:r>
          </a:p>
          <a:p>
            <a:pPr algn="ctr"/>
            <a:r>
              <a:rPr lang="en-US" dirty="0">
                <a:latin typeface="+mn-lt"/>
              </a:rPr>
              <a:t>(e.g.,  ETH)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5AAD74-CF7F-1444-A211-3BC47ABA6454}"/>
              </a:ext>
            </a:extLst>
          </p:cNvPr>
          <p:cNvSpPr txBox="1"/>
          <p:nvPr/>
        </p:nvSpPr>
        <p:spPr>
          <a:xfrm>
            <a:off x="371778" y="4119298"/>
            <a:ext cx="7691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This function transfers liquidator’s ETH into ETH market, 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and gives the liquidator </a:t>
            </a:r>
            <a:r>
              <a:rPr lang="en-US" dirty="0" err="1">
                <a:latin typeface="+mn-lt"/>
              </a:rPr>
              <a:t>cDAI</a:t>
            </a:r>
            <a:r>
              <a:rPr lang="en-US" dirty="0">
                <a:latin typeface="+mn-lt"/>
              </a:rPr>
              <a:t> from user’s collateral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4C0EFC02-3243-D847-9DC3-23CD4F27F3A3}"/>
              </a:ext>
            </a:extLst>
          </p:cNvPr>
          <p:cNvSpPr/>
          <p:nvPr/>
        </p:nvSpPr>
        <p:spPr>
          <a:xfrm>
            <a:off x="713675" y="1576526"/>
            <a:ext cx="7691567" cy="1832095"/>
          </a:xfrm>
          <a:prstGeom prst="wedgeRectCallout">
            <a:avLst>
              <a:gd name="adj1" fmla="val -11646"/>
              <a:gd name="adj2" fmla="val 90670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Liquidator is repaying the user’s ETH debt</a:t>
            </a:r>
            <a:br>
              <a:rPr lang="en-US" sz="2800" dirty="0"/>
            </a:br>
            <a:r>
              <a:rPr lang="en-US" sz="2800" dirty="0"/>
              <a:t>and getting the user’s </a:t>
            </a:r>
            <a:r>
              <a:rPr lang="en-US" sz="2800" dirty="0" err="1"/>
              <a:t>cDAI</a:t>
            </a:r>
            <a:br>
              <a:rPr lang="en-US" sz="2800" dirty="0"/>
            </a:br>
            <a:r>
              <a:rPr lang="en-US" sz="2800" dirty="0"/>
              <a:t>[at a discounted exchange rate  -- penalty for user]</a:t>
            </a:r>
          </a:p>
        </p:txBody>
      </p:sp>
    </p:spTree>
    <p:extLst>
      <p:ext uri="{BB962C8B-B14F-4D97-AF65-F5344CB8AC3E}">
        <p14:creationId xmlns:p14="http://schemas.microsoft.com/office/powerpoint/2010/main" val="3099514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A165-CCE1-9943-9937-58D0ED63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liquidation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DA3E0-FAAB-5841-AEFE-9A03B3D60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5980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Historical DAI interest rate on Compound (APY):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C237A3-EEB1-3E4F-BFE9-0316B323CC25}"/>
              </a:ext>
            </a:extLst>
          </p:cNvPr>
          <p:cNvGrpSpPr/>
          <p:nvPr/>
        </p:nvGrpSpPr>
        <p:grpSpPr>
          <a:xfrm>
            <a:off x="4017134" y="1737025"/>
            <a:ext cx="5085306" cy="2083610"/>
            <a:chOff x="3705404" y="1859739"/>
            <a:chExt cx="5085306" cy="20836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EE7A89-A84C-AC4E-B01E-CCF5BB18A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880" r="3800" b="10568"/>
            <a:stretch/>
          </p:blipFill>
          <p:spPr>
            <a:xfrm>
              <a:off x="3705404" y="1859739"/>
              <a:ext cx="5085306" cy="208361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EBC70D5-6539-C649-8EBA-E3FAC8F74D75}"/>
                </a:ext>
              </a:extLst>
            </p:cNvPr>
            <p:cNvSpPr/>
            <p:nvPr/>
          </p:nvSpPr>
          <p:spPr>
            <a:xfrm>
              <a:off x="5455722" y="1877038"/>
              <a:ext cx="346364" cy="3463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CF947A8-04D5-D34C-97E8-766ED99297D5}"/>
              </a:ext>
            </a:extLst>
          </p:cNvPr>
          <p:cNvSpPr txBox="1"/>
          <p:nvPr/>
        </p:nvSpPr>
        <p:spPr>
          <a:xfrm>
            <a:off x="434090" y="1669347"/>
            <a:ext cx="363945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Demand for DAI spikes</a:t>
            </a:r>
          </a:p>
          <a:p>
            <a:pPr algn="l"/>
            <a:r>
              <a:rPr lang="en-US" dirty="0">
                <a:latin typeface="+mn-lt"/>
              </a:rPr>
              <a:t>  ⟹   price of DAI spikes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  ⟹   user’s debt shoots up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  ⟹   user’s health drops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  ⟹   liquidation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E44CD-28BF-9D4F-91D9-EDCEF6F961F5}"/>
              </a:ext>
            </a:extLst>
          </p:cNvPr>
          <p:cNvSpPr txBox="1"/>
          <p:nvPr/>
        </p:nvSpPr>
        <p:spPr>
          <a:xfrm>
            <a:off x="479353" y="4076744"/>
            <a:ext cx="815530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 use Compound, borrower must constantly monitor APY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and quickly repay loans if APY goes too high (can be automated)</a:t>
            </a:r>
          </a:p>
        </p:txBody>
      </p:sp>
    </p:spTree>
    <p:extLst>
      <p:ext uri="{BB962C8B-B14F-4D97-AF65-F5344CB8AC3E}">
        <p14:creationId xmlns:p14="http://schemas.microsoft.com/office/powerpoint/2010/main" val="28860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7E59-B9FA-6A40-916C-D207B38B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&amp;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34951-822E-F043-B9A2-6C52C0C92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0876"/>
            <a:ext cx="8229600" cy="1115204"/>
          </a:xfrm>
        </p:spPr>
        <p:txBody>
          <a:bodyPr/>
          <a:lstStyle/>
          <a:p>
            <a:r>
              <a:rPr lang="en-US" dirty="0"/>
              <a:t>Liquidity providers can earn interest on their assets</a:t>
            </a:r>
          </a:p>
          <a:p>
            <a:r>
              <a:rPr lang="en-US" dirty="0" err="1"/>
              <a:t>DeFi</a:t>
            </a:r>
            <a:r>
              <a:rPr lang="en-US" dirty="0"/>
              <a:t> lending usage: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B6C6C-DB24-CFE3-E031-877F148898DB}"/>
              </a:ext>
            </a:extLst>
          </p:cNvPr>
          <p:cNvSpPr txBox="1"/>
          <p:nvPr/>
        </p:nvSpPr>
        <p:spPr>
          <a:xfrm>
            <a:off x="1471471" y="2400603"/>
            <a:ext cx="310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u="sng" dirty="0" err="1">
                <a:latin typeface="+mn-lt"/>
              </a:rPr>
              <a:t>Compund</a:t>
            </a:r>
            <a:r>
              <a:rPr lang="en-US" sz="2000" b="1" u="sng" dirty="0">
                <a:latin typeface="+mn-lt"/>
              </a:rPr>
              <a:t> outstanding debt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616ADD-414F-D667-7E56-56104406476F}"/>
              </a:ext>
            </a:extLst>
          </p:cNvPr>
          <p:cNvSpPr txBox="1"/>
          <p:nvPr/>
        </p:nvSpPr>
        <p:spPr>
          <a:xfrm>
            <a:off x="7609576" y="3600153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(Oct. 2023)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DB6718-54BC-46BF-7F8D-035CA0817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35" y="3051798"/>
            <a:ext cx="2033684" cy="24958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BCF1EE-9524-2C22-335D-1C7B956B9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197" y="2805790"/>
            <a:ext cx="3768223" cy="2240565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7E90958E-0BA3-4A91-2B39-8F2BB8582617}"/>
              </a:ext>
            </a:extLst>
          </p:cNvPr>
          <p:cNvSpPr/>
          <p:nvPr/>
        </p:nvSpPr>
        <p:spPr>
          <a:xfrm>
            <a:off x="7161507" y="2952319"/>
            <a:ext cx="1193533" cy="612648"/>
          </a:xfrm>
          <a:prstGeom prst="wedgeRoundRectCallout">
            <a:avLst>
              <a:gd name="adj1" fmla="val -111745"/>
              <a:gd name="adj2" fmla="val 5116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$815M</a:t>
            </a:r>
          </a:p>
        </p:txBody>
      </p:sp>
    </p:spTree>
    <p:extLst>
      <p:ext uri="{BB962C8B-B14F-4D97-AF65-F5344CB8AC3E}">
        <p14:creationId xmlns:p14="http://schemas.microsoft.com/office/powerpoint/2010/main" val="1851803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7E59-B9FA-6A40-916C-D207B38B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&amp;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FD69F-D7A8-AA45-9D91-FB6ABC5EC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21"/>
          <a:stretch/>
        </p:blipFill>
        <p:spPr>
          <a:xfrm>
            <a:off x="341462" y="1914362"/>
            <a:ext cx="8461075" cy="206952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9BF437-3C5D-2143-B45F-6D339B84BC08}"/>
              </a:ext>
            </a:extLst>
          </p:cNvPr>
          <p:cNvSpPr txBox="1">
            <a:spLocks/>
          </p:cNvSpPr>
          <p:nvPr/>
        </p:nvSpPr>
        <p:spPr bwMode="auto">
          <a:xfrm>
            <a:off x="457200" y="1171832"/>
            <a:ext cx="822960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Compound liquidation statistics: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134D94-396A-184B-9ECE-BEA7CF531AB3}"/>
              </a:ext>
            </a:extLst>
          </p:cNvPr>
          <p:cNvSpPr txBox="1">
            <a:spLocks/>
          </p:cNvSpPr>
          <p:nvPr/>
        </p:nvSpPr>
        <p:spPr bwMode="auto">
          <a:xfrm>
            <a:off x="729342" y="4252489"/>
            <a:ext cx="7859486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Caused by collateral price drops or debt APY spikes</a:t>
            </a:r>
          </a:p>
        </p:txBody>
      </p:sp>
    </p:spTree>
    <p:extLst>
      <p:ext uri="{BB962C8B-B14F-4D97-AF65-F5344CB8AC3E}">
        <p14:creationId xmlns:p14="http://schemas.microsoft.com/office/powerpoint/2010/main" val="2387356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86482AC-9250-EB4C-85AD-A372F654B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DEA9B8-3737-2B42-8E12-7B99735DC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Flash loans</a:t>
            </a:r>
          </a:p>
        </p:txBody>
      </p:sp>
    </p:spTree>
    <p:extLst>
      <p:ext uri="{BB962C8B-B14F-4D97-AF65-F5344CB8AC3E}">
        <p14:creationId xmlns:p14="http://schemas.microsoft.com/office/powerpoint/2010/main" val="4200856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5100-0584-A34F-9E2B-41107689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flash loan?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D2A8-C651-F044-859B-5DCF6546C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0" y="1036866"/>
            <a:ext cx="8403771" cy="11838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A flash loan is taken and repaid in a </a:t>
            </a:r>
            <a:r>
              <a:rPr lang="en-US" u="sng" dirty="0"/>
              <a:t>single</a:t>
            </a:r>
            <a:r>
              <a:rPr lang="en-US" dirty="0"/>
              <a:t> transaction</a:t>
            </a:r>
          </a:p>
          <a:p>
            <a:pPr marL="0" indent="0" algn="ctr">
              <a:spcBef>
                <a:spcPts val="1824"/>
              </a:spcBef>
              <a:buNone/>
            </a:pPr>
            <a:r>
              <a:rPr lang="en-US" dirty="0"/>
              <a:t>⟹  zero risk for lender    ⟹ borrower needs no collateral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EE198-19F5-F049-A9EE-B0B3DEC992AC}"/>
              </a:ext>
            </a:extLst>
          </p:cNvPr>
          <p:cNvSpPr txBox="1"/>
          <p:nvPr/>
        </p:nvSpPr>
        <p:spPr>
          <a:xfrm>
            <a:off x="100914" y="4723692"/>
            <a:ext cx="644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18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Attacking the </a:t>
            </a:r>
            <a:r>
              <a:rPr lang="en-US" sz="1800" u="sng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</a:t>
            </a:r>
            <a:r>
              <a:rPr lang="en-US" sz="18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Ecosystem with Flash Loans for Fun and Profit”</a:t>
            </a:r>
            <a:endParaRPr lang="en-US" sz="1800" u="sng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002060"/>
                </a:solidFill>
              </a:u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9FF4B-E022-FF4D-BC54-D8C9F893DA8D}"/>
              </a:ext>
            </a:extLst>
          </p:cNvPr>
          <p:cNvSpPr/>
          <p:nvPr/>
        </p:nvSpPr>
        <p:spPr>
          <a:xfrm>
            <a:off x="6433180" y="2429148"/>
            <a:ext cx="1273629" cy="1594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Flash</a:t>
            </a:r>
            <a:br>
              <a:rPr lang="en-US" dirty="0"/>
            </a:br>
            <a:r>
              <a:rPr lang="en-US" dirty="0"/>
              <a:t>Loan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EB0CFD-F82D-394F-8353-63CC4A41CC94}"/>
              </a:ext>
            </a:extLst>
          </p:cNvPr>
          <p:cNvCxnSpPr>
            <a:cxnSpLocks/>
          </p:cNvCxnSpPr>
          <p:nvPr/>
        </p:nvCxnSpPr>
        <p:spPr>
          <a:xfrm flipH="1">
            <a:off x="4582886" y="2904419"/>
            <a:ext cx="18502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8B8596-15DF-2B49-A93D-1CD7485C6F20}"/>
              </a:ext>
            </a:extLst>
          </p:cNvPr>
          <p:cNvGrpSpPr/>
          <p:nvPr/>
        </p:nvGrpSpPr>
        <p:grpSpPr>
          <a:xfrm>
            <a:off x="4582885" y="2341784"/>
            <a:ext cx="1850295" cy="461665"/>
            <a:chOff x="4582885" y="2341784"/>
            <a:chExt cx="1850295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46DD450-E7CC-A244-B6F5-C5176C5BBE09}"/>
                </a:ext>
              </a:extLst>
            </p:cNvPr>
            <p:cNvCxnSpPr>
              <a:cxnSpLocks/>
            </p:cNvCxnSpPr>
            <p:nvPr/>
          </p:nvCxnSpPr>
          <p:spPr>
            <a:xfrm>
              <a:off x="4582885" y="2719362"/>
              <a:ext cx="18502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F3F5E4-6D7B-A04D-BB27-86BA1E2F8F59}"/>
                </a:ext>
              </a:extLst>
            </p:cNvPr>
            <p:cNvSpPr txBox="1"/>
            <p:nvPr/>
          </p:nvSpPr>
          <p:spPr>
            <a:xfrm>
              <a:off x="4604657" y="2341784"/>
              <a:ext cx="1741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borrow $1M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275ABC-CC83-3F4F-B122-B756A049AE12}"/>
              </a:ext>
            </a:extLst>
          </p:cNvPr>
          <p:cNvGrpSpPr/>
          <p:nvPr/>
        </p:nvGrpSpPr>
        <p:grpSpPr>
          <a:xfrm>
            <a:off x="3200400" y="2426971"/>
            <a:ext cx="1382485" cy="1594757"/>
            <a:chOff x="3200400" y="2426971"/>
            <a:chExt cx="1382485" cy="1594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3D4A25-BD34-4A40-A930-289CDE2FCF23}"/>
                </a:ext>
              </a:extLst>
            </p:cNvPr>
            <p:cNvSpPr/>
            <p:nvPr/>
          </p:nvSpPr>
          <p:spPr>
            <a:xfrm>
              <a:off x="3200400" y="2426971"/>
              <a:ext cx="1382485" cy="15947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Initiating</a:t>
              </a:r>
              <a:br>
                <a:rPr lang="en-US" dirty="0"/>
              </a:br>
              <a:r>
                <a:rPr lang="en-US" dirty="0"/>
                <a:t>contract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6A6D6F-0210-EE49-985F-63AC89658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04550" y="3340719"/>
              <a:ext cx="377591" cy="55856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622CFF-5734-0145-842F-BC3F4EE47EA3}"/>
              </a:ext>
            </a:extLst>
          </p:cNvPr>
          <p:cNvGrpSpPr/>
          <p:nvPr/>
        </p:nvGrpSpPr>
        <p:grpSpPr>
          <a:xfrm>
            <a:off x="402770" y="2522114"/>
            <a:ext cx="3922510" cy="1578169"/>
            <a:chOff x="402770" y="2522114"/>
            <a:chExt cx="3922510" cy="1578169"/>
          </a:xfrm>
        </p:grpSpPr>
        <p:sp>
          <p:nvSpPr>
            <p:cNvPr id="20" name="L-Shape 19">
              <a:extLst>
                <a:ext uri="{FF2B5EF4-FFF2-40B4-BE49-F238E27FC236}">
                  <a16:creationId xmlns:a16="http://schemas.microsoft.com/office/drawing/2014/main" id="{8E778D46-E865-AE48-934F-792B8335F687}"/>
                </a:ext>
              </a:extLst>
            </p:cNvPr>
            <p:cNvSpPr/>
            <p:nvPr/>
          </p:nvSpPr>
          <p:spPr>
            <a:xfrm rot="14475487">
              <a:off x="2572437" y="3690571"/>
              <a:ext cx="413933" cy="405491"/>
            </a:xfrm>
            <a:prstGeom prst="corner">
              <a:avLst>
                <a:gd name="adj1" fmla="val 18643"/>
                <a:gd name="adj2" fmla="val 16683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684EAC-C715-FA44-802A-B9958C9F3DE7}"/>
                </a:ext>
              </a:extLst>
            </p:cNvPr>
            <p:cNvGrpSpPr/>
            <p:nvPr/>
          </p:nvGrpSpPr>
          <p:grpSpPr>
            <a:xfrm>
              <a:off x="402770" y="2522114"/>
              <a:ext cx="3922510" cy="1443280"/>
              <a:chOff x="457199" y="2609198"/>
              <a:chExt cx="3922510" cy="1443280"/>
            </a:xfrm>
          </p:grpSpPr>
          <p:sp>
            <p:nvSpPr>
              <p:cNvPr id="19" name="Block Arc 18">
                <a:extLst>
                  <a:ext uri="{FF2B5EF4-FFF2-40B4-BE49-F238E27FC236}">
                    <a16:creationId xmlns:a16="http://schemas.microsoft.com/office/drawing/2014/main" id="{76DCBB2F-97EB-3F45-8909-A3C65A75EF7C}"/>
                  </a:ext>
                </a:extLst>
              </p:cNvPr>
              <p:cNvSpPr/>
              <p:nvPr/>
            </p:nvSpPr>
            <p:spPr>
              <a:xfrm rot="16200000">
                <a:off x="2279202" y="1951971"/>
                <a:ext cx="1443280" cy="2757734"/>
              </a:xfrm>
              <a:prstGeom prst="blockArc">
                <a:avLst>
                  <a:gd name="adj1" fmla="val 10894151"/>
                  <a:gd name="adj2" fmla="val 42135"/>
                  <a:gd name="adj3" fmla="val 5876"/>
                </a:avLst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FE1679-2855-DE4F-A2A8-693AD2506090}"/>
                  </a:ext>
                </a:extLst>
              </p:cNvPr>
              <p:cNvSpPr txBox="1"/>
              <p:nvPr/>
            </p:nvSpPr>
            <p:spPr>
              <a:xfrm>
                <a:off x="457199" y="2957490"/>
                <a:ext cx="12891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+mn-lt"/>
                  </a:rPr>
                  <a:t>do stuff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with funds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2B74FC-B9F2-124D-B2B8-BD4FD1126195}"/>
              </a:ext>
            </a:extLst>
          </p:cNvPr>
          <p:cNvGrpSpPr/>
          <p:nvPr/>
        </p:nvGrpSpPr>
        <p:grpSpPr>
          <a:xfrm>
            <a:off x="4571996" y="3340719"/>
            <a:ext cx="1850295" cy="461665"/>
            <a:chOff x="4637312" y="3340719"/>
            <a:chExt cx="1850295" cy="46166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61A55AD-A717-6F4F-8283-937986D7DCE5}"/>
                </a:ext>
              </a:extLst>
            </p:cNvPr>
            <p:cNvCxnSpPr>
              <a:cxnSpLocks/>
            </p:cNvCxnSpPr>
            <p:nvPr/>
          </p:nvCxnSpPr>
          <p:spPr>
            <a:xfrm>
              <a:off x="4637312" y="3718297"/>
              <a:ext cx="18502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7CFA2E-BD4A-B449-B715-02D81783207A}"/>
                </a:ext>
              </a:extLst>
            </p:cNvPr>
            <p:cNvSpPr txBox="1"/>
            <p:nvPr/>
          </p:nvSpPr>
          <p:spPr>
            <a:xfrm>
              <a:off x="4648198" y="3340719"/>
              <a:ext cx="1743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return funds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4EBD3DA-7B85-3C45-9C28-371DDC6F39EA}"/>
              </a:ext>
            </a:extLst>
          </p:cNvPr>
          <p:cNvSpPr txBox="1"/>
          <p:nvPr/>
        </p:nvSpPr>
        <p:spPr>
          <a:xfrm>
            <a:off x="2645225" y="4124875"/>
            <a:ext cx="618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(Tx is valid only if funds are returned in same Tx)</a:t>
            </a:r>
          </a:p>
        </p:txBody>
      </p:sp>
    </p:spTree>
    <p:extLst>
      <p:ext uri="{BB962C8B-B14F-4D97-AF65-F5344CB8AC3E}">
        <p14:creationId xmlns:p14="http://schemas.microsoft.com/office/powerpoint/2010/main" val="34118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DF28-61E7-5343-BA06-F80C6625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4AC7-4873-FB49-A3FF-71E5F064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r>
              <a:rPr lang="en-US" dirty="0"/>
              <a:t>Risk free arbitrage </a:t>
            </a:r>
          </a:p>
          <a:p>
            <a:pPr>
              <a:spcBef>
                <a:spcPts val="2472"/>
              </a:spcBef>
            </a:pPr>
            <a:r>
              <a:rPr lang="en-US" dirty="0"/>
              <a:t>Collateral swap </a:t>
            </a:r>
          </a:p>
          <a:p>
            <a:pPr>
              <a:spcBef>
                <a:spcPts val="2472"/>
              </a:spcBef>
            </a:pPr>
            <a:r>
              <a:rPr lang="en-US" dirty="0" err="1"/>
              <a:t>DeFi</a:t>
            </a:r>
            <a:r>
              <a:rPr lang="en-US" dirty="0"/>
              <a:t> attacks:  price oracle manipulation</a:t>
            </a:r>
          </a:p>
          <a:p>
            <a:pPr marL="0" indent="0">
              <a:spcBef>
                <a:spcPts val="2472"/>
              </a:spcBef>
              <a:buNone/>
            </a:pPr>
            <a:r>
              <a:rPr lang="en-US" dirty="0"/>
              <a:t>	</a:t>
            </a:r>
            <a:r>
              <a:rPr lang="en-US" sz="5400" b="1" dirty="0"/>
              <a:t>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658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4BE2-25E1-5193-A324-1BADE8B3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125AE-53FD-B5A8-B1E1-5C686A5DB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2334"/>
            <a:ext cx="8598310" cy="3946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Consider two ERC-20 tokens:    say USDC and WETH</a:t>
            </a:r>
          </a:p>
          <a:p>
            <a:r>
              <a:rPr lang="en-US" sz="2400" dirty="0"/>
              <a:t>USDC is a contract that maintains a  </a:t>
            </a:r>
            <a:r>
              <a:rPr lang="en-US" sz="2400" b="1" dirty="0"/>
              <a:t>_balances[]</a:t>
            </a:r>
            <a:r>
              <a:rPr lang="en-US" sz="2400" dirty="0"/>
              <a:t>  mapping</a:t>
            </a:r>
          </a:p>
          <a:p>
            <a:r>
              <a:rPr lang="en-US" sz="2400" dirty="0"/>
              <a:t>WETH is a different contract that also maintains </a:t>
            </a:r>
            <a:r>
              <a:rPr lang="en-US" sz="2400" b="1" dirty="0"/>
              <a:t>_balances[]</a:t>
            </a:r>
            <a:endParaRPr lang="en-US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n-US" sz="2400" dirty="0"/>
              <a:t>Say Bob owns 5 USDC and 2 WETH.   This is recorded as:</a:t>
            </a:r>
          </a:p>
          <a:p>
            <a:pPr marL="0" indent="0">
              <a:buNone/>
            </a:pPr>
            <a:r>
              <a:rPr lang="en-US" sz="2400" dirty="0"/>
              <a:t>		In USDC contract: </a:t>
            </a:r>
            <a:r>
              <a:rPr lang="en-US" sz="2400" b="1" dirty="0"/>
              <a:t>   _balances[Bob’s address] == 5</a:t>
            </a:r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2400" dirty="0"/>
              <a:t>In WETH contract:   </a:t>
            </a:r>
            <a:r>
              <a:rPr lang="en-US" sz="2400" b="1" dirty="0"/>
              <a:t>_balances[Bob’s address] == 2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dirty="0"/>
              <a:t>Wallet software shows all the coins associated with Bob’s address</a:t>
            </a:r>
          </a:p>
        </p:txBody>
      </p:sp>
    </p:spTree>
    <p:extLst>
      <p:ext uri="{BB962C8B-B14F-4D97-AF65-F5344CB8AC3E}">
        <p14:creationId xmlns:p14="http://schemas.microsoft.com/office/powerpoint/2010/main" val="10761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2536-9602-C240-B96D-D26EA842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free arbitrage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2C52A-16B0-7744-8508-65D1384966C3}"/>
              </a:ext>
            </a:extLst>
          </p:cNvPr>
          <p:cNvSpPr txBox="1"/>
          <p:nvPr/>
        </p:nvSpPr>
        <p:spPr>
          <a:xfrm>
            <a:off x="2971801" y="1339662"/>
            <a:ext cx="345158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Aave</a:t>
            </a:r>
            <a:r>
              <a:rPr lang="en-US" dirty="0">
                <a:latin typeface="+mn-lt"/>
              </a:rPr>
              <a:t>  (flash loan provider)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7D743-B1C2-3D40-B8E2-246EA31A3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38344" y="3089591"/>
            <a:ext cx="584281" cy="86432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FEB0093-1ABD-4940-8F7D-AE82785094AD}"/>
              </a:ext>
            </a:extLst>
          </p:cNvPr>
          <p:cNvGrpSpPr/>
          <p:nvPr/>
        </p:nvGrpSpPr>
        <p:grpSpPr>
          <a:xfrm>
            <a:off x="1768508" y="2032159"/>
            <a:ext cx="2574889" cy="972302"/>
            <a:chOff x="1768508" y="1879755"/>
            <a:chExt cx="2574889" cy="97230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549BC87-73D3-1146-B1E6-46314CAF4C78}"/>
                </a:ext>
              </a:extLst>
            </p:cNvPr>
            <p:cNvCxnSpPr>
              <a:cxnSpLocks/>
            </p:cNvCxnSpPr>
            <p:nvPr/>
          </p:nvCxnSpPr>
          <p:spPr>
            <a:xfrm>
              <a:off x="4343397" y="1879755"/>
              <a:ext cx="0" cy="9723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2A7FC9-5203-9A47-AC43-BA8857D19E39}"/>
                </a:ext>
              </a:extLst>
            </p:cNvPr>
            <p:cNvSpPr txBox="1"/>
            <p:nvPr/>
          </p:nvSpPr>
          <p:spPr>
            <a:xfrm>
              <a:off x="1768508" y="1934185"/>
              <a:ext cx="2569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Flash loan 1M </a:t>
              </a:r>
              <a:r>
                <a:rPr lang="en-US" sz="2000" dirty="0">
                  <a:latin typeface="+mn-lt"/>
                </a:rPr>
                <a:t>USDC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969C25-0F20-4B4C-A19C-1A6BA5C2E268}"/>
              </a:ext>
            </a:extLst>
          </p:cNvPr>
          <p:cNvSpPr txBox="1"/>
          <p:nvPr/>
        </p:nvSpPr>
        <p:spPr>
          <a:xfrm>
            <a:off x="381833" y="2958108"/>
            <a:ext cx="140237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n-lt"/>
              </a:rPr>
              <a:t>Uniswap</a:t>
            </a:r>
            <a:endParaRPr lang="en-US" dirty="0">
              <a:latin typeface="+mn-lt"/>
            </a:endParaRPr>
          </a:p>
          <a:p>
            <a:pPr algn="ctr"/>
            <a:r>
              <a:rPr lang="en-US" sz="2000" dirty="0">
                <a:latin typeface="+mn-lt"/>
              </a:rPr>
              <a:t>USDC</a:t>
            </a:r>
            <a:r>
              <a:rPr lang="en-US" dirty="0">
                <a:latin typeface="+mn-lt"/>
              </a:rPr>
              <a:t>⇾</a:t>
            </a:r>
            <a:r>
              <a:rPr lang="en-US" sz="2000" dirty="0">
                <a:latin typeface="+mn-lt"/>
              </a:rPr>
              <a:t>DAI</a:t>
            </a:r>
            <a:endParaRPr lang="en-US" dirty="0">
              <a:latin typeface="+mn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E1E606-52CE-BE49-BE39-57A1915008CE}"/>
              </a:ext>
            </a:extLst>
          </p:cNvPr>
          <p:cNvGrpSpPr/>
          <p:nvPr/>
        </p:nvGrpSpPr>
        <p:grpSpPr>
          <a:xfrm>
            <a:off x="1877628" y="2952882"/>
            <a:ext cx="2106541" cy="461665"/>
            <a:chOff x="1877628" y="2800478"/>
            <a:chExt cx="2106541" cy="46166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E6F451-3896-174C-B3F6-1B28EC9BB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628" y="3153032"/>
              <a:ext cx="21065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D32DF4-C6D5-5445-A450-844F3CFD8588}"/>
                </a:ext>
              </a:extLst>
            </p:cNvPr>
            <p:cNvSpPr txBox="1"/>
            <p:nvPr/>
          </p:nvSpPr>
          <p:spPr>
            <a:xfrm>
              <a:off x="2306298" y="2800478"/>
              <a:ext cx="1249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1M </a:t>
              </a:r>
              <a:r>
                <a:rPr lang="en-US" sz="2000" dirty="0">
                  <a:latin typeface="+mn-lt"/>
                </a:rPr>
                <a:t>USDC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610903-3A28-C54B-846D-CE7FABCB8C0A}"/>
              </a:ext>
            </a:extLst>
          </p:cNvPr>
          <p:cNvGrpSpPr/>
          <p:nvPr/>
        </p:nvGrpSpPr>
        <p:grpSpPr>
          <a:xfrm>
            <a:off x="1877628" y="3534032"/>
            <a:ext cx="2106541" cy="461665"/>
            <a:chOff x="1877628" y="3381628"/>
            <a:chExt cx="2106541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1086E8A-4C1E-2C48-9C78-2F6EDA21C0EA}"/>
                </a:ext>
              </a:extLst>
            </p:cNvPr>
            <p:cNvCxnSpPr>
              <a:cxnSpLocks/>
            </p:cNvCxnSpPr>
            <p:nvPr/>
          </p:nvCxnSpPr>
          <p:spPr>
            <a:xfrm>
              <a:off x="1877628" y="3381628"/>
              <a:ext cx="21065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976BE6-089A-634E-A7FA-5C5A2005EE58}"/>
                </a:ext>
              </a:extLst>
            </p:cNvPr>
            <p:cNvSpPr txBox="1"/>
            <p:nvPr/>
          </p:nvSpPr>
          <p:spPr>
            <a:xfrm>
              <a:off x="2199906" y="3381628"/>
              <a:ext cx="1581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1.002M </a:t>
              </a:r>
              <a:r>
                <a:rPr lang="en-US" sz="2000" dirty="0">
                  <a:latin typeface="+mn-lt"/>
                </a:rPr>
                <a:t>DAI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894F870-F5CE-5F4E-835F-E206637B6E23}"/>
              </a:ext>
            </a:extLst>
          </p:cNvPr>
          <p:cNvSpPr txBox="1"/>
          <p:nvPr/>
        </p:nvSpPr>
        <p:spPr>
          <a:xfrm>
            <a:off x="7206697" y="2988297"/>
            <a:ext cx="140237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Curve</a:t>
            </a:r>
          </a:p>
          <a:p>
            <a:pPr algn="ctr"/>
            <a:r>
              <a:rPr lang="en-US" sz="2000" dirty="0">
                <a:latin typeface="+mn-lt"/>
              </a:rPr>
              <a:t>DAI</a:t>
            </a:r>
            <a:r>
              <a:rPr lang="en-US" dirty="0">
                <a:latin typeface="+mn-lt"/>
              </a:rPr>
              <a:t>⇾</a:t>
            </a:r>
            <a:r>
              <a:rPr lang="en-US" sz="2000" dirty="0">
                <a:latin typeface="+mn-lt"/>
              </a:rPr>
              <a:t>USDC</a:t>
            </a:r>
            <a:endParaRPr lang="en-US" dirty="0">
              <a:latin typeface="+mn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D495D5-B3EC-4E47-8A20-5A31038418F8}"/>
              </a:ext>
            </a:extLst>
          </p:cNvPr>
          <p:cNvGrpSpPr/>
          <p:nvPr/>
        </p:nvGrpSpPr>
        <p:grpSpPr>
          <a:xfrm>
            <a:off x="4834776" y="2952882"/>
            <a:ext cx="2278498" cy="461665"/>
            <a:chOff x="4834776" y="2800478"/>
            <a:chExt cx="2278498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E3F223-904A-0949-BCFB-679C81BA514A}"/>
                </a:ext>
              </a:extLst>
            </p:cNvPr>
            <p:cNvCxnSpPr>
              <a:cxnSpLocks/>
            </p:cNvCxnSpPr>
            <p:nvPr/>
          </p:nvCxnSpPr>
          <p:spPr>
            <a:xfrm>
              <a:off x="4834776" y="3153032"/>
              <a:ext cx="22784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7E6281-28E6-584D-811C-2EF5210DA104}"/>
                </a:ext>
              </a:extLst>
            </p:cNvPr>
            <p:cNvSpPr txBox="1"/>
            <p:nvPr/>
          </p:nvSpPr>
          <p:spPr>
            <a:xfrm flipH="1">
              <a:off x="5040913" y="2800478"/>
              <a:ext cx="1581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1.002M </a:t>
              </a:r>
              <a:r>
                <a:rPr lang="en-US" sz="2000" dirty="0">
                  <a:latin typeface="+mn-lt"/>
                </a:rPr>
                <a:t>DAI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C9D128-2892-1B4D-846A-7CC59961FA06}"/>
              </a:ext>
            </a:extLst>
          </p:cNvPr>
          <p:cNvGrpSpPr/>
          <p:nvPr/>
        </p:nvGrpSpPr>
        <p:grpSpPr>
          <a:xfrm>
            <a:off x="4834776" y="3534032"/>
            <a:ext cx="2188630" cy="461665"/>
            <a:chOff x="4834776" y="3381628"/>
            <a:chExt cx="2188630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B1082FD-FE27-024D-8D5C-ACFE3C1320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4776" y="3403400"/>
              <a:ext cx="21886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C2D81E-B3DD-EB4F-8B4B-28BB0590E2BB}"/>
                </a:ext>
              </a:extLst>
            </p:cNvPr>
            <p:cNvSpPr txBox="1"/>
            <p:nvPr/>
          </p:nvSpPr>
          <p:spPr>
            <a:xfrm flipH="1">
              <a:off x="4923635" y="3381628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1.001M </a:t>
              </a:r>
              <a:r>
                <a:rPr lang="en-US" sz="2000" dirty="0">
                  <a:latin typeface="+mn-lt"/>
                </a:rPr>
                <a:t>USDC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D13155-5793-5142-8123-1AEA74BAD48C}"/>
              </a:ext>
            </a:extLst>
          </p:cNvPr>
          <p:cNvSpPr txBox="1"/>
          <p:nvPr/>
        </p:nvSpPr>
        <p:spPr>
          <a:xfrm>
            <a:off x="96756" y="3767101"/>
            <a:ext cx="192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1USDC = 1.002DAI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434983-9062-414C-85B4-34E605FEF0B3}"/>
              </a:ext>
            </a:extLst>
          </p:cNvPr>
          <p:cNvSpPr txBox="1"/>
          <p:nvPr/>
        </p:nvSpPr>
        <p:spPr>
          <a:xfrm>
            <a:off x="6960355" y="3824630"/>
            <a:ext cx="192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1USDC = 1.001DAI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4C00A7-2074-D844-A287-2CE1264E0620}"/>
              </a:ext>
            </a:extLst>
          </p:cNvPr>
          <p:cNvGrpSpPr/>
          <p:nvPr/>
        </p:nvGrpSpPr>
        <p:grpSpPr>
          <a:xfrm>
            <a:off x="4571997" y="2032159"/>
            <a:ext cx="2692806" cy="972302"/>
            <a:chOff x="4571997" y="1879755"/>
            <a:chExt cx="2692806" cy="97230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21A3F2F-3FCE-844E-AE1E-76FCBAD9B2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1997" y="1879755"/>
              <a:ext cx="3" cy="9723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4B0E54-99FE-2D47-B2E5-5153E429A080}"/>
                </a:ext>
              </a:extLst>
            </p:cNvPr>
            <p:cNvSpPr txBox="1"/>
            <p:nvPr/>
          </p:nvSpPr>
          <p:spPr>
            <a:xfrm>
              <a:off x="4577721" y="1934185"/>
              <a:ext cx="2687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Repay 1M </a:t>
              </a:r>
              <a:r>
                <a:rPr lang="en-US" sz="2000" dirty="0">
                  <a:latin typeface="+mn-lt"/>
                </a:rPr>
                <a:t>USDC</a:t>
              </a:r>
              <a:r>
                <a:rPr lang="en-US" dirty="0">
                  <a:latin typeface="+mn-lt"/>
                </a:rPr>
                <a:t> loan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9E2345-F552-E24A-A84F-28E2D6B1EBF0}"/>
              </a:ext>
            </a:extLst>
          </p:cNvPr>
          <p:cNvGrpSpPr/>
          <p:nvPr/>
        </p:nvGrpSpPr>
        <p:grpSpPr>
          <a:xfrm>
            <a:off x="3292154" y="4009296"/>
            <a:ext cx="2237857" cy="951557"/>
            <a:chOff x="3292154" y="3856892"/>
            <a:chExt cx="2237857" cy="951557"/>
          </a:xfrm>
        </p:grpSpPr>
        <p:sp>
          <p:nvSpPr>
            <p:cNvPr id="32" name="Down Arrow 31">
              <a:extLst>
                <a:ext uri="{FF2B5EF4-FFF2-40B4-BE49-F238E27FC236}">
                  <a16:creationId xmlns:a16="http://schemas.microsoft.com/office/drawing/2014/main" id="{FC070EA7-12C8-8947-88CC-A5FF7C7037A9}"/>
                </a:ext>
              </a:extLst>
            </p:cNvPr>
            <p:cNvSpPr/>
            <p:nvPr/>
          </p:nvSpPr>
          <p:spPr>
            <a:xfrm>
              <a:off x="4299852" y="3856892"/>
              <a:ext cx="228604" cy="47562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5A6E14-ABF6-ED4B-94D1-9A360E17DC98}"/>
                </a:ext>
              </a:extLst>
            </p:cNvPr>
            <p:cNvSpPr txBox="1"/>
            <p:nvPr/>
          </p:nvSpPr>
          <p:spPr>
            <a:xfrm>
              <a:off x="3292154" y="4408339"/>
              <a:ext cx="2237857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keep  0.001M USDC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8003D30-FCC1-B344-8C94-63593CAEC9AD}"/>
              </a:ext>
            </a:extLst>
          </p:cNvPr>
          <p:cNvSpPr txBox="1"/>
          <p:nvPr/>
        </p:nvSpPr>
        <p:spPr>
          <a:xfrm>
            <a:off x="1409698" y="796388"/>
            <a:ext cx="662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finds a USDC/DAI price difference in two pools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01AE5C-4732-CD43-A19F-7B8C59E7AD47}"/>
              </a:ext>
            </a:extLst>
          </p:cNvPr>
          <p:cNvSpPr txBox="1"/>
          <p:nvPr/>
        </p:nvSpPr>
        <p:spPr>
          <a:xfrm>
            <a:off x="5793475" y="4551477"/>
            <a:ext cx="32882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All in a single transaction</a:t>
            </a:r>
          </a:p>
        </p:txBody>
      </p:sp>
    </p:spTree>
    <p:extLst>
      <p:ext uri="{BB962C8B-B14F-4D97-AF65-F5344CB8AC3E}">
        <p14:creationId xmlns:p14="http://schemas.microsoft.com/office/powerpoint/2010/main" val="17103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C10A-ECB9-6B4C-9336-BDD30A57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Collateral swap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8C8CD-31F2-4849-A5ED-34934791A0BA}"/>
              </a:ext>
            </a:extLst>
          </p:cNvPr>
          <p:cNvSpPr/>
          <p:nvPr/>
        </p:nvSpPr>
        <p:spPr>
          <a:xfrm>
            <a:off x="332509" y="1698171"/>
            <a:ext cx="1894811" cy="25472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-1000 DAI</a:t>
            </a:r>
          </a:p>
          <a:p>
            <a:pPr algn="ctr"/>
            <a:r>
              <a:rPr lang="en-US" dirty="0"/>
              <a:t>+1 </a:t>
            </a:r>
            <a:r>
              <a:rPr lang="en-US" dirty="0" err="1"/>
              <a:t>cETH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ED493-9CCB-B545-BC71-2A1AB4B43C03}"/>
              </a:ext>
            </a:extLst>
          </p:cNvPr>
          <p:cNvSpPr txBox="1"/>
          <p:nvPr/>
        </p:nvSpPr>
        <p:spPr>
          <a:xfrm>
            <a:off x="207234" y="123650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@Compound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2895D-6D56-6641-8DBB-6E83EDA2414F}"/>
              </a:ext>
            </a:extLst>
          </p:cNvPr>
          <p:cNvSpPr txBox="1"/>
          <p:nvPr/>
        </p:nvSpPr>
        <p:spPr>
          <a:xfrm>
            <a:off x="-48995" y="4291595"/>
            <a:ext cx="2809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borrowed DAI using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ETH as collateral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13C3F-EC37-0445-8DB1-0876CA8F7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12555" y="951406"/>
            <a:ext cx="459445" cy="6796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A8829F-BC1A-C646-8F79-25783DD8275E}"/>
              </a:ext>
            </a:extLst>
          </p:cNvPr>
          <p:cNvSpPr/>
          <p:nvPr/>
        </p:nvSpPr>
        <p:spPr>
          <a:xfrm>
            <a:off x="6662059" y="1698171"/>
            <a:ext cx="2024741" cy="25472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-1000 DAI</a:t>
            </a:r>
          </a:p>
          <a:p>
            <a:pPr algn="ctr"/>
            <a:r>
              <a:rPr lang="en-US" dirty="0"/>
              <a:t>+3000 </a:t>
            </a:r>
            <a:r>
              <a:rPr lang="en-US" dirty="0" err="1"/>
              <a:t>cUSDC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401F7-2536-4A4E-92C7-6C3DDFC66784}"/>
              </a:ext>
            </a:extLst>
          </p:cNvPr>
          <p:cNvSpPr txBox="1"/>
          <p:nvPr/>
        </p:nvSpPr>
        <p:spPr>
          <a:xfrm>
            <a:off x="6174887" y="123650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@Compound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4B1C9-CA10-0C4E-9337-79AD87BD113F}"/>
              </a:ext>
            </a:extLst>
          </p:cNvPr>
          <p:cNvSpPr txBox="1"/>
          <p:nvPr/>
        </p:nvSpPr>
        <p:spPr>
          <a:xfrm>
            <a:off x="6196253" y="4242608"/>
            <a:ext cx="2809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borrowed DAI using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USDC as collateral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D5563-70AD-9C49-8482-B16FD5A17E9B}"/>
              </a:ext>
            </a:extLst>
          </p:cNvPr>
          <p:cNvSpPr txBox="1"/>
          <p:nvPr/>
        </p:nvSpPr>
        <p:spPr>
          <a:xfrm>
            <a:off x="2370564" y="1698171"/>
            <a:ext cx="4278094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Take 1000 DAI flash loan</a:t>
            </a:r>
          </a:p>
          <a:p>
            <a:pPr algn="l"/>
            <a:r>
              <a:rPr lang="en-US" dirty="0">
                <a:latin typeface="+mn-lt"/>
              </a:rPr>
              <a:t>Repay 1000 DAI debt</a:t>
            </a:r>
          </a:p>
          <a:p>
            <a:pPr algn="l"/>
            <a:r>
              <a:rPr lang="en-US" dirty="0">
                <a:latin typeface="+mn-lt"/>
              </a:rPr>
              <a:t>Redeem 1 </a:t>
            </a:r>
            <a:r>
              <a:rPr lang="en-US" dirty="0" err="1">
                <a:latin typeface="+mn-lt"/>
              </a:rPr>
              <a:t>cETH</a:t>
            </a:r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Swap 1 </a:t>
            </a:r>
            <a:r>
              <a:rPr lang="en-US" dirty="0" err="1">
                <a:latin typeface="+mn-lt"/>
              </a:rPr>
              <a:t>cETH</a:t>
            </a:r>
            <a:r>
              <a:rPr lang="en-US" dirty="0">
                <a:latin typeface="+mn-lt"/>
              </a:rPr>
              <a:t> for 3000 </a:t>
            </a:r>
            <a:r>
              <a:rPr lang="en-US" dirty="0" err="1">
                <a:latin typeface="+mn-lt"/>
              </a:rPr>
              <a:t>cUSDC</a:t>
            </a:r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Deposit 3000 </a:t>
            </a:r>
            <a:r>
              <a:rPr lang="en-US" dirty="0" err="1">
                <a:latin typeface="+mn-lt"/>
              </a:rPr>
              <a:t>cUSDC</a:t>
            </a:r>
            <a:r>
              <a:rPr lang="en-US" dirty="0">
                <a:latin typeface="+mn-lt"/>
              </a:rPr>
              <a:t> as collateral</a:t>
            </a:r>
          </a:p>
          <a:p>
            <a:pPr algn="l"/>
            <a:r>
              <a:rPr lang="en-US" dirty="0">
                <a:latin typeface="+mn-lt"/>
              </a:rPr>
              <a:t>Borrow 1000 DAI</a:t>
            </a:r>
          </a:p>
          <a:p>
            <a:pPr algn="l"/>
            <a:r>
              <a:rPr lang="en-US" dirty="0">
                <a:latin typeface="+mn-lt"/>
              </a:rPr>
              <a:t>Repay 1000 DAI flash loan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15E75-3A0B-624C-9068-C816689572CC}"/>
              </a:ext>
            </a:extLst>
          </p:cNvPr>
          <p:cNvSpPr txBox="1"/>
          <p:nvPr/>
        </p:nvSpPr>
        <p:spPr>
          <a:xfrm>
            <a:off x="2784375" y="4375827"/>
            <a:ext cx="344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 single Ethereum transaction)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1F29D-CA1C-3A92-AC58-8780E0019EA8}"/>
              </a:ext>
            </a:extLst>
          </p:cNvPr>
          <p:cNvSpPr txBox="1"/>
          <p:nvPr/>
        </p:nvSpPr>
        <p:spPr>
          <a:xfrm>
            <a:off x="6196253" y="829567"/>
            <a:ext cx="133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end goal: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2D396-DDA6-8A8E-76BC-5D7C26F523F1}"/>
              </a:ext>
            </a:extLst>
          </p:cNvPr>
          <p:cNvSpPr txBox="1"/>
          <p:nvPr/>
        </p:nvSpPr>
        <p:spPr>
          <a:xfrm>
            <a:off x="173233" y="828072"/>
            <a:ext cx="83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start:</a:t>
            </a:r>
          </a:p>
        </p:txBody>
      </p:sp>
    </p:spTree>
    <p:extLst>
      <p:ext uri="{BB962C8B-B14F-4D97-AF65-F5344CB8AC3E}">
        <p14:creationId xmlns:p14="http://schemas.microsoft.com/office/powerpoint/2010/main" val="4650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1.60494E-6 L 4.4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B26E-D3AD-349A-4871-74798C2E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Aave</a:t>
            </a:r>
            <a:r>
              <a:rPr lang="en-US" dirty="0"/>
              <a:t> v1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C4E5-FAF8-04C4-0A41-23FA7789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90547" cy="38184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</a:rPr>
              <a:t>function </a:t>
            </a:r>
            <a:r>
              <a:rPr lang="en-US" sz="2000" b="0" i="0" dirty="0" err="1">
                <a:effectLst/>
              </a:rPr>
              <a:t>flashLoan</a:t>
            </a:r>
            <a:r>
              <a:rPr lang="en-US" sz="2000" b="0" i="0" dirty="0">
                <a:effectLst/>
              </a:rPr>
              <a:t>(address _receiver, uint256 _amount) {</a:t>
            </a:r>
          </a:p>
          <a:p>
            <a:pPr marL="0" indent="0">
              <a:buNone/>
            </a:pPr>
            <a:r>
              <a:rPr lang="en-US" sz="2000" dirty="0"/>
              <a:t>    …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    // transfer funds to the receiver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    </a:t>
            </a:r>
            <a:r>
              <a:rPr lang="en-US" sz="2000" dirty="0" err="1">
                <a:effectLst/>
              </a:rPr>
              <a:t>core.</a:t>
            </a:r>
            <a:r>
              <a:rPr lang="en-US" sz="2000" b="1" dirty="0" err="1">
                <a:effectLst/>
              </a:rPr>
              <a:t>transferToUser</a:t>
            </a:r>
            <a:r>
              <a:rPr lang="en-US" sz="2000" dirty="0">
                <a:effectLst/>
              </a:rPr>
              <a:t>(_reserve, </a:t>
            </a:r>
            <a:r>
              <a:rPr lang="en-US" sz="2000" dirty="0" err="1">
                <a:effectLst/>
              </a:rPr>
              <a:t>userPayable</a:t>
            </a:r>
            <a:r>
              <a:rPr lang="en-US" sz="2000" dirty="0">
                <a:effectLst/>
              </a:rPr>
              <a:t>, _amount);</a:t>
            </a:r>
          </a:p>
          <a:p>
            <a:pPr marL="0" indent="0">
              <a:buNone/>
            </a:pP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    // execute action of the receiver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    </a:t>
            </a:r>
            <a:r>
              <a:rPr lang="en-US" sz="2000" dirty="0" err="1">
                <a:effectLst/>
              </a:rPr>
              <a:t>receiver.</a:t>
            </a:r>
            <a:r>
              <a:rPr lang="en-US" sz="2000" b="1" dirty="0" err="1">
                <a:effectLst/>
              </a:rPr>
              <a:t>executeOperation</a:t>
            </a:r>
            <a:r>
              <a:rPr lang="en-US" sz="2000" dirty="0">
                <a:effectLst/>
              </a:rPr>
              <a:t>(_reserve, _amount, </a:t>
            </a:r>
            <a:r>
              <a:rPr lang="en-US" sz="2000" dirty="0" err="1">
                <a:effectLst/>
              </a:rPr>
              <a:t>amountFee</a:t>
            </a:r>
            <a:r>
              <a:rPr lang="en-US" sz="2000" dirty="0">
                <a:effectLst/>
              </a:rPr>
              <a:t>, _params);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    …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    // abort if loan is not repaid</a:t>
            </a:r>
          </a:p>
          <a:p>
            <a:pPr marL="0" indent="0">
              <a:buNone/>
            </a:pPr>
            <a:r>
              <a:rPr lang="en-US" sz="2200" dirty="0">
                <a:effectLst/>
              </a:rPr>
              <a:t>    require( </a:t>
            </a:r>
            <a:r>
              <a:rPr lang="en-US" sz="2200" b="1" dirty="0" err="1">
                <a:effectLst/>
              </a:rPr>
              <a:t>availableLiquidityAfter</a:t>
            </a:r>
            <a:r>
              <a:rPr lang="en-US" sz="2200" b="1" dirty="0">
                <a:effectLst/>
              </a:rPr>
              <a:t> == </a:t>
            </a:r>
            <a:r>
              <a:rPr lang="en-US" sz="2200" b="1" dirty="0" err="1">
                <a:effectLst/>
              </a:rPr>
              <a:t>availableLiquidityBefore.add</a:t>
            </a:r>
            <a:r>
              <a:rPr lang="en-US" sz="2200" b="1" dirty="0">
                <a:effectLst/>
              </a:rPr>
              <a:t>(</a:t>
            </a:r>
            <a:r>
              <a:rPr lang="en-US" sz="2200" b="1" dirty="0" err="1">
                <a:effectLst/>
              </a:rPr>
              <a:t>amountFee</a:t>
            </a:r>
            <a:r>
              <a:rPr lang="en-US" sz="2200" b="1" dirty="0">
                <a:effectLst/>
              </a:rPr>
              <a:t>),</a:t>
            </a:r>
          </a:p>
          <a:p>
            <a:pPr marL="0" indent="0">
              <a:buNone/>
            </a:pPr>
            <a:r>
              <a:rPr lang="en-US" sz="2200" dirty="0">
                <a:effectLst/>
              </a:rPr>
              <a:t>            "balance inconsistent");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1105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BCE6-A05F-1143-80FE-ABA1458D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Flash loans amounts on </a:t>
            </a:r>
            <a:r>
              <a:rPr lang="en-US" dirty="0" err="1"/>
              <a:t>Aave</a:t>
            </a:r>
            <a:r>
              <a:rPr lang="en-US" dirty="0"/>
              <a:t>   </a:t>
            </a:r>
            <a:r>
              <a:rPr lang="en-US" sz="2700" dirty="0"/>
              <a:t>(in 2021)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B66A4-7578-F74A-9F5C-BCBB19EC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664607"/>
            <a:ext cx="63373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893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051" y="3333498"/>
            <a:ext cx="7150395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Next lecture:   Decentralized Exchanges (</a:t>
            </a:r>
            <a:r>
              <a:rPr lang="en-US" dirty="0" err="1">
                <a:solidFill>
                  <a:schemeClr val="tx1"/>
                </a:solidFill>
              </a:rPr>
              <a:t>DeX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0B5A-2CBB-9BC4-4CC0-27064EDF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Anyone can read ERC20   _balances[]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833C-1B74-6A83-B520-02FE0C46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45" y="1074578"/>
            <a:ext cx="8598310" cy="13577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Transaction Hash:   </a:t>
            </a:r>
            <a:r>
              <a:rPr lang="en-US" sz="1600" dirty="0"/>
              <a:t>0x6b85ca95e484d94503d1276456bfc32cc55f6fdb8bb231ff83….</a:t>
            </a:r>
            <a:endParaRPr lang="en-US" sz="1400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Tells the USDC contract to transfer </a:t>
            </a:r>
            <a:r>
              <a:rPr lang="en-US" sz="2400" b="0" i="0" dirty="0">
                <a:solidFill>
                  <a:srgbClr val="1E2022"/>
                </a:solidFill>
                <a:effectLst/>
              </a:rPr>
              <a:t>10,010.00 USDC   </a:t>
            </a:r>
            <a:br>
              <a:rPr lang="en-US" sz="2400" b="0" i="0" dirty="0">
                <a:solidFill>
                  <a:srgbClr val="1E2022"/>
                </a:solidFill>
                <a:effectLst/>
              </a:rPr>
            </a:br>
            <a:r>
              <a:rPr lang="en-US" sz="2400" b="0" i="0" dirty="0">
                <a:solidFill>
                  <a:srgbClr val="1E2022"/>
                </a:solidFill>
                <a:effectLst/>
              </a:rPr>
              <a:t>				from  Circle’s account  to  </a:t>
            </a:r>
            <a:r>
              <a:rPr lang="en-US" sz="1600" b="0" i="0" dirty="0">
                <a:solidFill>
                  <a:srgbClr val="1E2022"/>
                </a:solidFill>
                <a:effectLst/>
              </a:rPr>
              <a:t>0x7656159E42209A95b77aD374d…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67821-2DFB-7B93-4F0B-4B6356088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3" t="6052"/>
          <a:stretch/>
        </p:blipFill>
        <p:spPr>
          <a:xfrm>
            <a:off x="206477" y="2560730"/>
            <a:ext cx="7268496" cy="2118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18FB5F-39A2-A479-B48C-79FB5D2684D3}"/>
              </a:ext>
            </a:extLst>
          </p:cNvPr>
          <p:cNvSpPr txBox="1"/>
          <p:nvPr/>
        </p:nvSpPr>
        <p:spPr>
          <a:xfrm>
            <a:off x="7498975" y="2711133"/>
            <a:ext cx="1267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recipient’s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entry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7BC7E-9A34-AB41-3C05-D9D34A81BAD0}"/>
              </a:ext>
            </a:extLst>
          </p:cNvPr>
          <p:cNvSpPr txBox="1"/>
          <p:nvPr/>
        </p:nvSpPr>
        <p:spPr>
          <a:xfrm>
            <a:off x="7604278" y="3795861"/>
            <a:ext cx="91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Circle’s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entry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453D3-45C8-8192-B2E0-5321D42BC49C}"/>
              </a:ext>
            </a:extLst>
          </p:cNvPr>
          <p:cNvSpPr txBox="1"/>
          <p:nvPr/>
        </p:nvSpPr>
        <p:spPr>
          <a:xfrm>
            <a:off x="0" y="4774168"/>
            <a:ext cx="148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etherscan.io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77590-75B9-9167-235C-DED7616AB066}"/>
              </a:ext>
            </a:extLst>
          </p:cNvPr>
          <p:cNvSpPr txBox="1"/>
          <p:nvPr/>
        </p:nvSpPr>
        <p:spPr>
          <a:xfrm>
            <a:off x="5525729" y="4557495"/>
            <a:ext cx="202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(Circle’s balance after)</a:t>
            </a:r>
          </a:p>
        </p:txBody>
      </p:sp>
    </p:spTree>
    <p:extLst>
      <p:ext uri="{BB962C8B-B14F-4D97-AF65-F5344CB8AC3E}">
        <p14:creationId xmlns:p14="http://schemas.microsoft.com/office/powerpoint/2010/main" val="376070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457200" y="56095"/>
            <a:ext cx="8229600" cy="623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a typeface="Roboto Mono"/>
                <a:cs typeface="Roboto Mono"/>
                <a:sym typeface="Roboto Mono"/>
              </a:rPr>
              <a:t>Calling other contracts</a:t>
            </a:r>
            <a:endParaRPr dirty="0">
              <a:ea typeface="Roboto Mono"/>
              <a:cs typeface="Roboto Mono"/>
              <a:sym typeface="Roboto Mono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dirty="0">
                <a:ea typeface="Roboto Mono"/>
                <a:cs typeface="Roboto Mono"/>
                <a:sym typeface="Roboto Mono"/>
              </a:rPr>
              <a:t>Addresses can be cast to contract types.</a:t>
            </a:r>
          </a:p>
          <a:p>
            <a:pPr marL="151130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address _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usdc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-US" sz="1800" b="0" i="0" dirty="0">
                <a:solidFill>
                  <a:srgbClr val="1E2022"/>
                </a:solidFill>
                <a:effectLst/>
              </a:rPr>
              <a:t>0x7656159E42209A95b77aD374d…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151130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ERC20Token </a:t>
            </a:r>
            <a:r>
              <a:rPr lang="en" sz="1800" b="1" dirty="0" err="1">
                <a:latin typeface="Roboto Mono"/>
                <a:ea typeface="Roboto Mono"/>
                <a:cs typeface="Roboto Mono"/>
                <a:sym typeface="Roboto Mono"/>
              </a:rPr>
              <a:t>usdcContract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= ERC20Token(_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usdc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);</a:t>
            </a:r>
          </a:p>
          <a:p>
            <a:pPr marL="13970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rPr lang="en" sz="2400" dirty="0">
                <a:ea typeface="Roboto Mono"/>
                <a:cs typeface="Roboto Mono"/>
                <a:sym typeface="Roboto Mono"/>
              </a:rPr>
              <a:t>To call the “transfer” function of contract at address _</a:t>
            </a:r>
            <a:r>
              <a:rPr lang="en" sz="2400" dirty="0" err="1">
                <a:ea typeface="Roboto Mono"/>
                <a:cs typeface="Roboto Mono"/>
                <a:sym typeface="Roboto Mono"/>
              </a:rPr>
              <a:t>usdc</a:t>
            </a:r>
            <a:r>
              <a:rPr lang="en" sz="2400" dirty="0">
                <a:ea typeface="Roboto Mono"/>
                <a:cs typeface="Roboto Mono"/>
                <a:sym typeface="Roboto Mono"/>
              </a:rPr>
              <a:t>:</a:t>
            </a:r>
          </a:p>
          <a:p>
            <a:pPr marL="1543050" lvl="0" indent="0" algn="l" rtl="0"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800" b="1" dirty="0" err="1">
                <a:latin typeface="Roboto Mono"/>
                <a:ea typeface="Roboto Mono"/>
                <a:cs typeface="Roboto Mono"/>
                <a:sym typeface="Roboto Mono"/>
              </a:rPr>
              <a:t>usdcContract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.transfer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(_to,  _value);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02778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C957-0D5C-7B56-4AE3-FF415077EFBD}"/>
              </a:ext>
            </a:extLst>
          </p:cNvPr>
          <p:cNvSpPr/>
          <p:nvPr/>
        </p:nvSpPr>
        <p:spPr>
          <a:xfrm>
            <a:off x="1857375" y="1196462"/>
            <a:ext cx="7237464" cy="33853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EE358-068F-D659-55A2-316BB35A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world of </a:t>
            </a:r>
            <a:r>
              <a:rPr lang="en-US" dirty="0" err="1"/>
              <a:t>DeFi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DA96CC5-ABC9-34AC-F837-4FF6C9FC9145}"/>
              </a:ext>
            </a:extLst>
          </p:cNvPr>
          <p:cNvSpPr/>
          <p:nvPr/>
        </p:nvSpPr>
        <p:spPr>
          <a:xfrm>
            <a:off x="2000865" y="3317774"/>
            <a:ext cx="1430594" cy="9930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ERC20</a:t>
            </a:r>
            <a:br>
              <a:rPr lang="en-US" dirty="0"/>
            </a:br>
            <a:r>
              <a:rPr lang="en-US" dirty="0"/>
              <a:t>coin 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1F97D2-ADF4-7C3A-B1B3-DC0E3A690FEC}"/>
              </a:ext>
            </a:extLst>
          </p:cNvPr>
          <p:cNvSpPr/>
          <p:nvPr/>
        </p:nvSpPr>
        <p:spPr>
          <a:xfrm>
            <a:off x="3772310" y="3317774"/>
            <a:ext cx="1430594" cy="9930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ERC20</a:t>
            </a:r>
            <a:br>
              <a:rPr lang="en-US" dirty="0"/>
            </a:br>
            <a:r>
              <a:rPr lang="en-US" dirty="0"/>
              <a:t>coin 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159688-E53C-2337-0959-A94FAA067788}"/>
              </a:ext>
            </a:extLst>
          </p:cNvPr>
          <p:cNvSpPr/>
          <p:nvPr/>
        </p:nvSpPr>
        <p:spPr>
          <a:xfrm>
            <a:off x="5543755" y="3317774"/>
            <a:ext cx="1430594" cy="9930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ERC20</a:t>
            </a:r>
            <a:br>
              <a:rPr lang="en-US" dirty="0"/>
            </a:br>
            <a:r>
              <a:rPr lang="en-US" dirty="0"/>
              <a:t>coin 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DDA9FC-1C1A-F97E-D943-B9F32D3C1C17}"/>
              </a:ext>
            </a:extLst>
          </p:cNvPr>
          <p:cNvSpPr/>
          <p:nvPr/>
        </p:nvSpPr>
        <p:spPr>
          <a:xfrm>
            <a:off x="7315199" y="3317774"/>
            <a:ext cx="1430594" cy="9930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ERC721</a:t>
            </a:r>
            <a:br>
              <a:rPr lang="en-US" dirty="0"/>
            </a:br>
            <a:r>
              <a:rPr lang="en-US" dirty="0"/>
              <a:t>NFT 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81F0775-C6AF-6765-203A-D37EFA9D45E0}"/>
              </a:ext>
            </a:extLst>
          </p:cNvPr>
          <p:cNvSpPr/>
          <p:nvPr/>
        </p:nvSpPr>
        <p:spPr>
          <a:xfrm>
            <a:off x="2589029" y="1512557"/>
            <a:ext cx="1828800" cy="9930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Compound</a:t>
            </a:r>
          </a:p>
          <a:p>
            <a:pPr algn="ctr"/>
            <a:r>
              <a:rPr lang="en-US" dirty="0"/>
              <a:t>(lending)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9B2C79-C4FD-0A9D-B469-078B75BD202A}"/>
              </a:ext>
            </a:extLst>
          </p:cNvPr>
          <p:cNvSpPr/>
          <p:nvPr/>
        </p:nvSpPr>
        <p:spPr>
          <a:xfrm>
            <a:off x="4748921" y="1512557"/>
            <a:ext cx="1828800" cy="9930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Uniswap</a:t>
            </a:r>
            <a:endParaRPr lang="en-US" dirty="0"/>
          </a:p>
          <a:p>
            <a:pPr algn="ctr"/>
            <a:r>
              <a:rPr lang="en-US" dirty="0"/>
              <a:t>(exchange)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89A7B-9040-0B46-95B1-98A337FB1A43}"/>
              </a:ext>
            </a:extLst>
          </p:cNvPr>
          <p:cNvSpPr/>
          <p:nvPr/>
        </p:nvSpPr>
        <p:spPr>
          <a:xfrm>
            <a:off x="6908813" y="1512557"/>
            <a:ext cx="1828800" cy="9930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Aave</a:t>
            </a:r>
            <a:endParaRPr lang="en-US" dirty="0"/>
          </a:p>
          <a:p>
            <a:pPr algn="ctr"/>
            <a:r>
              <a:rPr lang="en-US" dirty="0"/>
              <a:t>(lending)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EFECC-6E62-8E82-346F-E2C009778A67}"/>
              </a:ext>
            </a:extLst>
          </p:cNvPr>
          <p:cNvSpPr txBox="1"/>
          <p:nvPr/>
        </p:nvSpPr>
        <p:spPr>
          <a:xfrm>
            <a:off x="3982064" y="4581833"/>
            <a:ext cx="2495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on-chain contracts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C5BB30-2375-1577-C391-07379F761D96}"/>
              </a:ext>
            </a:extLst>
          </p:cNvPr>
          <p:cNvCxnSpPr>
            <a:cxnSpLocks/>
          </p:cNvCxnSpPr>
          <p:nvPr/>
        </p:nvCxnSpPr>
        <p:spPr>
          <a:xfrm>
            <a:off x="734593" y="1751571"/>
            <a:ext cx="185443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E4A543-3A3F-784E-323E-C3046F57650B}"/>
              </a:ext>
            </a:extLst>
          </p:cNvPr>
          <p:cNvGrpSpPr/>
          <p:nvPr/>
        </p:nvGrpSpPr>
        <p:grpSpPr>
          <a:xfrm>
            <a:off x="24035" y="1305277"/>
            <a:ext cx="1895775" cy="1555540"/>
            <a:chOff x="24035" y="1305277"/>
            <a:chExt cx="1895775" cy="15555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038894-DC4E-8DCA-EC8C-60805214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66" y="1305277"/>
              <a:ext cx="584280" cy="86431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3CF40C-5986-1E1E-950B-848D801544EB}"/>
                </a:ext>
              </a:extLst>
            </p:cNvPr>
            <p:cNvSpPr txBox="1"/>
            <p:nvPr/>
          </p:nvSpPr>
          <p:spPr>
            <a:xfrm>
              <a:off x="24035" y="2152931"/>
              <a:ext cx="18957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borrow 100 B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from Compound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5883-D357-12A8-5DDB-AE87B81C528A}"/>
              </a:ext>
            </a:extLst>
          </p:cNvPr>
          <p:cNvGrpSpPr/>
          <p:nvPr/>
        </p:nvGrpSpPr>
        <p:grpSpPr>
          <a:xfrm>
            <a:off x="2150084" y="2505615"/>
            <a:ext cx="2232618" cy="761739"/>
            <a:chOff x="2150084" y="2505615"/>
            <a:chExt cx="2232618" cy="76173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09F5C9F-2EF5-16B4-7025-6F0EB78A8CFC}"/>
                </a:ext>
              </a:extLst>
            </p:cNvPr>
            <p:cNvCxnSpPr>
              <a:cxnSpLocks/>
            </p:cNvCxnSpPr>
            <p:nvPr/>
          </p:nvCxnSpPr>
          <p:spPr>
            <a:xfrm>
              <a:off x="3692052" y="2505615"/>
              <a:ext cx="690650" cy="7617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83389B-507C-AC4F-CAD1-2FA59032B914}"/>
                </a:ext>
              </a:extLst>
            </p:cNvPr>
            <p:cNvSpPr txBox="1"/>
            <p:nvPr/>
          </p:nvSpPr>
          <p:spPr>
            <a:xfrm>
              <a:off x="2150084" y="2551334"/>
              <a:ext cx="19766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transfer 100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from me to Alice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9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C957-0D5C-7B56-4AE3-FF415077EFBD}"/>
              </a:ext>
            </a:extLst>
          </p:cNvPr>
          <p:cNvSpPr/>
          <p:nvPr/>
        </p:nvSpPr>
        <p:spPr>
          <a:xfrm>
            <a:off x="1857375" y="1196462"/>
            <a:ext cx="7237464" cy="33853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EE358-068F-D659-55A2-316BB35A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world of </a:t>
            </a:r>
            <a:r>
              <a:rPr lang="en-US" dirty="0" err="1"/>
              <a:t>DeFi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DA96CC5-ABC9-34AC-F837-4FF6C9FC9145}"/>
              </a:ext>
            </a:extLst>
          </p:cNvPr>
          <p:cNvSpPr/>
          <p:nvPr/>
        </p:nvSpPr>
        <p:spPr>
          <a:xfrm>
            <a:off x="2000865" y="3317774"/>
            <a:ext cx="1430594" cy="9930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ERC20</a:t>
            </a:r>
            <a:br>
              <a:rPr lang="en-US" dirty="0"/>
            </a:br>
            <a:r>
              <a:rPr lang="en-US" dirty="0"/>
              <a:t>coin 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1F97D2-ADF4-7C3A-B1B3-DC0E3A690FEC}"/>
              </a:ext>
            </a:extLst>
          </p:cNvPr>
          <p:cNvSpPr/>
          <p:nvPr/>
        </p:nvSpPr>
        <p:spPr>
          <a:xfrm>
            <a:off x="3772310" y="3317774"/>
            <a:ext cx="1430594" cy="9930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ERC20</a:t>
            </a:r>
            <a:br>
              <a:rPr lang="en-US" dirty="0"/>
            </a:br>
            <a:r>
              <a:rPr lang="en-US" dirty="0"/>
              <a:t>coin 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159688-E53C-2337-0959-A94FAA067788}"/>
              </a:ext>
            </a:extLst>
          </p:cNvPr>
          <p:cNvSpPr/>
          <p:nvPr/>
        </p:nvSpPr>
        <p:spPr>
          <a:xfrm>
            <a:off x="5543755" y="3317774"/>
            <a:ext cx="1430594" cy="9930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ERC20</a:t>
            </a:r>
            <a:br>
              <a:rPr lang="en-US" dirty="0"/>
            </a:br>
            <a:r>
              <a:rPr lang="en-US" dirty="0"/>
              <a:t>coin 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DDA9FC-1C1A-F97E-D943-B9F32D3C1C17}"/>
              </a:ext>
            </a:extLst>
          </p:cNvPr>
          <p:cNvSpPr/>
          <p:nvPr/>
        </p:nvSpPr>
        <p:spPr>
          <a:xfrm>
            <a:off x="7315199" y="3317774"/>
            <a:ext cx="1430594" cy="9930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ERC721</a:t>
            </a:r>
            <a:br>
              <a:rPr lang="en-US" dirty="0"/>
            </a:br>
            <a:r>
              <a:rPr lang="en-US" dirty="0"/>
              <a:t>NFT 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81F0775-C6AF-6765-203A-D37EFA9D45E0}"/>
              </a:ext>
            </a:extLst>
          </p:cNvPr>
          <p:cNvSpPr/>
          <p:nvPr/>
        </p:nvSpPr>
        <p:spPr>
          <a:xfrm>
            <a:off x="2589029" y="1512557"/>
            <a:ext cx="1828800" cy="9930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Compound</a:t>
            </a:r>
          </a:p>
          <a:p>
            <a:pPr algn="ctr"/>
            <a:r>
              <a:rPr lang="en-US" dirty="0"/>
              <a:t>(lending)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9B2C79-C4FD-0A9D-B469-078B75BD202A}"/>
              </a:ext>
            </a:extLst>
          </p:cNvPr>
          <p:cNvSpPr/>
          <p:nvPr/>
        </p:nvSpPr>
        <p:spPr>
          <a:xfrm>
            <a:off x="4748921" y="1512557"/>
            <a:ext cx="1828800" cy="9930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Uniswap</a:t>
            </a:r>
            <a:endParaRPr lang="en-US" dirty="0"/>
          </a:p>
          <a:p>
            <a:pPr algn="ctr"/>
            <a:r>
              <a:rPr lang="en-US" dirty="0"/>
              <a:t>(exchange)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789A7B-9040-0B46-95B1-98A337FB1A43}"/>
              </a:ext>
            </a:extLst>
          </p:cNvPr>
          <p:cNvSpPr/>
          <p:nvPr/>
        </p:nvSpPr>
        <p:spPr>
          <a:xfrm>
            <a:off x="6908813" y="1512557"/>
            <a:ext cx="1828800" cy="9930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Aave</a:t>
            </a:r>
            <a:endParaRPr lang="en-US" dirty="0"/>
          </a:p>
          <a:p>
            <a:pPr algn="ctr"/>
            <a:r>
              <a:rPr lang="en-US" dirty="0"/>
              <a:t>(lending)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EFECC-6E62-8E82-346F-E2C009778A67}"/>
              </a:ext>
            </a:extLst>
          </p:cNvPr>
          <p:cNvSpPr txBox="1"/>
          <p:nvPr/>
        </p:nvSpPr>
        <p:spPr>
          <a:xfrm>
            <a:off x="3982064" y="4581833"/>
            <a:ext cx="2495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on-chain contracts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A1C213-B7F8-BE5E-C8B4-DFA5193C5BD9}"/>
              </a:ext>
            </a:extLst>
          </p:cNvPr>
          <p:cNvGrpSpPr/>
          <p:nvPr/>
        </p:nvGrpSpPr>
        <p:grpSpPr>
          <a:xfrm>
            <a:off x="137183" y="3020298"/>
            <a:ext cx="1392754" cy="1536979"/>
            <a:chOff x="137183" y="3406064"/>
            <a:chExt cx="1392754" cy="15369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48C5E6-9EFD-90B0-2A1F-BB81B83C9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28" y="3406064"/>
              <a:ext cx="473557" cy="8164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7CDF30-7304-EDE6-CDA4-83E17E44604F}"/>
                </a:ext>
              </a:extLst>
            </p:cNvPr>
            <p:cNvSpPr txBox="1"/>
            <p:nvPr/>
          </p:nvSpPr>
          <p:spPr>
            <a:xfrm>
              <a:off x="137183" y="4235157"/>
              <a:ext cx="13927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Exchange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10B for 20C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0F0BDF8-F88F-A21C-D848-8D28CBBEB044}"/>
              </a:ext>
            </a:extLst>
          </p:cNvPr>
          <p:cNvGrpSpPr/>
          <p:nvPr/>
        </p:nvGrpSpPr>
        <p:grpSpPr>
          <a:xfrm>
            <a:off x="4887067" y="2530825"/>
            <a:ext cx="1851703" cy="827967"/>
            <a:chOff x="4887067" y="2530825"/>
            <a:chExt cx="1851703" cy="827967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40D8D36-F950-0EEF-B733-6F97D9A10C9F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0" y="2551334"/>
              <a:ext cx="690650" cy="7617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A9E4917-EE7E-2C3A-5923-38F6EDADD2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87067" y="2530825"/>
              <a:ext cx="841591" cy="8279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837202-0541-AEE8-ED1E-8631F2DF10D6}"/>
              </a:ext>
            </a:extLst>
          </p:cNvPr>
          <p:cNvCxnSpPr>
            <a:cxnSpLocks/>
          </p:cNvCxnSpPr>
          <p:nvPr/>
        </p:nvCxnSpPr>
        <p:spPr>
          <a:xfrm flipV="1">
            <a:off x="634985" y="2571750"/>
            <a:ext cx="4252082" cy="76410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9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94643</TotalTime>
  <Words>3045</Words>
  <Application>Microsoft Macintosh PowerPoint</Application>
  <PresentationFormat>On-screen Show (16:9)</PresentationFormat>
  <Paragraphs>513</Paragraphs>
  <Slides>54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Courier</vt:lpstr>
      <vt:lpstr>NimbusRomNo9L</vt:lpstr>
      <vt:lpstr>Roboto Mono</vt:lpstr>
      <vt:lpstr>Office Theme</vt:lpstr>
      <vt:lpstr>Stablecoins &amp; Lending Protocols</vt:lpstr>
      <vt:lpstr>Recap:  Solidity</vt:lpstr>
      <vt:lpstr>An example:   ERC20 tokens</vt:lpstr>
      <vt:lpstr>ERC20 token interface</vt:lpstr>
      <vt:lpstr>An example …</vt:lpstr>
      <vt:lpstr>Anyone can read ERC20   _balances[]</vt:lpstr>
      <vt:lpstr>Calling other contracts</vt:lpstr>
      <vt:lpstr>The world of DeFi</vt:lpstr>
      <vt:lpstr>The world of DeFi</vt:lpstr>
      <vt:lpstr>DeFi app #1:   Stablecoins</vt:lpstr>
      <vt:lpstr>Stable Coins</vt:lpstr>
      <vt:lpstr>Types of stable coins</vt:lpstr>
      <vt:lpstr>Custodial stablecoins: minting</vt:lpstr>
      <vt:lpstr>Custodial stablecoins: transfers</vt:lpstr>
      <vt:lpstr>Custodial stablecoins: withdrawal</vt:lpstr>
      <vt:lpstr>Two Examples</vt:lpstr>
      <vt:lpstr>Some issues</vt:lpstr>
      <vt:lpstr>Collateralized Decentralized Stablecoins</vt:lpstr>
      <vt:lpstr>DeFi app #2: Lending Protocols</vt:lpstr>
      <vt:lpstr>The role of banks in the economy</vt:lpstr>
      <vt:lpstr>The role of banks in the economy</vt:lpstr>
      <vt:lpstr>Crypto:   CeFi lending  (e.g., Blockfi, Nexo, …)</vt:lpstr>
      <vt:lpstr>The role of collateral</vt:lpstr>
      <vt:lpstr>The role of collateral</vt:lpstr>
      <vt:lpstr>The role of collateral</vt:lpstr>
      <vt:lpstr>The role of collateral</vt:lpstr>
      <vt:lpstr>Terminology</vt:lpstr>
      <vt:lpstr>Collateral factor</vt:lpstr>
      <vt:lpstr>Health of a debt position</vt:lpstr>
      <vt:lpstr>Example:  Aave dashboard   (a DeFi lending Dapp)</vt:lpstr>
      <vt:lpstr>Why borrow ETH?</vt:lpstr>
      <vt:lpstr>The problem with CeFi lending</vt:lpstr>
      <vt:lpstr>DeFi  Lending</vt:lpstr>
      <vt:lpstr>A first idea:  an order book Dapp</vt:lpstr>
      <vt:lpstr>Challenges</vt:lpstr>
      <vt:lpstr>A better approach:  liquidity pools</vt:lpstr>
      <vt:lpstr>Example:   Compound cTokens</vt:lpstr>
      <vt:lpstr>Borrowers</vt:lpstr>
      <vt:lpstr>The exchange rate</vt:lpstr>
      <vt:lpstr>The interest rate:  constantly updates</vt:lpstr>
      <vt:lpstr>Example: Compound DAI market</vt:lpstr>
      <vt:lpstr>Liquidation:    debt &gt; BorrowCapacity</vt:lpstr>
      <vt:lpstr>Liquidation:    debt &gt; BorrowCapacity</vt:lpstr>
      <vt:lpstr>What is liquidation risk?</vt:lpstr>
      <vt:lpstr>Summary &amp; stats</vt:lpstr>
      <vt:lpstr>Summary &amp; stats</vt:lpstr>
      <vt:lpstr>Flash loans</vt:lpstr>
      <vt:lpstr>What is a flash loan?</vt:lpstr>
      <vt:lpstr>Use cases</vt:lpstr>
      <vt:lpstr>Risk free arbitrage</vt:lpstr>
      <vt:lpstr>Collateral swap</vt:lpstr>
      <vt:lpstr>Aave v1 implementation</vt:lpstr>
      <vt:lpstr>Flash loans amounts on Aave   (in 2021)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1474</cp:revision>
  <cp:lastPrinted>2015-09-20T23:02:57Z</cp:lastPrinted>
  <dcterms:created xsi:type="dcterms:W3CDTF">2010-10-17T19:58:05Z</dcterms:created>
  <dcterms:modified xsi:type="dcterms:W3CDTF">2023-10-25T21:54:30Z</dcterms:modified>
</cp:coreProperties>
</file>