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1352" r:id="rId2"/>
    <p:sldId id="1634" r:id="rId3"/>
    <p:sldId id="378" r:id="rId4"/>
    <p:sldId id="379" r:id="rId5"/>
    <p:sldId id="398" r:id="rId6"/>
    <p:sldId id="1597" r:id="rId7"/>
    <p:sldId id="1599" r:id="rId8"/>
    <p:sldId id="1635" r:id="rId9"/>
    <p:sldId id="1699" r:id="rId10"/>
    <p:sldId id="1641" r:id="rId11"/>
    <p:sldId id="1698" r:id="rId12"/>
    <p:sldId id="1636" r:id="rId13"/>
    <p:sldId id="1637" r:id="rId14"/>
    <p:sldId id="1642" r:id="rId15"/>
    <p:sldId id="1639" r:id="rId16"/>
    <p:sldId id="1644" r:id="rId17"/>
    <p:sldId id="1643" r:id="rId18"/>
    <p:sldId id="1645" r:id="rId19"/>
    <p:sldId id="1648" r:id="rId20"/>
    <p:sldId id="1649" r:id="rId21"/>
    <p:sldId id="1646" r:id="rId22"/>
    <p:sldId id="1668" r:id="rId23"/>
    <p:sldId id="1650" r:id="rId24"/>
    <p:sldId id="1700" r:id="rId25"/>
    <p:sldId id="1652" r:id="rId26"/>
    <p:sldId id="1653" r:id="rId27"/>
    <p:sldId id="1666" r:id="rId28"/>
    <p:sldId id="1655" r:id="rId29"/>
    <p:sldId id="1654" r:id="rId30"/>
    <p:sldId id="1656" r:id="rId31"/>
    <p:sldId id="1657" r:id="rId32"/>
    <p:sldId id="1658" r:id="rId33"/>
    <p:sldId id="1659" r:id="rId34"/>
    <p:sldId id="1694" r:id="rId35"/>
    <p:sldId id="1697" r:id="rId36"/>
    <p:sldId id="1696" r:id="rId37"/>
    <p:sldId id="1661" r:id="rId38"/>
    <p:sldId id="1662" r:id="rId39"/>
    <p:sldId id="1663" r:id="rId40"/>
    <p:sldId id="1664" r:id="rId41"/>
    <p:sldId id="1665" r:id="rId42"/>
    <p:sldId id="1633" r:id="rId43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 autoAdjust="0"/>
    <p:restoredTop sz="95101" autoAdjust="0"/>
  </p:normalViewPr>
  <p:slideViewPr>
    <p:cSldViewPr snapToGrid="0">
      <p:cViewPr varScale="1">
        <p:scale>
          <a:sx n="89" d="100"/>
          <a:sy n="89" d="100"/>
        </p:scale>
        <p:origin x="168" y="1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3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Bad example:   will see why on</a:t>
            </a:r>
            <a:r>
              <a:rPr lang="en-US" baseline="0" dirty="0"/>
              <a:t> the last slide of this segment.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, because inputs are unique.   The only exception is the </a:t>
            </a:r>
            <a:r>
              <a:rPr lang="en-US" baseline="0" dirty="0" err="1"/>
              <a:t>coinbase</a:t>
            </a:r>
            <a:r>
              <a:rPr lang="en-US" baseline="0" dirty="0"/>
              <a:t> Tx, which has no inputs, so that two </a:t>
            </a:r>
            <a:r>
              <a:rPr lang="en-US" baseline="0" dirty="0" err="1"/>
              <a:t>coinbase</a:t>
            </a:r>
            <a:r>
              <a:rPr lang="en-US" baseline="0" dirty="0"/>
              <a:t> Tx can have the same </a:t>
            </a:r>
            <a:r>
              <a:rPr lang="en-US" baseline="0" dirty="0" err="1"/>
              <a:t>TxID</a:t>
            </a:r>
            <a:r>
              <a:rPr lang="en-US" baseline="0" dirty="0"/>
              <a:t>.   To solve that, every </a:t>
            </a:r>
            <a:r>
              <a:rPr lang="en-US" baseline="0" dirty="0" err="1"/>
              <a:t>coinbase</a:t>
            </a:r>
            <a:r>
              <a:rPr lang="en-US" baseline="0" dirty="0"/>
              <a:t> Tx includes the block height in its </a:t>
            </a:r>
            <a:r>
              <a:rPr lang="en-US" baseline="0" dirty="0" err="1"/>
              <a:t>ScriptPk</a:t>
            </a:r>
            <a:r>
              <a:rPr lang="en-US" baseline="0" dirty="0"/>
              <a:t>  (BIP 34).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6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Tx1   0.00005 BTC ≈ .5$,  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Fees:  Tx2   0.002 BTC ≈ 20$. </a:t>
            </a:r>
          </a:p>
          <a:p>
            <a:r>
              <a:rPr lang="en-US" dirty="0"/>
              <a:t>Low Tx fee in Tx means Tx will remain unconfirmed (sit in </a:t>
            </a:r>
            <a:r>
              <a:rPr lang="en-US" dirty="0" err="1"/>
              <a:t>mempool</a:t>
            </a:r>
            <a:r>
              <a:rPr lang="en-US" dirty="0"/>
              <a:t>). 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</a:t>
            </a:r>
            <a:r>
              <a:rPr lang="en-US" dirty="0" err="1"/>
              <a:t>frontrun</a:t>
            </a:r>
            <a:r>
              <a:rPr lang="en-US" dirty="0"/>
              <a:t> a Tx:   submit a Tx with a higher Tx fee.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16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 depends on network congestion,  price of BTC.</a:t>
            </a:r>
          </a:p>
          <a:p>
            <a:r>
              <a:rPr lang="en-US" dirty="0"/>
              <a:t>https://</a:t>
            </a:r>
            <a:r>
              <a:rPr lang="en-US" dirty="0" err="1"/>
              <a:t>www.blockchain.com</a:t>
            </a:r>
            <a:r>
              <a:rPr lang="en-US" dirty="0"/>
              <a:t>/charts/fees-</a:t>
            </a:r>
            <a:r>
              <a:rPr lang="en-US" dirty="0" err="1"/>
              <a:t>usd</a:t>
            </a:r>
            <a:r>
              <a:rPr lang="en-US" dirty="0"/>
              <a:t>-per-transaction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1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Bitcoins do I have:    need to find all the UTXOs on chain that I can spend.   Typically done by wallet software (next lecture).</a:t>
            </a:r>
          </a:p>
          <a:p>
            <a:r>
              <a:rPr lang="en-US" dirty="0"/>
              <a:t>https://</a:t>
            </a:r>
            <a:r>
              <a:rPr lang="en-US" dirty="0" err="1"/>
              <a:t>www.blockchain.com</a:t>
            </a:r>
            <a:r>
              <a:rPr lang="en-US" dirty="0"/>
              <a:t>/charts/</a:t>
            </a:r>
            <a:r>
              <a:rPr lang="en-US" dirty="0" err="1"/>
              <a:t>utxo</a:t>
            </a:r>
            <a:r>
              <a:rPr lang="en-US" dirty="0"/>
              <a:t>-count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1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</a:t>
            </a:r>
            <a:r>
              <a:rPr lang="en-US" dirty="0" err="1"/>
              <a:t>locktime</a:t>
            </a:r>
            <a:r>
              <a:rPr lang="en-US" dirty="0"/>
              <a:t> comes from the spending Tx (current height must be ≥ </a:t>
            </a:r>
            <a:r>
              <a:rPr lang="en-US" dirty="0" err="1"/>
              <a:t>locktime</a:t>
            </a:r>
            <a:r>
              <a:rPr lang="en-US" dirty="0"/>
              <a:t>).   Value at top of stack could come from </a:t>
            </a:r>
            <a:r>
              <a:rPr lang="en-US" dirty="0" err="1"/>
              <a:t>ScriptPK</a:t>
            </a:r>
            <a:r>
              <a:rPr lang="en-US" dirty="0"/>
              <a:t> in the UTXO.   So, UTXO can only be spent if current-height ≥ value-at-top-of-stack.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91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Bob’s &lt;sig&gt; ensures that miners cannot change the Tx outputs.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97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en-US" dirty="0" err="1"/>
              <a:t>Gox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2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04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coinmarketcap.com</a:t>
            </a:r>
            <a:r>
              <a:rPr lang="en-US" dirty="0"/>
              <a:t>/currencies/bitcoin/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Minters may decide to front run a Tx, if it is profitable.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7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Tx in new block are removed from the </a:t>
            </a:r>
            <a:r>
              <a:rPr lang="en-US" dirty="0" err="1"/>
              <a:t>mempool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18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Miners want to be selected as often as possible:   can join multiple times to increase their chances.   Need to prevent that.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Next halving:  Apr. 2024, 3.125 BTC/block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6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The London Times front page from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03/Jan/2009.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10/2/23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10/2/23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1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Bitcoin Mechanics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317615" y="4423535"/>
            <a:ext cx="6734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Reminder: </a:t>
            </a:r>
            <a:r>
              <a:rPr lang="en-US" sz="2000" dirty="0" err="1">
                <a:latin typeface="+mn-lt"/>
              </a:rPr>
              <a:t>proj</a:t>
            </a:r>
            <a:r>
              <a:rPr lang="en-US" sz="2000" dirty="0">
                <a:latin typeface="+mn-lt"/>
              </a:rPr>
              <a:t> #1 is posted on the course web site.   Due Oct. 4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F59F1-D36B-6AFF-B024-8344FF2CE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4" y="2131664"/>
            <a:ext cx="5358875" cy="29730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58E2C-27A6-7A4C-A4F7-35664122C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21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9106F-00A5-9F4A-8E30-5F8C9F9566DF}"/>
              </a:ext>
            </a:extLst>
          </p:cNvPr>
          <p:cNvSpPr txBox="1"/>
          <p:nvPr/>
        </p:nvSpPr>
        <p:spPr>
          <a:xfrm>
            <a:off x="268012" y="1620743"/>
            <a:ext cx="255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Total market value: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9C266-4BAB-3F44-A721-DC6355CA9B32}"/>
              </a:ext>
            </a:extLst>
          </p:cNvPr>
          <p:cNvSpPr txBox="1"/>
          <p:nvPr/>
        </p:nvSpPr>
        <p:spPr>
          <a:xfrm>
            <a:off x="3547245" y="930161"/>
            <a:ext cx="5043753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Oct. 2008:  paper by Satoshi Nakamoto</a:t>
            </a:r>
          </a:p>
          <a:p>
            <a:pPr algn="l"/>
            <a:r>
              <a:rPr lang="en-US" dirty="0">
                <a:latin typeface="+mn-lt"/>
              </a:rPr>
              <a:t>Jan. 2009:  Bitcoin network launched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60E5E2-30F4-ACD9-0015-B65BEA36DC98}"/>
              </a:ext>
            </a:extLst>
          </p:cNvPr>
          <p:cNvGrpSpPr/>
          <p:nvPr/>
        </p:nvGrpSpPr>
        <p:grpSpPr>
          <a:xfrm>
            <a:off x="5801032" y="2131664"/>
            <a:ext cx="3047084" cy="1496439"/>
            <a:chOff x="5850193" y="1914244"/>
            <a:chExt cx="3047084" cy="149643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551A3AE-9A79-0A45-988A-12AC42B3E3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0193" y="2375909"/>
              <a:ext cx="2156130" cy="10347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0F352D-9676-6546-8900-40F871E275E5}"/>
                </a:ext>
              </a:extLst>
            </p:cNvPr>
            <p:cNvSpPr txBox="1"/>
            <p:nvPr/>
          </p:nvSpPr>
          <p:spPr>
            <a:xfrm>
              <a:off x="6479627" y="1914244"/>
              <a:ext cx="2417650" cy="461665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Sep. 2023:  $528B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53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This lecture:  Bitcoin mechanics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-596596" y="4045666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Data Availability / 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-596596" y="2595737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Execution engine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-616322" y="1870773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90B1582-D1BF-7B4C-8A43-441B1759946B}"/>
              </a:ext>
            </a:extLst>
          </p:cNvPr>
          <p:cNvSpPr/>
          <p:nvPr/>
        </p:nvSpPr>
        <p:spPr>
          <a:xfrm>
            <a:off x="912129" y="1145809"/>
            <a:ext cx="6227179" cy="49771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user facing tools  </a:t>
            </a:r>
            <a:r>
              <a:rPr lang="en-US" dirty="0"/>
              <a:t>(cloud servers)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C8B439-7D5A-2934-29A5-7EFC8CFC74A6}"/>
              </a:ext>
            </a:extLst>
          </p:cNvPr>
          <p:cNvGrpSpPr/>
          <p:nvPr/>
        </p:nvGrpSpPr>
        <p:grpSpPr>
          <a:xfrm>
            <a:off x="-596596" y="3320701"/>
            <a:ext cx="7755630" cy="497711"/>
            <a:chOff x="327638" y="3905052"/>
            <a:chExt cx="7755630" cy="4977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C6E83B-730A-280E-A069-C1AC606304F7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Sequencer:  orders transactions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CBBAA7-A773-87A9-4F00-086F5B1550F8}"/>
                </a:ext>
              </a:extLst>
            </p:cNvPr>
            <p:cNvSpPr txBox="1"/>
            <p:nvPr/>
          </p:nvSpPr>
          <p:spPr>
            <a:xfrm>
              <a:off x="327638" y="3905052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3830EB-941A-514E-E623-19EDE84B444C}"/>
              </a:ext>
            </a:extLst>
          </p:cNvPr>
          <p:cNvCxnSpPr>
            <a:cxnSpLocks/>
          </p:cNvCxnSpPr>
          <p:nvPr/>
        </p:nvCxnSpPr>
        <p:spPr>
          <a:xfrm flipH="1">
            <a:off x="7231231" y="2884630"/>
            <a:ext cx="563526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D17463-C8FD-F9F7-5784-C5760A94A18B}"/>
              </a:ext>
            </a:extLst>
          </p:cNvPr>
          <p:cNvGrpSpPr/>
          <p:nvPr/>
        </p:nvGrpSpPr>
        <p:grpSpPr>
          <a:xfrm>
            <a:off x="7277472" y="3937326"/>
            <a:ext cx="1465401" cy="1031470"/>
            <a:chOff x="8250865" y="3776450"/>
            <a:chExt cx="1465401" cy="103193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3B60BC-B93D-E0F3-B23C-3407B2E949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28267" y="3776450"/>
              <a:ext cx="679766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9708C3B-D7CF-FFAC-5CB9-EA712BA149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1718" y="3776450"/>
              <a:ext cx="0" cy="570265"/>
            </a:xfrm>
            <a:prstGeom prst="straightConnector1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65F4CD-E75B-0E0E-BDC4-25BF891E9CC5}"/>
                </a:ext>
              </a:extLst>
            </p:cNvPr>
            <p:cNvSpPr txBox="1"/>
            <p:nvPr/>
          </p:nvSpPr>
          <p:spPr>
            <a:xfrm>
              <a:off x="8250865" y="4346715"/>
              <a:ext cx="1465401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next week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AA3C06F-75E9-0B35-2EF9-FCD8A564E225}"/>
              </a:ext>
            </a:extLst>
          </p:cNvPr>
          <p:cNvSpPr txBox="1"/>
          <p:nvPr/>
        </p:nvSpPr>
        <p:spPr>
          <a:xfrm>
            <a:off x="7797518" y="2639013"/>
            <a:ext cx="88928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today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4A8E9A3A-355F-86B4-E83F-5176EAD9B00C}"/>
              </a:ext>
            </a:extLst>
          </p:cNvPr>
          <p:cNvSpPr/>
          <p:nvPr/>
        </p:nvSpPr>
        <p:spPr>
          <a:xfrm>
            <a:off x="7159034" y="3559277"/>
            <a:ext cx="295840" cy="7570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2986416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1544769"/>
            <a:ext cx="1190746" cy="1190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EFE98-B206-CC44-923F-80B40E0F5D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37" y="2832353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6FB1CC-7118-B04A-8227-868E0A6A2E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76" y="1903396"/>
            <a:ext cx="584280" cy="864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AAA9B7-40D9-5B49-A50F-E8B004262D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5985" y="3713470"/>
            <a:ext cx="584281" cy="864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280678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079" y="2267124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512595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E98F0C-6EC9-3F44-9A8F-0143AE244C2E}"/>
              </a:ext>
            </a:extLst>
          </p:cNvPr>
          <p:cNvSpPr/>
          <p:nvPr/>
        </p:nvSpPr>
        <p:spPr>
          <a:xfrm>
            <a:off x="1452049" y="214014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04C63-93E4-C342-9C32-CE59FC95DF36}"/>
              </a:ext>
            </a:extLst>
          </p:cNvPr>
          <p:cNvSpPr/>
          <p:nvPr/>
        </p:nvSpPr>
        <p:spPr>
          <a:xfrm>
            <a:off x="1460776" y="3061485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F34A96-3DC7-7C40-A3E5-7A2607C51B4E}"/>
              </a:ext>
            </a:extLst>
          </p:cNvPr>
          <p:cNvSpPr/>
          <p:nvPr/>
        </p:nvSpPr>
        <p:spPr>
          <a:xfrm>
            <a:off x="1460775" y="3924282"/>
            <a:ext cx="347241" cy="22865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8EEF96-561B-1E46-BC5C-5F7F73F63DCE}"/>
              </a:ext>
            </a:extLst>
          </p:cNvPr>
          <p:cNvSpPr txBox="1"/>
          <p:nvPr/>
        </p:nvSpPr>
        <p:spPr>
          <a:xfrm>
            <a:off x="182521" y="2069278"/>
            <a:ext cx="580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A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4966CD-1A50-A44F-B951-C30FA774434B}"/>
              </a:ext>
            </a:extLst>
          </p:cNvPr>
          <p:cNvSpPr txBox="1"/>
          <p:nvPr/>
        </p:nvSpPr>
        <p:spPr>
          <a:xfrm>
            <a:off x="182521" y="3009759"/>
            <a:ext cx="57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B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F07B1B9-8DCE-9843-9CB1-73B4DCBDDFBE}"/>
              </a:ext>
            </a:extLst>
          </p:cNvPr>
          <p:cNvSpPr txBox="1"/>
          <p:nvPr/>
        </p:nvSpPr>
        <p:spPr>
          <a:xfrm>
            <a:off x="182521" y="396896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+mn-lt"/>
              </a:rPr>
              <a:t>sk</a:t>
            </a:r>
            <a:r>
              <a:rPr lang="en-US" b="1" baseline="-25000" dirty="0" err="1">
                <a:solidFill>
                  <a:srgbClr val="FF0000"/>
                </a:solidFill>
                <a:latin typeface="+mn-lt"/>
              </a:rPr>
              <a:t>C</a:t>
            </a:r>
            <a:endParaRPr lang="en-US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64713" y="1078229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389003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2876051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429423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148260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305787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2700734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2724210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6B3491-9BE2-2647-AD35-62A10F68B7D3}"/>
              </a:ext>
            </a:extLst>
          </p:cNvPr>
          <p:cNvCxnSpPr/>
          <p:nvPr/>
        </p:nvCxnSpPr>
        <p:spPr>
          <a:xfrm flipV="1">
            <a:off x="1919228" y="1984085"/>
            <a:ext cx="4114798" cy="29659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D2A45C2-E2A2-F543-AF94-C4931AEA48D1}"/>
              </a:ext>
            </a:extLst>
          </p:cNvPr>
          <p:cNvCxnSpPr>
            <a:cxnSpLocks/>
          </p:cNvCxnSpPr>
          <p:nvPr/>
        </p:nvCxnSpPr>
        <p:spPr>
          <a:xfrm flipV="1">
            <a:off x="1919228" y="3730234"/>
            <a:ext cx="4119601" cy="32300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5702FD8-FD6E-3244-8717-AD164B329B7B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865229" y="3186479"/>
            <a:ext cx="4111877" cy="39531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ounded Rectangular Callout 55">
            <a:extLst>
              <a:ext uri="{FF2B5EF4-FFF2-40B4-BE49-F238E27FC236}">
                <a16:creationId xmlns:a16="http://schemas.microsoft.com/office/drawing/2014/main" id="{23014621-25FA-4245-8BAC-8989AECA1C27}"/>
              </a:ext>
            </a:extLst>
          </p:cNvPr>
          <p:cNvSpPr/>
          <p:nvPr/>
        </p:nvSpPr>
        <p:spPr>
          <a:xfrm>
            <a:off x="1948828" y="1306354"/>
            <a:ext cx="1641796" cy="612648"/>
          </a:xfrm>
          <a:prstGeom prst="wedgeRoundRectCallout">
            <a:avLst>
              <a:gd name="adj1" fmla="val -58569"/>
              <a:gd name="adj2" fmla="val 97715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signed Tx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99A540F-D881-7246-AAC3-F4E5E88AB90B}"/>
              </a:ext>
            </a:extLst>
          </p:cNvPr>
          <p:cNvSpPr txBox="1"/>
          <p:nvPr/>
        </p:nvSpPr>
        <p:spPr>
          <a:xfrm>
            <a:off x="4185744" y="4255474"/>
            <a:ext cx="4887310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typically, miners are connected to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eight other peers (anyone can join)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253F4C2-A04B-904E-AB9B-4392468C8651}"/>
              </a:ext>
            </a:extLst>
          </p:cNvPr>
          <p:cNvSpPr txBox="1"/>
          <p:nvPr/>
        </p:nvSpPr>
        <p:spPr>
          <a:xfrm>
            <a:off x="154583" y="1340909"/>
            <a:ext cx="138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end users</a:t>
            </a:r>
          </a:p>
        </p:txBody>
      </p:sp>
    </p:spTree>
    <p:extLst>
      <p:ext uri="{BB962C8B-B14F-4D97-AF65-F5344CB8AC3E}">
        <p14:creationId xmlns:p14="http://schemas.microsoft.com/office/powerpoint/2010/main" val="7084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10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402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73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37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57200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41000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53748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50113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24214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15703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696411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68368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31616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2EA75AF-4B5A-8143-8E8D-DEC241EEDC84}"/>
              </a:ext>
            </a:extLst>
          </p:cNvPr>
          <p:cNvSpPr txBox="1"/>
          <p:nvPr/>
        </p:nvSpPr>
        <p:spPr>
          <a:xfrm>
            <a:off x="284463" y="2294606"/>
            <a:ext cx="4303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every miner:</a:t>
            </a:r>
          </a:p>
          <a:p>
            <a:pPr indent="231775"/>
            <a:r>
              <a:rPr lang="en-US" dirty="0">
                <a:latin typeface="+mn-lt"/>
              </a:rPr>
              <a:t>validates received Tx and</a:t>
            </a:r>
          </a:p>
          <a:p>
            <a:pPr indent="231775"/>
            <a:r>
              <a:rPr lang="en-US" dirty="0">
                <a:latin typeface="+mn-lt"/>
              </a:rPr>
              <a:t>stores them in its </a:t>
            </a:r>
            <a:r>
              <a:rPr lang="en-US" b="1" dirty="0" err="1">
                <a:latin typeface="+mn-lt"/>
              </a:rPr>
              <a:t>mempool</a:t>
            </a:r>
            <a:endParaRPr lang="en-US" b="1" dirty="0">
              <a:latin typeface="+mn-lt"/>
            </a:endParaRPr>
          </a:p>
          <a:p>
            <a:pPr indent="231775"/>
            <a:r>
              <a:rPr lang="en-US" dirty="0">
                <a:latin typeface="+mn-lt"/>
              </a:rPr>
              <a:t>(unconfirmed Tx)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238689" y="1181965"/>
            <a:ext cx="3907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miners broadcast received Tx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to the P2P network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B4832-8575-334D-BB7F-DAE944510F53}"/>
              </a:ext>
            </a:extLst>
          </p:cNvPr>
          <p:cNvGrpSpPr/>
          <p:nvPr/>
        </p:nvGrpSpPr>
        <p:grpSpPr>
          <a:xfrm>
            <a:off x="4409755" y="960289"/>
            <a:ext cx="2562853" cy="681227"/>
            <a:chOff x="4409755" y="960289"/>
            <a:chExt cx="2562853" cy="681227"/>
          </a:xfrm>
        </p:grpSpPr>
        <p:sp>
          <p:nvSpPr>
            <p:cNvPr id="3" name="Cloud Callout 2">
              <a:extLst>
                <a:ext uri="{FF2B5EF4-FFF2-40B4-BE49-F238E27FC236}">
                  <a16:creationId xmlns:a16="http://schemas.microsoft.com/office/drawing/2014/main" id="{31FD5B0B-D7DF-6E41-8AA5-E20FF54510FC}"/>
                </a:ext>
              </a:extLst>
            </p:cNvPr>
            <p:cNvSpPr/>
            <p:nvPr/>
          </p:nvSpPr>
          <p:spPr>
            <a:xfrm>
              <a:off x="4409755" y="960289"/>
              <a:ext cx="2562853" cy="681227"/>
            </a:xfrm>
            <a:prstGeom prst="cloudCallout">
              <a:avLst>
                <a:gd name="adj1" fmla="val 34332"/>
                <a:gd name="adj2" fmla="val 12035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204C63-93E4-C342-9C32-CE59FC95DF36}"/>
                </a:ext>
              </a:extLst>
            </p:cNvPr>
            <p:cNvSpPr/>
            <p:nvPr/>
          </p:nvSpPr>
          <p:spPr>
            <a:xfrm>
              <a:off x="6131499" y="116173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E98F0C-6EC9-3F44-9A8F-0143AE244C2E}"/>
                </a:ext>
              </a:extLst>
            </p:cNvPr>
            <p:cNvSpPr/>
            <p:nvPr/>
          </p:nvSpPr>
          <p:spPr>
            <a:xfrm>
              <a:off x="4951447" y="1184864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F34A96-3DC7-7C40-A3E5-7A2607C51B4E}"/>
                </a:ext>
              </a:extLst>
            </p:cNvPr>
            <p:cNvSpPr/>
            <p:nvPr/>
          </p:nvSpPr>
          <p:spPr>
            <a:xfrm>
              <a:off x="5562278" y="111750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8382BC-BCF2-5349-B891-8C64B7AFC84E}"/>
              </a:ext>
            </a:extLst>
          </p:cNvPr>
          <p:cNvSpPr txBox="1"/>
          <p:nvPr/>
        </p:nvSpPr>
        <p:spPr>
          <a:xfrm>
            <a:off x="6972608" y="998883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962F7A-9B7C-1B44-8BC9-BD916AC910CA}"/>
              </a:ext>
            </a:extLst>
          </p:cNvPr>
          <p:cNvGrpSpPr/>
          <p:nvPr/>
        </p:nvGrpSpPr>
        <p:grpSpPr>
          <a:xfrm>
            <a:off x="3110568" y="1741564"/>
            <a:ext cx="2208441" cy="681227"/>
            <a:chOff x="2685054" y="1979094"/>
            <a:chExt cx="2208441" cy="681227"/>
          </a:xfrm>
        </p:grpSpPr>
        <p:sp>
          <p:nvSpPr>
            <p:cNvPr id="36" name="Cloud Callout 35">
              <a:extLst>
                <a:ext uri="{FF2B5EF4-FFF2-40B4-BE49-F238E27FC236}">
                  <a16:creationId xmlns:a16="http://schemas.microsoft.com/office/drawing/2014/main" id="{0A5F4ABF-6196-1C43-BAA1-043B98841F3B}"/>
                </a:ext>
              </a:extLst>
            </p:cNvPr>
            <p:cNvSpPr/>
            <p:nvPr/>
          </p:nvSpPr>
          <p:spPr>
            <a:xfrm>
              <a:off x="2685054" y="1979094"/>
              <a:ext cx="2208441" cy="681227"/>
            </a:xfrm>
            <a:prstGeom prst="cloudCallout">
              <a:avLst>
                <a:gd name="adj1" fmla="val 37522"/>
                <a:gd name="adj2" fmla="val 8795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7EB7F81-BDF7-EB41-A231-835BD64B73F3}"/>
                </a:ext>
              </a:extLst>
            </p:cNvPr>
            <p:cNvSpPr/>
            <p:nvPr/>
          </p:nvSpPr>
          <p:spPr>
            <a:xfrm>
              <a:off x="3355878" y="2222317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FD0D82-4353-7C41-9500-77B658B2F2DA}"/>
                </a:ext>
              </a:extLst>
            </p:cNvPr>
            <p:cNvSpPr/>
            <p:nvPr/>
          </p:nvSpPr>
          <p:spPr>
            <a:xfrm>
              <a:off x="3966709" y="2154960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B607F84-1263-874C-9BA3-7E452EA46D7A}"/>
              </a:ext>
            </a:extLst>
          </p:cNvPr>
          <p:cNvSpPr txBox="1"/>
          <p:nvPr/>
        </p:nvSpPr>
        <p:spPr>
          <a:xfrm>
            <a:off x="295196" y="4129529"/>
            <a:ext cx="414777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note: miners see all Tx before they are posted on chain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89496-D9A2-A741-9158-4D3DE013AE7A}"/>
              </a:ext>
            </a:extLst>
          </p:cNvPr>
          <p:cNvGrpSpPr/>
          <p:nvPr/>
        </p:nvGrpSpPr>
        <p:grpSpPr>
          <a:xfrm>
            <a:off x="8062758" y="1615736"/>
            <a:ext cx="936965" cy="681227"/>
            <a:chOff x="8062758" y="1615736"/>
            <a:chExt cx="936965" cy="681227"/>
          </a:xfrm>
        </p:grpSpPr>
        <p:sp>
          <p:nvSpPr>
            <p:cNvPr id="42" name="Cloud Callout 41">
              <a:extLst>
                <a:ext uri="{FF2B5EF4-FFF2-40B4-BE49-F238E27FC236}">
                  <a16:creationId xmlns:a16="http://schemas.microsoft.com/office/drawing/2014/main" id="{1B2420E8-7C1B-1B49-826F-9F0987D19D01}"/>
                </a:ext>
              </a:extLst>
            </p:cNvPr>
            <p:cNvSpPr/>
            <p:nvPr/>
          </p:nvSpPr>
          <p:spPr>
            <a:xfrm>
              <a:off x="8062758" y="1615736"/>
              <a:ext cx="936965" cy="681227"/>
            </a:xfrm>
            <a:prstGeom prst="cloudCallout">
              <a:avLst>
                <a:gd name="adj1" fmla="val -20145"/>
                <a:gd name="adj2" fmla="val 11109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84AF0E3-D0FD-BB46-97B7-02B522326005}"/>
                </a:ext>
              </a:extLst>
            </p:cNvPr>
            <p:cNvSpPr/>
            <p:nvPr/>
          </p:nvSpPr>
          <p:spPr>
            <a:xfrm>
              <a:off x="8410095" y="1833419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9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E36523-3498-F149-8F50-ABB20D72AA14}"/>
              </a:ext>
            </a:extLst>
          </p:cNvPr>
          <p:cNvSpPr txBox="1"/>
          <p:nvPr/>
        </p:nvSpPr>
        <p:spPr>
          <a:xfrm>
            <a:off x="5709551" y="4656992"/>
            <a:ext cx="269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P2P 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154284"/>
            <a:ext cx="606000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Every ≈</a:t>
            </a:r>
            <a:r>
              <a:rPr lang="en-US" b="1" u="sng" dirty="0">
                <a:latin typeface="+mn-lt"/>
              </a:rPr>
              <a:t>10 minutes</a:t>
            </a:r>
            <a:r>
              <a:rPr lang="en-US" dirty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Each miner creates a candidate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 from Tx in its </a:t>
            </a:r>
            <a:r>
              <a:rPr lang="en-US" dirty="0" err="1">
                <a:latin typeface="+mn-lt"/>
              </a:rPr>
              <a:t>mempool</a:t>
            </a:r>
            <a:endParaRPr lang="en-US" dirty="0">
              <a:latin typeface="+mn-lt"/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 “random” miner is selected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(how: next week), and broadcasts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its block to P2P network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all miners validate new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2349" y="1748019"/>
            <a:ext cx="1523999" cy="612648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I am the leader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4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AB2539-9B36-B946-BAEC-50AC3DEDD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656" y="3459382"/>
            <a:ext cx="1190746" cy="1190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B0150F-F8FD-1745-9770-313E2D90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First: overview of the Bitcoin consensus layer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A95BE-77A2-0A4D-9AB1-F49F428BD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3576" y="2017735"/>
            <a:ext cx="1190746" cy="1190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A0DD83-2B78-7744-BA3F-9E3FB708F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280" y="2753644"/>
            <a:ext cx="1190746" cy="11907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51E5A-1E31-5649-AA39-7BC691F5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929" y="2673520"/>
            <a:ext cx="1190746" cy="119074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06E29B2-2118-BE45-A0B2-824264745F57}"/>
              </a:ext>
            </a:extLst>
          </p:cNvPr>
          <p:cNvSpPr/>
          <p:nvPr/>
        </p:nvSpPr>
        <p:spPr>
          <a:xfrm>
            <a:off x="4871550" y="1985561"/>
            <a:ext cx="4114799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445E51-45FE-1348-B516-23FA317064F1}"/>
              </a:ext>
            </a:extLst>
          </p:cNvPr>
          <p:cNvCxnSpPr>
            <a:cxnSpLocks/>
          </p:cNvCxnSpPr>
          <p:nvPr/>
        </p:nvCxnSpPr>
        <p:spPr>
          <a:xfrm flipV="1">
            <a:off x="5837037" y="2861969"/>
            <a:ext cx="737189" cy="462243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80982DC-F471-4043-84E3-62CA3FFFC3C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00689" y="3349017"/>
            <a:ext cx="2091591" cy="148454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B5ADC7-F1E1-2C44-8C37-8235035F6D58}"/>
              </a:ext>
            </a:extLst>
          </p:cNvPr>
          <p:cNvCxnSpPr>
            <a:cxnSpLocks/>
          </p:cNvCxnSpPr>
          <p:nvPr/>
        </p:nvCxnSpPr>
        <p:spPr>
          <a:xfrm>
            <a:off x="5541690" y="3902389"/>
            <a:ext cx="791886" cy="42423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39BDE5-0DC7-1045-A553-30D2B1763D42}"/>
              </a:ext>
            </a:extLst>
          </p:cNvPr>
          <p:cNvCxnSpPr>
            <a:cxnSpLocks/>
          </p:cNvCxnSpPr>
          <p:nvPr/>
        </p:nvCxnSpPr>
        <p:spPr>
          <a:xfrm>
            <a:off x="7456580" y="2621226"/>
            <a:ext cx="534921" cy="433005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99CA15-6EEB-8849-B608-EAFF0ECA5EAA}"/>
              </a:ext>
            </a:extLst>
          </p:cNvPr>
          <p:cNvCxnSpPr>
            <a:cxnSpLocks/>
          </p:cNvCxnSpPr>
          <p:nvPr/>
        </p:nvCxnSpPr>
        <p:spPr>
          <a:xfrm flipV="1">
            <a:off x="7263669" y="3778753"/>
            <a:ext cx="922050" cy="46100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965AF-7106-1447-A363-90186C3FAD9A}"/>
              </a:ext>
            </a:extLst>
          </p:cNvPr>
          <p:cNvCxnSpPr>
            <a:cxnSpLocks/>
          </p:cNvCxnSpPr>
          <p:nvPr/>
        </p:nvCxnSpPr>
        <p:spPr>
          <a:xfrm flipH="1" flipV="1">
            <a:off x="6983231" y="3173700"/>
            <a:ext cx="1179037" cy="42752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5C0070-60E7-5F43-86CC-134107329652}"/>
              </a:ext>
            </a:extLst>
          </p:cNvPr>
          <p:cNvCxnSpPr>
            <a:cxnSpLocks/>
          </p:cNvCxnSpPr>
          <p:nvPr/>
        </p:nvCxnSpPr>
        <p:spPr>
          <a:xfrm flipV="1">
            <a:off x="6615711" y="3197176"/>
            <a:ext cx="118696" cy="611942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9124E3-1C19-5441-9162-63C63318DF15}"/>
              </a:ext>
            </a:extLst>
          </p:cNvPr>
          <p:cNvSpPr txBox="1"/>
          <p:nvPr/>
        </p:nvSpPr>
        <p:spPr>
          <a:xfrm>
            <a:off x="99143" y="2091220"/>
            <a:ext cx="619294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Selected miner is paid 6.25 BTC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</a:t>
            </a:r>
            <a:r>
              <a:rPr lang="en-US" b="1" dirty="0" err="1">
                <a:latin typeface="+mn-lt"/>
              </a:rPr>
              <a:t>coinbase</a:t>
            </a:r>
            <a:r>
              <a:rPr lang="en-US" b="1" dirty="0">
                <a:latin typeface="+mn-lt"/>
              </a:rPr>
              <a:t> Tx  </a:t>
            </a:r>
            <a:r>
              <a:rPr lang="en-US" dirty="0">
                <a:latin typeface="+mn-lt"/>
              </a:rPr>
              <a:t>(first Tx in the block)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only way new BTC is created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block reward halves every four years</a:t>
            </a:r>
          </a:p>
          <a:p>
            <a:pPr algn="l">
              <a:spcBef>
                <a:spcPts val="600"/>
              </a:spcBef>
            </a:pPr>
            <a:r>
              <a:rPr lang="en-US" dirty="0">
                <a:latin typeface="+mn-lt"/>
              </a:rPr>
              <a:t>	⇒  max 21M BTC  </a:t>
            </a:r>
            <a:r>
              <a:rPr lang="en-US" sz="2000" dirty="0">
                <a:latin typeface="+mn-lt"/>
              </a:rPr>
              <a:t>(currently 19.6M BTC</a:t>
            </a:r>
            <a:r>
              <a:rPr lang="en-US" dirty="0">
                <a:latin typeface="+mn-lt"/>
              </a:rPr>
              <a:t>)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note:  miner chooses order of Tx in block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B4D81E1-2C40-7E4A-9205-A37C4263F6C7}"/>
              </a:ext>
            </a:extLst>
          </p:cNvPr>
          <p:cNvCxnSpPr/>
          <p:nvPr/>
        </p:nvCxnSpPr>
        <p:spPr>
          <a:xfrm>
            <a:off x="324091" y="138814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3C221A-6FEF-824B-B54B-23EFE4AF33BD}"/>
              </a:ext>
            </a:extLst>
          </p:cNvPr>
          <p:cNvCxnSpPr/>
          <p:nvPr/>
        </p:nvCxnSpPr>
        <p:spPr>
          <a:xfrm>
            <a:off x="324090" y="1910937"/>
            <a:ext cx="83627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DC6552-E1B8-4D4C-851D-132B1E993E20}"/>
              </a:ext>
            </a:extLst>
          </p:cNvPr>
          <p:cNvSpPr txBox="1"/>
          <p:nvPr/>
        </p:nvSpPr>
        <p:spPr>
          <a:xfrm>
            <a:off x="555585" y="983848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4B6471E4-C4D5-A946-8C62-112A42D682E7}"/>
              </a:ext>
            </a:extLst>
          </p:cNvPr>
          <p:cNvSpPr/>
          <p:nvPr/>
        </p:nvSpPr>
        <p:spPr>
          <a:xfrm>
            <a:off x="7467402" y="1858495"/>
            <a:ext cx="1518946" cy="502171"/>
          </a:xfrm>
          <a:prstGeom prst="wedgeRoundRectCallout">
            <a:avLst>
              <a:gd name="adj1" fmla="val -70944"/>
              <a:gd name="adj2" fmla="val 1186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6.25 BTC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726568-3623-9948-9B95-D997E03BA274}"/>
              </a:ext>
            </a:extLst>
          </p:cNvPr>
          <p:cNvGrpSpPr/>
          <p:nvPr/>
        </p:nvGrpSpPr>
        <p:grpSpPr>
          <a:xfrm>
            <a:off x="1162782" y="1486975"/>
            <a:ext cx="1376778" cy="325714"/>
            <a:chOff x="765985" y="1493133"/>
            <a:chExt cx="1376778" cy="32571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503C811-B689-C542-AE11-E4EB5DCAA2DF}"/>
                </a:ext>
              </a:extLst>
            </p:cNvPr>
            <p:cNvSpPr/>
            <p:nvPr/>
          </p:nvSpPr>
          <p:spPr>
            <a:xfrm>
              <a:off x="765985" y="1493133"/>
              <a:ext cx="1376778" cy="32571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94FB0F-0D1A-D542-9C08-3C9F04BA83A2}"/>
                </a:ext>
              </a:extLst>
            </p:cNvPr>
            <p:cNvSpPr/>
            <p:nvPr/>
          </p:nvSpPr>
          <p:spPr>
            <a:xfrm>
              <a:off x="832494" y="1525813"/>
              <a:ext cx="347241" cy="2286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E9C71AB-2393-5A42-BEF9-20463FB969F2}"/>
                </a:ext>
              </a:extLst>
            </p:cNvPr>
            <p:cNvSpPr/>
            <p:nvPr/>
          </p:nvSpPr>
          <p:spPr>
            <a:xfrm>
              <a:off x="1274908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7267D1-F394-2245-B9E2-F25734B2DE38}"/>
                </a:ext>
              </a:extLst>
            </p:cNvPr>
            <p:cNvSpPr/>
            <p:nvPr/>
          </p:nvSpPr>
          <p:spPr>
            <a:xfrm>
              <a:off x="1717323" y="1525813"/>
              <a:ext cx="347241" cy="228654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147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719F-48AF-E541-A3B8-0B94363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 (very informal)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AFD2-45F2-6B47-8FA2-6F75914C0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014" y="1200151"/>
            <a:ext cx="8749862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Next week:</a:t>
            </a:r>
          </a:p>
          <a:p>
            <a:pPr marL="400050" lvl="1" indent="0">
              <a:spcBef>
                <a:spcPts val="2976"/>
              </a:spcBef>
              <a:buNone/>
            </a:pPr>
            <a:r>
              <a:rPr lang="en-US" sz="2400" b="1" dirty="0"/>
              <a:t>Safety / Persistence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remove a block, need to convince 51% of mining power </a:t>
            </a:r>
            <a:r>
              <a:rPr lang="en-US" b="1" dirty="0"/>
              <a:t>*</a:t>
            </a:r>
            <a:endParaRPr lang="en-US" sz="2400" dirty="0"/>
          </a:p>
          <a:p>
            <a:pPr marL="400050" lvl="1" indent="0">
              <a:spcBef>
                <a:spcPts val="2976"/>
              </a:spcBef>
              <a:buNone/>
            </a:pPr>
            <a:r>
              <a:rPr lang="en-US" sz="2400" b="1" dirty="0"/>
              <a:t>Liveness</a:t>
            </a:r>
            <a:r>
              <a:rPr lang="en-US" sz="2400" dirty="0"/>
              <a:t>:  </a:t>
            </a:r>
          </a:p>
          <a:p>
            <a:pPr lvl="1"/>
            <a:r>
              <a:rPr lang="en-US" sz="2400" dirty="0"/>
              <a:t>to block a Tx from being posted, need to convince 51% of </a:t>
            </a:r>
            <a:br>
              <a:rPr lang="en-US" sz="2400" dirty="0"/>
            </a:br>
            <a:r>
              <a:rPr lang="en-US" sz="2400" dirty="0"/>
              <a:t>mining power</a:t>
            </a:r>
            <a:r>
              <a:rPr lang="en-US" sz="2400" b="1" dirty="0"/>
              <a:t> **</a:t>
            </a:r>
          </a:p>
          <a:p>
            <a:pPr marL="457200" lvl="1" indent="0">
              <a:buNone/>
            </a:pPr>
            <a:r>
              <a:rPr lang="en-US" sz="2400" b="1" dirty="0"/>
              <a:t>			</a:t>
            </a:r>
            <a:r>
              <a:rPr lang="en-US" sz="2000" dirty="0"/>
              <a:t>(some sub 50% censorship attacks, such as feather forks)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8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483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EB280-36FF-724F-9A08-CBA6F343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Bitcoin blockchain:  a sequence of block headers, 80 bytes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263FE-AEAA-3E4E-8DC9-0D3A9AE51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time</a:t>
            </a:r>
            <a:r>
              <a:rPr lang="en-US" sz="2400" dirty="0"/>
              <a:t>:   time miner assembled the block.   Self reported.</a:t>
            </a:r>
            <a:br>
              <a:rPr lang="en-US" sz="2400" dirty="0"/>
            </a:br>
            <a:r>
              <a:rPr lang="en-US" sz="2400" dirty="0"/>
              <a:t>			(block rejected if too far in past or future)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bits</a:t>
            </a:r>
            <a:r>
              <a:rPr lang="en-US" sz="2400" dirty="0"/>
              <a:t>:  proof of work difficulty</a:t>
            </a:r>
          </a:p>
          <a:p>
            <a:pPr marL="0" indent="0">
              <a:buNone/>
            </a:pPr>
            <a:r>
              <a:rPr lang="en-US" sz="2400" b="1" dirty="0"/>
              <a:t>nonce</a:t>
            </a:r>
            <a:r>
              <a:rPr lang="en-US" sz="2400" dirty="0"/>
              <a:t>:  proof of work solution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Merkle tree</a:t>
            </a:r>
            <a:r>
              <a:rPr lang="en-US" sz="2400" dirty="0"/>
              <a:t>:  payer can give a short proof that Tx is in the block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new block every ≈10 minutes.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87CBCE3-37C1-4F4B-B519-98E4D9A0DBF1}"/>
              </a:ext>
            </a:extLst>
          </p:cNvPr>
          <p:cNvSpPr/>
          <p:nvPr/>
        </p:nvSpPr>
        <p:spPr>
          <a:xfrm>
            <a:off x="4508937" y="2443655"/>
            <a:ext cx="173421" cy="6148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E2F0D-0847-3843-9841-08EE545FAC5E}"/>
              </a:ext>
            </a:extLst>
          </p:cNvPr>
          <p:cNvSpPr txBox="1"/>
          <p:nvPr/>
        </p:nvSpPr>
        <p:spPr>
          <a:xfrm>
            <a:off x="4691927" y="2520249"/>
            <a:ext cx="4339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for choosing a leader (next week)</a:t>
            </a:r>
          </a:p>
        </p:txBody>
      </p:sp>
    </p:spTree>
    <p:extLst>
      <p:ext uri="{BB962C8B-B14F-4D97-AF65-F5344CB8AC3E}">
        <p14:creationId xmlns:p14="http://schemas.microsoft.com/office/powerpoint/2010/main" val="169935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0864-FD1F-464F-ADB3-78C0807C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4CEA55-3572-A34D-A103-02B8AB115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068881"/>
            <a:ext cx="7150100" cy="3949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4929C1-D3AE-8243-A84B-38438DCFAA17}"/>
              </a:ext>
            </a:extLst>
          </p:cNvPr>
          <p:cNvSpPr txBox="1"/>
          <p:nvPr/>
        </p:nvSpPr>
        <p:spPr>
          <a:xfrm>
            <a:off x="7115870" y="867199"/>
            <a:ext cx="1076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7588C6-1A53-504C-83B7-9FAB9FC4DD09}"/>
              </a:ext>
            </a:extLst>
          </p:cNvPr>
          <p:cNvCxnSpPr>
            <a:cxnSpLocks/>
          </p:cNvCxnSpPr>
          <p:nvPr/>
        </p:nvCxnSpPr>
        <p:spPr>
          <a:xfrm flipH="1">
            <a:off x="7457091" y="1286332"/>
            <a:ext cx="197068" cy="484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E0F8E82-AAC2-2D4C-B67F-20938F696696}"/>
              </a:ext>
            </a:extLst>
          </p:cNvPr>
          <p:cNvSpPr txBox="1"/>
          <p:nvPr/>
        </p:nvSpPr>
        <p:spPr>
          <a:xfrm>
            <a:off x="8320041" y="1267296"/>
            <a:ext cx="50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u="sng" dirty="0">
                <a:latin typeface="+mn-lt"/>
              </a:rPr>
              <a:t>#Tx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F0789-219C-D342-997A-C6C5748FA073}"/>
              </a:ext>
            </a:extLst>
          </p:cNvPr>
          <p:cNvSpPr txBox="1"/>
          <p:nvPr/>
        </p:nvSpPr>
        <p:spPr>
          <a:xfrm>
            <a:off x="8270091" y="2317898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2826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0AF02-9F80-824D-AEBB-0A10759A25E6}"/>
              </a:ext>
            </a:extLst>
          </p:cNvPr>
          <p:cNvSpPr txBox="1"/>
          <p:nvPr/>
        </p:nvSpPr>
        <p:spPr>
          <a:xfrm>
            <a:off x="8271063" y="177050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1855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55E27-0A13-D745-853D-FCA0CA06D44D}"/>
              </a:ext>
            </a:extLst>
          </p:cNvPr>
          <p:cNvSpPr txBox="1"/>
          <p:nvPr/>
        </p:nvSpPr>
        <p:spPr>
          <a:xfrm>
            <a:off x="8260230" y="281890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1128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9A17F-17F7-1B47-9011-0DDC22A88EFE}"/>
              </a:ext>
            </a:extLst>
          </p:cNvPr>
          <p:cNvSpPr txBox="1"/>
          <p:nvPr/>
        </p:nvSpPr>
        <p:spPr>
          <a:xfrm>
            <a:off x="8264418" y="3341182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2774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49F33-017D-6242-90A2-88DFEC831459}"/>
              </a:ext>
            </a:extLst>
          </p:cNvPr>
          <p:cNvSpPr txBox="1"/>
          <p:nvPr/>
        </p:nvSpPr>
        <p:spPr>
          <a:xfrm>
            <a:off x="8260229" y="3867293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2075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6D16A-4577-A544-8D99-ABF425196078}"/>
              </a:ext>
            </a:extLst>
          </p:cNvPr>
          <p:cNvSpPr txBox="1"/>
          <p:nvPr/>
        </p:nvSpPr>
        <p:spPr>
          <a:xfrm>
            <a:off x="8260228" y="4388789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2622</a:t>
            </a:r>
          </a:p>
        </p:txBody>
      </p:sp>
    </p:spTree>
    <p:extLst>
      <p:ext uri="{BB962C8B-B14F-4D97-AF65-F5344CB8AC3E}">
        <p14:creationId xmlns:p14="http://schemas.microsoft.com/office/powerpoint/2010/main" val="118658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AutoNum type="arabicParenBoth"/>
                </a:pPr>
                <a:r>
                  <a:rPr lang="en-US" sz="2400" b="1" u="sng" dirty="0"/>
                  <a:t>SHA256</a:t>
                </a:r>
                <a:r>
                  <a:rPr lang="en-US" sz="2400" dirty="0"/>
                  <a:t>:	a collision resistant hash function</a:t>
                </a:r>
                <a:br>
                  <a:rPr lang="en-US" sz="2400" dirty="0"/>
                </a:br>
                <a:r>
                  <a:rPr lang="en-US" sz="2400" dirty="0"/>
                  <a:t>				that outputs 32-byte hash values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Applications</a:t>
                </a:r>
                <a:r>
                  <a:rPr lang="en-US" sz="2400" dirty="0"/>
                  <a:t>:   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a binding commitment to one value: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 ⇾ H(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or to a list of values:   commit(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 ⇾ Merkle(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sz="2400" dirty="0"/>
                  <a:t>Proof of work with difficulty D:   </a:t>
                </a:r>
                <a:br>
                  <a:rPr lang="en-US" sz="2400" dirty="0"/>
                </a:br>
                <a:r>
                  <a:rPr lang="en-US" sz="2400" dirty="0"/>
                  <a:t>		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find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)&lt;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   takes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A1C1C-40AD-644F-B816-E227E0AB6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200151"/>
                <a:ext cx="8559209" cy="3818430"/>
              </a:xfrm>
              <a:blipFill>
                <a:blip r:embed="rId2"/>
                <a:stretch>
                  <a:fillRect l="-1187" t="-1656" b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1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1673-C642-5C4A-A239-26051645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648493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2CB7D0-2DD0-7747-86D6-3694DA088E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27" r="5000" b="-1"/>
          <a:stretch/>
        </p:blipFill>
        <p:spPr>
          <a:xfrm>
            <a:off x="134004" y="961693"/>
            <a:ext cx="8686800" cy="2647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023FD-3B73-AF4F-B519-066232A32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00" b="13089"/>
          <a:stretch/>
        </p:blipFill>
        <p:spPr>
          <a:xfrm>
            <a:off x="134004" y="3609315"/>
            <a:ext cx="8915400" cy="1330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2A94F6-4FA9-8D4D-A7E7-0146DD96C49C}"/>
              </a:ext>
            </a:extLst>
          </p:cNvPr>
          <p:cNvSpPr txBox="1"/>
          <p:nvPr/>
        </p:nvSpPr>
        <p:spPr>
          <a:xfrm>
            <a:off x="993228" y="268013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76864C-49F4-FD4C-8DEC-B02A60BC70E3}"/>
              </a:ext>
            </a:extLst>
          </p:cNvPr>
          <p:cNvSpPr txBox="1"/>
          <p:nvPr/>
        </p:nvSpPr>
        <p:spPr>
          <a:xfrm>
            <a:off x="4966138" y="1792307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(from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1B949D-62D0-9548-B3A7-91FE32BC5569}"/>
              </a:ext>
            </a:extLst>
          </p:cNvPr>
          <p:cNvSpPr txBox="1"/>
          <p:nvPr/>
        </p:nvSpPr>
        <p:spPr>
          <a:xfrm>
            <a:off x="5267803" y="2725924"/>
            <a:ext cx="288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(adjusts every two weeks)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5BED2AB-7F70-0D47-B9AC-2E59A1B5814F}"/>
              </a:ext>
            </a:extLst>
          </p:cNvPr>
          <p:cNvSpPr/>
          <p:nvPr/>
        </p:nvSpPr>
        <p:spPr>
          <a:xfrm>
            <a:off x="2932385" y="2264260"/>
            <a:ext cx="1198179" cy="40011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2CB1F-6210-C443-B50B-C083CEB72DA1}"/>
              </a:ext>
            </a:extLst>
          </p:cNvPr>
          <p:cNvSpPr txBox="1"/>
          <p:nvPr/>
        </p:nvSpPr>
        <p:spPr>
          <a:xfrm>
            <a:off x="4866289" y="4585790"/>
            <a:ext cx="413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(Tx fees given to miner in </a:t>
            </a:r>
            <a:r>
              <a:rPr lang="en-US" sz="2000" dirty="0" err="1">
                <a:latin typeface="+mn-lt"/>
              </a:rPr>
              <a:t>coinbase</a:t>
            </a:r>
            <a:r>
              <a:rPr lang="en-US" sz="2000" dirty="0">
                <a:latin typeface="+mn-lt"/>
              </a:rPr>
              <a:t> Tx)</a:t>
            </a:r>
          </a:p>
        </p:txBody>
      </p:sp>
    </p:spTree>
    <p:extLst>
      <p:ext uri="{BB962C8B-B14F-4D97-AF65-F5344CB8AC3E}">
        <p14:creationId xmlns:p14="http://schemas.microsoft.com/office/powerpoint/2010/main" val="32040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96059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96059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71166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72217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67488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73794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329698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E47A-EBED-E847-99BD-DB65E753A115}"/>
              </a:ext>
            </a:extLst>
          </p:cNvPr>
          <p:cNvSpPr txBox="1"/>
          <p:nvPr/>
        </p:nvSpPr>
        <p:spPr>
          <a:xfrm>
            <a:off x="1261241" y="1059577"/>
            <a:ext cx="1407758" cy="33547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ctr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  <a:br>
              <a:rPr lang="en-US" dirty="0">
                <a:latin typeface="+mn-lt"/>
              </a:rPr>
            </a:br>
            <a:r>
              <a:rPr lang="en-US" sz="1400" dirty="0">
                <a:latin typeface="+mn-lt"/>
              </a:rPr>
              <a:t>(part of input)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B57-0E86-A845-B161-9468453E9022}"/>
              </a:ext>
            </a:extLst>
          </p:cNvPr>
          <p:cNvSpPr txBox="1"/>
          <p:nvPr/>
        </p:nvSpPr>
        <p:spPr>
          <a:xfrm>
            <a:off x="0" y="3737233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796E5-EF44-C949-A74C-77DFBEF9F086}"/>
              </a:ext>
            </a:extLst>
          </p:cNvPr>
          <p:cNvSpPr txBox="1"/>
          <p:nvPr/>
        </p:nvSpPr>
        <p:spPr>
          <a:xfrm>
            <a:off x="82648" y="3205402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E42B3-EB22-2249-AD57-9E22D52DE37D}"/>
              </a:ext>
            </a:extLst>
          </p:cNvPr>
          <p:cNvCxnSpPr/>
          <p:nvPr/>
        </p:nvCxnSpPr>
        <p:spPr>
          <a:xfrm>
            <a:off x="1261241" y="2291260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56B56-A09F-0840-AD77-CEDAEFBA2DBD}"/>
              </a:ext>
            </a:extLst>
          </p:cNvPr>
          <p:cNvCxnSpPr/>
          <p:nvPr/>
        </p:nvCxnSpPr>
        <p:spPr>
          <a:xfrm>
            <a:off x="1266250" y="3200407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BC0A1-4FB1-4245-9024-AAF221E4E042}"/>
              </a:ext>
            </a:extLst>
          </p:cNvPr>
          <p:cNvCxnSpPr/>
          <p:nvPr/>
        </p:nvCxnSpPr>
        <p:spPr>
          <a:xfrm>
            <a:off x="1266247" y="3869902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2468B-0AD4-0440-8212-7E09CF50146B}"/>
              </a:ext>
            </a:extLst>
          </p:cNvPr>
          <p:cNvGrpSpPr/>
          <p:nvPr/>
        </p:nvGrpSpPr>
        <p:grpSpPr>
          <a:xfrm>
            <a:off x="982395" y="4169366"/>
            <a:ext cx="4467890" cy="880060"/>
            <a:chOff x="982395" y="4169366"/>
            <a:chExt cx="4467890" cy="8800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2222E02-46A8-8141-A6AA-1BCFB08323F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2498651" y="4169366"/>
              <a:ext cx="793424" cy="391872"/>
            </a:xfrm>
            <a:prstGeom prst="bentConnector3">
              <a:avLst>
                <a:gd name="adj1" fmla="val 175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F6B800-F42F-CD41-BDBD-978DD73CF373}"/>
              </a:ext>
            </a:extLst>
          </p:cNvPr>
          <p:cNvSpPr txBox="1"/>
          <p:nvPr/>
        </p:nvSpPr>
        <p:spPr>
          <a:xfrm>
            <a:off x="157652" y="144458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50F50-F778-534F-9BA4-ACE7D2D12C14}"/>
              </a:ext>
            </a:extLst>
          </p:cNvPr>
          <p:cNvSpPr txBox="1"/>
          <p:nvPr/>
        </p:nvSpPr>
        <p:spPr>
          <a:xfrm>
            <a:off x="105723" y="2439279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019DA6D-A434-4D4E-8F7F-73C919D7E67D}"/>
              </a:ext>
            </a:extLst>
          </p:cNvPr>
          <p:cNvSpPr txBox="1"/>
          <p:nvPr/>
        </p:nvSpPr>
        <p:spPr>
          <a:xfrm>
            <a:off x="6274675" y="4317843"/>
            <a:ext cx="230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#BTC = value/10</a:t>
            </a:r>
            <a:r>
              <a:rPr lang="en-US" baseline="30000" dirty="0">
                <a:latin typeface="+mn-lt"/>
              </a:rPr>
              <a:t>8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5EAB96-E9C3-FE46-80FE-D2FC83E5F4A2}"/>
              </a:ext>
            </a:extLst>
          </p:cNvPr>
          <p:cNvGrpSpPr/>
          <p:nvPr/>
        </p:nvGrpSpPr>
        <p:grpSpPr>
          <a:xfrm>
            <a:off x="2668998" y="1054583"/>
            <a:ext cx="2357297" cy="3314444"/>
            <a:chOff x="2921249" y="1054583"/>
            <a:chExt cx="2357297" cy="331444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AF2105-DAA6-2C4A-B4A6-C92EC2761F67}"/>
                </a:ext>
              </a:extLst>
            </p:cNvPr>
            <p:cNvSpPr txBox="1"/>
            <p:nvPr/>
          </p:nvSpPr>
          <p:spPr>
            <a:xfrm>
              <a:off x="3394674" y="2330879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054583"/>
              <a:ext cx="473425" cy="12963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792544"/>
              <a:ext cx="473425" cy="15764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6F7FC8-31B6-9247-B812-4AAC763E5BEF}"/>
                </a:ext>
              </a:extLst>
            </p:cNvPr>
            <p:cNvSpPr txBox="1"/>
            <p:nvPr/>
          </p:nvSpPr>
          <p:spPr>
            <a:xfrm>
              <a:off x="3325447" y="2701304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30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29306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188399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232A9B-DF4F-BA4C-B86F-CD816E15F088}"/>
              </a:ext>
            </a:extLst>
          </p:cNvPr>
          <p:cNvSpPr txBox="1"/>
          <p:nvPr/>
        </p:nvSpPr>
        <p:spPr>
          <a:xfrm>
            <a:off x="1706587" y="1140729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TxIn</a:t>
            </a:r>
            <a:r>
              <a:rPr lang="en-US" dirty="0"/>
              <a:t>[0]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1B01-BBC8-CC43-B53A-FFF9E6693A91}"/>
              </a:ext>
            </a:extLst>
          </p:cNvPr>
          <p:cNvSpPr txBox="1"/>
          <p:nvPr/>
        </p:nvSpPr>
        <p:spPr>
          <a:xfrm>
            <a:off x="3129306" y="115481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[0]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68698-9B73-194D-8224-65694120E099}"/>
              </a:ext>
            </a:extLst>
          </p:cNvPr>
          <p:cNvSpPr txBox="1"/>
          <p:nvPr/>
        </p:nvSpPr>
        <p:spPr>
          <a:xfrm>
            <a:off x="5188399" y="1133235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TxOut</a:t>
            </a:r>
            <a:r>
              <a:rPr lang="en-US" dirty="0"/>
              <a:t>[1]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264BFD5-D509-8C4C-B979-83F893F114D7}"/>
                </a:ext>
              </a:extLst>
            </p:cNvPr>
            <p:cNvSpPr txBox="1"/>
            <p:nvPr/>
          </p:nvSpPr>
          <p:spPr>
            <a:xfrm>
              <a:off x="2780501" y="3378992"/>
              <a:ext cx="1124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TxIn</a:t>
              </a:r>
              <a:r>
                <a:rPr lang="en-US" dirty="0"/>
                <a:t>[0]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FE9310-0850-944B-844A-B824BD40E326}"/>
                </a:ext>
              </a:extLst>
            </p:cNvPr>
            <p:cNvSpPr txBox="1"/>
            <p:nvPr/>
          </p:nvSpPr>
          <p:spPr>
            <a:xfrm>
              <a:off x="4959565" y="3417922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[0]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B944DA-3BD0-B447-A89A-7D713AE1B42F}"/>
                </a:ext>
              </a:extLst>
            </p:cNvPr>
            <p:cNvSpPr txBox="1"/>
            <p:nvPr/>
          </p:nvSpPr>
          <p:spPr>
            <a:xfrm>
              <a:off x="6382550" y="3408283"/>
              <a:ext cx="13628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TxOut</a:t>
              </a:r>
              <a:r>
                <a:rPr lang="en-US" dirty="0"/>
                <a:t>[1]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BCF7DB-F217-B16F-F171-30D8906DF325}"/>
              </a:ext>
            </a:extLst>
          </p:cNvPr>
          <p:cNvSpPr txBox="1"/>
          <p:nvPr/>
        </p:nvSpPr>
        <p:spPr>
          <a:xfrm>
            <a:off x="4783030" y="486440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</p:spTree>
    <p:extLst>
      <p:ext uri="{BB962C8B-B14F-4D97-AF65-F5344CB8AC3E}">
        <p14:creationId xmlns:p14="http://schemas.microsoft.com/office/powerpoint/2010/main" val="209660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5498-2CE5-5243-A33D-EF691A23D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example  (block 648493)      </a:t>
            </a:r>
            <a:r>
              <a:rPr lang="en-US" sz="2200" dirty="0"/>
              <a:t>[2826 Tx]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370EC-5D69-5A46-BC95-5723D7799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14" b="4265"/>
          <a:stretch/>
        </p:blipFill>
        <p:spPr>
          <a:xfrm>
            <a:off x="69272" y="1041102"/>
            <a:ext cx="9074727" cy="918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91990E-F512-414A-83DD-3DD4C0D4A905}"/>
              </a:ext>
            </a:extLst>
          </p:cNvPr>
          <p:cNvSpPr txBox="1"/>
          <p:nvPr/>
        </p:nvSpPr>
        <p:spPr>
          <a:xfrm>
            <a:off x="2128345" y="1385895"/>
            <a:ext cx="610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7B166B-C790-7440-B6A7-F66655FEE40F}"/>
              </a:ext>
            </a:extLst>
          </p:cNvPr>
          <p:cNvGrpSpPr/>
          <p:nvPr/>
        </p:nvGrpSpPr>
        <p:grpSpPr>
          <a:xfrm>
            <a:off x="0" y="3897149"/>
            <a:ext cx="9144000" cy="700202"/>
            <a:chOff x="0" y="4024744"/>
            <a:chExt cx="9144000" cy="7002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79B6E9-C2DE-D848-B6AF-E271FFA8F5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024744"/>
              <a:ext cx="9144000" cy="67111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99BA86-A0DE-704A-85BD-4B6FE05CEE50}"/>
                </a:ext>
              </a:extLst>
            </p:cNvPr>
            <p:cNvSpPr txBox="1"/>
            <p:nvPr/>
          </p:nvSpPr>
          <p:spPr>
            <a:xfrm>
              <a:off x="2128345" y="42632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808EBC-F477-2D49-9C65-C3DA06C136A8}"/>
              </a:ext>
            </a:extLst>
          </p:cNvPr>
          <p:cNvGrpSpPr/>
          <p:nvPr/>
        </p:nvGrpSpPr>
        <p:grpSpPr>
          <a:xfrm>
            <a:off x="-1" y="2349646"/>
            <a:ext cx="9144000" cy="1172222"/>
            <a:chOff x="-1" y="2477241"/>
            <a:chExt cx="9144000" cy="11722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2DC0D5C-C321-8142-BC56-86B7847F7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2477241"/>
              <a:ext cx="9144000" cy="11576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BC3639-1917-5642-A6B9-3295F7AB9445}"/>
                </a:ext>
              </a:extLst>
            </p:cNvPr>
            <p:cNvSpPr txBox="1"/>
            <p:nvPr/>
          </p:nvSpPr>
          <p:spPr>
            <a:xfrm>
              <a:off x="2128345" y="3056081"/>
              <a:ext cx="610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Tx1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4C1A9B-E63C-BB49-8221-B1494751AEF2}"/>
                </a:ext>
              </a:extLst>
            </p:cNvPr>
            <p:cNvSpPr txBox="1"/>
            <p:nvPr/>
          </p:nvSpPr>
          <p:spPr>
            <a:xfrm>
              <a:off x="551792" y="260328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input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DC7A12-C188-2146-8DB9-4CAF9B1A3963}"/>
                </a:ext>
              </a:extLst>
            </p:cNvPr>
            <p:cNvSpPr txBox="1"/>
            <p:nvPr/>
          </p:nvSpPr>
          <p:spPr>
            <a:xfrm>
              <a:off x="5983546" y="3187798"/>
              <a:ext cx="11576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outputs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99A37FDE-2E7E-2949-86ED-948F07C665C3}"/>
              </a:ext>
            </a:extLst>
          </p:cNvPr>
          <p:cNvSpPr/>
          <p:nvPr/>
        </p:nvSpPr>
        <p:spPr>
          <a:xfrm>
            <a:off x="-1" y="3291036"/>
            <a:ext cx="1395294" cy="2162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B407E8-7004-4D49-A217-5103C883BED5}"/>
              </a:ext>
            </a:extLst>
          </p:cNvPr>
          <p:cNvSpPr txBox="1"/>
          <p:nvPr/>
        </p:nvSpPr>
        <p:spPr>
          <a:xfrm>
            <a:off x="1905058" y="4731484"/>
            <a:ext cx="5354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sum of fees in block added to </a:t>
            </a:r>
            <a:r>
              <a:rPr lang="en-US" dirty="0" err="1">
                <a:latin typeface="+mn-lt"/>
              </a:rPr>
              <a:t>coinbase</a:t>
            </a:r>
            <a:r>
              <a:rPr lang="en-US" dirty="0">
                <a:latin typeface="+mn-lt"/>
              </a:rPr>
              <a:t> Tx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36AF0-437C-284D-8419-32A7A7170653}"/>
              </a:ext>
            </a:extLst>
          </p:cNvPr>
          <p:cNvSpPr txBox="1"/>
          <p:nvPr/>
        </p:nvSpPr>
        <p:spPr>
          <a:xfrm>
            <a:off x="1351550" y="3220874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4DEE92-5ED1-D842-B94F-85115C670BAB}"/>
              </a:ext>
            </a:extLst>
          </p:cNvPr>
          <p:cNvSpPr txBox="1"/>
          <p:nvPr/>
        </p:nvSpPr>
        <p:spPr>
          <a:xfrm>
            <a:off x="1059175" y="4310970"/>
            <a:ext cx="722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(Tx fee)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E406BB-F6AA-C348-A84C-808DD16B6E34}"/>
              </a:ext>
            </a:extLst>
          </p:cNvPr>
          <p:cNvSpPr txBox="1"/>
          <p:nvPr/>
        </p:nvSpPr>
        <p:spPr>
          <a:xfrm>
            <a:off x="2728401" y="2528013"/>
            <a:ext cx="1562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(input UTXO value)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0A6955-A90E-C74C-8423-12760D1AE4B1}"/>
              </a:ext>
            </a:extLst>
          </p:cNvPr>
          <p:cNvSpPr txBox="1"/>
          <p:nvPr/>
        </p:nvSpPr>
        <p:spPr>
          <a:xfrm>
            <a:off x="6638156" y="1731369"/>
            <a:ext cx="1342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6.25 + Tx fees = </a:t>
            </a:r>
          </a:p>
        </p:txBody>
      </p:sp>
    </p:spTree>
    <p:extLst>
      <p:ext uri="{BB962C8B-B14F-4D97-AF65-F5344CB8AC3E}">
        <p14:creationId xmlns:p14="http://schemas.microsoft.com/office/powerpoint/2010/main" val="22359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240E-E862-BE4D-AD8A-CE66056FC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fees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1C31A-6735-2D4E-9843-D002B43C1645}"/>
              </a:ext>
            </a:extLst>
          </p:cNvPr>
          <p:cNvSpPr txBox="1"/>
          <p:nvPr/>
        </p:nvSpPr>
        <p:spPr>
          <a:xfrm>
            <a:off x="223284" y="862273"/>
            <a:ext cx="7028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average Tx fees in USD  (last 60 days, </a:t>
            </a:r>
            <a:r>
              <a:rPr lang="en-US" dirty="0" err="1">
                <a:latin typeface="+mn-lt"/>
              </a:rPr>
              <a:t>sep.</a:t>
            </a:r>
            <a:r>
              <a:rPr lang="en-US" dirty="0">
                <a:latin typeface="+mn-lt"/>
              </a:rPr>
              <a:t> 2023)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960C50-BBF9-C742-9984-9C84A5BDCF7C}"/>
              </a:ext>
            </a:extLst>
          </p:cNvPr>
          <p:cNvSpPr txBox="1"/>
          <p:nvPr/>
        </p:nvSpPr>
        <p:spPr>
          <a:xfrm>
            <a:off x="223284" y="3085904"/>
            <a:ext cx="516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average Tx fees in USD  (all time)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E7371-0229-1865-2310-43D14A6B3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507" y="3493723"/>
            <a:ext cx="3660059" cy="15750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CABD97-3E39-5CC4-4ECA-51A3719F1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8507" y="1372299"/>
            <a:ext cx="3424084" cy="1665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76FFD-0BB6-DD9B-1B71-CB1769E76F4B}"/>
              </a:ext>
            </a:extLst>
          </p:cNvPr>
          <p:cNvSpPr txBox="1"/>
          <p:nvPr/>
        </p:nvSpPr>
        <p:spPr>
          <a:xfrm>
            <a:off x="5987846" y="194716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$2.11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FB67C6-A58D-57E1-3035-BAFB6646241C}"/>
              </a:ext>
            </a:extLst>
          </p:cNvPr>
          <p:cNvCxnSpPr>
            <a:cxnSpLocks/>
          </p:cNvCxnSpPr>
          <p:nvPr/>
        </p:nvCxnSpPr>
        <p:spPr>
          <a:xfrm flipH="1">
            <a:off x="5611919" y="2168166"/>
            <a:ext cx="415255" cy="22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297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362EA-A869-FB4F-8CA5-3FD0C8F6D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5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All value in Bitcoin is held in UTXOs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D317A-EF65-4B44-B36A-9CE23700FF80}"/>
              </a:ext>
            </a:extLst>
          </p:cNvPr>
          <p:cNvSpPr txBox="1"/>
          <p:nvPr/>
        </p:nvSpPr>
        <p:spPr>
          <a:xfrm>
            <a:off x="840832" y="4513675"/>
            <a:ext cx="755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Sep. 2023:   miners need to store ≈130M UTXOs in memory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575D8-F761-3F6F-CE84-F20D738DE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280"/>
          <a:stretch/>
        </p:blipFill>
        <p:spPr>
          <a:xfrm>
            <a:off x="1209365" y="970015"/>
            <a:ext cx="6550742" cy="553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E9D69-EB34-04C1-188F-6C5B3F08E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997" y="1728213"/>
            <a:ext cx="3464197" cy="2659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E4AFD3-CF70-DC28-E025-BCF058A8AAFD}"/>
              </a:ext>
            </a:extLst>
          </p:cNvPr>
          <p:cNvSpPr txBox="1"/>
          <p:nvPr/>
        </p:nvSpPr>
        <p:spPr>
          <a:xfrm>
            <a:off x="6440128" y="1809063"/>
            <a:ext cx="914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130M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B55F67-051E-4FD5-67BA-0BA60B3886E4}"/>
              </a:ext>
            </a:extLst>
          </p:cNvPr>
          <p:cNvCxnSpPr>
            <a:stCxn id="6" idx="1"/>
          </p:cNvCxnSpPr>
          <p:nvPr/>
        </p:nvCxnSpPr>
        <p:spPr>
          <a:xfrm flipH="1">
            <a:off x="6062194" y="2039896"/>
            <a:ext cx="377934" cy="937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32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E5EB-1B6C-9A48-ADDF-D57521BD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Focusing on Tx2:     </a:t>
            </a:r>
            <a:r>
              <a:rPr lang="en-US" dirty="0" err="1"/>
              <a:t>TxInp</a:t>
            </a:r>
            <a:r>
              <a:rPr lang="en-US" dirty="0"/>
              <a:t>[0]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00EF5-7A69-1042-AB4D-C81A5185C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54"/>
          <a:stretch/>
        </p:blipFill>
        <p:spPr>
          <a:xfrm>
            <a:off x="906517" y="2128642"/>
            <a:ext cx="7330966" cy="252732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2ED7C1-7102-9642-8E89-2B3D8942708A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348339" y="1487807"/>
            <a:ext cx="1815978" cy="13843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BBC3B3-E6B0-B140-A6C2-DE661C0DC0A4}"/>
              </a:ext>
            </a:extLst>
          </p:cNvPr>
          <p:cNvSpPr txBox="1"/>
          <p:nvPr/>
        </p:nvSpPr>
        <p:spPr>
          <a:xfrm>
            <a:off x="6563095" y="3162477"/>
            <a:ext cx="1873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</a:t>
            </a:r>
            <a:r>
              <a:rPr lang="en-US" dirty="0" err="1">
                <a:latin typeface="+mn-lt"/>
              </a:rPr>
              <a:t>TxInp</a:t>
            </a:r>
            <a:r>
              <a:rPr lang="en-US" dirty="0">
                <a:latin typeface="+mn-lt"/>
              </a:rPr>
              <a:t>[0]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C66D1D-AFF8-144D-B6EF-A9FCA710D1A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4572001" y="3393310"/>
            <a:ext cx="1991094" cy="342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048405D-648B-054F-A0FF-F4798C3832A2}"/>
              </a:ext>
            </a:extLst>
          </p:cNvPr>
          <p:cNvSpPr txBox="1"/>
          <p:nvPr/>
        </p:nvSpPr>
        <p:spPr>
          <a:xfrm>
            <a:off x="6164317" y="1072308"/>
            <a:ext cx="1988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from UTXO</a:t>
            </a:r>
          </a:p>
          <a:p>
            <a:pPr algn="l"/>
            <a:r>
              <a:rPr lang="en-US" dirty="0">
                <a:latin typeface="+mn-lt"/>
              </a:rPr>
              <a:t>(Bitcoin script)</a:t>
            </a:r>
          </a:p>
        </p:txBody>
      </p:sp>
    </p:spTree>
    <p:extLst>
      <p:ext uri="{BB962C8B-B14F-4D97-AF65-F5344CB8AC3E}">
        <p14:creationId xmlns:p14="http://schemas.microsoft.com/office/powerpoint/2010/main" val="3282990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100" y="895350"/>
            <a:ext cx="8839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Physical signatures:  </a:t>
            </a:r>
            <a:r>
              <a:rPr lang="en-US" b="0" dirty="0"/>
              <a:t>bind transaction to author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581150"/>
            <a:ext cx="3352800" cy="1186854"/>
            <a:chOff x="609600" y="1962150"/>
            <a:chExt cx="3352800" cy="11868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1962150"/>
              <a:ext cx="3352800" cy="118685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914400" y="239395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10393" t="16976" r="29453" b="8950"/>
            <a:stretch/>
          </p:blipFill>
          <p:spPr>
            <a:xfrm>
              <a:off x="1600201" y="2724150"/>
              <a:ext cx="457200" cy="28724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070069" y="2561979"/>
            <a:ext cx="4311931" cy="1196625"/>
            <a:chOff x="4070069" y="2561979"/>
            <a:chExt cx="4311931" cy="1196625"/>
          </a:xfrm>
        </p:grpSpPr>
        <p:grpSp>
          <p:nvGrpSpPr>
            <p:cNvPr id="9" name="Group 8"/>
            <p:cNvGrpSpPr/>
            <p:nvPr/>
          </p:nvGrpSpPr>
          <p:grpSpPr>
            <a:xfrm>
              <a:off x="5029200" y="2571750"/>
              <a:ext cx="3352800" cy="1186854"/>
              <a:chOff x="609600" y="1962150"/>
              <a:chExt cx="3352800" cy="118685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" y="1962150"/>
                <a:ext cx="3352800" cy="118685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2393950"/>
                <a:ext cx="258866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Bob agrees to pay Alice 100$</a:t>
                </a: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l="10393" t="16976" r="29453" b="8950"/>
              <a:stretch/>
            </p:blipFill>
            <p:spPr>
              <a:xfrm>
                <a:off x="1600201" y="2724150"/>
                <a:ext cx="457200" cy="287246"/>
              </a:xfrm>
              <a:prstGeom prst="rect">
                <a:avLst/>
              </a:prstGeom>
            </p:spPr>
          </p:pic>
        </p:grpSp>
        <p:sp>
          <p:nvSpPr>
            <p:cNvPr id="6" name="Right Arrow 5"/>
            <p:cNvSpPr/>
            <p:nvPr/>
          </p:nvSpPr>
          <p:spPr>
            <a:xfrm rot="1672349">
              <a:off x="4070069" y="2561979"/>
              <a:ext cx="6858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400" y="3796665"/>
            <a:ext cx="85628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Problem in the digital world: 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	   anyone can copy Bob’s signature from one doc to another</a:t>
            </a:r>
          </a:p>
        </p:txBody>
      </p:sp>
    </p:spTree>
    <p:extLst>
      <p:ext uri="{BB962C8B-B14F-4D97-AF65-F5344CB8AC3E}">
        <p14:creationId xmlns:p14="http://schemas.microsoft.com/office/powerpoint/2010/main" val="25241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stack machine.    Not Turing Complete:   no loops.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Quick survey of op codes:</a:t>
            </a:r>
          </a:p>
          <a:p>
            <a:pPr marL="0" indent="0">
              <a:buNone/>
            </a:pPr>
            <a:r>
              <a:rPr lang="en-US" sz="2400" dirty="0"/>
              <a:t>1.  </a:t>
            </a:r>
            <a:r>
              <a:rPr lang="en-US" sz="2400" b="1" dirty="0"/>
              <a:t>OP_TRUE </a:t>
            </a:r>
            <a:r>
              <a:rPr lang="en-US" sz="2400" dirty="0"/>
              <a:t>(OP_1),  </a:t>
            </a:r>
            <a:r>
              <a:rPr lang="en-US" sz="2400" b="1" dirty="0"/>
              <a:t>OP_2</a:t>
            </a:r>
            <a:r>
              <a:rPr lang="en-US" sz="2400" dirty="0"/>
              <a:t>, …, </a:t>
            </a:r>
            <a:r>
              <a:rPr lang="en-US" sz="2400" b="1" dirty="0"/>
              <a:t>OP_16</a:t>
            </a:r>
            <a:r>
              <a:rPr lang="en-US" sz="2400" dirty="0"/>
              <a:t>:   push value onto stack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 </a:t>
            </a:r>
            <a:r>
              <a:rPr lang="en-US" sz="2400" b="1" dirty="0"/>
              <a:t>OP_DUP</a:t>
            </a:r>
            <a:r>
              <a:rPr lang="en-US" sz="2400" dirty="0"/>
              <a:t>:  push top of stack onto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2F489E-0BA9-1D44-A4B1-111B9A9952BD}"/>
              </a:ext>
            </a:extLst>
          </p:cNvPr>
          <p:cNvSpPr txBox="1"/>
          <p:nvPr/>
        </p:nvSpPr>
        <p:spPr>
          <a:xfrm>
            <a:off x="1450425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8BD1-9ACD-C94D-87A7-8DF46C408971}"/>
              </a:ext>
            </a:extLst>
          </p:cNvPr>
          <p:cNvSpPr txBox="1"/>
          <p:nvPr/>
        </p:nvSpPr>
        <p:spPr>
          <a:xfrm>
            <a:off x="3368563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82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4570337" y="2990673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EF309-58B9-614B-80B1-B7B5F967C5B0}"/>
              </a:ext>
            </a:extLst>
          </p:cNvPr>
          <p:cNvSpPr txBox="1"/>
          <p:nvPr/>
        </p:nvSpPr>
        <p:spPr>
          <a:xfrm>
            <a:off x="1067626" y="429395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690357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en-US" sz="2400" dirty="0"/>
              <a:t>control:	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OP_IF </a:t>
            </a:r>
            <a:r>
              <a:rPr lang="en-US" sz="2400" dirty="0"/>
              <a:t>&lt;statements&gt; </a:t>
            </a:r>
            <a:r>
              <a:rPr lang="en-US" sz="2400" b="1" dirty="0"/>
              <a:t>OP_ELSE </a:t>
            </a:r>
            <a:r>
              <a:rPr lang="en-US" sz="2400" dirty="0"/>
              <a:t>&lt;statements&gt; </a:t>
            </a:r>
            <a:r>
              <a:rPr lang="en-US" sz="2400" b="1" dirty="0"/>
              <a:t>OP_ENDIF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OP_VERIFY</a:t>
            </a:r>
            <a:r>
              <a:rPr lang="en-US" sz="2400" dirty="0"/>
              <a:t>:   abort fail if   top = false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OP_RETURN</a:t>
            </a:r>
            <a:r>
              <a:rPr lang="en-US" sz="2400" dirty="0"/>
              <a:t>:   abort and fail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		what is this for?     </a:t>
            </a:r>
            <a:r>
              <a:rPr lang="en-US" sz="2400" dirty="0" err="1"/>
              <a:t>ScriptPK</a:t>
            </a:r>
            <a:r>
              <a:rPr lang="en-US" sz="2400" dirty="0"/>
              <a:t> = [OP_RETURN,  &lt;data&gt;] 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	</a:t>
            </a:r>
            <a:r>
              <a:rPr lang="en-US" sz="2400" b="1" dirty="0"/>
              <a:t>OP_EQVERIFY</a:t>
            </a:r>
            <a:r>
              <a:rPr lang="en-US" sz="2400" dirty="0"/>
              <a:t>:   pop, pop, abort fail if not equal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75BAD-DE8F-4C41-853B-68BE9F80ECA6}"/>
              </a:ext>
            </a:extLst>
          </p:cNvPr>
          <p:cNvSpPr txBox="1"/>
          <p:nvPr/>
        </p:nvSpPr>
        <p:spPr>
          <a:xfrm>
            <a:off x="786617" y="1824025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99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E5338-FB1B-CC4D-B4FE-0B36A19978B2}"/>
              </a:ext>
            </a:extLst>
          </p:cNvPr>
          <p:cNvSpPr txBox="1"/>
          <p:nvPr/>
        </p:nvSpPr>
        <p:spPr>
          <a:xfrm>
            <a:off x="756137" y="2415337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9542E-BCEC-8148-B202-C5E32DCF7CD3}"/>
              </a:ext>
            </a:extLst>
          </p:cNvPr>
          <p:cNvSpPr txBox="1"/>
          <p:nvPr/>
        </p:nvSpPr>
        <p:spPr>
          <a:xfrm>
            <a:off x="721695" y="3006649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B66189-EE21-E848-8454-195EB13B3E3B}"/>
              </a:ext>
            </a:extLst>
          </p:cNvPr>
          <p:cNvSpPr txBox="1"/>
          <p:nvPr/>
        </p:nvSpPr>
        <p:spPr>
          <a:xfrm>
            <a:off x="691215" y="4030633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+mn-lt"/>
              </a:rPr>
              <a:t>136</a:t>
            </a:r>
          </a:p>
        </p:txBody>
      </p:sp>
    </p:spTree>
    <p:extLst>
      <p:ext uri="{BB962C8B-B14F-4D97-AF65-F5344CB8AC3E}">
        <p14:creationId xmlns:p14="http://schemas.microsoft.com/office/powerpoint/2010/main" val="17128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B5DE1-F6F5-6E41-BF4B-4709593F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Bitcoin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B21A-A48C-2540-891F-F1B931C8B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5" y="1030027"/>
            <a:ext cx="8686800" cy="3988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4.  arithmetic:	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OP_ADD</a:t>
            </a:r>
            <a:r>
              <a:rPr lang="en-US" sz="2400" dirty="0"/>
              <a:t>,   </a:t>
            </a:r>
            <a:r>
              <a:rPr lang="en-US" sz="2400" b="1" dirty="0"/>
              <a:t>OP_SUB</a:t>
            </a:r>
            <a:r>
              <a:rPr lang="en-US" sz="2400" dirty="0"/>
              <a:t>,   </a:t>
            </a:r>
            <a:r>
              <a:rPr lang="en-US" sz="2400" b="1" dirty="0"/>
              <a:t>OP_AND</a:t>
            </a:r>
            <a:r>
              <a:rPr lang="en-US" sz="2400" dirty="0"/>
              <a:t>, …:    pop two items, add,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5.  crypto:</a:t>
            </a:r>
          </a:p>
          <a:p>
            <a:pPr marL="0" indent="0">
              <a:spcBef>
                <a:spcPts val="5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OP_SHA256</a:t>
            </a:r>
            <a:r>
              <a:rPr lang="en-US" sz="2400" dirty="0"/>
              <a:t>:   pop, hash, push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OP_CHECKSIG</a:t>
            </a:r>
            <a:r>
              <a:rPr lang="en-US" sz="2400" dirty="0"/>
              <a:t>:   pop pk,   pop sig,   verify sig. on Tx,   push 0 or 1</a:t>
            </a:r>
          </a:p>
          <a:p>
            <a:pPr marL="457200" indent="-457200">
              <a:spcBef>
                <a:spcPts val="1776"/>
              </a:spcBef>
              <a:buAutoNum type="arabicPeriod" startAt="6"/>
            </a:pPr>
            <a:r>
              <a:rPr lang="en-US" sz="2400" dirty="0"/>
              <a:t>Time:  </a:t>
            </a:r>
            <a:r>
              <a:rPr lang="en-US" sz="2400" b="1" dirty="0" err="1"/>
              <a:t>OP_CheckLockTimeVerify</a:t>
            </a:r>
            <a:r>
              <a:rPr lang="en-US" sz="2400" b="1" dirty="0"/>
              <a:t> </a:t>
            </a:r>
            <a:r>
              <a:rPr lang="en-US" sz="2400" dirty="0"/>
              <a:t>(CLTV):   </a:t>
            </a:r>
            <a:br>
              <a:rPr lang="en-US" sz="2400" dirty="0"/>
            </a:br>
            <a:r>
              <a:rPr lang="en-US" sz="2400" dirty="0"/>
              <a:t>		    fail if value at the top of stack &gt; Tx </a:t>
            </a:r>
            <a:r>
              <a:rPr lang="en-US" sz="2400" dirty="0" err="1"/>
              <a:t>locktime</a:t>
            </a:r>
            <a:r>
              <a:rPr lang="en-US" sz="2400" dirty="0"/>
              <a:t> value.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	    usage: UTXO can specify min-time when it can be spent</a:t>
            </a:r>
          </a:p>
        </p:txBody>
      </p:sp>
    </p:spTree>
    <p:extLst>
      <p:ext uri="{BB962C8B-B14F-4D97-AF65-F5344CB8AC3E}">
        <p14:creationId xmlns:p14="http://schemas.microsoft.com/office/powerpoint/2010/main" val="1492367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C65623-814C-6A41-AA93-1F71F56B75AB}"/>
              </a:ext>
            </a:extLst>
          </p:cNvPr>
          <p:cNvSpPr/>
          <p:nvPr/>
        </p:nvSpPr>
        <p:spPr>
          <a:xfrm>
            <a:off x="708345" y="988826"/>
            <a:ext cx="776580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BBE5F-D44D-AB4F-B4A0-EF9505227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 common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33E4-7C8D-DA46-A597-1CA014A3B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1358"/>
            <a:ext cx="8229600" cy="411214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/>
              <a:t>&lt;sig&gt;  &lt;pk&gt;   </a:t>
            </a:r>
            <a:r>
              <a:rPr lang="en-US" sz="2400" b="1" dirty="0"/>
              <a:t>DUP  HASH256  </a:t>
            </a:r>
            <a:r>
              <a:rPr lang="en-US" sz="2400" dirty="0"/>
              <a:t>&lt;</a:t>
            </a:r>
            <a:r>
              <a:rPr lang="en-US" sz="2400" dirty="0" err="1"/>
              <a:t>pkhash</a:t>
            </a:r>
            <a:r>
              <a:rPr lang="en-US" sz="2400" dirty="0"/>
              <a:t>&gt;  </a:t>
            </a:r>
            <a:r>
              <a:rPr lang="en-US" sz="2400" b="1" dirty="0"/>
              <a:t>EQVERIFY  CHECKSIG</a:t>
            </a:r>
          </a:p>
          <a:p>
            <a:pPr marL="0" indent="0">
              <a:spcBef>
                <a:spcPts val="2376"/>
              </a:spcBef>
              <a:buNone/>
              <a:tabLst>
                <a:tab pos="909638" algn="l"/>
                <a:tab pos="5481638" algn="l"/>
              </a:tabLst>
            </a:pPr>
            <a:r>
              <a:rPr lang="en-US" sz="2400" b="1" u="sng" dirty="0"/>
              <a:t>stack</a:t>
            </a:r>
            <a:r>
              <a:rPr lang="en-US" sz="2400" dirty="0"/>
              <a:t>:	empty	</a:t>
            </a:r>
            <a:r>
              <a:rPr lang="en-US" sz="2400" dirty="0" err="1"/>
              <a:t>init</a:t>
            </a:r>
            <a:endParaRPr lang="en-US" sz="2400" dirty="0"/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push values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&lt;pk&gt;	</a:t>
            </a:r>
            <a:r>
              <a:rPr lang="en-US" sz="2400" b="1" dirty="0"/>
              <a:t>DUP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		</a:t>
            </a:r>
            <a:r>
              <a:rPr lang="en-US" sz="2400" b="1" dirty="0"/>
              <a:t>HASH256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 &lt;hash&gt; &lt;</a:t>
            </a:r>
            <a:r>
              <a:rPr lang="en-US" sz="2400" dirty="0" err="1"/>
              <a:t>pkhash</a:t>
            </a:r>
            <a:r>
              <a:rPr lang="en-US" sz="2400" dirty="0"/>
              <a:t>&gt;	push value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&lt;sig&gt; &lt;pk&gt;	</a:t>
            </a:r>
            <a:r>
              <a:rPr lang="en-US" sz="2400" b="1" dirty="0"/>
              <a:t>EQVERIFY</a:t>
            </a:r>
          </a:p>
          <a:p>
            <a:pPr marL="0" indent="0">
              <a:buNone/>
              <a:tabLst>
                <a:tab pos="909638" algn="l"/>
                <a:tab pos="5481638" algn="l"/>
              </a:tabLst>
            </a:pPr>
            <a:r>
              <a:rPr lang="en-US" sz="2400" dirty="0"/>
              <a:t>	1	</a:t>
            </a:r>
            <a:r>
              <a:rPr lang="en-US" sz="2400" b="1" dirty="0"/>
              <a:t>CHECKSIG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⇒ successful termination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33B0C-86C1-3E42-B3C1-4C516DBF803F}"/>
              </a:ext>
            </a:extLst>
          </p:cNvPr>
          <p:cNvSpPr txBox="1"/>
          <p:nvPr/>
        </p:nvSpPr>
        <p:spPr>
          <a:xfrm>
            <a:off x="6508658" y="4382813"/>
            <a:ext cx="2272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verify(pk, Tx, sig)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B4B14B-5FE1-CFDE-F976-3626354D431D}"/>
              </a:ext>
            </a:extLst>
          </p:cNvPr>
          <p:cNvCxnSpPr/>
          <p:nvPr/>
        </p:nvCxnSpPr>
        <p:spPr>
          <a:xfrm>
            <a:off x="2290917" y="978994"/>
            <a:ext cx="0" cy="49894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03198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posts Tx: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CD64DF-6CED-254B-A431-8C7EF606E8AA}"/>
              </a:ext>
            </a:extLst>
          </p:cNvPr>
          <p:cNvGrpSpPr/>
          <p:nvPr/>
        </p:nvGrpSpPr>
        <p:grpSpPr>
          <a:xfrm>
            <a:off x="2983685" y="3010781"/>
            <a:ext cx="6061757" cy="1190947"/>
            <a:chOff x="2983685" y="3010781"/>
            <a:chExt cx="6061757" cy="11909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DF6FDC-D406-E64C-9E60-377B23E42805}"/>
                </a:ext>
              </a:extLst>
            </p:cNvPr>
            <p:cNvGrpSpPr/>
            <p:nvPr/>
          </p:nvGrpSpPr>
          <p:grpSpPr>
            <a:xfrm>
              <a:off x="2983685" y="3010781"/>
              <a:ext cx="6061757" cy="1088096"/>
              <a:chOff x="2983685" y="3010781"/>
              <a:chExt cx="6061757" cy="108809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C03135F-4377-4148-A999-890ECF93AA7A}"/>
                  </a:ext>
                </a:extLst>
              </p:cNvPr>
              <p:cNvGrpSpPr/>
              <p:nvPr/>
            </p:nvGrpSpPr>
            <p:grpSpPr>
              <a:xfrm>
                <a:off x="4142844" y="3386949"/>
                <a:ext cx="2071425" cy="603878"/>
                <a:chOff x="2634712" y="3808412"/>
                <a:chExt cx="2071425" cy="603878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98A633E-6F84-1845-9C56-49238A4F43B9}"/>
                    </a:ext>
                  </a:extLst>
                </p:cNvPr>
                <p:cNvSpPr/>
                <p:nvPr/>
              </p:nvSpPr>
              <p:spPr>
                <a:xfrm>
                  <a:off x="2634712" y="3808412"/>
                  <a:ext cx="622641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76057EE-4886-FF4B-858F-77B560B0F3C1}"/>
                    </a:ext>
                  </a:extLst>
                </p:cNvPr>
                <p:cNvSpPr/>
                <p:nvPr/>
              </p:nvSpPr>
              <p:spPr>
                <a:xfrm>
                  <a:off x="3257353" y="3808412"/>
                  <a:ext cx="1448784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ScriptPK</a:t>
                  </a:r>
                  <a:r>
                    <a:rPr lang="en-US" baseline="-25000" dirty="0" err="1"/>
                    <a:t>B</a:t>
                  </a:r>
                  <a:endParaRPr lang="en-US" baseline="-25000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5DF5F8C-782C-BD40-886E-126BF77D1FB8}"/>
                  </a:ext>
                </a:extLst>
              </p:cNvPr>
              <p:cNvGrpSpPr/>
              <p:nvPr/>
            </p:nvGrpSpPr>
            <p:grpSpPr>
              <a:xfrm>
                <a:off x="6214268" y="3386949"/>
                <a:ext cx="2103518" cy="603878"/>
                <a:chOff x="2634712" y="3808412"/>
                <a:chExt cx="2103518" cy="603878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6716144-1E47-2642-95F9-C1149FBC8B04}"/>
                    </a:ext>
                  </a:extLst>
                </p:cNvPr>
                <p:cNvSpPr/>
                <p:nvPr/>
              </p:nvSpPr>
              <p:spPr>
                <a:xfrm>
                  <a:off x="2634712" y="3808412"/>
                  <a:ext cx="528681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/>
                    <a:t>2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FD63E1E5-2558-8142-941C-C360513AE59D}"/>
                    </a:ext>
                  </a:extLst>
                </p:cNvPr>
                <p:cNvSpPr/>
                <p:nvPr/>
              </p:nvSpPr>
              <p:spPr>
                <a:xfrm>
                  <a:off x="3163394" y="3808412"/>
                  <a:ext cx="1574836" cy="60387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ScriptPK</a:t>
                  </a:r>
                  <a:r>
                    <a:rPr lang="en-US" baseline="-25000" dirty="0" err="1"/>
                    <a:t>A</a:t>
                  </a:r>
                  <a:endParaRPr lang="en-US" baseline="-25000" dirty="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EB1FA6A-87C5-E04E-AE78-6E59347BE386}"/>
                  </a:ext>
                </a:extLst>
              </p:cNvPr>
              <p:cNvSpPr/>
              <p:nvPr/>
            </p:nvSpPr>
            <p:spPr>
              <a:xfrm>
                <a:off x="2983685" y="3386948"/>
                <a:ext cx="1131376" cy="60387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input</a:t>
                </a:r>
              </a:p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7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BTC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1A4A41-4528-3748-8353-DCF4838CE6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96187" y="3211887"/>
                <a:ext cx="0" cy="8869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C1FEB7A-6532-3249-AD7B-5749D6228D66}"/>
                  </a:ext>
                </a:extLst>
              </p:cNvPr>
              <p:cNvSpPr txBox="1"/>
              <p:nvPr/>
            </p:nvSpPr>
            <p:spPr>
              <a:xfrm>
                <a:off x="4384085" y="3017891"/>
                <a:ext cx="17126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UTXO</a:t>
                </a:r>
                <a:r>
                  <a:rPr lang="en-US" sz="2000" baseline="-25000" dirty="0">
                    <a:latin typeface="+mn-lt"/>
                  </a:rPr>
                  <a:t>B </a:t>
                </a:r>
                <a:r>
                  <a:rPr lang="en-US" sz="2000" dirty="0">
                    <a:latin typeface="+mn-lt"/>
                  </a:rPr>
                  <a:t>for Bob</a:t>
                </a:r>
                <a:endParaRPr lang="en-US" sz="2000" baseline="-25000" dirty="0">
                  <a:latin typeface="+mn-lt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D499E49-2F99-AA40-B50B-A283BB83F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7786" y="3368556"/>
                <a:ext cx="0" cy="622272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57FED88-D79C-324B-86DA-2A360B04FAB2}"/>
                  </a:ext>
                </a:extLst>
              </p:cNvPr>
              <p:cNvSpPr/>
              <p:nvPr/>
            </p:nvSpPr>
            <p:spPr>
              <a:xfrm>
                <a:off x="8351598" y="3390752"/>
                <a:ext cx="397455" cy="60007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0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866F7A-5310-CB46-830B-1506CB04CE10}"/>
                  </a:ext>
                </a:extLst>
              </p:cNvPr>
              <p:cNvSpPr txBox="1"/>
              <p:nvPr/>
            </p:nvSpPr>
            <p:spPr>
              <a:xfrm>
                <a:off x="6266989" y="3010781"/>
                <a:ext cx="27784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UTXO</a:t>
                </a:r>
                <a:r>
                  <a:rPr lang="en-US" sz="2000" baseline="-25000" dirty="0">
                    <a:latin typeface="+mn-lt"/>
                  </a:rPr>
                  <a:t>A </a:t>
                </a:r>
                <a:r>
                  <a:rPr lang="en-US" sz="2000" dirty="0">
                    <a:latin typeface="+mn-lt"/>
                  </a:rPr>
                  <a:t>for Alice (change)</a:t>
                </a:r>
                <a:endParaRPr lang="en-US" sz="2000" baseline="-25000" dirty="0">
                  <a:latin typeface="+mn-lt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3E4DAD4-6BBD-3E4E-AB87-00BE45D86385}"/>
                </a:ext>
              </a:extLst>
            </p:cNvPr>
            <p:cNvCxnSpPr>
              <a:cxnSpLocks/>
            </p:cNvCxnSpPr>
            <p:nvPr/>
          </p:nvCxnSpPr>
          <p:spPr>
            <a:xfrm>
              <a:off x="4115061" y="3211887"/>
              <a:ext cx="0" cy="98984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FE027038-603D-9B44-8253-0AD6DC455A91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5456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278" y="1293245"/>
            <a:ext cx="8749864" cy="15999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“input” contains </a:t>
            </a:r>
            <a:r>
              <a:rPr lang="en-US" sz="2400" dirty="0" err="1"/>
              <a:t>ScriptSig</a:t>
            </a:r>
            <a:r>
              <a:rPr lang="en-US" sz="2400" dirty="0"/>
              <a:t> that authorizes spending Alice’s UTXO</a:t>
            </a:r>
          </a:p>
          <a:p>
            <a:r>
              <a:rPr lang="en-US" sz="2400" dirty="0"/>
              <a:t>example:  </a:t>
            </a:r>
            <a:r>
              <a:rPr lang="en-US" sz="2400" dirty="0" err="1"/>
              <a:t>ScriptSig</a:t>
            </a:r>
            <a:r>
              <a:rPr lang="en-US" sz="2400" baseline="-25000" dirty="0"/>
              <a:t> </a:t>
            </a:r>
            <a:r>
              <a:rPr lang="en-US" sz="2400" dirty="0"/>
              <a:t> contains Alice’s signature on Tx</a:t>
            </a:r>
          </a:p>
          <a:p>
            <a:pPr marL="0" indent="0">
              <a:buNone/>
            </a:pPr>
            <a:r>
              <a:rPr lang="en-US" sz="2400" dirty="0"/>
              <a:t>	⟹   miners cannot change </a:t>
            </a:r>
            <a:r>
              <a:rPr lang="en-US" sz="2400" dirty="0" err="1"/>
              <a:t>ScriptPK</a:t>
            </a:r>
            <a:r>
              <a:rPr lang="en-US" sz="2400" baseline="-25000" dirty="0" err="1"/>
              <a:t>B</a:t>
            </a:r>
            <a:r>
              <a:rPr lang="en-US" sz="2400" dirty="0"/>
              <a:t>    </a:t>
            </a:r>
            <a:r>
              <a:rPr lang="en-US" sz="2000" dirty="0"/>
              <a:t>(will invalidate Alice’s signature)</a:t>
            </a:r>
            <a:endParaRPr lang="en-US" sz="2400" baseline="-25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3135F-4377-4148-A999-890ECF93AA7A}"/>
              </a:ext>
            </a:extLst>
          </p:cNvPr>
          <p:cNvGrpSpPr/>
          <p:nvPr/>
        </p:nvGrpSpPr>
        <p:grpSpPr>
          <a:xfrm>
            <a:off x="4142844" y="3386949"/>
            <a:ext cx="2071425" cy="603878"/>
            <a:chOff x="2634712" y="3808412"/>
            <a:chExt cx="2071425" cy="60387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DF5F8C-782C-BD40-886E-126BF77D1FB8}"/>
              </a:ext>
            </a:extLst>
          </p:cNvPr>
          <p:cNvGrpSpPr/>
          <p:nvPr/>
        </p:nvGrpSpPr>
        <p:grpSpPr>
          <a:xfrm>
            <a:off x="6214268" y="3386949"/>
            <a:ext cx="2103518" cy="603878"/>
            <a:chOff x="2634712" y="3808412"/>
            <a:chExt cx="2103518" cy="6038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6038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FA6A-87C5-E04E-AE78-6E59347BE386}"/>
              </a:ext>
            </a:extLst>
          </p:cNvPr>
          <p:cNvSpPr/>
          <p:nvPr/>
        </p:nvSpPr>
        <p:spPr>
          <a:xfrm>
            <a:off x="2983685" y="3386948"/>
            <a:ext cx="1131376" cy="6038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input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  <a:r>
              <a:rPr lang="en-US" sz="2000" b="1" dirty="0">
                <a:solidFill>
                  <a:schemeClr val="tx1"/>
                </a:solidFill>
              </a:rPr>
              <a:t> BTC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E4DAD4-6BBD-3E4E-AB87-00BE45D86385}"/>
              </a:ext>
            </a:extLst>
          </p:cNvPr>
          <p:cNvCxnSpPr>
            <a:cxnSpLocks/>
          </p:cNvCxnSpPr>
          <p:nvPr/>
        </p:nvCxnSpPr>
        <p:spPr>
          <a:xfrm>
            <a:off x="4115061" y="3211887"/>
            <a:ext cx="0" cy="989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6196187" y="3211887"/>
            <a:ext cx="0" cy="8869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1FEB7A-6532-3249-AD7B-5749D6228D66}"/>
              </a:ext>
            </a:extLst>
          </p:cNvPr>
          <p:cNvSpPr txBox="1"/>
          <p:nvPr/>
        </p:nvSpPr>
        <p:spPr>
          <a:xfrm>
            <a:off x="4384085" y="301789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8317786" y="3368556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FED88-D79C-324B-86DA-2A360B04FAB2}"/>
              </a:ext>
            </a:extLst>
          </p:cNvPr>
          <p:cNvSpPr/>
          <p:nvPr/>
        </p:nvSpPr>
        <p:spPr>
          <a:xfrm>
            <a:off x="8351598" y="3390752"/>
            <a:ext cx="397455" cy="6000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66F7A-5310-CB46-830B-1506CB04CE10}"/>
              </a:ext>
            </a:extLst>
          </p:cNvPr>
          <p:cNvSpPr txBox="1"/>
          <p:nvPr/>
        </p:nvSpPr>
        <p:spPr>
          <a:xfrm>
            <a:off x="6266989" y="3010781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0E6CFB-2484-F642-A570-4F51D8497CB2}"/>
              </a:ext>
            </a:extLst>
          </p:cNvPr>
          <p:cNvGrpSpPr/>
          <p:nvPr/>
        </p:nvGrpSpPr>
        <p:grpSpPr>
          <a:xfrm>
            <a:off x="764081" y="4026451"/>
            <a:ext cx="7884674" cy="873225"/>
            <a:chOff x="583320" y="4111515"/>
            <a:chExt cx="7884674" cy="8732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8435306-33DB-D447-BD27-535A69AD0C2B}"/>
                </a:ext>
              </a:extLst>
            </p:cNvPr>
            <p:cNvGrpSpPr/>
            <p:nvPr/>
          </p:nvGrpSpPr>
          <p:grpSpPr>
            <a:xfrm>
              <a:off x="583320" y="4466372"/>
              <a:ext cx="7884674" cy="518368"/>
              <a:chOff x="583320" y="4466372"/>
              <a:chExt cx="7884674" cy="51836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07F231-C749-2540-823D-2EA9E65F80B7}"/>
                  </a:ext>
                </a:extLst>
              </p:cNvPr>
              <p:cNvSpPr/>
              <p:nvPr/>
            </p:nvSpPr>
            <p:spPr>
              <a:xfrm>
                <a:off x="2051428" y="4485796"/>
                <a:ext cx="6416566" cy="49894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2642256-5F8A-4841-89FE-90DED2C648F3}"/>
                  </a:ext>
                </a:extLst>
              </p:cNvPr>
              <p:cNvSpPr txBox="1"/>
              <p:nvPr/>
            </p:nvSpPr>
            <p:spPr>
              <a:xfrm>
                <a:off x="2134241" y="4512495"/>
                <a:ext cx="59117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DUP  HASH256  </a:t>
                </a:r>
                <a:r>
                  <a:rPr lang="en-US" b="1" dirty="0">
                    <a:latin typeface="+mn-lt"/>
                  </a:rPr>
                  <a:t>&lt;</a:t>
                </a:r>
                <a:r>
                  <a:rPr lang="en-US" b="1" dirty="0" err="1">
                    <a:latin typeface="+mn-lt"/>
                  </a:rPr>
                  <a:t>addr</a:t>
                </a:r>
                <a:r>
                  <a:rPr lang="en-US" b="1" baseline="-25000" dirty="0" err="1">
                    <a:latin typeface="+mn-lt"/>
                  </a:rPr>
                  <a:t>B</a:t>
                </a:r>
                <a:r>
                  <a:rPr lang="en-US" b="1" dirty="0">
                    <a:latin typeface="+mn-lt"/>
                  </a:rPr>
                  <a:t>&gt;  </a:t>
                </a:r>
                <a:r>
                  <a:rPr lang="en-US" dirty="0">
                    <a:latin typeface="+mn-lt"/>
                  </a:rPr>
                  <a:t>EQVERIFY  CHECKSIG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139D28-1277-3446-994E-EFCBC8E12E25}"/>
                  </a:ext>
                </a:extLst>
              </p:cNvPr>
              <p:cNvSpPr txBox="1"/>
              <p:nvPr/>
            </p:nvSpPr>
            <p:spPr>
              <a:xfrm>
                <a:off x="583320" y="4466372"/>
                <a:ext cx="14641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+mn-lt"/>
                  </a:rPr>
                  <a:t>ScriptPK</a:t>
                </a:r>
                <a:r>
                  <a:rPr lang="en-US" baseline="-25000" dirty="0" err="1">
                    <a:latin typeface="+mn-lt"/>
                  </a:rPr>
                  <a:t>B</a:t>
                </a:r>
                <a:r>
                  <a:rPr lang="en-US" dirty="0">
                    <a:latin typeface="+mn-lt"/>
                  </a:rPr>
                  <a:t>: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049E59-D755-3249-8CA3-8406EBC597E5}"/>
                </a:ext>
              </a:extLst>
            </p:cNvPr>
            <p:cNvGrpSpPr/>
            <p:nvPr/>
          </p:nvGrpSpPr>
          <p:grpSpPr>
            <a:xfrm>
              <a:off x="2134241" y="4111515"/>
              <a:ext cx="6333753" cy="363701"/>
              <a:chOff x="2134241" y="4111515"/>
              <a:chExt cx="6333753" cy="363701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D9AAAE14-A8E5-6E4D-8B1C-1D08321590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4241" y="4111515"/>
                <a:ext cx="2437759" cy="363701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E4FA175-D54C-5140-823A-C0C8CA2C6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33507" y="4122428"/>
                <a:ext cx="2434487" cy="343944"/>
              </a:xfrm>
              <a:prstGeom prst="line">
                <a:avLst/>
              </a:prstGeom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A6A64F7-A99C-5249-B57A-8646A8763B29}"/>
              </a:ext>
            </a:extLst>
          </p:cNvPr>
          <p:cNvSpPr/>
          <p:nvPr/>
        </p:nvSpPr>
        <p:spPr>
          <a:xfrm>
            <a:off x="4284929" y="4310420"/>
            <a:ext cx="1180214" cy="6973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3685DCB7-5A21-9C49-8AB9-7899E29F8B90}"/>
              </a:ext>
            </a:extLst>
          </p:cNvPr>
          <p:cNvSpPr/>
          <p:nvPr/>
        </p:nvSpPr>
        <p:spPr>
          <a:xfrm>
            <a:off x="818161" y="3410891"/>
            <a:ext cx="1426109" cy="603879"/>
          </a:xfrm>
          <a:prstGeom prst="wedgeRoundRectCallout">
            <a:avLst>
              <a:gd name="adj1" fmla="val 112160"/>
              <a:gd name="adj2" fmla="val -692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Point to Alice’s UTXO</a:t>
            </a:r>
          </a:p>
        </p:txBody>
      </p:sp>
    </p:spTree>
    <p:extLst>
      <p:ext uri="{BB962C8B-B14F-4D97-AF65-F5344CB8AC3E}">
        <p14:creationId xmlns:p14="http://schemas.microsoft.com/office/powerpoint/2010/main" val="29054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E9086-829A-EF47-81F7-5AA3732E01B5}"/>
              </a:ext>
            </a:extLst>
          </p:cNvPr>
          <p:cNvGrpSpPr/>
          <p:nvPr/>
        </p:nvGrpSpPr>
        <p:grpSpPr>
          <a:xfrm>
            <a:off x="3189670" y="2806463"/>
            <a:ext cx="2010575" cy="531889"/>
            <a:chOff x="2707666" y="2854092"/>
            <a:chExt cx="2010575" cy="5318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F44BA-4A81-834F-BA31-96EF7D4A6709}"/>
                </a:ext>
              </a:extLst>
            </p:cNvPr>
            <p:cNvSpPr/>
            <p:nvPr/>
          </p:nvSpPr>
          <p:spPr>
            <a:xfrm>
              <a:off x="2707666" y="2854092"/>
              <a:ext cx="201057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73516" y="2877018"/>
              <a:ext cx="1844725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/>
                <a:t>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274883" y="3770562"/>
            <a:ext cx="8521264" cy="508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ScriptSig</a:t>
            </a:r>
            <a:r>
              <a:rPr lang="en-US" b="1" baseline="-25000" dirty="0" err="1"/>
              <a:t>B</a:t>
            </a:r>
            <a:endParaRPr lang="en-US" b="1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5B15FE-716E-3C40-BDC0-C64D45F53256}"/>
              </a:ext>
            </a:extLst>
          </p:cNvPr>
          <p:cNvSpPr txBox="1"/>
          <p:nvPr/>
        </p:nvSpPr>
        <p:spPr>
          <a:xfrm>
            <a:off x="5281890" y="2865820"/>
            <a:ext cx="3170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(authorizes spending UTXO</a:t>
            </a:r>
            <a:r>
              <a:rPr lang="en-US" sz="2000" baseline="-25000" dirty="0">
                <a:latin typeface="+mn-lt"/>
              </a:rPr>
              <a:t>B</a:t>
            </a:r>
            <a:r>
              <a:rPr lang="en-US" sz="2000" dirty="0">
                <a:latin typeface="+mn-lt"/>
              </a:rPr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AC7F65-BEBD-C744-B8BC-276E283D3800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4065816" y="2337037"/>
            <a:ext cx="129142" cy="469426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B20D-38EE-4D47-8631-77E8BAC0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P2PKH:  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1DC3-9908-8D46-BCBD-B8C4997A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415" y="1200151"/>
            <a:ext cx="8686800" cy="3818430"/>
          </a:xfrm>
        </p:spPr>
        <p:txBody>
          <a:bodyPr>
            <a:normAutofit/>
          </a:bodyPr>
          <a:lstStyle/>
          <a:p>
            <a:r>
              <a:rPr lang="en-US" dirty="0"/>
              <a:t>Alice specifies recipient’s pk in UTXO</a:t>
            </a:r>
            <a:r>
              <a:rPr lang="en-US" baseline="-25000" dirty="0"/>
              <a:t>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Recipient’s pk is not revealed until UTXO is spent</a:t>
            </a:r>
          </a:p>
          <a:p>
            <a:pPr marL="0" indent="0">
              <a:buNone/>
            </a:pPr>
            <a:r>
              <a:rPr lang="en-US" dirty="0"/>
              <a:t>						(some security against attacks on pk)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Miner cannot change &lt;</a:t>
            </a:r>
            <a:r>
              <a:rPr lang="en-US" dirty="0" err="1"/>
              <a:t>Addr</a:t>
            </a:r>
            <a:r>
              <a:rPr lang="en-US" baseline="-25000" dirty="0" err="1"/>
              <a:t>B</a:t>
            </a:r>
            <a:r>
              <a:rPr lang="en-US" dirty="0"/>
              <a:t>&gt; and steal funds:</a:t>
            </a:r>
          </a:p>
          <a:p>
            <a:pPr marL="0" indent="0">
              <a:buNone/>
            </a:pPr>
            <a:r>
              <a:rPr lang="en-US" dirty="0"/>
              <a:t>			invalidates Alice’s signature that created UTXO</a:t>
            </a:r>
            <a:r>
              <a:rPr lang="en-US" baseline="-25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768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E41F-C56C-CB40-BC35-5C004B9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Segregated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7765-7C7D-9340-BB51-DE8D2B9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ECDSA malleability:</a:t>
            </a:r>
          </a:p>
          <a:p>
            <a:pPr marL="0" indent="0">
              <a:buNone/>
            </a:pPr>
            <a:r>
              <a:rPr lang="en-US" sz="2400" dirty="0"/>
              <a:t>Given  (m, sig)   anyone can create  (m, sig’)   with  sig ≠ sig’</a:t>
            </a:r>
          </a:p>
          <a:p>
            <a:pPr marL="0" indent="0">
              <a:buNone/>
            </a:pPr>
            <a:r>
              <a:rPr lang="en-US" sz="2400" dirty="0"/>
              <a:t>⇒   miner can change sig in Tx and change </a:t>
            </a:r>
            <a:r>
              <a:rPr lang="en-US" sz="2400" dirty="0" err="1"/>
              <a:t>TxID</a:t>
            </a:r>
            <a:r>
              <a:rPr lang="en-US" sz="2400" dirty="0"/>
              <a:t> = SHA256(Tx)</a:t>
            </a:r>
          </a:p>
          <a:p>
            <a:pPr marL="0" indent="0">
              <a:buNone/>
            </a:pPr>
            <a:r>
              <a:rPr lang="en-US" sz="2400" dirty="0"/>
              <a:t>⇒   Tx issuer cannot tell what </a:t>
            </a:r>
            <a:r>
              <a:rPr lang="en-US" sz="2400" dirty="0" err="1"/>
              <a:t>TxID</a:t>
            </a:r>
            <a:r>
              <a:rPr lang="en-US" sz="2400" dirty="0"/>
              <a:t> is, until Tx is posted</a:t>
            </a:r>
          </a:p>
          <a:p>
            <a:pPr marL="0" indent="0">
              <a:buNone/>
            </a:pPr>
            <a:r>
              <a:rPr lang="en-US" sz="2400" dirty="0"/>
              <a:t>⇒   leads to problems and attacks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Segregated witness:   </a:t>
            </a:r>
            <a:r>
              <a:rPr lang="en-US" sz="2400" dirty="0"/>
              <a:t>signature is moved to witness field in Tx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TxID</a:t>
            </a:r>
            <a:r>
              <a:rPr lang="en-US" sz="2400" dirty="0"/>
              <a:t> = Hash(Tx without witnesses)</a:t>
            </a:r>
          </a:p>
        </p:txBody>
      </p:sp>
    </p:spTree>
    <p:extLst>
      <p:ext uri="{BB962C8B-B14F-4D97-AF65-F5344CB8AC3E}">
        <p14:creationId xmlns:p14="http://schemas.microsoft.com/office/powerpoint/2010/main" val="782452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855"/>
            <a:ext cx="8229600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payer specify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payee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payer sends funds to that address</a:t>
            </a:r>
          </a:p>
          <a:p>
            <a:pPr marL="0" indent="0">
              <a:buNone/>
              <a:tabLst>
                <a:tab pos="1017588" algn="l"/>
              </a:tabLst>
            </a:pPr>
            <a:endParaRPr lang="en-US" sz="2400" dirty="0">
              <a:sym typeface="Wingdings" pitchFamily="2" charset="2"/>
            </a:endParaRP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3221"/>
            <a:ext cx="8229600" cy="857250"/>
          </a:xfrm>
        </p:spPr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19150"/>
            <a:ext cx="8839200" cy="6096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Solution:  </a:t>
            </a:r>
            <a:r>
              <a:rPr lang="en-US" b="0" dirty="0"/>
              <a:t>make signature depend on document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00200" y="1863864"/>
            <a:ext cx="3352800" cy="1186854"/>
            <a:chOff x="304800" y="2019240"/>
            <a:chExt cx="3352800" cy="11868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2019240"/>
              <a:ext cx="3352800" cy="11868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9600" y="2451040"/>
              <a:ext cx="23806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Bob agrees to pay Alice 1$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92" y="3692664"/>
            <a:ext cx="103632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164" y="4302264"/>
            <a:ext cx="1667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secret signing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sk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39192" y="3768864"/>
            <a:ext cx="1494608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signing</a:t>
            </a:r>
          </a:p>
          <a:p>
            <a:pPr algn="ctr"/>
            <a:r>
              <a:rPr lang="en-US" dirty="0"/>
              <a:t>algorithm</a:t>
            </a:r>
          </a:p>
        </p:txBody>
      </p:sp>
      <p:sp>
        <p:nvSpPr>
          <p:cNvPr id="2" name="Up Arrow 1"/>
          <p:cNvSpPr/>
          <p:nvPr/>
        </p:nvSpPr>
        <p:spPr>
          <a:xfrm flipV="1">
            <a:off x="2924992" y="3159264"/>
            <a:ext cx="228600" cy="5334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1477192" y="4073664"/>
            <a:ext cx="7620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105150"/>
            <a:ext cx="1354908" cy="461665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signature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0075" y="1424285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Signer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77000" y="1733550"/>
            <a:ext cx="1295400" cy="1295400"/>
            <a:chOff x="6629400" y="1428750"/>
            <a:chExt cx="1295400" cy="1295400"/>
          </a:xfrm>
        </p:grpSpPr>
        <p:sp>
          <p:nvSpPr>
            <p:cNvPr id="14" name="Rounded Rectangle 13"/>
            <p:cNvSpPr/>
            <p:nvPr/>
          </p:nvSpPr>
          <p:spPr>
            <a:xfrm>
              <a:off x="6629400" y="1962150"/>
              <a:ext cx="1295400" cy="762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verifier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1428750"/>
              <a:ext cx="11137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Verifier</a:t>
              </a:r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332376" y="2647950"/>
            <a:ext cx="1079500" cy="152400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343" t="13511" r="3163" b="8927"/>
          <a:stretch/>
        </p:blipFill>
        <p:spPr>
          <a:xfrm flipH="1">
            <a:off x="6789603" y="3817691"/>
            <a:ext cx="958533" cy="591024"/>
          </a:xfrm>
          <a:prstGeom prst="rect">
            <a:avLst/>
          </a:prstGeom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6225134" y="4280716"/>
            <a:ext cx="204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public verification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key  (</a:t>
            </a:r>
            <a:r>
              <a:rPr lang="en-US" sz="2000" dirty="0" err="1">
                <a:latin typeface="+mn-lt"/>
              </a:rPr>
              <a:t>pk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23" name="Up Arrow 22"/>
          <p:cNvSpPr/>
          <p:nvPr/>
        </p:nvSpPr>
        <p:spPr>
          <a:xfrm>
            <a:off x="7110375" y="3105150"/>
            <a:ext cx="228600" cy="762000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797585" y="2116838"/>
            <a:ext cx="1346919" cy="1015663"/>
            <a:chOff x="7772400" y="2091775"/>
            <a:chExt cx="1346919" cy="1015663"/>
          </a:xfrm>
        </p:grpSpPr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7772400" y="2647950"/>
              <a:ext cx="685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105475" y="2091775"/>
              <a:ext cx="101384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+mn-lt"/>
                </a:rPr>
                <a:t>‘accept’</a:t>
              </a:r>
            </a:p>
            <a:p>
              <a:pPr algn="ctr"/>
              <a:r>
                <a:rPr lang="en-US" sz="2000" b="1" dirty="0">
                  <a:latin typeface="+mn-lt"/>
                </a:rPr>
                <a:t>or</a:t>
              </a:r>
            </a:p>
            <a:p>
              <a:pPr algn="ctr"/>
              <a:r>
                <a:rPr lang="en-US" sz="2000" b="1" dirty="0">
                  <a:latin typeface="+mn-lt"/>
                </a:rPr>
                <a:t>‘reject’</a:t>
              </a:r>
            </a:p>
          </p:txBody>
        </p:sp>
      </p:grpSp>
      <p:sp>
        <p:nvSpPr>
          <p:cNvPr id="27" name="Bent Arrow 26"/>
          <p:cNvSpPr/>
          <p:nvPr/>
        </p:nvSpPr>
        <p:spPr>
          <a:xfrm rot="16200000" flipV="1">
            <a:off x="3651399" y="3600450"/>
            <a:ext cx="685800" cy="609600"/>
          </a:xfrm>
          <a:prstGeom prst="ben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>
            <a:off x="5029200" y="1885950"/>
            <a:ext cx="304800" cy="1676400"/>
          </a:xfrm>
          <a:prstGeom prst="righ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7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76441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payee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(set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2A6D1B-6605-2748-A686-2A5760BE489B}"/>
              </a:ext>
            </a:extLst>
          </p:cNvPr>
          <p:cNvSpPr/>
          <p:nvPr/>
        </p:nvSpPr>
        <p:spPr>
          <a:xfrm>
            <a:off x="2548966" y="3058504"/>
            <a:ext cx="610276" cy="409654"/>
          </a:xfrm>
          <a:custGeom>
            <a:avLst/>
            <a:gdLst>
              <a:gd name="connsiteX0" fmla="*/ 5046 w 682964"/>
              <a:gd name="connsiteY0" fmla="*/ 0 h 409654"/>
              <a:gd name="connsiteX1" fmla="*/ 99639 w 682964"/>
              <a:gd name="connsiteY1" fmla="*/ 362606 h 409654"/>
              <a:gd name="connsiteX2" fmla="*/ 682964 w 682964"/>
              <a:gd name="connsiteY2" fmla="*/ 394138 h 4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964" h="409654">
                <a:moveTo>
                  <a:pt x="5046" y="0"/>
                </a:moveTo>
                <a:cubicBezTo>
                  <a:pt x="-4151" y="148458"/>
                  <a:pt x="-13347" y="296916"/>
                  <a:pt x="99639" y="362606"/>
                </a:cubicBezTo>
                <a:cubicBezTo>
                  <a:pt x="212625" y="428296"/>
                  <a:pt x="447794" y="411217"/>
                  <a:pt x="682964" y="39413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7AB0-01D2-2B49-AF7A-0439F6FE1717}"/>
              </a:ext>
            </a:extLst>
          </p:cNvPr>
          <p:cNvSpPr txBox="1"/>
          <p:nvPr/>
        </p:nvSpPr>
        <p:spPr>
          <a:xfrm>
            <a:off x="3159242" y="324808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hash gives P2SH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interesting scripts,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wallets, and how to manage crypto assets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54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signatures:   syntax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71550"/>
            <a:ext cx="8686800" cy="4095750"/>
          </a:xfrm>
        </p:spPr>
        <p:txBody>
          <a:bodyPr>
            <a:normAutofit/>
          </a:bodyPr>
          <a:lstStyle/>
          <a:p>
            <a:pPr marL="57150" indent="0">
              <a:spcBef>
                <a:spcPts val="1200"/>
              </a:spcBef>
              <a:buNone/>
              <a:tabLst>
                <a:tab pos="3200400" algn="l"/>
              </a:tabLst>
            </a:pPr>
            <a:r>
              <a:rPr lang="en-US" sz="2400" b="1" u="sng" dirty="0">
                <a:sym typeface="Symbol" charset="0"/>
              </a:rPr>
              <a:t>Def</a:t>
            </a:r>
            <a:r>
              <a:rPr lang="en-US" sz="2400" dirty="0">
                <a:sym typeface="Symbol" charset="0"/>
              </a:rPr>
              <a:t>:    a signature scheme is a triple of algorithms:</a:t>
            </a: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Gen</a:t>
            </a:r>
            <a:r>
              <a:rPr lang="en-US" sz="2400" dirty="0">
                <a:sym typeface="Symbol" charset="0"/>
              </a:rPr>
              <a:t>():  </a:t>
            </a:r>
            <a:r>
              <a:rPr lang="en-US" sz="2400" dirty="0"/>
              <a:t>outputs a key pair    (pk, </a:t>
            </a:r>
            <a:r>
              <a:rPr lang="en-US" sz="2400" dirty="0" err="1"/>
              <a:t>sk</a:t>
            </a:r>
            <a:r>
              <a:rPr lang="en-US" sz="2400" dirty="0"/>
              <a:t>)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Sign</a:t>
            </a:r>
            <a:r>
              <a:rPr lang="en-US" sz="2400" dirty="0">
                <a:sym typeface="Symbol" charset="0"/>
              </a:rPr>
              <a:t>(</a:t>
            </a:r>
            <a:r>
              <a:rPr lang="en-US" sz="2400" dirty="0" err="1">
                <a:sym typeface="Symbol" charset="0"/>
              </a:rPr>
              <a:t>sk</a:t>
            </a:r>
            <a:r>
              <a:rPr lang="en-US" sz="2400" dirty="0">
                <a:sym typeface="Symbol" charset="0"/>
              </a:rPr>
              <a:t>, </a:t>
            </a:r>
            <a:r>
              <a:rPr lang="en-US" sz="2400" dirty="0"/>
              <a:t>msg</a:t>
            </a:r>
            <a:r>
              <a:rPr lang="en-US" sz="2400" dirty="0">
                <a:sym typeface="Symbol" charset="0"/>
              </a:rPr>
              <a:t>)  outputs sig.  </a:t>
            </a:r>
            <a:r>
              <a:rPr lang="en-US" sz="2400" dirty="0" err="1">
                <a:sym typeface="Symbol" charset="0"/>
              </a:rPr>
              <a:t>σ</a:t>
            </a:r>
            <a:endParaRPr lang="en-US" sz="2400" dirty="0">
              <a:sym typeface="Symbol" charset="0"/>
            </a:endParaRPr>
          </a:p>
          <a:p>
            <a:pPr marL="800100" lvl="1">
              <a:spcBef>
                <a:spcPts val="1200"/>
              </a:spcBef>
              <a:tabLst>
                <a:tab pos="3200400" algn="l"/>
              </a:tabLst>
            </a:pPr>
            <a:r>
              <a:rPr lang="en-US" sz="2400" b="1" dirty="0">
                <a:sym typeface="Symbol" charset="0"/>
              </a:rPr>
              <a:t>Verify</a:t>
            </a:r>
            <a:r>
              <a:rPr lang="en-US" sz="2400" dirty="0">
                <a:sym typeface="Symbol" charset="0"/>
              </a:rPr>
              <a:t>(pk, msg, </a:t>
            </a:r>
            <a:r>
              <a:rPr lang="en-US" sz="2400" dirty="0" err="1">
                <a:sym typeface="Symbol" charset="0"/>
              </a:rPr>
              <a:t>σ</a:t>
            </a:r>
            <a:r>
              <a:rPr lang="en-US" sz="2400" dirty="0">
                <a:sym typeface="Symbol" charset="0"/>
              </a:rPr>
              <a:t>)  outputs ‘accept</a:t>
            </a:r>
            <a:r>
              <a:rPr lang="ja-JP" altLang="en-US" sz="2400" dirty="0">
                <a:latin typeface="Arial"/>
                <a:sym typeface="Symbol" charset="0"/>
              </a:rPr>
              <a:t>’</a:t>
            </a:r>
            <a:r>
              <a:rPr lang="en-US" sz="2400" dirty="0">
                <a:sym typeface="Symbol" charset="0"/>
              </a:rPr>
              <a:t> or  ‘reject</a:t>
            </a:r>
            <a:r>
              <a:rPr lang="en-US" sz="2400" dirty="0">
                <a:latin typeface="Arial"/>
                <a:sym typeface="Symbol" charset="0"/>
              </a:rPr>
              <a:t>’</a:t>
            </a:r>
            <a:endParaRPr lang="en-US" altLang="ja-JP" sz="2400" dirty="0">
              <a:latin typeface="Arial"/>
              <a:sym typeface="Symbol" charset="0"/>
            </a:endParaRPr>
          </a:p>
          <a:p>
            <a:pPr marL="0" indent="0">
              <a:spcBef>
                <a:spcPts val="4200"/>
              </a:spcBef>
              <a:buNone/>
            </a:pPr>
            <a:r>
              <a:rPr lang="en-US" sz="2400" b="1" u="sng" dirty="0"/>
              <a:t>Secure signatures</a:t>
            </a:r>
            <a:r>
              <a:rPr lang="en-US" sz="2400" dirty="0"/>
              <a:t>:   (informal)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Adversary who sees signatures </a:t>
            </a:r>
            <a:r>
              <a:rPr lang="en-US" sz="2400" b="1" dirty="0"/>
              <a:t>on many messages </a:t>
            </a:r>
            <a:r>
              <a:rPr lang="en-US" sz="2400" dirty="0"/>
              <a:t>of his choice,</a:t>
            </a:r>
            <a:br>
              <a:rPr lang="en-US" sz="2400" dirty="0"/>
            </a:br>
            <a:r>
              <a:rPr lang="en-US" sz="2400" dirty="0"/>
              <a:t>	cannot forge a signature on a new message.</a:t>
            </a:r>
          </a:p>
        </p:txBody>
      </p:sp>
    </p:spTree>
    <p:extLst>
      <p:ext uri="{BB962C8B-B14F-4D97-AF65-F5344CB8AC3E}">
        <p14:creationId xmlns:p14="http://schemas.microsoft.com/office/powerpoint/2010/main" val="23083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D4103-22F4-FC4C-B55F-CD108CFE2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of signature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2D54E-EFB5-3847-91A8-F48D20A0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01" y="1029672"/>
            <a:ext cx="8686801" cy="398890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776"/>
              </a:spcBef>
              <a:buFont typeface="+mj-lt"/>
              <a:buAutoNum type="arabicPeriod"/>
            </a:pPr>
            <a:r>
              <a:rPr lang="en-US" sz="2400" u="sng" dirty="0"/>
              <a:t>RSA signatures (old … not used in blockchains)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long sigs and public keys (≥256 bytes),    fast to verify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Discrete-log signatures</a:t>
            </a:r>
            <a:r>
              <a:rPr lang="en-US" sz="2400" dirty="0"/>
              <a:t>:   </a:t>
            </a:r>
            <a:r>
              <a:rPr lang="en-US" sz="2400" dirty="0" err="1"/>
              <a:t>Schnorr</a:t>
            </a:r>
            <a:r>
              <a:rPr lang="en-US" sz="2400" dirty="0"/>
              <a:t> and  ECDSA</a:t>
            </a:r>
          </a:p>
          <a:p>
            <a:pPr lvl="1"/>
            <a:r>
              <a:rPr lang="en-US" sz="2400" dirty="0"/>
              <a:t>short sigs (48 or 64 bytes) and public key (32 bytes)</a:t>
            </a:r>
          </a:p>
          <a:p>
            <a:pPr marL="457200" indent="-457200">
              <a:spcBef>
                <a:spcPts val="2376"/>
              </a:spcBef>
              <a:buFont typeface="+mj-lt"/>
              <a:buAutoNum type="arabicPeriod"/>
            </a:pPr>
            <a:r>
              <a:rPr lang="en-US" sz="2400" u="sng" dirty="0"/>
              <a:t>BLS signatures</a:t>
            </a:r>
            <a:r>
              <a:rPr lang="en-US" sz="2400" dirty="0"/>
              <a:t>:  48 bytes,   </a:t>
            </a:r>
            <a:r>
              <a:rPr lang="en-US" sz="2400" dirty="0" err="1"/>
              <a:t>aggregatable</a:t>
            </a:r>
            <a:r>
              <a:rPr lang="en-US" sz="2400" dirty="0"/>
              <a:t>,   easy threshold</a:t>
            </a:r>
          </a:p>
          <a:p>
            <a:pPr marL="457200" indent="-457200">
              <a:spcBef>
                <a:spcPts val="4776"/>
              </a:spcBef>
              <a:buFont typeface="+mj-lt"/>
              <a:buAutoNum type="arabicPeriod"/>
            </a:pPr>
            <a:r>
              <a:rPr lang="en-US" sz="2400" u="sng" dirty="0"/>
              <a:t>Post-quantum</a:t>
            </a:r>
            <a:r>
              <a:rPr lang="en-US" sz="2400" dirty="0"/>
              <a:t> signatures:    long  (≥600 bytes)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C473AA-4202-524E-8FFF-C704CF555A34}"/>
              </a:ext>
            </a:extLst>
          </p:cNvPr>
          <p:cNvCxnSpPr/>
          <p:nvPr/>
        </p:nvCxnSpPr>
        <p:spPr>
          <a:xfrm>
            <a:off x="0" y="404505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5A3EAC-F28F-1D45-8F86-AF11F949F3F2}"/>
              </a:ext>
            </a:extLst>
          </p:cNvPr>
          <p:cNvSpPr txBox="1"/>
          <p:nvPr/>
        </p:nvSpPr>
        <p:spPr>
          <a:xfrm>
            <a:off x="6017018" y="3644948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(Ethereum </a:t>
            </a:r>
            <a:r>
              <a:rPr lang="en-US" sz="1800" dirty="0">
                <a:latin typeface="+mn-lt"/>
              </a:rPr>
              <a:t>2.0</a:t>
            </a:r>
            <a:r>
              <a:rPr lang="en-US" sz="2000" dirty="0">
                <a:latin typeface="+mn-lt"/>
              </a:rPr>
              <a:t>, Chia, </a:t>
            </a:r>
            <a:r>
              <a:rPr lang="en-US" sz="2000" dirty="0" err="1">
                <a:latin typeface="+mn-lt"/>
              </a:rPr>
              <a:t>Dfinity</a:t>
            </a:r>
            <a:r>
              <a:rPr lang="en-US" sz="2000" dirty="0">
                <a:latin typeface="+mn-lt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D047B-A9F5-714B-8CFE-85923974A73D}"/>
              </a:ext>
            </a:extLst>
          </p:cNvPr>
          <p:cNvSpPr txBox="1"/>
          <p:nvPr/>
        </p:nvSpPr>
        <p:spPr>
          <a:xfrm>
            <a:off x="6936793" y="2179787"/>
            <a:ext cx="220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(Bitcoin, Ethereum)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E6CD9B-AC64-464D-9DDA-24B01415FD65}"/>
              </a:ext>
            </a:extLst>
          </p:cNvPr>
          <p:cNvGrpSpPr/>
          <p:nvPr/>
        </p:nvGrpSpPr>
        <p:grpSpPr>
          <a:xfrm>
            <a:off x="6836229" y="4681834"/>
            <a:ext cx="2307771" cy="461666"/>
            <a:chOff x="6836229" y="4681834"/>
            <a:chExt cx="2307771" cy="4616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DECAB8D-B084-5040-B67D-4709ECED9127}"/>
                </a:ext>
              </a:extLst>
            </p:cNvPr>
            <p:cNvSpPr txBox="1"/>
            <p:nvPr/>
          </p:nvSpPr>
          <p:spPr>
            <a:xfrm>
              <a:off x="6996296" y="4681834"/>
              <a:ext cx="2147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details in CS255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BCA0F3-C277-AD4E-AAEB-C9C83F852747}"/>
                </a:ext>
              </a:extLst>
            </p:cNvPr>
            <p:cNvSpPr/>
            <p:nvPr/>
          </p:nvSpPr>
          <p:spPr>
            <a:xfrm>
              <a:off x="6836229" y="4681834"/>
              <a:ext cx="2307771" cy="461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8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9898-7D48-944B-9BA5-F4E0836C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Signatures on the blockchain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73EA02-6E85-984C-8E90-31E3BBB5C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68" y="1047291"/>
            <a:ext cx="4981168" cy="190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Signatures are used everywhere:</a:t>
            </a:r>
          </a:p>
          <a:p>
            <a:r>
              <a:rPr lang="en-US" sz="2400" dirty="0"/>
              <a:t>ensure Tx authorization,</a:t>
            </a:r>
          </a:p>
          <a:p>
            <a:r>
              <a:rPr lang="en-US" sz="2400" dirty="0"/>
              <a:t>governance votes,</a:t>
            </a:r>
          </a:p>
          <a:p>
            <a:r>
              <a:rPr lang="en-US" sz="2400" dirty="0"/>
              <a:t>consensus protocol votes.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B6ED94-5345-BD47-B55E-C1C3167E1B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101" y="2408536"/>
            <a:ext cx="1190746" cy="1190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37A4C-005A-6D4E-A8B7-F36C03644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96" y="3305319"/>
            <a:ext cx="473557" cy="8164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E14E1-9964-7442-B623-22250EB286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84244" y="4186436"/>
            <a:ext cx="584281" cy="8643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460E75-3261-1F44-AF3D-9F334BFF4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520" y="3232563"/>
            <a:ext cx="1190746" cy="1190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E7ACB2-D575-C94E-A69E-A503B8C5BD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912" y="3580751"/>
            <a:ext cx="1190746" cy="119074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F581211-A474-3F45-A646-07CDD526C564}"/>
              </a:ext>
            </a:extLst>
          </p:cNvPr>
          <p:cNvSpPr/>
          <p:nvPr/>
        </p:nvSpPr>
        <p:spPr>
          <a:xfrm>
            <a:off x="5820867" y="2376362"/>
            <a:ext cx="2986275" cy="264222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BE26037B-8232-B147-BEE4-5F97A26C855C}"/>
              </a:ext>
            </a:extLst>
          </p:cNvPr>
          <p:cNvSpPr/>
          <p:nvPr/>
        </p:nvSpPr>
        <p:spPr>
          <a:xfrm>
            <a:off x="6631101" y="1209781"/>
            <a:ext cx="1055078" cy="612648"/>
          </a:xfrm>
          <a:prstGeom prst="wedgeRoundRectCallout">
            <a:avLst>
              <a:gd name="adj1" fmla="val -2055"/>
              <a:gd name="adj2" fmla="val 1569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305183B1-D22C-3D4D-9D6F-BCB74068A351}"/>
              </a:ext>
            </a:extLst>
          </p:cNvPr>
          <p:cNvSpPr/>
          <p:nvPr/>
        </p:nvSpPr>
        <p:spPr>
          <a:xfrm>
            <a:off x="5230445" y="2152758"/>
            <a:ext cx="995539" cy="612648"/>
          </a:xfrm>
          <a:prstGeom prst="wedgeRoundRectCallout">
            <a:avLst>
              <a:gd name="adj1" fmla="val 85344"/>
              <a:gd name="adj2" fmla="val 18573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/>
              <a:t>verify</a:t>
            </a:r>
            <a:br>
              <a:rPr lang="en-US" dirty="0"/>
            </a:br>
            <a:r>
              <a:rPr lang="en-US" dirty="0"/>
              <a:t>Tx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3E23DC0-74A5-7F46-BD24-FA5CF6EFB876}"/>
              </a:ext>
            </a:extLst>
          </p:cNvPr>
          <p:cNvSpPr/>
          <p:nvPr/>
        </p:nvSpPr>
        <p:spPr>
          <a:xfrm>
            <a:off x="8030302" y="1841803"/>
            <a:ext cx="1055078" cy="612648"/>
          </a:xfrm>
          <a:prstGeom prst="wedgeRoundRectCallout">
            <a:avLst>
              <a:gd name="adj1" fmla="val -36500"/>
              <a:gd name="adj2" fmla="val 189467"/>
              <a:gd name="adj3" fmla="val 16667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dirty="0" err="1"/>
              <a:t>verifyTx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687948F-AE84-AB42-AE5C-7ED8FDDF7769}"/>
              </a:ext>
            </a:extLst>
          </p:cNvPr>
          <p:cNvCxnSpPr>
            <a:cxnSpLocks/>
          </p:cNvCxnSpPr>
          <p:nvPr/>
        </p:nvCxnSpPr>
        <p:spPr>
          <a:xfrm>
            <a:off x="2774568" y="3580751"/>
            <a:ext cx="3046299" cy="18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809B70-750E-EB4B-8498-59DBBCB184BA}"/>
              </a:ext>
            </a:extLst>
          </p:cNvPr>
          <p:cNvCxnSpPr>
            <a:cxnSpLocks/>
          </p:cNvCxnSpPr>
          <p:nvPr/>
        </p:nvCxnSpPr>
        <p:spPr>
          <a:xfrm flipV="1">
            <a:off x="2774568" y="3936570"/>
            <a:ext cx="3046299" cy="5222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74F58DC-9DFC-3240-A657-BA8FBA4965DE}"/>
              </a:ext>
            </a:extLst>
          </p:cNvPr>
          <p:cNvGrpSpPr/>
          <p:nvPr/>
        </p:nvGrpSpPr>
        <p:grpSpPr>
          <a:xfrm>
            <a:off x="1796939" y="3275923"/>
            <a:ext cx="1904945" cy="586155"/>
            <a:chOff x="630585" y="1312985"/>
            <a:chExt cx="1904945" cy="58615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B23B8AC-8270-6A46-809A-969F0970D05B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7BE6A6F-A0C6-464E-8BBE-BE60E9C70731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19DA0BE-3C8C-794A-83C7-DA5750FFF4F9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FDAB14-7255-CF40-B8AA-266D4DED6476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8FFDE9B-C71B-B54F-A0C9-F87579955EFC}"/>
              </a:ext>
            </a:extLst>
          </p:cNvPr>
          <p:cNvGrpSpPr/>
          <p:nvPr/>
        </p:nvGrpSpPr>
        <p:grpSpPr>
          <a:xfrm>
            <a:off x="1796938" y="4236822"/>
            <a:ext cx="1904945" cy="586155"/>
            <a:chOff x="630585" y="1312985"/>
            <a:chExt cx="1904945" cy="58615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54BD86-25ED-F245-8136-6C808808AA10}"/>
                </a:ext>
              </a:extLst>
            </p:cNvPr>
            <p:cNvSpPr/>
            <p:nvPr/>
          </p:nvSpPr>
          <p:spPr>
            <a:xfrm>
              <a:off x="1277814" y="1312986"/>
              <a:ext cx="1207477" cy="586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9C1BE9F-B7E0-214C-A9CF-8562DECAAE45}"/>
                </a:ext>
              </a:extLst>
            </p:cNvPr>
            <p:cNvSpPr/>
            <p:nvPr/>
          </p:nvSpPr>
          <p:spPr>
            <a:xfrm>
              <a:off x="691660" y="1312985"/>
              <a:ext cx="586153" cy="58615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25EBC1-ECA0-3E4B-918C-C1D1413B3F75}"/>
                </a:ext>
              </a:extLst>
            </p:cNvPr>
            <p:cNvSpPr txBox="1"/>
            <p:nvPr/>
          </p:nvSpPr>
          <p:spPr>
            <a:xfrm>
              <a:off x="630585" y="1429384"/>
              <a:ext cx="6472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data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B7CF856-EBE0-E24F-BF43-335F68C208C2}"/>
                </a:ext>
              </a:extLst>
            </p:cNvPr>
            <p:cNvSpPr txBox="1"/>
            <p:nvPr/>
          </p:nvSpPr>
          <p:spPr>
            <a:xfrm>
              <a:off x="1277813" y="1429384"/>
              <a:ext cx="1257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signatures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7225-8279-A742-9D4C-2F413B930368}"/>
              </a:ext>
            </a:extLst>
          </p:cNvPr>
          <p:cNvSpPr txBox="1"/>
          <p:nvPr/>
        </p:nvSpPr>
        <p:spPr>
          <a:xfrm>
            <a:off x="380770" y="3429250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E0B414-026B-7144-A370-DE194381C3D6}"/>
              </a:ext>
            </a:extLst>
          </p:cNvPr>
          <p:cNvSpPr txBox="1"/>
          <p:nvPr/>
        </p:nvSpPr>
        <p:spPr>
          <a:xfrm>
            <a:off x="380771" y="4328154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</a:t>
            </a:r>
            <a:r>
              <a:rPr lang="en-US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546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B4D6-15DD-8047-8252-0EC05993B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summary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A1C1C-40AD-644F-B816-E227E0AB6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559209" cy="2281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Digital signatures:</a:t>
            </a:r>
            <a:r>
              <a:rPr lang="en-US" sz="2400" dirty="0"/>
              <a:t>     (Gen, Sign, Verify)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Gen() ⇾ (pk, </a:t>
            </a:r>
            <a:r>
              <a:rPr lang="en-US" sz="2400" dirty="0" err="1"/>
              <a:t>sk</a:t>
            </a:r>
            <a:r>
              <a:rPr lang="en-US" sz="2400" dirty="0"/>
              <a:t>),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Sign(</a:t>
            </a:r>
            <a:r>
              <a:rPr lang="en-US" sz="2400" dirty="0" err="1"/>
              <a:t>sk</a:t>
            </a:r>
            <a:r>
              <a:rPr lang="en-US" sz="2400" dirty="0"/>
              <a:t>, m) ⇾ </a:t>
            </a:r>
            <a:r>
              <a:rPr lang="en-US" sz="2400" dirty="0" err="1"/>
              <a:t>σ</a:t>
            </a:r>
            <a:r>
              <a:rPr lang="en-US" sz="2400" dirty="0"/>
              <a:t>,        Verify(pk, m, </a:t>
            </a:r>
            <a:r>
              <a:rPr lang="en-US" sz="2400" dirty="0" err="1"/>
              <a:t>σ</a:t>
            </a:r>
            <a:r>
              <a:rPr lang="en-US" sz="2400" dirty="0"/>
              <a:t>) ⇾ accept/reject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CF97B-B18A-F940-BADB-D63D83EDE6C3}"/>
              </a:ext>
            </a:extLst>
          </p:cNvPr>
          <p:cNvSpPr txBox="1"/>
          <p:nvPr/>
        </p:nvSpPr>
        <p:spPr>
          <a:xfrm>
            <a:off x="946298" y="3720066"/>
            <a:ext cx="154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FDB79BB-EBBF-1749-A187-C383B9529BEB}"/>
              </a:ext>
            </a:extLst>
          </p:cNvPr>
          <p:cNvSpPr/>
          <p:nvPr/>
        </p:nvSpPr>
        <p:spPr>
          <a:xfrm>
            <a:off x="2445486" y="341172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5F771-ABBB-064C-84EE-B6A6082EDB07}"/>
              </a:ext>
            </a:extLst>
          </p:cNvPr>
          <p:cNvSpPr txBox="1"/>
          <p:nvPr/>
        </p:nvSpPr>
        <p:spPr>
          <a:xfrm>
            <a:off x="3533639" y="3926269"/>
            <a:ext cx="2076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verification key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9E3645A-316A-3549-A642-0CA163379DA1}"/>
              </a:ext>
            </a:extLst>
          </p:cNvPr>
          <p:cNvSpPr/>
          <p:nvPr/>
        </p:nvSpPr>
        <p:spPr>
          <a:xfrm>
            <a:off x="5207863" y="3394641"/>
            <a:ext cx="297714" cy="531628"/>
          </a:xfrm>
          <a:custGeom>
            <a:avLst/>
            <a:gdLst>
              <a:gd name="connsiteX0" fmla="*/ 0 w 208408"/>
              <a:gd name="connsiteY0" fmla="*/ 531628 h 531628"/>
              <a:gd name="connsiteX1" fmla="*/ 202018 w 208408"/>
              <a:gd name="connsiteY1" fmla="*/ 382772 h 531628"/>
              <a:gd name="connsiteX2" fmla="*/ 138223 w 208408"/>
              <a:gd name="connsiteY2" fmla="*/ 0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408" h="531628">
                <a:moveTo>
                  <a:pt x="0" y="531628"/>
                </a:moveTo>
                <a:cubicBezTo>
                  <a:pt x="89490" y="501502"/>
                  <a:pt x="178981" y="471377"/>
                  <a:pt x="202018" y="382772"/>
                </a:cubicBezTo>
                <a:cubicBezTo>
                  <a:pt x="225055" y="294167"/>
                  <a:pt x="181639" y="147083"/>
                  <a:pt x="138223" y="0"/>
                </a:cubicBezTo>
              </a:path>
            </a:pathLst>
          </a:custGeom>
          <a:noFill/>
          <a:ln w="25400"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9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6231657-4761-2057-60BC-30792503E2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4B76E8-0FB1-1D2A-1780-54B8CE41A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Bitcoin mechanics</a:t>
            </a:r>
          </a:p>
        </p:txBody>
      </p:sp>
    </p:spTree>
    <p:extLst>
      <p:ext uri="{BB962C8B-B14F-4D97-AF65-F5344CB8AC3E}">
        <p14:creationId xmlns:p14="http://schemas.microsoft.com/office/powerpoint/2010/main" val="35308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92140</TotalTime>
  <Words>2705</Words>
  <Application>Microsoft Macintosh PowerPoint</Application>
  <PresentationFormat>On-screen Show (16:9)</PresentationFormat>
  <Paragraphs>483</Paragraphs>
  <Slides>42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Google Sans</vt:lpstr>
      <vt:lpstr>Office Theme</vt:lpstr>
      <vt:lpstr>Bitcoin Mechanics</vt:lpstr>
      <vt:lpstr>Recap</vt:lpstr>
      <vt:lpstr>Digital Signatures</vt:lpstr>
      <vt:lpstr>Digital signatures</vt:lpstr>
      <vt:lpstr>Digital signatures:   syntax</vt:lpstr>
      <vt:lpstr>Families of signature schemes</vt:lpstr>
      <vt:lpstr>Signatures on the blockchain</vt:lpstr>
      <vt:lpstr>In summary …</vt:lpstr>
      <vt:lpstr>Bitcoin mechanics</vt:lpstr>
      <vt:lpstr>This lecture:  Bitcoin mechanics</vt:lpstr>
      <vt:lpstr>This lecture:  Bitcoin mechanics</vt:lpstr>
      <vt:lpstr>First: overview of the Bitcoin consensus layer</vt:lpstr>
      <vt:lpstr>First: overview of the Bitcoin consensus layer</vt:lpstr>
      <vt:lpstr>First: overview of the Bitcoin consensus layer</vt:lpstr>
      <vt:lpstr>First: overview of the Bitcoin consensus layer</vt:lpstr>
      <vt:lpstr>Properties (very informal)</vt:lpstr>
      <vt:lpstr>Bitcoin blockchain:  a sequence of block headers, 80 bytes each</vt:lpstr>
      <vt:lpstr>Bitcoin blockchain:  a sequence of block headers, 80 bytes each</vt:lpstr>
      <vt:lpstr>An example</vt:lpstr>
      <vt:lpstr>Block 648493</vt:lpstr>
      <vt:lpstr>This lecture</vt:lpstr>
      <vt:lpstr>Tx structure   (non-coinbase)</vt:lpstr>
      <vt:lpstr>Example</vt:lpstr>
      <vt:lpstr>Example</vt:lpstr>
      <vt:lpstr>Validating Tx2</vt:lpstr>
      <vt:lpstr>An example  (block 648493)      [2826 Tx]</vt:lpstr>
      <vt:lpstr>Tx fees</vt:lpstr>
      <vt:lpstr>All value in Bitcoin is held in UTXOs </vt:lpstr>
      <vt:lpstr>Focusing on Tx2:     TxInp[0]</vt:lpstr>
      <vt:lpstr>Bitcoin Script</vt:lpstr>
      <vt:lpstr>Bitcoin Script</vt:lpstr>
      <vt:lpstr>Bitcoin Script</vt:lpstr>
      <vt:lpstr>Example: a common script</vt:lpstr>
      <vt:lpstr>Transaction types:   (1) P2PKH</vt:lpstr>
      <vt:lpstr>Transaction types:   (1) P2PKH</vt:lpstr>
      <vt:lpstr>Transaction types:   (1) P2PKH</vt:lpstr>
      <vt:lpstr>P2PKH:   comments</vt:lpstr>
      <vt:lpstr>Segregated Witness</vt:lpstr>
      <vt:lpstr>Transaction types: (2) P2SH:  pay to script hash</vt:lpstr>
      <vt:lpstr>P2SH</vt:lpstr>
      <vt:lpstr>Example P2SH:    multisig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1332</cp:revision>
  <cp:lastPrinted>2015-09-20T23:02:57Z</cp:lastPrinted>
  <dcterms:created xsi:type="dcterms:W3CDTF">2010-10-17T19:58:05Z</dcterms:created>
  <dcterms:modified xsi:type="dcterms:W3CDTF">2023-10-02T20:35:22Z</dcterms:modified>
</cp:coreProperties>
</file>