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352" r:id="rId2"/>
    <p:sldId id="1752" r:id="rId3"/>
    <p:sldId id="1772" r:id="rId4"/>
    <p:sldId id="1888" r:id="rId5"/>
    <p:sldId id="1806" r:id="rId6"/>
    <p:sldId id="1672" r:id="rId7"/>
    <p:sldId id="1666" r:id="rId8"/>
    <p:sldId id="1667" r:id="rId9"/>
    <p:sldId id="1668" r:id="rId10"/>
    <p:sldId id="1669" r:id="rId11"/>
    <p:sldId id="1675" r:id="rId12"/>
    <p:sldId id="1673" r:id="rId13"/>
    <p:sldId id="1671" r:id="rId14"/>
    <p:sldId id="1776" r:id="rId15"/>
    <p:sldId id="1679" r:id="rId16"/>
    <p:sldId id="287" r:id="rId17"/>
    <p:sldId id="1680" r:id="rId18"/>
    <p:sldId id="1681" r:id="rId19"/>
    <p:sldId id="1682" r:id="rId20"/>
    <p:sldId id="1890" r:id="rId21"/>
    <p:sldId id="1790" r:id="rId22"/>
    <p:sldId id="1791" r:id="rId23"/>
    <p:sldId id="1793" r:id="rId24"/>
    <p:sldId id="1787" r:id="rId25"/>
    <p:sldId id="1846" r:id="rId26"/>
    <p:sldId id="1889" r:id="rId27"/>
    <p:sldId id="1886" r:id="rId28"/>
    <p:sldId id="1887" r:id="rId29"/>
    <p:sldId id="1836" r:id="rId30"/>
    <p:sldId id="1849" r:id="rId31"/>
    <p:sldId id="1850" r:id="rId32"/>
    <p:sldId id="1854" r:id="rId33"/>
    <p:sldId id="1855" r:id="rId34"/>
    <p:sldId id="1864" r:id="rId35"/>
    <p:sldId id="1690" r:id="rId36"/>
    <p:sldId id="1691" r:id="rId37"/>
    <p:sldId id="1847" r:id="rId38"/>
    <p:sldId id="1865" r:id="rId39"/>
    <p:sldId id="1843" r:id="rId40"/>
    <p:sldId id="1842" r:id="rId41"/>
    <p:sldId id="1866" r:id="rId42"/>
    <p:sldId id="1840" r:id="rId43"/>
    <p:sldId id="1841" r:id="rId44"/>
    <p:sldId id="1845" r:id="rId45"/>
    <p:sldId id="1844" r:id="rId46"/>
    <p:sldId id="285" r:id="rId47"/>
    <p:sldId id="1871" r:id="rId48"/>
    <p:sldId id="1872" r:id="rId49"/>
    <p:sldId id="1873" r:id="rId50"/>
    <p:sldId id="1874" r:id="rId51"/>
    <p:sldId id="1875" r:id="rId52"/>
    <p:sldId id="1876" r:id="rId53"/>
    <p:sldId id="1877" r:id="rId54"/>
    <p:sldId id="1878" r:id="rId55"/>
    <p:sldId id="1879" r:id="rId56"/>
    <p:sldId id="1880" r:id="rId57"/>
    <p:sldId id="1881" r:id="rId58"/>
    <p:sldId id="1882" r:id="rId59"/>
    <p:sldId id="1867" r:id="rId60"/>
    <p:sldId id="1883" r:id="rId61"/>
    <p:sldId id="1868" r:id="rId62"/>
    <p:sldId id="1884" r:id="rId63"/>
    <p:sldId id="1885" r:id="rId64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5101" autoAdjust="0"/>
  </p:normalViewPr>
  <p:slideViewPr>
    <p:cSldViewPr snapToGrid="0">
      <p:cViewPr varScale="1">
        <p:scale>
          <a:sx n="89" d="100"/>
          <a:sy n="89" d="100"/>
        </p:scale>
        <p:origin x="168" y="1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Prover time:  O(k log k).   Verifier time:  O(log k).   </a:t>
            </a:r>
          </a:p>
          <a:p>
            <a:r>
              <a:rPr lang="en-US" dirty="0"/>
              <a:t>Two commits, seven evals.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|C| is bigger than log |w|, so this is not as strict as requiring proof size to be log |w|.   In many SNARKs, proof size and verify time is independent of |C| or |w|.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 reads RANDOM locations in proof π,  and checks look like  a*b=c.</a:t>
                </a:r>
              </a:p>
              <a:p>
                <a:r>
                  <a:rPr lang="en-US" dirty="0"/>
                  <a:t>Think of 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as 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=128.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 reads RANDOM locations in proof π,  and checks look like  a*b=c.</a:t>
                </a:r>
              </a:p>
              <a:p>
                <a:r>
                  <a:rPr lang="en-US" dirty="0"/>
                  <a:t>Think of  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𝜆</a:t>
                </a:r>
                <a:r>
                  <a:rPr lang="en-US" dirty="0"/>
                  <a:t> as  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𝜆</a:t>
                </a:r>
                <a:r>
                  <a:rPr lang="en-US" dirty="0"/>
                  <a:t>=128.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reason why we use roots of 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Lipton, “efficient checking of computations”, 1989.     The quantity \hat{f}(r) is called a fingerprint of f.</a:t>
            </a:r>
          </a:p>
          <a:p>
            <a:r>
              <a:rPr lang="en-US" dirty="0"/>
              <a:t>We are using  product check for rational functions.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oundary">
            <a:extLst>
              <a:ext uri="{FF2B5EF4-FFF2-40B4-BE49-F238E27FC236}">
                <a16:creationId xmlns:a16="http://schemas.microsoft.com/office/drawing/2014/main" id="{CC414AA2-9D28-AD86-E618-25D74B6C1E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144" y="4305299"/>
            <a:ext cx="9153144" cy="859536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3B7BC59-6796-DEB3-80B7-522EEB51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BBA185E5-1BCA-7E81-DBF2-D13B99E19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29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A18EED-3CA5-5AB3-F168-3B1D3B11DA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FCA20-D3C1-4D02-835D-77BA55FE1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E54EA-5D22-4278-8264-B6469650FE39}"/>
              </a:ext>
            </a:extLst>
          </p:cNvPr>
          <p:cNvSpPr txBox="1"/>
          <p:nvPr userDrawn="1"/>
        </p:nvSpPr>
        <p:spPr>
          <a:xfrm>
            <a:off x="7890320" y="47502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ZKP MOOC</a:t>
            </a:r>
          </a:p>
        </p:txBody>
      </p:sp>
    </p:spTree>
    <p:extLst>
      <p:ext uri="{BB962C8B-B14F-4D97-AF65-F5344CB8AC3E}">
        <p14:creationId xmlns:p14="http://schemas.microsoft.com/office/powerpoint/2010/main" val="27931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81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image" Target="../media/image201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240.png"/><Relationship Id="rId4" Type="http://schemas.openxmlformats.org/officeDocument/2006/relationships/image" Target="../media/image2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10.png"/><Relationship Id="rId12" Type="http://schemas.openxmlformats.org/officeDocument/2006/relationships/image" Target="../media/image2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2.png"/><Relationship Id="rId5" Type="http://schemas.openxmlformats.org/officeDocument/2006/relationships/image" Target="../media/image73.png"/><Relationship Id="rId10" Type="http://schemas.openxmlformats.org/officeDocument/2006/relationships/image" Target="../media/image122.png"/><Relationship Id="rId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33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73.png"/><Relationship Id="rId4" Type="http://schemas.openxmlformats.org/officeDocument/2006/relationships/image" Target="../media/image140.png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hyperlink" Target="https://en.wikipedia.org/wiki/Schwartz%E2%80%93Zippel_lemma" TargetMode="External"/><Relationship Id="rId4" Type="http://schemas.openxmlformats.org/officeDocument/2006/relationships/image" Target="../media/image2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33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73.png"/><Relationship Id="rId10" Type="http://schemas.openxmlformats.org/officeDocument/2006/relationships/image" Target="../media/image191.png"/><Relationship Id="rId4" Type="http://schemas.openxmlformats.org/officeDocument/2006/relationships/image" Target="../media/image140.png"/><Relationship Id="rId9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80.png"/><Relationship Id="rId3" Type="http://schemas.openxmlformats.org/officeDocument/2006/relationships/image" Target="../media/image37.png"/><Relationship Id="rId12" Type="http://schemas.openxmlformats.org/officeDocument/2006/relationships/image" Target="../media/image78.png"/><Relationship Id="rId17" Type="http://schemas.openxmlformats.org/officeDocument/2006/relationships/image" Target="../media/image162.png"/><Relationship Id="rId2" Type="http://schemas.openxmlformats.org/officeDocument/2006/relationships/image" Target="../media/image68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7.png"/><Relationship Id="rId15" Type="http://schemas.openxmlformats.org/officeDocument/2006/relationships/image" Target="../media/image231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3.emf"/><Relationship Id="rId9" Type="http://schemas.openxmlformats.org/officeDocument/2006/relationships/image" Target="../media/image75.png"/><Relationship Id="rId1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150.png"/><Relationship Id="rId7" Type="http://schemas.openxmlformats.org/officeDocument/2006/relationships/image" Target="NUL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71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Relationship Id="rId1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image" Target="../media/image150.png"/><Relationship Id="rId7" Type="http://schemas.openxmlformats.org/officeDocument/2006/relationships/image" Target="NULL"/><Relationship Id="rId12" Type="http://schemas.openxmlformats.org/officeDocument/2006/relationships/image" Target="../media/image40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590.png"/><Relationship Id="rId7" Type="http://schemas.openxmlformats.org/officeDocument/2006/relationships/image" Target="../media/image66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730.png"/><Relationship Id="rId5" Type="http://schemas.openxmlformats.org/officeDocument/2006/relationships/image" Target="../media/image620.png"/><Relationship Id="rId10" Type="http://schemas.openxmlformats.org/officeDocument/2006/relationships/image" Target="../media/image72.png"/><Relationship Id="rId4" Type="http://schemas.openxmlformats.org/officeDocument/2006/relationships/image" Target="../media/image6100.png"/><Relationship Id="rId9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1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50.png"/><Relationship Id="rId10" Type="http://schemas.openxmlformats.org/officeDocument/2006/relationships/image" Target="../media/image51.png"/><Relationship Id="rId4" Type="http://schemas.openxmlformats.org/officeDocument/2006/relationships/image" Target="../media/image440.png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5.png"/><Relationship Id="rId7" Type="http://schemas.openxmlformats.org/officeDocument/2006/relationships/image" Target="../media/image5.emf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632.png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1.png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1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NUL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9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00.png"/><Relationship Id="rId7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7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3.png"/><Relationship Id="rId7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41.png"/><Relationship Id="rId10" Type="http://schemas.openxmlformats.org/officeDocument/2006/relationships/image" Target="../media/image130.png"/><Relationship Id="rId4" Type="http://schemas.openxmlformats.org/officeDocument/2006/relationships/image" Target="../media/image58.png"/><Relationship Id="rId9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Building a SNARK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Fiat-Shamir transform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569842" cy="1152273"/>
              </a:xfrm>
              <a:blipFill>
                <a:blip r:embed="rId2"/>
                <a:stretch>
                  <a:fillRect l="-1185" t="-4348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93B58-9821-06DD-FC49-5DF3C9683DE8}"/>
              </a:ext>
            </a:extLst>
          </p:cNvPr>
          <p:cNvGrpSpPr/>
          <p:nvPr/>
        </p:nvGrpSpPr>
        <p:grpSpPr>
          <a:xfrm>
            <a:off x="457200" y="2839041"/>
            <a:ext cx="2451890" cy="1526615"/>
            <a:chOff x="457200" y="2839041"/>
            <a:chExt cx="2451890" cy="15266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F1560D-1133-3A41-8201-51627792F997}"/>
                </a:ext>
              </a:extLst>
            </p:cNvPr>
            <p:cNvGrpSpPr/>
            <p:nvPr/>
          </p:nvGrpSpPr>
          <p:grpSpPr>
            <a:xfrm>
              <a:off x="637168" y="2839041"/>
              <a:ext cx="2071401" cy="1473750"/>
              <a:chOff x="573370" y="2839041"/>
              <a:chExt cx="2071401" cy="1473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02088A-186E-0A4E-A087-E76E090B1CC4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70" y="3313396"/>
                    <a:ext cx="207140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+mn-lt"/>
                      </a:rPr>
                      <a:t>r ⇽ H(</a:t>
                    </a:r>
                    <a14:m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dirty="0">
                        <a:latin typeface="+mn-lt"/>
                      </a:rPr>
                      <a:t>, msg1)</a:t>
                    </a: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5F02088A-186E-0A4E-A087-E76E090B1C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70" y="3313396"/>
                    <a:ext cx="207140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878" t="-13514" r="-3659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AD76-A275-2349-8A8C-99C76814DC49}"/>
                  </a:ext>
                </a:extLst>
              </p:cNvPr>
              <p:cNvSpPr txBox="1"/>
              <p:nvPr/>
            </p:nvSpPr>
            <p:spPr>
              <a:xfrm>
                <a:off x="594529" y="2839041"/>
                <a:ext cx="202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generate msg1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AE2F7-25A2-6F46-A2B6-0EF8259B4263}"/>
                  </a:ext>
                </a:extLst>
              </p:cNvPr>
              <p:cNvSpPr txBox="1"/>
              <p:nvPr/>
            </p:nvSpPr>
            <p:spPr>
              <a:xfrm>
                <a:off x="594529" y="3851126"/>
                <a:ext cx="202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generate msg2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11FBB3-4D08-FA4C-965F-34B025CDBD90}"/>
                </a:ext>
              </a:extLst>
            </p:cNvPr>
            <p:cNvSpPr/>
            <p:nvPr/>
          </p:nvSpPr>
          <p:spPr>
            <a:xfrm>
              <a:off x="457200" y="2874493"/>
              <a:ext cx="2451890" cy="14911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138723" y="4653628"/>
            <a:ext cx="896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Fiat-Shamir:   certain secure interactive protocols   ⟹   non-interactive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07129F-56BB-F5A8-D66A-C2CA3CE30488}"/>
                  </a:ext>
                </a:extLst>
              </p:cNvPr>
              <p:cNvSpPr txBox="1"/>
              <p:nvPr/>
            </p:nvSpPr>
            <p:spPr>
              <a:xfrm>
                <a:off x="666428" y="2186229"/>
                <a:ext cx="2777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i="1" u="sng" dirty="0">
                    <a:latin typeface="+mn-lt"/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07129F-56BB-F5A8-D66A-C2CA3CE3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2186229"/>
                <a:ext cx="2777555" cy="523220"/>
              </a:xfrm>
              <a:prstGeom prst="rect">
                <a:avLst/>
              </a:prstGeom>
              <a:blipFill>
                <a:blip r:embed="rId8"/>
                <a:stretch>
                  <a:fillRect l="-4545" t="-11905" r="-136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FA757E-A224-CC0B-BDAA-86017ED59EA4}"/>
                  </a:ext>
                </a:extLst>
              </p:cNvPr>
              <p:cNvSpPr txBox="1"/>
              <p:nvPr/>
            </p:nvSpPr>
            <p:spPr>
              <a:xfrm>
                <a:off x="6259067" y="2186229"/>
                <a:ext cx="2427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i="1" u="sng" dirty="0" err="1">
                    <a:latin typeface="+mn-lt"/>
                  </a:rPr>
                  <a:t>vp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FA757E-A224-CC0B-BDAA-86017ED5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67" y="2186229"/>
                <a:ext cx="2427011" cy="523220"/>
              </a:xfrm>
              <a:prstGeom prst="rect">
                <a:avLst/>
              </a:prstGeom>
              <a:blipFill>
                <a:blip r:embed="rId9"/>
                <a:stretch>
                  <a:fillRect l="-5208" t="-11905" r="-468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9439-844C-9D44-8CAC-BC2EF463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Why is this an argument of knowledge?   </a:t>
            </a:r>
            <a:r>
              <a:rPr lang="en-US" sz="1600" dirty="0"/>
              <a:t>(can skip)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Let’s build an extractor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for the interactive protocol:</a:t>
                </a:r>
              </a:p>
              <a:p>
                <a:r>
                  <a:rPr lang="en-US" sz="2000" dirty="0"/>
                  <a:t>After prover commits to Merkle root of proof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asks prover to open many batches of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000" dirty="0"/>
                  <a:t>positions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	(by rewinding prover)</a:t>
                </a:r>
              </a:p>
              <a:p>
                <a:pPr>
                  <a:spcBef>
                    <a:spcPts val="1224"/>
                  </a:spcBef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fails to extract cell #j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if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(1)	prover produces a false Merkle proofs  (efficient prover cannot), or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(2)   prover fails (i.e., verifier rejects) whenever j is in batch to open:</a:t>
                </a:r>
              </a:p>
              <a:p>
                <a:pPr marL="0" indent="0">
                  <a:buNone/>
                </a:pPr>
                <a:r>
                  <a:rPr lang="en-US" sz="2000" dirty="0"/>
                  <a:t>				Pr[prover fails]   ≥   Pr[ j in batch ]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 1 –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)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0" dirty="0">
                    <a:latin typeface="+mj-lt"/>
                  </a:rPr>
                  <a:t> .</a:t>
                </a:r>
                <a:endParaRPr lang="en-US" sz="2000" i="0" baseline="30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		so:   this cannot happen if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 is sufficiently large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000" dirty="0"/>
                  <a:t>⇒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 extracts entire proof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       Once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is known,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obtain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  <a:blipFill>
                <a:blip r:embed="rId2"/>
                <a:stretch>
                  <a:fillRect l="-584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transparent SNARK from the PCP theorem</a:t>
                </a:r>
              </a:p>
              <a:p>
                <a:r>
                  <a:rPr lang="en-US" dirty="0"/>
                  <a:t>Use Fiat-Shamir transform to make non-interactive</a:t>
                </a:r>
              </a:p>
              <a:p>
                <a:r>
                  <a:rPr lang="en-US" dirty="0"/>
                  <a:t>We will apply Fiat-Shamir in many other settings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bad news:   an impractical SNARK --- Prover time too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Better SNARKs:      Goal:  Time(Prover)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(|C|)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B2D0A9-6EA9-4143-A1ED-BEFA6984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 efficient SNARK</a:t>
            </a:r>
          </a:p>
        </p:txBody>
      </p:sp>
    </p:spTree>
    <p:extLst>
      <p:ext uri="{BB962C8B-B14F-4D97-AF65-F5344CB8AC3E}">
        <p14:creationId xmlns:p14="http://schemas.microsoft.com/office/powerpoint/2010/main" val="22484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822983" y="3269277"/>
            <a:ext cx="32164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(Poly-IOP)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822983" y="1335974"/>
            <a:ext cx="314759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 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8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205431" y="149972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205431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521002" y="2662425"/>
            <a:ext cx="806029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971809" y="2089326"/>
            <a:ext cx="925338" cy="261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4006024" y="3127719"/>
            <a:ext cx="925698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20AAA-0819-4D9B-CBEB-6B7B548FFE43}"/>
              </a:ext>
            </a:extLst>
          </p:cNvPr>
          <p:cNvSpPr/>
          <p:nvPr/>
        </p:nvSpPr>
        <p:spPr>
          <a:xfrm>
            <a:off x="4198347" y="4183122"/>
            <a:ext cx="4257368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explain each concept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132843" y="4100274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230963" y="2166970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</p:spTree>
    <p:extLst>
      <p:ext uri="{BB962C8B-B14F-4D97-AF65-F5344CB8AC3E}">
        <p14:creationId xmlns:p14="http://schemas.microsoft.com/office/powerpoint/2010/main" val="30648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5" grpId="0" animBg="1"/>
      <p:bldP spid="1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BADC-2DA1-8A45-A55A-E4CB9F73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algorithms: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dirty="0"/>
                  <a:t>		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chose at random)</a:t>
                </a:r>
                <a:endParaRPr lang="en-US" sz="2000" b="1" i="1" dirty="0"/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i="1" dirty="0"/>
                  <a:t>com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accept or reject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Properties: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binding</a:t>
                </a:r>
                <a:r>
                  <a:rPr lang="en-US" dirty="0"/>
                  <a:t>: cannot produce two valid openings for </a:t>
                </a:r>
                <a:r>
                  <a:rPr lang="en-US" b="1" i="1" dirty="0"/>
                  <a:t>com</a:t>
                </a:r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hiding</a:t>
                </a:r>
                <a:r>
                  <a:rPr lang="en-US" dirty="0"/>
                  <a:t>: </a:t>
                </a:r>
                <a:r>
                  <a:rPr lang="en-US" b="1" i="1" dirty="0"/>
                  <a:t>com</a:t>
                </a:r>
                <a:r>
                  <a:rPr lang="en-US" dirty="0"/>
                  <a:t> reveals nothing about committed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17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D761-84E4-FAD7-0721-E2EF685B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207" y="1908075"/>
                <a:ext cx="8229600" cy="3027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Prover commits to a polynomial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in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     </a:t>
                </a:r>
                <a:r>
                  <a:rPr lang="en-US" sz="2000" dirty="0"/>
                  <a:t>(univariate)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i="1" dirty="0"/>
                  <a:t>eval</a:t>
                </a:r>
                <a:r>
                  <a:rPr lang="en-US" sz="2400" dirty="0"/>
                  <a:t>:  for public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,  prover can convince the verifier that committed poly satisfies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  and   deg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3900"/>
                  </a:spcBef>
                </a:pPr>
                <a:r>
                  <a:rPr lang="en-US" sz="2400" dirty="0"/>
                  <a:t>Eval proof size and verifier time should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1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⁡⁡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7" y="1908075"/>
                <a:ext cx="8229600" cy="3027720"/>
              </a:xfrm>
              <a:blipFill>
                <a:blip r:embed="rId2"/>
                <a:stretch>
                  <a:fillRect l="-1079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21E41FF-D8DB-25BC-6870-260DC0471B0C}"/>
              </a:ext>
            </a:extLst>
          </p:cNvPr>
          <p:cNvSpPr/>
          <p:nvPr/>
        </p:nvSpPr>
        <p:spPr>
          <a:xfrm>
            <a:off x="717756" y="3517049"/>
            <a:ext cx="4114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/>
              <p:nvPr/>
            </p:nvSpPr>
            <p:spPr>
              <a:xfrm>
                <a:off x="5252121" y="3575883"/>
                <a:ext cx="367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latin typeface="+mn-lt"/>
                  </a:rPr>
                  <a:t>com</a:t>
                </a:r>
                <a:r>
                  <a:rPr lang="en-US" i="1" baseline="-25000" dirty="0" err="1">
                    <a:latin typeface="+mn-lt"/>
                  </a:rPr>
                  <a:t>f</a:t>
                </a:r>
                <a:r>
                  <a:rPr lang="en-US" i="1" baseline="-25000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21" y="3575883"/>
                <a:ext cx="3677263" cy="461665"/>
              </a:xfrm>
              <a:prstGeom prst="rect">
                <a:avLst/>
              </a:prstGeom>
              <a:blipFill>
                <a:blip r:embed="rId3"/>
                <a:stretch>
                  <a:fillRect l="-240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893B7E0-3115-B079-AE37-E1416DB39597}"/>
              </a:ext>
            </a:extLst>
          </p:cNvPr>
          <p:cNvGrpSpPr/>
          <p:nvPr/>
        </p:nvGrpSpPr>
        <p:grpSpPr>
          <a:xfrm>
            <a:off x="7670545" y="4050449"/>
            <a:ext cx="1130236" cy="738242"/>
            <a:chOff x="7729538" y="3342525"/>
            <a:chExt cx="1130236" cy="738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/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857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9979F5-E613-0492-80A9-B4334028A318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7729538" y="3342525"/>
              <a:ext cx="739295" cy="53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4F2E80-2024-806A-615E-EEA0DCF4D31C}"/>
                  </a:ext>
                </a:extLst>
              </p:cNvPr>
              <p:cNvSpPr txBox="1"/>
              <p:nvPr/>
            </p:nvSpPr>
            <p:spPr>
              <a:xfrm>
                <a:off x="398207" y="1058109"/>
                <a:ext cx="8184420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Notation:</a:t>
                </a:r>
                <a:r>
                  <a:rPr lang="en-US" i="1" dirty="0">
                    <a:latin typeface="+mn-lt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is all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+mn-lt"/>
                  </a:rPr>
                  <a:t> of degree ≤ d.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4F2E80-2024-806A-615E-EEA0DCF4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" y="1058109"/>
                <a:ext cx="8184420" cy="583429"/>
              </a:xfrm>
              <a:prstGeom prst="rect">
                <a:avLst/>
              </a:prstGeom>
              <a:blipFill>
                <a:blip r:embed="rId5"/>
                <a:stretch>
                  <a:fillRect l="-108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68A382-0AB5-E5A6-3B99-BE33A7B8EB00}"/>
              </a:ext>
            </a:extLst>
          </p:cNvPr>
          <p:cNvCxnSpPr/>
          <p:nvPr/>
        </p:nvCxnSpPr>
        <p:spPr>
          <a:xfrm>
            <a:off x="0" y="176980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u="sng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⇾ </a:t>
                </a:r>
                <a:r>
                  <a:rPr lang="en-US" i="1" dirty="0"/>
                  <a:t>pp</a:t>
                </a:r>
                <a:r>
                  <a:rPr lang="en-US" dirty="0"/>
                  <a:t>,      public parameters for polynomials of degree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prove that  f(x) = y.</a:t>
                </a:r>
              </a:p>
              <a:p>
                <a:pPr marL="0" indent="0">
                  <a:lnSpc>
                    <a:spcPct val="160000"/>
                  </a:lnSpc>
                  <a:spcBef>
                    <a:spcPts val="11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Formally:   </a:t>
                </a:r>
                <a:r>
                  <a:rPr lang="en-US" i="1" dirty="0"/>
                  <a:t>eval</a:t>
                </a:r>
                <a:r>
                  <a:rPr lang="en-US" dirty="0"/>
                  <a:t> = (</a:t>
                </a:r>
                <a:r>
                  <a:rPr lang="en-US" sz="2000" dirty="0"/>
                  <a:t>S, </a:t>
                </a:r>
                <a:r>
                  <a:rPr lang="en-US" dirty="0"/>
                  <a:t>P, V) is a SNARK for:</a:t>
                </a:r>
                <a:br>
                  <a:rPr lang="en-US" dirty="0"/>
                </a:br>
                <a:r>
                  <a:rPr lang="en-US" dirty="0"/>
                  <a:t>		statement  </a:t>
                </a:r>
                <a:r>
                  <a:rPr lang="en-US" i="1" dirty="0" err="1"/>
                  <a:t>st</a:t>
                </a:r>
                <a:r>
                  <a:rPr lang="en-US" dirty="0"/>
                  <a:t> = (</a:t>
                </a:r>
                <a:r>
                  <a:rPr lang="en-US" sz="1800" i="1" dirty="0">
                    <a:latin typeface="+mj-lt"/>
                  </a:rPr>
                  <a:t>pp</a:t>
                </a:r>
                <a:r>
                  <a:rPr lang="en-US" i="1" dirty="0"/>
                  <a:t>,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</a:t>
                </a:r>
                <a:r>
                  <a:rPr lang="en-US" dirty="0"/>
                  <a:t>, x,  y)   with  witness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(f,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	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= 0 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sz="2800" dirty="0"/>
                  <a:t>			  </a:t>
                </a:r>
                <a:r>
                  <a:rPr lang="en-US" sz="3200" dirty="0"/>
                  <a:t>[</a:t>
                </a:r>
                <a:r>
                  <a:rPr lang="en-US" dirty="0"/>
                  <a:t> f(x) = y   </a:t>
                </a:r>
                <a:r>
                  <a:rPr lang="en-US" i="1" dirty="0"/>
                  <a:t>and</a:t>
                </a:r>
                <a:r>
                  <a:rPr lang="en-US" dirty="0"/>
                  <a:t>  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 and   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= </a:t>
                </a: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  <a:blipFill>
                <a:blip r:embed="rId2"/>
                <a:stretch>
                  <a:fillRect l="-1010" t="-1846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8E8C0D-76D7-6D3A-BC34-36F9610DFD48}"/>
              </a:ext>
            </a:extLst>
          </p:cNvPr>
          <p:cNvSpPr/>
          <p:nvPr/>
        </p:nvSpPr>
        <p:spPr>
          <a:xfrm>
            <a:off x="457200" y="2800350"/>
            <a:ext cx="8601736" cy="22182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D602-F264-7344-BE3F-A0BFEBC8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60815"/>
            <a:ext cx="8833757" cy="361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  </a:t>
            </a:r>
          </a:p>
          <a:p>
            <a:pPr>
              <a:spcBef>
                <a:spcPts val="2376"/>
              </a:spcBef>
            </a:pPr>
            <a:r>
              <a:rPr lang="en-US" dirty="0"/>
              <a:t>Binding: cannot produce two valid openings (f</a:t>
            </a:r>
            <a:r>
              <a:rPr lang="en-US" baseline="-25000" dirty="0"/>
              <a:t>1,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), (f</a:t>
            </a:r>
            <a:r>
              <a:rPr lang="en-US" baseline="-25000" dirty="0"/>
              <a:t>2,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  for </a:t>
            </a:r>
            <a:r>
              <a:rPr lang="en-US" b="1" i="1" dirty="0" err="1"/>
              <a:t>com</a:t>
            </a:r>
            <a:r>
              <a:rPr lang="en-US" b="1" i="1" baseline="-25000" dirty="0" err="1"/>
              <a:t>f</a:t>
            </a:r>
            <a:r>
              <a:rPr lang="en-US" dirty="0"/>
              <a:t>.</a:t>
            </a:r>
          </a:p>
          <a:p>
            <a:pPr>
              <a:spcBef>
                <a:spcPts val="1776"/>
              </a:spcBef>
            </a:pPr>
            <a:r>
              <a:rPr lang="en-US" dirty="0"/>
              <a:t>eval is knowledge sound </a:t>
            </a:r>
            <a:r>
              <a:rPr lang="en-US" sz="1800" dirty="0"/>
              <a:t>(can extract  (f, r) from a successful prover)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optional:   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commitment is hiding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eval is zero knowledge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1C0AC6-A191-F649-4EFD-2A2B7F54A000}"/>
              </a:ext>
            </a:extLst>
          </p:cNvPr>
          <p:cNvGrpSpPr/>
          <p:nvPr/>
        </p:nvGrpSpPr>
        <p:grpSpPr>
          <a:xfrm>
            <a:off x="0" y="4522834"/>
            <a:ext cx="9144000" cy="507321"/>
            <a:chOff x="0" y="4522834"/>
            <a:chExt cx="9144000" cy="5073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DA292B-56A9-917D-F8E8-92A41C396A30}"/>
                </a:ext>
              </a:extLst>
            </p:cNvPr>
            <p:cNvSpPr txBox="1"/>
            <p:nvPr/>
          </p:nvSpPr>
          <p:spPr>
            <a:xfrm>
              <a:off x="503901" y="4568490"/>
              <a:ext cx="84287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Note:  poly. commitments have many applications beyond SNARKs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103339-62A2-F7BC-3B1A-999CEAF8A0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2283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5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D09-BDF2-8A4F-A96E-636B167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PCS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today …     (see readings or CS355)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 of the most widely used in practice (called KZG) :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trusted setup:  secret randomness in setup.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1176"/>
                  </a:spcBef>
                </a:pP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proof size: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verify time: constant time.	Prover time: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  <a:blipFill>
                <a:blip r:embed="rId2"/>
                <a:stretch>
                  <a:fillRect l="-1235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66B04B-DE53-C044-9091-CA3074913F8E}"/>
              </a:ext>
            </a:extLst>
          </p:cNvPr>
          <p:cNvSpPr/>
          <p:nvPr/>
        </p:nvSpPr>
        <p:spPr>
          <a:xfrm>
            <a:off x="6792008" y="4016830"/>
            <a:ext cx="851808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CBAD-4CCC-2CAB-F5A4-AD81468E1706}"/>
              </a:ext>
            </a:extLst>
          </p:cNvPr>
          <p:cNvSpPr/>
          <p:nvPr/>
        </p:nvSpPr>
        <p:spPr>
          <a:xfrm>
            <a:off x="6366103" y="2471056"/>
            <a:ext cx="1892071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</a:t>
            </a:r>
            <a:r>
              <a:rPr lang="en-US" dirty="0" err="1"/>
              <a:t>zk</a:t>
            </a:r>
            <a:r>
              <a:rPr lang="en-US" dirty="0"/>
              <a:t>-SNARK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1"/>
            <a:ext cx="8686800" cy="4229099"/>
          </a:xfrm>
        </p:spPr>
        <p:txBody>
          <a:bodyPr>
            <a:normAutofit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Private Tx on a public blockchain</a:t>
            </a:r>
            <a:r>
              <a:rPr lang="en-US" sz="2400" dirty="0"/>
              <a:t>:    </a:t>
            </a:r>
            <a:r>
              <a:rPr lang="en-US" sz="2400" dirty="0" err="1"/>
              <a:t>Zcash</a:t>
            </a:r>
            <a:r>
              <a:rPr lang="en-US" sz="2400" dirty="0"/>
              <a:t>,  </a:t>
            </a:r>
            <a:r>
              <a:rPr lang="en-US" sz="2400" dirty="0" err="1"/>
              <a:t>IronFish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/>
              <a:t>Compliance:</a:t>
            </a:r>
          </a:p>
          <a:p>
            <a:pPr lvl="1"/>
            <a:r>
              <a:rPr lang="en-US" sz="2400" dirty="0"/>
              <a:t>Proving that a private Tx are in compliance with banking laws</a:t>
            </a:r>
          </a:p>
          <a:p>
            <a:pPr lvl="1"/>
            <a:r>
              <a:rPr lang="en-US" sz="2400" dirty="0"/>
              <a:t>Proving solvency in zero-knowledge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b="1" dirty="0"/>
              <a:t>Scalability:   </a:t>
            </a:r>
            <a:r>
              <a:rPr lang="en-US" sz="2400" dirty="0"/>
              <a:t>privacy in a </a:t>
            </a:r>
            <a:r>
              <a:rPr lang="en-US" sz="2400" dirty="0" err="1"/>
              <a:t>zk</a:t>
            </a:r>
            <a:r>
              <a:rPr lang="en-US" sz="2400" dirty="0"/>
              <a:t>-SNARK Rollup  (next week)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b="1" dirty="0"/>
              <a:t>Bridging between blockchains:</a:t>
            </a:r>
            <a:r>
              <a:rPr lang="en-US" sz="2400" dirty="0"/>
              <a:t>  </a:t>
            </a:r>
            <a:r>
              <a:rPr lang="en-US" sz="2400" dirty="0" err="1"/>
              <a:t>zkBridge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12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822983" y="3269277"/>
            <a:ext cx="32164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(Poly-IOP)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822983" y="1335974"/>
            <a:ext cx="314759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 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8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205431" y="149972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205431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521002" y="2662425"/>
            <a:ext cx="806029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971809" y="2089326"/>
            <a:ext cx="925338" cy="261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4006024" y="3127719"/>
            <a:ext cx="925698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132843" y="4100274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230963" y="2166970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61C1781-5BF2-D4AB-430D-018E1A85F818}"/>
              </a:ext>
            </a:extLst>
          </p:cNvPr>
          <p:cNvSpPr/>
          <p:nvPr/>
        </p:nvSpPr>
        <p:spPr>
          <a:xfrm>
            <a:off x="5216201" y="4193269"/>
            <a:ext cx="3183320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a Poly-IOP?</a:t>
            </a:r>
          </a:p>
        </p:txBody>
      </p:sp>
    </p:spTree>
    <p:extLst>
      <p:ext uri="{BB962C8B-B14F-4D97-AF65-F5344CB8AC3E}">
        <p14:creationId xmlns:p14="http://schemas.microsoft.com/office/powerpoint/2010/main" val="13757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 2: 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 be some arithmetic circuit.     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b="1" u="sng" dirty="0"/>
                  <a:t>Poly-IOP</a:t>
                </a:r>
                <a:r>
                  <a:rPr lang="en-US" sz="2400" dirty="0"/>
                  <a:t>:  a proof system that proves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 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  <a:blipFill>
                <a:blip r:embed="rId2"/>
                <a:stretch>
                  <a:fillRect l="-1170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7240F7-E3E1-A977-69BC-462AF973F1A2}"/>
              </a:ext>
            </a:extLst>
          </p:cNvPr>
          <p:cNvGrpSpPr/>
          <p:nvPr/>
        </p:nvGrpSpPr>
        <p:grpSpPr>
          <a:xfrm>
            <a:off x="257945" y="3372531"/>
            <a:ext cx="8757975" cy="646331"/>
            <a:chOff x="245810" y="973959"/>
            <a:chExt cx="8757975" cy="6463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2519BA-5B11-3959-223A-2866A6F532EA}"/>
                </a:ext>
              </a:extLst>
            </p:cNvPr>
            <p:cNvSpPr/>
            <p:nvPr/>
          </p:nvSpPr>
          <p:spPr>
            <a:xfrm>
              <a:off x="6900602" y="1105086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7CC0DD-A70D-D568-E108-D9ECA035E5ED}"/>
                </a:ext>
              </a:extLst>
            </p:cNvPr>
            <p:cNvSpPr/>
            <p:nvPr/>
          </p:nvSpPr>
          <p:spPr>
            <a:xfrm>
              <a:off x="7976934" y="1109850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F705A-C9F1-FD53-58D8-14E93DF1431C}"/>
                </a:ext>
              </a:extLst>
            </p:cNvPr>
            <p:cNvSpPr/>
            <p:nvPr/>
          </p:nvSpPr>
          <p:spPr>
            <a:xfrm>
              <a:off x="6278868" y="1109851"/>
              <a:ext cx="353945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/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tIns="137160" bIns="137160" rtlCol="0">
                  <a:spAutoFit/>
                </a:bodyPr>
                <a:lstStyle/>
                <a:p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⇾ public parameters 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,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,…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)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45" b="-3704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66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8A920F-0317-A3EC-3A54-B5991BE44FE7}"/>
              </a:ext>
            </a:extLst>
          </p:cNvPr>
          <p:cNvSpPr/>
          <p:nvPr/>
        </p:nvSpPr>
        <p:spPr>
          <a:xfrm>
            <a:off x="7684493" y="1016971"/>
            <a:ext cx="328612" cy="35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28FE6-A4FA-C629-01AE-1CAC074238CF}"/>
              </a:ext>
            </a:extLst>
          </p:cNvPr>
          <p:cNvSpPr/>
          <p:nvPr/>
        </p:nvSpPr>
        <p:spPr>
          <a:xfrm>
            <a:off x="6774853" y="1007448"/>
            <a:ext cx="328612" cy="35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u="sng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b="0" i="1" u="sng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blipFill>
                <a:blip r:embed="rId2"/>
                <a:stretch>
                  <a:fillRect l="-4000" t="-10811" r="-285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324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sz="2000" b="0" i="0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000" i="1" u="sng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</m:t>
                    </m:r>
                    <m:sSub>
                      <m:sSubPr>
                        <m:ctrlP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000" b="0" i="1" u="sng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3247877" cy="461665"/>
              </a:xfrm>
              <a:prstGeom prst="rect">
                <a:avLst/>
              </a:prstGeom>
              <a:blipFill>
                <a:blip r:embed="rId3"/>
                <a:stretch>
                  <a:fillRect l="-2724" t="-10811" r="-194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1307963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1307963"/>
                <a:ext cx="1302471" cy="490199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1292188"/>
            <a:ext cx="3200400" cy="453137"/>
            <a:chOff x="2690474" y="3470020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470020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470020"/>
                  <a:ext cx="441468" cy="453137"/>
                </a:xfrm>
                <a:prstGeom prst="rect">
                  <a:avLst/>
                </a:prstGeom>
                <a:blipFill>
                  <a:blip r:embed="rId5"/>
                  <a:stretch>
                    <a:fillRect r="-57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4196044" y="249498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558487" y="2969472"/>
                <a:ext cx="127304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2969472"/>
                <a:ext cx="1273041" cy="490199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95940" y="2797702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46140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461408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E040-5B43-0341-A5C6-082BE76A5380}"/>
              </a:ext>
            </a:extLst>
          </p:cNvPr>
          <p:cNvGrpSpPr/>
          <p:nvPr/>
        </p:nvGrpSpPr>
        <p:grpSpPr>
          <a:xfrm>
            <a:off x="2185268" y="1900347"/>
            <a:ext cx="3248019" cy="578711"/>
            <a:chOff x="2185268" y="1157392"/>
            <a:chExt cx="3248019" cy="5787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DFD6E-F702-CA43-905F-8FB309C4201C}"/>
                </a:ext>
              </a:extLst>
            </p:cNvPr>
            <p:cNvGrpSpPr/>
            <p:nvPr/>
          </p:nvGrpSpPr>
          <p:grpSpPr>
            <a:xfrm>
              <a:off x="2232887" y="1157392"/>
              <a:ext cx="3200400" cy="540086"/>
              <a:chOff x="2971800" y="3889368"/>
              <a:chExt cx="3200400" cy="5400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5FB4753-8ED9-0843-85E6-6707F2C05048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80" b="-4651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1801A-A624-4F4B-BD4F-D09676612B88}"/>
                </a:ext>
              </a:extLst>
            </p:cNvPr>
            <p:cNvSpPr txBox="1"/>
            <p:nvPr/>
          </p:nvSpPr>
          <p:spPr>
            <a:xfrm>
              <a:off x="2185268" y="1397549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F27F1-4AB9-374B-92C2-EFBB3D292265}"/>
              </a:ext>
            </a:extLst>
          </p:cNvPr>
          <p:cNvGrpSpPr/>
          <p:nvPr/>
        </p:nvGrpSpPr>
        <p:grpSpPr>
          <a:xfrm>
            <a:off x="2144416" y="3394189"/>
            <a:ext cx="3288871" cy="558562"/>
            <a:chOff x="2144416" y="4122855"/>
            <a:chExt cx="3288871" cy="5585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CF626-0949-944F-AB63-2E727094A457}"/>
                </a:ext>
              </a:extLst>
            </p:cNvPr>
            <p:cNvGrpSpPr/>
            <p:nvPr/>
          </p:nvGrpSpPr>
          <p:grpSpPr>
            <a:xfrm>
              <a:off x="2232887" y="4122855"/>
              <a:ext cx="3200400" cy="556415"/>
              <a:chOff x="2971800" y="3954684"/>
              <a:chExt cx="3200400" cy="55641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F061ED4-3ADF-9A4C-B46C-106FA4C4D1BF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65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EA5BCB-26FC-604E-853D-C820B795D95A}"/>
                </a:ext>
              </a:extLst>
            </p:cNvPr>
            <p:cNvSpPr txBox="1"/>
            <p:nvPr/>
          </p:nvSpPr>
          <p:spPr>
            <a:xfrm>
              <a:off x="2144416" y="4342863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11AB1-B39E-AA26-7745-A119E9EAC0A6}"/>
              </a:ext>
            </a:extLst>
          </p:cNvPr>
          <p:cNvGrpSpPr/>
          <p:nvPr/>
        </p:nvGrpSpPr>
        <p:grpSpPr>
          <a:xfrm>
            <a:off x="2232887" y="4169316"/>
            <a:ext cx="4914433" cy="476613"/>
            <a:chOff x="2232887" y="4169316"/>
            <a:chExt cx="4914433" cy="4766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620655-0820-4FE1-9394-FB7D36FB7BF9}"/>
                </a:ext>
              </a:extLst>
            </p:cNvPr>
            <p:cNvCxnSpPr/>
            <p:nvPr/>
          </p:nvCxnSpPr>
          <p:spPr>
            <a:xfrm>
              <a:off x="2232887" y="4645929"/>
              <a:ext cx="32004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8B88F5-AF4D-6A1D-7F13-5144CDCBF5A0}"/>
                    </a:ext>
                  </a:extLst>
                </p:cNvPr>
                <p:cNvSpPr txBox="1"/>
                <p:nvPr/>
              </p:nvSpPr>
              <p:spPr>
                <a:xfrm>
                  <a:off x="3577945" y="4169316"/>
                  <a:ext cx="35693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  at a few points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8B88F5-AF4D-6A1D-7F13-5144CDCBF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945" y="4169316"/>
                  <a:ext cx="3569375" cy="400110"/>
                </a:xfrm>
                <a:prstGeom prst="rect">
                  <a:avLst/>
                </a:prstGeom>
                <a:blipFill>
                  <a:blip r:embed="rId17"/>
                  <a:stretch>
                    <a:fillRect l="-1773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2B4A4D-4281-6EC8-EFA8-DF30440B3423}"/>
              </a:ext>
            </a:extLst>
          </p:cNvPr>
          <p:cNvSpPr txBox="1"/>
          <p:nvPr/>
        </p:nvSpPr>
        <p:spPr>
          <a:xfrm>
            <a:off x="764632" y="4656593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send values (and eval proofs)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A68941-6F58-D907-F9A6-6ABB308192E8}"/>
              </a:ext>
            </a:extLst>
          </p:cNvPr>
          <p:cNvSpPr txBox="1"/>
          <p:nvPr/>
        </p:nvSpPr>
        <p:spPr>
          <a:xfrm>
            <a:off x="6774853" y="4658145"/>
            <a:ext cx="218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⇾ accept/reject</a:t>
            </a:r>
          </a:p>
        </p:txBody>
      </p:sp>
    </p:spTree>
    <p:extLst>
      <p:ext uri="{BB962C8B-B14F-4D97-AF65-F5344CB8AC3E}">
        <p14:creationId xmlns:p14="http://schemas.microsoft.com/office/powerpoint/2010/main" val="41203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 animBg="1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EE2-BBD5-CEEF-36E8-9DB30F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/>
              <a:t>Plonk poly-IOP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028-11CF-4057-BFCC-91E2108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4133"/>
            <a:ext cx="8229600" cy="127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Goal</a:t>
            </a:r>
            <a:r>
              <a:rPr lang="en-US" dirty="0"/>
              <a:t>:   construct a poly-IOP called </a:t>
            </a:r>
            <a:r>
              <a:rPr lang="en-US" b="1" i="1" dirty="0"/>
              <a:t>Plonk</a:t>
            </a:r>
            <a:r>
              <a:rPr lang="en-US" dirty="0"/>
              <a:t>      </a:t>
            </a:r>
            <a:r>
              <a:rPr lang="en-US" sz="1800" dirty="0"/>
              <a:t>(</a:t>
            </a:r>
            <a:r>
              <a:rPr lang="en-US" sz="1800" dirty="0" err="1"/>
              <a:t>eprint</a:t>
            </a:r>
            <a:r>
              <a:rPr lang="en-US" sz="1800" dirty="0"/>
              <a:t>/2019/953)</a:t>
            </a:r>
          </a:p>
          <a:p>
            <a:pPr marL="0" indent="0" algn="ctr">
              <a:spcBef>
                <a:spcPts val="2232"/>
              </a:spcBef>
              <a:buNone/>
            </a:pPr>
            <a:r>
              <a:rPr lang="en-US" sz="1800" dirty="0"/>
              <a:t>[</a:t>
            </a:r>
            <a:r>
              <a:rPr lang="en-US" sz="1800" i="1" dirty="0" err="1"/>
              <a:t>Gabizon</a:t>
            </a:r>
            <a:r>
              <a:rPr lang="en-US" sz="1800" i="1" dirty="0"/>
              <a:t> – Williamson – </a:t>
            </a:r>
            <a:r>
              <a:rPr lang="en-US" sz="1800" i="1" dirty="0" err="1"/>
              <a:t>Ciobotaru</a:t>
            </a:r>
            <a:r>
              <a:rPr lang="en-US" sz="1800" i="1" dirty="0"/>
              <a:t>]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10F46-0F4F-9724-46ED-C17A32E315DD}"/>
              </a:ext>
            </a:extLst>
          </p:cNvPr>
          <p:cNvGrpSpPr/>
          <p:nvPr/>
        </p:nvGrpSpPr>
        <p:grpSpPr>
          <a:xfrm>
            <a:off x="1288026" y="2709400"/>
            <a:ext cx="5968180" cy="1455174"/>
            <a:chOff x="1288026" y="3156156"/>
            <a:chExt cx="5968180" cy="1455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7BDA23-EEEC-78E1-2716-DA63C7319508}"/>
                </a:ext>
              </a:extLst>
            </p:cNvPr>
            <p:cNvSpPr txBox="1"/>
            <p:nvPr/>
          </p:nvSpPr>
          <p:spPr>
            <a:xfrm>
              <a:off x="2383760" y="3372465"/>
              <a:ext cx="4030270" cy="1105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i="1" dirty="0"/>
                <a:t>Plonk</a:t>
              </a:r>
              <a:r>
                <a:rPr lang="en-US" dirty="0"/>
                <a:t>  +  PCS    ⇒   SNARK</a:t>
              </a:r>
            </a:p>
            <a:p>
              <a:pPr marL="0" indent="0" algn="ctr">
                <a:spcBef>
                  <a:spcPts val="3072"/>
                </a:spcBef>
                <a:buNone/>
              </a:pPr>
              <a:r>
                <a:rPr lang="en-US" sz="1600" dirty="0"/>
                <a:t>(and also a </a:t>
              </a:r>
              <a:r>
                <a:rPr lang="en-US" sz="1600" dirty="0" err="1"/>
                <a:t>zk</a:t>
              </a:r>
              <a:r>
                <a:rPr lang="en-US" sz="1600" dirty="0"/>
                <a:t>-SNARK)</a:t>
              </a:r>
              <a:endParaRPr lang="en-US" sz="20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265C2E-DD83-646A-883C-A297B456482E}"/>
                </a:ext>
              </a:extLst>
            </p:cNvPr>
            <p:cNvSpPr/>
            <p:nvPr/>
          </p:nvSpPr>
          <p:spPr>
            <a:xfrm>
              <a:off x="1288026" y="3156156"/>
              <a:ext cx="5968180" cy="145517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63A13C-DA2B-2082-F568-477D6420DC62}"/>
              </a:ext>
            </a:extLst>
          </p:cNvPr>
          <p:cNvSpPr txBox="1"/>
          <p:nvPr/>
        </p:nvSpPr>
        <p:spPr>
          <a:xfrm>
            <a:off x="2383760" y="4675167"/>
            <a:ext cx="40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[ PCS = Polynomial Commitment Scheme]</a:t>
            </a:r>
          </a:p>
        </p:txBody>
      </p:sp>
    </p:spTree>
    <p:extLst>
      <p:ext uri="{BB962C8B-B14F-4D97-AF65-F5344CB8AC3E}">
        <p14:creationId xmlns:p14="http://schemas.microsoft.com/office/powerpoint/2010/main" val="1524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A11BCC-191A-ECC4-29CD-9124BECD2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6766"/>
            <a:ext cx="6400800" cy="1314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Goal:  succinct proofs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156DF6-EA8A-8E05-6CBD-A8264485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Proving properties of </a:t>
            </a:r>
            <a:br>
              <a:rPr lang="en-US" u="none" dirty="0"/>
            </a:br>
            <a:r>
              <a:rPr lang="en-US" u="none" dirty="0"/>
              <a:t>committed polynomials </a:t>
            </a:r>
          </a:p>
        </p:txBody>
      </p:sp>
    </p:spTree>
    <p:extLst>
      <p:ext uri="{BB962C8B-B14F-4D97-AF65-F5344CB8AC3E}">
        <p14:creationId xmlns:p14="http://schemas.microsoft.com/office/powerpoint/2010/main" val="87192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8983-A7B1-9B29-CD9A-5B1F62C8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/>
              <a:t>Proving properties of committed polynomials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/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blipFill>
                <a:blip r:embed="rId2"/>
                <a:stretch>
                  <a:fillRect l="-4636" t="-5263" r="-39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F88537B-1038-F668-BD39-D0EAD76C0CE3}"/>
              </a:ext>
            </a:extLst>
          </p:cNvPr>
          <p:cNvGrpSpPr/>
          <p:nvPr/>
        </p:nvGrpSpPr>
        <p:grpSpPr>
          <a:xfrm>
            <a:off x="6333810" y="1023429"/>
            <a:ext cx="2661883" cy="461665"/>
            <a:chOff x="6348098" y="883049"/>
            <a:chExt cx="2661883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30F850-EEB2-9EA0-9089-1DFBD9172039}"/>
                </a:ext>
              </a:extLst>
            </p:cNvPr>
            <p:cNvSpPr/>
            <p:nvPr/>
          </p:nvSpPr>
          <p:spPr>
            <a:xfrm>
              <a:off x="83301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57D607-00BD-DA6A-685D-FCCB597B69C2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/>
                <p:nvPr/>
              </p:nvSpPr>
              <p:spPr>
                <a:xfrm>
                  <a:off x="6348098" y="883049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098" y="883049"/>
                  <a:ext cx="266188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318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/>
              <p:nvPr/>
            </p:nvSpPr>
            <p:spPr>
              <a:xfrm>
                <a:off x="533400" y="1504950"/>
                <a:ext cx="7715574" cy="9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Goal: convince verifier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satisfy some properties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000" dirty="0"/>
                  <a:t>Proof systems presented as a Poly-IOP: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4950"/>
                <a:ext cx="7715574" cy="961610"/>
              </a:xfrm>
              <a:prstGeom prst="rect">
                <a:avLst/>
              </a:prstGeom>
              <a:blipFill>
                <a:blip r:embed="rId4"/>
                <a:stretch>
                  <a:fillRect l="-987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07361BC-A62D-FAEF-8E30-8FC6070FAEA1}"/>
              </a:ext>
            </a:extLst>
          </p:cNvPr>
          <p:cNvGrpSpPr/>
          <p:nvPr/>
        </p:nvGrpSpPr>
        <p:grpSpPr>
          <a:xfrm>
            <a:off x="1372658" y="2624143"/>
            <a:ext cx="5329927" cy="461665"/>
            <a:chOff x="1648690" y="2767222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/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14625D-7C2B-8EB2-C8E9-277E141A1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FD014-1FA9-8B75-95E3-41C24115765E}"/>
              </a:ext>
            </a:extLst>
          </p:cNvPr>
          <p:cNvGrpSpPr/>
          <p:nvPr/>
        </p:nvGrpSpPr>
        <p:grpSpPr>
          <a:xfrm>
            <a:off x="6935259" y="2724171"/>
            <a:ext cx="868186" cy="413758"/>
            <a:chOff x="612475" y="2091540"/>
            <a:chExt cx="868186" cy="413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2BA941-477C-4990-05A9-2FEB62700A06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C0085B-4877-62B1-B038-123D3492E6D3}"/>
                </a:ext>
              </a:extLst>
            </p:cNvPr>
            <p:cNvSpPr txBox="1"/>
            <p:nvPr/>
          </p:nvSpPr>
          <p:spPr>
            <a:xfrm>
              <a:off x="875059" y="20915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E1549-CB8A-0FD9-8585-7FC7350F6581}"/>
              </a:ext>
            </a:extLst>
          </p:cNvPr>
          <p:cNvGrpSpPr/>
          <p:nvPr/>
        </p:nvGrpSpPr>
        <p:grpSpPr>
          <a:xfrm>
            <a:off x="1372657" y="3875295"/>
            <a:ext cx="5329927" cy="423770"/>
            <a:chOff x="1372657" y="3518102"/>
            <a:chExt cx="5329927" cy="4237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CA4850-9C0A-7F49-D6A4-DFA77FA4C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657" y="3892698"/>
              <a:ext cx="53299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/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 at some points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blipFill>
                  <a:blip r:embed="rId10"/>
                  <a:stretch>
                    <a:fillRect l="-1508" t="-5714" r="-1005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7CB7F3-27D8-CB10-D584-81EDADF996A9}"/>
              </a:ext>
            </a:extLst>
          </p:cNvPr>
          <p:cNvSpPr txBox="1"/>
          <p:nvPr/>
        </p:nvSpPr>
        <p:spPr>
          <a:xfrm>
            <a:off x="7010400" y="4052833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accept or reject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55894-2D5E-168F-1AD9-4D7272215687}"/>
              </a:ext>
            </a:extLst>
          </p:cNvPr>
          <p:cNvSpPr/>
          <p:nvPr/>
        </p:nvSpPr>
        <p:spPr>
          <a:xfrm>
            <a:off x="339471" y="2391074"/>
            <a:ext cx="8652129" cy="216917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1895F7-9917-5FA9-863C-AB3E5E45C74A}"/>
              </a:ext>
            </a:extLst>
          </p:cNvPr>
          <p:cNvGrpSpPr/>
          <p:nvPr/>
        </p:nvGrpSpPr>
        <p:grpSpPr>
          <a:xfrm>
            <a:off x="1372657" y="3157543"/>
            <a:ext cx="5425437" cy="450691"/>
            <a:chOff x="1372657" y="2800350"/>
            <a:chExt cx="5425437" cy="4506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05014-939B-D82D-900C-2DB14B16B12C}"/>
                </a:ext>
              </a:extLst>
            </p:cNvPr>
            <p:cNvGrpSpPr/>
            <p:nvPr/>
          </p:nvGrpSpPr>
          <p:grpSpPr>
            <a:xfrm>
              <a:off x="1372657" y="2800350"/>
              <a:ext cx="5425437" cy="450691"/>
              <a:chOff x="2971800" y="3913746"/>
              <a:chExt cx="3200400" cy="45069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6D72C3D-DB42-A87F-9885-ED07B24B6C6C}"/>
                  </a:ext>
                </a:extLst>
              </p:cNvPr>
              <p:cNvCxnSpPr/>
              <p:nvPr/>
            </p:nvCxnSpPr>
            <p:spPr>
              <a:xfrm>
                <a:off x="2971800" y="4364437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882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/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800" dirty="0">
                      <a:latin typeface="+mn-lt"/>
                    </a:rPr>
                    <a:t>(a commitment to some poly.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87" t="-6667" r="-7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53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simple example: polynomial equality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96071"/>
            <a:ext cx="4981127" cy="461665"/>
            <a:chOff x="1648690" y="2778911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/>
                    <a:t>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85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E4F01-4C20-1F64-E69D-9063371D6079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71EF9-51E1-8F5B-C025-5402FBC3B2D6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275096F-BB7E-3EC4-CDB6-9CEBA988C582}"/>
              </a:ext>
            </a:extLst>
          </p:cNvPr>
          <p:cNvSpPr/>
          <p:nvPr/>
        </p:nvSpPr>
        <p:spPr>
          <a:xfrm>
            <a:off x="2614613" y="4206706"/>
            <a:ext cx="3279274" cy="594660"/>
          </a:xfrm>
          <a:prstGeom prst="wedgeRectCallout">
            <a:avLst>
              <a:gd name="adj1" fmla="val -27640"/>
              <a:gd name="adj2" fmla="val -5050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is this sound?</a:t>
            </a:r>
          </a:p>
        </p:txBody>
      </p:sp>
    </p:spTree>
    <p:extLst>
      <p:ext uri="{BB962C8B-B14F-4D97-AF65-F5344CB8AC3E}">
        <p14:creationId xmlns:p14="http://schemas.microsoft.com/office/powerpoint/2010/main" val="32448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1648005" y="1593203"/>
            <a:ext cx="5613991" cy="6804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A key fact:     for  non-zero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a simple test if a committed poly. is the zero poly.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  <a:blipFill>
                <a:blip r:embed="rId3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/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hlinkClick r:id="rId5"/>
                  </a:rPr>
                  <a:t>SZDL lemma</a:t>
                </a:r>
                <a:r>
                  <a:rPr lang="en-US" sz="2000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(∗)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also holds for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multivariate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polynomials 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(where d is total degree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0C06DE-0C37-D3F4-BFCC-DCD3A5827005}"/>
              </a:ext>
            </a:extLst>
          </p:cNvPr>
          <p:cNvSpPr txBox="1"/>
          <p:nvPr/>
        </p:nvSpPr>
        <p:spPr>
          <a:xfrm>
            <a:off x="7436178" y="169980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(∗)</a:t>
            </a:r>
          </a:p>
        </p:txBody>
      </p:sp>
    </p:spTree>
    <p:extLst>
      <p:ext uri="{BB962C8B-B14F-4D97-AF65-F5344CB8AC3E}">
        <p14:creationId xmlns:p14="http://schemas.microsoft.com/office/powerpoint/2010/main" val="31608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60726-2E55-BB81-E700-C55F07877CD3}"/>
              </a:ext>
            </a:extLst>
          </p:cNvPr>
          <p:cNvSpPr/>
          <p:nvPr/>
        </p:nvSpPr>
        <p:spPr>
          <a:xfrm>
            <a:off x="314325" y="1749370"/>
            <a:ext cx="8372475" cy="1243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so that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then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err="1"/>
                  <a:t>w.h.p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  <a:blipFill>
                <a:blip r:embed="rId3"/>
                <a:stretch>
                  <a:fillRect l="-1235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26C14D-F883-B976-083E-631820AE9A65}"/>
              </a:ext>
            </a:extLst>
          </p:cNvPr>
          <p:cNvSpPr txBox="1"/>
          <p:nvPr/>
        </p:nvSpPr>
        <p:spPr>
          <a:xfrm>
            <a:off x="600075" y="4556916"/>
            <a:ext cx="723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 a simple equality test for two committed polynomials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86CBB-06B1-ED2C-60DC-D8DFEFF87F0C}"/>
              </a:ext>
            </a:extLst>
          </p:cNvPr>
          <p:cNvGrpSpPr/>
          <p:nvPr/>
        </p:nvGrpSpPr>
        <p:grpSpPr>
          <a:xfrm>
            <a:off x="2953529" y="3082752"/>
            <a:ext cx="5596340" cy="935787"/>
            <a:chOff x="2953529" y="3082752"/>
            <a:chExt cx="5596340" cy="9357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/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dirty="0">
                      <a:latin typeface="+mn-lt"/>
                    </a:rPr>
                    <a:t>      ⇒ 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>
                      <a:latin typeface="+mn-lt"/>
                    </a:rPr>
                    <a:t>   </a:t>
                  </a:r>
                  <a:r>
                    <a:rPr lang="en-US" dirty="0" err="1">
                      <a:latin typeface="+mn-lt"/>
                    </a:rPr>
                    <a:t>w.h.p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905" t="-7895" r="-67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591C569-918D-886D-D27E-04E683119DD2}"/>
                </a:ext>
              </a:extLst>
            </p:cNvPr>
            <p:cNvSpPr/>
            <p:nvPr/>
          </p:nvSpPr>
          <p:spPr>
            <a:xfrm rot="4709858">
              <a:off x="3748617" y="3154190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AF9FADB6-459A-928C-15B7-6AF207F5F08D}"/>
                </a:ext>
              </a:extLst>
            </p:cNvPr>
            <p:cNvSpPr/>
            <p:nvPr/>
          </p:nvSpPr>
          <p:spPr>
            <a:xfrm rot="16890142" flipV="1">
              <a:off x="6482824" y="3154189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5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polynomial equality testing protocol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96071"/>
            <a:ext cx="4981127" cy="461665"/>
            <a:chOff x="1648690" y="2778911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/>
                    <a:t>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85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E4F01-4C20-1F64-E69D-9063371D6079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71EF9-51E1-8F5B-C025-5402FBC3B2D6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/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dirty="0">
                    <a:solidFill>
                      <a:schemeClr val="tx1"/>
                    </a:solidFill>
                  </a:rPr>
                  <a:t>: complete and sound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negligible  </a:t>
                </a:r>
              </a:p>
            </p:txBody>
          </p:sp>
        </mc:Choice>
        <mc:Fallback xmlns="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7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𝒑𝒑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𝒗𝒑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blipFill>
                <a:blip r:embed="rId3"/>
                <a:stretch>
                  <a:fillRect l="-1124" t="-10526" r="-321" b="-2894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blipFill>
                <a:blip r:embed="rId4"/>
                <a:stretch>
                  <a:fillRect l="-154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028700" y="1282543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103830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30002"/>
            <a:ext cx="1388522" cy="770498"/>
            <a:chOff x="838200" y="3239867"/>
            <a:chExt cx="1851363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00400"/>
            <a:ext cx="883575" cy="804142"/>
            <a:chOff x="8610600" y="3200398"/>
            <a:chExt cx="1178100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71951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880408"/>
            <a:ext cx="4583816" cy="513282"/>
            <a:chOff x="2304485" y="5173881"/>
            <a:chExt cx="6111756" cy="68437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</a:rPr>
                    <a:t>  that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blipFill>
                  <a:blip r:embed="rId9"/>
                  <a:stretch>
                    <a:fillRect l="-261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3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the compiled proof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81199" y="2033885"/>
            <a:ext cx="4870035" cy="461665"/>
            <a:chOff x="1648690" y="2769125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08CD552-1E85-7BB9-6BD6-6AA0F91243CC}"/>
              </a:ext>
            </a:extLst>
          </p:cNvPr>
          <p:cNvGrpSpPr/>
          <p:nvPr/>
        </p:nvGrpSpPr>
        <p:grpSpPr>
          <a:xfrm>
            <a:off x="1905000" y="2787033"/>
            <a:ext cx="4870035" cy="465357"/>
            <a:chOff x="1905000" y="2526165"/>
            <a:chExt cx="5265972" cy="46535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7EAF02-F20C-3D50-4501-BEF319867729}"/>
                </a:ext>
              </a:extLst>
            </p:cNvPr>
            <p:cNvCxnSpPr/>
            <p:nvPr/>
          </p:nvCxnSpPr>
          <p:spPr>
            <a:xfrm>
              <a:off x="1905000" y="2991392"/>
              <a:ext cx="52659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/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333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/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098" t="-789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532E4E-4257-D5C8-696B-43066B3D1ABD}"/>
              </a:ext>
            </a:extLst>
          </p:cNvPr>
          <p:cNvGrpSpPr/>
          <p:nvPr/>
        </p:nvGrpSpPr>
        <p:grpSpPr>
          <a:xfrm>
            <a:off x="457200" y="2340988"/>
            <a:ext cx="1172141" cy="764162"/>
            <a:chOff x="457200" y="2197165"/>
            <a:chExt cx="1172141" cy="764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/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/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/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/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4"/>
                <a:stretch>
                  <a:fillRect r="-7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9E8E7-7FAB-8F2F-4D55-3E98A4A753D4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ECEC5-D5D0-2285-28C3-C261FE4F9559}"/>
              </a:ext>
            </a:extLst>
          </p:cNvPr>
          <p:cNvSpPr/>
          <p:nvPr/>
        </p:nvSpPr>
        <p:spPr>
          <a:xfrm>
            <a:off x="6952155" y="1364915"/>
            <a:ext cx="2056349" cy="365366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/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latin typeface="+mn-lt"/>
                  </a:rPr>
                  <a:t>  and</a:t>
                </a:r>
              </a:p>
              <a:p>
                <a:r>
                  <a:rPr lang="en-US" sz="2000" dirty="0"/>
                  <a:t>(ii)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   are valid</a:t>
                </a:r>
                <a:endParaRPr lang="en-US" sz="2000" baseline="-25000" dirty="0"/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blipFill>
                <a:blip r:embed="rId15"/>
                <a:stretch>
                  <a:fillRect l="-3871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FAFF0-54CF-C6F1-66D1-F4CE006109C7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FFF4E1-3EDC-C832-9857-0D10B17D2521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5EA4B5-2707-6279-4ECF-FD6B4C8055BA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240C70-0382-541B-C7DE-351E195C5178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240C70-0382-541B-C7DE-351E195C5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60A04-A932-7CB2-CC27-82B77E12890D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60A04-A932-7CB2-CC27-82B77E128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18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C8F8669-985E-8283-F4B0-8EF49154DD36}"/>
              </a:ext>
            </a:extLst>
          </p:cNvPr>
          <p:cNvSpPr/>
          <p:nvPr/>
        </p:nvSpPr>
        <p:spPr>
          <a:xfrm>
            <a:off x="2708918" y="1125411"/>
            <a:ext cx="3047168" cy="865352"/>
          </a:xfrm>
          <a:prstGeom prst="roundRect">
            <a:avLst/>
          </a:prstGeom>
          <a:solidFill>
            <a:srgbClr val="71717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Make non-interactive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using Fiat-Shamir</a:t>
            </a:r>
          </a:p>
        </p:txBody>
      </p:sp>
    </p:spTree>
    <p:extLst>
      <p:ext uri="{BB962C8B-B14F-4D97-AF65-F5344CB8AC3E}">
        <p14:creationId xmlns:p14="http://schemas.microsoft.com/office/powerpoint/2010/main" val="5765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1" grpId="0"/>
      <p:bldP spid="23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DD8B50-2801-E100-5901-E377BDC38C96}"/>
              </a:ext>
            </a:extLst>
          </p:cNvPr>
          <p:cNvSpPr txBox="1"/>
          <p:nvPr/>
        </p:nvSpPr>
        <p:spPr>
          <a:xfrm>
            <a:off x="7114863" y="1943107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Important proof gadgets for univariates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	Verifier has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dirty="0"/>
                  <a:t>Let us construct efficient Poly-IOPs for the following tasks:</a:t>
                </a:r>
              </a:p>
              <a:p>
                <a:pPr marL="298450" lvl="1" indent="0">
                  <a:lnSpc>
                    <a:spcPts val="2400"/>
                  </a:lnSpc>
                  <a:spcBef>
                    <a:spcPts val="18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1	(</a:t>
                </a:r>
                <a:r>
                  <a:rPr lang="en-US" b="1" dirty="0" err="1"/>
                  <a:t>ZeroTest</a:t>
                </a:r>
                <a:r>
                  <a:rPr lang="en-US" dirty="0"/>
                  <a:t>):   	prove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2	(</a:t>
                </a:r>
                <a:r>
                  <a:rPr lang="en-US" b="1" dirty="0" err="1"/>
                  <a:t>SumCheck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nary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3	(</a:t>
                </a:r>
                <a:r>
                  <a:rPr lang="en-US" b="1" dirty="0" err="1"/>
                  <a:t>ProdCheck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338136" y="2616505"/>
            <a:ext cx="8229599" cy="24020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vanishing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u="sng" dirty="0">
                    <a:ea typeface="Cambria Math" panose="02040503050406030204" pitchFamily="18" charset="0"/>
                  </a:rPr>
                  <a:t>Def</a:t>
                </a:r>
                <a:r>
                  <a:rPr lang="en-US" dirty="0">
                    <a:ea typeface="Cambria Math" panose="02040503050406030204" pitchFamily="18" charset="0"/>
                  </a:rPr>
                  <a:t>:  the </a:t>
                </a:r>
                <a:r>
                  <a:rPr lang="en-US" b="1" dirty="0">
                    <a:ea typeface="Cambria Math" panose="02040503050406030204" pitchFamily="18" charset="0"/>
                  </a:rPr>
                  <a:t>vanishing polynomial </a:t>
                </a:r>
                <a:r>
                  <a:rPr lang="en-US" dirty="0"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≔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deg(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(so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 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 ⇒ 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 evaluating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  takes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  field operations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3"/>
                <a:stretch>
                  <a:fillRect l="-1170" t="-993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39119"/>
            <a:chOff x="2690474" y="3448381"/>
            <a:chExt cx="3200400" cy="43911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20" t="-10000" r="-120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1" u="sng" dirty="0">
                    <a:latin typeface="+mn-lt"/>
                  </a:rPr>
                  <a:t>Thm</a:t>
                </a:r>
                <a:r>
                  <a:rPr lang="en-US" sz="22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+mn-lt"/>
                  </a:rPr>
                  <a:t>  is negligible.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blipFill>
                <a:blip r:embed="rId11"/>
                <a:stretch>
                  <a:fillRect l="-749" t="-5556" b="-2777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blipFill>
                <a:blip r:embed="rId13"/>
                <a:stretch>
                  <a:fillRect l="-1479" t="-6061" r="-59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4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 animBg="1"/>
      <p:bldP spid="18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39119"/>
            <a:chOff x="2690474" y="3448381"/>
            <a:chExt cx="3200400" cy="43911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20" t="-10000" r="-120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blipFill>
                <a:blip r:embed="rId11"/>
                <a:stretch>
                  <a:fillRect l="-1479" t="-6061" r="-59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2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/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2200" b="1" dirty="0">
                    <a:latin typeface="+mn-lt"/>
                  </a:rPr>
                  <a:t>Verifier time</a:t>
                </a:r>
                <a:r>
                  <a:rPr lang="en-US" sz="2200" dirty="0">
                    <a:latin typeface="+mn-lt"/>
                  </a:rPr>
                  <a:t>:  O(log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+mn-lt"/>
                  </a:rPr>
                  <a:t>)  and  two poly queries </a:t>
                </a:r>
                <a:r>
                  <a:rPr lang="en-US" sz="1800" dirty="0">
                    <a:latin typeface="+mn-lt"/>
                  </a:rPr>
                  <a:t>(but can be batched)</a:t>
                </a:r>
              </a:p>
              <a:p>
                <a:pPr algn="l">
                  <a:spcBef>
                    <a:spcPts val="800"/>
                  </a:spcBef>
                </a:pPr>
                <a:r>
                  <a:rPr lang="en-US" sz="2200" b="1" dirty="0">
                    <a:latin typeface="+mn-lt"/>
                  </a:rPr>
                  <a:t>Prover time</a:t>
                </a:r>
                <a:r>
                  <a:rPr lang="en-US" sz="2200" dirty="0">
                    <a:latin typeface="+mn-lt"/>
                  </a:rPr>
                  <a:t>:  dominated by time to compute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and commit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blipFill>
                <a:blip r:embed="rId17"/>
                <a:stretch>
                  <a:fillRect l="-734" t="-4225" b="-1126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71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(3) Product check on H: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23" t="-107843" r="-617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to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800" dirty="0"/>
                  <a:t>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for all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000" t="-59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blipFill>
                <a:blip r:embed="rId4"/>
                <a:stretch>
                  <a:fillRect l="-29231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556172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8924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0DC9-8E7D-2E45-B06F-D4050FF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(3) Product check on H     </a:t>
            </a:r>
            <a:r>
              <a:rPr lang="en-US" sz="3100" dirty="0"/>
              <a:t>(unoptimized)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blipFill>
                <a:blip r:embed="rId2"/>
                <a:stretch>
                  <a:fillRect l="-3349" t="-10811" r="-28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j-lt"/>
                  </a:rPr>
                  <a:t>c</a:t>
                </a:r>
                <a:r>
                  <a:rPr lang="en-US" sz="2000" b="0" i="0" dirty="0">
                    <a:latin typeface="+mj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000" dirty="0"/>
                  <a:t>and   </a:t>
                </a:r>
                <a:r>
                  <a:rPr lang="en-US" sz="2000" i="1" dirty="0"/>
                  <a:t>q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blipFill>
                <a:blip r:embed="rId4"/>
                <a:stretch>
                  <a:fillRect l="-9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429290"/>
            <a:ext cx="3800658" cy="540086"/>
            <a:chOff x="2371542" y="3889368"/>
            <a:chExt cx="3800658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1" dirty="0"/>
                    <a:t>q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blipFill>
                  <a:blip r:embed="rId5"/>
                  <a:stretch>
                    <a:fillRect l="-2469" b="-930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312283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eval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6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learn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blipFill>
                <a:blip r:embed="rId7"/>
                <a:stretch>
                  <a:fillRect l="-11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98221" y="3775592"/>
            <a:ext cx="3800658" cy="400110"/>
            <a:chOff x="2090216" y="3541598"/>
            <a:chExt cx="380065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eval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48" t="-937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blipFill>
                <a:blip r:embed="rId9"/>
                <a:stretch>
                  <a:fillRect b="-441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blipFill>
                <a:blip r:embed="rId11"/>
                <a:stretch>
                  <a:fillRect t="-9375" r="-3361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EC853-7F25-52B1-580E-686BFC4EF140}"/>
              </a:ext>
            </a:extLst>
          </p:cNvPr>
          <p:cNvSpPr/>
          <p:nvPr/>
        </p:nvSpPr>
        <p:spPr>
          <a:xfrm>
            <a:off x="2819400" y="3776666"/>
            <a:ext cx="3962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Same works for rational functions: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69" t="-105882" r="-1389" b="-1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Set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to be the degree-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polynomial: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000" i="0" dirty="0">
                    <a:latin typeface="+mj-lt"/>
                  </a:rPr>
                  <a:t>)     for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  <a:blipFill>
                <a:blip r:embed="rId3"/>
                <a:stretch>
                  <a:fillRect l="-772" b="-2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blipFill>
                <a:blip r:embed="rId4"/>
                <a:stretch>
                  <a:fillRect l="-3876" t="-9091" r="-1085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2359084-7F0F-A7FD-7359-109853B79998}"/>
              </a:ext>
            </a:extLst>
          </p:cNvPr>
          <p:cNvGrpSpPr/>
          <p:nvPr/>
        </p:nvGrpSpPr>
        <p:grpSpPr>
          <a:xfrm>
            <a:off x="6569631" y="1025928"/>
            <a:ext cx="2200346" cy="407521"/>
            <a:chOff x="6569631" y="925912"/>
            <a:chExt cx="2200346" cy="4075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C891AF-B323-4C3C-98E0-A2B640642117}"/>
                </a:ext>
              </a:extLst>
            </p:cNvPr>
            <p:cNvSpPr/>
            <p:nvPr/>
          </p:nvSpPr>
          <p:spPr>
            <a:xfrm>
              <a:off x="82916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28DDE8-6E3F-1B4F-ABB7-55D4B6BFD870}"/>
                </a:ext>
              </a:extLst>
            </p:cNvPr>
            <p:cNvSpPr/>
            <p:nvPr/>
          </p:nvSpPr>
          <p:spPr>
            <a:xfrm>
              <a:off x="7834639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/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874" t="-6061" r="-4598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692DE-CEAC-4EAA-A747-443C70FFA497}"/>
              </a:ext>
            </a:extLst>
          </p:cNvPr>
          <p:cNvSpPr/>
          <p:nvPr/>
        </p:nvSpPr>
        <p:spPr>
          <a:xfrm>
            <a:off x="647695" y="2259032"/>
            <a:ext cx="8051939" cy="490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/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	if	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  and</a:t>
                </a:r>
              </a:p>
              <a:p>
                <a:pPr>
                  <a:lnSpc>
                    <a:spcPct val="110000"/>
                  </a:lnSpc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dirty="0"/>
                  <a:t>		(ii)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000" dirty="0"/>
                  <a:t>     for all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sz="2000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blipFill>
                <a:blip r:embed="rId6"/>
                <a:stretch>
                  <a:fillRect l="-646" t="-1000" r="-485" b="-56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536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71CF8D-61A3-C4F6-7A79-98BE1AE60170}"/>
              </a:ext>
            </a:extLst>
          </p:cNvPr>
          <p:cNvSpPr/>
          <p:nvPr/>
        </p:nvSpPr>
        <p:spPr>
          <a:xfrm>
            <a:off x="6997827" y="1253607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9AFC-01F8-52C6-46C1-341A37E004C7}"/>
              </a:ext>
            </a:extLst>
          </p:cNvPr>
          <p:cNvSpPr/>
          <p:nvPr/>
        </p:nvSpPr>
        <p:spPr>
          <a:xfrm>
            <a:off x="6388641" y="1252410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99101" y="2013766"/>
            <a:ext cx="8817080" cy="15160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.</a:t>
                </a:r>
              </a:p>
              <a:p>
                <a:pPr marL="0" indent="0">
                  <a:spcBef>
                    <a:spcPts val="4176"/>
                  </a:spcBef>
                  <a:buNone/>
                  <a:tabLst>
                    <a:tab pos="3535363" algn="l"/>
                  </a:tabLst>
                </a:pPr>
                <a:r>
                  <a:rPr lang="en-US" dirty="0"/>
                  <a:t>Prover wants to prove that</a:t>
                </a:r>
                <a:r>
                  <a:rPr lang="en-US" sz="2800" i="0" dirty="0"/>
                  <a:t>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308100" algn="l"/>
                    <a:tab pos="1422400" algn="l"/>
                    <a:tab pos="3535363" algn="l"/>
                  </a:tabLst>
                </a:pPr>
                <a:r>
                  <a:rPr lang="en-US" dirty="0"/>
                  <a:t>        is a permutation of	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5376"/>
                  </a:spcBef>
                  <a:buNone/>
                </a:pPr>
                <a:r>
                  <a:rPr lang="en-US" dirty="0"/>
                  <a:t>	⇒   Proves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permuted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0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/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    and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blipFill>
                <a:blip r:embed="rId3"/>
                <a:stretch>
                  <a:fillRect l="-1187" t="-115385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/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blipFill>
                <a:blip r:embed="rId4"/>
                <a:stretch>
                  <a:fillRect l="-4605" t="-5405" r="-328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3EA6D41-095A-2D13-9937-A961059CB587}"/>
              </a:ext>
            </a:extLst>
          </p:cNvPr>
          <p:cNvGrpSpPr/>
          <p:nvPr/>
        </p:nvGrpSpPr>
        <p:grpSpPr>
          <a:xfrm>
            <a:off x="6294327" y="896415"/>
            <a:ext cx="2661883" cy="461665"/>
            <a:chOff x="6313991" y="896415"/>
            <a:chExt cx="2661883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0553AC-1150-F5BC-CD7A-98F2CAE06E08}"/>
                </a:ext>
              </a:extLst>
            </p:cNvPr>
            <p:cNvSpPr/>
            <p:nvPr/>
          </p:nvSpPr>
          <p:spPr>
            <a:xfrm>
              <a:off x="8303440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EB299-522C-E886-87FA-CC517B13FABF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/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18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/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Then: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is a permutation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blipFill>
                <a:blip r:embed="rId6"/>
                <a:stretch>
                  <a:fillRect l="-1349" t="-1025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7060C23-0548-C59C-AA9A-43102B6E0594}"/>
              </a:ext>
            </a:extLst>
          </p:cNvPr>
          <p:cNvGrpSpPr/>
          <p:nvPr/>
        </p:nvGrpSpPr>
        <p:grpSpPr>
          <a:xfrm>
            <a:off x="1982865" y="2645154"/>
            <a:ext cx="4134943" cy="461665"/>
            <a:chOff x="2166416" y="3515815"/>
            <a:chExt cx="3603208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C1FCDA-FA71-016C-659D-3B8C44345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6416" y="3877668"/>
              <a:ext cx="360320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/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/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blipFill>
                <a:blip r:embed="rId8"/>
                <a:stretch>
                  <a:fillRect l="-2778" t="-10526" r="-119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3A1AF-D855-BC4B-E282-047CA03AD761}"/>
              </a:ext>
            </a:extLst>
          </p:cNvPr>
          <p:cNvGrpSpPr/>
          <p:nvPr/>
        </p:nvGrpSpPr>
        <p:grpSpPr>
          <a:xfrm>
            <a:off x="1976284" y="3789829"/>
            <a:ext cx="4134943" cy="502564"/>
            <a:chOff x="2645192" y="3288386"/>
            <a:chExt cx="3603208" cy="5025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079765-69CE-EC5B-8A10-C0F6CA52A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192" y="3790950"/>
              <a:ext cx="360320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55D387-5125-E7B2-1D4D-A0209C1B1BB7}"/>
                </a:ext>
              </a:extLst>
            </p:cNvPr>
            <p:cNvSpPr txBox="1"/>
            <p:nvPr/>
          </p:nvSpPr>
          <p:spPr>
            <a:xfrm>
              <a:off x="2777470" y="3288386"/>
              <a:ext cx="1415645" cy="405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prod-check: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5BC3F0-1F88-1A63-E607-2E6ACAB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1000" y="3291729"/>
              <a:ext cx="1765300" cy="42302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1A1C3DA-935D-7A16-99B4-14949F902CE2}"/>
              </a:ext>
            </a:extLst>
          </p:cNvPr>
          <p:cNvSpPr txBox="1"/>
          <p:nvPr/>
        </p:nvSpPr>
        <p:spPr>
          <a:xfrm>
            <a:off x="6091977" y="4548587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accept or reject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476A1-96D0-3E2F-F3F6-01D86684FD0D}"/>
              </a:ext>
            </a:extLst>
          </p:cNvPr>
          <p:cNvSpPr txBox="1"/>
          <p:nvPr/>
        </p:nvSpPr>
        <p:spPr>
          <a:xfrm>
            <a:off x="81130" y="4709523"/>
            <a:ext cx="2305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[Lipton’s trick, 1989]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/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err="1">
                    <a:latin typeface="+mn-lt"/>
                  </a:rPr>
                  <a:t>.h.p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blipFill>
                <a:blip r:embed="rId10"/>
                <a:stretch>
                  <a:fillRect l="-2024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1352E2A-3CCF-FE12-F9A5-4146188A9357}"/>
              </a:ext>
            </a:extLst>
          </p:cNvPr>
          <p:cNvGrpSpPr/>
          <p:nvPr/>
        </p:nvGrpSpPr>
        <p:grpSpPr>
          <a:xfrm>
            <a:off x="6180262" y="2704034"/>
            <a:ext cx="1195392" cy="490199"/>
            <a:chOff x="6180262" y="2704034"/>
            <a:chExt cx="1195392" cy="490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/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9B5947-60A3-41DB-8C3D-E855171F6796}"/>
                </a:ext>
              </a:extLst>
            </p:cNvPr>
            <p:cNvSpPr txBox="1"/>
            <p:nvPr/>
          </p:nvSpPr>
          <p:spPr>
            <a:xfrm>
              <a:off x="6591493" y="272456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5986EF-3C03-E25B-A584-F48D667C95B8}"/>
              </a:ext>
            </a:extLst>
          </p:cNvPr>
          <p:cNvSpPr txBox="1"/>
          <p:nvPr/>
        </p:nvSpPr>
        <p:spPr>
          <a:xfrm>
            <a:off x="8181474" y="38750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73A687-1791-BB2D-D87D-49D4E860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1305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NARK: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blipFill>
                <a:blip r:embed="rId2"/>
                <a:stretch>
                  <a:fillRect l="-2907" t="-9091" r="-232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blipFill>
                <a:blip r:embed="rId3"/>
                <a:stretch>
                  <a:fillRect l="-3261" t="-9091" r="-1630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73447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6406157" y="1465049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162909" y="2376445"/>
                <a:ext cx="8888186" cy="26930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Adaptively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 smtClean="0">
                            <a:solidFill>
                              <a:srgbClr val="127732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(an extractor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can extract a valid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from P)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 nothing new” about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(witness exists  ⇒  can simulate the proof)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9" y="2376445"/>
                <a:ext cx="8888186" cy="2693045"/>
              </a:xfrm>
              <a:prstGeom prst="rect">
                <a:avLst/>
              </a:prstGeom>
              <a:blipFill>
                <a:blip r:embed="rId5"/>
                <a:stretch>
                  <a:fillRect l="-712" t="-1402" b="-4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93AC6-3739-9126-4A03-6E8106D324F2}"/>
              </a:ext>
            </a:extLst>
          </p:cNvPr>
          <p:cNvSpPr/>
          <p:nvPr/>
        </p:nvSpPr>
        <p:spPr>
          <a:xfrm>
            <a:off x="7388030" y="2563962"/>
            <a:ext cx="33807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4BA74-34C3-D925-5B26-CEA4205EB623}"/>
              </a:ext>
            </a:extLst>
          </p:cNvPr>
          <p:cNvSpPr/>
          <p:nvPr/>
        </p:nvSpPr>
        <p:spPr>
          <a:xfrm>
            <a:off x="6794010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6FB70-5EE5-335E-F0F7-ACF1F729CF44}"/>
              </a:ext>
            </a:extLst>
          </p:cNvPr>
          <p:cNvSpPr/>
          <p:nvPr/>
        </p:nvSpPr>
        <p:spPr>
          <a:xfrm>
            <a:off x="6125832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00444" y="3242320"/>
            <a:ext cx="8915736" cy="117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(5)  final gadget: 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is a </a:t>
                </a:r>
                <a:r>
                  <a:rPr lang="en-US" sz="2200" b="1" dirty="0"/>
                  <a:t>permutation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if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/>
                  <a:t>   a bijection</a:t>
                </a:r>
              </a:p>
              <a:p>
                <a:pPr marL="0" indent="0">
                  <a:spcBef>
                    <a:spcPts val="1224"/>
                  </a:spcBef>
                  <a:buNone/>
                  <a:tabLst>
                    <a:tab pos="682625" algn="l"/>
                  </a:tabLst>
                </a:pPr>
                <a:r>
                  <a:rPr lang="en-US" dirty="0"/>
                  <a:t>	example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sz="2200" dirty="0"/>
                  <a:t>Let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.     Verifier has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  ,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 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  .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b="1" u="sng" dirty="0"/>
                  <a:t>Goal</a:t>
                </a:r>
                <a:r>
                  <a:rPr lang="en-US" dirty="0"/>
                  <a:t>:   prover wants to prove that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    </m:t>
                    </m:r>
                  </m:oMath>
                </a14:m>
                <a:r>
                  <a:rPr lang="en-US" dirty="0"/>
                  <a:t> for all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200" dirty="0"/>
                  <a:t>⇒   Proves that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the same 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permuted by the prescribed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  <a:blipFill>
                <a:blip r:embed="rId2"/>
                <a:stretch>
                  <a:fillRect l="-99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AF3CF-D0EE-0EB4-CB30-6DF13F6C4960}"/>
              </a:ext>
            </a:extLst>
          </p:cNvPr>
          <p:cNvCxnSpPr>
            <a:cxnSpLocks/>
          </p:cNvCxnSpPr>
          <p:nvPr/>
        </p:nvCxnSpPr>
        <p:spPr>
          <a:xfrm>
            <a:off x="228264" y="2316111"/>
            <a:ext cx="8763336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676-2CBF-D420-46BE-114D9327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08142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How?    Use a </a:t>
                </a:r>
                <a:r>
                  <a:rPr lang="en-US" u="sng" dirty="0"/>
                  <a:t>zero-test</a:t>
                </a:r>
                <a:r>
                  <a:rPr lang="en-US" dirty="0"/>
                  <a:t> to prove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b="1" u="sng" dirty="0"/>
                  <a:t>The problem</a:t>
                </a:r>
                <a:r>
                  <a:rPr lang="en-US" dirty="0"/>
                  <a:t>:    the polynomial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has degree  k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k</a:t>
                </a:r>
                <a:r>
                  <a:rPr lang="en-US" baseline="30000" dirty="0"/>
                  <a:t>2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/>
                  <a:t>Can reduce this to a prod-check on a poly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 (not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08142" cy="3818430"/>
              </a:xfrm>
              <a:blipFill>
                <a:blip r:embed="rId2"/>
                <a:stretch>
                  <a:fillRect l="-1180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929A2F-6FDD-EF7D-386A-09650C253560}"/>
              </a:ext>
            </a:extLst>
          </p:cNvPr>
          <p:cNvSpPr/>
          <p:nvPr/>
        </p:nvSpPr>
        <p:spPr>
          <a:xfrm>
            <a:off x="4572000" y="1152239"/>
            <a:ext cx="3854245" cy="5598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A9C-CCF4-3210-89E9-2F8136D1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Observation:   </a:t>
                </a:r>
              </a:p>
              <a:p>
                <a:pPr marL="0" indent="0">
                  <a:buNone/>
                </a:pPr>
                <a:r>
                  <a:rPr lang="en-US" sz="2000" b="0" i="0" dirty="0">
                    <a:latin typeface="+mj-lt"/>
                  </a:rPr>
                  <a:t>	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is a permutation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000" dirty="0"/>
                  <a:t>then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sz="2000" dirty="0"/>
                  <a:t>Proof by example: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Right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 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  <a:p>
                <a:pPr marL="0" indent="0">
                  <a:spcBef>
                    <a:spcPts val="21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000" dirty="0"/>
                  <a:t>	Left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000" i="0" dirty="0">
                    <a:latin typeface="+mj-lt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 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ACD9B3-A7F5-3027-3A57-37E8F3D5D6F2}"/>
              </a:ext>
            </a:extLst>
          </p:cNvPr>
          <p:cNvGrpSpPr/>
          <p:nvPr/>
        </p:nvGrpSpPr>
        <p:grpSpPr>
          <a:xfrm>
            <a:off x="3810000" y="3742828"/>
            <a:ext cx="2286000" cy="304800"/>
            <a:chOff x="3810000" y="3562350"/>
            <a:chExt cx="2286000" cy="304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20FE9E-DD6A-B3AD-D751-52836B8A6A1B}"/>
                </a:ext>
              </a:extLst>
            </p:cNvPr>
            <p:cNvCxnSpPr/>
            <p:nvPr/>
          </p:nvCxnSpPr>
          <p:spPr>
            <a:xfrm flipV="1">
              <a:off x="3886200" y="3562350"/>
              <a:ext cx="19812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A1CFD7-2F9B-0FC9-9396-A29458D4E184}"/>
                </a:ext>
              </a:extLst>
            </p:cNvPr>
            <p:cNvCxnSpPr/>
            <p:nvPr/>
          </p:nvCxnSpPr>
          <p:spPr>
            <a:xfrm>
              <a:off x="38100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A8F505-3A14-F33D-3701-AD129B542E6C}"/>
                </a:ext>
              </a:extLst>
            </p:cNvPr>
            <p:cNvCxnSpPr/>
            <p:nvPr/>
          </p:nvCxnSpPr>
          <p:spPr>
            <a:xfrm>
              <a:off x="50292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7261F8-EC6A-4BCF-8022-68CD867CB120}"/>
              </a:ext>
            </a:extLst>
          </p:cNvPr>
          <p:cNvSpPr/>
          <p:nvPr/>
        </p:nvSpPr>
        <p:spPr>
          <a:xfrm>
            <a:off x="381000" y="1233489"/>
            <a:ext cx="7696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2A1-AC5E-4141-BFCE-E90C6BB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blipFill>
                <a:blip r:embed="rId2"/>
                <a:stretch>
                  <a:fillRect l="-3205" t="-6061" r="-25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229FD-FCB5-A4A9-8A5D-76EFB5E3431E}"/>
              </a:ext>
            </a:extLst>
          </p:cNvPr>
          <p:cNvGrpSpPr/>
          <p:nvPr/>
        </p:nvGrpSpPr>
        <p:grpSpPr>
          <a:xfrm>
            <a:off x="6205536" y="925912"/>
            <a:ext cx="2671629" cy="407521"/>
            <a:chOff x="6205536" y="925912"/>
            <a:chExt cx="2671629" cy="4075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46CC23-ED32-952D-AD62-7AA49B195864}"/>
                </a:ext>
              </a:extLst>
            </p:cNvPr>
            <p:cNvSpPr/>
            <p:nvPr/>
          </p:nvSpPr>
          <p:spPr>
            <a:xfrm>
              <a:off x="8486975" y="961925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4512AB-62E2-BDC2-258F-6E0E338ED57F}"/>
                </a:ext>
              </a:extLst>
            </p:cNvPr>
            <p:cNvGrpSpPr/>
            <p:nvPr/>
          </p:nvGrpSpPr>
          <p:grpSpPr>
            <a:xfrm>
              <a:off x="6205536" y="925912"/>
              <a:ext cx="2671629" cy="407521"/>
              <a:chOff x="6569631" y="925912"/>
              <a:chExt cx="2671629" cy="4075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3C8AAC-3A18-09EE-5F03-4F4AB0A4AC91}"/>
                  </a:ext>
                </a:extLst>
              </p:cNvPr>
              <p:cNvSpPr/>
              <p:nvPr/>
            </p:nvSpPr>
            <p:spPr>
              <a:xfrm>
                <a:off x="8344464" y="971550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80D354-F509-D710-87B4-83B163553616}"/>
                  </a:ext>
                </a:extLst>
              </p:cNvPr>
              <p:cNvSpPr/>
              <p:nvPr/>
            </p:nvSpPr>
            <p:spPr>
              <a:xfrm>
                <a:off x="7820351" y="969991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Verifier V(  </a:t>
                    </a:r>
                    <a14:m>
                      <m:oMath xmlns:m="http://schemas.openxmlformats.org/officeDocument/2006/math"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,  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,  </m:t>
                        </m:r>
                        <m:r>
                          <m:rPr>
                            <m:sty m:val="p"/>
                          </m:rP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70" t="-6061" r="-1422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B58156-8257-34B1-A9D2-F65F58C645F4}"/>
                  </a:ext>
                </a:extLst>
              </p:cNvPr>
              <p:cNvSpPr txBox="1"/>
              <p:nvPr/>
            </p:nvSpPr>
            <p:spPr>
              <a:xfrm>
                <a:off x="1024764" y="1823218"/>
                <a:ext cx="7590539" cy="1118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   and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B58156-8257-34B1-A9D2-F65F58C6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64" y="1823218"/>
                <a:ext cx="7590539" cy="1118127"/>
              </a:xfrm>
              <a:prstGeom prst="rect">
                <a:avLst/>
              </a:prstGeom>
              <a:blipFill>
                <a:blip r:embed="rId4"/>
                <a:stretch>
                  <a:fillRect l="-1336" t="-50562" r="-334" b="-79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7893B-88A3-35EA-59C6-0CAED30E811E}"/>
                  </a:ext>
                </a:extLst>
              </p:cNvPr>
              <p:cNvSpPr txBox="1"/>
              <p:nvPr/>
            </p:nvSpPr>
            <p:spPr>
              <a:xfrm>
                <a:off x="407388" y="3931243"/>
                <a:ext cx="9090279" cy="48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 is a perm.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7893B-88A3-35EA-59C6-0CAED30E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" y="3931243"/>
                <a:ext cx="9090279" cy="481414"/>
              </a:xfrm>
              <a:prstGeom prst="rect">
                <a:avLst/>
              </a:prstGeom>
              <a:blipFill>
                <a:blip r:embed="rId5"/>
                <a:stretch>
                  <a:fillRect l="-83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>
            <a:extLst>
              <a:ext uri="{FF2B5EF4-FFF2-40B4-BE49-F238E27FC236}">
                <a16:creationId xmlns:a16="http://schemas.microsoft.com/office/drawing/2014/main" id="{E73F6785-4A5A-66A4-6EEB-DCE2709C9F50}"/>
              </a:ext>
            </a:extLst>
          </p:cNvPr>
          <p:cNvSpPr/>
          <p:nvPr/>
        </p:nvSpPr>
        <p:spPr>
          <a:xfrm>
            <a:off x="1714497" y="1871044"/>
            <a:ext cx="252438" cy="1118127"/>
          </a:xfrm>
          <a:prstGeom prst="leftBrac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18FACC-B00C-555A-9D8A-E076024B6C4F}"/>
                  </a:ext>
                </a:extLst>
              </p:cNvPr>
              <p:cNvSpPr txBox="1"/>
              <p:nvPr/>
            </p:nvSpPr>
            <p:spPr>
              <a:xfrm>
                <a:off x="4501480" y="3114792"/>
                <a:ext cx="4375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(bivariate polynomials of total degree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18FACC-B00C-555A-9D8A-E076024B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0" y="3114792"/>
                <a:ext cx="4375685" cy="400110"/>
              </a:xfrm>
              <a:prstGeom prst="rect">
                <a:avLst/>
              </a:prstGeom>
              <a:blipFill>
                <a:blip r:embed="rId6"/>
                <a:stretch>
                  <a:fillRect l="-1449" t="-9375" r="-7536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9C88-DFD7-1BEB-D87B-39C78E7BEC43}"/>
                  </a:ext>
                </a:extLst>
              </p:cNvPr>
              <p:cNvSpPr txBox="1"/>
              <p:nvPr/>
            </p:nvSpPr>
            <p:spPr>
              <a:xfrm>
                <a:off x="407388" y="4648749"/>
                <a:ext cx="8703601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prove,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is a unique factorization domain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9C88-DFD7-1BEB-D87B-39C78E7B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" y="4648749"/>
                <a:ext cx="8703601" cy="494751"/>
              </a:xfrm>
              <a:prstGeom prst="rect">
                <a:avLst/>
              </a:prstGeom>
              <a:blipFill>
                <a:blip r:embed="rId7"/>
                <a:stretch>
                  <a:fillRect l="-1166" t="-7500" r="-1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7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2A1-AC5E-4141-BFCE-E90C6BB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blipFill>
                <a:blip r:embed="rId3"/>
                <a:stretch>
                  <a:fillRect l="-3205" t="-6061" r="-25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4714587-D0C4-A8DF-C36F-423C4A0C9B92}"/>
              </a:ext>
            </a:extLst>
          </p:cNvPr>
          <p:cNvGrpSpPr/>
          <p:nvPr/>
        </p:nvGrpSpPr>
        <p:grpSpPr>
          <a:xfrm>
            <a:off x="1143000" y="1475736"/>
            <a:ext cx="4572000" cy="405624"/>
            <a:chOff x="2090216" y="3554195"/>
            <a:chExt cx="4572000" cy="4056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5345B4B-AF86-A8A4-FF76-D28676AB1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45720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0E7B4-14E6-9F5F-0AA4-400095CFBC7A}"/>
                    </a:ext>
                  </a:extLst>
                </p:cNvPr>
                <p:cNvSpPr txBox="1"/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0E7B4-14E6-9F5F-0AA4-400095CFB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4FCA24-986E-9010-3B9B-F27FF0D06675}"/>
              </a:ext>
            </a:extLst>
          </p:cNvPr>
          <p:cNvSpPr txBox="1"/>
          <p:nvPr/>
        </p:nvSpPr>
        <p:spPr>
          <a:xfrm>
            <a:off x="6372627" y="3986158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accept or reject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AB343A-C254-F9C5-CF03-40004CBCCBCA}"/>
              </a:ext>
            </a:extLst>
          </p:cNvPr>
          <p:cNvGrpSpPr/>
          <p:nvPr/>
        </p:nvGrpSpPr>
        <p:grpSpPr>
          <a:xfrm>
            <a:off x="1143000" y="2704260"/>
            <a:ext cx="5105400" cy="698500"/>
            <a:chOff x="1767827" y="2711450"/>
            <a:chExt cx="5105400" cy="6985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5368A65-A650-0F9A-5395-72465A14B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7827" y="3409950"/>
              <a:ext cx="5105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836A04-0DEE-FF0B-6D8D-C2528CCED818}"/>
                </a:ext>
              </a:extLst>
            </p:cNvPr>
            <p:cNvSpPr txBox="1"/>
            <p:nvPr/>
          </p:nvSpPr>
          <p:spPr>
            <a:xfrm>
              <a:off x="1981200" y="2800350"/>
              <a:ext cx="4083650" cy="413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</a:t>
              </a:r>
              <a:r>
                <a:rPr lang="en-US" sz="2000" b="0" dirty="0" err="1"/>
                <a:t>rodCheck</a:t>
              </a:r>
              <a:r>
                <a:rPr lang="en-US" sz="2000" b="0" dirty="0"/>
                <a:t>: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0F868B-2044-F3BA-0619-AB911600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0750" y="2711450"/>
              <a:ext cx="3092450" cy="6223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3184E-2148-7741-E0DC-0EC18D7027D7}"/>
                  </a:ext>
                </a:extLst>
              </p:cNvPr>
              <p:cNvSpPr txBox="1"/>
              <p:nvPr/>
            </p:nvSpPr>
            <p:spPr>
              <a:xfrm>
                <a:off x="340818" y="4571549"/>
                <a:ext cx="558755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Complete and sound,  assuming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 is negligible.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3184E-2148-7741-E0DC-0EC18D70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8" y="4571549"/>
                <a:ext cx="5587555" cy="400110"/>
              </a:xfrm>
              <a:prstGeom prst="rect">
                <a:avLst/>
              </a:prstGeom>
              <a:blipFill>
                <a:blip r:embed="rId8"/>
                <a:stretch>
                  <a:fillRect l="-1131" t="-5882" r="-9502" b="-205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D33FD-211F-EBBF-0C31-48F2A7A4F072}"/>
                  </a:ext>
                </a:extLst>
              </p:cNvPr>
              <p:cNvSpPr txBox="1"/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</a:t>
                </a:r>
                <a:r>
                  <a:rPr lang="en-US" sz="2000" dirty="0" err="1"/>
                  <a:t>.h.p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D33FD-211F-EBBF-0C31-48F2A7A4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blipFill>
                <a:blip r:embed="rId9"/>
                <a:stretch>
                  <a:fillRect l="-1792" r="-3943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C061645-65B2-602B-5C04-8A4BB13B7710}"/>
              </a:ext>
            </a:extLst>
          </p:cNvPr>
          <p:cNvSpPr/>
          <p:nvPr/>
        </p:nvSpPr>
        <p:spPr>
          <a:xfrm>
            <a:off x="7108592" y="2631988"/>
            <a:ext cx="1641173" cy="612648"/>
          </a:xfrm>
          <a:prstGeom prst="wedgeRoundRectCallout">
            <a:avLst>
              <a:gd name="adj1" fmla="val -43507"/>
              <a:gd name="adj2" fmla="val 111204"/>
              <a:gd name="adj3" fmla="val 16667"/>
            </a:avLst>
          </a:prstGeom>
          <a:solidFill>
            <a:srgbClr val="D2D2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by Schwartz-Zippel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B0198-AFC4-3633-8E3B-6E2ECAA25313}"/>
                  </a:ext>
                </a:extLst>
              </p:cNvPr>
              <p:cNvSpPr txBox="1"/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B0198-AFC4-3633-8E3B-6E2ECAA25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blipFill>
                <a:blip r:embed="rId10"/>
                <a:stretch>
                  <a:fillRect l="-1976" r="-197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099D9-D19C-8AEA-F53D-258099C210F9}"/>
              </a:ext>
            </a:extLst>
          </p:cNvPr>
          <p:cNvGrpSpPr/>
          <p:nvPr/>
        </p:nvGrpSpPr>
        <p:grpSpPr>
          <a:xfrm>
            <a:off x="5715000" y="1495727"/>
            <a:ext cx="1142236" cy="410921"/>
            <a:chOff x="5715000" y="1381425"/>
            <a:chExt cx="1142236" cy="410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C12C56-65DA-502F-B790-09A3B7E43FE4}"/>
                    </a:ext>
                  </a:extLst>
                </p:cNvPr>
                <p:cNvSpPr txBox="1"/>
                <p:nvPr/>
              </p:nvSpPr>
              <p:spPr>
                <a:xfrm>
                  <a:off x="5715000" y="1401598"/>
                  <a:ext cx="1142236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C12C56-65DA-502F-B790-09A3B7E43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1401598"/>
                  <a:ext cx="1142236" cy="390748"/>
                </a:xfrm>
                <a:prstGeom prst="rect">
                  <a:avLst/>
                </a:prstGeom>
                <a:blipFill>
                  <a:blip r:embed="rId11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9AB3F7-2624-6A82-8B56-4BC0E08D5E8C}"/>
                </a:ext>
              </a:extLst>
            </p:cNvPr>
            <p:cNvSpPr txBox="1"/>
            <p:nvPr/>
          </p:nvSpPr>
          <p:spPr>
            <a:xfrm>
              <a:off x="6210700" y="138142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1D66B2-70E8-C10A-F6BC-DA90BCED463D}"/>
              </a:ext>
            </a:extLst>
          </p:cNvPr>
          <p:cNvGrpSpPr/>
          <p:nvPr/>
        </p:nvGrpSpPr>
        <p:grpSpPr>
          <a:xfrm>
            <a:off x="6205536" y="925912"/>
            <a:ext cx="2671629" cy="407521"/>
            <a:chOff x="6205536" y="925912"/>
            <a:chExt cx="2671629" cy="4075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E6397B-5278-C518-F3E5-21466A289CF6}"/>
                </a:ext>
              </a:extLst>
            </p:cNvPr>
            <p:cNvSpPr/>
            <p:nvPr/>
          </p:nvSpPr>
          <p:spPr>
            <a:xfrm>
              <a:off x="8486975" y="961925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A06762-10DC-179D-412C-2D6FD6E2C0A4}"/>
                </a:ext>
              </a:extLst>
            </p:cNvPr>
            <p:cNvGrpSpPr/>
            <p:nvPr/>
          </p:nvGrpSpPr>
          <p:grpSpPr>
            <a:xfrm>
              <a:off x="6205536" y="925912"/>
              <a:ext cx="2671629" cy="407521"/>
              <a:chOff x="6569631" y="925912"/>
              <a:chExt cx="2671629" cy="40752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629BB8-E2BA-F5FB-45BD-FB325CFE6B4A}"/>
                  </a:ext>
                </a:extLst>
              </p:cNvPr>
              <p:cNvSpPr/>
              <p:nvPr/>
            </p:nvSpPr>
            <p:spPr>
              <a:xfrm>
                <a:off x="8344464" y="971550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B70F91-0853-186E-3E65-90191068EAEB}"/>
                  </a:ext>
                </a:extLst>
              </p:cNvPr>
              <p:cNvSpPr/>
              <p:nvPr/>
            </p:nvSpPr>
            <p:spPr>
              <a:xfrm>
                <a:off x="7820351" y="969991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C2EA3E9-F48B-8DA1-68B0-38B8E95592AD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Verifier V(  </a:t>
                    </a:r>
                    <a14:m>
                      <m:oMath xmlns:m="http://schemas.openxmlformats.org/officeDocument/2006/math"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,  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,  </m:t>
                        </m:r>
                        <m:r>
                          <m:rPr>
                            <m:sty m:val="p"/>
                          </m:rP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70" t="-6061" r="-1422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586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20" grpId="0"/>
      <p:bldP spid="23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3126-9471-8610-9A5F-425C8713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proof gadgets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B2B68-F019-D4B7-C985-8E5C6F781EF0}"/>
              </a:ext>
            </a:extLst>
          </p:cNvPr>
          <p:cNvSpPr txBox="1"/>
          <p:nvPr/>
        </p:nvSpPr>
        <p:spPr>
          <a:xfrm>
            <a:off x="1037122" y="4113408"/>
            <a:ext cx="71796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prescribed permutation check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EE45D-9A3B-33C8-0C98-742F00B015A0}"/>
              </a:ext>
            </a:extLst>
          </p:cNvPr>
          <p:cNvSpPr txBox="1"/>
          <p:nvPr/>
        </p:nvSpPr>
        <p:spPr>
          <a:xfrm>
            <a:off x="1037122" y="3435293"/>
            <a:ext cx="71796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permutation check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927BD-5469-98CE-1DA1-0CB4BE126742}"/>
              </a:ext>
            </a:extLst>
          </p:cNvPr>
          <p:cNvSpPr txBox="1"/>
          <p:nvPr/>
        </p:nvSpPr>
        <p:spPr>
          <a:xfrm>
            <a:off x="1693244" y="2757179"/>
            <a:ext cx="5867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check,    sum 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/>
              <p:nvPr/>
            </p:nvSpPr>
            <p:spPr>
              <a:xfrm>
                <a:off x="2169494" y="2079065"/>
                <a:ext cx="491490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zero test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494" y="2079065"/>
                <a:ext cx="4914900" cy="461665"/>
              </a:xfrm>
              <a:prstGeom prst="rect">
                <a:avLst/>
              </a:prstGeom>
              <a:blipFill>
                <a:blip r:embed="rId2"/>
                <a:stretch>
                  <a:fillRect t="-7500" b="-2250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7863CC-34C6-6966-CD8F-B8E043510D4F}"/>
              </a:ext>
            </a:extLst>
          </p:cNvPr>
          <p:cNvSpPr txBox="1"/>
          <p:nvPr/>
        </p:nvSpPr>
        <p:spPr>
          <a:xfrm>
            <a:off x="2493344" y="1400951"/>
            <a:ext cx="42672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polynomial equality testing</a:t>
            </a:r>
          </a:p>
        </p:txBody>
      </p:sp>
    </p:spTree>
    <p:extLst>
      <p:ext uri="{BB962C8B-B14F-4D97-AF65-F5344CB8AC3E}">
        <p14:creationId xmlns:p14="http://schemas.microsoft.com/office/powerpoint/2010/main" val="4092983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4B1983-2E35-0915-9903-C793D653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The PLONK Poly-IOP</a:t>
            </a:r>
            <a:br>
              <a:rPr lang="en-US" u="none" dirty="0"/>
            </a:br>
            <a:r>
              <a:rPr lang="en-US" u="none" dirty="0"/>
              <a:t>for general circuits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C15A-EABC-DD81-FAEE-C13C7052B0F1}"/>
              </a:ext>
            </a:extLst>
          </p:cNvPr>
          <p:cNvSpPr txBox="1"/>
          <p:nvPr/>
        </p:nvSpPr>
        <p:spPr>
          <a:xfrm>
            <a:off x="3512099" y="3568465"/>
            <a:ext cx="22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eprint</a:t>
            </a:r>
            <a:r>
              <a:rPr lang="en-US" dirty="0">
                <a:latin typeface="+mn-lt"/>
              </a:rPr>
              <a:t>/2019/953</a:t>
            </a:r>
          </a:p>
        </p:txBody>
      </p:sp>
    </p:spTree>
    <p:extLst>
      <p:ext uri="{BB962C8B-B14F-4D97-AF65-F5344CB8AC3E}">
        <p14:creationId xmlns:p14="http://schemas.microsoft.com/office/powerpoint/2010/main" val="858320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E102-775A-DB46-B690-F66BAB55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PLONK:  widely used in practice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D289B-E6FC-240F-1996-9E3779E7998E}"/>
              </a:ext>
            </a:extLst>
          </p:cNvPr>
          <p:cNvSpPr txBox="1"/>
          <p:nvPr/>
        </p:nvSpPr>
        <p:spPr>
          <a:xfrm>
            <a:off x="185738" y="2603556"/>
            <a:ext cx="1654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The Plonk</a:t>
            </a:r>
          </a:p>
          <a:p>
            <a:pPr algn="ctr"/>
            <a:r>
              <a:rPr lang="en-US" sz="2800" b="1" dirty="0">
                <a:latin typeface="+mn-lt"/>
              </a:rPr>
              <a:t>Poly-IOP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0DA385-D10E-63EA-3B3F-5560B565D1B8}"/>
              </a:ext>
            </a:extLst>
          </p:cNvPr>
          <p:cNvGrpSpPr/>
          <p:nvPr/>
        </p:nvGrpSpPr>
        <p:grpSpPr>
          <a:xfrm>
            <a:off x="1616124" y="1747022"/>
            <a:ext cx="6994476" cy="791243"/>
            <a:chOff x="1543050" y="1709069"/>
            <a:chExt cx="6994476" cy="7912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CE99BD-ED66-0B7E-3A3D-8545387835EC}"/>
                </a:ext>
              </a:extLst>
            </p:cNvPr>
            <p:cNvSpPr txBox="1"/>
            <p:nvPr/>
          </p:nvSpPr>
          <p:spPr>
            <a:xfrm>
              <a:off x="3563631" y="1709069"/>
              <a:ext cx="963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KZG’10</a:t>
              </a:r>
            </a:p>
            <a:p>
              <a:pPr algn="ctr"/>
              <a:r>
                <a:rPr lang="en-US" sz="1600" dirty="0"/>
                <a:t>(pairings)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596123-7D65-CD83-9138-4017E02B8691}"/>
                </a:ext>
              </a:extLst>
            </p:cNvPr>
            <p:cNvSpPr txBox="1"/>
            <p:nvPr/>
          </p:nvSpPr>
          <p:spPr>
            <a:xfrm>
              <a:off x="6744599" y="1745140"/>
              <a:ext cx="17929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Aztec,  </a:t>
              </a:r>
              <a:r>
                <a:rPr lang="en-US" sz="2000" dirty="0" err="1">
                  <a:latin typeface="+mn-lt"/>
                </a:rPr>
                <a:t>JellyFish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1FC4EFF-7978-9D64-29CF-0505B61613F7}"/>
                </a:ext>
              </a:extLst>
            </p:cNvPr>
            <p:cNvSpPr/>
            <p:nvPr/>
          </p:nvSpPr>
          <p:spPr>
            <a:xfrm>
              <a:off x="1543050" y="1962951"/>
              <a:ext cx="2100263" cy="537361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7F8E2-DE6E-5ACE-E5D5-F409D3AFA0C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50" y="1991345"/>
              <a:ext cx="2057400" cy="1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F99BBF-C737-2ED8-8C6E-F7747A59A902}"/>
              </a:ext>
            </a:extLst>
          </p:cNvPr>
          <p:cNvGrpSpPr/>
          <p:nvPr/>
        </p:nvGrpSpPr>
        <p:grpSpPr>
          <a:xfrm>
            <a:off x="1840358" y="2836493"/>
            <a:ext cx="6919156" cy="1046440"/>
            <a:chOff x="1840358" y="2627636"/>
            <a:chExt cx="6919156" cy="104644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746B1D-49CA-C397-5E21-C31FBEFE7676}"/>
                </a:ext>
              </a:extLst>
            </p:cNvPr>
            <p:cNvSpPr txBox="1"/>
            <p:nvPr/>
          </p:nvSpPr>
          <p:spPr>
            <a:xfrm>
              <a:off x="6829049" y="2627636"/>
              <a:ext cx="193046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Halo2</a:t>
              </a:r>
            </a:p>
            <a:p>
              <a:r>
                <a:rPr lang="en-US" dirty="0">
                  <a:latin typeface="+mn-lt"/>
                </a:rPr>
                <a:t> </a:t>
              </a:r>
              <a:r>
                <a:rPr lang="en-US" sz="1800" dirty="0">
                  <a:latin typeface="+mn-lt"/>
                </a:rPr>
                <a:t>(slow verifier)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 (no trusted setup)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328C2F-5654-5776-E8D6-933505073E24}"/>
                </a:ext>
              </a:extLst>
            </p:cNvPr>
            <p:cNvSpPr txBox="1"/>
            <p:nvPr/>
          </p:nvSpPr>
          <p:spPr>
            <a:xfrm>
              <a:off x="3546159" y="2670983"/>
              <a:ext cx="1456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Bulletproofs</a:t>
              </a:r>
            </a:p>
            <a:p>
              <a:pPr algn="ctr"/>
              <a:r>
                <a:rPr lang="en-US" sz="1600" dirty="0">
                  <a:latin typeface="+mn-lt"/>
                </a:rPr>
                <a:t>(no pairings)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80051FD-7BF5-8005-D8A5-446A6D670DAD}"/>
                </a:ext>
              </a:extLst>
            </p:cNvPr>
            <p:cNvCxnSpPr>
              <a:cxnSpLocks/>
            </p:cNvCxnSpPr>
            <p:nvPr/>
          </p:nvCxnSpPr>
          <p:spPr>
            <a:xfrm>
              <a:off x="1840358" y="2876165"/>
              <a:ext cx="17058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FA859F8-AC81-1FE0-8399-BC03C789E7B4}"/>
                </a:ext>
              </a:extLst>
            </p:cNvPr>
            <p:cNvCxnSpPr>
              <a:cxnSpLocks/>
            </p:cNvCxnSpPr>
            <p:nvPr/>
          </p:nvCxnSpPr>
          <p:spPr>
            <a:xfrm>
              <a:off x="5151233" y="2857798"/>
              <a:ext cx="15573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641B8B2-B3EC-1A5F-CDD1-944F070ABAC1}"/>
              </a:ext>
            </a:extLst>
          </p:cNvPr>
          <p:cNvGrpSpPr/>
          <p:nvPr/>
        </p:nvGrpSpPr>
        <p:grpSpPr>
          <a:xfrm>
            <a:off x="1644199" y="3475854"/>
            <a:ext cx="7130582" cy="1910037"/>
            <a:chOff x="1644199" y="3437900"/>
            <a:chExt cx="7130582" cy="105729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AACC6A-4218-CFAB-AD2E-50E592A3998F}"/>
                </a:ext>
              </a:extLst>
            </p:cNvPr>
            <p:cNvSpPr txBox="1"/>
            <p:nvPr/>
          </p:nvSpPr>
          <p:spPr>
            <a:xfrm>
              <a:off x="6781800" y="3850756"/>
              <a:ext cx="1992981" cy="357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Plonky2, Redshift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  </a:t>
              </a:r>
              <a:r>
                <a:rPr lang="en-US" sz="1800" dirty="0">
                  <a:latin typeface="+mn-lt"/>
                </a:rPr>
                <a:t>(no trusted setup)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5697AB-BDC6-D6BA-1A6E-5AAE01A6C0FB}"/>
                </a:ext>
              </a:extLst>
            </p:cNvPr>
            <p:cNvSpPr txBox="1"/>
            <p:nvPr/>
          </p:nvSpPr>
          <p:spPr>
            <a:xfrm>
              <a:off x="3642140" y="3848864"/>
              <a:ext cx="95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FRI</a:t>
              </a:r>
            </a:p>
            <a:p>
              <a:pPr algn="ctr"/>
              <a:r>
                <a:rPr lang="en-US" sz="1600" dirty="0"/>
                <a:t>(hashing)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E9AB941-AE29-79E3-795B-887A25C449EC}"/>
                </a:ext>
              </a:extLst>
            </p:cNvPr>
            <p:cNvSpPr/>
            <p:nvPr/>
          </p:nvSpPr>
          <p:spPr>
            <a:xfrm flipV="1">
              <a:off x="1644199" y="3437900"/>
              <a:ext cx="2100263" cy="533799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ECD08E-6FF1-2B1F-313C-CDF9A9436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3952282"/>
              <a:ext cx="2009774" cy="6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47E2EB2-5A1C-D7AA-3DB6-08EAB6933758}"/>
              </a:ext>
            </a:extLst>
          </p:cNvPr>
          <p:cNvSpPr txBox="1"/>
          <p:nvPr/>
        </p:nvSpPr>
        <p:spPr>
          <a:xfrm>
            <a:off x="2438400" y="1037325"/>
            <a:ext cx="3617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/>
              <a:t>polynomial commitment scheme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29388-3FC2-7274-9800-1FFC7C18A175}"/>
              </a:ext>
            </a:extLst>
          </p:cNvPr>
          <p:cNvSpPr txBox="1"/>
          <p:nvPr/>
        </p:nvSpPr>
        <p:spPr>
          <a:xfrm>
            <a:off x="6846708" y="1047750"/>
            <a:ext cx="167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/>
              <a:t>SNARK system</a:t>
            </a:r>
          </a:p>
        </p:txBody>
      </p:sp>
    </p:spTree>
    <p:extLst>
      <p:ext uri="{BB962C8B-B14F-4D97-AF65-F5344CB8AC3E}">
        <p14:creationId xmlns:p14="http://schemas.microsoft.com/office/powerpoint/2010/main" val="852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36" y="1750530"/>
            <a:ext cx="5253432" cy="58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computation trace </a:t>
            </a:r>
            <a:r>
              <a:rPr lang="en-US" sz="2200" dirty="0"/>
              <a:t>(arithmetization)</a:t>
            </a:r>
            <a:r>
              <a:rPr lang="en-US" sz="24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500066" y="2018739"/>
            <a:ext cx="2596055" cy="2674320"/>
            <a:chOff x="6390290" y="2347648"/>
            <a:chExt cx="2596055" cy="2674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621516" y="2347648"/>
              <a:ext cx="2097941" cy="2305614"/>
              <a:chOff x="6621516" y="2347648"/>
              <a:chExt cx="2097941" cy="2305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667592"/>
                <a:ext cx="9229" cy="327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347648"/>
              <a:ext cx="2596055" cy="2674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C8763C-066B-C248-92E2-426AAD3DED57}"/>
              </a:ext>
            </a:extLst>
          </p:cNvPr>
          <p:cNvSpPr txBox="1"/>
          <p:nvPr/>
        </p:nvSpPr>
        <p:spPr>
          <a:xfrm>
            <a:off x="1735910" y="2391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C11B0D-6689-2249-A174-25F732FBA25E}"/>
              </a:ext>
            </a:extLst>
          </p:cNvPr>
          <p:cNvSpPr/>
          <p:nvPr/>
        </p:nvSpPr>
        <p:spPr>
          <a:xfrm>
            <a:off x="3528446" y="2857264"/>
            <a:ext cx="1891587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31D42-580A-C641-B062-C194B3F6CE12}"/>
              </a:ext>
            </a:extLst>
          </p:cNvPr>
          <p:cNvSpPr txBox="1"/>
          <p:nvPr/>
        </p:nvSpPr>
        <p:spPr>
          <a:xfrm>
            <a:off x="5710632" y="2396304"/>
            <a:ext cx="2803973" cy="16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5F0BF-9BE2-BA4B-80E4-D2ED74071B86}"/>
              </a:ext>
            </a:extLst>
          </p:cNvPr>
          <p:cNvGrpSpPr/>
          <p:nvPr/>
        </p:nvGrpSpPr>
        <p:grpSpPr>
          <a:xfrm>
            <a:off x="740025" y="4277641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58AC00-1224-2740-9099-969BBE48DBD5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32FA8-F990-494C-BD0D-4D28A9DA81F2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F93E5C-6C16-8D45-84F0-699BAE56C342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64C49-14BC-7B48-B339-1C30896052E3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D4AF26-5521-BE4A-B7A8-DF2108EC0A4A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9A5581-06E1-8E45-847F-91BBD7EFF820}"/>
              </a:ext>
            </a:extLst>
          </p:cNvPr>
          <p:cNvGrpSpPr/>
          <p:nvPr/>
        </p:nvGrpSpPr>
        <p:grpSpPr>
          <a:xfrm>
            <a:off x="824498" y="3008351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35486-7A9D-7948-AC3E-608994AEEA77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0B9444-F942-184B-9354-B3033348ED34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3C767-9E44-2A4E-811A-215DB89B5D00}"/>
              </a:ext>
            </a:extLst>
          </p:cNvPr>
          <p:cNvGrpSpPr/>
          <p:nvPr/>
        </p:nvGrpSpPr>
        <p:grpSpPr>
          <a:xfrm>
            <a:off x="1845943" y="2983383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75FD1-9A09-5A46-BFF6-410B8D575478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6079B9-1971-FF4C-998A-90FD691F49BF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36F46-25B9-A54E-AA86-ED7B2FCFEB32}"/>
              </a:ext>
            </a:extLst>
          </p:cNvPr>
          <p:cNvCxnSpPr>
            <a:cxnSpLocks/>
          </p:cNvCxnSpPr>
          <p:nvPr/>
        </p:nvCxnSpPr>
        <p:spPr>
          <a:xfrm>
            <a:off x="5788673" y="2794434"/>
            <a:ext cx="2544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A93E145-7B83-B04F-A43B-2178569B1E67}"/>
              </a:ext>
            </a:extLst>
          </p:cNvPr>
          <p:cNvSpPr txBox="1"/>
          <p:nvPr/>
        </p:nvSpPr>
        <p:spPr>
          <a:xfrm>
            <a:off x="6504371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2FD2BF-16D7-6142-9059-B59AD443C7B7}"/>
              </a:ext>
            </a:extLst>
          </p:cNvPr>
          <p:cNvSpPr txBox="1"/>
          <p:nvPr/>
        </p:nvSpPr>
        <p:spPr>
          <a:xfrm>
            <a:off x="7286503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61C9DE-8F25-0F40-BE55-F47B38E44CC0}"/>
              </a:ext>
            </a:extLst>
          </p:cNvPr>
          <p:cNvSpPr txBox="1"/>
          <p:nvPr/>
        </p:nvSpPr>
        <p:spPr>
          <a:xfrm>
            <a:off x="8091350" y="4257356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1D5F1-6847-3149-8B5D-9952928B396C}"/>
              </a:ext>
            </a:extLst>
          </p:cNvPr>
          <p:cNvCxnSpPr>
            <a:cxnSpLocks/>
          </p:cNvCxnSpPr>
          <p:nvPr/>
        </p:nvCxnSpPr>
        <p:spPr>
          <a:xfrm flipV="1">
            <a:off x="7048900" y="3951233"/>
            <a:ext cx="1204" cy="33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2F34C-4314-EF47-85E8-2FEEBB5B82AC}"/>
              </a:ext>
            </a:extLst>
          </p:cNvPr>
          <p:cNvCxnSpPr>
            <a:cxnSpLocks/>
          </p:cNvCxnSpPr>
          <p:nvPr/>
        </p:nvCxnSpPr>
        <p:spPr>
          <a:xfrm flipV="1">
            <a:off x="7553378" y="3949915"/>
            <a:ext cx="0" cy="34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4839BE-BDBC-8448-8DE1-9E73D7BF39D0}"/>
              </a:ext>
            </a:extLst>
          </p:cNvPr>
          <p:cNvCxnSpPr>
            <a:cxnSpLocks/>
          </p:cNvCxnSpPr>
          <p:nvPr/>
        </p:nvCxnSpPr>
        <p:spPr>
          <a:xfrm flipV="1">
            <a:off x="8194876" y="3958340"/>
            <a:ext cx="0" cy="31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7D042AD-7023-0B42-98DE-6DF7BECF94C7}"/>
              </a:ext>
            </a:extLst>
          </p:cNvPr>
          <p:cNvSpPr/>
          <p:nvPr/>
        </p:nvSpPr>
        <p:spPr>
          <a:xfrm>
            <a:off x="7989556" y="3619124"/>
            <a:ext cx="363279" cy="340331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28F91DD-B190-FF41-A411-7C70BBF24AF9}"/>
              </a:ext>
            </a:extLst>
          </p:cNvPr>
          <p:cNvSpPr txBox="1">
            <a:spLocks/>
          </p:cNvSpPr>
          <p:nvPr/>
        </p:nvSpPr>
        <p:spPr bwMode="auto">
          <a:xfrm>
            <a:off x="203607" y="1055751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4F34-FF5F-DB4A-ABF9-7B57F958F1D0}"/>
              </a:ext>
            </a:extLst>
          </p:cNvPr>
          <p:cNvSpPr txBox="1"/>
          <p:nvPr/>
        </p:nvSpPr>
        <p:spPr>
          <a:xfrm>
            <a:off x="531716" y="3351138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79BD8E-0419-1F47-8C16-BC090061EA94}"/>
              </a:ext>
            </a:extLst>
          </p:cNvPr>
          <p:cNvSpPr txBox="1"/>
          <p:nvPr/>
        </p:nvSpPr>
        <p:spPr>
          <a:xfrm>
            <a:off x="2265106" y="330859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B93CB-D980-D347-8A8A-3124E2AA9454}"/>
              </a:ext>
            </a:extLst>
          </p:cNvPr>
          <p:cNvSpPr txBox="1"/>
          <p:nvPr/>
        </p:nvSpPr>
        <p:spPr>
          <a:xfrm>
            <a:off x="1868448" y="2672977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12993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≔ </a:t>
                </a:r>
                <a:r>
                  <a:rPr lang="en-US" sz="2400" dirty="0"/>
                  <a:t>total # of gates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,     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| </a:t>
                </a:r>
                <a:r>
                  <a:rPr lang="en-US" sz="2400" dirty="0">
                    <a:ea typeface="Cambria Math" panose="02040503050406030204" pitchFamily="18" charset="0"/>
                  </a:rPr>
                  <a:t>≔ </a:t>
                </a:r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| +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inputs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1900" dirty="0"/>
                  <a:t>(in example,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900" dirty="0"/>
                  <a:t>) </a:t>
                </a:r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{ 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  <a:blipFill>
                <a:blip r:embed="rId2"/>
                <a:stretch>
                  <a:fillRect l="-1007" t="-1325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14300" y="2343150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/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prover interpolates a poly.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sz="200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    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blipFill>
                <a:blip r:embed="rId3"/>
                <a:stretch>
                  <a:fillRect l="-1507" t="-381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A62B7-B5BC-42CC-6F27-339C3F503BFA}"/>
              </a:ext>
            </a:extLst>
          </p:cNvPr>
          <p:cNvGrpSpPr/>
          <p:nvPr/>
        </p:nvGrpSpPr>
        <p:grpSpPr>
          <a:xfrm>
            <a:off x="6127756" y="2719066"/>
            <a:ext cx="2803973" cy="1601421"/>
            <a:chOff x="6127756" y="2719066"/>
            <a:chExt cx="2803973" cy="1601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C5B1E-30DA-6940-9450-6CC9DC151345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31FB6B-C508-604C-B92A-605A7FB27B11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D9B34-B093-4D46-872C-9F46CE930B17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552D0E-AE56-BE43-BE72-5FE15FDF7CBA}"/>
              </a:ext>
            </a:extLst>
          </p:cNvPr>
          <p:cNvSpPr txBox="1"/>
          <p:nvPr/>
        </p:nvSpPr>
        <p:spPr>
          <a:xfrm>
            <a:off x="1083787" y="422294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12325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547418" y="3225762"/>
            <a:ext cx="42721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4803058" y="2502924"/>
            <a:ext cx="39673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u="sng" dirty="0"/>
                  <a:t>succinct</a:t>
                </a:r>
                <a:r>
                  <a:rPr lang="en-US" sz="2400" dirty="0"/>
                  <a:t> </a:t>
                </a:r>
                <a:r>
                  <a:rPr lang="en-US" sz="2400" b="1" dirty="0"/>
                  <a:t>preprocessing</a:t>
                </a:r>
                <a:r>
                  <a:rPr lang="en-US" sz="2400" dirty="0"/>
                  <a:t> </a:t>
                </a:r>
                <a:r>
                  <a:rPr lang="en-US" sz="2400" b="1" dirty="0"/>
                  <a:t>NARK </a:t>
                </a:r>
                <a:r>
                  <a:rPr lang="en-US" sz="2400" dirty="0"/>
                  <a:t>is a triple  (S, P, V):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b="1" u="sng" dirty="0"/>
                  <a:t>short</a:t>
                </a:r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 ;        </a:t>
                </a:r>
                <a:r>
                  <a:rPr lang="en-US" sz="2400" i="0" dirty="0" err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en-US" sz="2400" b="0" i="0" dirty="0" err="1">
                    <a:latin typeface="+mj-lt"/>
                    <a:ea typeface="Cambria Math" panose="02040503050406030204" pitchFamily="18" charset="0"/>
                  </a:rPr>
                  <a:t>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  </a:t>
                </a:r>
                <a:r>
                  <a:rPr lang="en-US" sz="2400" b="1" u="sng" dirty="0"/>
                  <a:t>fast to verify</a:t>
                </a:r>
                <a:r>
                  <a:rPr lang="en-US" sz="2400" b="1" dirty="0"/>
                  <a:t>	</a:t>
                </a:r>
                <a:r>
                  <a:rPr lang="en-US" sz="2400" dirty="0"/>
                  <a:t>;     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  <a:blipFill>
                <a:blip r:embed="rId3"/>
                <a:stretch>
                  <a:fillRect l="-1014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043130" y="3741338"/>
            <a:ext cx="3417459" cy="696084"/>
            <a:chOff x="1179871" y="3503130"/>
            <a:chExt cx="4556612" cy="9281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3877245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503130"/>
              <a:ext cx="432619" cy="724915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7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   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):	left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+1</a:t>
                </a:r>
                <a:r>
                  <a:rPr lang="en-US" sz="2200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+2</a:t>
                </a:r>
                <a:r>
                  <a:rPr lang="en-US" sz="2200" dirty="0"/>
                  <a:t>):	output of gate #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0CED125-70DB-0090-746A-A89864C05215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028DAE-18FC-0687-891F-C783E1D3E618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64E7BA-B54C-910B-435E-EDF42514F7D6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C0D22-4CAD-2F89-4BF3-F59FC95BE2DB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333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B6233-8190-4A47-8910-AE7CD39BF2D5}"/>
              </a:ext>
            </a:extLst>
          </p:cNvPr>
          <p:cNvSpPr/>
          <p:nvPr/>
        </p:nvSpPr>
        <p:spPr>
          <a:xfrm>
            <a:off x="956187" y="1557797"/>
            <a:ext cx="5715000" cy="148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inputs: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0: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	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1: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2: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  <a:blipFill>
                <a:blip r:embed="rId2"/>
                <a:stretch>
                  <a:fillRect l="-107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/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blipFill>
                <a:blip r:embed="rId3"/>
                <a:stretch>
                  <a:fillRect l="-352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F4A485-A84C-3DF8-59F1-6325B531F2DE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/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>
                    <a:latin typeface="+mn-lt"/>
                  </a:rPr>
                  <a:t>Prover can use FFT to compute the coefficients 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of </a:t>
                </a:r>
                <a:r>
                  <a:rPr lang="en-US" sz="2200" i="1" dirty="0">
                    <a:latin typeface="+mn-lt"/>
                  </a:rPr>
                  <a:t>T</a:t>
                </a:r>
                <a:r>
                  <a:rPr lang="en-US" sz="2200" dirty="0">
                    <a:latin typeface="+mn-lt"/>
                  </a:rPr>
                  <a:t> in time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+mn-lt"/>
                      </a:rPr>
                      <m:t>log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blipFill>
                <a:blip r:embed="rId4"/>
                <a:stretch>
                  <a:fillRect l="-1131" t="-4918" r="-45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8321D-DDFA-992E-C95B-E472F048CB46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A2DCBB-D82B-4099-7FAC-FE05C977176B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93020-9331-32EF-A002-DA4F8EE6C9DC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943396-CC95-22D0-7598-7BB13AC8EFF3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1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2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3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blipFill>
                <a:blip r:embed="rId4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56C38-A213-034B-9ED4-C343A49E43C6}"/>
              </a:ext>
            </a:extLst>
          </p:cNvPr>
          <p:cNvGrpSpPr/>
          <p:nvPr/>
        </p:nvGrpSpPr>
        <p:grpSpPr>
          <a:xfrm>
            <a:off x="3461656" y="135584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49185E-0AA9-2F4A-97E5-94352F708245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2A588-83A8-D849-91CD-F921B74D4622}"/>
              </a:ext>
            </a:extLst>
          </p:cNvPr>
          <p:cNvGrpSpPr/>
          <p:nvPr/>
        </p:nvGrpSpPr>
        <p:grpSpPr>
          <a:xfrm>
            <a:off x="195058" y="2195493"/>
            <a:ext cx="8802415" cy="2252088"/>
            <a:chOff x="195058" y="2312608"/>
            <a:chExt cx="8802415" cy="2252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A37D9-768B-C74F-AFE8-C6577C0F6134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E52AEDDF-9B40-F944-BDA8-456CCEAA2E40}"/>
                </a:ext>
              </a:extLst>
            </p:cNvPr>
            <p:cNvSpPr/>
            <p:nvPr/>
          </p:nvSpPr>
          <p:spPr>
            <a:xfrm>
              <a:off x="378544" y="2779593"/>
              <a:ext cx="398205" cy="1785103"/>
            </a:xfrm>
            <a:prstGeom prst="leftBrace">
              <a:avLst>
                <a:gd name="adj1" fmla="val 8333"/>
                <a:gd name="adj2" fmla="val 5055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/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Proving (4) is easy:   prove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blipFill>
                <a:blip r:embed="rId6"/>
                <a:stretch>
                  <a:fillRect l="-1786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2641A9-7DAC-DA43-AB91-B37AA326D341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2679D0-E65B-3A4C-8C9A-3500577F9B83}"/>
              </a:ext>
            </a:extLst>
          </p:cNvPr>
          <p:cNvSpPr txBox="1"/>
          <p:nvPr/>
        </p:nvSpPr>
        <p:spPr>
          <a:xfrm>
            <a:off x="6187627" y="3282844"/>
            <a:ext cx="2662908" cy="1735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 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,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</a:p>
          <a:p>
            <a:pPr>
              <a:spcBef>
                <a:spcPts val="600"/>
              </a:spcBef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77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06765D-D8C4-BF48-AB97-C6755D278967}"/>
              </a:ext>
            </a:extLst>
          </p:cNvPr>
          <p:cNvCxnSpPr>
            <a:cxnSpLocks/>
          </p:cNvCxnSpPr>
          <p:nvPr/>
        </p:nvCxnSpPr>
        <p:spPr>
          <a:xfrm>
            <a:off x="6184468" y="3681375"/>
            <a:ext cx="266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951280-8CAB-28D0-08E3-D8C04570DC18}"/>
              </a:ext>
            </a:extLst>
          </p:cNvPr>
          <p:cNvGrpSpPr/>
          <p:nvPr/>
        </p:nvGrpSpPr>
        <p:grpSpPr>
          <a:xfrm>
            <a:off x="6291336" y="2881882"/>
            <a:ext cx="2382896" cy="1373747"/>
            <a:chOff x="6291336" y="2370604"/>
            <a:chExt cx="2382896" cy="137374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B60A66-166D-5A4B-B53E-9DA7D40410DC}"/>
                </a:ext>
              </a:extLst>
            </p:cNvPr>
            <p:cNvCxnSpPr>
              <a:cxnSpLocks/>
            </p:cNvCxnSpPr>
            <p:nvPr/>
          </p:nvCxnSpPr>
          <p:spPr>
            <a:xfrm>
              <a:off x="8066604" y="3122772"/>
              <a:ext cx="0" cy="105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EADCEA-5A8A-CA48-82D9-13833AF62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0638" y="3537618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CC8726-7246-2E1F-6F8F-7E16D9F2D05D}"/>
                </a:ext>
              </a:extLst>
            </p:cNvPr>
            <p:cNvSpPr txBox="1"/>
            <p:nvPr/>
          </p:nvSpPr>
          <p:spPr>
            <a:xfrm>
              <a:off x="6291336" y="2370604"/>
              <a:ext cx="23828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3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T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 our example: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 .   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 is linear)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000" dirty="0"/>
                  <a:t>constructing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takes time proportional to the size of input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000" dirty="0"/>
                  <a:t>					⇒   verifier has time do this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blipFill>
                <a:blip r:embed="rId3"/>
                <a:stretch>
                  <a:fillRect l="-719" t="-1695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T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/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376"/>
                  </a:spcBef>
                </a:pPr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dirty="0"/>
                  <a:t> ≔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(points encoding the input)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dirty="0"/>
                  <a:t>Prover proves (1) by using a </a:t>
                </a:r>
                <a:r>
                  <a:rPr lang="en-US" sz="2000" dirty="0" err="1"/>
                  <a:t>ZeroTest</a:t>
                </a:r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to prove that     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000" dirty="0"/>
                  <a:t>			T(y)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      ∀ y 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blipFill>
                <a:blip r:embed="rId3"/>
                <a:stretch>
                  <a:fillRect l="-781" t="-775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902032C-405E-AB5F-2278-352801335FE8}"/>
              </a:ext>
            </a:extLst>
          </p:cNvPr>
          <p:cNvSpPr/>
          <p:nvPr/>
        </p:nvSpPr>
        <p:spPr>
          <a:xfrm>
            <a:off x="1563329" y="4291245"/>
            <a:ext cx="3962400" cy="532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6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D5C3C49-8646-154C-07A4-2101B9179674}"/>
              </a:ext>
            </a:extLst>
          </p:cNvPr>
          <p:cNvGrpSpPr/>
          <p:nvPr/>
        </p:nvGrpSpPr>
        <p:grpSpPr>
          <a:xfrm>
            <a:off x="156183" y="3135859"/>
            <a:ext cx="2421527" cy="1848161"/>
            <a:chOff x="6551728" y="3213636"/>
            <a:chExt cx="2421527" cy="18481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82C42E-8EE3-72ED-42CA-CF802085CFEE}"/>
                </a:ext>
              </a:extLst>
            </p:cNvPr>
            <p:cNvGrpSpPr/>
            <p:nvPr/>
          </p:nvGrpSpPr>
          <p:grpSpPr>
            <a:xfrm>
              <a:off x="6779171" y="3213636"/>
              <a:ext cx="2068781" cy="1848161"/>
              <a:chOff x="6621516" y="2805101"/>
              <a:chExt cx="2068781" cy="18481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49404E28-2997-F206-64A0-EB44628DA92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5E1B81E-018F-7710-4DBA-F010770BD6AA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C690839-9ED6-97D0-67B2-9B2CC4C007D6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AD1A8A3-E62E-F5B7-CB2A-2428C67711A0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8802435-31EE-41F7-5288-6F4603CC4ED8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4D1E294-5421-0FE6-C785-4AE2B7FCD6F0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5E2D43-7961-D480-9002-12BA482655AF}"/>
                  </a:ext>
                </a:extLst>
              </p:cNvPr>
              <p:cNvCxnSpPr>
                <a:endCxn id="12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FA25C22-292F-18E4-3C2E-9896340AC2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7317731-DF30-66A3-CC59-C5E9B966CDA2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294325C-A5C8-8020-0101-2C628B0076BF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0EBDA70-09F4-1564-0CC9-F60C22B413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0E6FBD0-6FB9-0B08-7C2F-7BCF4BAB4B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0B24380-6D1B-EA95-78D8-6F0544B96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805101"/>
                <a:ext cx="0" cy="190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2CF007-7121-360F-1F7D-BD23BFB7E73E}"/>
                </a:ext>
              </a:extLst>
            </p:cNvPr>
            <p:cNvSpPr txBox="1"/>
            <p:nvPr/>
          </p:nvSpPr>
          <p:spPr>
            <a:xfrm>
              <a:off x="6551728" y="4134979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743E4-85C5-0B9A-E9F0-41777761AC9E}"/>
                </a:ext>
              </a:extLst>
            </p:cNvPr>
            <p:cNvSpPr txBox="1"/>
            <p:nvPr/>
          </p:nvSpPr>
          <p:spPr>
            <a:xfrm>
              <a:off x="8285118" y="4092432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89C684-23C7-7B08-1FC6-C2D5C25D4552}"/>
                </a:ext>
              </a:extLst>
            </p:cNvPr>
            <p:cNvSpPr txBox="1"/>
            <p:nvPr/>
          </p:nvSpPr>
          <p:spPr>
            <a:xfrm>
              <a:off x="7888460" y="3456818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2)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F981A-970B-0E6D-A187-6CBF736CB241}"/>
              </a:ext>
            </a:extLst>
          </p:cNvPr>
          <p:cNvGrpSpPr/>
          <p:nvPr/>
        </p:nvGrpSpPr>
        <p:grpSpPr>
          <a:xfrm>
            <a:off x="3898489" y="3115478"/>
            <a:ext cx="4537096" cy="1646605"/>
            <a:chOff x="4114800" y="2732019"/>
            <a:chExt cx="4537096" cy="1646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/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tabLst>
                      <a:tab pos="1481138" algn="l"/>
                      <a:tab pos="1990725" algn="l"/>
                      <a:tab pos="2509838" algn="l"/>
                      <a:tab pos="3194050" algn="l"/>
                    </a:tabLst>
                  </a:pPr>
                  <a:r>
                    <a:rPr lang="en-US" sz="2000" dirty="0">
                      <a:latin typeface="+mn-lt"/>
                    </a:rPr>
                    <a:t>inputs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 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  <a:latin typeface="+mn-lt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0 (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1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1800" b="0" i="0" dirty="0">
                      <a:latin typeface="+mj-lt"/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2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</a:rPr>
                    <a:t>77	0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blipFill>
                  <a:blip r:embed="rId10"/>
                  <a:stretch>
                    <a:fillRect l="-1553" t="-1515" b="-6818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407DD0-ECED-687C-3716-A294CB80B0E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124400"/>
              <a:ext cx="39177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451A67-BE87-28D8-43FE-D5EE0E262E8F}"/>
                </a:ext>
              </a:extLst>
            </p:cNvPr>
            <p:cNvCxnSpPr>
              <a:cxnSpLocks/>
            </p:cNvCxnSpPr>
            <p:nvPr/>
          </p:nvCxnSpPr>
          <p:spPr>
            <a:xfrm>
              <a:off x="7241457" y="2859626"/>
              <a:ext cx="0" cy="149135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B1DD78-BC1F-D2F6-F13E-10478C5FB691}"/>
                </a:ext>
              </a:extLst>
            </p:cNvPr>
            <p:cNvSpPr txBox="1"/>
            <p:nvPr/>
          </p:nvSpPr>
          <p:spPr>
            <a:xfrm>
              <a:off x="8181896" y="318603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397A08-DCEB-D490-0F4F-0E54C8A8CE56}"/>
                </a:ext>
              </a:extLst>
            </p:cNvPr>
            <p:cNvSpPr txBox="1"/>
            <p:nvPr/>
          </p:nvSpPr>
          <p:spPr>
            <a:xfrm>
              <a:off x="8177886" y="354795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C66EE0-0509-868F-5BAB-0FE83B70889B}"/>
                </a:ext>
              </a:extLst>
            </p:cNvPr>
            <p:cNvSpPr txBox="1"/>
            <p:nvPr/>
          </p:nvSpPr>
          <p:spPr>
            <a:xfrm>
              <a:off x="8141939" y="395086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(×)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6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DDAF39-02DD-77A6-48DE-384E0295490B}"/>
              </a:ext>
            </a:extLst>
          </p:cNvPr>
          <p:cNvGrpSpPr/>
          <p:nvPr/>
        </p:nvGrpSpPr>
        <p:grpSpPr>
          <a:xfrm>
            <a:off x="529261" y="3324407"/>
            <a:ext cx="8208069" cy="1586171"/>
            <a:chOff x="255181" y="3453555"/>
            <a:chExt cx="8208069" cy="15861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E24A0A-09A7-A375-AA3C-2F5256AD2BDE}"/>
                </a:ext>
              </a:extLst>
            </p:cNvPr>
            <p:cNvGrpSpPr/>
            <p:nvPr/>
          </p:nvGrpSpPr>
          <p:grpSpPr>
            <a:xfrm>
              <a:off x="255181" y="3453555"/>
              <a:ext cx="8208069" cy="1586171"/>
              <a:chOff x="255181" y="3453555"/>
              <a:chExt cx="8208069" cy="15861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4B05A43-E680-085D-9A69-8D7D334B8233}"/>
                      </a:ext>
                    </a:extLst>
                  </p:cNvPr>
                  <p:cNvSpPr txBox="1"/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/>
                      <a:t>T(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sz="2400" baseline="30000" dirty="0"/>
                      <a:t>2</a:t>
                    </a:r>
                    <a:r>
                      <a:rPr lang="en-US" sz="2400" dirty="0"/>
                      <a:t>y)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9CA3AD-523C-624D-B5BE-3662403D4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127" t="-5263" r="-8861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/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noFill/>
                  <a:ln w="2857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365760" rIns="182880" rtlCol="0" anchor="ctr"/>
                  <a:lstStyle/>
                  <a:p>
                    <a:pPr>
                      <a:spcBef>
                        <a:spcPts val="2976"/>
                      </a:spcBef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Then   ∀ y ∈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a14:m>
                    <a:r>
                      <a:rPr lang="en-US" baseline="-25000" dirty="0" err="1">
                        <a:solidFill>
                          <a:schemeClr val="tx1"/>
                        </a:solidFill>
                      </a:rPr>
                      <a:t>gates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≔ { 1,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…,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oMath>
                    </a14:m>
                    <a:r>
                      <a:rPr lang="en-US" baseline="30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} :</a:t>
                    </a:r>
                  </a:p>
                  <a:p>
                    <a:pPr marL="0" indent="0">
                      <a:spcBef>
                        <a:spcPts val="1824"/>
                      </a:spcBef>
                      <a:buNone/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	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S(y)⋅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[T(y) + 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)]    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+    (1 – S(y))⋅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T(y)⋅T(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  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49" b="-11494"/>
                    </a:stretch>
                  </a:blipFill>
                  <a:ln w="28575"/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082E8FB1-1C50-511F-3353-03418EC898B2}"/>
                  </a:ext>
                </a:extLst>
              </p:cNvPr>
              <p:cNvSpPr/>
              <p:nvPr/>
            </p:nvSpPr>
            <p:spPr>
              <a:xfrm>
                <a:off x="813577" y="4702898"/>
                <a:ext cx="1175690" cy="336828"/>
              </a:xfrm>
              <a:prstGeom prst="wedgeRoundRectCallout">
                <a:avLst>
                  <a:gd name="adj1" fmla="val 33872"/>
                  <a:gd name="adj2" fmla="val -106774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left input</a:t>
                </a:r>
              </a:p>
            </p:txBody>
          </p:sp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24945E52-10A8-F9E3-AEFA-B2FE41811904}"/>
                  </a:ext>
                </a:extLst>
              </p:cNvPr>
              <p:cNvSpPr/>
              <p:nvPr/>
            </p:nvSpPr>
            <p:spPr>
              <a:xfrm>
                <a:off x="2297056" y="4702898"/>
                <a:ext cx="1327643" cy="336828"/>
              </a:xfrm>
              <a:prstGeom prst="wedgeRoundRectCallout">
                <a:avLst>
                  <a:gd name="adj1" fmla="val -20117"/>
                  <a:gd name="adj2" fmla="val -119849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right input</a:t>
                </a:r>
              </a:p>
            </p:txBody>
          </p:sp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A846176D-9EE4-DDCB-0A0D-AF522808FABE}"/>
                  </a:ext>
                </a:extLst>
              </p:cNvPr>
              <p:cNvSpPr/>
              <p:nvPr/>
            </p:nvSpPr>
            <p:spPr>
              <a:xfrm>
                <a:off x="7506742" y="4678860"/>
                <a:ext cx="956508" cy="336828"/>
              </a:xfrm>
              <a:prstGeom prst="wedgeRoundRectCallout">
                <a:avLst>
                  <a:gd name="adj1" fmla="val -42778"/>
                  <a:gd name="adj2" fmla="val -11610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output</a:t>
                </a:r>
                <a:endParaRPr lang="en-US" dirty="0"/>
              </a:p>
            </p:txBody>
          </p:sp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C0214168-FAB8-2777-5DA0-18B6DE3D1185}"/>
                </a:ext>
              </a:extLst>
            </p:cNvPr>
            <p:cNvSpPr/>
            <p:nvPr/>
          </p:nvSpPr>
          <p:spPr>
            <a:xfrm>
              <a:off x="4402123" y="4702898"/>
              <a:ext cx="1175690" cy="336828"/>
            </a:xfrm>
            <a:prstGeom prst="wedgeRoundRectCallout">
              <a:avLst>
                <a:gd name="adj1" fmla="val 12516"/>
                <a:gd name="adj2" fmla="val -12130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left input</a:t>
              </a:r>
            </a:p>
          </p:txBody>
        </p: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2B11B91C-D91D-2C52-D5C4-2DE89FA32E9A}"/>
                </a:ext>
              </a:extLst>
            </p:cNvPr>
            <p:cNvSpPr/>
            <p:nvPr/>
          </p:nvSpPr>
          <p:spPr>
            <a:xfrm>
              <a:off x="5691415" y="4702898"/>
              <a:ext cx="1327643" cy="336828"/>
            </a:xfrm>
            <a:prstGeom prst="wedgeRoundRectCallout">
              <a:avLst>
                <a:gd name="adj1" fmla="val -32005"/>
                <a:gd name="adj2" fmla="val -11729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right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6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/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/>
                  </a:rPr>
                  <a:t>S(y)⋅[T(y) +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)]  +  (1 – S(y))⋅T(y)⋅T(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  − 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solidFill>
                      <a:schemeClr val="tx1"/>
                    </a:solidFill>
                    <a:effectLst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effectLst/>
                  </a:rPr>
                  <a:t>y)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blipFill>
                <a:blip r:embed="rId3"/>
                <a:stretch>
                  <a:fillRect b="-10870"/>
                </a:stretch>
              </a:blipFill>
              <a:ln w="19050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/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blipFill>
                <a:blip r:embed="rId4"/>
                <a:stretch>
                  <a:fillRect l="-4188" t="-7895" r="-261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/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blipFill>
                <a:blip r:embed="rId5"/>
                <a:stretch>
                  <a:fillRect l="-4070" t="-7895" r="-348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/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blipFill>
                <a:blip r:embed="rId6"/>
                <a:stretch>
                  <a:fillRect l="-2789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9F38-330B-BA4C-8984-F6178CBC0F68}"/>
              </a:ext>
            </a:extLst>
          </p:cNvPr>
          <p:cNvGrpSpPr/>
          <p:nvPr/>
        </p:nvGrpSpPr>
        <p:grpSpPr>
          <a:xfrm>
            <a:off x="3543300" y="2339135"/>
            <a:ext cx="2651023" cy="515293"/>
            <a:chOff x="3510643" y="2074975"/>
            <a:chExt cx="2651023" cy="51529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E27BD3-0E37-D243-91FE-0A93656A8724}"/>
                </a:ext>
              </a:extLst>
            </p:cNvPr>
            <p:cNvCxnSpPr>
              <a:cxnSpLocks/>
            </p:cNvCxnSpPr>
            <p:nvPr/>
          </p:nvCxnSpPr>
          <p:spPr>
            <a:xfrm>
              <a:off x="3510643" y="2590268"/>
              <a:ext cx="26510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/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65798-7F97-71F9-6613-1948A0DC312C}"/>
              </a:ext>
            </a:extLst>
          </p:cNvPr>
          <p:cNvGrpSpPr/>
          <p:nvPr/>
        </p:nvGrpSpPr>
        <p:grpSpPr>
          <a:xfrm>
            <a:off x="1371600" y="1047750"/>
            <a:ext cx="6096000" cy="605717"/>
            <a:chOff x="1277679" y="928092"/>
            <a:chExt cx="6096000" cy="6057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A91767-F0E1-C2C4-E48B-4B625CBD445D}"/>
                </a:ext>
              </a:extLst>
            </p:cNvPr>
            <p:cNvSpPr txBox="1"/>
            <p:nvPr/>
          </p:nvSpPr>
          <p:spPr>
            <a:xfrm>
              <a:off x="6217575" y="1025527"/>
              <a:ext cx="39145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   </a:t>
              </a:r>
              <a:endParaRPr lang="en-US" baseline="-25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/>
                    <a:t>Setup(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/>
                    <a:t>)   ⇾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i="0" dirty="0"/>
                    <a:t>S</a:t>
                  </a:r>
                  <a:r>
                    <a:rPr lang="en-US" dirty="0"/>
                    <a:t>   and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𝑣𝑝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≔</a:t>
                  </a:r>
                  <a:r>
                    <a:rPr lang="en-US" dirty="0"/>
                    <a:t> </a:t>
                  </a:r>
                  <a:r>
                    <a:rPr lang="en-US" sz="2800" dirty="0"/>
                    <a:t>(   </a:t>
                  </a:r>
                  <a:r>
                    <a:rPr lang="en-US" i="0" dirty="0"/>
                    <a:t>S</a:t>
                  </a:r>
                  <a:r>
                    <a:rPr lang="en-US" dirty="0"/>
                    <a:t>   </a:t>
                  </a:r>
                  <a:r>
                    <a:rPr lang="en-US" sz="2800" dirty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blipFill>
                  <a:blip r:embed="rId8"/>
                  <a:stretch>
                    <a:fillRect t="-2000" b="-18000"/>
                  </a:stretch>
                </a:blip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/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Prover uses </a:t>
                </a:r>
                <a:r>
                  <a:rPr lang="en-US" dirty="0" err="1">
                    <a:latin typeface="+mn-lt"/>
                  </a:rPr>
                  <a:t>ZeroTest</a:t>
                </a:r>
                <a:r>
                  <a:rPr lang="en-US" dirty="0">
                    <a:latin typeface="+mn-lt"/>
                  </a:rPr>
                  <a:t> to prove that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𝑔𝑎𝑡𝑒𝑠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: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blipFill>
                <a:blip r:embed="rId9"/>
                <a:stretch>
                  <a:fillRect l="-142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4</a:t>
                </a:r>
                <a:r>
                  <a:rPr lang="en-US" sz="2400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4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5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6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4</a:t>
                </a:r>
                <a:r>
                  <a:rPr lang="en-US" sz="2400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3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4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5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FFCAADF-0DC7-8DFE-F829-732D56D4231F}"/>
              </a:ext>
            </a:extLst>
          </p:cNvPr>
          <p:cNvSpPr/>
          <p:nvPr/>
        </p:nvSpPr>
        <p:spPr>
          <a:xfrm>
            <a:off x="915759" y="2828907"/>
            <a:ext cx="7155447" cy="707886"/>
          </a:xfrm>
          <a:prstGeom prst="wedgeRoundRectCallout">
            <a:avLst>
              <a:gd name="adj1" fmla="val -17419"/>
              <a:gd name="adj2" fmla="val 21426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Proved using a prescribed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21676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6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64109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406816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474047" y="2467143"/>
            <a:ext cx="8534400" cy="2392610"/>
            <a:chOff x="769062" y="2791921"/>
            <a:chExt cx="8580365" cy="210665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Prover proves:  </a:t>
                  </a:r>
                </a:p>
                <a:p>
                  <a:pPr>
                    <a:spcBef>
                      <a:spcPts val="6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dirty="0">
                      <a:latin typeface="+mn-lt"/>
                    </a:rPr>
                    <a:t>	</a:t>
                  </a:r>
                  <a:r>
                    <a:rPr lang="en-US" sz="2000" dirty="0">
                      <a:latin typeface="+mn-lt"/>
                    </a:rPr>
                    <a:t>(1)  S(y)⋅[T(y) +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)]  + (1 – S(y))⋅T(y)⋅T(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/>
                    <a:t>;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77075" algn="l"/>
                    </a:tabLst>
                  </a:pPr>
                  <a:r>
                    <a:rPr lang="en-US" sz="2000" dirty="0">
                      <a:latin typeface="+mn-lt"/>
                    </a:rPr>
                    <a:t>	(2)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inp</a:t>
                  </a:r>
                  <a:r>
                    <a:rPr lang="en-US" sz="2000" dirty="0">
                      <a:latin typeface="+mn-lt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(3)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(using prescribed perm. check)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n-US" sz="2000" dirty="0"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(4)  T(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blipFill>
                  <a:blip r:embed="rId3"/>
                  <a:stretch>
                    <a:fillRect l="-1189" t="-2186" b="-3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442834" y="2921263"/>
            <a:ext cx="1040670" cy="1841386"/>
            <a:chOff x="26989" y="3105313"/>
            <a:chExt cx="1040670" cy="1559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63057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01139"/>
              <a:ext cx="971741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3885084"/>
              <a:ext cx="871842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299541"/>
              <a:ext cx="1040670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output: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T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4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371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49821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378240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T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4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1B6B14-6470-DF09-5EC3-C6B6B10F4E82}"/>
              </a:ext>
            </a:extLst>
          </p:cNvPr>
          <p:cNvSpPr/>
          <p:nvPr/>
        </p:nvSpPr>
        <p:spPr>
          <a:xfrm>
            <a:off x="457200" y="3376691"/>
            <a:ext cx="8229600" cy="7952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/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10000"/>
                  </a:lnSpc>
                  <a:tabLst>
                    <a:tab pos="682625" algn="l"/>
                  </a:tabLst>
                </a:pPr>
                <a:r>
                  <a:rPr lang="en-US" b="1" u="sng" dirty="0" err="1">
                    <a:latin typeface="+mn-lt"/>
                  </a:rPr>
                  <a:t>Thm</a:t>
                </a:r>
                <a:r>
                  <a:rPr lang="en-US" dirty="0">
                    <a:latin typeface="+mn-lt"/>
                  </a:rPr>
                  <a:t>:	The Plonk Poly-IOP is complete and knowledge sound,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assuming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negligible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blipFill>
                <a:blip r:embed="rId9"/>
                <a:stretch>
                  <a:fillRect l="-1155" t="-2857" r="-330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AEDA00-73C9-B00B-CA84-F33BC2EC13B1}"/>
              </a:ext>
            </a:extLst>
          </p:cNvPr>
          <p:cNvSpPr txBox="1"/>
          <p:nvPr/>
        </p:nvSpPr>
        <p:spPr>
          <a:xfrm>
            <a:off x="6856080" y="4464683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/2019/953)</a:t>
            </a:r>
          </a:p>
        </p:txBody>
      </p:sp>
    </p:spTree>
    <p:extLst>
      <p:ext uri="{BB962C8B-B14F-4D97-AF65-F5344CB8AC3E}">
        <p14:creationId xmlns:p14="http://schemas.microsoft.com/office/powerpoint/2010/main" val="1252181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Plonk proof:   a short proof  (O(1) commitments),    fast verifier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dirty="0"/>
                  <a:t>The SNARK can be made into a </a:t>
                </a:r>
                <a:r>
                  <a:rPr lang="en-US" sz="2400" dirty="0" err="1"/>
                  <a:t>zk</a:t>
                </a:r>
                <a:r>
                  <a:rPr lang="en-US" sz="2400" dirty="0"/>
                  <a:t>-SNARK</a:t>
                </a:r>
              </a:p>
              <a:p>
                <a:pPr marL="0" indent="0">
                  <a:spcBef>
                    <a:spcPts val="3300"/>
                  </a:spcBef>
                  <a:buNone/>
                </a:pPr>
                <a:r>
                  <a:rPr lang="en-US" sz="2400" dirty="0"/>
                  <a:t>Main challenge:   reduce prover time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dirty="0" err="1"/>
                  <a:t>Hyperplonk</a:t>
                </a:r>
                <a:r>
                  <a:rPr lang="en-US" sz="2400" dirty="0"/>
                  <a:t>:  </a:t>
                </a:r>
                <a:r>
                  <a:rPr lang="en-US" sz="2400" dirty="0">
                    <a:solidFill>
                      <a:srgbClr val="333399"/>
                    </a:solidFill>
                  </a:rPr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   </a:t>
                </a:r>
                <a:r>
                  <a:rPr lang="en-US" sz="2000" dirty="0">
                    <a:solidFill>
                      <a:srgbClr val="333399"/>
                    </a:solidFill>
                  </a:rPr>
                  <a:t>( where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)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/>
                  <a:t>The polynomial T  is now a multilinear polynomial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variables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 err="1"/>
                  <a:t>ZeroTest</a:t>
                </a:r>
                <a:r>
                  <a:rPr lang="en-US" sz="2200" dirty="0"/>
                  <a:t> is replaced by a multilinear </a:t>
                </a:r>
                <a:r>
                  <a:rPr lang="en-US" sz="2200" dirty="0" err="1"/>
                  <a:t>SumCheck</a:t>
                </a:r>
                <a:r>
                  <a:rPr lang="en-US" sz="2200" dirty="0"/>
                  <a:t>  (linear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scaling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148169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an arithmetic circuit.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48529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sz="2000" i="1" u="sng" dirty="0">
                    <a:latin typeface="+mn-lt"/>
                  </a:rPr>
                  <a:t>pp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485296" cy="513282"/>
              </a:xfrm>
              <a:prstGeom prst="rect">
                <a:avLst/>
              </a:prstGeom>
              <a:blipFill>
                <a:blip r:embed="rId4"/>
                <a:stretch>
                  <a:fillRect l="-3553" r="-50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1907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sz="2000" i="1" u="sng" dirty="0" err="1">
                    <a:latin typeface="+mn-lt"/>
                  </a:rPr>
                  <a:t>vp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190728" cy="513282"/>
              </a:xfrm>
              <a:prstGeom prst="rect">
                <a:avLst/>
              </a:prstGeom>
              <a:blipFill>
                <a:blip r:embed="rId5"/>
                <a:stretch>
                  <a:fillRect l="-4624" r="-57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123356" cy="8753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123356" cy="875304"/>
              </a:xfrm>
              <a:prstGeom prst="rect">
                <a:avLst/>
              </a:prstGeom>
              <a:blipFill>
                <a:blip r:embed="rId6"/>
                <a:stretch>
                  <a:fillRect l="-2823" t="-4286" r="-2016" b="-142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131717" y="2918542"/>
                <a:ext cx="174137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n-lt"/>
                  </a:rPr>
                  <a:t>long p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17" y="2918542"/>
                <a:ext cx="1741372" cy="523218"/>
              </a:xfrm>
              <a:prstGeom prst="rect">
                <a:avLst/>
              </a:prstGeom>
              <a:blipFill>
                <a:blip r:embed="rId7"/>
                <a:stretch>
                  <a:fillRect l="-7971" r="-1449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338599"/>
            <a:ext cx="2211984" cy="369346"/>
            <a:chOff x="2890746" y="4212095"/>
            <a:chExt cx="2211984" cy="3693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212111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212095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size of proof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" y="4609147"/>
                <a:ext cx="6227089" cy="461665"/>
              </a:xfrm>
              <a:prstGeom prst="rect">
                <a:avLst/>
              </a:prstGeom>
              <a:blipFill>
                <a:blip r:embed="rId8"/>
                <a:stretch>
                  <a:fillRect l="-1420" t="-5263" r="-406" b="-28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00199"/>
            <a:ext cx="2211984" cy="369346"/>
            <a:chOff x="2890746" y="4212095"/>
            <a:chExt cx="2211984" cy="3693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212111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212107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212103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212099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212095"/>
              <a:ext cx="182880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518553"/>
            <a:chOff x="3178665" y="3181658"/>
            <a:chExt cx="2257828" cy="51855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5185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4099599" y="3197991"/>
              <a:ext cx="1307379" cy="5022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5185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49170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sz="2000" i="1" u="sng" dirty="0">
                    <a:latin typeface="+mn-lt"/>
                  </a:rPr>
                  <a:t>pp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491708" cy="513282"/>
              </a:xfrm>
              <a:prstGeom prst="rect">
                <a:avLst/>
              </a:prstGeom>
              <a:blipFill>
                <a:blip r:embed="rId2"/>
                <a:stretch>
                  <a:fillRect l="-3553" r="-50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1907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sz="2000" i="1" u="sng" dirty="0" err="1">
                    <a:latin typeface="+mn-lt"/>
                  </a:rPr>
                  <a:t>vp</a:t>
                </a:r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190728" cy="513282"/>
              </a:xfrm>
              <a:prstGeom prst="rect">
                <a:avLst/>
              </a:prstGeom>
              <a:blipFill>
                <a:blip r:embed="rId3"/>
                <a:stretch>
                  <a:fillRect l="-4624" r="-5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   </a:t>
                  </a:r>
                  <a:r>
                    <a:rPr lang="en-US" sz="18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077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202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blipFill>
                <a:blip r:embed="rId11"/>
                <a:stretch>
                  <a:fillRect t="-6061" r="-22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25916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</a:t>
            </a:r>
            <a:r>
              <a:rPr lang="en-US" b="1" u="sng" dirty="0"/>
              <a:t>Fiat-Shamir transform</a:t>
            </a:r>
            <a:r>
              <a:rPr lang="en-US" b="1" dirty="0"/>
              <a:t>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public coin:  all verifier randomness is public (no secrets)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07F70-DCAE-82D1-2A5F-44AC710CB649}"/>
                  </a:ext>
                </a:extLst>
              </p:cNvPr>
              <p:cNvSpPr txBox="1"/>
              <p:nvPr/>
            </p:nvSpPr>
            <p:spPr>
              <a:xfrm>
                <a:off x="666428" y="2736839"/>
                <a:ext cx="2777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:r>
                  <a:rPr lang="en-US" i="1" u="sng" dirty="0">
                    <a:latin typeface="+mn-lt"/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07F70-DCAE-82D1-2A5F-44AC710CB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2736839"/>
                <a:ext cx="2777555" cy="523220"/>
              </a:xfrm>
              <a:prstGeom prst="rect">
                <a:avLst/>
              </a:prstGeom>
              <a:blipFill>
                <a:blip r:embed="rId2"/>
                <a:stretch>
                  <a:fillRect l="-4545" t="-11905" r="-136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FEAA4-D051-F516-E829-3C0CE821CCDD}"/>
                  </a:ext>
                </a:extLst>
              </p:cNvPr>
              <p:cNvSpPr txBox="1"/>
              <p:nvPr/>
            </p:nvSpPr>
            <p:spPr>
              <a:xfrm>
                <a:off x="6259067" y="2736839"/>
                <a:ext cx="2427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:r>
                  <a:rPr lang="en-US" i="1" u="sng" dirty="0" err="1">
                    <a:latin typeface="+mn-lt"/>
                  </a:rPr>
                  <a:t>vp</a:t>
                </a:r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FEAA4-D051-F516-E829-3C0CE821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67" y="2736839"/>
                <a:ext cx="2427011" cy="523220"/>
              </a:xfrm>
              <a:prstGeom prst="rect">
                <a:avLst/>
              </a:prstGeom>
              <a:blipFill>
                <a:blip r:embed="rId3"/>
                <a:stretch>
                  <a:fillRect l="-5208" t="-11905" r="-468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94832</TotalTime>
  <Words>6173</Words>
  <Application>Microsoft Macintosh PowerPoint</Application>
  <PresentationFormat>On-screen Show (16:9)</PresentationFormat>
  <Paragraphs>664</Paragraphs>
  <Slides>63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Wingdings</vt:lpstr>
      <vt:lpstr>Office Theme</vt:lpstr>
      <vt:lpstr>Building a SNARK</vt:lpstr>
      <vt:lpstr>Recap:  zk-SNARK applications</vt:lpstr>
      <vt:lpstr>(preprocessing)  NARK:  Non-interactive ARgument of Knowledge</vt:lpstr>
      <vt:lpstr>NARK:  requirements  (informal)</vt:lpstr>
      <vt:lpstr>SNARK: a Succinct ARgument of Knowledge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Why is this an argument of knowledge?   (can skip)</vt:lpstr>
      <vt:lpstr>Are we done?</vt:lpstr>
      <vt:lpstr>Building an efficient SNARK</vt:lpstr>
      <vt:lpstr>General paradigm:  two steps</vt:lpstr>
      <vt:lpstr>Recall:  commitments</vt:lpstr>
      <vt:lpstr>(1) Polynomial commitment scheme (PCS)</vt:lpstr>
      <vt:lpstr>(1) Polynomial commitment scheme (PCS)</vt:lpstr>
      <vt:lpstr>(1) Polynomial commitment scheme (PCS)</vt:lpstr>
      <vt:lpstr>Constructing a PCS</vt:lpstr>
      <vt:lpstr>General paradigm:  two steps</vt:lpstr>
      <vt:lpstr>Component 2:   Polynomial IOP</vt:lpstr>
      <vt:lpstr>Polynomial IOP</vt:lpstr>
      <vt:lpstr>The Plonk poly-IOP</vt:lpstr>
      <vt:lpstr>Proving properties of  committed polynomials </vt:lpstr>
      <vt:lpstr>Proving properties of committed polynomials </vt:lpstr>
      <vt:lpstr>A simple example: polynomial equality testing</vt:lpstr>
      <vt:lpstr>Why is this sound?</vt:lpstr>
      <vt:lpstr>Why is this sound?</vt:lpstr>
      <vt:lpstr>The polynomial equality testing protocol</vt:lpstr>
      <vt:lpstr>Review: the compiled proof system</vt:lpstr>
      <vt:lpstr>Important proof gadgets for univariates</vt:lpstr>
      <vt:lpstr>The vanishing polynomial</vt:lpstr>
      <vt:lpstr>(1)  ZeroTest on Ω      (Ω = { 1, ω, ω2, …, ωk-1 } )</vt:lpstr>
      <vt:lpstr>(1)  ZeroTest on Ω      (Ω = { 1, ω, ω2, …, ωk-1 } )</vt:lpstr>
      <vt:lpstr>(3) Product check on H:     ∏_(a∈H)▒〖f(a)〗=1</vt:lpstr>
      <vt:lpstr>(3) Product check on H     (unoptimized)</vt:lpstr>
      <vt:lpstr>Same works for rational functions:   ∏_(a∈Ω)▒〖(f/g)(a)〗=1</vt:lpstr>
      <vt:lpstr>(4)  Another useful gadget:  permutation check</vt:lpstr>
      <vt:lpstr>(4)  Another useful gadget:  permutation check</vt:lpstr>
      <vt:lpstr>(5)  final gadget: prescribed permutation check</vt:lpstr>
      <vt:lpstr>Prescribed permutation check</vt:lpstr>
      <vt:lpstr>Prescribed permutation check</vt:lpstr>
      <vt:lpstr>Prescribed permutation check</vt:lpstr>
      <vt:lpstr>The complete protocol</vt:lpstr>
      <vt:lpstr>Summary of proof gadgets</vt:lpstr>
      <vt:lpstr>The PLONK Poly-IOP for general circuits</vt:lpstr>
      <vt:lpstr>PLONK:  widely used in practice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Proving (1):  T encodes the correct inputs</vt:lpstr>
      <vt:lpstr>Proving (1):  T encodes the correct inputs</vt:lpstr>
      <vt:lpstr>Proving (2):  every gate is evaluated correctly</vt:lpstr>
      <vt:lpstr>Proving (2):  every gate is evaluated correctly</vt:lpstr>
      <vt:lpstr>Proving (2):  every gate is evaluated correctly</vt:lpstr>
      <vt:lpstr>Proving (3):   the wiring is correct</vt:lpstr>
      <vt:lpstr>Proving (3):   the wiring is correct</vt:lpstr>
      <vt:lpstr>The complete Plonk Poly-IOP   (and SNARK)</vt:lpstr>
      <vt:lpstr>The complete Plonk Poly-IOP   (and SNARK)</vt:lpstr>
      <vt:lpstr>Many extensions …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1521</cp:revision>
  <cp:lastPrinted>2020-11-09T06:39:36Z</cp:lastPrinted>
  <dcterms:created xsi:type="dcterms:W3CDTF">2010-10-17T19:58:05Z</dcterms:created>
  <dcterms:modified xsi:type="dcterms:W3CDTF">2023-11-15T22:57:54Z</dcterms:modified>
</cp:coreProperties>
</file>