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352" r:id="rId2"/>
    <p:sldId id="1801" r:id="rId3"/>
    <p:sldId id="1708" r:id="rId4"/>
    <p:sldId id="1802" r:id="rId5"/>
    <p:sldId id="1771" r:id="rId6"/>
    <p:sldId id="1800" r:id="rId7"/>
    <p:sldId id="1718" r:id="rId8"/>
    <p:sldId id="1833" r:id="rId9"/>
    <p:sldId id="1783" r:id="rId10"/>
    <p:sldId id="1828" r:id="rId11"/>
    <p:sldId id="1845" r:id="rId12"/>
    <p:sldId id="1846" r:id="rId13"/>
    <p:sldId id="1847" r:id="rId14"/>
    <p:sldId id="1651" r:id="rId15"/>
    <p:sldId id="1671" r:id="rId16"/>
    <p:sldId id="1806" r:id="rId17"/>
    <p:sldId id="1848" r:id="rId18"/>
    <p:sldId id="1738" r:id="rId19"/>
    <p:sldId id="1787" r:id="rId20"/>
    <p:sldId id="1796" r:id="rId21"/>
    <p:sldId id="1804" r:id="rId22"/>
    <p:sldId id="1788" r:id="rId23"/>
    <p:sldId id="1789" r:id="rId24"/>
    <p:sldId id="1850" r:id="rId25"/>
    <p:sldId id="1791" r:id="rId26"/>
    <p:sldId id="1761" r:id="rId27"/>
    <p:sldId id="1792" r:id="rId28"/>
    <p:sldId id="1793" r:id="rId29"/>
    <p:sldId id="1741" r:id="rId30"/>
    <p:sldId id="1742" r:id="rId31"/>
    <p:sldId id="1759" r:id="rId32"/>
    <p:sldId id="1744" r:id="rId33"/>
    <p:sldId id="1747" r:id="rId34"/>
    <p:sldId id="1762" r:id="rId35"/>
    <p:sldId id="1766" r:id="rId36"/>
    <p:sldId id="1750" r:id="rId37"/>
    <p:sldId id="1752" r:id="rId38"/>
    <p:sldId id="1763" r:id="rId39"/>
    <p:sldId id="1765" r:id="rId40"/>
    <p:sldId id="1753" r:id="rId41"/>
    <p:sldId id="1754" r:id="rId42"/>
    <p:sldId id="1764" r:id="rId43"/>
    <p:sldId id="1730" r:id="rId44"/>
    <p:sldId id="1797" r:id="rId45"/>
    <p:sldId id="1770" r:id="rId46"/>
    <p:sldId id="1798" r:id="rId47"/>
    <p:sldId id="1799" r:id="rId48"/>
    <p:sldId id="1803" r:id="rId49"/>
    <p:sldId id="1849" r:id="rId50"/>
    <p:sldId id="1633" r:id="rId51"/>
    <p:sldId id="1743" r:id="rId52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5101" autoAdjust="0"/>
  </p:normalViewPr>
  <p:slideViewPr>
    <p:cSldViewPr snapToGrid="0">
      <p:cViewPr varScale="1">
        <p:scale>
          <a:sx n="130" d="100"/>
          <a:sy n="130" d="100"/>
        </p:scale>
        <p:origin x="208" y="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0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1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Honest verifier because we are assuming S is honest  (treating S as part o the verifier).</a:t>
            </a:r>
          </a:p>
          <a:p>
            <a:r>
              <a:rPr lang="en-US" dirty="0"/>
              <a:t>Note:  this definition means that (</a:t>
            </a:r>
            <a:r>
              <a:rPr lang="en-US" dirty="0" err="1"/>
              <a:t>Sp</a:t>
            </a:r>
            <a:r>
              <a:rPr lang="en-US" dirty="0"/>
              <a:t>, </a:t>
            </a:r>
            <a:r>
              <a:rPr lang="en-US" dirty="0" err="1"/>
              <a:t>Sv</a:t>
            </a:r>
            <a:r>
              <a:rPr lang="en-US" dirty="0"/>
              <a:t>) are only good for a single proof.   The correct definition gives (</a:t>
            </a:r>
            <a:r>
              <a:rPr lang="en-US" dirty="0" err="1"/>
              <a:t>Sp</a:t>
            </a:r>
            <a:r>
              <a:rPr lang="en-US" dirty="0"/>
              <a:t>, </a:t>
            </a:r>
            <a:r>
              <a:rPr lang="en-US" dirty="0" err="1"/>
              <a:t>Sv</a:t>
            </a:r>
            <a:r>
              <a:rPr lang="en-US" dirty="0"/>
              <a:t>) as input to Sim, but then it is not clear what is Sim’s advantage.   Sim can program the random oracle, but we are not at a point where we can explain that.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Honest verifier because we are assuming S is honest  (treating S as part o the verifier)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6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Alice deposits and withdraws  1547.3 DAI  then that creates a link between the deposit and the withdrawal events.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6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one Tx per block.   Alice needs to know what leaf her coin will occupy.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1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Observer:  Alice owns C4.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does not reveal which coin is being spent.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proves “I know some leaf in the coins tree whose nullifier is </a:t>
            </a:r>
            <a:r>
              <a:rPr lang="en-US" dirty="0" err="1"/>
              <a:t>nf</a:t>
            </a:r>
            <a:r>
              <a:rPr lang="en-US" dirty="0"/>
              <a:t>”.  He does not which coin is being spent, which is why C3 is part of the secret witness.</a:t>
            </a:r>
          </a:p>
          <a:p>
            <a:r>
              <a:rPr lang="en-US" dirty="0"/>
              <a:t>Tornado uses Groth16.     </a:t>
            </a:r>
            <a:r>
              <a:rPr lang="en-US" dirty="0" err="1"/>
              <a:t>Lava.cash</a:t>
            </a:r>
            <a:r>
              <a:rPr lang="en-US" dirty="0"/>
              <a:t> (same thing on Solana) uses </a:t>
            </a:r>
            <a:r>
              <a:rPr lang="en-US" dirty="0" err="1"/>
              <a:t>zk</a:t>
            </a:r>
            <a:r>
              <a:rPr lang="en-US" dirty="0"/>
              <a:t>-STARKs.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60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proves “I know some leaf in the coins tree whose nullifier is </a:t>
            </a:r>
            <a:r>
              <a:rPr lang="en-US" dirty="0" err="1"/>
              <a:t>nf</a:t>
            </a:r>
            <a:r>
              <a:rPr lang="en-US" dirty="0"/>
              <a:t>”.  He does not which coin is being spent, which is why C3 is part of the secret witness.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04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can be </a:t>
            </a:r>
            <a:r>
              <a:rPr lang="en-US" dirty="0" err="1"/>
              <a:t>payed</a:t>
            </a:r>
            <a:r>
              <a:rPr lang="en-US" dirty="0"/>
              <a:t> by a </a:t>
            </a:r>
            <a:r>
              <a:rPr lang="en-US" dirty="0" err="1"/>
              <a:t>relayer</a:t>
            </a:r>
            <a:r>
              <a:rPr lang="en-US" dirty="0"/>
              <a:t>, so that Bob’s account is not recorded.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non-interactive aspect of proof.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96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H1 is collision resistant.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1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Discourages bad behavior in Tornado:  the funds of sanctioned addressed become trapped inside Tornado.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pk to use.   How to control access to the secret key </a:t>
            </a:r>
            <a:r>
              <a:rPr lang="en-US" dirty="0" err="1"/>
              <a:t>sk</a:t>
            </a:r>
            <a:r>
              <a:rPr lang="en-US" dirty="0"/>
              <a:t>?    What if </a:t>
            </a:r>
            <a:r>
              <a:rPr lang="en-US" dirty="0" err="1"/>
              <a:t>sk</a:t>
            </a:r>
            <a:r>
              <a:rPr lang="en-US" dirty="0"/>
              <a:t> is lost or stolen?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GGPR 2013:   Gennaro, Gentry, </a:t>
            </a:r>
            <a:r>
              <a:rPr lang="en-US" dirty="0" err="1"/>
              <a:t>Parno</a:t>
            </a:r>
            <a:r>
              <a:rPr lang="en-US" dirty="0"/>
              <a:t>, </a:t>
            </a:r>
            <a:r>
              <a:rPr lang="en-US" dirty="0" err="1"/>
              <a:t>Reykova</a:t>
            </a:r>
            <a:r>
              <a:rPr lang="en-US" dirty="0"/>
              <a:t> .    Quadratic span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 |C| is bigger than log |w|, so this is not as strict as requiring proof size to be log |w|.   In many SNARKs, proof size and verify time is independent of |C| or |w|.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trusted setup:   log-size proof.       but shorter  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trusted setup:   log-size proof.       but shorter  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2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trusted setup:   log-size proof.       but shorter  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11/13/23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11/13/23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2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0.png"/><Relationship Id="rId4" Type="http://schemas.openxmlformats.org/officeDocument/2006/relationships/image" Target="../media/image35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.treasury.gov/policy-issues/financial-sanctions/faqs/added/2022-09-13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2485"/>
            <a:ext cx="9144000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3600" b="1" dirty="0"/>
              <a:t>Using </a:t>
            </a:r>
            <a:r>
              <a:rPr lang="en-US" sz="3600" b="1" dirty="0" err="1"/>
              <a:t>zk</a:t>
            </a:r>
            <a:r>
              <a:rPr lang="en-US" sz="3600" b="1" dirty="0"/>
              <a:t>-SNARKs for Privacy on the Blockchain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444768" y="3343405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</a:t>
            </a:r>
            <a:r>
              <a:rPr lang="en-US" sz="2800" dirty="0" err="1">
                <a:latin typeface="+mn-lt"/>
              </a:rPr>
              <a:t>Boneh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9900-C7AB-D8AF-AFEA-17E51D17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all this possible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3A9AB-3C49-69A2-79F2-50A05FBA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49148" cy="3818430"/>
          </a:xfrm>
          <a:noFill/>
          <a:ln>
            <a:noFill/>
          </a:ln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breakthrough</a:t>
            </a:r>
            <a:r>
              <a:rPr lang="en-US" sz="2400" dirty="0"/>
              <a:t>:  new fast SNARK provers</a:t>
            </a:r>
          </a:p>
          <a:p>
            <a:pPr>
              <a:spcBef>
                <a:spcPts val="1776"/>
              </a:spcBef>
              <a:tabLst>
                <a:tab pos="3194050" algn="l"/>
              </a:tabLst>
            </a:pPr>
            <a:r>
              <a:rPr lang="en-US" sz="2400" dirty="0"/>
              <a:t>Proof generation time is linear </a:t>
            </a:r>
            <a:r>
              <a:rPr lang="en-US" sz="2000" dirty="0"/>
              <a:t>(or quasilinear)</a:t>
            </a:r>
            <a:r>
              <a:rPr lang="en-US" sz="2400" dirty="0"/>
              <a:t> in computation size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Many</a:t>
            </a:r>
            <a:r>
              <a:rPr lang="en-US" sz="2400" dirty="0"/>
              <a:t> beautiful ideas … next lecture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2A146-39A6-2E54-67D7-1278C97BEDF0}"/>
              </a:ext>
            </a:extLst>
          </p:cNvPr>
          <p:cNvSpPr txBox="1"/>
          <p:nvPr/>
        </p:nvSpPr>
        <p:spPr>
          <a:xfrm>
            <a:off x="457200" y="3638550"/>
            <a:ext cx="8011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a large bibliography:     a16zcrypto.com/zero-knowledge-canon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F2AC2-471F-C794-1A59-31784E5E7A61}"/>
              </a:ext>
            </a:extLst>
          </p:cNvPr>
          <p:cNvSpPr/>
          <p:nvPr/>
        </p:nvSpPr>
        <p:spPr>
          <a:xfrm>
            <a:off x="265471" y="3490452"/>
            <a:ext cx="8421329" cy="7570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5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DA6219-603E-B9E1-7782-EE1D10AEF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688DF-419E-1343-A73B-286B2136C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600" u="none" dirty="0">
                <a:latin typeface="Calibri" panose="020F0502020204030204" pitchFamily="34" charset="0"/>
                <a:cs typeface="Calibri" panose="020F0502020204030204" pitchFamily="34" charset="0"/>
              </a:rPr>
              <a:t>What is a SNARK?</a:t>
            </a:r>
            <a:endParaRPr lang="en-US" sz="3600" u="none" dirty="0"/>
          </a:p>
        </p:txBody>
      </p:sp>
    </p:spTree>
    <p:extLst>
      <p:ext uri="{BB962C8B-B14F-4D97-AF65-F5344CB8AC3E}">
        <p14:creationId xmlns:p14="http://schemas.microsoft.com/office/powerpoint/2010/main" val="346126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65-D239-924D-8821-45762A57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arithmetic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033BF-7770-C04E-901B-8F6333C2B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1559"/>
                <a:ext cx="8229600" cy="38184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Fix a finite field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 …,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    for some prime  p&gt;2.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b="1" dirty="0"/>
                  <a:t>Arithmetic circuit</a:t>
                </a:r>
                <a:r>
                  <a:rPr lang="en-US" sz="2400" dirty="0"/>
                  <a:t>: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directed acyclic graph (DAG) where</a:t>
                </a:r>
              </a:p>
              <a:p>
                <a:pPr marL="914400" lvl="2" indent="0">
                  <a:buNone/>
                </a:pPr>
                <a:r>
                  <a:rPr lang="en-US" sz="2400" dirty="0"/>
                  <a:t>internal nodes are labeled  +, −, or ×</a:t>
                </a:r>
              </a:p>
              <a:p>
                <a:pPr marL="914400" lvl="2" indent="0">
                  <a:buNone/>
                </a:pPr>
                <a:r>
                  <a:rPr lang="en-US" sz="2400" dirty="0"/>
                  <a:t>inputs are labeled   1,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baseline="-25000" dirty="0"/>
              </a:p>
              <a:p>
                <a:pPr lvl="1">
                  <a:spcBef>
                    <a:spcPts val="576"/>
                  </a:spcBef>
                </a:pPr>
                <a:r>
                  <a:rPr lang="en-US" sz="2400" dirty="0"/>
                  <a:t>defines an n-variate polynomial</a:t>
                </a:r>
                <a:br>
                  <a:rPr lang="en-US" sz="2400" dirty="0"/>
                </a:br>
                <a:r>
                  <a:rPr lang="en-US" sz="2400" dirty="0"/>
                  <a:t>with an evaluation recipe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=</m:t>
                    </m:r>
                  </m:oMath>
                </a14:m>
                <a:r>
                  <a:rPr lang="en-US" sz="2400" dirty="0"/>
                  <a:t> # gates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033BF-7770-C04E-901B-8F6333C2B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1559"/>
                <a:ext cx="8229600" cy="3818430"/>
              </a:xfrm>
              <a:blipFill>
                <a:blip r:embed="rId2"/>
                <a:stretch>
                  <a:fillRect l="-1235" t="-997" b="-4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55B59B8-9E6A-CE48-BAE0-AD7B9D863A75}"/>
              </a:ext>
            </a:extLst>
          </p:cNvPr>
          <p:cNvGrpSpPr/>
          <p:nvPr/>
        </p:nvGrpSpPr>
        <p:grpSpPr>
          <a:xfrm>
            <a:off x="6407760" y="2058015"/>
            <a:ext cx="2596055" cy="2730062"/>
            <a:chOff x="6390290" y="2081048"/>
            <a:chExt cx="2596055" cy="2730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311B12-D544-F84B-B42E-14C5C7F8C2F7}"/>
                </a:ext>
              </a:extLst>
            </p:cNvPr>
            <p:cNvSpPr/>
            <p:nvPr/>
          </p:nvSpPr>
          <p:spPr>
            <a:xfrm>
              <a:off x="6390290" y="2081048"/>
              <a:ext cx="2596055" cy="27300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020D3C-CEA7-854C-BBFE-9D5908FFA98F}"/>
                </a:ext>
              </a:extLst>
            </p:cNvPr>
            <p:cNvGrpSpPr/>
            <p:nvPr/>
          </p:nvGrpSpPr>
          <p:grpSpPr>
            <a:xfrm>
              <a:off x="6434496" y="2162740"/>
              <a:ext cx="2539478" cy="2490056"/>
              <a:chOff x="6434496" y="2162740"/>
              <a:chExt cx="2539478" cy="24900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CD45A412-5D99-8A49-AF22-E76C4A4F7AC8}"/>
                      </a:ext>
                    </a:extLst>
                  </p:cNvPr>
                  <p:cNvSpPr/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CD45A412-5D99-8A49-AF22-E76C4A4F7A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34CBD2A-9A4A-194A-8368-CD006F43CC54}"/>
                  </a:ext>
                </a:extLst>
              </p:cNvPr>
              <p:cNvCxnSpPr>
                <a:endCxn id="7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E71F6D7-9688-4E42-BF9E-53DA3E6534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E61FD9B-6B17-8B46-AC78-988EE17BAF96}"/>
                  </a:ext>
                </a:extLst>
              </p:cNvPr>
              <p:cNvCxnSpPr>
                <a:cxnSpLocks/>
                <a:stCxn id="5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EF68F2-CA94-9C47-A150-3FF0E807F12C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E595A69-99CA-D04E-8DDE-3818C23721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A73C328-5E7C-434D-A12F-DF3664879C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7BA586B-B23D-AB46-8D17-3731208974CE}"/>
                  </a:ext>
                </a:extLst>
              </p:cNvPr>
              <p:cNvSpPr/>
              <p:nvPr/>
            </p:nvSpPr>
            <p:spPr>
              <a:xfrm>
                <a:off x="6684578" y="3237185"/>
                <a:ext cx="756745" cy="1114096"/>
              </a:xfrm>
              <a:custGeom>
                <a:avLst/>
                <a:gdLst>
                  <a:gd name="connsiteX0" fmla="*/ 0 w 756745"/>
                  <a:gd name="connsiteY0" fmla="*/ 1114096 h 1114096"/>
                  <a:gd name="connsiteX1" fmla="*/ 126124 w 756745"/>
                  <a:gd name="connsiteY1" fmla="*/ 252248 h 1114096"/>
                  <a:gd name="connsiteX2" fmla="*/ 756745 w 756745"/>
                  <a:gd name="connsiteY2" fmla="*/ 0 h 1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45" h="1114096">
                    <a:moveTo>
                      <a:pt x="0" y="1114096"/>
                    </a:moveTo>
                    <a:cubicBezTo>
                      <a:pt x="0" y="776013"/>
                      <a:pt x="0" y="437931"/>
                      <a:pt x="126124" y="252248"/>
                    </a:cubicBezTo>
                    <a:cubicBezTo>
                      <a:pt x="252248" y="66565"/>
                      <a:pt x="504496" y="33282"/>
                      <a:pt x="756745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882255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963ECEC-3E71-F74B-AB44-A8D571C36D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09573" y="3975487"/>
                <a:ext cx="733775" cy="46951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C2A1A0C-692B-264D-ACA5-A8493D89E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65FB898-CCCB-DA48-9564-B41DDE2F7587}"/>
                      </a:ext>
                    </a:extLst>
                  </p:cNvPr>
                  <p:cNvSpPr txBox="1"/>
                  <p:nvPr/>
                </p:nvSpPr>
                <p:spPr>
                  <a:xfrm>
                    <a:off x="6434496" y="2162740"/>
                    <a:ext cx="25394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65FB898-CCCB-DA48-9564-B41DDE2F75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4496" y="2162740"/>
                    <a:ext cx="253947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815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(</a:t>
            </a:r>
            <a:r>
              <a:rPr lang="en-US" sz="1600" dirty="0"/>
              <a:t>preprocessing</a:t>
            </a:r>
            <a:r>
              <a:rPr lang="en-US" sz="1400" dirty="0"/>
              <a:t>)  </a:t>
            </a:r>
            <a:r>
              <a:rPr lang="en-US" sz="2800" dirty="0"/>
              <a:t>NARK:  Non-interactive </a:t>
            </a:r>
            <a:r>
              <a:rPr lang="en-US" sz="2800" dirty="0" err="1"/>
              <a:t>ARgument</a:t>
            </a:r>
            <a:r>
              <a:rPr lang="en-US" sz="2800" dirty="0"/>
              <a:t> of Knowledge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/>
              <p:nvPr/>
            </p:nvSpPr>
            <p:spPr>
              <a:xfrm>
                <a:off x="719365" y="2361667"/>
                <a:ext cx="8081734" cy="46166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  <a:cs typeface="Calibri" panose="020F0502020204030204" pitchFamily="34" charset="0"/>
                  </a:rPr>
                  <a:t>Preprocessing (setup)</a:t>
                </a:r>
                <a:r>
                  <a:rPr lang="en-US" b="1" dirty="0">
                    <a:latin typeface="+mn-lt"/>
                    <a:cs typeface="Calibri" panose="020F0502020204030204" pitchFamily="34" charset="0"/>
                  </a:rPr>
                  <a:t>:    S</a:t>
                </a:r>
                <a:r>
                  <a:rPr lang="en-US" dirty="0">
                    <a:latin typeface="+mn-lt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)  ⇾  public parameters 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𝒑𝒑</m:t>
                    </m:r>
                  </m:oMath>
                </a14:m>
                <a:r>
                  <a:rPr lang="en-US" b="1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𝒗𝒑</m:t>
                    </m:r>
                  </m:oMath>
                </a14:m>
                <a:r>
                  <a:rPr lang="en-US" b="1" dirty="0">
                    <a:latin typeface="+mn-lt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+mn-lt"/>
                    <a:cs typeface="Calibri" panose="020F0502020204030204" pitchFamily="34" charset="0"/>
                  </a:rPr>
                  <a:t>)</a:t>
                </a:r>
                <a:endParaRPr lang="en-US" baseline="-25000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5" y="2361667"/>
                <a:ext cx="8081734" cy="461665"/>
              </a:xfrm>
              <a:prstGeom prst="rect">
                <a:avLst/>
              </a:prstGeom>
              <a:blipFill>
                <a:blip r:embed="rId3"/>
                <a:stretch>
                  <a:fillRect t="-10526" b="-26316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8651" y="1004372"/>
                <a:ext cx="8229600" cy="6110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68577" tIns="34289" rIns="68577" bIns="34289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>
                    <a:solidFill>
                      <a:srgbClr val="882255"/>
                    </a:solidFill>
                  </a:rPr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kern="0" dirty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kern="0" dirty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kern="0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kern="0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kern="0" dirty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kern="0" dirty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 ) ⇾  </m:t>
                    </m:r>
                    <m:r>
                      <a:rPr lang="en-US" sz="2800" i="1" kern="0" dirty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kern="0" baseline="-25000" dirty="0"/>
              </a:p>
            </p:txBody>
          </p:sp>
        </mc:Choice>
        <mc:Fallback xmlns="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1" y="1004372"/>
                <a:ext cx="8229600" cy="611088"/>
              </a:xfrm>
              <a:prstGeom prst="rect">
                <a:avLst/>
              </a:prstGeom>
              <a:blipFill>
                <a:blip r:embed="rId4"/>
                <a:stretch>
                  <a:fillRect l="-1387" b="-4082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9CA5F62-1886-1047-9812-EE36E9BE6B74}"/>
              </a:ext>
            </a:extLst>
          </p:cNvPr>
          <p:cNvGrpSpPr/>
          <p:nvPr/>
        </p:nvGrpSpPr>
        <p:grpSpPr>
          <a:xfrm>
            <a:off x="1174109" y="1428750"/>
            <a:ext cx="7055491" cy="638460"/>
            <a:chOff x="73048" y="1673817"/>
            <a:chExt cx="7055492" cy="638459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4B3044-81B5-9F4B-9104-949CA45C5106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/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blipFill>
                  <a:blip r:embed="rId5"/>
                  <a:stretch>
                    <a:fillRect l="-2817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F0FEB9-1933-6946-AC68-063FDAD7068D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/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blipFill>
                  <a:blip r:embed="rId6"/>
                  <a:stretch>
                    <a:fillRect l="-2591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D631EF-75F7-5E40-9341-DB927721AE06}"/>
              </a:ext>
            </a:extLst>
          </p:cNvPr>
          <p:cNvSpPr txBox="1">
            <a:spLocks/>
          </p:cNvSpPr>
          <p:nvPr/>
        </p:nvSpPr>
        <p:spPr bwMode="auto">
          <a:xfrm>
            <a:off x="139396" y="3289504"/>
            <a:ext cx="8890304" cy="16446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923F52-88F0-5045-A04B-2E86A0B744AE}"/>
              </a:ext>
            </a:extLst>
          </p:cNvPr>
          <p:cNvSpPr/>
          <p:nvPr/>
        </p:nvSpPr>
        <p:spPr>
          <a:xfrm>
            <a:off x="742950" y="4024024"/>
            <a:ext cx="914400" cy="857249"/>
          </a:xfrm>
          <a:prstGeom prst="rect">
            <a:avLst/>
          </a:prstGeom>
          <a:solidFill>
            <a:srgbClr val="882255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C0EEEC-DB8A-1046-9421-772E9BB191B0}"/>
              </a:ext>
            </a:extLst>
          </p:cNvPr>
          <p:cNvSpPr/>
          <p:nvPr/>
        </p:nvSpPr>
        <p:spPr>
          <a:xfrm>
            <a:off x="6400800" y="4024024"/>
            <a:ext cx="914400" cy="857249"/>
          </a:xfrm>
          <a:prstGeom prst="rect">
            <a:avLst/>
          </a:prstGeom>
          <a:solidFill>
            <a:srgbClr val="882255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B16995-BA9B-AC48-9516-D3A2784B5359}"/>
              </a:ext>
            </a:extLst>
          </p:cNvPr>
          <p:cNvGrpSpPr/>
          <p:nvPr/>
        </p:nvGrpSpPr>
        <p:grpSpPr>
          <a:xfrm>
            <a:off x="628651" y="3253525"/>
            <a:ext cx="1330814" cy="770498"/>
            <a:chOff x="838200" y="3239867"/>
            <a:chExt cx="1774419" cy="102733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32A6DEF-80BA-2640-AF2C-BE34AAD753F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822643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/>
                <p:nvPr/>
              </p:nvSpPr>
              <p:spPr>
                <a:xfrm>
                  <a:off x="838200" y="3239867"/>
                  <a:ext cx="1774419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𝒑𝒑</m:t>
                      </m:r>
                    </m:oMath>
                  </a14:m>
                  <a:r>
                    <a:rPr lang="en-US" b="1" dirty="0"/>
                    <a:t>,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00" b="1" i="1" dirty="0" smtClean="0">
                          <a:solidFill>
                            <a:srgbClr val="12773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700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700" b="1" i="1" dirty="0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sz="27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39867"/>
                  <a:ext cx="1774419" cy="677108"/>
                </a:xfrm>
                <a:prstGeom prst="rect">
                  <a:avLst/>
                </a:prstGeom>
                <a:blipFill>
                  <a:blip r:embed="rId7"/>
                  <a:stretch>
                    <a:fillRect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DC3963-C21F-FB41-B874-76E903B0B5E7}"/>
              </a:ext>
            </a:extLst>
          </p:cNvPr>
          <p:cNvGrpSpPr/>
          <p:nvPr/>
        </p:nvGrpSpPr>
        <p:grpSpPr>
          <a:xfrm>
            <a:off x="6457950" y="3223923"/>
            <a:ext cx="825867" cy="804142"/>
            <a:chOff x="8610600" y="3200398"/>
            <a:chExt cx="1101156" cy="107218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79FB43-19BD-5149-8C69-6A78E95A63BD}"/>
                </a:ext>
              </a:extLst>
            </p:cNvPr>
            <p:cNvCxnSpPr/>
            <p:nvPr/>
          </p:nvCxnSpPr>
          <p:spPr>
            <a:xfrm>
              <a:off x="9201750" y="3828032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/>
                <p:nvPr/>
              </p:nvSpPr>
              <p:spPr>
                <a:xfrm>
                  <a:off x="8610600" y="3200398"/>
                  <a:ext cx="1101156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𝒗𝒑</m:t>
                      </m:r>
                    </m:oMath>
                  </a14:m>
                  <a:r>
                    <a:rPr lang="en-US" b="1" dirty="0"/>
                    <a:t>, </a:t>
                  </a:r>
                  <a14:m>
                    <m:oMath xmlns:m="http://schemas.openxmlformats.org/officeDocument/2006/math">
                      <m:r>
                        <a:rPr lang="en-US" sz="2700" b="1" i="1" dirty="0" smtClean="0">
                          <a:solidFill>
                            <a:srgbClr val="12773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3200398"/>
                  <a:ext cx="1101156" cy="677108"/>
                </a:xfrm>
                <a:prstGeom prst="rect">
                  <a:avLst/>
                </a:prstGeom>
                <a:blipFill>
                  <a:blip r:embed="rId8"/>
                  <a:stretch>
                    <a:fillRect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5F3C4-6A01-B942-A8E8-FEA06F31358A}"/>
              </a:ext>
            </a:extLst>
          </p:cNvPr>
          <p:cNvGrpSpPr/>
          <p:nvPr/>
        </p:nvGrpSpPr>
        <p:grpSpPr>
          <a:xfrm>
            <a:off x="7315202" y="4195474"/>
            <a:ext cx="1744449" cy="738664"/>
            <a:chOff x="9753600" y="5562600"/>
            <a:chExt cx="2325932" cy="98488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7EDCDF4-CC75-174E-AC50-4567EE66C6F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6166701"/>
              <a:ext cx="533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4E7881-B9A6-5D4F-81B3-414F75CFCB4D}"/>
                </a:ext>
              </a:extLst>
            </p:cNvPr>
            <p:cNvSpPr txBox="1"/>
            <p:nvPr/>
          </p:nvSpPr>
          <p:spPr>
            <a:xfrm>
              <a:off x="10258092" y="5562600"/>
              <a:ext cx="182144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accept or </a:t>
              </a:r>
              <a:br>
                <a:rPr lang="en-US" sz="2100" dirty="0"/>
              </a:br>
              <a:r>
                <a:rPr lang="en-US" sz="2100" dirty="0"/>
                <a:t>reject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49F95-2D5B-654A-8B59-817605769224}"/>
              </a:ext>
            </a:extLst>
          </p:cNvPr>
          <p:cNvGrpSpPr/>
          <p:nvPr/>
        </p:nvGrpSpPr>
        <p:grpSpPr>
          <a:xfrm>
            <a:off x="1728364" y="3903931"/>
            <a:ext cx="4583816" cy="513282"/>
            <a:chOff x="2304485" y="5173881"/>
            <a:chExt cx="6111756" cy="68437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466246A-DFA3-1B47-801D-6A6108D5AE3F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/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</a:rPr>
                    <a:t>  that 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</m:oMath>
                  </a14:m>
                  <a:endParaRPr lang="en-US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blipFill>
                  <a:blip r:embed="rId9"/>
                  <a:stretch>
                    <a:fillRect l="-2612" b="-2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2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0CAF815-1B32-7C27-FF3F-07209A3C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(</a:t>
            </a:r>
            <a:r>
              <a:rPr lang="en-US" sz="1600" dirty="0"/>
              <a:t>preprocessing</a:t>
            </a:r>
            <a:r>
              <a:rPr lang="en-US" sz="1400" dirty="0"/>
              <a:t>)  </a:t>
            </a:r>
            <a:r>
              <a:rPr lang="en-US" sz="2800" dirty="0"/>
              <a:t>NARK:  Non-interactive </a:t>
            </a:r>
            <a:r>
              <a:rPr lang="en-US" sz="2800" dirty="0" err="1"/>
              <a:t>ARgument</a:t>
            </a:r>
            <a:r>
              <a:rPr lang="en-US" sz="2800" dirty="0"/>
              <a:t> of Knowledge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</a:t>
                </a:r>
                <a:r>
                  <a:rPr lang="en-US" sz="2400" b="1" dirty="0"/>
                  <a:t> preprocessing NARK </a:t>
                </a:r>
                <a:r>
                  <a:rPr lang="en-US" sz="2400" dirty="0"/>
                  <a:t>is a triple  (S,  P,  V):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S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)    for prover and verifier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)  ⇾  </a:t>
                </a:r>
                <a:r>
                  <a:rPr lang="en-US" sz="2400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V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)  ⇾  accept or reject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98C3D7D-B255-591A-8B84-76E3C209224D}"/>
              </a:ext>
            </a:extLst>
          </p:cNvPr>
          <p:cNvSpPr txBox="1"/>
          <p:nvPr/>
        </p:nvSpPr>
        <p:spPr>
          <a:xfrm>
            <a:off x="5330533" y="4077162"/>
            <a:ext cx="366106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all </a:t>
            </a:r>
            <a:r>
              <a:rPr lang="en-US" sz="2400" dirty="0" err="1">
                <a:latin typeface="+mn-lt"/>
              </a:rPr>
              <a:t>algs</a:t>
            </a:r>
            <a:r>
              <a:rPr lang="en-US" sz="2400" dirty="0">
                <a:latin typeface="+mn-lt"/>
              </a:rPr>
              <a:t>. and adversary have </a:t>
            </a:r>
          </a:p>
          <a:p>
            <a:pPr algn="ctr"/>
            <a:r>
              <a:rPr lang="en-US" sz="2400" dirty="0">
                <a:latin typeface="+mn-lt"/>
              </a:rPr>
              <a:t>access to a random oracle</a:t>
            </a:r>
          </a:p>
        </p:txBody>
      </p:sp>
    </p:spTree>
    <p:extLst>
      <p:ext uri="{BB962C8B-B14F-4D97-AF65-F5344CB8AC3E}">
        <p14:creationId xmlns:p14="http://schemas.microsoft.com/office/powerpoint/2010/main" val="25099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NARK:  requirements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16751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167516" cy="415498"/>
              </a:xfrm>
              <a:prstGeom prst="rect">
                <a:avLst/>
              </a:prstGeom>
              <a:blipFill>
                <a:blip r:embed="rId2"/>
                <a:stretch>
                  <a:fillRect l="-2907" t="-9091" r="-232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32416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Verifier V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324162" cy="415498"/>
              </a:xfrm>
              <a:prstGeom prst="rect">
                <a:avLst/>
              </a:prstGeom>
              <a:blipFill>
                <a:blip r:embed="rId3"/>
                <a:stretch>
                  <a:fillRect l="-3261" t="-9091" r="-1630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373447"/>
            <a:ext cx="4095842" cy="415498"/>
            <a:chOff x="2289460" y="3447657"/>
            <a:chExt cx="4095842" cy="41549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5882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6406157" y="1465049"/>
            <a:ext cx="18919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162909" y="2376445"/>
                <a:ext cx="8888186" cy="26930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Complete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=0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⇒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V(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P(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</a:t>
                </a:r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)) = accept 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= 1</a:t>
                </a:r>
              </a:p>
              <a:p>
                <a:pPr algn="l"/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Adaptively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knowledge sound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V accepts    ⇒    P “knows”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s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.t.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100" b="1" i="1" dirty="0" smtClean="0">
                            <a:solidFill>
                              <a:srgbClr val="127732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100" b="1" i="1" dirty="0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	(an extractor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can extract a valid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from P)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Zero knowledge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  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   “reveal nothing new” about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	(witness exists  ⇒  can simulate the proof)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9" y="2376445"/>
                <a:ext cx="8888186" cy="2693045"/>
              </a:xfrm>
              <a:prstGeom prst="rect">
                <a:avLst/>
              </a:prstGeom>
              <a:blipFill>
                <a:blip r:embed="rId5"/>
                <a:stretch>
                  <a:fillRect l="-712" t="-1402" b="-4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8A7B87-33C2-CC4C-A95A-19A377E4A873}"/>
              </a:ext>
            </a:extLst>
          </p:cNvPr>
          <p:cNvCxnSpPr/>
          <p:nvPr/>
        </p:nvCxnSpPr>
        <p:spPr>
          <a:xfrm>
            <a:off x="684108" y="1294823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BB50D-BC8A-4C4A-B73D-BBD5B2E8CE74}"/>
              </a:ext>
            </a:extLst>
          </p:cNvPr>
          <p:cNvCxnSpPr/>
          <p:nvPr/>
        </p:nvCxnSpPr>
        <p:spPr>
          <a:xfrm>
            <a:off x="5543550" y="1257300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547418" y="3225762"/>
            <a:ext cx="4272116" cy="54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4803058" y="2502924"/>
            <a:ext cx="3967316" cy="54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645" y="1200151"/>
                <a:ext cx="8753169" cy="28856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b="1" u="sng" dirty="0"/>
                  <a:t>succinct</a:t>
                </a:r>
                <a:r>
                  <a:rPr lang="en-US" sz="2400" dirty="0"/>
                  <a:t> </a:t>
                </a:r>
                <a:r>
                  <a:rPr lang="en-US" sz="2400" b="1" dirty="0"/>
                  <a:t>preprocessing</a:t>
                </a:r>
                <a:r>
                  <a:rPr lang="en-US" sz="2400" dirty="0"/>
                  <a:t> </a:t>
                </a:r>
                <a:r>
                  <a:rPr lang="en-US" sz="2400" b="1" dirty="0"/>
                  <a:t>NARK </a:t>
                </a:r>
                <a:r>
                  <a:rPr lang="en-US" sz="2400" dirty="0"/>
                  <a:t>is a triple  (S, P, V):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/>
                  <a:t>S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)    for prover and verifier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400" b="1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)  ⇾  </a:t>
                </a:r>
                <a:r>
                  <a:rPr lang="en-US" sz="2400" b="1" u="sng" dirty="0"/>
                  <a:t>short</a:t>
                </a:r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 ;        </a:t>
                </a:r>
                <a:r>
                  <a:rPr lang="en-US" sz="2400" i="0" dirty="0" err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en-US" sz="2400" b="0" i="0" dirty="0" err="1">
                    <a:latin typeface="+mj-lt"/>
                    <a:ea typeface="Cambria Math" panose="02040503050406030204" pitchFamily="18" charset="0"/>
                  </a:rPr>
                  <a:t>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400" b="1" dirty="0"/>
                  <a:t>V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)    </a:t>
                </a:r>
                <a:r>
                  <a:rPr lang="en-US" sz="2400" b="1" u="sng" dirty="0"/>
                  <a:t>fast to verify</a:t>
                </a:r>
                <a:r>
                  <a:rPr lang="en-US" sz="2400" b="1" dirty="0"/>
                  <a:t>	</a:t>
                </a:r>
                <a:r>
                  <a:rPr lang="en-US" sz="2400" dirty="0"/>
                  <a:t>;         time(V)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645" y="1200151"/>
                <a:ext cx="8753169" cy="2885682"/>
              </a:xfrm>
              <a:blipFill>
                <a:blip r:embed="rId3"/>
                <a:stretch>
                  <a:fillRect l="-1014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7D1CFE7-475D-75EF-D68C-B310C8FA1FEB}"/>
              </a:ext>
            </a:extLst>
          </p:cNvPr>
          <p:cNvGrpSpPr/>
          <p:nvPr/>
        </p:nvGrpSpPr>
        <p:grpSpPr>
          <a:xfrm>
            <a:off x="5952583" y="3739331"/>
            <a:ext cx="2997231" cy="762000"/>
            <a:chOff x="5952583" y="3739331"/>
            <a:chExt cx="2997231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2EEB693-6287-044A-B0BF-0A8C2296CBD2}"/>
                    </a:ext>
                  </a:extLst>
                </p:cNvPr>
                <p:cNvSpPr txBox="1"/>
                <p:nvPr/>
              </p:nvSpPr>
              <p:spPr>
                <a:xfrm>
                  <a:off x="5952583" y="4085833"/>
                  <a:ext cx="2997231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 has no time to read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!!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2EEB693-6287-044A-B0BF-0A8C2296C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583" y="4085833"/>
                  <a:ext cx="2997231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2110" t="-8824" r="-1266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AF73421-767B-3546-967E-95CFFC0A0517}"/>
                </a:ext>
              </a:extLst>
            </p:cNvPr>
            <p:cNvSpPr/>
            <p:nvPr/>
          </p:nvSpPr>
          <p:spPr>
            <a:xfrm>
              <a:off x="7578214" y="3739331"/>
              <a:ext cx="138412" cy="437442"/>
            </a:xfrm>
            <a:custGeom>
              <a:avLst/>
              <a:gdLst>
                <a:gd name="connsiteX0" fmla="*/ 223025 w 449650"/>
                <a:gd name="connsiteY0" fmla="*/ 646770 h 646770"/>
                <a:gd name="connsiteX1" fmla="*/ 446049 w 449650"/>
                <a:gd name="connsiteY1" fmla="*/ 546409 h 646770"/>
                <a:gd name="connsiteX2" fmla="*/ 334537 w 449650"/>
                <a:gd name="connsiteY2" fmla="*/ 167268 h 646770"/>
                <a:gd name="connsiteX3" fmla="*/ 0 w 449650"/>
                <a:gd name="connsiteY3" fmla="*/ 0 h 6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650" h="646770">
                  <a:moveTo>
                    <a:pt x="223025" y="646770"/>
                  </a:moveTo>
                  <a:cubicBezTo>
                    <a:pt x="325244" y="636548"/>
                    <a:pt x="427464" y="626326"/>
                    <a:pt x="446049" y="546409"/>
                  </a:cubicBezTo>
                  <a:cubicBezTo>
                    <a:pt x="464634" y="466492"/>
                    <a:pt x="408878" y="258336"/>
                    <a:pt x="334537" y="167268"/>
                  </a:cubicBezTo>
                  <a:cubicBezTo>
                    <a:pt x="260196" y="76200"/>
                    <a:pt x="130098" y="38100"/>
                    <a:pt x="0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09CC1-06F9-A348-A399-A6EBD50D1DBC}"/>
              </a:ext>
            </a:extLst>
          </p:cNvPr>
          <p:cNvGrpSpPr/>
          <p:nvPr/>
        </p:nvGrpSpPr>
        <p:grpSpPr>
          <a:xfrm>
            <a:off x="1043130" y="3741338"/>
            <a:ext cx="3417459" cy="696084"/>
            <a:chOff x="1179871" y="3503130"/>
            <a:chExt cx="4556612" cy="9281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1D9BE-3152-1E4E-BE11-F023A6B64057}"/>
                </a:ext>
              </a:extLst>
            </p:cNvPr>
            <p:cNvSpPr txBox="1"/>
            <p:nvPr/>
          </p:nvSpPr>
          <p:spPr>
            <a:xfrm>
              <a:off x="1618262" y="3877245"/>
              <a:ext cx="4118221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short “summary” of circuit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6AA045E-E70C-3B4D-9790-1EA61E7DF89A}"/>
                </a:ext>
              </a:extLst>
            </p:cNvPr>
            <p:cNvSpPr/>
            <p:nvPr/>
          </p:nvSpPr>
          <p:spPr>
            <a:xfrm>
              <a:off x="1179871" y="3503130"/>
              <a:ext cx="432619" cy="724915"/>
            </a:xfrm>
            <a:custGeom>
              <a:avLst/>
              <a:gdLst>
                <a:gd name="connsiteX0" fmla="*/ 432619 w 432619"/>
                <a:gd name="connsiteY0" fmla="*/ 206477 h 207746"/>
                <a:gd name="connsiteX1" fmla="*/ 176981 w 432619"/>
                <a:gd name="connsiteY1" fmla="*/ 176980 h 207746"/>
                <a:gd name="connsiteX2" fmla="*/ 0 w 432619"/>
                <a:gd name="connsiteY2" fmla="*/ 0 h 2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619" h="207746">
                  <a:moveTo>
                    <a:pt x="432619" y="206477"/>
                  </a:moveTo>
                  <a:cubicBezTo>
                    <a:pt x="340851" y="208935"/>
                    <a:pt x="249084" y="211393"/>
                    <a:pt x="176981" y="176980"/>
                  </a:cubicBezTo>
                  <a:cubicBezTo>
                    <a:pt x="104878" y="142567"/>
                    <a:pt x="52439" y="71283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C55BA7-D331-947D-7E7D-A8BB83308884}"/>
                  </a:ext>
                </a:extLst>
              </p:cNvPr>
              <p:cNvSpPr txBox="1"/>
              <p:nvPr/>
            </p:nvSpPr>
            <p:spPr>
              <a:xfrm>
                <a:off x="1214445" y="4571996"/>
                <a:ext cx="6476517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[</a:t>
                </a:r>
                <a:r>
                  <a:rPr lang="en-US" dirty="0">
                    <a:latin typeface="+mn-lt"/>
                  </a:rPr>
                  <a:t> for some SNARKs,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 </a:t>
                </a:r>
                <a:r>
                  <a:rPr lang="en-US" sz="2800" dirty="0">
                    <a:latin typeface="+mn-lt"/>
                  </a:rPr>
                  <a:t>]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C55BA7-D331-947D-7E7D-A8BB83308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45" y="4571996"/>
                <a:ext cx="6476517" cy="523220"/>
              </a:xfrm>
              <a:prstGeom prst="rect">
                <a:avLst/>
              </a:prstGeom>
              <a:blipFill>
                <a:blip r:embed="rId5"/>
                <a:stretch>
                  <a:fillRect l="-1957" t="-14286" r="-19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7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2BD240-FCC6-867A-8D90-7030B0E2BD8A}"/>
              </a:ext>
            </a:extLst>
          </p:cNvPr>
          <p:cNvSpPr txBox="1"/>
          <p:nvPr/>
        </p:nvSpPr>
        <p:spPr>
          <a:xfrm>
            <a:off x="181086" y="1657350"/>
            <a:ext cx="8545416" cy="13696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tabLst>
                <a:tab pos="279400" algn="l"/>
                <a:tab pos="1597025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SNARK: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NARC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(complete and knowledge sound)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is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</a:p>
          <a:p>
            <a:pPr algn="l">
              <a:spcBef>
                <a:spcPts val="4200"/>
              </a:spcBef>
              <a:tabLst>
                <a:tab pos="279400" algn="l"/>
                <a:tab pos="1597025" algn="l"/>
              </a:tabLst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zk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-SNARK: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SNARK that is also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zero knowledge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62420E-5F40-5170-2B4D-D15EB4BDBD9C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534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1E320A-D31A-36AF-815B-D5372CB1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901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BC53-8827-CB44-997E-D8434037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preprocessing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357D68-AF91-CE4C-B290-C9C820981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75233"/>
                <a:ext cx="8807245" cy="3943349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000" dirty="0"/>
                  <a:t>Recall setup for circuit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: 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)  ⇾  public parameters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000" u="sng" dirty="0"/>
                  <a:t>Types of setup</a:t>
                </a:r>
                <a:r>
                  <a:rPr lang="en-US" sz="2000" dirty="0"/>
                  <a:t>: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465535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dirty="0"/>
                  <a:t>trusted setup per circuit</a:t>
                </a:r>
                <a:r>
                  <a:rPr lang="en-US" sz="2000" dirty="0"/>
                  <a:t>: 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) random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must be kept secret from prover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000" dirty="0"/>
                  <a:t>		prover learns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  ⇒   can prove false statements</a:t>
                </a:r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465535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dirty="0"/>
                  <a:t> trusted but universal</a:t>
                </a:r>
                <a:r>
                  <a:rPr lang="en-US" sz="2000" dirty="0"/>
                  <a:t> (</a:t>
                </a:r>
                <a:r>
                  <a:rPr lang="en-US" sz="2000" b="1" dirty="0"/>
                  <a:t>updatable) setup</a:t>
                </a:r>
                <a:r>
                  <a:rPr lang="en-US" sz="2000" dirty="0"/>
                  <a:t>:  secret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is independent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𝑖𝑛𝑖𝑡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𝑖𝑛𝑑𝑒𝑥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:      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000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𝑖𝑛𝑑𝑒𝑥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)⇾(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3576"/>
                  </a:spcBef>
                  <a:buNone/>
                  <a:tabLst>
                    <a:tab pos="507206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u="sng" dirty="0"/>
                  <a:t>transparent setup</a:t>
                </a:r>
                <a:r>
                  <a:rPr lang="en-US" sz="2000" dirty="0"/>
                  <a:t>: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) does not use secret data (no trusted setup)</a:t>
                </a:r>
              </a:p>
              <a:p>
                <a:pPr marL="0" indent="0">
                  <a:buNone/>
                </a:pPr>
                <a:r>
                  <a:rPr lang="en-US" sz="2000" dirty="0"/>
                  <a:t>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357D68-AF91-CE4C-B290-C9C820981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75233"/>
                <a:ext cx="8807245" cy="3943349"/>
              </a:xfrm>
              <a:blipFill>
                <a:blip r:embed="rId2"/>
                <a:stretch>
                  <a:fillRect l="-865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0F13460-F39B-0C45-9761-6D42ACA8D6D6}"/>
              </a:ext>
            </a:extLst>
          </p:cNvPr>
          <p:cNvGrpSpPr/>
          <p:nvPr/>
        </p:nvGrpSpPr>
        <p:grpSpPr>
          <a:xfrm>
            <a:off x="3636834" y="4096742"/>
            <a:ext cx="1834908" cy="360347"/>
            <a:chOff x="3347883" y="4144297"/>
            <a:chExt cx="1420761" cy="360347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714B123F-C492-AE4A-B3EF-8EB7776601FC}"/>
                </a:ext>
              </a:extLst>
            </p:cNvPr>
            <p:cNvSpPr/>
            <p:nvPr/>
          </p:nvSpPr>
          <p:spPr>
            <a:xfrm rot="5400000">
              <a:off x="4026309" y="3465871"/>
              <a:ext cx="63909" cy="1420761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92D24E-513A-0346-8A15-62D6EF2510B7}"/>
                </a:ext>
              </a:extLst>
            </p:cNvPr>
            <p:cNvSpPr txBox="1"/>
            <p:nvPr/>
          </p:nvSpPr>
          <p:spPr>
            <a:xfrm>
              <a:off x="3536325" y="4166090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one-time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1BCF3-EC33-E34F-A4BF-9870666EE669}"/>
              </a:ext>
            </a:extLst>
          </p:cNvPr>
          <p:cNvGrpSpPr/>
          <p:nvPr/>
        </p:nvGrpSpPr>
        <p:grpSpPr>
          <a:xfrm>
            <a:off x="5770755" y="4097269"/>
            <a:ext cx="2955595" cy="360347"/>
            <a:chOff x="3347883" y="4144297"/>
            <a:chExt cx="1613451" cy="360347"/>
          </a:xfrm>
        </p:grpSpPr>
        <p:sp>
          <p:nvSpPr>
            <p:cNvPr id="8" name="Right Bracket 7">
              <a:extLst>
                <a:ext uri="{FF2B5EF4-FFF2-40B4-BE49-F238E27FC236}">
                  <a16:creationId xmlns:a16="http://schemas.microsoft.com/office/drawing/2014/main" id="{A31E1ACB-B4BF-4E47-BE89-FB9553F4944D}"/>
                </a:ext>
              </a:extLst>
            </p:cNvPr>
            <p:cNvSpPr/>
            <p:nvPr/>
          </p:nvSpPr>
          <p:spPr>
            <a:xfrm rot="5400000">
              <a:off x="4026309" y="3465871"/>
              <a:ext cx="63909" cy="1420761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C99998-751A-4F40-A0BC-07ECA9480324}"/>
                </a:ext>
              </a:extLst>
            </p:cNvPr>
            <p:cNvSpPr txBox="1"/>
            <p:nvPr/>
          </p:nvSpPr>
          <p:spPr>
            <a:xfrm>
              <a:off x="3403802" y="4166090"/>
              <a:ext cx="1557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no secret data from prover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D78053-9637-D84E-AE45-1083789A9045}"/>
              </a:ext>
            </a:extLst>
          </p:cNvPr>
          <p:cNvGrpSpPr/>
          <p:nvPr/>
        </p:nvGrpSpPr>
        <p:grpSpPr>
          <a:xfrm>
            <a:off x="46165" y="2337955"/>
            <a:ext cx="411036" cy="2379518"/>
            <a:chOff x="46164" y="2337955"/>
            <a:chExt cx="411036" cy="237951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B147D1-8015-FB43-8FF0-798F541354A2}"/>
                </a:ext>
              </a:extLst>
            </p:cNvPr>
            <p:cNvCxnSpPr/>
            <p:nvPr/>
          </p:nvCxnSpPr>
          <p:spPr>
            <a:xfrm>
              <a:off x="457200" y="2337955"/>
              <a:ext cx="0" cy="237951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12F2E0-BC29-B54F-836D-A095F7AD135F}"/>
                </a:ext>
              </a:extLst>
            </p:cNvPr>
            <p:cNvSpPr txBox="1"/>
            <p:nvPr/>
          </p:nvSpPr>
          <p:spPr>
            <a:xfrm rot="16200000">
              <a:off x="-151358" y="3341024"/>
              <a:ext cx="764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better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22A6ED-D6C9-3A46-AE4A-2903010852F6}"/>
              </a:ext>
            </a:extLst>
          </p:cNvPr>
          <p:cNvGrpSpPr/>
          <p:nvPr/>
        </p:nvGrpSpPr>
        <p:grpSpPr>
          <a:xfrm>
            <a:off x="3632602" y="1412421"/>
            <a:ext cx="1547135" cy="488242"/>
            <a:chOff x="4101902" y="2571750"/>
            <a:chExt cx="1547135" cy="4882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EFC670-A6E5-3E4F-8FDE-D5B58C964446}"/>
                </a:ext>
              </a:extLst>
            </p:cNvPr>
            <p:cNvSpPr txBox="1"/>
            <p:nvPr/>
          </p:nvSpPr>
          <p:spPr>
            <a:xfrm>
              <a:off x="4334190" y="2690660"/>
              <a:ext cx="1314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random bits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4CFB71-4D31-3244-8595-B38997939C2D}"/>
                </a:ext>
              </a:extLst>
            </p:cNvPr>
            <p:cNvSpPr/>
            <p:nvPr/>
          </p:nvSpPr>
          <p:spPr>
            <a:xfrm>
              <a:off x="4101902" y="2571750"/>
              <a:ext cx="268079" cy="299041"/>
            </a:xfrm>
            <a:custGeom>
              <a:avLst/>
              <a:gdLst>
                <a:gd name="connsiteX0" fmla="*/ 268079 w 268079"/>
                <a:gd name="connsiteY0" fmla="*/ 223284 h 223284"/>
                <a:gd name="connsiteX1" fmla="*/ 23531 w 268079"/>
                <a:gd name="connsiteY1" fmla="*/ 202019 h 223284"/>
                <a:gd name="connsiteX2" fmla="*/ 23531 w 268079"/>
                <a:gd name="connsiteY2" fmla="*/ 0 h 22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79" h="223284">
                  <a:moveTo>
                    <a:pt x="268079" y="223284"/>
                  </a:moveTo>
                  <a:lnTo>
                    <a:pt x="23531" y="202019"/>
                  </a:lnTo>
                  <a:cubicBezTo>
                    <a:pt x="-17227" y="164805"/>
                    <a:pt x="3152" y="82402"/>
                    <a:pt x="23531" y="0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9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BF3-7CCC-DB47-97E4-3C529FBC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Significant progress in recent years  </a:t>
            </a:r>
            <a:r>
              <a:rPr lang="en-US" sz="2000" dirty="0"/>
              <a:t>(partial list)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354647"/>
                  </p:ext>
                </p:extLst>
              </p:nvPr>
            </p:nvGraphicFramePr>
            <p:xfrm>
              <a:off x="514350" y="1159585"/>
              <a:ext cx="8115300" cy="33756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69723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size of</a:t>
                          </a:r>
                          <a:b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proof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1.5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3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</m:t>
                              </m:r>
                            </m:oMath>
                          </a14:m>
                          <a:r>
                            <a:rPr lang="en-US" sz="1900" dirty="0"/>
                            <a:t> KB</a:t>
                          </a:r>
                          <a:endParaRPr lang="en-US" sz="19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3 sec⁡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DLOG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100 KB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 dirty="0" err="1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10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collision</a:t>
                          </a:r>
                          <a:br>
                            <a:rPr lang="en-US" sz="1900" dirty="0"/>
                          </a:br>
                          <a:r>
                            <a:rPr lang="en-US" sz="1900" dirty="0"/>
                            <a:t>resistance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354647"/>
                  </p:ext>
                </p:extLst>
              </p:nvPr>
            </p:nvGraphicFramePr>
            <p:xfrm>
              <a:off x="514350" y="1159585"/>
              <a:ext cx="8115300" cy="33756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27" t="-5455" r="-28931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109434" r="-289313" b="-3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109434" r="-193798" b="-3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205556" r="-289313" b="-20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205556" r="-193798" b="-20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317308" r="-289313" b="-1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317308" r="-193798" b="-1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DLOG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409434" r="-289313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409434" r="-193798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collision</a:t>
                          </a:r>
                          <a:br>
                            <a:rPr lang="en-US" sz="1900" dirty="0"/>
                          </a:br>
                          <a:r>
                            <a:rPr lang="en-US" sz="1900" dirty="0"/>
                            <a:t>resistance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331070-FC0A-6780-BECC-F38469210A9D}"/>
              </a:ext>
            </a:extLst>
          </p:cNvPr>
          <p:cNvSpPr txBox="1"/>
          <p:nvPr/>
        </p:nvSpPr>
        <p:spPr>
          <a:xfrm>
            <a:off x="2954336" y="4601685"/>
            <a:ext cx="356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(for a circuit with 2</a:t>
            </a:r>
            <a:r>
              <a:rPr lang="en-US" baseline="30000" dirty="0">
                <a:latin typeface="+mn-lt"/>
              </a:rPr>
              <a:t>20</a:t>
            </a:r>
            <a:r>
              <a:rPr lang="en-US" dirty="0">
                <a:latin typeface="+mn-lt"/>
              </a:rPr>
              <a:t> gates)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1A845-CB54-D62D-E46C-6F30D8233165}"/>
              </a:ext>
            </a:extLst>
          </p:cNvPr>
          <p:cNvSpPr/>
          <p:nvPr/>
        </p:nvSpPr>
        <p:spPr>
          <a:xfrm>
            <a:off x="514350" y="3234811"/>
            <a:ext cx="8115300" cy="1302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FC06-FCAF-0F46-9886-6EF97A5C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need for privacy in the financial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E4E1-1634-B843-9389-B27D9904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7" y="1047751"/>
            <a:ext cx="8731045" cy="4095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Supply chain privacy</a:t>
            </a:r>
            <a:r>
              <a:rPr lang="en-US" sz="2400" dirty="0"/>
              <a:t>:</a:t>
            </a:r>
          </a:p>
          <a:p>
            <a:pPr marL="685800" lvl="1" indent="-342900"/>
            <a:r>
              <a:rPr lang="en-US" sz="2400" dirty="0"/>
              <a:t>A manufacturer does not want to reveal </a:t>
            </a:r>
            <a:br>
              <a:rPr lang="en-US" sz="2400" dirty="0"/>
            </a:br>
            <a:r>
              <a:rPr lang="en-US" sz="2400" dirty="0"/>
              <a:t>how much it pays its supplier for parts.</a:t>
            </a:r>
          </a:p>
          <a:p>
            <a:pPr marL="0" indent="0">
              <a:spcBef>
                <a:spcPts val="1926"/>
              </a:spcBef>
              <a:buNone/>
            </a:pPr>
            <a:r>
              <a:rPr lang="en-US" sz="2400" b="1" dirty="0"/>
              <a:t>Payment privacy</a:t>
            </a:r>
            <a:r>
              <a:rPr lang="en-US" sz="2400" dirty="0"/>
              <a:t>:</a:t>
            </a:r>
          </a:p>
          <a:p>
            <a:pPr marL="694135" lvl="1" indent="-351235"/>
            <a:r>
              <a:rPr lang="en-US" sz="2400" dirty="0"/>
              <a:t>A company that pays its employees in crypto wants to keep list of employees and salaries private.</a:t>
            </a:r>
          </a:p>
          <a:p>
            <a:pPr marL="694135" lvl="1" indent="-351235"/>
            <a:r>
              <a:rPr lang="en-US" sz="2400" dirty="0" err="1"/>
              <a:t>Endusers</a:t>
            </a:r>
            <a:r>
              <a:rPr lang="en-US" sz="2400" dirty="0"/>
              <a:t> need privacy for rent, donations, purchases</a:t>
            </a:r>
          </a:p>
          <a:p>
            <a:pPr marL="0" indent="0">
              <a:spcBef>
                <a:spcPts val="1926"/>
              </a:spcBef>
              <a:buNone/>
            </a:pPr>
            <a:r>
              <a:rPr lang="en-US" sz="2400" b="1" dirty="0"/>
              <a:t>Business logic privacy</a:t>
            </a:r>
            <a:r>
              <a:rPr lang="en-US" sz="2400" dirty="0"/>
              <a:t>:   Can the code of a smart contract be private?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81658-19DA-184D-BABC-67047F422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59" y="1047751"/>
            <a:ext cx="1787141" cy="7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BF3-7CCC-DB47-97E4-3C529FBC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Significant progress in recent years  </a:t>
            </a:r>
            <a:r>
              <a:rPr lang="en-US" sz="2000" dirty="0"/>
              <a:t>(partial list)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11223"/>
                  </p:ext>
                </p:extLst>
              </p:nvPr>
            </p:nvGraphicFramePr>
            <p:xfrm>
              <a:off x="514350" y="1159585"/>
              <a:ext cx="8115300" cy="336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69723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size of</a:t>
                          </a:r>
                          <a:b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proof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1.5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3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</m:t>
                              </m:r>
                            </m:oMath>
                          </a14:m>
                          <a:r>
                            <a:rPr lang="en-US" sz="1900" dirty="0"/>
                            <a:t> KB</a:t>
                          </a:r>
                          <a:endParaRPr lang="en-US" sz="19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3 sec⁡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100 KB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 dirty="0" err="1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10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11223"/>
                  </p:ext>
                </p:extLst>
              </p:nvPr>
            </p:nvGraphicFramePr>
            <p:xfrm>
              <a:off x="514350" y="1159585"/>
              <a:ext cx="8115300" cy="336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27" t="-5455" r="-289313" b="-38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109434" r="-28931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109434" r="-19379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209434" r="-28931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209434" r="-19379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309434" r="-2893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309434" r="-19379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417308" r="-289313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417308" r="-193798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233C1C2-1C61-5E43-89E7-D43BF4BB3101}"/>
              </a:ext>
            </a:extLst>
          </p:cNvPr>
          <p:cNvSpPr txBox="1"/>
          <p:nvPr/>
        </p:nvSpPr>
        <p:spPr>
          <a:xfrm>
            <a:off x="657552" y="4487217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C961D-2614-E040-A634-3C24ABF915BB}"/>
              </a:ext>
            </a:extLst>
          </p:cNvPr>
          <p:cNvSpPr txBox="1"/>
          <p:nvPr/>
        </p:nvSpPr>
        <p:spPr>
          <a:xfrm>
            <a:off x="7742022" y="4497673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31070-FC0A-6780-BECC-F38469210A9D}"/>
              </a:ext>
            </a:extLst>
          </p:cNvPr>
          <p:cNvSpPr txBox="1"/>
          <p:nvPr/>
        </p:nvSpPr>
        <p:spPr>
          <a:xfrm>
            <a:off x="2954336" y="4631181"/>
            <a:ext cx="356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(for a circuit with 2</a:t>
            </a:r>
            <a:r>
              <a:rPr lang="en-US" baseline="30000" dirty="0">
                <a:latin typeface="+mn-lt"/>
              </a:rPr>
              <a:t>20</a:t>
            </a:r>
            <a:r>
              <a:rPr lang="en-US" dirty="0">
                <a:latin typeface="+mn-lt"/>
              </a:rPr>
              <a:t> gates)</a:t>
            </a:r>
          </a:p>
        </p:txBody>
      </p:sp>
    </p:spTree>
    <p:extLst>
      <p:ext uri="{BB962C8B-B14F-4D97-AF65-F5344CB8AC3E}">
        <p14:creationId xmlns:p14="http://schemas.microsoft.com/office/powerpoint/2010/main" val="2303127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BF3-7CCC-DB47-97E4-3C529FBC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Significant progress in recent years  </a:t>
            </a:r>
            <a:r>
              <a:rPr lang="en-US" sz="2000" dirty="0"/>
              <a:t>(partial list)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4350" y="1159585"/>
              <a:ext cx="8115300" cy="336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69723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size of</a:t>
                          </a:r>
                          <a:b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proof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1.5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3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</m:t>
                              </m:r>
                            </m:oMath>
                          </a14:m>
                          <a:r>
                            <a:rPr lang="en-US" sz="1900" dirty="0"/>
                            <a:t> KB</a:t>
                          </a:r>
                          <a:endParaRPr lang="en-US" sz="19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3 sec⁡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100 KB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 dirty="0" err="1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10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11223"/>
                  </p:ext>
                </p:extLst>
              </p:nvPr>
            </p:nvGraphicFramePr>
            <p:xfrm>
              <a:off x="514350" y="1159585"/>
              <a:ext cx="8115300" cy="336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27" t="-5455" r="-289313" b="-38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109434" r="-28931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109434" r="-19379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209434" r="-28931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209434" r="-19379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309434" r="-2893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309434" r="-19379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417308" r="-289313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417308" r="-193798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233C1C2-1C61-5E43-89E7-D43BF4BB3101}"/>
              </a:ext>
            </a:extLst>
          </p:cNvPr>
          <p:cNvSpPr txBox="1"/>
          <p:nvPr/>
        </p:nvSpPr>
        <p:spPr>
          <a:xfrm>
            <a:off x="657552" y="4487217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C961D-2614-E040-A634-3C24ABF915BB}"/>
              </a:ext>
            </a:extLst>
          </p:cNvPr>
          <p:cNvSpPr txBox="1"/>
          <p:nvPr/>
        </p:nvSpPr>
        <p:spPr>
          <a:xfrm>
            <a:off x="7742022" y="4497673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31070-FC0A-6780-BECC-F38469210A9D}"/>
              </a:ext>
            </a:extLst>
          </p:cNvPr>
          <p:cNvSpPr txBox="1"/>
          <p:nvPr/>
        </p:nvSpPr>
        <p:spPr>
          <a:xfrm>
            <a:off x="2954336" y="4631181"/>
            <a:ext cx="356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(for a circuit with 2</a:t>
            </a:r>
            <a:r>
              <a:rPr lang="en-US" baseline="30000" dirty="0">
                <a:latin typeface="+mn-lt"/>
              </a:rPr>
              <a:t>20</a:t>
            </a:r>
            <a:r>
              <a:rPr lang="en-US" dirty="0">
                <a:latin typeface="+mn-lt"/>
              </a:rPr>
              <a:t> gates)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B1306A-E81C-E094-2E92-D03D7D01673D}"/>
                  </a:ext>
                </a:extLst>
              </p:cNvPr>
              <p:cNvSpPr/>
              <p:nvPr/>
            </p:nvSpPr>
            <p:spPr>
              <a:xfrm>
                <a:off x="2171699" y="1892205"/>
                <a:ext cx="6515100" cy="24288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Prover time is almost</a:t>
                </a:r>
                <a:br>
                  <a:rPr lang="en-US" sz="4400" dirty="0"/>
                </a:br>
                <a:r>
                  <a:rPr lang="en-US" sz="4400" dirty="0"/>
                  <a:t>linear in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B1306A-E81C-E094-2E92-D03D7D016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99" y="1892205"/>
                <a:ext cx="6515100" cy="24288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916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88DF-419E-1343-A73B-286B2136C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21" y="1531088"/>
            <a:ext cx="8117958" cy="1277900"/>
          </a:xfrm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to define “knowledge soundness”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“zero knowledge”?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3264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6B0C-BF22-3647-9E12-427431A7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(1) knowledge sound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25659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ea typeface="Roboto" panose="02000000000000000000" pitchFamily="2" charset="0"/>
                  </a:rPr>
                  <a:t>Goal</a:t>
                </a:r>
                <a:r>
                  <a:rPr lang="en-US" dirty="0">
                    <a:ea typeface="Roboto" panose="02000000000000000000" pitchFamily="2" charset="0"/>
                  </a:rPr>
                  <a:t>:   if V accepts  then  P “knows”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s</a:t>
                </a:r>
                <a:r>
                  <a:rPr lang="en-US" dirty="0" err="1">
                    <a:ea typeface="Roboto" panose="02000000000000000000" pitchFamily="2" charset="0"/>
                  </a:rPr>
                  <a:t>.t.</a:t>
                </a:r>
                <a:r>
                  <a:rPr lang="en-US" dirty="0">
                    <a:ea typeface="Roboto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Roboto" panose="02000000000000000000" pitchFamily="2" charset="0"/>
                  </a:rPr>
                  <a:t>What does it mean to ”know”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??</a:t>
                </a:r>
              </a:p>
              <a:p>
                <a:pPr marL="0" indent="0">
                  <a:buNone/>
                </a:pPr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ea typeface="Roboto" panose="02000000000000000000" pitchFamily="2" charset="0"/>
                  </a:rPr>
                  <a:t>informal def:   </a:t>
                </a:r>
                <a:r>
                  <a:rPr lang="en-US" dirty="0">
                    <a:ea typeface="Roboto" panose="02000000000000000000" pitchFamily="2" charset="0"/>
                  </a:rPr>
                  <a:t>P knows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, 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can be “extracted” from 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2565938"/>
              </a:xfrm>
              <a:blipFill>
                <a:blip r:embed="rId2"/>
                <a:stretch>
                  <a:fillRect l="-1608" t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866A37-4D88-F748-BC80-3928C03724F3}"/>
              </a:ext>
            </a:extLst>
          </p:cNvPr>
          <p:cNvGrpSpPr/>
          <p:nvPr/>
        </p:nvGrpSpPr>
        <p:grpSpPr>
          <a:xfrm>
            <a:off x="6617777" y="3761865"/>
            <a:ext cx="2069024" cy="1208717"/>
            <a:chOff x="6617776" y="3687433"/>
            <a:chExt cx="2069024" cy="1208717"/>
          </a:xfrm>
        </p:grpSpPr>
        <p:pic>
          <p:nvPicPr>
            <p:cNvPr id="1026" name="Picture 2" descr="Man Tied Stock Illustrations – 1,129 Man Tied Stock Illustrations, Vectors  &amp; Clipart - Dreamstime">
              <a:extLst>
                <a:ext uri="{FF2B5EF4-FFF2-40B4-BE49-F238E27FC236}">
                  <a16:creationId xmlns:a16="http://schemas.microsoft.com/office/drawing/2014/main" id="{1287F10B-790E-BE45-94CE-7CAAC99DF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776" y="3766089"/>
              <a:ext cx="2069024" cy="113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378CF-4FE9-B244-B9BA-68FDA771AC89}"/>
                </a:ext>
              </a:extLst>
            </p:cNvPr>
            <p:cNvSpPr txBox="1"/>
            <p:nvPr/>
          </p:nvSpPr>
          <p:spPr>
            <a:xfrm>
              <a:off x="6647940" y="3687433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+mn-lt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2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2732A-9000-0044-B4DA-60AC8EBBD014}"/>
              </a:ext>
            </a:extLst>
          </p:cNvPr>
          <p:cNvSpPr/>
          <p:nvPr/>
        </p:nvSpPr>
        <p:spPr>
          <a:xfrm>
            <a:off x="519879" y="4118130"/>
            <a:ext cx="8456975" cy="729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93BE0-9CBC-E24E-ADE1-8EACD82E78D9}"/>
              </a:ext>
            </a:extLst>
          </p:cNvPr>
          <p:cNvSpPr/>
          <p:nvPr/>
        </p:nvSpPr>
        <p:spPr>
          <a:xfrm>
            <a:off x="519879" y="2479184"/>
            <a:ext cx="8456975" cy="1042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E6B0C-BF22-3647-9E12-427431A7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124919"/>
            <a:ext cx="8780207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Definitions:  (1) knowledge sound  </a:t>
            </a:r>
            <a:r>
              <a:rPr lang="en-US" sz="2700" dirty="0"/>
              <a:t>(simplified)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312" y="914400"/>
                <a:ext cx="8869530" cy="417195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b="1" u="sng" dirty="0">
                    <a:ea typeface="Roboto" panose="02000000000000000000" pitchFamily="2" charset="0"/>
                  </a:rPr>
                  <a:t>Formally</a:t>
                </a:r>
                <a:r>
                  <a:rPr lang="en-US" sz="2400" dirty="0">
                    <a:ea typeface="Roboto" panose="02000000000000000000" pitchFamily="2" charset="0"/>
                  </a:rPr>
                  <a:t>:   a universal SNARK (S, P, V) is </a:t>
                </a:r>
                <a:r>
                  <a:rPr lang="en-US" sz="2400" b="1" dirty="0">
                    <a:ea typeface="Roboto" panose="02000000000000000000" pitchFamily="2" charset="0"/>
                  </a:rPr>
                  <a:t>knowledge sound </a:t>
                </a:r>
                <a:r>
                  <a:rPr lang="en-US" sz="2400" dirty="0">
                    <a:ea typeface="Roboto" panose="02000000000000000000" pitchFamily="2" charset="0"/>
                  </a:rPr>
                  <a:t>if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341313" algn="l"/>
                  </a:tabLst>
                </a:pPr>
                <a:r>
                  <a:rPr lang="en-US" sz="2400" dirty="0">
                    <a:ea typeface="Roboto" panose="02000000000000000000" pitchFamily="2" charset="0"/>
                  </a:rPr>
                  <a:t>for every poly. time adversary  A = (A</a:t>
                </a:r>
                <a:r>
                  <a:rPr lang="en-US" sz="2400" baseline="-25000" dirty="0">
                    <a:ea typeface="Roboto" panose="02000000000000000000" pitchFamily="2" charset="0"/>
                  </a:rPr>
                  <a:t>0</a:t>
                </a:r>
                <a:r>
                  <a:rPr lang="en-US" sz="2400" dirty="0">
                    <a:ea typeface="Roboto" panose="02000000000000000000" pitchFamily="2" charset="0"/>
                  </a:rPr>
                  <a:t>, A</a:t>
                </a:r>
                <a:r>
                  <a:rPr lang="en-US" sz="2400" baseline="-25000" dirty="0">
                    <a:ea typeface="Roboto" panose="02000000000000000000" pitchFamily="2" charset="0"/>
                  </a:rPr>
                  <a:t>1</a:t>
                </a:r>
                <a:r>
                  <a:rPr lang="en-US" sz="2400" dirty="0">
                    <a:ea typeface="Roboto" panose="02000000000000000000" pitchFamily="2" charset="0"/>
                  </a:rPr>
                  <a:t>)  there exists</a:t>
                </a:r>
                <a:br>
                  <a:rPr lang="en-US" sz="2400" dirty="0">
                    <a:ea typeface="Roboto" panose="02000000000000000000" pitchFamily="2" charset="0"/>
                  </a:rPr>
                </a:br>
                <a:r>
                  <a:rPr lang="en-US" sz="2400" dirty="0">
                    <a:ea typeface="Roboto" panose="02000000000000000000" pitchFamily="2" charset="0"/>
                  </a:rPr>
                  <a:t>a poly. time </a:t>
                </a:r>
                <a:r>
                  <a:rPr lang="en-US" sz="2400" b="1" dirty="0"/>
                  <a:t>extractor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𝑥𝑡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000" dirty="0"/>
                  <a:t>(that uses A as a black box)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565150" algn="l"/>
                  </a:tabLst>
                </a:pPr>
                <a:r>
                  <a:rPr lang="en-US" sz="2400" dirty="0"/>
                  <a:t>	if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400" dirty="0"/>
                  <a:t> ⇽ </a:t>
                </a:r>
                <a:r>
                  <a:rPr lang="en-US" sz="2400" dirty="0" err="1"/>
                  <a:t>S</a:t>
                </a:r>
                <a:r>
                  <a:rPr lang="en-US" sz="2400" baseline="-25000" dirty="0" err="1"/>
                  <a:t>init</a:t>
                </a:r>
                <a:r>
                  <a:rPr lang="en-US" sz="2400" dirty="0"/>
                  <a:t>( ),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0" i="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000" dirty="0"/>
                  <a:t>state</a:t>
                </a:r>
                <a:r>
                  <a:rPr lang="en-US" sz="2400" dirty="0"/>
                  <a:t>) ⇽ A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400" dirty="0"/>
                  <a:t>),   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) ⇽ </a:t>
                </a:r>
                <a:r>
                  <a:rPr lang="en-US" sz="2400" dirty="0" err="1"/>
                  <a:t>S</a:t>
                </a:r>
                <a:r>
                  <a:rPr lang="en-US" sz="2400" baseline="-25000" dirty="0" err="1"/>
                  <a:t>index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),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565150" algn="l"/>
                  </a:tabLst>
                </a:pPr>
                <a:r>
                  <a:rPr lang="en-US" sz="2400" dirty="0"/>
                  <a:t>	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⇽ 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000" dirty="0"/>
                  <a:t>state</a:t>
                </a:r>
                <a:r>
                  <a:rPr lang="en-US" sz="2400" dirty="0"/>
                  <a:t>),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𝑥𝑡</m:t>
                    </m:r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565150" algn="l"/>
                  </a:tabLst>
                </a:pPr>
                <a:r>
                  <a:rPr lang="en-US" sz="2400" dirty="0"/>
                  <a:t>Then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565150" algn="l"/>
                  </a:tabLst>
                </a:pPr>
                <a:r>
                  <a:rPr lang="en-US" sz="2400" dirty="0"/>
                  <a:t>	</a:t>
                </a:r>
                <a:r>
                  <a:rPr lang="en-US" sz="2400" dirty="0" err="1"/>
                  <a:t>Pr</a:t>
                </a:r>
                <a:r>
                  <a:rPr lang="en-US" sz="3200" dirty="0"/>
                  <a:t>[ </a:t>
                </a:r>
                <a:r>
                  <a:rPr lang="en-US" sz="2400" dirty="0"/>
                  <a:t>V(</a:t>
                </a:r>
                <a:r>
                  <a:rPr lang="en-US" sz="2400" dirty="0" err="1"/>
                  <a:t>vp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) = accept  ⇒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3200" dirty="0"/>
                  <a:t> ]</a:t>
                </a:r>
                <a:r>
                  <a:rPr lang="en-US" sz="2400" dirty="0"/>
                  <a:t> ≥ 1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     (for a </a:t>
                </a:r>
                <a:r>
                  <a:rPr lang="en-US" sz="2000" dirty="0" err="1"/>
                  <a:t>negl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312" y="914400"/>
                <a:ext cx="8869530" cy="4171950"/>
              </a:xfrm>
              <a:blipFill>
                <a:blip r:embed="rId2"/>
                <a:stretch>
                  <a:fillRect l="-1000" t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25354F4-459D-7584-25F4-7921C077B355}"/>
              </a:ext>
            </a:extLst>
          </p:cNvPr>
          <p:cNvGrpSpPr/>
          <p:nvPr/>
        </p:nvGrpSpPr>
        <p:grpSpPr>
          <a:xfrm>
            <a:off x="4336024" y="3451851"/>
            <a:ext cx="1833772" cy="478375"/>
            <a:chOff x="4336024" y="3451851"/>
            <a:chExt cx="1833772" cy="4783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12A27C-A692-A9C2-FEEF-223AF8676E22}"/>
                </a:ext>
              </a:extLst>
            </p:cNvPr>
            <p:cNvSpPr txBox="1"/>
            <p:nvPr/>
          </p:nvSpPr>
          <p:spPr>
            <a:xfrm>
              <a:off x="4336024" y="3560894"/>
              <a:ext cx="1833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extracted witness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E440CA8-EAD8-209E-E7AE-AE8234AEE2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6024" y="3451851"/>
              <a:ext cx="137653" cy="2128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96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(2) Zero knowledge</a:t>
            </a:r>
          </a:p>
        </p:txBody>
      </p:sp>
      <p:pic>
        <p:nvPicPr>
          <p:cNvPr id="9" name="Picture 2" descr="Where is Waldo - Where's Waldo - the beach - book - game | Wheres wally, Wheres  waldo, Beach books">
            <a:extLst>
              <a:ext uri="{FF2B5EF4-FFF2-40B4-BE49-F238E27FC236}">
                <a16:creationId xmlns:a16="http://schemas.microsoft.com/office/drawing/2014/main" id="{17A277C2-2A50-AA40-8398-032D94E7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33" y="1201126"/>
            <a:ext cx="5909647" cy="37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re's Waldo Cardboard Standup">
            <a:extLst>
              <a:ext uri="{FF2B5EF4-FFF2-40B4-BE49-F238E27FC236}">
                <a16:creationId xmlns:a16="http://schemas.microsoft.com/office/drawing/2014/main" id="{DD53975E-8834-6243-835D-0E136BFB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3" y="1519264"/>
            <a:ext cx="645294" cy="15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8A54077-3C9B-4C4C-8241-0A59CB61CC94}"/>
              </a:ext>
            </a:extLst>
          </p:cNvPr>
          <p:cNvSpPr/>
          <p:nvPr/>
        </p:nvSpPr>
        <p:spPr>
          <a:xfrm>
            <a:off x="4800597" y="2894358"/>
            <a:ext cx="598395" cy="8573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2EDF7-6242-6420-7556-A21BD1A8A467}"/>
              </a:ext>
            </a:extLst>
          </p:cNvPr>
          <p:cNvSpPr txBox="1"/>
          <p:nvPr/>
        </p:nvSpPr>
        <p:spPr>
          <a:xfrm>
            <a:off x="457200" y="3805062"/>
            <a:ext cx="1291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Where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Waldo?</a:t>
            </a:r>
          </a:p>
        </p:txBody>
      </p:sp>
    </p:spTree>
    <p:extLst>
      <p:ext uri="{BB962C8B-B14F-4D97-AF65-F5344CB8AC3E}">
        <p14:creationId xmlns:p14="http://schemas.microsoft.com/office/powerpoint/2010/main" val="20103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(2) Zero knowledge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7C796-E351-5044-8222-BE2318B3CFF6}"/>
              </a:ext>
            </a:extLst>
          </p:cNvPr>
          <p:cNvSpPr txBox="1"/>
          <p:nvPr/>
        </p:nvSpPr>
        <p:spPr>
          <a:xfrm>
            <a:off x="1491221" y="1733072"/>
            <a:ext cx="645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+mn-lt"/>
              </a:rPr>
              <a:t>A story about the lady sipping tea</a:t>
            </a:r>
          </a:p>
        </p:txBody>
      </p:sp>
      <p:pic>
        <p:nvPicPr>
          <p:cNvPr id="1026" name="Picture 2" descr="Drinking Tea Stock Illustrations – 10,560 Drinking Tea Stock Illustrations,  Vectors &amp;amp; Clipart - Dreamstime">
            <a:extLst>
              <a:ext uri="{FF2B5EF4-FFF2-40B4-BE49-F238E27FC236}">
                <a16:creationId xmlns:a16="http://schemas.microsoft.com/office/drawing/2014/main" id="{0A8DD7CA-A6DD-0349-9836-8C6EE02E6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 bwMode="auto">
          <a:xfrm>
            <a:off x="3598143" y="2842713"/>
            <a:ext cx="1947714" cy="1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5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(2) Zero knowledge </a:t>
            </a:r>
            <a:r>
              <a:rPr lang="en-US" sz="1800" dirty="0"/>
              <a:t>(simplified)</a:t>
            </a:r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4172"/>
                <a:ext cx="8578312" cy="41293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(S, P, V) is </a:t>
                </a:r>
                <a:r>
                  <a:rPr lang="en-US" b="1" dirty="0"/>
                  <a:t>zero knowledge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ea typeface="Roboto" panose="02000000000000000000" pitchFamily="2" charset="0"/>
                  </a:rPr>
                  <a:t>“reveals nothing” about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,  other than its existence</a:t>
                </a:r>
              </a:p>
              <a:p>
                <a:pPr marL="0" indent="0">
                  <a:spcBef>
                    <a:spcPts val="1926"/>
                  </a:spcBef>
                  <a:buNone/>
                </a:pPr>
                <a:r>
                  <a:rPr lang="en-US" dirty="0">
                    <a:ea typeface="Roboto" panose="02000000000000000000" pitchFamily="2" charset="0"/>
                  </a:rPr>
                  <a:t>What does it mean to “reveal nothing” ??</a:t>
                </a:r>
              </a:p>
              <a:p>
                <a:pPr marL="0" indent="0">
                  <a:spcBef>
                    <a:spcPts val="1926"/>
                  </a:spcBef>
                  <a:buNone/>
                  <a:tabLst>
                    <a:tab pos="1714500" algn="l"/>
                  </a:tabLst>
                </a:pPr>
                <a:r>
                  <a:rPr lang="en-US" b="1" dirty="0">
                    <a:ea typeface="Roboto" panose="02000000000000000000" pitchFamily="2" charset="0"/>
                  </a:rPr>
                  <a:t>Informal def</a:t>
                </a:r>
                <a:r>
                  <a:rPr lang="en-US" dirty="0">
                    <a:ea typeface="Roboto" panose="02000000000000000000" pitchFamily="2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ea typeface="Roboto" panose="02000000000000000000" pitchFamily="2" charset="0"/>
                  </a:rPr>
                  <a:t>“reveals nothing”  about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 if the verifier can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    generate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  <a:r>
                  <a:rPr lang="en-US" b="1" dirty="0">
                    <a:ea typeface="Roboto" panose="02000000000000000000" pitchFamily="2" charset="0"/>
                  </a:rPr>
                  <a:t>by itself</a:t>
                </a:r>
                <a:r>
                  <a:rPr lang="en-US" dirty="0">
                    <a:ea typeface="Roboto" panose="02000000000000000000" pitchFamily="2" charset="0"/>
                  </a:rPr>
                  <a:t>     ⟹     it learned nothing new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</a:p>
              <a:p>
                <a:pPr marL="0" indent="0">
                  <a:spcBef>
                    <a:spcPts val="1926"/>
                  </a:spcBef>
                  <a:buNone/>
                  <a:tabLst>
                    <a:tab pos="449263" algn="l"/>
                    <a:tab pos="1839913" algn="l"/>
                  </a:tabLst>
                </a:pPr>
                <a:r>
                  <a:rPr lang="en-US" dirty="0"/>
                  <a:t>(S, P, V) is </a:t>
                </a:r>
                <a:r>
                  <a:rPr lang="en-US" b="1" dirty="0"/>
                  <a:t>zero knowledge </a:t>
                </a:r>
                <a:r>
                  <a:rPr lang="en-US" dirty="0"/>
                  <a:t>if there is an efficient alg.</a:t>
                </a:r>
                <a:r>
                  <a:rPr lang="en-US" b="1" dirty="0"/>
                  <a:t>  Sim </a:t>
                </a:r>
                <a:br>
                  <a:rPr lang="en-US" b="1" dirty="0"/>
                </a:br>
                <a:r>
                  <a:rPr lang="en-US" b="1" dirty="0"/>
                  <a:t>	</a:t>
                </a:r>
                <a:r>
                  <a:rPr lang="en-US" dirty="0" err="1"/>
                  <a:t>s.t.</a:t>
                </a:r>
                <a:r>
                  <a:rPr lang="en-US" b="1" dirty="0"/>
                  <a:t>  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⇽ </a:t>
                </a:r>
                <a:r>
                  <a:rPr lang="en-US" b="1" i="1" dirty="0"/>
                  <a:t>Sim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 “look like” the real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.</a:t>
                </a:r>
              </a:p>
              <a:p>
                <a:pPr marL="0" indent="0">
                  <a:spcBef>
                    <a:spcPts val="3126"/>
                  </a:spcBef>
                  <a:buNone/>
                  <a:tabLst>
                    <a:tab pos="719138" algn="l"/>
                    <a:tab pos="1840706" algn="l"/>
                  </a:tabLst>
                </a:pPr>
                <a:r>
                  <a:rPr lang="en-US" dirty="0">
                    <a:cs typeface="Calibri" panose="020F0502020204030204" pitchFamily="34" charset="0"/>
                  </a:rPr>
                  <a:t>Main point:  </a:t>
                </a:r>
                <a:r>
                  <a:rPr lang="en-US" b="1" i="1" dirty="0">
                    <a:cs typeface="Calibri" panose="020F0502020204030204" pitchFamily="34" charset="0"/>
                  </a:rPr>
                  <a:t>Sim</a:t>
                </a:r>
                <a:r>
                  <a:rPr lang="en-US" dirty="0"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,x) simulates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without knowledge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dirty="0"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4172"/>
                <a:ext cx="8578312" cy="4129328"/>
              </a:xfrm>
              <a:blipFill>
                <a:blip r:embed="rId3"/>
                <a:stretch>
                  <a:fillRect l="-1183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5AFD857-8073-7B40-A612-81E36301CA67}"/>
              </a:ext>
            </a:extLst>
          </p:cNvPr>
          <p:cNvSpPr/>
          <p:nvPr/>
        </p:nvSpPr>
        <p:spPr>
          <a:xfrm>
            <a:off x="338079" y="2519918"/>
            <a:ext cx="8686800" cy="177165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F955A7-0104-9740-B49B-58F329B16786}"/>
              </a:ext>
            </a:extLst>
          </p:cNvPr>
          <p:cNvSpPr/>
          <p:nvPr/>
        </p:nvSpPr>
        <p:spPr>
          <a:xfrm>
            <a:off x="1053186" y="3810710"/>
            <a:ext cx="7976509" cy="604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3DB62-EA8A-6944-BCB6-70B9E84F52A8}"/>
              </a:ext>
            </a:extLst>
          </p:cNvPr>
          <p:cNvSpPr/>
          <p:nvPr/>
        </p:nvSpPr>
        <p:spPr>
          <a:xfrm>
            <a:off x="1053187" y="2710546"/>
            <a:ext cx="7976509" cy="604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67" y="124919"/>
            <a:ext cx="8629647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Definitions:  (2) Zero knowledge </a:t>
            </a:r>
            <a:r>
              <a:rPr lang="en-US" sz="1800" dirty="0"/>
              <a:t>(simplified)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734" y="1085851"/>
                <a:ext cx="8858250" cy="349583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ts val="4050"/>
                  </a:lnSpc>
                  <a:spcBef>
                    <a:spcPts val="1776"/>
                  </a:spcBef>
                  <a:buNone/>
                </a:pPr>
                <a:r>
                  <a:rPr lang="en-US" b="1" u="sng" dirty="0">
                    <a:ea typeface="Roboto" panose="02000000000000000000" pitchFamily="2" charset="0"/>
                  </a:rPr>
                  <a:t>Formally</a:t>
                </a:r>
                <a:r>
                  <a:rPr lang="en-US" dirty="0">
                    <a:ea typeface="Roboto" panose="02000000000000000000" pitchFamily="2" charset="0"/>
                  </a:rPr>
                  <a:t>:   (S, P, V) is </a:t>
                </a:r>
                <a:r>
                  <a:rPr lang="en-US" sz="1500" dirty="0">
                    <a:ea typeface="Roboto" panose="02000000000000000000" pitchFamily="2" charset="0"/>
                  </a:rPr>
                  <a:t>(honest verifier)</a:t>
                </a:r>
                <a:r>
                  <a:rPr lang="en-US" dirty="0">
                    <a:ea typeface="Roboto" panose="02000000000000000000" pitchFamily="2" charset="0"/>
                  </a:rPr>
                  <a:t> </a:t>
                </a:r>
                <a:r>
                  <a:rPr lang="en-US" b="1" dirty="0">
                    <a:ea typeface="Roboto" panose="02000000000000000000" pitchFamily="2" charset="0"/>
                  </a:rPr>
                  <a:t>zero knowledge </a:t>
                </a:r>
                <a:r>
                  <a:rPr lang="en-US" dirty="0">
                    <a:ea typeface="Roboto" panose="02000000000000000000" pitchFamily="2" charset="0"/>
                  </a:rPr>
                  <a:t>for a circuit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if there is an efficient simulator  </a:t>
                </a:r>
                <a:r>
                  <a:rPr lang="en-US" b="1" i="1" dirty="0">
                    <a:ea typeface="Roboto" panose="02000000000000000000" pitchFamily="2" charset="0"/>
                  </a:rPr>
                  <a:t>Sim</a:t>
                </a:r>
                <a:r>
                  <a:rPr lang="en-US" dirty="0">
                    <a:ea typeface="Roboto" panose="02000000000000000000" pitchFamily="2" charset="0"/>
                  </a:rPr>
                  <a:t>  such that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the distribution: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):	 where 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 err="1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) ⇽ S(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⇽ 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spcBef>
                    <a:spcPts val="2076"/>
                  </a:spcBef>
                  <a:buNone/>
                </a:pPr>
                <a:r>
                  <a:rPr lang="en-US" dirty="0"/>
                  <a:t>	is indistinguishable from the distribution: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):	 where 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⇽ </a:t>
                </a:r>
                <a:r>
                  <a:rPr lang="en-US" b="1" i="1" dirty="0"/>
                  <a:t>Sim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4" y="1085851"/>
                <a:ext cx="8858250" cy="3495836"/>
              </a:xfrm>
              <a:blipFill>
                <a:blip r:embed="rId3"/>
                <a:stretch>
                  <a:fillRect l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07FDE-0150-274F-7A53-4FA5F191C5D1}"/>
                  </a:ext>
                </a:extLst>
              </p:cNvPr>
              <p:cNvSpPr txBox="1"/>
              <p:nvPr/>
            </p:nvSpPr>
            <p:spPr>
              <a:xfrm>
                <a:off x="206476" y="4640827"/>
                <a:ext cx="7532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  <a:cs typeface="Calibri" panose="020F0502020204030204" pitchFamily="34" charset="0"/>
                  </a:rPr>
                  <a:t>Main point:  </a:t>
                </a:r>
                <a:r>
                  <a:rPr lang="en-US" b="1" i="1" dirty="0">
                    <a:latin typeface="+mn-lt"/>
                    <a:cs typeface="Calibri" panose="020F0502020204030204" pitchFamily="34" charset="0"/>
                  </a:rPr>
                  <a:t>Sim</a:t>
                </a:r>
                <a:r>
                  <a:rPr lang="en-US" dirty="0">
                    <a:latin typeface="+mn-lt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,x) simulates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 without knowledge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dirty="0">
                  <a:latin typeface="+mn-lt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07FDE-0150-274F-7A53-4FA5F191C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4640827"/>
                <a:ext cx="7532062" cy="461665"/>
              </a:xfrm>
              <a:prstGeom prst="rect">
                <a:avLst/>
              </a:prstGeom>
              <a:blipFill>
                <a:blip r:embed="rId4"/>
                <a:stretch>
                  <a:fillRect l="-13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3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2F56-34C1-0F48-945C-7C685483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</a:t>
            </a:r>
            <a:r>
              <a:rPr lang="en-US" dirty="0" err="1"/>
              <a:t>zk</a:t>
            </a:r>
            <a:r>
              <a:rPr lang="en-US" dirty="0"/>
              <a:t>-SNARK?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EAE6-03BA-FD4A-9C03-037E66BC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5" y="1047751"/>
            <a:ext cx="8839200" cy="3695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Recall</a:t>
            </a:r>
            <a:r>
              <a:rPr lang="en-US" dirty="0"/>
              <a:t>:  prover generates a </a:t>
            </a:r>
            <a:r>
              <a:rPr lang="en-US" b="1" u="sng" dirty="0"/>
              <a:t>short</a:t>
            </a:r>
            <a:r>
              <a:rPr lang="en-US" dirty="0"/>
              <a:t> proof that is </a:t>
            </a:r>
            <a:r>
              <a:rPr lang="en-US" b="1" u="sng" dirty="0"/>
              <a:t>fast</a:t>
            </a:r>
            <a:r>
              <a:rPr lang="en-US" dirty="0"/>
              <a:t> to verify</a:t>
            </a:r>
          </a:p>
          <a:p>
            <a:pPr marL="0" indent="0">
              <a:spcBef>
                <a:spcPts val="1926"/>
              </a:spcBef>
              <a:buNone/>
            </a:pPr>
            <a:endParaRPr lang="en-US" dirty="0"/>
          </a:p>
          <a:p>
            <a:pPr marL="0" indent="0" algn="ctr">
              <a:spcBef>
                <a:spcPts val="1926"/>
              </a:spcBef>
              <a:buNone/>
            </a:pPr>
            <a:r>
              <a:rPr lang="en-US" dirty="0"/>
              <a:t>How to build a </a:t>
            </a:r>
            <a:r>
              <a:rPr lang="en-US" dirty="0" err="1"/>
              <a:t>zk</a:t>
            </a:r>
            <a:r>
              <a:rPr lang="en-US" dirty="0"/>
              <a:t>-SNARK ??</a:t>
            </a:r>
          </a:p>
          <a:p>
            <a:pPr marL="0" indent="0" algn="ctr">
              <a:spcBef>
                <a:spcPts val="1926"/>
              </a:spcBef>
              <a:buNone/>
            </a:pPr>
            <a:r>
              <a:rPr lang="en-US" dirty="0"/>
              <a:t>Next lecture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868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CCB1-8203-4C43-B6E5-638E3180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B465A-1B97-C346-93FE-661A7EE56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56557"/>
            <a:ext cx="8534400" cy="741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Neither Bitcoin nor Ethereum are private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ECC2D-09BB-4036-135E-46970B86C29B}"/>
              </a:ext>
            </a:extLst>
          </p:cNvPr>
          <p:cNvGrpSpPr/>
          <p:nvPr/>
        </p:nvGrpSpPr>
        <p:grpSpPr>
          <a:xfrm>
            <a:off x="209103" y="1846739"/>
            <a:ext cx="8801100" cy="2124076"/>
            <a:chOff x="209103" y="2389667"/>
            <a:chExt cx="8801100" cy="21240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CFF158-9769-4A46-BA3D-EB185D8E4023}"/>
                </a:ext>
              </a:extLst>
            </p:cNvPr>
            <p:cNvGrpSpPr/>
            <p:nvPr/>
          </p:nvGrpSpPr>
          <p:grpSpPr>
            <a:xfrm>
              <a:off x="209103" y="2484918"/>
              <a:ext cx="8585597" cy="2028825"/>
              <a:chOff x="304800" y="3937001"/>
              <a:chExt cx="11447462" cy="27051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906357D-4405-C841-B58B-6622FFF5AF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386" r="15780"/>
              <a:stretch/>
            </p:blipFill>
            <p:spPr>
              <a:xfrm>
                <a:off x="685800" y="5048310"/>
                <a:ext cx="5227639" cy="13716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410C15-8CA5-2143-AD4E-2A51B572FBE6}"/>
                  </a:ext>
                </a:extLst>
              </p:cNvPr>
              <p:cNvSpPr txBox="1"/>
              <p:nvPr/>
            </p:nvSpPr>
            <p:spPr>
              <a:xfrm>
                <a:off x="685800" y="4648200"/>
                <a:ext cx="437641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Address 0x1654b0c3f62902d7A86237…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C9C6E2B-8637-644A-B43B-8AA81F68D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8562" y="3937001"/>
                <a:ext cx="5473700" cy="27051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96514C-8647-B74B-B3D9-0C9ACA6DC93D}"/>
                  </a:ext>
                </a:extLst>
              </p:cNvPr>
              <p:cNvSpPr txBox="1"/>
              <p:nvPr/>
            </p:nvSpPr>
            <p:spPr>
              <a:xfrm>
                <a:off x="304800" y="4091345"/>
                <a:ext cx="18696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u="sng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etherscan.io</a:t>
                </a:r>
                <a:r>
                  <a:rPr lang="en-US" sz="18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369AEA-84F6-6F44-98E3-83BC3E03F3BA}"/>
                </a:ext>
              </a:extLst>
            </p:cNvPr>
            <p:cNvSpPr/>
            <p:nvPr/>
          </p:nvSpPr>
          <p:spPr>
            <a:xfrm>
              <a:off x="209103" y="2389667"/>
              <a:ext cx="8801100" cy="21240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EA7D99-5F76-81CD-08FE-A57E31307846}"/>
              </a:ext>
            </a:extLst>
          </p:cNvPr>
          <p:cNvSpPr txBox="1"/>
          <p:nvPr/>
        </p:nvSpPr>
        <p:spPr>
          <a:xfrm>
            <a:off x="1124410" y="4430164"/>
            <a:ext cx="713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This lecture:  general tools for privacy on the blockchain</a:t>
            </a:r>
          </a:p>
        </p:txBody>
      </p:sp>
    </p:spTree>
    <p:extLst>
      <p:ext uri="{BB962C8B-B14F-4D97-AF65-F5344CB8AC3E}">
        <p14:creationId xmlns:p14="http://schemas.microsoft.com/office/powerpoint/2010/main" val="2201257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9CCD12-8833-364F-9430-E9BD43BD6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64" y="3404508"/>
            <a:ext cx="8441871" cy="1314450"/>
          </a:xfrm>
        </p:spPr>
        <p:txBody>
          <a:bodyPr>
            <a:normAutofit/>
          </a:bodyPr>
          <a:lstStyle/>
          <a:p>
            <a:r>
              <a:rPr lang="en-US" sz="2400" kern="0" dirty="0">
                <a:solidFill>
                  <a:schemeClr val="tx1"/>
                </a:solidFill>
              </a:rPr>
              <a:t>Launched on the Ethereum blockchain on May 2020  (v2)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33C09-BEE4-A34A-B220-BA4D30AC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469964"/>
            <a:ext cx="7772400" cy="1440382"/>
          </a:xfrm>
        </p:spPr>
        <p:txBody>
          <a:bodyPr/>
          <a:lstStyle/>
          <a:p>
            <a:pPr algn="ctr"/>
            <a:r>
              <a:rPr lang="en-US" sz="4000" dirty="0"/>
              <a:t>Applications of SNARKs:</a:t>
            </a:r>
            <a:br>
              <a:rPr lang="en-US" sz="4000" dirty="0"/>
            </a:br>
            <a:r>
              <a:rPr lang="en-US" sz="4000" dirty="0"/>
              <a:t>(1)  Tornado cash:   a </a:t>
            </a:r>
            <a:r>
              <a:rPr lang="en-US" sz="4000" dirty="0" err="1"/>
              <a:t>zk</a:t>
            </a:r>
            <a:r>
              <a:rPr lang="en-US" sz="4000" dirty="0"/>
              <a:t>-based mixer</a:t>
            </a:r>
          </a:p>
        </p:txBody>
      </p:sp>
    </p:spTree>
    <p:extLst>
      <p:ext uri="{BB962C8B-B14F-4D97-AF65-F5344CB8AC3E}">
        <p14:creationId xmlns:p14="http://schemas.microsoft.com/office/powerpoint/2010/main" val="1619539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BB41E8-0FFE-7F40-BE8F-11010159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 a ZK-mixer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49C83-492E-5C41-BC22-39A6E865C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41885"/>
            <a:ext cx="584280" cy="864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FD3E56-AB8D-DD4A-81D4-AF550B17C9D9}"/>
              </a:ext>
            </a:extLst>
          </p:cNvPr>
          <p:cNvSpPr/>
          <p:nvPr/>
        </p:nvSpPr>
        <p:spPr>
          <a:xfrm>
            <a:off x="304800" y="2784872"/>
            <a:ext cx="495300" cy="628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9C7E7-690A-1942-9636-7589E78F50E9}"/>
              </a:ext>
            </a:extLst>
          </p:cNvPr>
          <p:cNvSpPr txBox="1"/>
          <p:nvPr/>
        </p:nvSpPr>
        <p:spPr>
          <a:xfrm>
            <a:off x="27672" y="3429000"/>
            <a:ext cx="10503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8958DB-683D-EA4C-9C2E-D74E5CDDF7CF}"/>
              </a:ext>
            </a:extLst>
          </p:cNvPr>
          <p:cNvGrpSpPr/>
          <p:nvPr/>
        </p:nvGrpSpPr>
        <p:grpSpPr>
          <a:xfrm>
            <a:off x="1635269" y="1828800"/>
            <a:ext cx="1636474" cy="3253264"/>
            <a:chOff x="2180359" y="2438400"/>
            <a:chExt cx="2181964" cy="43376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5AB80A-93B1-FD48-8909-3B97B8E7ED84}"/>
                </a:ext>
              </a:extLst>
            </p:cNvPr>
            <p:cNvSpPr/>
            <p:nvPr/>
          </p:nvSpPr>
          <p:spPr>
            <a:xfrm>
              <a:off x="2895600" y="2438400"/>
              <a:ext cx="787362" cy="33527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AE15B6-439B-B842-9B98-22635AD36F68}"/>
                </a:ext>
              </a:extLst>
            </p:cNvPr>
            <p:cNvSpPr txBox="1"/>
            <p:nvPr/>
          </p:nvSpPr>
          <p:spPr>
            <a:xfrm>
              <a:off x="2180359" y="5791200"/>
              <a:ext cx="2181964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Tornado.cash</a:t>
              </a:r>
              <a:endParaRPr lang="en-US" sz="2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contract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1AB19-693E-684C-BD3D-B8A383CE6577}"/>
              </a:ext>
            </a:extLst>
          </p:cNvPr>
          <p:cNvGrpSpPr/>
          <p:nvPr/>
        </p:nvGrpSpPr>
        <p:grpSpPr>
          <a:xfrm>
            <a:off x="3786438" y="2784871"/>
            <a:ext cx="1338060" cy="1648806"/>
            <a:chOff x="5048584" y="3713162"/>
            <a:chExt cx="1784081" cy="21984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1BA103-8ED8-C447-A0CD-4D9FD0431E53}"/>
                </a:ext>
              </a:extLst>
            </p:cNvPr>
            <p:cNvSpPr/>
            <p:nvPr/>
          </p:nvSpPr>
          <p:spPr>
            <a:xfrm>
              <a:off x="5596322" y="3713162"/>
              <a:ext cx="660400" cy="83820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12734B-2D4F-7C4E-9E22-CA7355023CF8}"/>
                </a:ext>
              </a:extLst>
            </p:cNvPr>
            <p:cNvSpPr txBox="1"/>
            <p:nvPr/>
          </p:nvSpPr>
          <p:spPr>
            <a:xfrm>
              <a:off x="5048584" y="4495798"/>
              <a:ext cx="1784081" cy="141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fresh</a:t>
              </a: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(1000 DAI)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1080BE-F921-1943-A872-3C2361B887B7}"/>
              </a:ext>
            </a:extLst>
          </p:cNvPr>
          <p:cNvSpPr txBox="1"/>
          <p:nvPr/>
        </p:nvSpPr>
        <p:spPr>
          <a:xfrm>
            <a:off x="4178940" y="2274585"/>
            <a:ext cx="559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CDD14D-E076-CD41-AB21-62AE3EC51CC7}"/>
              </a:ext>
            </a:extLst>
          </p:cNvPr>
          <p:cNvGrpSpPr/>
          <p:nvPr/>
        </p:nvGrpSpPr>
        <p:grpSpPr>
          <a:xfrm>
            <a:off x="800100" y="2824840"/>
            <a:ext cx="1371600" cy="323165"/>
            <a:chOff x="1066800" y="3766456"/>
            <a:chExt cx="1828800" cy="43088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DE345CB-9B09-C447-B286-355AECA8DD1F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1066800" y="4114799"/>
              <a:ext cx="1828800" cy="17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AA57EE-4749-9240-BB56-C8EC05A1DDE7}"/>
                </a:ext>
              </a:extLst>
            </p:cNvPr>
            <p:cNvSpPr txBox="1"/>
            <p:nvPr/>
          </p:nvSpPr>
          <p:spPr>
            <a:xfrm>
              <a:off x="1284508" y="3766456"/>
              <a:ext cx="1191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882C4AD-A161-6E4D-A214-AED2DA59B67E}"/>
              </a:ext>
            </a:extLst>
          </p:cNvPr>
          <p:cNvSpPr/>
          <p:nvPr/>
        </p:nvSpPr>
        <p:spPr>
          <a:xfrm>
            <a:off x="7429989" y="1841897"/>
            <a:ext cx="901132" cy="2514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NFT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A299CE-65E8-6043-8C61-B5CCEB91708A}"/>
              </a:ext>
            </a:extLst>
          </p:cNvPr>
          <p:cNvGrpSpPr/>
          <p:nvPr/>
        </p:nvGrpSpPr>
        <p:grpSpPr>
          <a:xfrm>
            <a:off x="4750440" y="2765360"/>
            <a:ext cx="2564761" cy="738664"/>
            <a:chOff x="6333919" y="3687145"/>
            <a:chExt cx="3419681" cy="98488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796DABE-CE59-5B4B-AB8A-F59BD505C920}"/>
                </a:ext>
              </a:extLst>
            </p:cNvPr>
            <p:cNvCxnSpPr/>
            <p:nvPr/>
          </p:nvCxnSpPr>
          <p:spPr>
            <a:xfrm>
              <a:off x="6333919" y="4114799"/>
              <a:ext cx="341968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C7455F-8177-3C41-B4A3-F11DFA23B1FC}"/>
                </a:ext>
              </a:extLst>
            </p:cNvPr>
            <p:cNvSpPr txBox="1"/>
            <p:nvPr/>
          </p:nvSpPr>
          <p:spPr>
            <a:xfrm>
              <a:off x="7166228" y="3687145"/>
              <a:ext cx="1509731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buy NFT</a:t>
              </a: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privately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9EB770-499E-2447-973E-963BE91989A5}"/>
              </a:ext>
            </a:extLst>
          </p:cNvPr>
          <p:cNvGrpSpPr/>
          <p:nvPr/>
        </p:nvGrpSpPr>
        <p:grpSpPr>
          <a:xfrm>
            <a:off x="304800" y="1514803"/>
            <a:ext cx="1876052" cy="3171498"/>
            <a:chOff x="406400" y="2019736"/>
            <a:chExt cx="2501402" cy="422866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EEE73F-D346-9845-81D7-A36445ED50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00" y="5562600"/>
              <a:ext cx="234516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79118B-5B1F-F645-A463-A078DB1AA0CB}"/>
                </a:ext>
              </a:extLst>
            </p:cNvPr>
            <p:cNvSpPr txBox="1"/>
            <p:nvPr/>
          </p:nvSpPr>
          <p:spPr>
            <a:xfrm rot="20698408">
              <a:off x="610589" y="5693483"/>
              <a:ext cx="1191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D19467A-6CC5-2B44-852C-2975EA6ABEE5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2044699"/>
              <a:ext cx="2501402" cy="6439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9C87D8-49DC-3B4A-AC98-C3F5F7C18770}"/>
                </a:ext>
              </a:extLst>
            </p:cNvPr>
            <p:cNvSpPr txBox="1"/>
            <p:nvPr/>
          </p:nvSpPr>
          <p:spPr>
            <a:xfrm rot="837184">
              <a:off x="914405" y="2019736"/>
              <a:ext cx="1191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2F12E7-F076-6D41-AFB4-0A1D0BE9F778}"/>
              </a:ext>
            </a:extLst>
          </p:cNvPr>
          <p:cNvSpPr txBox="1"/>
          <p:nvPr/>
        </p:nvSpPr>
        <p:spPr>
          <a:xfrm>
            <a:off x="1935956" y="892961"/>
            <a:ext cx="7144776" cy="73866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 common denomination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(1000 DAI)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is needed to prevent linking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Alice to her fresh address using the deposit/withdrawal amount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A1A7E0-9CA6-A143-9A5A-AA182307AD59}"/>
              </a:ext>
            </a:extLst>
          </p:cNvPr>
          <p:cNvGrpSpPr/>
          <p:nvPr/>
        </p:nvGrpSpPr>
        <p:grpSpPr>
          <a:xfrm>
            <a:off x="2762221" y="2839073"/>
            <a:ext cx="1435020" cy="323165"/>
            <a:chOff x="2762221" y="2839073"/>
            <a:chExt cx="1435020" cy="3231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9A9E5-91DF-AD4B-8B0A-8BD1E8260A41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>
              <a:off x="2762221" y="3086102"/>
              <a:ext cx="1435020" cy="130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BFA902-28D7-1342-B1B1-A7DEB0870254}"/>
                </a:ext>
              </a:extLst>
            </p:cNvPr>
            <p:cNvSpPr txBox="1"/>
            <p:nvPr/>
          </p:nvSpPr>
          <p:spPr>
            <a:xfrm>
              <a:off x="2925786" y="2839073"/>
              <a:ext cx="89357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2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tornado cash contract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160A6A-A824-D545-A227-16B9B0D298A4}"/>
              </a:ext>
            </a:extLst>
          </p:cNvPr>
          <p:cNvGrpSpPr/>
          <p:nvPr/>
        </p:nvGrpSpPr>
        <p:grpSpPr>
          <a:xfrm>
            <a:off x="4219436" y="3803946"/>
            <a:ext cx="2885534" cy="1280994"/>
            <a:chOff x="5625915" y="5071929"/>
            <a:chExt cx="3847378" cy="17079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4A6496-DA79-514E-AFF6-F2F7AD8C4064}"/>
                </a:ext>
              </a:extLst>
            </p:cNvPr>
            <p:cNvSpPr txBox="1"/>
            <p:nvPr/>
          </p:nvSpPr>
          <p:spPr>
            <a:xfrm>
              <a:off x="5625915" y="5795036"/>
              <a:ext cx="3847378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list:</a:t>
              </a:r>
            </a:p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one entry per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spent coin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E22B394-1418-B24B-B8DB-B63F20271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5071929"/>
              <a:ext cx="0" cy="790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300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B9A903-A91F-7245-90AE-5093E87ACA21}"/>
              </a:ext>
            </a:extLst>
          </p:cNvPr>
          <p:cNvSpPr txBox="1"/>
          <p:nvPr/>
        </p:nvSpPr>
        <p:spPr>
          <a:xfrm>
            <a:off x="128389" y="2571751"/>
            <a:ext cx="2784930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Currently: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three coins in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contract has 300 DAI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two nullifiers stored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FFE6C1-E5AA-9148-8229-86380E6CA6C9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B9129C-8CFE-0C4E-80A9-12D20D53C337}"/>
              </a:ext>
            </a:extLst>
          </p:cNvPr>
          <p:cNvSpPr txBox="1"/>
          <p:nvPr/>
        </p:nvSpPr>
        <p:spPr>
          <a:xfrm>
            <a:off x="3464271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2F413-0023-CD4E-861B-0508896142F0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01E227-4E7B-5041-931A-C90C12576681}"/>
              </a:ext>
            </a:extLst>
          </p:cNvPr>
          <p:cNvGrpSpPr/>
          <p:nvPr/>
        </p:nvGrpSpPr>
        <p:grpSpPr>
          <a:xfrm>
            <a:off x="6229349" y="1314450"/>
            <a:ext cx="2480290" cy="2994884"/>
            <a:chOff x="8305800" y="1752600"/>
            <a:chExt cx="3307053" cy="399317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8AC883-8A08-8547-AD90-33AF7975C23F}"/>
                </a:ext>
              </a:extLst>
            </p:cNvPr>
            <p:cNvGrpSpPr/>
            <p:nvPr/>
          </p:nvGrpSpPr>
          <p:grpSpPr>
            <a:xfrm>
              <a:off x="8305800" y="2695590"/>
              <a:ext cx="3307053" cy="3050188"/>
              <a:chOff x="8305800" y="2695590"/>
              <a:chExt cx="3307053" cy="3050188"/>
            </a:xfrm>
          </p:grpSpPr>
          <p:sp>
            <p:nvSpPr>
              <p:cNvPr id="6" name="Triangle 5">
                <a:extLst>
                  <a:ext uri="{FF2B5EF4-FFF2-40B4-BE49-F238E27FC236}">
                    <a16:creationId xmlns:a16="http://schemas.microsoft.com/office/drawing/2014/main" id="{F70D7A2D-2172-A046-8AFF-956B6D1D24F9}"/>
                  </a:ext>
                </a:extLst>
              </p:cNvPr>
              <p:cNvSpPr/>
              <p:nvPr/>
            </p:nvSpPr>
            <p:spPr>
              <a:xfrm>
                <a:off x="8737706" y="2695590"/>
                <a:ext cx="2743200" cy="181786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AA702A-9D05-8D4B-9D25-1CD563FE78E5}"/>
                  </a:ext>
                </a:extLst>
              </p:cNvPr>
              <p:cNvSpPr txBox="1"/>
              <p:nvPr/>
            </p:nvSpPr>
            <p:spPr>
              <a:xfrm>
                <a:off x="8737707" y="4465005"/>
                <a:ext cx="287514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1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C</a:t>
                </a:r>
                <a:r>
                  <a:rPr lang="en-US" sz="21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C</a:t>
                </a:r>
                <a:r>
                  <a:rPr lang="en-US" sz="21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0   0 … 0</a:t>
                </a:r>
              </a:p>
            </p:txBody>
          </p:sp>
          <p:sp>
            <p:nvSpPr>
              <p:cNvPr id="14" name="Left Brace 13">
                <a:extLst>
                  <a:ext uri="{FF2B5EF4-FFF2-40B4-BE49-F238E27FC236}">
                    <a16:creationId xmlns:a16="http://schemas.microsoft.com/office/drawing/2014/main" id="{BEA7431E-B1CD-B646-B2BF-A33F1B1736F0}"/>
                  </a:ext>
                </a:extLst>
              </p:cNvPr>
              <p:cNvSpPr/>
              <p:nvPr/>
            </p:nvSpPr>
            <p:spPr>
              <a:xfrm rot="16200000">
                <a:off x="9318269" y="4435250"/>
                <a:ext cx="304800" cy="1327862"/>
              </a:xfrm>
              <a:prstGeom prst="leftBrac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67B559-EF5F-D747-B2CD-38B34D2B65C5}"/>
                  </a:ext>
                </a:extLst>
              </p:cNvPr>
              <p:cNvSpPr txBox="1"/>
              <p:nvPr/>
            </p:nvSpPr>
            <p:spPr>
              <a:xfrm>
                <a:off x="8305800" y="5191781"/>
                <a:ext cx="2846762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public list of coins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A8401F-83B1-FF42-BE12-C1D9DA7621EF}"/>
                  </a:ext>
                </a:extLst>
              </p:cNvPr>
              <p:cNvSpPr txBox="1"/>
              <p:nvPr/>
            </p:nvSpPr>
            <p:spPr>
              <a:xfrm>
                <a:off x="9380969" y="3276601"/>
                <a:ext cx="1410729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tree of</a:t>
                </a:r>
              </a:p>
              <a:p>
                <a:pPr algn="ctr"/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height 20</a:t>
                </a:r>
              </a:p>
              <a:p>
                <a:pPr algn="ctr"/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(2</a:t>
                </a:r>
                <a:r>
                  <a:rPr lang="en-US" sz="15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leaves)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81A448-88F1-354E-B8B0-6E9871705C28}"/>
                </a:ext>
              </a:extLst>
            </p:cNvPr>
            <p:cNvSpPr txBox="1"/>
            <p:nvPr/>
          </p:nvSpPr>
          <p:spPr>
            <a:xfrm>
              <a:off x="9611021" y="1752600"/>
              <a:ext cx="99001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Coins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C40725-B2DE-6249-A385-B088FF419AC1}"/>
              </a:ext>
            </a:extLst>
          </p:cNvPr>
          <p:cNvSpPr txBox="1"/>
          <p:nvPr/>
        </p:nvSpPr>
        <p:spPr>
          <a:xfrm>
            <a:off x="8515302" y="87857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CRHF</a:t>
            </a:r>
          </a:p>
        </p:txBody>
      </p:sp>
    </p:spTree>
    <p:extLst>
      <p:ext uri="{BB962C8B-B14F-4D97-AF65-F5344CB8AC3E}">
        <p14:creationId xmlns:p14="http://schemas.microsoft.com/office/powerpoint/2010/main" val="14625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6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300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70D7A2D-2172-A046-8AFF-956B6D1D24F9}"/>
              </a:ext>
            </a:extLst>
          </p:cNvPr>
          <p:cNvSpPr/>
          <p:nvPr/>
        </p:nvSpPr>
        <p:spPr>
          <a:xfrm>
            <a:off x="6553280" y="2021693"/>
            <a:ext cx="2057400" cy="136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A702A-9D05-8D4B-9D25-1CD563FE78E5}"/>
              </a:ext>
            </a:extLst>
          </p:cNvPr>
          <p:cNvSpPr txBox="1"/>
          <p:nvPr/>
        </p:nvSpPr>
        <p:spPr>
          <a:xfrm>
            <a:off x="6553280" y="3348753"/>
            <a:ext cx="21563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0   0 …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0AF43-8E66-274B-9567-AA6F1486BDB6}"/>
              </a:ext>
            </a:extLst>
          </p:cNvPr>
          <p:cNvSpPr txBox="1"/>
          <p:nvPr/>
        </p:nvSpPr>
        <p:spPr>
          <a:xfrm>
            <a:off x="7208266" y="1314450"/>
            <a:ext cx="742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BEA7431E-B1CD-B646-B2BF-A33F1B1736F0}"/>
              </a:ext>
            </a:extLst>
          </p:cNvPr>
          <p:cNvSpPr/>
          <p:nvPr/>
        </p:nvSpPr>
        <p:spPr>
          <a:xfrm rot="16200000">
            <a:off x="6988702" y="3326437"/>
            <a:ext cx="228600" cy="995897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A8401F-83B1-FF42-BE12-C1D9DA7621EF}"/>
              </a:ext>
            </a:extLst>
          </p:cNvPr>
          <p:cNvSpPr txBox="1"/>
          <p:nvPr/>
        </p:nvSpPr>
        <p:spPr>
          <a:xfrm>
            <a:off x="7035727" y="2457450"/>
            <a:ext cx="105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tree of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height 20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leaves)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46169" y="2075824"/>
            <a:ext cx="2735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Alice deposits 100 DAI: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59B373-B721-3042-866C-16FDE6E42FAB}"/>
              </a:ext>
            </a:extLst>
          </p:cNvPr>
          <p:cNvGrpSpPr/>
          <p:nvPr/>
        </p:nvGrpSpPr>
        <p:grpSpPr>
          <a:xfrm>
            <a:off x="4219436" y="3803946"/>
            <a:ext cx="2885534" cy="1280994"/>
            <a:chOff x="5625915" y="5071929"/>
            <a:chExt cx="3847378" cy="170799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8E309D-82EC-E24D-B749-F832681BDE79}"/>
                </a:ext>
              </a:extLst>
            </p:cNvPr>
            <p:cNvSpPr txBox="1"/>
            <p:nvPr/>
          </p:nvSpPr>
          <p:spPr>
            <a:xfrm>
              <a:off x="5625915" y="5795036"/>
              <a:ext cx="3847378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list:</a:t>
              </a:r>
            </a:p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one entry per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spent coin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93DBFF7-0961-3748-B6BA-96687B282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5071929"/>
              <a:ext cx="0" cy="790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F837CCB-F5D3-A94D-B477-E220DCCABEF3}"/>
              </a:ext>
            </a:extLst>
          </p:cNvPr>
          <p:cNvSpPr txBox="1"/>
          <p:nvPr/>
        </p:nvSpPr>
        <p:spPr>
          <a:xfrm>
            <a:off x="6229350" y="3893835"/>
            <a:ext cx="2135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 list of coins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294B70-C11A-214A-BC6C-BC338939E8D4}"/>
              </a:ext>
            </a:extLst>
          </p:cNvPr>
          <p:cNvSpPr txBox="1"/>
          <p:nvPr/>
        </p:nvSpPr>
        <p:spPr>
          <a:xfrm>
            <a:off x="146667" y="3737097"/>
            <a:ext cx="3012043" cy="126444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Build Merkle proof for leaf #4: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MerkleProof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(4)      (leaf=0)</a:t>
            </a:r>
          </a:p>
          <a:p>
            <a:pPr>
              <a:spcBef>
                <a:spcPts val="45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choose random  k, r  in  R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18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(k, r)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00B4CA7-1F05-2944-AB5B-C1D708D30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0" y="2688696"/>
            <a:ext cx="584280" cy="8643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03B0792-37C6-E44B-841D-7A1FDA1F4766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0686E-6122-8548-964D-ADDE09EFE316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47F019-F92B-1743-997B-7C345E7394C3}"/>
              </a:ext>
            </a:extLst>
          </p:cNvPr>
          <p:cNvSpPr txBox="1"/>
          <p:nvPr/>
        </p:nvSpPr>
        <p:spPr>
          <a:xfrm>
            <a:off x="3464271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2A9884-3574-5447-9D45-6A9F7715597B}"/>
              </a:ext>
            </a:extLst>
          </p:cNvPr>
          <p:cNvGrpSpPr/>
          <p:nvPr/>
        </p:nvGrpSpPr>
        <p:grpSpPr>
          <a:xfrm>
            <a:off x="857250" y="2735209"/>
            <a:ext cx="3132151" cy="738664"/>
            <a:chOff x="1730031" y="2066432"/>
            <a:chExt cx="4176201" cy="98488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DA9B99A-26CE-F348-80D5-3187A7C343DE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30414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2F86A0-7E39-3043-96AE-22D209ACCD50}"/>
                </a:ext>
              </a:extLst>
            </p:cNvPr>
            <p:cNvSpPr txBox="1"/>
            <p:nvPr/>
          </p:nvSpPr>
          <p:spPr>
            <a:xfrm>
              <a:off x="1882431" y="2066432"/>
              <a:ext cx="40238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 100 DAI</a:t>
              </a:r>
            </a:p>
            <a:p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,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MerkleProof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  <a:endParaRPr lang="en-US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4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4298098" y="909985"/>
            <a:ext cx="1702652" cy="2475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4526699" y="1007723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4659327" y="1026846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4579335" y="2084716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70D7A2D-2172-A046-8AFF-956B6D1D24F9}"/>
              </a:ext>
            </a:extLst>
          </p:cNvPr>
          <p:cNvSpPr/>
          <p:nvPr/>
        </p:nvSpPr>
        <p:spPr>
          <a:xfrm>
            <a:off x="6553280" y="2021693"/>
            <a:ext cx="2057400" cy="136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A8401F-83B1-FF42-BE12-C1D9DA7621EF}"/>
              </a:ext>
            </a:extLst>
          </p:cNvPr>
          <p:cNvSpPr txBox="1"/>
          <p:nvPr/>
        </p:nvSpPr>
        <p:spPr>
          <a:xfrm>
            <a:off x="7035727" y="2457450"/>
            <a:ext cx="105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tree of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height 20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leaves)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D44D4-E35D-7541-8324-5DD60F013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4" y="1152875"/>
            <a:ext cx="584280" cy="8643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CEC62-5EA9-E849-82B9-670C7D54B26C}"/>
              </a:ext>
            </a:extLst>
          </p:cNvPr>
          <p:cNvGrpSpPr/>
          <p:nvPr/>
        </p:nvGrpSpPr>
        <p:grpSpPr>
          <a:xfrm>
            <a:off x="889134" y="1199388"/>
            <a:ext cx="3339966" cy="738664"/>
            <a:chOff x="1730031" y="2066432"/>
            <a:chExt cx="4453288" cy="98488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444D1F-74D7-B34E-A2A0-56C453CB11B0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44532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/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100 DAI</a:t>
                  </a:r>
                </a:p>
                <a:p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C</a:t>
                  </a:r>
                  <a:r>
                    <a:rPr lang="en-US" sz="2100" b="1" baseline="-25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4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MerkleProof</m:t>
                      </m:r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(4)</m:t>
                      </m:r>
                    </m:oMath>
                  </a14:m>
                  <a:endPara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blipFill>
                  <a:blip r:embed="rId3"/>
                  <a:stretch>
                    <a:fillRect t="-5085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/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Tornado contract does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390525" indent="-390525">
                  <a:spcBef>
                    <a:spcPts val="900"/>
                  </a:spcBef>
                  <a:buFontTx/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verify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MerkleProof</m:t>
                    </m:r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(4)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with respect to current stored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sz="2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(4)  to</a:t>
                </a:r>
                <a:b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updated Merkle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update state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33A4010-4449-454E-82AA-55178BEAA768}"/>
              </a:ext>
            </a:extLst>
          </p:cNvPr>
          <p:cNvSpPr txBox="1"/>
          <p:nvPr/>
        </p:nvSpPr>
        <p:spPr>
          <a:xfrm>
            <a:off x="4664166" y="2614568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B64423-0B88-814C-A7B7-CDB0284C969A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774E1-099A-7442-9B1F-0F321B767409}"/>
              </a:ext>
            </a:extLst>
          </p:cNvPr>
          <p:cNvSpPr txBox="1"/>
          <p:nvPr/>
        </p:nvSpPr>
        <p:spPr>
          <a:xfrm>
            <a:off x="4416191" y="3351440"/>
            <a:ext cx="15115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Tornado contract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D062C-4EC7-6345-B5D3-28494C44DF9F}"/>
              </a:ext>
            </a:extLst>
          </p:cNvPr>
          <p:cNvSpPr txBox="1"/>
          <p:nvPr/>
        </p:nvSpPr>
        <p:spPr>
          <a:xfrm>
            <a:off x="6553280" y="3348753"/>
            <a:ext cx="21563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0   0 … 0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FC062991-D819-F04C-BA07-3AA99664ECBA}"/>
              </a:ext>
            </a:extLst>
          </p:cNvPr>
          <p:cNvSpPr/>
          <p:nvPr/>
        </p:nvSpPr>
        <p:spPr>
          <a:xfrm rot="16200000">
            <a:off x="6988702" y="3326437"/>
            <a:ext cx="228600" cy="995897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203452-E6BA-A440-801A-2C742A0CFAAE}"/>
              </a:ext>
            </a:extLst>
          </p:cNvPr>
          <p:cNvSpPr txBox="1"/>
          <p:nvPr/>
        </p:nvSpPr>
        <p:spPr>
          <a:xfrm>
            <a:off x="6229350" y="3893835"/>
            <a:ext cx="2135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 list of coins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AAE46-7E52-6C4F-AA82-DC984BFD9C60}"/>
              </a:ext>
            </a:extLst>
          </p:cNvPr>
          <p:cNvSpPr txBox="1"/>
          <p:nvPr/>
        </p:nvSpPr>
        <p:spPr>
          <a:xfrm>
            <a:off x="7208266" y="1314450"/>
            <a:ext cx="742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10737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4298098" y="909985"/>
            <a:ext cx="1702652" cy="2475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4526699" y="1007723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4659327" y="1026846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4579335" y="2084716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70D7A2D-2172-A046-8AFF-956B6D1D24F9}"/>
              </a:ext>
            </a:extLst>
          </p:cNvPr>
          <p:cNvSpPr/>
          <p:nvPr/>
        </p:nvSpPr>
        <p:spPr>
          <a:xfrm>
            <a:off x="6553280" y="2021693"/>
            <a:ext cx="2057400" cy="136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A702A-9D05-8D4B-9D25-1CD563FE78E5}"/>
              </a:ext>
            </a:extLst>
          </p:cNvPr>
          <p:cNvSpPr txBox="1"/>
          <p:nvPr/>
        </p:nvSpPr>
        <p:spPr>
          <a:xfrm>
            <a:off x="6553280" y="3348753"/>
            <a:ext cx="21932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0 …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0AF43-8E66-274B-9567-AA6F1486BDB6}"/>
              </a:ext>
            </a:extLst>
          </p:cNvPr>
          <p:cNvSpPr txBox="1"/>
          <p:nvPr/>
        </p:nvSpPr>
        <p:spPr>
          <a:xfrm>
            <a:off x="7161300" y="1314450"/>
            <a:ext cx="836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BEA7431E-B1CD-B646-B2BF-A33F1B1736F0}"/>
              </a:ext>
            </a:extLst>
          </p:cNvPr>
          <p:cNvSpPr/>
          <p:nvPr/>
        </p:nvSpPr>
        <p:spPr>
          <a:xfrm rot="16200000">
            <a:off x="7184283" y="3130857"/>
            <a:ext cx="204703" cy="1363162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A8401F-83B1-FF42-BE12-C1D9DA7621EF}"/>
              </a:ext>
            </a:extLst>
          </p:cNvPr>
          <p:cNvSpPr txBox="1"/>
          <p:nvPr/>
        </p:nvSpPr>
        <p:spPr>
          <a:xfrm>
            <a:off x="7035727" y="2457450"/>
            <a:ext cx="105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tree of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height 20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leaves)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D44D4-E35D-7541-8324-5DD60F013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4" y="1152875"/>
            <a:ext cx="584280" cy="8643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CEC62-5EA9-E849-82B9-670C7D54B26C}"/>
              </a:ext>
            </a:extLst>
          </p:cNvPr>
          <p:cNvGrpSpPr/>
          <p:nvPr/>
        </p:nvGrpSpPr>
        <p:grpSpPr>
          <a:xfrm>
            <a:off x="889134" y="1199388"/>
            <a:ext cx="3339966" cy="738664"/>
            <a:chOff x="1730031" y="2066432"/>
            <a:chExt cx="4453288" cy="98488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444D1F-74D7-B34E-A2A0-56C453CB11B0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44532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/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100 DAI</a:t>
                  </a:r>
                </a:p>
                <a:p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C</a:t>
                  </a:r>
                  <a:r>
                    <a:rPr lang="en-US" sz="2100" b="1" baseline="-25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4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MerkleProof</m:t>
                      </m:r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(4)</m:t>
                      </m:r>
                    </m:oMath>
                  </a14:m>
                  <a:endPara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blipFill>
                  <a:blip r:embed="rId3"/>
                  <a:stretch>
                    <a:fillRect t="-5085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C552559-87EF-1044-9417-0A87216625AE}"/>
              </a:ext>
            </a:extLst>
          </p:cNvPr>
          <p:cNvSpPr txBox="1"/>
          <p:nvPr/>
        </p:nvSpPr>
        <p:spPr>
          <a:xfrm>
            <a:off x="6229350" y="3893835"/>
            <a:ext cx="2135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 list of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/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Tornado contract does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390525" indent="-390525">
                  <a:spcBef>
                    <a:spcPts val="900"/>
                  </a:spcBef>
                  <a:buFontTx/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verify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MerkleProof</m:t>
                    </m:r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(4)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with respect to current stored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sz="2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(4)  to</a:t>
                </a:r>
                <a:b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updated Merkle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update state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33A4010-4449-454E-82AA-55178BEAA768}"/>
              </a:ext>
            </a:extLst>
          </p:cNvPr>
          <p:cNvSpPr txBox="1"/>
          <p:nvPr/>
        </p:nvSpPr>
        <p:spPr>
          <a:xfrm>
            <a:off x="4664166" y="2614568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B64423-0B88-814C-A7B7-CDB0284C969A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774E1-099A-7442-9B1F-0F321B767409}"/>
              </a:ext>
            </a:extLst>
          </p:cNvPr>
          <p:cNvSpPr txBox="1"/>
          <p:nvPr/>
        </p:nvSpPr>
        <p:spPr>
          <a:xfrm>
            <a:off x="4416191" y="3351440"/>
            <a:ext cx="15115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Tornado contract</a:t>
            </a:r>
          </a:p>
        </p:txBody>
      </p:sp>
    </p:spTree>
    <p:extLst>
      <p:ext uri="{BB962C8B-B14F-4D97-AF65-F5344CB8AC3E}">
        <p14:creationId xmlns:p14="http://schemas.microsoft.com/office/powerpoint/2010/main" val="6684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427214" y="1435264"/>
            <a:ext cx="111825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D44D4-E35D-7541-8324-5DD60F013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0" y="2688696"/>
            <a:ext cx="584280" cy="8643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CEC62-5EA9-E849-82B9-670C7D54B26C}"/>
              </a:ext>
            </a:extLst>
          </p:cNvPr>
          <p:cNvGrpSpPr/>
          <p:nvPr/>
        </p:nvGrpSpPr>
        <p:grpSpPr>
          <a:xfrm>
            <a:off x="857250" y="2735209"/>
            <a:ext cx="3143250" cy="738664"/>
            <a:chOff x="1730031" y="2066432"/>
            <a:chExt cx="4191000" cy="98488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444D1F-74D7-B34E-A2A0-56C453CB11B0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30414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F35D86-B8B8-1D4B-B2A9-0B5AB81F94D4}"/>
                </a:ext>
              </a:extLst>
            </p:cNvPr>
            <p:cNvSpPr txBox="1"/>
            <p:nvPr/>
          </p:nvSpPr>
          <p:spPr>
            <a:xfrm>
              <a:off x="1897230" y="2066432"/>
              <a:ext cx="40238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 100 DAI</a:t>
              </a:r>
            </a:p>
            <a:p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,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MerkleProof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  <a:endParaRPr lang="en-US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314450"/>
            <a:ext cx="2517160" cy="2994883"/>
            <a:chOff x="8305800" y="1752600"/>
            <a:chExt cx="3356212" cy="3993176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4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548400" y="1752600"/>
              <a:ext cx="111526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updated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0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79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8260D4-F2BB-5042-A8DD-BF6369F5E965}"/>
              </a:ext>
            </a:extLst>
          </p:cNvPr>
          <p:cNvGrpSpPr/>
          <p:nvPr/>
        </p:nvGrpSpPr>
        <p:grpSpPr>
          <a:xfrm>
            <a:off x="167277" y="3553015"/>
            <a:ext cx="2131737" cy="1520298"/>
            <a:chOff x="223036" y="4737352"/>
            <a:chExt cx="2842316" cy="295596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DA99D7-3E03-4340-AF32-613EAC69DC22}"/>
                </a:ext>
              </a:extLst>
            </p:cNvPr>
            <p:cNvCxnSpPr>
              <a:stCxn id="24" idx="2"/>
            </p:cNvCxnSpPr>
            <p:nvPr/>
          </p:nvCxnSpPr>
          <p:spPr>
            <a:xfrm>
              <a:off x="677280" y="4737352"/>
              <a:ext cx="8520" cy="10576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0CCA31-24D3-8042-A6E5-A046A3666E1F}"/>
                </a:ext>
              </a:extLst>
            </p:cNvPr>
            <p:cNvSpPr txBox="1"/>
            <p:nvPr/>
          </p:nvSpPr>
          <p:spPr>
            <a:xfrm>
              <a:off x="223036" y="5718530"/>
              <a:ext cx="2842316" cy="197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note:  (k, r)</a:t>
              </a:r>
            </a:p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Alice keeps secret</a:t>
              </a:r>
              <a:b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(one note per coin)</a:t>
              </a:r>
              <a:endParaRPr lang="en-US" sz="2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0E7F0AF-7D04-1D43-A03D-D9456FFA729C}"/>
              </a:ext>
            </a:extLst>
          </p:cNvPr>
          <p:cNvSpPr/>
          <p:nvPr/>
        </p:nvSpPr>
        <p:spPr>
          <a:xfrm>
            <a:off x="2852981" y="4286250"/>
            <a:ext cx="2857365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Every deposit:  new Coin added sequentially to tree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B15E6-DE67-A04D-A741-1CC451FEF00E}"/>
              </a:ext>
            </a:extLst>
          </p:cNvPr>
          <p:cNvSpPr txBox="1"/>
          <p:nvPr/>
        </p:nvSpPr>
        <p:spPr>
          <a:xfrm>
            <a:off x="6209676" y="4375496"/>
            <a:ext cx="2562048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an observer sees who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owns which leaves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DD5282-2B89-D042-AB6E-AA93F459BB9D}"/>
              </a:ext>
            </a:extLst>
          </p:cNvPr>
          <p:cNvSpPr txBox="1"/>
          <p:nvPr/>
        </p:nvSpPr>
        <p:spPr>
          <a:xfrm>
            <a:off x="246169" y="2075824"/>
            <a:ext cx="2735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Alice deposits 100 DAI: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4E9E72-3248-5E49-B6FA-D88C8161B787}"/>
              </a:ext>
            </a:extLst>
          </p:cNvPr>
          <p:cNvSpPr txBox="1"/>
          <p:nvPr/>
        </p:nvSpPr>
        <p:spPr>
          <a:xfrm>
            <a:off x="3125509" y="3694314"/>
            <a:ext cx="19507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updated contract state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2CA5C3-3109-FA45-B273-DDEFE475050F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</a:t>
            </a:r>
            <a:r>
              <a:rPr lang="en-US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33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86211" y="2236485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257300"/>
            <a:ext cx="2517160" cy="2766283"/>
            <a:chOff x="8305800" y="2057400"/>
            <a:chExt cx="3356212" cy="3688376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4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611023" y="2057400"/>
              <a:ext cx="9900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0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79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3082947"/>
            <a:ext cx="473557" cy="816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117D2-EFD7-2D4D-A286-692AE6895B07}"/>
              </a:ext>
            </a:extLst>
          </p:cNvPr>
          <p:cNvSpPr txBox="1"/>
          <p:nvPr/>
        </p:nvSpPr>
        <p:spPr>
          <a:xfrm>
            <a:off x="890247" y="3036585"/>
            <a:ext cx="1950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has note= (k’, r’)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3E1F73-7EF1-5542-B526-C6BE502431DB}"/>
              </a:ext>
            </a:extLst>
          </p:cNvPr>
          <p:cNvSpPr txBox="1"/>
          <p:nvPr/>
        </p:nvSpPr>
        <p:spPr>
          <a:xfrm>
            <a:off x="962835" y="3618718"/>
            <a:ext cx="173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(k’)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171972-8E07-574D-BCAF-88D0CE5578CD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143430-A67F-674F-BD79-D7C8EDF33D79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23642D-5A72-704E-A087-DA2B6AA3B0F3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66E52-D6B6-1641-8922-51712F8A07C1}"/>
              </a:ext>
            </a:extLst>
          </p:cNvPr>
          <p:cNvSpPr txBox="1"/>
          <p:nvPr/>
        </p:nvSpPr>
        <p:spPr>
          <a:xfrm>
            <a:off x="228601" y="4351035"/>
            <a:ext cx="87008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Bob proves “I have a note for some leaf in the coins tree, and its nullifier is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D2C83-4D61-6445-9D05-1B7DFB09BC36}"/>
              </a:ext>
            </a:extLst>
          </p:cNvPr>
          <p:cNvSpPr txBox="1"/>
          <p:nvPr/>
        </p:nvSpPr>
        <p:spPr>
          <a:xfrm>
            <a:off x="2719215" y="4701100"/>
            <a:ext cx="34979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(without revealing which coin)</a:t>
            </a:r>
          </a:p>
        </p:txBody>
      </p:sp>
    </p:spTree>
    <p:extLst>
      <p:ext uri="{BB962C8B-B14F-4D97-AF65-F5344CB8AC3E}">
        <p14:creationId xmlns:p14="http://schemas.microsoft.com/office/powerpoint/2010/main" val="28073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56866" y="1020362"/>
            <a:ext cx="33273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 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553281" y="1257300"/>
            <a:ext cx="2193229" cy="2221201"/>
            <a:chOff x="8737706" y="2057400"/>
            <a:chExt cx="2924305" cy="2961600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6" y="4465003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4" y="1532262"/>
            <a:ext cx="473557" cy="816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117D2-EFD7-2D4D-A286-692AE6895B07}"/>
              </a:ext>
            </a:extLst>
          </p:cNvPr>
          <p:cNvSpPr txBox="1"/>
          <p:nvPr/>
        </p:nvSpPr>
        <p:spPr>
          <a:xfrm>
            <a:off x="860901" y="1485900"/>
            <a:ext cx="1950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has note= (k’, r’)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3E1F73-7EF1-5542-B526-C6BE502431DB}"/>
              </a:ext>
            </a:extLst>
          </p:cNvPr>
          <p:cNvSpPr txBox="1"/>
          <p:nvPr/>
        </p:nvSpPr>
        <p:spPr>
          <a:xfrm>
            <a:off x="3143250" y="1485900"/>
            <a:ext cx="173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(k’)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/>
              <p:nvPr/>
            </p:nvSpPr>
            <p:spPr>
              <a:xfrm>
                <a:off x="375364" y="2457451"/>
                <a:ext cx="5708871" cy="25853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Bob builds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zk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-SNARK proof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for </a:t>
                </a:r>
              </a:p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public statement  x = (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1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secret witness  w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k’, r’,  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 Circuit(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x,w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)=0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694135" indent="-436960">
                  <a:spcBef>
                    <a:spcPts val="900"/>
                  </a:spcBef>
                  <a:buAutoNum type="romanLcParenBoth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(leaf #3 of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  i.e.  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is valid,</a:t>
                </a:r>
              </a:p>
              <a:p>
                <a:pPr marL="694135" indent="-436960">
                  <a:spcBef>
                    <a:spcPts val="900"/>
                  </a:spcBef>
                  <a:buAutoNum type="romanLcParenBoth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(k’, r’),  and</a:t>
                </a:r>
              </a:p>
              <a:p>
                <a:pPr marL="694135" indent="-436960">
                  <a:spcBef>
                    <a:spcPts val="900"/>
                  </a:spcBef>
                  <a:buClr>
                    <a:schemeClr val="tx1"/>
                  </a:buClr>
                  <a:buFontTx/>
                  <a:buAutoNum type="romanLcParenBoth"/>
                </a:pPr>
                <a:r>
                  <a:rPr lang="en-US" sz="18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(k’).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4" y="2457451"/>
                <a:ext cx="5708871" cy="2585323"/>
              </a:xfrm>
              <a:prstGeom prst="rect">
                <a:avLst/>
              </a:prstGeom>
              <a:blipFill>
                <a:blip r:embed="rId4"/>
                <a:stretch>
                  <a:fillRect l="-887" t="-485" b="-29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A171972-8E07-574D-BCAF-88D0CE5578CD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6D1F0-D6CA-9244-B9C0-7F21231BB8E0}"/>
              </a:ext>
            </a:extLst>
          </p:cNvPr>
          <p:cNvSpPr txBox="1"/>
          <p:nvPr/>
        </p:nvSpPr>
        <p:spPr>
          <a:xfrm>
            <a:off x="6110429" y="4641811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(address A not used in Circuit)</a:t>
            </a:r>
          </a:p>
        </p:txBody>
      </p:sp>
    </p:spTree>
    <p:extLst>
      <p:ext uri="{BB962C8B-B14F-4D97-AF65-F5344CB8AC3E}">
        <p14:creationId xmlns:p14="http://schemas.microsoft.com/office/powerpoint/2010/main" val="32491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56866" y="1020362"/>
            <a:ext cx="33273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 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553281" y="1257300"/>
            <a:ext cx="2193229" cy="2221201"/>
            <a:chOff x="8737706" y="2057400"/>
            <a:chExt cx="2924305" cy="2961600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6" y="4465003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4" y="1532262"/>
            <a:ext cx="473557" cy="816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117D2-EFD7-2D4D-A286-692AE6895B07}"/>
              </a:ext>
            </a:extLst>
          </p:cNvPr>
          <p:cNvSpPr txBox="1"/>
          <p:nvPr/>
        </p:nvSpPr>
        <p:spPr>
          <a:xfrm>
            <a:off x="860901" y="1485900"/>
            <a:ext cx="1950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has note= (k’, r’)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3E1F73-7EF1-5542-B526-C6BE502431DB}"/>
              </a:ext>
            </a:extLst>
          </p:cNvPr>
          <p:cNvSpPr txBox="1"/>
          <p:nvPr/>
        </p:nvSpPr>
        <p:spPr>
          <a:xfrm>
            <a:off x="3143250" y="1508620"/>
            <a:ext cx="173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(k’)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/>
              <p:nvPr/>
            </p:nvSpPr>
            <p:spPr>
              <a:xfrm>
                <a:off x="365822" y="3728722"/>
                <a:ext cx="5118068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Bob builds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zk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-SNARK proof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for </a:t>
                </a:r>
              </a:p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public statement  x = (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1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secret witness  w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k’, r’,  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22" y="3728722"/>
                <a:ext cx="5118068" cy="1015663"/>
              </a:xfrm>
              <a:prstGeom prst="rect">
                <a:avLst/>
              </a:prstGeom>
              <a:blipFill>
                <a:blip r:embed="rId4"/>
                <a:stretch>
                  <a:fillRect l="-988" t="-2469" r="-741" b="-123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A171972-8E07-574D-BCAF-88D0CE5578CD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092D35C1-F40E-114F-AE12-DC0E99FE3124}"/>
                  </a:ext>
                </a:extLst>
              </p:cNvPr>
              <p:cNvSpPr/>
              <p:nvPr/>
            </p:nvSpPr>
            <p:spPr>
              <a:xfrm>
                <a:off x="982614" y="1150836"/>
                <a:ext cx="7904520" cy="1858636"/>
              </a:xfrm>
              <a:prstGeom prst="wedgeRoundRectCallout">
                <a:avLst>
                  <a:gd name="adj1" fmla="val -12502"/>
                  <a:gd name="adj2" fmla="val 102461"/>
                  <a:gd name="adj3" fmla="val 16667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address A is part of the statement to ensure that a miner cannot change A to its own address and steal funds </a:t>
                </a:r>
              </a:p>
              <a:p>
                <a:pPr>
                  <a:spcBef>
                    <a:spcPts val="1350"/>
                  </a:spcBef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Assumes the SNARK is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non-malleable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adversary cannot use proof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x to build a proof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“related” x’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(e.g., where in x’ the address A is replaced by some A’)</a:t>
                </a:r>
              </a:p>
            </p:txBody>
          </p:sp>
        </mc:Choice>
        <mc:Fallback xmlns="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092D35C1-F40E-114F-AE12-DC0E99FE3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4" y="1150836"/>
                <a:ext cx="7904520" cy="1858636"/>
              </a:xfrm>
              <a:prstGeom prst="wedgeRoundRectCallout">
                <a:avLst>
                  <a:gd name="adj1" fmla="val -12502"/>
                  <a:gd name="adj2" fmla="val 10246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71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E122B4E-F990-C543-AAB1-B1ABDD98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523365"/>
            <a:ext cx="8001000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Succinct zero knowledge proofs: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 important tool for privacy on the blockchain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5B467-716B-1A4A-A57B-ED7149232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zk</a:t>
            </a:r>
            <a:r>
              <a:rPr lang="en-US" dirty="0"/>
              <a:t>-SNARK?</a:t>
            </a:r>
          </a:p>
        </p:txBody>
      </p:sp>
    </p:spTree>
    <p:extLst>
      <p:ext uri="{BB962C8B-B14F-4D97-AF65-F5344CB8AC3E}">
        <p14:creationId xmlns:p14="http://schemas.microsoft.com/office/powerpoint/2010/main" val="3301437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735943"/>
            <a:ext cx="2517160" cy="2287641"/>
            <a:chOff x="8305800" y="2695590"/>
            <a:chExt cx="3356212" cy="305018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5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1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81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2675262"/>
            <a:ext cx="473557" cy="8164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EEC2A0-CCA3-C248-AD2C-2BDE67BE934D}"/>
              </a:ext>
            </a:extLst>
          </p:cNvPr>
          <p:cNvSpPr txBox="1"/>
          <p:nvPr/>
        </p:nvSpPr>
        <p:spPr>
          <a:xfrm>
            <a:off x="753474" y="3227770"/>
            <a:ext cx="2047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Bob’s ID and coin C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are not revealed</a:t>
            </a:r>
            <a:endParaRPr lang="en-US" sz="1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41DD9BC0-3349-BD44-9341-97AD90E3B60C}"/>
                  </a:ext>
                </a:extLst>
              </p:cNvPr>
              <p:cNvSpPr/>
              <p:nvPr/>
            </p:nvSpPr>
            <p:spPr>
              <a:xfrm>
                <a:off x="611517" y="4101034"/>
                <a:ext cx="7704751" cy="9853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Contract checks 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proof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valid for (root,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and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(ii)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is not in the list of nullifiers  </a:t>
                </a: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41DD9BC0-3349-BD44-9341-97AD90E3B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17" y="4101034"/>
                <a:ext cx="7704751" cy="9853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3CC72E6-2734-E743-A479-1CBEE0E11443}"/>
              </a:ext>
            </a:extLst>
          </p:cNvPr>
          <p:cNvGrpSpPr/>
          <p:nvPr/>
        </p:nvGrpSpPr>
        <p:grpSpPr>
          <a:xfrm>
            <a:off x="685800" y="2571751"/>
            <a:ext cx="2228850" cy="738664"/>
            <a:chOff x="914400" y="3527159"/>
            <a:chExt cx="2971800" cy="98488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97AB1E8-9224-2F42-945E-68A266772611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78224E5-9682-2F43-908F-3A2AEECB62C1}"/>
                    </a:ext>
                  </a:extLst>
                </p:cNvPr>
                <p:cNvSpPr txBox="1"/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78224E5-9682-2F43-908F-3A2AEECB6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blipFill>
                  <a:blip r:embed="rId5"/>
                  <a:stretch>
                    <a:fillRect l="-4286" t="-5085" r="-3571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9D6506A-99A7-9E4B-B6CC-75550B4479AA}"/>
              </a:ext>
            </a:extLst>
          </p:cNvPr>
          <p:cNvSpPr txBox="1"/>
          <p:nvPr/>
        </p:nvSpPr>
        <p:spPr>
          <a:xfrm>
            <a:off x="7208268" y="12573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E213DE-22E9-8E45-B7A0-EA8ABF6BC6AC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037395-AC47-1B40-9867-F07CF1DD93FE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5FCDCC-7835-414B-A24F-7EB2114927F1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C5BA2-B05A-A345-B937-65294FE09440}"/>
              </a:ext>
            </a:extLst>
          </p:cNvPr>
          <p:cNvSpPr txBox="1"/>
          <p:nvPr/>
        </p:nvSpPr>
        <p:spPr>
          <a:xfrm>
            <a:off x="286211" y="1828800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</p:spTree>
    <p:extLst>
      <p:ext uri="{BB962C8B-B14F-4D97-AF65-F5344CB8AC3E}">
        <p14:creationId xmlns:p14="http://schemas.microsoft.com/office/powerpoint/2010/main" val="15863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735943"/>
            <a:ext cx="2517160" cy="2287641"/>
            <a:chOff x="8305800" y="2695590"/>
            <a:chExt cx="3356212" cy="305018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5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1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81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2675262"/>
            <a:ext cx="473557" cy="81647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DF4A8-BB9F-534D-A00A-CCD1ECB02153}"/>
              </a:ext>
            </a:extLst>
          </p:cNvPr>
          <p:cNvGrpSpPr/>
          <p:nvPr/>
        </p:nvGrpSpPr>
        <p:grpSpPr>
          <a:xfrm>
            <a:off x="685800" y="2571751"/>
            <a:ext cx="2228850" cy="738664"/>
            <a:chOff x="914400" y="3527159"/>
            <a:chExt cx="2971800" cy="98488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54974F-39F8-484C-8958-0FC55C4083CB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/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blipFill>
                  <a:blip r:embed="rId4"/>
                  <a:stretch>
                    <a:fillRect l="-4286" t="-5085" r="-3571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E8D50D9-AF1A-C248-826F-6603CA1ACCB9}"/>
              </a:ext>
            </a:extLst>
          </p:cNvPr>
          <p:cNvSpPr txBox="1"/>
          <p:nvPr/>
        </p:nvSpPr>
        <p:spPr>
          <a:xfrm>
            <a:off x="4833982" y="2429902"/>
            <a:ext cx="4777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endParaRPr lang="en-US" sz="27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/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reveal nothing about which coin was spent.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But, coin #3 cannot be spent again, because 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(k’)  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now nullified.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blipFill>
                <a:blip r:embed="rId5"/>
                <a:stretch>
                  <a:fillRect l="-939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023A0C7-ECEC-1642-964F-0E705CB27C2F}"/>
              </a:ext>
            </a:extLst>
          </p:cNvPr>
          <p:cNvSpPr txBox="1"/>
          <p:nvPr/>
        </p:nvSpPr>
        <p:spPr>
          <a:xfrm>
            <a:off x="6250548" y="3943350"/>
            <a:ext cx="2913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… but observer does not 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 know which are spent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17AADF-B402-6D48-B8E4-CE18B1DBCBA9}"/>
              </a:ext>
            </a:extLst>
          </p:cNvPr>
          <p:cNvGrpSpPr/>
          <p:nvPr/>
        </p:nvGrpSpPr>
        <p:grpSpPr>
          <a:xfrm>
            <a:off x="685800" y="3360701"/>
            <a:ext cx="2228850" cy="720031"/>
            <a:chOff x="914400" y="4201180"/>
            <a:chExt cx="2971800" cy="96004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585C1EB-6D08-254F-A0FF-7E1E7C1E2097}"/>
                </a:ext>
              </a:extLst>
            </p:cNvPr>
            <p:cNvGrpSpPr/>
            <p:nvPr/>
          </p:nvGrpSpPr>
          <p:grpSpPr>
            <a:xfrm>
              <a:off x="914400" y="4201180"/>
              <a:ext cx="2971800" cy="553996"/>
              <a:chOff x="914400" y="3551453"/>
              <a:chExt cx="2971800" cy="553996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6843471-4EE5-024B-BEFD-8C22830F9C33}"/>
                  </a:ext>
                </a:extLst>
              </p:cNvPr>
              <p:cNvCxnSpPr/>
              <p:nvPr/>
            </p:nvCxnSpPr>
            <p:spPr>
              <a:xfrm>
                <a:off x="914400" y="3962400"/>
                <a:ext cx="2971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1B2943-F789-7C47-BB1E-00918A7A778E}"/>
                  </a:ext>
                </a:extLst>
              </p:cNvPr>
              <p:cNvSpPr txBox="1"/>
              <p:nvPr/>
            </p:nvSpPr>
            <p:spPr>
              <a:xfrm>
                <a:off x="1851769" y="3551453"/>
                <a:ext cx="1404829" cy="553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 DAI</a:t>
                </a:r>
                <a:endParaRPr lang="en-US" sz="21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E4A926-B9C8-8148-9877-2DCF49BC94E2}"/>
                </a:ext>
              </a:extLst>
            </p:cNvPr>
            <p:cNvSpPr txBox="1"/>
            <p:nvPr/>
          </p:nvSpPr>
          <p:spPr>
            <a:xfrm>
              <a:off x="1650347" y="4607224"/>
              <a:ext cx="206330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to address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6413854-9F26-214A-9D1F-E6A5891C6345}"/>
              </a:ext>
            </a:extLst>
          </p:cNvPr>
          <p:cNvSpPr/>
          <p:nvPr/>
        </p:nvSpPr>
        <p:spPr>
          <a:xfrm>
            <a:off x="6229350" y="3665235"/>
            <a:ext cx="2852867" cy="102106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08F879-1DA4-0E4F-8C58-ED6EF312B383}"/>
              </a:ext>
            </a:extLst>
          </p:cNvPr>
          <p:cNvSpPr txBox="1"/>
          <p:nvPr/>
        </p:nvSpPr>
        <p:spPr>
          <a:xfrm>
            <a:off x="7208268" y="12573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B4DBA4-4F99-954B-809C-2E19D31ACA95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1AB8AA-C95C-DE47-A933-1D5BA13505A0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A232C7-9026-0440-806B-8F213AB0A858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D0A812-BA69-2443-8F71-D93FB08DFC3E}"/>
              </a:ext>
            </a:extLst>
          </p:cNvPr>
          <p:cNvSpPr txBox="1"/>
          <p:nvPr/>
        </p:nvSpPr>
        <p:spPr>
          <a:xfrm>
            <a:off x="286211" y="1828800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</p:spTree>
    <p:extLst>
      <p:ext uri="{BB962C8B-B14F-4D97-AF65-F5344CB8AC3E}">
        <p14:creationId xmlns:p14="http://schemas.microsoft.com/office/powerpoint/2010/main" val="2037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7D2E-792F-C047-BB88-A5DED13E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pays the withdrawal gas fee?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B3B79-0CD8-A946-B24E-9942EA80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18668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Problem:   how does Bob pay for gas for the withdrawal Tx?</a:t>
            </a:r>
          </a:p>
          <a:p>
            <a:r>
              <a:rPr lang="en-US" dirty="0"/>
              <a:t>If paid from Bob’s address, then fresh address is linked to Bob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Tornado’s solution:   </a:t>
            </a:r>
            <a:r>
              <a:rPr lang="en-US" b="1" dirty="0"/>
              <a:t>Bob uses a relay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2B617-B137-3D4B-926D-C7F7273DA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50338"/>
            <a:ext cx="473557" cy="816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A17E20-BCDF-2E4F-9E90-5A14C156FBBC}"/>
              </a:ext>
            </a:extLst>
          </p:cNvPr>
          <p:cNvGrpSpPr/>
          <p:nvPr/>
        </p:nvGrpSpPr>
        <p:grpSpPr>
          <a:xfrm>
            <a:off x="756012" y="3359894"/>
            <a:ext cx="2122607" cy="738664"/>
            <a:chOff x="914400" y="3474723"/>
            <a:chExt cx="2971800" cy="984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C6818F4-35DD-6644-B494-105D74B08620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9D2D9A-6F04-BD4E-9782-64C511498A80}"/>
                    </a:ext>
                  </a:extLst>
                </p:cNvPr>
                <p:cNvSpPr txBox="1"/>
                <p:nvPr/>
              </p:nvSpPr>
              <p:spPr>
                <a:xfrm>
                  <a:off x="1099562" y="3474723"/>
                  <a:ext cx="2459233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9D2D9A-6F04-BD4E-9782-64C511498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562" y="3474723"/>
                  <a:ext cx="2459233" cy="984885"/>
                </a:xfrm>
                <a:prstGeom prst="rect">
                  <a:avLst/>
                </a:prstGeom>
                <a:blipFill>
                  <a:blip r:embed="rId3"/>
                  <a:stretch>
                    <a:fillRect l="-3597" t="-5085" r="-3597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180B63-06BE-D449-906C-F1825AE289B9}"/>
              </a:ext>
            </a:extLst>
          </p:cNvPr>
          <p:cNvGrpSpPr/>
          <p:nvPr/>
        </p:nvGrpSpPr>
        <p:grpSpPr>
          <a:xfrm flipH="1">
            <a:off x="6335568" y="3339867"/>
            <a:ext cx="1914197" cy="769191"/>
            <a:chOff x="914400" y="4135635"/>
            <a:chExt cx="2971800" cy="10255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04E62A-AD58-8448-9E95-5406289BBF88}"/>
                </a:ext>
              </a:extLst>
            </p:cNvPr>
            <p:cNvGrpSpPr/>
            <p:nvPr/>
          </p:nvGrpSpPr>
          <p:grpSpPr>
            <a:xfrm>
              <a:off x="914400" y="4135635"/>
              <a:ext cx="2971800" cy="553996"/>
              <a:chOff x="914400" y="3485908"/>
              <a:chExt cx="2971800" cy="553996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77DF7FA-A36A-9A43-A024-76883B068F48}"/>
                  </a:ext>
                </a:extLst>
              </p:cNvPr>
              <p:cNvCxnSpPr/>
              <p:nvPr/>
            </p:nvCxnSpPr>
            <p:spPr>
              <a:xfrm>
                <a:off x="914400" y="3962400"/>
                <a:ext cx="2971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5CC8D-5F31-654A-835B-7F67182D3E69}"/>
                  </a:ext>
                </a:extLst>
              </p:cNvPr>
              <p:cNvSpPr txBox="1"/>
              <p:nvPr/>
            </p:nvSpPr>
            <p:spPr>
              <a:xfrm>
                <a:off x="1058300" y="3485908"/>
                <a:ext cx="2586724" cy="553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(100-gas) DAI</a:t>
                </a:r>
                <a:endParaRPr lang="en-US" sz="21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C293F8-E55E-E745-8185-81E797AC9115}"/>
                </a:ext>
              </a:extLst>
            </p:cNvPr>
            <p:cNvSpPr txBox="1"/>
            <p:nvPr/>
          </p:nvSpPr>
          <p:spPr>
            <a:xfrm>
              <a:off x="1068194" y="4607224"/>
              <a:ext cx="24024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to address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3F6C15-50F0-1044-A05B-0E4126898A3E}"/>
              </a:ext>
            </a:extLst>
          </p:cNvPr>
          <p:cNvGrpSpPr/>
          <p:nvPr/>
        </p:nvGrpSpPr>
        <p:grpSpPr>
          <a:xfrm>
            <a:off x="2863787" y="3342377"/>
            <a:ext cx="766557" cy="1186929"/>
            <a:chOff x="1615475" y="4765945"/>
            <a:chExt cx="1022076" cy="15825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4DC2CA-25D8-7E45-BC36-5EE78D7F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750" y="4765945"/>
              <a:ext cx="807801" cy="1053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D3353F-A4C7-D841-AEAA-1D73F0F5B03F}"/>
                </a:ext>
              </a:extLst>
            </p:cNvPr>
            <p:cNvSpPr txBox="1"/>
            <p:nvPr/>
          </p:nvSpPr>
          <p:spPr>
            <a:xfrm>
              <a:off x="1615475" y="5794520"/>
              <a:ext cx="102207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relay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5080C-0ECD-6C4F-AB65-7AFF2A205452}"/>
              </a:ext>
            </a:extLst>
          </p:cNvPr>
          <p:cNvGrpSpPr/>
          <p:nvPr/>
        </p:nvGrpSpPr>
        <p:grpSpPr>
          <a:xfrm>
            <a:off x="3556362" y="3170906"/>
            <a:ext cx="2078543" cy="738664"/>
            <a:chOff x="914400" y="3487832"/>
            <a:chExt cx="2971800" cy="98488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693D27-BA9E-8246-8923-EFC4B44B6525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FA0E53-2B71-7641-AF6C-FE3B706F84BC}"/>
                    </a:ext>
                  </a:extLst>
                </p:cNvPr>
                <p:cNvSpPr txBox="1"/>
                <p:nvPr/>
              </p:nvSpPr>
              <p:spPr>
                <a:xfrm>
                  <a:off x="1073497" y="3487832"/>
                  <a:ext cx="2511367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nf, 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and gas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FA0E53-2B71-7641-AF6C-FE3B706F8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497" y="3487832"/>
                  <a:ext cx="2511367" cy="984885"/>
                </a:xfrm>
                <a:prstGeom prst="rect">
                  <a:avLst/>
                </a:prstGeom>
                <a:blipFill>
                  <a:blip r:embed="rId5"/>
                  <a:stretch>
                    <a:fillRect l="-3571" t="-5085" r="-3571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4C2C6B-B321-BA45-AC55-6A3D361CA96E}"/>
              </a:ext>
            </a:extLst>
          </p:cNvPr>
          <p:cNvGrpSpPr/>
          <p:nvPr/>
        </p:nvGrpSpPr>
        <p:grpSpPr>
          <a:xfrm>
            <a:off x="5428945" y="3143250"/>
            <a:ext cx="1141659" cy="1909035"/>
            <a:chOff x="7238590" y="4191000"/>
            <a:chExt cx="1522212" cy="254537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1AFF7D-4CC6-744A-901E-9B05FBFEEC3F}"/>
                </a:ext>
              </a:extLst>
            </p:cNvPr>
            <p:cNvSpPr/>
            <p:nvPr/>
          </p:nvSpPr>
          <p:spPr>
            <a:xfrm>
              <a:off x="7561215" y="4191000"/>
              <a:ext cx="838200" cy="1676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F6D478-CC3A-7745-A4BD-C57E65A576A7}"/>
                </a:ext>
              </a:extLst>
            </p:cNvPr>
            <p:cNvSpPr txBox="1"/>
            <p:nvPr/>
          </p:nvSpPr>
          <p:spPr>
            <a:xfrm>
              <a:off x="7238590" y="5751494"/>
              <a:ext cx="1522212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tornado</a:t>
              </a:r>
            </a:p>
            <a:p>
              <a:pPr algn="ctr"/>
              <a:r>
                <a:rPr lang="en-US" sz="2100" dirty="0"/>
                <a:t>contract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C833E7-05B4-ED4E-8082-534E2FFB7841}"/>
              </a:ext>
            </a:extLst>
          </p:cNvPr>
          <p:cNvGrpSpPr/>
          <p:nvPr/>
        </p:nvGrpSpPr>
        <p:grpSpPr>
          <a:xfrm flipH="1">
            <a:off x="3699565" y="3943352"/>
            <a:ext cx="1914197" cy="415498"/>
            <a:chOff x="914400" y="3823969"/>
            <a:chExt cx="2971800" cy="5539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5FAE995-8EBF-4F40-8414-579592E4D27F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B626D9-17D2-5E42-ADF8-7B42D0685264}"/>
                </a:ext>
              </a:extLst>
            </p:cNvPr>
            <p:cNvSpPr txBox="1"/>
            <p:nvPr/>
          </p:nvSpPr>
          <p:spPr>
            <a:xfrm>
              <a:off x="2346303" y="3823969"/>
              <a:ext cx="851921" cy="55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gas</a:t>
              </a:r>
              <a:endParaRPr lang="en-US" sz="2100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CE727C-B266-9146-93E7-499CDA17D4EF}"/>
              </a:ext>
            </a:extLst>
          </p:cNvPr>
          <p:cNvGrpSpPr/>
          <p:nvPr/>
        </p:nvGrpSpPr>
        <p:grpSpPr>
          <a:xfrm>
            <a:off x="8373729" y="3250338"/>
            <a:ext cx="583886" cy="913889"/>
            <a:chOff x="11164972" y="4333783"/>
            <a:chExt cx="778514" cy="121851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FD8C1AF-28D2-E047-BC32-2848DA49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22981" y="4439011"/>
              <a:ext cx="631409" cy="108863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592C6D-598D-4544-AE07-10633FB2F4A1}"/>
                </a:ext>
              </a:extLst>
            </p:cNvPr>
            <p:cNvSpPr/>
            <p:nvPr/>
          </p:nvSpPr>
          <p:spPr>
            <a:xfrm>
              <a:off x="11164972" y="4333783"/>
              <a:ext cx="778514" cy="1218519"/>
            </a:xfrm>
            <a:prstGeom prst="rect">
              <a:avLst/>
            </a:prstGeom>
            <a:solidFill>
              <a:schemeClr val="accent2">
                <a:alpha val="239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09145E0-5E97-2941-95D9-04B0D3B277AD}"/>
              </a:ext>
            </a:extLst>
          </p:cNvPr>
          <p:cNvSpPr txBox="1"/>
          <p:nvPr/>
        </p:nvSpPr>
        <p:spPr>
          <a:xfrm>
            <a:off x="228600" y="4797251"/>
            <a:ext cx="412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 relay and Tornado also charge a fee</a:t>
            </a:r>
          </a:p>
        </p:txBody>
      </p:sp>
    </p:spTree>
    <p:extLst>
      <p:ext uri="{BB962C8B-B14F-4D97-AF65-F5344CB8AC3E}">
        <p14:creationId xmlns:p14="http://schemas.microsoft.com/office/powerpoint/2010/main" val="9716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B53-6173-2349-BD10-E99DF432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 the UI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4E17F-A08E-444E-B64E-B4E6DFFA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1485900"/>
            <a:ext cx="4000500" cy="247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C128E-1D4B-2449-B70C-67B16EAB8CD7}"/>
              </a:ext>
            </a:extLst>
          </p:cNvPr>
          <p:cNvSpPr txBox="1"/>
          <p:nvPr/>
        </p:nvSpPr>
        <p:spPr>
          <a:xfrm>
            <a:off x="886082" y="4217685"/>
            <a:ext cx="31165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/>
              <a:t>After deposit:  get a note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49E5FB-D7AF-7C44-82F5-66D27D5699B2}"/>
              </a:ext>
            </a:extLst>
          </p:cNvPr>
          <p:cNvGrpSpPr/>
          <p:nvPr/>
        </p:nvGrpSpPr>
        <p:grpSpPr>
          <a:xfrm>
            <a:off x="4789884" y="1485900"/>
            <a:ext cx="4000500" cy="3147283"/>
            <a:chOff x="6386512" y="1981200"/>
            <a:chExt cx="5334000" cy="41963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EFA00E-B096-4A47-8AA9-11CF69326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6512" y="1981200"/>
              <a:ext cx="5334000" cy="3302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0CA73F-066F-FC48-B71D-4AA36FB07034}"/>
                </a:ext>
              </a:extLst>
            </p:cNvPr>
            <p:cNvSpPr txBox="1"/>
            <p:nvPr/>
          </p:nvSpPr>
          <p:spPr>
            <a:xfrm>
              <a:off x="6966620" y="5623579"/>
              <a:ext cx="453098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Later, use note to withdraw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34815F-76D8-904D-B448-9F1E1170D8A1}"/>
                </a:ext>
              </a:extLst>
            </p:cNvPr>
            <p:cNvSpPr txBox="1"/>
            <p:nvPr/>
          </p:nvSpPr>
          <p:spPr>
            <a:xfrm>
              <a:off x="6934200" y="3429000"/>
              <a:ext cx="22118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enter note here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31C871-23DB-EF49-BCC1-06DC7100515B}"/>
                </a:ext>
              </a:extLst>
            </p:cNvPr>
            <p:cNvSpPr txBox="1"/>
            <p:nvPr/>
          </p:nvSpPr>
          <p:spPr>
            <a:xfrm>
              <a:off x="6934200" y="4495801"/>
              <a:ext cx="12146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845452-B9B3-EE40-8D05-24A4709C6FF2}"/>
              </a:ext>
            </a:extLst>
          </p:cNvPr>
          <p:cNvSpPr txBox="1"/>
          <p:nvPr/>
        </p:nvSpPr>
        <p:spPr>
          <a:xfrm>
            <a:off x="2970526" y="4686300"/>
            <a:ext cx="30224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(wait before withdrawing)</a:t>
            </a:r>
          </a:p>
        </p:txBody>
      </p:sp>
    </p:spTree>
    <p:extLst>
      <p:ext uri="{BB962C8B-B14F-4D97-AF65-F5344CB8AC3E}">
        <p14:creationId xmlns:p14="http://schemas.microsoft.com/office/powerpoint/2010/main" val="42038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616C-E562-D097-FAC1-930EBC17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trouble … U.S. sanctions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F4C21-3DA7-012E-07B5-FFEB3906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Ronin-bridge hack (2022):</a:t>
            </a:r>
          </a:p>
          <a:p>
            <a:r>
              <a:rPr lang="en-US" sz="2400" dirty="0"/>
              <a:t>In late March:  ≈600M USD stolen … $80M USD sent to Tornado</a:t>
            </a:r>
          </a:p>
          <a:p>
            <a:r>
              <a:rPr lang="en-US" sz="2400" dirty="0"/>
              <a:t>April:  Lazarus Group suspected of hack</a:t>
            </a:r>
          </a:p>
          <a:p>
            <a:r>
              <a:rPr lang="en-US" sz="2400" dirty="0"/>
              <a:t>August:   “</a:t>
            </a:r>
            <a:r>
              <a:rPr lang="en-US" sz="1600" b="0" i="0" dirty="0">
                <a:solidFill>
                  <a:srgbClr val="393B3E"/>
                </a:solidFill>
                <a:effectLst/>
                <a:latin typeface="Merriweather" panose="020F0502020204030204" pitchFamily="34" charset="0"/>
              </a:rPr>
              <a:t>U.S. Treasury Sanctions Virtual Currency Mixer Tornado Cash”</a:t>
            </a:r>
          </a:p>
          <a:p>
            <a:pPr lvl="1"/>
            <a:r>
              <a:rPr lang="en-US" sz="2400" b="0" i="0" dirty="0">
                <a:solidFill>
                  <a:srgbClr val="393B3E"/>
                </a:solidFill>
                <a:effectLst/>
              </a:rPr>
              <a:t>Lots of collateral damage … and two lawsuits</a:t>
            </a:r>
          </a:p>
          <a:p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794D61-BAEC-5C9F-AF13-483BA34F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58" y="3421626"/>
            <a:ext cx="3027629" cy="17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353DB-6DC8-A857-5705-A057EB3A6E30}"/>
              </a:ext>
            </a:extLst>
          </p:cNvPr>
          <p:cNvSpPr txBox="1"/>
          <p:nvPr/>
        </p:nvSpPr>
        <p:spPr>
          <a:xfrm>
            <a:off x="8140359" y="3574017"/>
            <a:ext cx="95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Tornado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1A51BF-53FD-37C8-020D-8E1BAA64DAA7}"/>
              </a:ext>
            </a:extLst>
          </p:cNvPr>
          <p:cNvCxnSpPr>
            <a:stCxn id="4" idx="2"/>
          </p:cNvCxnSpPr>
          <p:nvPr/>
        </p:nvCxnSpPr>
        <p:spPr>
          <a:xfrm>
            <a:off x="8617573" y="3943349"/>
            <a:ext cx="310117" cy="559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B9F9F5-12FA-C30B-25BB-C52A0DEB2CF5}"/>
              </a:ext>
            </a:extLst>
          </p:cNvPr>
          <p:cNvSpPr txBox="1"/>
          <p:nvPr/>
        </p:nvSpPr>
        <p:spPr>
          <a:xfrm>
            <a:off x="309716" y="4087675"/>
            <a:ext cx="51519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lesson:  complete anonymity in the </a:t>
            </a:r>
          </a:p>
          <a:p>
            <a:pPr algn="l"/>
            <a:r>
              <a:rPr lang="en-US" dirty="0">
                <a:latin typeface="+mn-lt"/>
              </a:rPr>
              <a:t>	payment system is problematic</a:t>
            </a:r>
          </a:p>
        </p:txBody>
      </p:sp>
    </p:spTree>
    <p:extLst>
      <p:ext uri="{BB962C8B-B14F-4D97-AF65-F5344CB8AC3E}">
        <p14:creationId xmlns:p14="http://schemas.microsoft.com/office/powerpoint/2010/main" val="15781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4092-9F06-A7A6-926F-1506EFFF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C25A-B38D-334A-D6D3-F5E69BC2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3248"/>
            <a:ext cx="8229600" cy="274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“U.S. persons would not be prohibited by U.S. sanctions regulations from copying the open-source code and making it available online for others to view, as well as discussing, </a:t>
            </a:r>
            <a:r>
              <a:rPr lang="en-US" sz="2400" b="1" dirty="0"/>
              <a:t>teaching about</a:t>
            </a:r>
            <a:r>
              <a:rPr lang="en-US" sz="2400" dirty="0"/>
              <a:t>, or including open-source code in written publications, such as textbooks, absent additional facts”</a:t>
            </a:r>
          </a:p>
          <a:p>
            <a:pPr marL="0" indent="0">
              <a:buNone/>
            </a:pPr>
            <a:r>
              <a:rPr lang="en-US" sz="2400" dirty="0"/>
              <a:t>								</a:t>
            </a:r>
            <a:r>
              <a:rPr lang="en-US" sz="2400" dirty="0">
                <a:hlinkClick r:id="rId2"/>
              </a:rPr>
              <a:t>U.S. Treasury FAQ</a:t>
            </a:r>
            <a:r>
              <a:rPr lang="en-US" sz="2400" dirty="0"/>
              <a:t>, Sep. 2022 </a:t>
            </a:r>
          </a:p>
        </p:txBody>
      </p:sp>
    </p:spTree>
    <p:extLst>
      <p:ext uri="{BB962C8B-B14F-4D97-AF65-F5344CB8AC3E}">
        <p14:creationId xmlns:p14="http://schemas.microsoft.com/office/powerpoint/2010/main" val="3591725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BB74-3EEF-39BD-4C32-37278AAC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a compliant Tornado??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C1D9-2131-B896-D809-8D4A3B56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513403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b="1" dirty="0"/>
              <a:t>deposit filtering</a:t>
            </a:r>
            <a:r>
              <a:rPr lang="en-US" sz="2400" dirty="0"/>
              <a:t>:  ensure incoming funds are not sanctioned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	</a:t>
            </a:r>
            <a:r>
              <a:rPr lang="en-US" sz="2400" dirty="0" err="1"/>
              <a:t>Chainalysis</a:t>
            </a:r>
            <a:r>
              <a:rPr lang="en-US" sz="2400" dirty="0"/>
              <a:t>  </a:t>
            </a:r>
            <a:r>
              <a:rPr lang="en-US" sz="2400" b="1" dirty="0" err="1"/>
              <a:t>SanctionsList</a:t>
            </a:r>
            <a:r>
              <a:rPr lang="en-US" sz="2400" dirty="0"/>
              <a:t>  contract: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2AB17-404D-BE31-C7A0-0293E1F34738}"/>
              </a:ext>
            </a:extLst>
          </p:cNvPr>
          <p:cNvSpPr txBox="1"/>
          <p:nvPr/>
        </p:nvSpPr>
        <p:spPr>
          <a:xfrm>
            <a:off x="1500031" y="2542103"/>
            <a:ext cx="681006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function </a:t>
            </a:r>
            <a:r>
              <a:rPr lang="en-US" sz="2000" dirty="0" err="1">
                <a:latin typeface="+mn-lt"/>
              </a:rPr>
              <a:t>isSanctioned</a:t>
            </a:r>
            <a:r>
              <a:rPr lang="en-US" sz="2000" dirty="0">
                <a:latin typeface="+mn-lt"/>
              </a:rPr>
              <a:t>(address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) public view returns (bool) {</a:t>
            </a:r>
          </a:p>
          <a:p>
            <a:pPr algn="l"/>
            <a:r>
              <a:rPr lang="en-US" sz="2000" dirty="0">
                <a:latin typeface="+mn-lt"/>
              </a:rPr>
              <a:t>          return </a:t>
            </a:r>
            <a:r>
              <a:rPr lang="en-US" sz="2000" dirty="0" err="1">
                <a:latin typeface="+mn-lt"/>
              </a:rPr>
              <a:t>sanctionedAddresses</a:t>
            </a:r>
            <a:r>
              <a:rPr lang="en-US" sz="2000" dirty="0">
                <a:latin typeface="+mn-lt"/>
              </a:rPr>
              <a:t>[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] == true ;</a:t>
            </a:r>
          </a:p>
          <a:p>
            <a:pPr algn="l"/>
            <a:r>
              <a:rPr lang="en-US" sz="2000" dirty="0">
                <a:latin typeface="+mn-lt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16E98-1F96-756C-EF3B-CD31F6168B77}"/>
              </a:ext>
            </a:extLst>
          </p:cNvPr>
          <p:cNvSpPr txBox="1"/>
          <p:nvPr/>
        </p:nvSpPr>
        <p:spPr>
          <a:xfrm>
            <a:off x="934061" y="3824673"/>
            <a:ext cx="615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Reject funds coming from a sanctioned address.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70597-DC37-FE17-C801-45A92F186FFA}"/>
              </a:ext>
            </a:extLst>
          </p:cNvPr>
          <p:cNvSpPr txBox="1"/>
          <p:nvPr/>
        </p:nvSpPr>
        <p:spPr>
          <a:xfrm>
            <a:off x="945584" y="4438054"/>
            <a:ext cx="610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Difficulties:  (1) centralization,  (2) slow updates</a:t>
            </a:r>
          </a:p>
        </p:txBody>
      </p:sp>
    </p:spTree>
    <p:extLst>
      <p:ext uri="{BB962C8B-B14F-4D97-AF65-F5344CB8AC3E}">
        <p14:creationId xmlns:p14="http://schemas.microsoft.com/office/powerpoint/2010/main" val="12631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BB74-3EEF-39BD-4C32-37278AAC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a compliant Tornado??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C1D9-2131-B896-D809-8D4A3B56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8" y="1114422"/>
            <a:ext cx="8686800" cy="394335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376"/>
              </a:spcBef>
              <a:buAutoNum type="arabicParenBoth" startAt="2"/>
            </a:pPr>
            <a:r>
              <a:rPr lang="en-US" sz="2400" b="1" dirty="0"/>
              <a:t>Withdrawal filtering</a:t>
            </a:r>
            <a:r>
              <a:rPr lang="en-US" sz="2400" dirty="0"/>
              <a:t>:  at withdrawal, require a ZK proof that 	the source of funds is not currently on sanctioned list.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How?   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modify the way Tornado computes Merkle leaves during deposit to include </a:t>
            </a:r>
            <a:r>
              <a:rPr lang="en-US" sz="2400" b="1" dirty="0" err="1"/>
              <a:t>msg.sender</a:t>
            </a:r>
            <a:r>
              <a:rPr lang="en-US" sz="24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in our example Alice sets:    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=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(k, r),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msg.sender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400" dirty="0"/>
          </a:p>
          <a:p>
            <a:pPr>
              <a:spcBef>
                <a:spcPts val="1176"/>
              </a:spcBef>
            </a:pPr>
            <a:r>
              <a:rPr lang="en-US" sz="2400" dirty="0"/>
              <a:t>During withdrawal Bob proves in ZK that </a:t>
            </a:r>
            <a:r>
              <a:rPr lang="en-US" sz="2400" b="1" dirty="0" err="1"/>
              <a:t>msg.sender</a:t>
            </a:r>
            <a:r>
              <a:rPr lang="en-US" sz="2400" b="1" dirty="0"/>
              <a:t> </a:t>
            </a:r>
            <a:r>
              <a:rPr lang="en-US" sz="2400" dirty="0"/>
              <a:t>in his leaf is not </a:t>
            </a:r>
            <a:r>
              <a:rPr lang="en-US" sz="2400" u="sng" dirty="0"/>
              <a:t>currently</a:t>
            </a:r>
            <a:r>
              <a:rPr lang="en-US" sz="2400" dirty="0"/>
              <a:t> on sanctions list.</a:t>
            </a:r>
          </a:p>
        </p:txBody>
      </p:sp>
    </p:spTree>
    <p:extLst>
      <p:ext uri="{BB962C8B-B14F-4D97-AF65-F5344CB8AC3E}">
        <p14:creationId xmlns:p14="http://schemas.microsoft.com/office/powerpoint/2010/main" val="40586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BB74-3EEF-39BD-4C32-37278AAC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a compliant Tornado??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6C1D9-2131-B896-D809-8D4A3B563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5748" y="1114422"/>
                <a:ext cx="8686800" cy="402907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b="1" dirty="0"/>
                  <a:t>(3) Viewing keys</a:t>
                </a:r>
                <a:r>
                  <a:rPr lang="en-US" sz="2400" dirty="0"/>
                  <a:t>:  at withdrawal, require nullifier to include an encryption of deposit </a:t>
                </a:r>
                <a:r>
                  <a:rPr lang="en-US" sz="2400" dirty="0" err="1"/>
                  <a:t>msg.sender</a:t>
                </a:r>
                <a:r>
                  <a:rPr lang="en-US" sz="2400" dirty="0"/>
                  <a:t> under government public key.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How?       Merkle leaf 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2400" dirty="0"/>
                  <a:t>  is computed as on previous slide.</a:t>
                </a:r>
              </a:p>
              <a:p>
                <a:pPr>
                  <a:spcBef>
                    <a:spcPts val="1176"/>
                  </a:spcBef>
                  <a:tabLst>
                    <a:tab pos="1368425" algn="l"/>
                  </a:tabLst>
                </a:pPr>
                <a:r>
                  <a:rPr lang="en-US" sz="2400" dirty="0"/>
                  <a:t>During withdrawal Bob sets nullifier  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sz="2400" dirty="0"/>
                  <a:t> = </a:t>
                </a:r>
                <a:r>
                  <a:rPr lang="en-US" dirty="0"/>
                  <a:t>[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(k’),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𝑐𝑡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	(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𝑐𝑡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Enc(pk, 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msg.sender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  and  </a:t>
                </a:r>
                <a:b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(ii)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is ZK proof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𝑐𝑡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computed correctly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1368425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⇒ As needed, government can trace funds through Tornado</a:t>
                </a:r>
              </a:p>
              <a:p>
                <a:pPr lvl="1">
                  <a:spcBef>
                    <a:spcPts val="600"/>
                  </a:spcBef>
                  <a:tabLst>
                    <a:tab pos="1368425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lots of problems with this design …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6C1D9-2131-B896-D809-8D4A3B563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48" y="1114422"/>
                <a:ext cx="8686800" cy="4029078"/>
              </a:xfrm>
              <a:blipFill>
                <a:blip r:embed="rId3"/>
                <a:stretch>
                  <a:fillRect l="-1168"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1C970C1-41C2-9493-6CE9-401FCB0B0138}"/>
              </a:ext>
            </a:extLst>
          </p:cNvPr>
          <p:cNvSpPr/>
          <p:nvPr/>
        </p:nvSpPr>
        <p:spPr>
          <a:xfrm>
            <a:off x="228596" y="2143123"/>
            <a:ext cx="8215315" cy="18145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3EDF-C0FA-DCB7-BD2F-DFDFBB99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private Tx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3D3B8-2AC5-F625-CFD8-CBE0A6FA7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450826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Zcash</a:t>
            </a:r>
            <a:r>
              <a:rPr lang="en-US" sz="2400" b="1" dirty="0"/>
              <a:t> / </a:t>
            </a:r>
            <a:r>
              <a:rPr lang="en-US" sz="2400" b="1" dirty="0" err="1"/>
              <a:t>IronFISH</a:t>
            </a:r>
            <a:r>
              <a:rPr lang="en-US" sz="2400" dirty="0"/>
              <a:t>:    private payments</a:t>
            </a:r>
          </a:p>
          <a:p>
            <a:r>
              <a:rPr lang="en-US" sz="2400" dirty="0">
                <a:cs typeface="Calibri" panose="020F0502020204030204" pitchFamily="34" charset="0"/>
              </a:rPr>
              <a:t>L1 blockchains that extend Bitcoin, similar use of Nullifiers.</a:t>
            </a:r>
          </a:p>
          <a:p>
            <a:r>
              <a:rPr lang="en-US" sz="2400" dirty="0">
                <a:cs typeface="Calibri" panose="020F0502020204030204" pitchFamily="34" charset="0"/>
              </a:rPr>
              <a:t>Support for any value Tx and in-system transfers.</a:t>
            </a:r>
          </a:p>
          <a:p>
            <a:pPr marL="0" indent="0">
              <a:buNone/>
            </a:pPr>
            <a:endParaRPr lang="en-US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Calibri" panose="020F0502020204030204" pitchFamily="34" charset="0"/>
              </a:rPr>
              <a:t>Aztec / </a:t>
            </a:r>
            <a:r>
              <a:rPr lang="en-US" sz="2400" b="1" dirty="0" err="1">
                <a:cs typeface="Calibri" panose="020F0502020204030204" pitchFamily="34" charset="0"/>
              </a:rPr>
              <a:t>Aleo</a:t>
            </a:r>
            <a:r>
              <a:rPr lang="en-US" sz="2400" dirty="0">
                <a:cs typeface="Calibri" panose="020F0502020204030204" pitchFamily="34" charset="0"/>
              </a:rPr>
              <a:t>:</a:t>
            </a:r>
          </a:p>
          <a:p>
            <a:r>
              <a:rPr lang="en-US" sz="2400" dirty="0">
                <a:cs typeface="Calibri" panose="020F0502020204030204" pitchFamily="34" charset="0"/>
              </a:rPr>
              <a:t>Support for private Tx interacting with a public smart contract.</a:t>
            </a:r>
          </a:p>
          <a:p>
            <a:r>
              <a:rPr lang="en-US" sz="2400" dirty="0" err="1">
                <a:cs typeface="Calibri" panose="020F0502020204030204" pitchFamily="34" charset="0"/>
              </a:rPr>
              <a:t>Aleo</a:t>
            </a:r>
            <a:r>
              <a:rPr lang="en-US" sz="2400" dirty="0">
                <a:cs typeface="Calibri" panose="020F0502020204030204" pitchFamily="34" charset="0"/>
              </a:rPr>
              <a:t>: an L1 blockchain.     Aztec:  runs on top of Ethereum.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00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44B1F0-6F35-D344-AEF7-CE185ED0D8C0}"/>
              </a:ext>
            </a:extLst>
          </p:cNvPr>
          <p:cNvSpPr/>
          <p:nvPr/>
        </p:nvSpPr>
        <p:spPr>
          <a:xfrm>
            <a:off x="855406" y="1091381"/>
            <a:ext cx="7718323" cy="678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BC535-16B1-7449-BBCF-EED5F8EA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 err="1"/>
              <a:t>zk</a:t>
            </a:r>
            <a:r>
              <a:rPr lang="en-US" dirty="0"/>
              <a:t>-SNARK ?      </a:t>
            </a:r>
            <a:r>
              <a:rPr lang="en-US" sz="2700" dirty="0"/>
              <a:t>(intuition)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16320-5A30-104F-9820-CBF895ACA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39316" cy="381843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b="1" dirty="0"/>
                  <a:t>SNARK</a:t>
                </a:r>
                <a:r>
                  <a:rPr lang="en-US" sz="2400" dirty="0"/>
                  <a:t>:   a </a:t>
                </a:r>
                <a:r>
                  <a:rPr lang="en-US" sz="2400" u="sng" dirty="0"/>
                  <a:t>succinct</a:t>
                </a:r>
                <a:r>
                  <a:rPr lang="en-US" sz="2400" dirty="0"/>
                  <a:t> proof that a certain statement is true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Example statement:   “I know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such that  SHA256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400" dirty="0"/>
                  <a:t>”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b="1" dirty="0"/>
                  <a:t>SNARK</a:t>
                </a:r>
                <a:r>
                  <a:rPr lang="en-US" sz="2400" dirty="0"/>
                  <a:t>:  the proof is </a:t>
                </a:r>
                <a:r>
                  <a:rPr lang="en-US" sz="2400" b="1" dirty="0"/>
                  <a:t>“short”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“fast” </a:t>
                </a:r>
                <a:r>
                  <a:rPr lang="en-US" sz="2400" dirty="0"/>
                  <a:t>to verify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	</a:t>
                </a:r>
                <a:r>
                  <a:rPr lang="en-US" sz="3200" dirty="0"/>
                  <a:t>[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1GB then the trivial proof (the message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 is neither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b="1" dirty="0" err="1"/>
                  <a:t>zk</a:t>
                </a:r>
                <a:r>
                  <a:rPr lang="en-US" sz="2400" b="1" dirty="0"/>
                  <a:t>-SNARK</a:t>
                </a:r>
                <a:r>
                  <a:rPr lang="en-US" sz="2400" dirty="0"/>
                  <a:t>:  the proof “reveals nothing” about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16320-5A30-104F-9820-CBF895ACA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39316" cy="3818430"/>
              </a:xfrm>
              <a:blipFill>
                <a:blip r:embed="rId2"/>
                <a:stretch>
                  <a:fillRect l="-118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1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297B4-B0B3-A441-B73F-91D81D15A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00437"/>
            <a:ext cx="6400800" cy="131445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Next lecture:   how to build a SNARK</a:t>
            </a:r>
          </a:p>
        </p:txBody>
      </p:sp>
    </p:spTree>
    <p:extLst>
      <p:ext uri="{BB962C8B-B14F-4D97-AF65-F5344CB8AC3E}">
        <p14:creationId xmlns:p14="http://schemas.microsoft.com/office/powerpoint/2010/main" val="3972749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0371-176B-E940-922D-74A58C47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topics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C1214-D5E0-A342-B529-FBC8574B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274990"/>
            <a:ext cx="8667750" cy="2593520"/>
          </a:xfrm>
        </p:spPr>
        <p:txBody>
          <a:bodyPr>
            <a:normAutofit/>
          </a:bodyPr>
          <a:lstStyle/>
          <a:p>
            <a:pPr marL="0" indent="0">
              <a:spcBef>
                <a:spcPts val="2625"/>
              </a:spcBef>
              <a:buNone/>
            </a:pPr>
            <a:r>
              <a:rPr lang="en-US" sz="2400" dirty="0"/>
              <a:t>Privately communicating with the blockchain:   </a:t>
            </a:r>
            <a:r>
              <a:rPr lang="en-US" sz="2400" dirty="0" err="1"/>
              <a:t>Nym</a:t>
            </a:r>
            <a:endParaRPr lang="en-US" sz="2400" dirty="0"/>
          </a:p>
          <a:p>
            <a:pPr lvl="1">
              <a:spcBef>
                <a:spcPts val="576"/>
              </a:spcBef>
            </a:pPr>
            <a:r>
              <a:rPr lang="en-US" sz="2400" dirty="0"/>
              <a:t>How to privately compensate proxies for relaying traffic</a:t>
            </a:r>
          </a:p>
          <a:p>
            <a:pPr marL="0" indent="0">
              <a:spcBef>
                <a:spcPts val="576"/>
              </a:spcBef>
              <a:buNone/>
            </a:pPr>
            <a:endParaRPr lang="en-US" sz="2400" dirty="0"/>
          </a:p>
          <a:p>
            <a:pPr marL="0" indent="0">
              <a:spcBef>
                <a:spcPts val="576"/>
              </a:spcBef>
              <a:buNone/>
            </a:pPr>
            <a:endParaRPr lang="en-US" sz="2400" dirty="0"/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Next lecture:   how to build a SNARK</a:t>
            </a:r>
          </a:p>
        </p:txBody>
      </p:sp>
    </p:spTree>
    <p:extLst>
      <p:ext uri="{BB962C8B-B14F-4D97-AF65-F5344CB8AC3E}">
        <p14:creationId xmlns:p14="http://schemas.microsoft.com/office/powerpoint/2010/main" val="379613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F045FE-4A3A-EA2B-DC4D-3FD9C24A1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56" y="1141537"/>
            <a:ext cx="2670278" cy="526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A22F9-2F5D-3CD0-73A0-2600F0167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277" y="1185643"/>
            <a:ext cx="1854200" cy="48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CAE367-0AE2-90A5-654E-40B3CEBB5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963" y="1185643"/>
            <a:ext cx="2070100" cy="48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E94F8-8754-EF3D-B425-DD04F7573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580" y="2311273"/>
            <a:ext cx="1689100" cy="48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603875-CEDC-12B8-3449-FF1B262E58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709" y="2206880"/>
            <a:ext cx="1689100" cy="69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F6D6C-9E7A-65EE-C89E-8D46C673C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337" y="3441301"/>
            <a:ext cx="1162050" cy="497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45B27-3000-5940-921E-C3D3B2954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999" y="2159510"/>
            <a:ext cx="1854200" cy="793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3357-BE40-50A0-F9DB-64F2D7584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073" y="2328019"/>
            <a:ext cx="1638300" cy="546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BF7C0-828D-6C0B-54F1-9BE7B91EC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1895" y="3458086"/>
            <a:ext cx="2574208" cy="447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4D6D4-43A9-518A-1E37-70E2EDF68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4830" y="1123950"/>
            <a:ext cx="1854200" cy="56187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8DB973A1-0408-A356-B6C1-7A709264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+mn-lt"/>
              </a:rPr>
              <a:t>Commercial interest in SNARKs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FADF76-2DF6-C003-C4BE-5E8C02DA00AD}"/>
              </a:ext>
            </a:extLst>
          </p:cNvPr>
          <p:cNvSpPr txBox="1"/>
          <p:nvPr/>
        </p:nvSpPr>
        <p:spPr>
          <a:xfrm>
            <a:off x="1890624" y="4378360"/>
            <a:ext cx="536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Many more building applications that use SNARKs</a:t>
            </a:r>
          </a:p>
        </p:txBody>
      </p:sp>
    </p:spTree>
    <p:extLst>
      <p:ext uri="{BB962C8B-B14F-4D97-AF65-F5344CB8AC3E}">
        <p14:creationId xmlns:p14="http://schemas.microsoft.com/office/powerpoint/2010/main" val="34129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060D-215A-A72D-7E75-B38946AE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Applications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A1A04-D761-4A17-ACB3-3E6F5800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31327"/>
            <a:ext cx="8509819" cy="3818430"/>
          </a:xfrm>
        </p:spPr>
        <p:txBody>
          <a:bodyPr>
            <a:normAutofit fontScale="92500"/>
          </a:bodyPr>
          <a:lstStyle/>
          <a:p>
            <a:pPr marL="57150" indent="0">
              <a:spcBef>
                <a:spcPts val="1872"/>
              </a:spcBef>
              <a:buNone/>
            </a:pPr>
            <a:r>
              <a:rPr lang="en-US" sz="2400" b="1" dirty="0"/>
              <a:t>Outsourcing computation</a:t>
            </a:r>
            <a:r>
              <a:rPr lang="en-US" sz="2400" dirty="0"/>
              <a:t>:     (no need for zero knowledge)</a:t>
            </a:r>
          </a:p>
          <a:p>
            <a:pPr marL="57150" indent="0">
              <a:spcBef>
                <a:spcPts val="600"/>
              </a:spcBef>
              <a:buNone/>
            </a:pPr>
            <a:r>
              <a:rPr lang="en-US" sz="2400" dirty="0"/>
              <a:t>	L1 chain quickly verifies the work of an off-chain service</a:t>
            </a:r>
          </a:p>
          <a:p>
            <a:pPr marL="57150" indent="0">
              <a:spcBef>
                <a:spcPts val="2800"/>
              </a:spcBef>
              <a:buNone/>
            </a:pPr>
            <a:r>
              <a:rPr lang="en-US" sz="2400" dirty="0"/>
              <a:t>Examples:</a:t>
            </a:r>
          </a:p>
          <a:p>
            <a:pPr marL="400050" indent="-342900">
              <a:spcBef>
                <a:spcPts val="600"/>
              </a:spcBef>
            </a:pPr>
            <a:r>
              <a:rPr lang="en-US" sz="2400" b="1" dirty="0"/>
              <a:t>Scalability:   </a:t>
            </a:r>
            <a:r>
              <a:rPr lang="en-US" sz="2400" dirty="0"/>
              <a:t>proof-based Rollups (</a:t>
            </a:r>
            <a:r>
              <a:rPr lang="en-US" sz="2400" dirty="0" err="1"/>
              <a:t>zkRollup</a:t>
            </a:r>
            <a:r>
              <a:rPr lang="en-US" sz="2400" dirty="0"/>
              <a:t>)</a:t>
            </a:r>
          </a:p>
          <a:p>
            <a:pPr marL="57150" indent="0">
              <a:spcBef>
                <a:spcPts val="600"/>
              </a:spcBef>
              <a:buNone/>
            </a:pPr>
            <a:r>
              <a:rPr lang="en-US" sz="2400" dirty="0"/>
              <a:t>	off-chain service processes a batch of Tx;  </a:t>
            </a:r>
          </a:p>
          <a:p>
            <a:pPr marL="57150" indent="0">
              <a:spcBef>
                <a:spcPts val="600"/>
              </a:spcBef>
              <a:buNone/>
            </a:pPr>
            <a:r>
              <a:rPr lang="en-US" sz="2400" dirty="0"/>
              <a:t>	L1 chain verifies a succinct proof that Tx were processed correctly</a:t>
            </a:r>
          </a:p>
          <a:p>
            <a:pPr marL="400050" indent="-342900">
              <a:spcBef>
                <a:spcPts val="2400"/>
              </a:spcBef>
            </a:pPr>
            <a:r>
              <a:rPr lang="en-US" sz="2400" b="1" dirty="0"/>
              <a:t>Bridging blockchains:</a:t>
            </a:r>
            <a:r>
              <a:rPr lang="en-US" sz="2400" dirty="0"/>
              <a:t>  proof of consensus (</a:t>
            </a:r>
            <a:r>
              <a:rPr lang="en-US" sz="2400" dirty="0" err="1"/>
              <a:t>zkBridge</a:t>
            </a:r>
            <a:r>
              <a:rPr lang="en-US" sz="2400" dirty="0"/>
              <a:t>)</a:t>
            </a:r>
          </a:p>
          <a:p>
            <a:pPr marL="57150" indent="0">
              <a:spcBef>
                <a:spcPts val="600"/>
              </a:spcBef>
              <a:buNone/>
            </a:pPr>
            <a:r>
              <a:rPr lang="en-US" sz="2400" dirty="0"/>
              <a:t>	Chain A produces a succinct proof about its state.  Chain B verifies.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10A09-A82D-6DF9-3578-AFA5F065A6FD}"/>
              </a:ext>
            </a:extLst>
          </p:cNvPr>
          <p:cNvSpPr txBox="1"/>
          <p:nvPr/>
        </p:nvSpPr>
        <p:spPr>
          <a:xfrm>
            <a:off x="3672620" y="1936955"/>
            <a:ext cx="529439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To minimize gas: need a short proof, fast to verify</a:t>
            </a:r>
          </a:p>
        </p:txBody>
      </p:sp>
    </p:spTree>
    <p:extLst>
      <p:ext uri="{BB962C8B-B14F-4D97-AF65-F5344CB8AC3E}">
        <p14:creationId xmlns:p14="http://schemas.microsoft.com/office/powerpoint/2010/main" val="42181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060D-215A-A72D-7E75-B38946AE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Applications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A1A04-D761-4A17-ACB3-3E6F5800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" y="1200151"/>
            <a:ext cx="8745794" cy="3818430"/>
          </a:xfrm>
        </p:spPr>
        <p:txBody>
          <a:bodyPr>
            <a:normAutofit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Some applications require zero knowledge (privacy):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Private Tx on a public blockchain</a:t>
            </a:r>
            <a:r>
              <a:rPr lang="en-US" sz="2400" dirty="0"/>
              <a:t>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 err="1"/>
              <a:t>zk</a:t>
            </a:r>
            <a:r>
              <a:rPr lang="en-US" sz="2400" dirty="0"/>
              <a:t> proof that a private Tx is valid  </a:t>
            </a:r>
            <a:r>
              <a:rPr lang="en-US" sz="1800" dirty="0"/>
              <a:t>(Tornado cash,  </a:t>
            </a:r>
            <a:r>
              <a:rPr lang="en-US" sz="1800" dirty="0" err="1"/>
              <a:t>Zcash</a:t>
            </a:r>
            <a:r>
              <a:rPr lang="en-US" sz="1800" dirty="0"/>
              <a:t>,  </a:t>
            </a:r>
            <a:r>
              <a:rPr lang="en-US" sz="1800" dirty="0" err="1"/>
              <a:t>IronFish</a:t>
            </a:r>
            <a:r>
              <a:rPr lang="en-US" sz="1800" dirty="0"/>
              <a:t>,  </a:t>
            </a:r>
            <a:r>
              <a:rPr lang="en-US" sz="1800" dirty="0" err="1"/>
              <a:t>Aleo</a:t>
            </a:r>
            <a:r>
              <a:rPr lang="en-US" sz="1800" dirty="0"/>
              <a:t>)</a:t>
            </a:r>
            <a:endParaRPr lang="en-US" sz="2400" dirty="0"/>
          </a:p>
          <a:p>
            <a:pPr>
              <a:spcBef>
                <a:spcPts val="1776"/>
              </a:spcBef>
            </a:pPr>
            <a:r>
              <a:rPr lang="en-US" sz="2400" b="1" dirty="0"/>
              <a:t>Compliance:</a:t>
            </a:r>
          </a:p>
          <a:p>
            <a:pPr lvl="1"/>
            <a:r>
              <a:rPr lang="en-US" sz="2400" dirty="0"/>
              <a:t>Proof that a private Tx is compliant with banking laws </a:t>
            </a:r>
            <a:r>
              <a:rPr lang="en-US" sz="2000" dirty="0"/>
              <a:t>(Espresso)</a:t>
            </a:r>
          </a:p>
          <a:p>
            <a:pPr lvl="1"/>
            <a:r>
              <a:rPr lang="en-US" sz="2400" dirty="0"/>
              <a:t>Proof that an exchange is solvent in zero-knowledge </a:t>
            </a:r>
            <a:r>
              <a:rPr lang="en-US" sz="2000" dirty="0"/>
              <a:t>(Proven)</a:t>
            </a:r>
          </a:p>
          <a:p>
            <a:pPr marL="57150" indent="0">
              <a:spcBef>
                <a:spcPts val="2976"/>
              </a:spcBef>
              <a:buNone/>
            </a:pPr>
            <a:r>
              <a:rPr lang="en-US" sz="2400" dirty="0"/>
              <a:t>More on these blockchain applications in a minute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62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8672-6B30-6B62-5506-6732CB77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non-blockchain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1E37-9713-8565-4218-927EE399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9716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Blockchains drive the development of SNARKs	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dirty="0"/>
              <a:t>		… but </a:t>
            </a:r>
            <a:r>
              <a:rPr lang="en-US" b="1" u="sng" dirty="0"/>
              <a:t>many</a:t>
            </a:r>
            <a:r>
              <a:rPr lang="en-US" dirty="0"/>
              <a:t> non-blockchain applications benefit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7A0252-2577-4106-F838-74D4D73B7DF2}"/>
              </a:ext>
            </a:extLst>
          </p:cNvPr>
          <p:cNvSpPr/>
          <p:nvPr/>
        </p:nvSpPr>
        <p:spPr>
          <a:xfrm>
            <a:off x="336752" y="1645060"/>
            <a:ext cx="8458200" cy="1526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130903</TotalTime>
  <Words>4293</Words>
  <Application>Microsoft Macintosh PowerPoint</Application>
  <PresentationFormat>On-screen Show (16:9)</PresentationFormat>
  <Paragraphs>639</Paragraphs>
  <Slides>51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 Math</vt:lpstr>
      <vt:lpstr>Merriweather</vt:lpstr>
      <vt:lpstr>Wingdings</vt:lpstr>
      <vt:lpstr>Office Theme</vt:lpstr>
      <vt:lpstr>Using zk-SNARKs for Privacy on the Blockchain</vt:lpstr>
      <vt:lpstr>The need for privacy in the financial system</vt:lpstr>
      <vt:lpstr>Previous lecture</vt:lpstr>
      <vt:lpstr>What is a zk-SNARK?</vt:lpstr>
      <vt:lpstr>What is a zk-SNARK ?      (intuition)</vt:lpstr>
      <vt:lpstr>Commercial interest in SNARKs</vt:lpstr>
      <vt:lpstr>Blockchain Applications I</vt:lpstr>
      <vt:lpstr>Blockchain Applications II</vt:lpstr>
      <vt:lpstr>Many non-blockchain applications</vt:lpstr>
      <vt:lpstr>Why is all this possible now?</vt:lpstr>
      <vt:lpstr>What is a SNARK?</vt:lpstr>
      <vt:lpstr>Review: arithmetic circuits</vt:lpstr>
      <vt:lpstr>(preprocessing)  NARK:  Non-interactive ARgument of Knowledge</vt:lpstr>
      <vt:lpstr>(preprocessing)  NARK:  Non-interactive ARgument of Knowledge</vt:lpstr>
      <vt:lpstr>NARK:  requirements  (informal)</vt:lpstr>
      <vt:lpstr>SNARK: a Succinct ARgument of Knowledge</vt:lpstr>
      <vt:lpstr>SNARK: a Succinct ARgument of Knowledge</vt:lpstr>
      <vt:lpstr>Types of preprocessing Setup</vt:lpstr>
      <vt:lpstr>Significant progress in recent years  (partial list)</vt:lpstr>
      <vt:lpstr>Significant progress in recent years  (partial list)</vt:lpstr>
      <vt:lpstr>Significant progress in recent years  (partial list)</vt:lpstr>
      <vt:lpstr>How to define “knowledge soundness” and “zero knowledge”?</vt:lpstr>
      <vt:lpstr>Definitions:  (1) knowledge sound</vt:lpstr>
      <vt:lpstr>Definitions:  (1) knowledge sound  (simplified)</vt:lpstr>
      <vt:lpstr>Definitions:  (2) Zero knowledge</vt:lpstr>
      <vt:lpstr>Definitions:  (2) Zero knowledge</vt:lpstr>
      <vt:lpstr>Definitions:  (2) Zero knowledge (simplified)</vt:lpstr>
      <vt:lpstr>Definitions:  (2) Zero knowledge (simplified)</vt:lpstr>
      <vt:lpstr>How to build a zk-SNARK?</vt:lpstr>
      <vt:lpstr>Applications of SNARKs: (1)  Tornado cash:   a zk-based mixer</vt:lpstr>
      <vt:lpstr>Tornado Cash:  a ZK-mixer</vt:lpstr>
      <vt:lpstr>The tornado cash contract   (simplified)</vt:lpstr>
      <vt:lpstr>Tornado cash: deposit     (simplified)</vt:lpstr>
      <vt:lpstr>Tornado cash: deposit     (simplified)</vt:lpstr>
      <vt:lpstr>Tornado cash: deposit     (simplified)</vt:lpstr>
      <vt:lpstr>Tornado cash: deposit     (simplified)</vt:lpstr>
      <vt:lpstr>Tornado cash: withdrawal     (simplified)</vt:lpstr>
      <vt:lpstr>Tornado cash: withdrawal     (simplified)</vt:lpstr>
      <vt:lpstr>Tornado cash: withdrawal     (simplified)</vt:lpstr>
      <vt:lpstr>Tornado cash: withdrawal     (simplified)</vt:lpstr>
      <vt:lpstr>Tornado cash: withdrawal     (simplified)</vt:lpstr>
      <vt:lpstr>Who pays the withdrawal gas fee?</vt:lpstr>
      <vt:lpstr>Tornado Cash:  the UI</vt:lpstr>
      <vt:lpstr>Tornado trouble … U.S. sanctions</vt:lpstr>
      <vt:lpstr>Sanctions</vt:lpstr>
      <vt:lpstr>Designing a compliant Tornado??</vt:lpstr>
      <vt:lpstr>Designing a compliant Tornado??</vt:lpstr>
      <vt:lpstr>Designing a compliant Tornado??</vt:lpstr>
      <vt:lpstr>Other private Tx projects</vt:lpstr>
      <vt:lpstr>END  OF  LECTURE</vt:lpstr>
      <vt:lpstr>Further topics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1585</cp:revision>
  <cp:lastPrinted>2015-09-20T23:02:57Z</cp:lastPrinted>
  <dcterms:created xsi:type="dcterms:W3CDTF">2010-10-17T19:58:05Z</dcterms:created>
  <dcterms:modified xsi:type="dcterms:W3CDTF">2023-11-13T22:47:15Z</dcterms:modified>
</cp:coreProperties>
</file>