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1352" r:id="rId2"/>
    <p:sldId id="1801" r:id="rId3"/>
    <p:sldId id="1805" r:id="rId4"/>
    <p:sldId id="1707" r:id="rId5"/>
    <p:sldId id="1806" r:id="rId6"/>
    <p:sldId id="1718" r:id="rId7"/>
    <p:sldId id="1807" r:id="rId8"/>
    <p:sldId id="1802" r:id="rId9"/>
    <p:sldId id="1719" r:id="rId10"/>
    <p:sldId id="1870" r:id="rId11"/>
    <p:sldId id="1636" r:id="rId12"/>
    <p:sldId id="1865" r:id="rId13"/>
    <p:sldId id="1874" r:id="rId14"/>
    <p:sldId id="1876" r:id="rId15"/>
    <p:sldId id="1877" r:id="rId16"/>
    <p:sldId id="1803" r:id="rId17"/>
    <p:sldId id="1891" r:id="rId18"/>
    <p:sldId id="1890" r:id="rId19"/>
    <p:sldId id="1892" r:id="rId20"/>
    <p:sldId id="1883" r:id="rId21"/>
    <p:sldId id="1889" r:id="rId22"/>
    <p:sldId id="1804" r:id="rId23"/>
    <p:sldId id="1800" r:id="rId24"/>
    <p:sldId id="1722" r:id="rId25"/>
    <p:sldId id="1670" r:id="rId26"/>
    <p:sldId id="1605" r:id="rId27"/>
    <p:sldId id="1675" r:id="rId28"/>
    <p:sldId id="1676" r:id="rId29"/>
    <p:sldId id="1767" r:id="rId30"/>
    <p:sldId id="1771" r:id="rId31"/>
    <p:sldId id="1936" r:id="rId32"/>
    <p:sldId id="1935" r:id="rId33"/>
    <p:sldId id="1833" r:id="rId34"/>
    <p:sldId id="1783" r:id="rId35"/>
    <p:sldId id="1644" r:id="rId36"/>
    <p:sldId id="1647" r:id="rId37"/>
    <p:sldId id="1772" r:id="rId38"/>
    <p:sldId id="1773" r:id="rId39"/>
    <p:sldId id="1774" r:id="rId40"/>
    <p:sldId id="1893" r:id="rId41"/>
    <p:sldId id="1894" r:id="rId42"/>
    <p:sldId id="1895" r:id="rId43"/>
    <p:sldId id="1934" r:id="rId44"/>
    <p:sldId id="1810" r:id="rId45"/>
    <p:sldId id="1633" r:id="rId46"/>
  </p:sldIdLst>
  <p:sldSz cx="9144000" cy="5143500" type="screen16x9"/>
  <p:notesSz cx="914400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9A0000"/>
    <a:srgbClr val="3025FF"/>
    <a:srgbClr val="AD0000"/>
    <a:srgbClr val="96060B"/>
    <a:srgbClr val="CAC9CA"/>
    <a:srgbClr val="848384"/>
    <a:srgbClr val="353535"/>
    <a:srgbClr val="181818"/>
    <a:srgbClr val="E2FDBE"/>
    <a:srgbClr val="FEF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178" autoAdjust="0"/>
    <p:restoredTop sz="95101" autoAdjust="0"/>
  </p:normalViewPr>
  <p:slideViewPr>
    <p:cSldViewPr snapToGrid="0">
      <p:cViewPr varScale="1">
        <p:scale>
          <a:sx n="130" d="100"/>
          <a:sy n="130" d="100"/>
        </p:scale>
        <p:origin x="208" y="4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352" y="38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125" d="100"/>
          <a:sy n="125" d="100"/>
        </p:scale>
        <p:origin x="-3960" y="-112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69C4B-EC5A-BA4C-B83C-9270746811F3}" type="datetimeFigureOut">
              <a:rPr lang="en-US" smtClean="0"/>
              <a:pPr/>
              <a:t>11/11/23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ECE5B-4CC4-F446-93E7-1DC269D82A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31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D36DFA-3B2C-F743-90CA-9BD1CAE78F1A}" type="datetime1">
              <a:rPr lang="en-US"/>
              <a:pPr>
                <a:defRPr/>
              </a:pPr>
              <a:t>11/11/23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17EB13C-F963-D44E-AB67-20FAD2F50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18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 User </a:t>
            </a:r>
            <a:r>
              <a:rPr lang="en-US" dirty="0" err="1"/>
              <a:t>timezone</a:t>
            </a:r>
            <a:r>
              <a:rPr lang="en-US" dirty="0"/>
              <a:t> can be inferred.   My travel schedule can result in linking.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build clusters of linked addresses.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50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/abs/2205.13882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85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participants knows which mix address is theirs, but knows nothing about the other mix addresses.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90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01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Stress non-interactive aspect of proof.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A6495-08A5-4780-AF01-64577BB694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96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WRITE:   and   </a:t>
            </a:r>
            <a:r>
              <a:rPr lang="en-US" dirty="0" err="1"/>
              <a:t>m_i</a:t>
            </a:r>
            <a:r>
              <a:rPr lang="en-US" dirty="0"/>
              <a:t> (1– </a:t>
            </a:r>
            <a:r>
              <a:rPr lang="en-US" dirty="0" err="1"/>
              <a:t>m_i</a:t>
            </a:r>
            <a:r>
              <a:rPr lang="en-US" dirty="0"/>
              <a:t>) = 0   for all  </a:t>
            </a:r>
            <a:r>
              <a:rPr lang="en-US" dirty="0" err="1"/>
              <a:t>i</a:t>
            </a:r>
            <a:r>
              <a:rPr lang="en-US" dirty="0"/>
              <a:t>=1,…,256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94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Knowledge is stronger the soundness.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80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 |C| is bigger than log |w|, so this is not as strict as requiring proof size to be log |w|.   In many SNARKs, proof size and verify time is independent of |C| or |w|.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A6495-08A5-4780-AF01-64577BB694E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5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5DFC8-652C-2A41-ABFD-B1F021817DFC}" type="datetime1">
              <a:rPr lang="en-US"/>
              <a:pPr>
                <a:defRPr/>
              </a:pPr>
              <a:t>11/11/23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E5B5C-DED7-1642-8D38-762AABC53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459348"/>
            <a:ext cx="9144000" cy="1321876"/>
          </a:xfrm>
          <a:prstGeom prst="rect">
            <a:avLst/>
          </a:prstGeom>
          <a:solidFill>
            <a:srgbClr val="5A159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defRPr/>
            </a:pP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08610"/>
            <a:ext cx="7772400" cy="695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365125" y="1"/>
            <a:ext cx="8350251" cy="810599"/>
          </a:xfrm>
          <a:prstGeom prst="roundRect">
            <a:avLst/>
          </a:prstGeom>
          <a:noFill/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 dirty="0">
              <a:solidFill>
                <a:schemeClr val="bg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4763"/>
            <a:ext cx="9144000" cy="838200"/>
          </a:xfrm>
          <a:prstGeom prst="rect">
            <a:avLst/>
          </a:prstGeom>
          <a:solidFill>
            <a:srgbClr val="99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defRPr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919"/>
            <a:ext cx="8229600" cy="623097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8184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F94FB-DBAC-5A49-BBDE-DEB602A733FE}" type="datetime1">
              <a:rPr lang="en-US"/>
              <a:pPr>
                <a:defRPr/>
              </a:pPr>
              <a:t>11/11/23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4F64E-2EE5-7440-95DF-06B2C2E4B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2419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793E1D0-547A-D244-A03A-F935803C2C43}" type="datetime1">
              <a:rPr lang="en-US"/>
              <a:pPr>
                <a:defRPr/>
              </a:pPr>
              <a:t>11/11/23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64D269-B643-834D-96C1-658E4275C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095" r:id="rId3"/>
    <p:sldLayoutId id="2147484102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7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20.png"/><Relationship Id="rId4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40.png"/><Relationship Id="rId7" Type="http://schemas.openxmlformats.org/officeDocument/2006/relationships/image" Target="../media/image18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4" Type="http://schemas.openxmlformats.org/officeDocument/2006/relationships/image" Target="../media/image150.png"/><Relationship Id="rId9" Type="http://schemas.openxmlformats.org/officeDocument/2006/relationships/image" Target="../media/image29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1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11.png"/><Relationship Id="rId4" Type="http://schemas.openxmlformats.org/officeDocument/2006/relationships/image" Target="../media/image37.png"/><Relationship Id="rId9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7" Type="http://schemas.openxmlformats.org/officeDocument/2006/relationships/image" Target="../media/image60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787" y="1816834"/>
            <a:ext cx="8721213" cy="811054"/>
          </a:xfrm>
        </p:spPr>
        <p:txBody>
          <a:bodyPr>
            <a:noAutofit/>
          </a:bodyPr>
          <a:lstStyle/>
          <a:p>
            <a:pPr>
              <a:lnSpc>
                <a:spcPts val="5040"/>
              </a:lnSpc>
              <a:spcBef>
                <a:spcPts val="0"/>
              </a:spcBef>
            </a:pPr>
            <a:r>
              <a:rPr lang="en-US" sz="5400" b="1" dirty="0"/>
              <a:t>Privacy on the Blockchain</a:t>
            </a:r>
            <a:endParaRPr lang="en-US" sz="6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1F1188-11C7-D44B-B40B-6A3A04244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399" y="84621"/>
            <a:ext cx="1223505" cy="1223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EC6456-65FF-AE4F-BF1C-E2E0C33D64E8}"/>
              </a:ext>
            </a:extLst>
          </p:cNvPr>
          <p:cNvSpPr txBox="1"/>
          <p:nvPr/>
        </p:nvSpPr>
        <p:spPr>
          <a:xfrm>
            <a:off x="3444768" y="234708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CS251 Fall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82417-0D84-1647-8BC9-3591C6CAE862}"/>
              </a:ext>
            </a:extLst>
          </p:cNvPr>
          <p:cNvSpPr txBox="1"/>
          <p:nvPr/>
        </p:nvSpPr>
        <p:spPr>
          <a:xfrm>
            <a:off x="3306539" y="719965"/>
            <a:ext cx="27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(cs251.stanford.edu)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95BE49-D5B5-6345-A235-211F5413DB85}"/>
              </a:ext>
            </a:extLst>
          </p:cNvPr>
          <p:cNvSpPr txBox="1"/>
          <p:nvPr/>
        </p:nvSpPr>
        <p:spPr>
          <a:xfrm>
            <a:off x="3444768" y="3362914"/>
            <a:ext cx="1789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+mn-lt"/>
              </a:rPr>
              <a:t>Dan </a:t>
            </a:r>
            <a:r>
              <a:rPr lang="en-US" sz="2800" dirty="0" err="1">
                <a:latin typeface="+mn-lt"/>
              </a:rPr>
              <a:t>Boneh</a:t>
            </a:r>
            <a:endParaRPr lang="en-US" sz="28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166136-844A-A27D-F6BF-9D00DC51A016}"/>
              </a:ext>
            </a:extLst>
          </p:cNvPr>
          <p:cNvSpPr txBox="1"/>
          <p:nvPr/>
        </p:nvSpPr>
        <p:spPr>
          <a:xfrm>
            <a:off x="3444768" y="4621161"/>
            <a:ext cx="1971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+mn-lt"/>
              </a:rPr>
              <a:t>[project #4 posted]</a:t>
            </a:r>
          </a:p>
        </p:txBody>
      </p:sp>
    </p:spTree>
    <p:extLst>
      <p:ext uri="{BB962C8B-B14F-4D97-AF65-F5344CB8AC3E}">
        <p14:creationId xmlns:p14="http://schemas.microsoft.com/office/powerpoint/2010/main" val="15662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FFC3-051C-2B4F-8E0A-04135DDF7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Linking an addresses to an identity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64E27-CFAB-3C46-8BA3-581929C9F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380" y="1665241"/>
            <a:ext cx="8773297" cy="3478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Alice buys a book from a merchant:</a:t>
            </a:r>
          </a:p>
          <a:p>
            <a:r>
              <a:rPr lang="en-US" sz="2400" dirty="0"/>
              <a:t>Alice learns one of merchant’s address (B)</a:t>
            </a:r>
          </a:p>
          <a:p>
            <a:r>
              <a:rPr lang="en-US" sz="2400" dirty="0"/>
              <a:t>Merchant links three addresses to Alice  </a:t>
            </a:r>
            <a:r>
              <a:rPr lang="en-US" sz="2000" dirty="0"/>
              <a:t>(A1, A2, A3)</a:t>
            </a:r>
          </a:p>
          <a:p>
            <a:pPr marL="0" indent="0">
              <a:spcBef>
                <a:spcPts val="2376"/>
              </a:spcBef>
              <a:buNone/>
            </a:pPr>
            <a:r>
              <a:rPr lang="en-US" sz="2400" dirty="0"/>
              <a:t>Alice uses an exchange  (</a:t>
            </a:r>
            <a:r>
              <a:rPr lang="en-US" sz="2000" dirty="0">
                <a:latin typeface="+mn-lt"/>
              </a:rPr>
              <a:t>ETH </a:t>
            </a:r>
            <a:r>
              <a:rPr lang="en-US" sz="2000" dirty="0">
                <a:latin typeface="+mn-lt"/>
                <a:sym typeface="Wingdings" pitchFamily="2" charset="2"/>
              </a:rPr>
              <a:t>↔︎ USD</a:t>
            </a:r>
            <a:r>
              <a:rPr lang="en-US" sz="2000" dirty="0">
                <a:sym typeface="Wingdings" pitchFamily="2" charset="2"/>
              </a:rPr>
              <a:t>)</a:t>
            </a:r>
            <a:endParaRPr lang="en-US" sz="2400" dirty="0"/>
          </a:p>
          <a:p>
            <a:r>
              <a:rPr lang="en-US" sz="2400" dirty="0"/>
              <a:t>BSA:   a US exchange must do KYC   (know your customer)</a:t>
            </a:r>
          </a:p>
          <a:p>
            <a:pPr marL="57150" indent="0">
              <a:buNone/>
            </a:pPr>
            <a:r>
              <a:rPr lang="en-US" sz="2400" dirty="0"/>
              <a:t>			… collect and verify Alice’s ID</a:t>
            </a:r>
          </a:p>
          <a:p>
            <a:r>
              <a:rPr lang="en-US" sz="2400" dirty="0"/>
              <a:t>Exchange links Alice to her addresses  </a:t>
            </a:r>
            <a:r>
              <a:rPr lang="en-US" sz="2000" dirty="0"/>
              <a:t>(A1, A2, A3)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21CBE2-56D2-CB4F-9951-9DA1ECD424D7}"/>
              </a:ext>
            </a:extLst>
          </p:cNvPr>
          <p:cNvSpPr txBox="1"/>
          <p:nvPr/>
        </p:nvSpPr>
        <p:spPr>
          <a:xfrm>
            <a:off x="1336124" y="913336"/>
            <a:ext cx="592008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/>
              <a:t>i</a:t>
            </a:r>
            <a:r>
              <a:rPr lang="en-US" dirty="0">
                <a:latin typeface="+mn-lt"/>
              </a:rPr>
              <a:t>nputs: A1: 4,  A2: 5           outputs: B: 6,  A3: 3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8C69CB-8437-0604-0162-582BBCD5CE7E}"/>
              </a:ext>
            </a:extLst>
          </p:cNvPr>
          <p:cNvCxnSpPr/>
          <p:nvPr/>
        </p:nvCxnSpPr>
        <p:spPr>
          <a:xfrm>
            <a:off x="88490" y="3116826"/>
            <a:ext cx="89866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925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0150F-F8FD-1745-9770-313E2D908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>
                <a:latin typeface="+mn-lt"/>
              </a:rPr>
              <a:t>At the network layer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9EFE98-B206-CC44-923F-80B40E0F5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37" y="2999502"/>
            <a:ext cx="473557" cy="816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6FB1CC-7118-B04A-8227-868E0A6A2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76" y="2070545"/>
            <a:ext cx="584280" cy="864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AAA9B7-40D9-5B49-A50F-E8B004262D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5985" y="3880619"/>
            <a:ext cx="584281" cy="8643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9E98F0C-6EC9-3F44-9A8F-0143AE244C2E}"/>
              </a:ext>
            </a:extLst>
          </p:cNvPr>
          <p:cNvSpPr/>
          <p:nvPr/>
        </p:nvSpPr>
        <p:spPr>
          <a:xfrm>
            <a:off x="1452049" y="2307291"/>
            <a:ext cx="347241" cy="22865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204C63-93E4-C342-9C32-CE59FC95DF36}"/>
              </a:ext>
            </a:extLst>
          </p:cNvPr>
          <p:cNvSpPr/>
          <p:nvPr/>
        </p:nvSpPr>
        <p:spPr>
          <a:xfrm>
            <a:off x="1460776" y="3228634"/>
            <a:ext cx="347241" cy="22865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F34A96-3DC7-7C40-A3E5-7A2607C51B4E}"/>
              </a:ext>
            </a:extLst>
          </p:cNvPr>
          <p:cNvSpPr/>
          <p:nvPr/>
        </p:nvSpPr>
        <p:spPr>
          <a:xfrm>
            <a:off x="1460775" y="4091431"/>
            <a:ext cx="347241" cy="22865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8EEF96-561B-1E46-BC5C-5F7F73F63DCE}"/>
              </a:ext>
            </a:extLst>
          </p:cNvPr>
          <p:cNvSpPr txBox="1"/>
          <p:nvPr/>
        </p:nvSpPr>
        <p:spPr>
          <a:xfrm>
            <a:off x="182521" y="2236427"/>
            <a:ext cx="580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n-lt"/>
              </a:rPr>
              <a:t>sk</a:t>
            </a:r>
            <a:r>
              <a:rPr lang="en-US" b="1" baseline="-25000" dirty="0" err="1">
                <a:solidFill>
                  <a:srgbClr val="FF0000"/>
                </a:solidFill>
                <a:latin typeface="+mn-lt"/>
              </a:rPr>
              <a:t>A</a:t>
            </a:r>
            <a:endParaRPr lang="en-US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4966CD-1A50-A44F-B951-C30FA774434B}"/>
              </a:ext>
            </a:extLst>
          </p:cNvPr>
          <p:cNvSpPr txBox="1"/>
          <p:nvPr/>
        </p:nvSpPr>
        <p:spPr>
          <a:xfrm>
            <a:off x="182521" y="3176908"/>
            <a:ext cx="570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n-lt"/>
              </a:rPr>
              <a:t>sk</a:t>
            </a:r>
            <a:r>
              <a:rPr lang="en-US" b="1" baseline="-25000" dirty="0" err="1">
                <a:solidFill>
                  <a:srgbClr val="FF0000"/>
                </a:solidFill>
                <a:latin typeface="+mn-lt"/>
              </a:rPr>
              <a:t>B</a:t>
            </a:r>
            <a:endParaRPr lang="en-US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07B1B9-8DCE-9843-9CB1-73B4DCBDDFBE}"/>
              </a:ext>
            </a:extLst>
          </p:cNvPr>
          <p:cNvSpPr txBox="1"/>
          <p:nvPr/>
        </p:nvSpPr>
        <p:spPr>
          <a:xfrm>
            <a:off x="182521" y="4136109"/>
            <a:ext cx="564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n-lt"/>
              </a:rPr>
              <a:t>sk</a:t>
            </a:r>
            <a:r>
              <a:rPr lang="en-US" b="1" baseline="-25000" dirty="0" err="1">
                <a:solidFill>
                  <a:srgbClr val="FF0000"/>
                </a:solidFill>
                <a:latin typeface="+mn-lt"/>
              </a:rPr>
              <a:t>C</a:t>
            </a:r>
            <a:endParaRPr lang="en-US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E36523-3498-F149-8F50-ABB20D72AA14}"/>
              </a:ext>
            </a:extLst>
          </p:cNvPr>
          <p:cNvSpPr txBox="1"/>
          <p:nvPr/>
        </p:nvSpPr>
        <p:spPr>
          <a:xfrm>
            <a:off x="6402654" y="4313037"/>
            <a:ext cx="1768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P2P network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0477CC-B30D-D347-B305-8A669ED6239F}"/>
              </a:ext>
            </a:extLst>
          </p:cNvPr>
          <p:cNvGrpSpPr/>
          <p:nvPr/>
        </p:nvGrpSpPr>
        <p:grpSpPr>
          <a:xfrm>
            <a:off x="4515079" y="1679744"/>
            <a:ext cx="4268397" cy="2660904"/>
            <a:chOff x="4515079" y="1512595"/>
            <a:chExt cx="4268397" cy="266456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FAB2539-9B36-B946-BAEC-50AC3DEDD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7106" y="2986416"/>
              <a:ext cx="1190746" cy="119074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BA95BE-77A2-0A4D-9AB1-F49F428BD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4026" y="1544769"/>
              <a:ext cx="1190746" cy="119074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A0DD83-2B78-7744-BA3F-9E3FB708F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2730" y="2280678"/>
              <a:ext cx="1190746" cy="119074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B51E5A-1E31-5649-AA39-7BC691F52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5079" y="2267124"/>
              <a:ext cx="1190746" cy="1190746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6E29B2-2118-BE45-A0B2-824264745F57}"/>
                </a:ext>
              </a:extLst>
            </p:cNvPr>
            <p:cNvSpPr/>
            <p:nvPr/>
          </p:nvSpPr>
          <p:spPr>
            <a:xfrm>
              <a:off x="4572000" y="1512595"/>
              <a:ext cx="4114799" cy="2642220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E6B3491-9BE2-2647-AD35-62A10F68B7D3}"/>
              </a:ext>
            </a:extLst>
          </p:cNvPr>
          <p:cNvCxnSpPr/>
          <p:nvPr/>
        </p:nvCxnSpPr>
        <p:spPr>
          <a:xfrm flipV="1">
            <a:off x="1919228" y="2151234"/>
            <a:ext cx="4114798" cy="296593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D2A45C2-E2A2-F543-AF94-C4931AEA48D1}"/>
              </a:ext>
            </a:extLst>
          </p:cNvPr>
          <p:cNvCxnSpPr>
            <a:cxnSpLocks/>
          </p:cNvCxnSpPr>
          <p:nvPr/>
        </p:nvCxnSpPr>
        <p:spPr>
          <a:xfrm flipV="1">
            <a:off x="1919228" y="3897383"/>
            <a:ext cx="4119601" cy="32300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5702FD8-FD6E-3244-8717-AD164B329B7B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1865229" y="3353628"/>
            <a:ext cx="4111877" cy="39246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ounded Rectangular Callout 55">
            <a:extLst>
              <a:ext uri="{FF2B5EF4-FFF2-40B4-BE49-F238E27FC236}">
                <a16:creationId xmlns:a16="http://schemas.microsoft.com/office/drawing/2014/main" id="{23014621-25FA-4245-8BAC-8989AECA1C27}"/>
              </a:ext>
            </a:extLst>
          </p:cNvPr>
          <p:cNvSpPr/>
          <p:nvPr/>
        </p:nvSpPr>
        <p:spPr>
          <a:xfrm>
            <a:off x="2334831" y="2552439"/>
            <a:ext cx="1641796" cy="612648"/>
          </a:xfrm>
          <a:prstGeom prst="wedgeRoundRectCallout">
            <a:avLst>
              <a:gd name="adj1" fmla="val -80727"/>
              <a:gd name="adj2" fmla="val 59198"/>
              <a:gd name="adj3" fmla="val 16667"/>
            </a:avLst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dirty="0"/>
              <a:t>signed Tx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253F4C2-A04B-904E-AB9B-4392468C8651}"/>
              </a:ext>
            </a:extLst>
          </p:cNvPr>
          <p:cNvSpPr txBox="1"/>
          <p:nvPr/>
        </p:nvSpPr>
        <p:spPr>
          <a:xfrm>
            <a:off x="154583" y="1508058"/>
            <a:ext cx="1389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end users</a:t>
            </a:r>
          </a:p>
        </p:txBody>
      </p:sp>
      <p:pic>
        <p:nvPicPr>
          <p:cNvPr id="32" name="Shape 1084">
            <a:extLst>
              <a:ext uri="{FF2B5EF4-FFF2-40B4-BE49-F238E27FC236}">
                <a16:creationId xmlns:a16="http://schemas.microsoft.com/office/drawing/2014/main" id="{4F27EBAE-CBDF-A54D-9A11-B963D043B04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r="75883"/>
          <a:stretch/>
        </p:blipFill>
        <p:spPr>
          <a:xfrm>
            <a:off x="6436309" y="1240503"/>
            <a:ext cx="211261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Shape 1084">
            <a:extLst>
              <a:ext uri="{FF2B5EF4-FFF2-40B4-BE49-F238E27FC236}">
                <a16:creationId xmlns:a16="http://schemas.microsoft.com/office/drawing/2014/main" id="{0DACC334-0849-8248-973B-7E641EA9504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r="75883"/>
          <a:stretch/>
        </p:blipFill>
        <p:spPr>
          <a:xfrm flipH="1">
            <a:off x="6755426" y="1240503"/>
            <a:ext cx="207504" cy="1005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6561B30-054E-BF82-DCEA-E97DE9F2BAFC}"/>
              </a:ext>
            </a:extLst>
          </p:cNvPr>
          <p:cNvGrpSpPr/>
          <p:nvPr/>
        </p:nvGrpSpPr>
        <p:grpSpPr>
          <a:xfrm>
            <a:off x="2751596" y="4393899"/>
            <a:ext cx="2450062" cy="634199"/>
            <a:chOff x="5997812" y="4310289"/>
            <a:chExt cx="2450062" cy="6341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D12ADE-A6E3-1640-B45D-F01D868ADDCC}"/>
                </a:ext>
              </a:extLst>
            </p:cNvPr>
            <p:cNvSpPr txBox="1"/>
            <p:nvPr/>
          </p:nvSpPr>
          <p:spPr>
            <a:xfrm>
              <a:off x="5997812" y="4453142"/>
              <a:ext cx="17337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Solution:</a:t>
              </a:r>
            </a:p>
          </p:txBody>
        </p:sp>
        <p:pic>
          <p:nvPicPr>
            <p:cNvPr id="21506" name="Picture 2" descr="Tor (Netzwerk) – Wikipedia">
              <a:extLst>
                <a:ext uri="{FF2B5EF4-FFF2-40B4-BE49-F238E27FC236}">
                  <a16:creationId xmlns:a16="http://schemas.microsoft.com/office/drawing/2014/main" id="{3412969F-CAA3-CC44-AA98-FA5A23C17C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8118" y="4310289"/>
              <a:ext cx="1049756" cy="634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6D8F5B2-D108-9F92-CF36-2E4AD0F73E0A}"/>
              </a:ext>
            </a:extLst>
          </p:cNvPr>
          <p:cNvSpPr txBox="1"/>
          <p:nvPr/>
        </p:nvSpPr>
        <p:spPr>
          <a:xfrm>
            <a:off x="2129246" y="822786"/>
            <a:ext cx="6144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+mn-lt"/>
              </a:rPr>
              <a:t>Miners/validators learn Alice’s IP address</a:t>
            </a:r>
          </a:p>
        </p:txBody>
      </p:sp>
    </p:spTree>
    <p:extLst>
      <p:ext uri="{BB962C8B-B14F-4D97-AF65-F5344CB8AC3E}">
        <p14:creationId xmlns:p14="http://schemas.microsoft.com/office/powerpoint/2010/main" val="232887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5F589-6CE9-5D45-B5AC-E1100C13A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De-anonymization strategy:  Idioms of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96BD5-0B8A-1144-B8A7-9AB1E6092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164" y="923465"/>
            <a:ext cx="8958648" cy="20419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 general strategy for de-anonymizing Bitcoin addresses</a:t>
            </a:r>
          </a:p>
          <a:p>
            <a:pPr marL="0" indent="0">
              <a:spcBef>
                <a:spcPts val="1824"/>
              </a:spcBef>
              <a:buNone/>
            </a:pPr>
            <a:r>
              <a:rPr lang="en-US" sz="2400" b="1" dirty="0"/>
              <a:t>Heuristic 1:</a:t>
            </a:r>
          </a:p>
          <a:p>
            <a:pPr marL="0" indent="0">
              <a:buNone/>
            </a:pPr>
            <a:r>
              <a:rPr lang="en-US" sz="2400" dirty="0"/>
              <a:t>	Two addresses are input to a TX</a:t>
            </a:r>
          </a:p>
          <a:p>
            <a:pPr marL="0" indent="0">
              <a:buNone/>
            </a:pPr>
            <a:r>
              <a:rPr lang="en-US" sz="2400" dirty="0"/>
              <a:t>			⇒   both addresses are controlled by same entity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878461-ADFE-864A-B31D-C31108C82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693"/>
          <a:stretch/>
        </p:blipFill>
        <p:spPr>
          <a:xfrm>
            <a:off x="173847" y="2924014"/>
            <a:ext cx="8796305" cy="20419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B26E77-7C07-BBD6-502C-2C20BA41648F}"/>
              </a:ext>
            </a:extLst>
          </p:cNvPr>
          <p:cNvSpPr/>
          <p:nvPr/>
        </p:nvSpPr>
        <p:spPr>
          <a:xfrm>
            <a:off x="550606" y="3382297"/>
            <a:ext cx="3559278" cy="963561"/>
          </a:xfrm>
          <a:prstGeom prst="rect">
            <a:avLst/>
          </a:prstGeom>
          <a:solidFill>
            <a:schemeClr val="accent1">
              <a:alpha val="13172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15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96BD5-0B8A-1144-B8A7-9AB1E6092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90" y="1014799"/>
            <a:ext cx="8958648" cy="18569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Heuristic 2:</a:t>
            </a:r>
          </a:p>
          <a:p>
            <a:pPr marL="0" indent="0">
              <a:buNone/>
            </a:pPr>
            <a:r>
              <a:rPr lang="en-US" sz="2400" dirty="0"/>
              <a:t>	Change address is controlled by the same user as input address</a:t>
            </a:r>
          </a:p>
          <a:p>
            <a:pPr marL="0" indent="0">
              <a:buNone/>
            </a:pPr>
            <a:r>
              <a:rPr lang="en-US" sz="2400" dirty="0"/>
              <a:t>	Which is the change address?</a:t>
            </a:r>
          </a:p>
          <a:p>
            <a:pPr lvl="1"/>
            <a:r>
              <a:rPr lang="en-US" sz="2400" dirty="0"/>
              <a:t>Heuristic: a new address that receives less than every input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878461-ADFE-864A-B31D-C31108C82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693"/>
          <a:stretch/>
        </p:blipFill>
        <p:spPr>
          <a:xfrm>
            <a:off x="173847" y="3058058"/>
            <a:ext cx="8796305" cy="204195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B689127-DB0D-B20B-4F29-9A4294EF0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4919"/>
            <a:ext cx="8229600" cy="623097"/>
          </a:xfrm>
        </p:spPr>
        <p:txBody>
          <a:bodyPr>
            <a:noAutofit/>
          </a:bodyPr>
          <a:lstStyle/>
          <a:p>
            <a:r>
              <a:rPr lang="en-US" sz="3600" dirty="0"/>
              <a:t>De-anonymization strategy:  Idioms of use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A939C7-5B63-051F-31A5-75854222A2DE}"/>
              </a:ext>
            </a:extLst>
          </p:cNvPr>
          <p:cNvSpPr/>
          <p:nvPr/>
        </p:nvSpPr>
        <p:spPr>
          <a:xfrm>
            <a:off x="4475520" y="3595995"/>
            <a:ext cx="4000500" cy="348812"/>
          </a:xfrm>
          <a:prstGeom prst="rect">
            <a:avLst/>
          </a:prstGeom>
          <a:solidFill>
            <a:schemeClr val="accent1">
              <a:alpha val="13172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E341E-E409-D343-B9D3-AF415CD05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Bitcoin experiment     </a:t>
            </a:r>
            <a:r>
              <a:rPr lang="en-US" sz="2700" b="0" dirty="0">
                <a:latin typeface="+mn-lt"/>
              </a:rPr>
              <a:t>[</a:t>
            </a:r>
            <a:r>
              <a:rPr lang="en-US" sz="2700" b="0" i="0" dirty="0">
                <a:effectLst/>
                <a:latin typeface="+mn-lt"/>
              </a:rPr>
              <a:t>Meiklejohn, et al.]</a:t>
            </a:r>
            <a:endParaRPr lang="en-US" sz="2700" b="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3409C-6BCA-F048-AAB3-53B6C44B2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8184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step 1</a:t>
            </a:r>
            <a:r>
              <a:rPr lang="en-US" sz="2400" dirty="0"/>
              <a:t>:   Heuristic 1 and 2     ⇒     3.3M clusters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step 2</a:t>
            </a:r>
            <a:r>
              <a:rPr lang="en-US" sz="2400" dirty="0"/>
              <a:t>:   1070 addresses identified by interacting with merchants</a:t>
            </a:r>
          </a:p>
          <a:p>
            <a:pPr lvl="1"/>
            <a:r>
              <a:rPr lang="en-US" sz="2400" dirty="0"/>
              <a:t>Coinbase, Kraken, …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step 3</a:t>
            </a:r>
            <a:r>
              <a:rPr lang="en-US" sz="2400" dirty="0"/>
              <a:t>:  now 15% of all addresses identified</a:t>
            </a:r>
          </a:p>
          <a:p>
            <a:pPr lvl="1"/>
            <a:r>
              <a:rPr lang="en-US" sz="2400" dirty="0"/>
              <a:t>Learn total assets for all clusters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8B9E8-4D7B-5D46-8C9C-D785045EF2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07" t="8866" r="10453" b="3464"/>
          <a:stretch/>
        </p:blipFill>
        <p:spPr>
          <a:xfrm>
            <a:off x="6066502" y="2841523"/>
            <a:ext cx="3077497" cy="2271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B8DAC2-DAD4-569B-C08A-8422258CE745}"/>
              </a:ext>
            </a:extLst>
          </p:cNvPr>
          <p:cNvSpPr txBox="1"/>
          <p:nvPr/>
        </p:nvSpPr>
        <p:spPr>
          <a:xfrm>
            <a:off x="339637" y="4604084"/>
            <a:ext cx="5634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Commercial efforts:  </a:t>
            </a:r>
            <a:r>
              <a:rPr lang="en-US" dirty="0" err="1">
                <a:latin typeface="+mn-lt"/>
              </a:rPr>
              <a:t>Chainalysis</a:t>
            </a:r>
            <a:r>
              <a:rPr lang="en-US" dirty="0">
                <a:latin typeface="+mn-lt"/>
              </a:rPr>
              <a:t>,  Elliptic, … </a:t>
            </a:r>
          </a:p>
        </p:txBody>
      </p:sp>
    </p:spTree>
    <p:extLst>
      <p:ext uri="{BB962C8B-B14F-4D97-AF65-F5344CB8AC3E}">
        <p14:creationId xmlns:p14="http://schemas.microsoft.com/office/powerpoint/2010/main" val="243208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8ECFB62-BCD7-D2AB-415A-7F22328BEC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62C243-5FFB-C730-7821-5834A6D018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24" y="1808610"/>
            <a:ext cx="8301038" cy="695368"/>
          </a:xfrm>
        </p:spPr>
        <p:txBody>
          <a:bodyPr/>
          <a:lstStyle/>
          <a:p>
            <a:r>
              <a:rPr lang="en-US" dirty="0"/>
              <a:t>Private coins on a Public Blockchain</a:t>
            </a:r>
          </a:p>
        </p:txBody>
      </p:sp>
    </p:spTree>
    <p:extLst>
      <p:ext uri="{BB962C8B-B14F-4D97-AF65-F5344CB8AC3E}">
        <p14:creationId xmlns:p14="http://schemas.microsoft.com/office/powerpoint/2010/main" val="3306465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9BF6E7-E4D6-EE46-8AA8-BC50C7007FD6}"/>
              </a:ext>
            </a:extLst>
          </p:cNvPr>
          <p:cNvSpPr/>
          <p:nvPr/>
        </p:nvSpPr>
        <p:spPr>
          <a:xfrm>
            <a:off x="4629150" y="971550"/>
            <a:ext cx="1543050" cy="224506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mixer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address: 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973A84-5409-A749-8389-9EF8A119C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Attempt 1:  simple mixing</a:t>
            </a:r>
            <a:endParaRPr lang="en-US" sz="2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4D5133-7BCC-9741-8C84-3E02CC4B3A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059" y="1085850"/>
            <a:ext cx="438210" cy="648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ECABE5-63C6-BC4C-A68B-443982D2FF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1865996"/>
            <a:ext cx="355168" cy="612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8D39F4-8F31-3A46-B003-67AC0A2DC8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717" y="2570385"/>
            <a:ext cx="438211" cy="648241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B1CA87D-E759-274F-A687-C4AA513D7B6B}"/>
              </a:ext>
            </a:extLst>
          </p:cNvPr>
          <p:cNvGrpSpPr/>
          <p:nvPr/>
        </p:nvGrpSpPr>
        <p:grpSpPr>
          <a:xfrm>
            <a:off x="2501928" y="1100725"/>
            <a:ext cx="2104754" cy="690679"/>
            <a:chOff x="3335903" y="1748135"/>
            <a:chExt cx="2806339" cy="92090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8E2AB5F-D8A6-CD4D-BBF1-0BF2253F7B3F}"/>
                </a:ext>
              </a:extLst>
            </p:cNvPr>
            <p:cNvCxnSpPr>
              <a:cxnSpLocks/>
            </p:cNvCxnSpPr>
            <p:nvPr/>
          </p:nvCxnSpPr>
          <p:spPr>
            <a:xfrm>
              <a:off x="3335903" y="2133600"/>
              <a:ext cx="27600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0EA367-47BB-9448-A97A-D1292D6D3525}"/>
                </a:ext>
              </a:extLst>
            </p:cNvPr>
            <p:cNvSpPr txBox="1"/>
            <p:nvPr/>
          </p:nvSpPr>
          <p:spPr>
            <a:xfrm>
              <a:off x="3551974" y="1748135"/>
              <a:ext cx="1830244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fresh </a:t>
              </a:r>
              <a:r>
                <a:rPr lang="en-US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addr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 X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from Alice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647C8C4-E105-5C47-9C0F-2AC4AE6E8F24}"/>
                </a:ext>
              </a:extLst>
            </p:cNvPr>
            <p:cNvGrpSpPr/>
            <p:nvPr/>
          </p:nvGrpSpPr>
          <p:grpSpPr>
            <a:xfrm>
              <a:off x="5350186" y="1977867"/>
              <a:ext cx="792056" cy="691173"/>
              <a:chOff x="8351944" y="3200400"/>
              <a:chExt cx="1020556" cy="9286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37F53CB-9846-FD4B-9498-ABAE36E1ED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2000" y="3200400"/>
                <a:ext cx="587994" cy="890900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E12D523-094B-DA47-8B04-4EB12B01F077}"/>
                  </a:ext>
                </a:extLst>
              </p:cNvPr>
              <p:cNvSpPr txBox="1"/>
              <p:nvPr/>
            </p:nvSpPr>
            <p:spPr>
              <a:xfrm>
                <a:off x="8351944" y="3632800"/>
                <a:ext cx="1020556" cy="496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TLS</a:t>
                </a:r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E643528-1F32-A64A-B414-7FDD95A2C547}"/>
              </a:ext>
            </a:extLst>
          </p:cNvPr>
          <p:cNvGrpSpPr/>
          <p:nvPr/>
        </p:nvGrpSpPr>
        <p:grpSpPr>
          <a:xfrm>
            <a:off x="723034" y="1086326"/>
            <a:ext cx="1326205" cy="646331"/>
            <a:chOff x="964046" y="1981200"/>
            <a:chExt cx="1768272" cy="8617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3B3A0E-62E7-A740-98BA-C24AD7A43C5D}"/>
                </a:ext>
              </a:extLst>
            </p:cNvPr>
            <p:cNvSpPr txBox="1"/>
            <p:nvPr/>
          </p:nvSpPr>
          <p:spPr>
            <a:xfrm>
              <a:off x="1101957" y="1981200"/>
              <a:ext cx="1630361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1 ETH to M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from Alice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1EE2F4E-963E-564C-BB58-D063291C62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4046" y="2395217"/>
              <a:ext cx="17029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8EF4A8-4A1C-C049-94F8-8E01A2B18051}"/>
              </a:ext>
            </a:extLst>
          </p:cNvPr>
          <p:cNvGrpSpPr/>
          <p:nvPr/>
        </p:nvGrpSpPr>
        <p:grpSpPr>
          <a:xfrm>
            <a:off x="723034" y="1884331"/>
            <a:ext cx="1326205" cy="646331"/>
            <a:chOff x="964046" y="1981200"/>
            <a:chExt cx="1768272" cy="86177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61E2E95-C799-D94A-8D1E-505AD3A964C0}"/>
                </a:ext>
              </a:extLst>
            </p:cNvPr>
            <p:cNvSpPr txBox="1"/>
            <p:nvPr/>
          </p:nvSpPr>
          <p:spPr>
            <a:xfrm>
              <a:off x="1101957" y="1981200"/>
              <a:ext cx="1630361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1 ETH to M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from Bob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4110732-0936-F740-9296-2347AD5564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4046" y="2395217"/>
              <a:ext cx="17029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F9347AE-7F32-AD40-9B7D-FE83EFED1F37}"/>
              </a:ext>
            </a:extLst>
          </p:cNvPr>
          <p:cNvGrpSpPr/>
          <p:nvPr/>
        </p:nvGrpSpPr>
        <p:grpSpPr>
          <a:xfrm>
            <a:off x="729351" y="2541092"/>
            <a:ext cx="1326205" cy="646331"/>
            <a:chOff x="964046" y="1981200"/>
            <a:chExt cx="1768272" cy="86177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03888B3-6946-F84E-87C2-4C513DF63768}"/>
                </a:ext>
              </a:extLst>
            </p:cNvPr>
            <p:cNvSpPr txBox="1"/>
            <p:nvPr/>
          </p:nvSpPr>
          <p:spPr>
            <a:xfrm>
              <a:off x="1101957" y="1981200"/>
              <a:ext cx="1630361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1 ETH to M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from Carol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65B5B67-6B7C-B246-B836-2F28B5384B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4046" y="2395217"/>
              <a:ext cx="17029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59C8DB8-72B5-E242-A1DC-70F294D670BC}"/>
              </a:ext>
            </a:extLst>
          </p:cNvPr>
          <p:cNvGrpSpPr/>
          <p:nvPr/>
        </p:nvGrpSpPr>
        <p:grpSpPr>
          <a:xfrm>
            <a:off x="171450" y="1068100"/>
            <a:ext cx="422367" cy="2628159"/>
            <a:chOff x="228600" y="1424134"/>
            <a:chExt cx="563156" cy="350421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9B43B10-274F-AC42-A708-3E0F8B6426C3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" y="1424134"/>
              <a:ext cx="0" cy="3472066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8A024F3-5EAF-4B41-9900-9F348D6D2436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" y="1424134"/>
              <a:ext cx="0" cy="3472066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F12AD3-F250-5A4E-82B0-0CA34F797A6A}"/>
                </a:ext>
              </a:extLst>
            </p:cNvPr>
            <p:cNvSpPr/>
            <p:nvPr/>
          </p:nvSpPr>
          <p:spPr>
            <a:xfrm>
              <a:off x="381000" y="1728300"/>
              <a:ext cx="304800" cy="30543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CFFBCC-4B99-1C46-808B-D6A1920E3C9D}"/>
                </a:ext>
              </a:extLst>
            </p:cNvPr>
            <p:cNvSpPr/>
            <p:nvPr/>
          </p:nvSpPr>
          <p:spPr>
            <a:xfrm>
              <a:off x="381000" y="2337900"/>
              <a:ext cx="304800" cy="30543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9AB5DEF-0846-8C48-8A97-9FD9929F91E2}"/>
                </a:ext>
              </a:extLst>
            </p:cNvPr>
            <p:cNvSpPr/>
            <p:nvPr/>
          </p:nvSpPr>
          <p:spPr>
            <a:xfrm>
              <a:off x="381000" y="2947500"/>
              <a:ext cx="304800" cy="30543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C720D97-4ED5-AD4E-ACD7-5411F86D1A87}"/>
                </a:ext>
              </a:extLst>
            </p:cNvPr>
            <p:cNvSpPr txBox="1"/>
            <p:nvPr/>
          </p:nvSpPr>
          <p:spPr>
            <a:xfrm rot="5400000">
              <a:off x="-242972" y="3893617"/>
              <a:ext cx="157701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blockchain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2F0BC44-8D60-3444-9DA0-19040B763BA6}"/>
              </a:ext>
            </a:extLst>
          </p:cNvPr>
          <p:cNvGrpSpPr/>
          <p:nvPr/>
        </p:nvGrpSpPr>
        <p:grpSpPr>
          <a:xfrm>
            <a:off x="2530713" y="1905816"/>
            <a:ext cx="2104754" cy="690679"/>
            <a:chOff x="3335903" y="1748135"/>
            <a:chExt cx="2806339" cy="920905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2157331-EFAD-3E46-82AE-B5B49E859929}"/>
                </a:ext>
              </a:extLst>
            </p:cNvPr>
            <p:cNvCxnSpPr>
              <a:cxnSpLocks/>
            </p:cNvCxnSpPr>
            <p:nvPr/>
          </p:nvCxnSpPr>
          <p:spPr>
            <a:xfrm>
              <a:off x="3335903" y="2133600"/>
              <a:ext cx="27600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1F67AFA-E2F7-4C4A-A7B8-AEC43431A802}"/>
                </a:ext>
              </a:extLst>
            </p:cNvPr>
            <p:cNvSpPr txBox="1"/>
            <p:nvPr/>
          </p:nvSpPr>
          <p:spPr>
            <a:xfrm>
              <a:off x="3551974" y="1748135"/>
              <a:ext cx="181955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fresh </a:t>
              </a:r>
              <a:r>
                <a:rPr lang="en-US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addr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 Y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from Bob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36B6A3D-C4C2-1948-94C7-008BA842B42B}"/>
                </a:ext>
              </a:extLst>
            </p:cNvPr>
            <p:cNvGrpSpPr/>
            <p:nvPr/>
          </p:nvGrpSpPr>
          <p:grpSpPr>
            <a:xfrm>
              <a:off x="5350186" y="1977867"/>
              <a:ext cx="792056" cy="691173"/>
              <a:chOff x="8351944" y="3200400"/>
              <a:chExt cx="1020556" cy="928605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C8984E29-8190-CE42-A9C2-4EA6175752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2000" y="3200400"/>
                <a:ext cx="587994" cy="890900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7A8E1CA-D09E-0145-B4A8-3C5844ADA234}"/>
                  </a:ext>
                </a:extLst>
              </p:cNvPr>
              <p:cNvSpPr txBox="1"/>
              <p:nvPr/>
            </p:nvSpPr>
            <p:spPr>
              <a:xfrm>
                <a:off x="8351944" y="3632800"/>
                <a:ext cx="1020556" cy="496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TLS</a:t>
                </a:r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AE6EEF9-304E-6242-BA79-FD1D6811D6BC}"/>
              </a:ext>
            </a:extLst>
          </p:cNvPr>
          <p:cNvGrpSpPr/>
          <p:nvPr/>
        </p:nvGrpSpPr>
        <p:grpSpPr>
          <a:xfrm>
            <a:off x="2559078" y="2643534"/>
            <a:ext cx="2104754" cy="690679"/>
            <a:chOff x="3335903" y="1748135"/>
            <a:chExt cx="2806339" cy="920905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FB94912-074E-1742-A587-C984F31CC40E}"/>
                </a:ext>
              </a:extLst>
            </p:cNvPr>
            <p:cNvCxnSpPr>
              <a:cxnSpLocks/>
            </p:cNvCxnSpPr>
            <p:nvPr/>
          </p:nvCxnSpPr>
          <p:spPr>
            <a:xfrm>
              <a:off x="3335903" y="2133600"/>
              <a:ext cx="27600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9EB4CBD-0B6F-C84E-964A-AE3F2CF12786}"/>
                </a:ext>
              </a:extLst>
            </p:cNvPr>
            <p:cNvSpPr txBox="1"/>
            <p:nvPr/>
          </p:nvSpPr>
          <p:spPr>
            <a:xfrm>
              <a:off x="3551974" y="1748135"/>
              <a:ext cx="181314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fresh </a:t>
              </a:r>
              <a:r>
                <a:rPr lang="en-US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addr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 Z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from Carol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366889C-D0EF-5647-A252-3B33843D7844}"/>
                </a:ext>
              </a:extLst>
            </p:cNvPr>
            <p:cNvGrpSpPr/>
            <p:nvPr/>
          </p:nvGrpSpPr>
          <p:grpSpPr>
            <a:xfrm>
              <a:off x="5350186" y="1977867"/>
              <a:ext cx="792056" cy="691173"/>
              <a:chOff x="8351944" y="3200400"/>
              <a:chExt cx="1020556" cy="928605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CA14609-8264-3C48-BAAC-73F494FA3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2000" y="3200400"/>
                <a:ext cx="587994" cy="890900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6F38532-4DA5-FB41-857B-DBD03609E8BE}"/>
                  </a:ext>
                </a:extLst>
              </p:cNvPr>
              <p:cNvSpPr txBox="1"/>
              <p:nvPr/>
            </p:nvSpPr>
            <p:spPr>
              <a:xfrm>
                <a:off x="8351944" y="3632800"/>
                <a:ext cx="1020556" cy="496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TLS</a:t>
                </a:r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2BEDE89-5C1D-6347-A178-1C23529F5380}"/>
              </a:ext>
            </a:extLst>
          </p:cNvPr>
          <p:cNvGrpSpPr/>
          <p:nvPr/>
        </p:nvGrpSpPr>
        <p:grpSpPr>
          <a:xfrm>
            <a:off x="6172200" y="1657350"/>
            <a:ext cx="1771650" cy="1200329"/>
            <a:chOff x="7018822" y="893633"/>
            <a:chExt cx="2362200" cy="1600438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AE2E5E1-56C1-DE4D-BFC5-5DB12A156900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7018822" y="1302081"/>
              <a:ext cx="23622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D3B9DE-F82D-FA43-94BE-4EF11D31C052}"/>
                </a:ext>
              </a:extLst>
            </p:cNvPr>
            <p:cNvSpPr txBox="1"/>
            <p:nvPr/>
          </p:nvSpPr>
          <p:spPr>
            <a:xfrm>
              <a:off x="7185245" y="893633"/>
              <a:ext cx="1527768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Send: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1 ETH to X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1 ETH to Y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1 ETH to Z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39F28B7C-BE8A-5F42-98AF-76D263FAF0EF}"/>
              </a:ext>
            </a:extLst>
          </p:cNvPr>
          <p:cNvSpPr txBox="1"/>
          <p:nvPr/>
        </p:nvSpPr>
        <p:spPr>
          <a:xfrm>
            <a:off x="457200" y="3817667"/>
            <a:ext cx="822064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Observer knows Y belongs to one of  {Alice, Bob, Carol}  but does not know which one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⟹  anonymity set of size 3.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790CC7-A9C4-4147-A7C0-BA43C3972B7C}"/>
              </a:ext>
            </a:extLst>
          </p:cNvPr>
          <p:cNvSpPr txBox="1"/>
          <p:nvPr/>
        </p:nvSpPr>
        <p:spPr>
          <a:xfrm>
            <a:off x="4826423" y="2784044"/>
            <a:ext cx="12490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3 ETH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1F8FAB-EC73-2BA0-9514-7C78D34337D9}"/>
              </a:ext>
            </a:extLst>
          </p:cNvPr>
          <p:cNvSpPr txBox="1"/>
          <p:nvPr/>
        </p:nvSpPr>
        <p:spPr>
          <a:xfrm>
            <a:off x="627548" y="4633775"/>
            <a:ext cx="8178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Problems:  (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 mixer M knows shuffle,     (ii) mixer can abscond with 3 ETH !! </a:t>
            </a:r>
          </a:p>
        </p:txBody>
      </p:sp>
    </p:spTree>
    <p:extLst>
      <p:ext uri="{BB962C8B-B14F-4D97-AF65-F5344CB8AC3E}">
        <p14:creationId xmlns:p14="http://schemas.microsoft.com/office/powerpoint/2010/main" val="381027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73A84-5409-A749-8389-9EF8A119C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Increasing the anonymity set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EE100-BF83-2437-EA53-358533F1D1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382" y="1700401"/>
            <a:ext cx="438210" cy="6482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7DFEFA-C8E5-087D-3602-2FA88E1B395A}"/>
              </a:ext>
            </a:extLst>
          </p:cNvPr>
          <p:cNvSpPr/>
          <p:nvPr/>
        </p:nvSpPr>
        <p:spPr>
          <a:xfrm>
            <a:off x="1984275" y="1355011"/>
            <a:ext cx="1371574" cy="13390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Mixer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M1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510BE2C-353F-9B2B-4BD3-4F718D4673ED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884905" y="2024522"/>
            <a:ext cx="109937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050FE7F-0F9C-609E-327D-3082A102928C}"/>
              </a:ext>
            </a:extLst>
          </p:cNvPr>
          <p:cNvCxnSpPr>
            <a:cxnSpLocks/>
          </p:cNvCxnSpPr>
          <p:nvPr/>
        </p:nvCxnSpPr>
        <p:spPr>
          <a:xfrm>
            <a:off x="983227" y="1167232"/>
            <a:ext cx="1001048" cy="455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1CF2F36-12D9-A47E-95A9-6D5DE9E1080E}"/>
              </a:ext>
            </a:extLst>
          </p:cNvPr>
          <p:cNvCxnSpPr>
            <a:cxnSpLocks/>
          </p:cNvCxnSpPr>
          <p:nvPr/>
        </p:nvCxnSpPr>
        <p:spPr>
          <a:xfrm flipV="1">
            <a:off x="962641" y="2536231"/>
            <a:ext cx="1001048" cy="2997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13B2EF0-68D4-2CB1-FE7B-58A6A62BC901}"/>
              </a:ext>
            </a:extLst>
          </p:cNvPr>
          <p:cNvCxnSpPr>
            <a:cxnSpLocks/>
          </p:cNvCxnSpPr>
          <p:nvPr/>
        </p:nvCxnSpPr>
        <p:spPr>
          <a:xfrm>
            <a:off x="3359994" y="2024520"/>
            <a:ext cx="9168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BCEA402-46A6-30AA-F238-3C6A17F9EFD8}"/>
              </a:ext>
            </a:extLst>
          </p:cNvPr>
          <p:cNvCxnSpPr>
            <a:cxnSpLocks/>
          </p:cNvCxnSpPr>
          <p:nvPr/>
        </p:nvCxnSpPr>
        <p:spPr>
          <a:xfrm>
            <a:off x="3355849" y="2456843"/>
            <a:ext cx="921003" cy="4982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97ACBE3-ECA1-7107-C71E-A8AEECEA1040}"/>
              </a:ext>
            </a:extLst>
          </p:cNvPr>
          <p:cNvCxnSpPr>
            <a:cxnSpLocks/>
          </p:cNvCxnSpPr>
          <p:nvPr/>
        </p:nvCxnSpPr>
        <p:spPr>
          <a:xfrm flipV="1">
            <a:off x="3355849" y="1227538"/>
            <a:ext cx="921003" cy="432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2D14EA54-0243-4249-508D-AA3F9BD8E3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6901" y="1700400"/>
            <a:ext cx="438210" cy="648239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2E3200CF-DD28-8749-EA82-67A9A83D90C5}"/>
              </a:ext>
            </a:extLst>
          </p:cNvPr>
          <p:cNvSpPr txBox="1"/>
          <p:nvPr/>
        </p:nvSpPr>
        <p:spPr>
          <a:xfrm>
            <a:off x="41638" y="2358081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>
                <a:latin typeface="+mn-lt"/>
              </a:rPr>
              <a:t>addr</a:t>
            </a:r>
            <a:r>
              <a:rPr lang="en-US" dirty="0">
                <a:latin typeface="+mn-lt"/>
              </a:rPr>
              <a:t> X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796162E-8F95-5363-F348-82BCA601191E}"/>
              </a:ext>
            </a:extLst>
          </p:cNvPr>
          <p:cNvSpPr txBox="1"/>
          <p:nvPr/>
        </p:nvSpPr>
        <p:spPr>
          <a:xfrm>
            <a:off x="4447481" y="2363000"/>
            <a:ext cx="419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X’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AF0B570-A6C3-AA44-2B52-7A134B4AE7FC}"/>
                  </a:ext>
                </a:extLst>
              </p:cNvPr>
              <p:cNvSpPr txBox="1"/>
              <p:nvPr/>
            </p:nvSpPr>
            <p:spPr>
              <a:xfrm>
                <a:off x="152850" y="3301612"/>
                <a:ext cx="8826199" cy="90794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+mn-lt"/>
                  </a:rPr>
                  <a:t>M1:  mix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+mn-lt"/>
                  </a:rPr>
                  <a:t> inputs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+mn-lt"/>
                  </a:rPr>
                  <a:t> users    ⇒   X’ has anonymity set size =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+mn-lt"/>
                  </a:rPr>
                  <a:t>     </a:t>
                </a:r>
              </a:p>
              <a:p>
                <a:pPr algn="l">
                  <a:spcBef>
                    <a:spcPts val="600"/>
                  </a:spcBef>
                </a:pPr>
                <a:r>
                  <a:rPr lang="en-US" dirty="0">
                    <a:latin typeface="+mn-lt"/>
                  </a:rPr>
                  <a:t>M2:  mix output from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latin typeface="+mn-lt"/>
                  </a:rPr>
                  <a:t> mixers   ⇒   X’’ has anonymity set size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AF0B570-A6C3-AA44-2B52-7A134B4AE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50" y="3301612"/>
                <a:ext cx="8826199" cy="907941"/>
              </a:xfrm>
              <a:prstGeom prst="rect">
                <a:avLst/>
              </a:prstGeom>
              <a:blipFill>
                <a:blip r:embed="rId3"/>
                <a:stretch>
                  <a:fillRect l="-1004" t="-5405" b="-1216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0675B75F-3142-9C77-BE2B-D5A6B19BDF8E}"/>
              </a:ext>
            </a:extLst>
          </p:cNvPr>
          <p:cNvGrpSpPr/>
          <p:nvPr/>
        </p:nvGrpSpPr>
        <p:grpSpPr>
          <a:xfrm>
            <a:off x="4928239" y="1221694"/>
            <a:ext cx="3936799" cy="1727522"/>
            <a:chOff x="4928239" y="1221694"/>
            <a:chExt cx="3936799" cy="1727522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D9B5CF3-0C37-C13C-AC94-D0CD693710FA}"/>
                </a:ext>
              </a:extLst>
            </p:cNvPr>
            <p:cNvSpPr/>
            <p:nvPr/>
          </p:nvSpPr>
          <p:spPr>
            <a:xfrm>
              <a:off x="5961423" y="1366930"/>
              <a:ext cx="1371574" cy="133902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Mixer</a:t>
              </a:r>
            </a:p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M2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711D7D3A-6127-66C0-62CE-3549AD9EBFF6}"/>
                </a:ext>
              </a:extLst>
            </p:cNvPr>
            <p:cNvCxnSpPr>
              <a:cxnSpLocks/>
            </p:cNvCxnSpPr>
            <p:nvPr/>
          </p:nvCxnSpPr>
          <p:spPr>
            <a:xfrm>
              <a:off x="4928239" y="2018676"/>
              <a:ext cx="9168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41391560-9A0E-61D6-9735-D1097EDD2368}"/>
                </a:ext>
              </a:extLst>
            </p:cNvPr>
            <p:cNvCxnSpPr>
              <a:cxnSpLocks/>
            </p:cNvCxnSpPr>
            <p:nvPr/>
          </p:nvCxnSpPr>
          <p:spPr>
            <a:xfrm>
              <a:off x="7332997" y="2018676"/>
              <a:ext cx="9168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6F0F6E8F-C8E9-A4C4-0C75-46E256DC9BED}"/>
                </a:ext>
              </a:extLst>
            </p:cNvPr>
            <p:cNvCxnSpPr>
              <a:cxnSpLocks/>
            </p:cNvCxnSpPr>
            <p:nvPr/>
          </p:nvCxnSpPr>
          <p:spPr>
            <a:xfrm>
              <a:off x="7328852" y="2450999"/>
              <a:ext cx="921003" cy="49821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0C407DC-2F34-58F2-9159-9917DC363A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28852" y="1221694"/>
              <a:ext cx="921003" cy="43227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7DFD2E8-737F-DB59-89DD-65EA77800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9877" y="1700400"/>
              <a:ext cx="438210" cy="648239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1C841C5-214C-C74F-01A8-5BF5E6902F3F}"/>
                </a:ext>
              </a:extLst>
            </p:cNvPr>
            <p:cNvSpPr txBox="1"/>
            <p:nvPr/>
          </p:nvSpPr>
          <p:spPr>
            <a:xfrm>
              <a:off x="8369389" y="2335778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X’’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13D4C772-9498-0E2C-745B-C1064386994D}"/>
                </a:ext>
              </a:extLst>
            </p:cNvPr>
            <p:cNvCxnSpPr>
              <a:cxnSpLocks/>
            </p:cNvCxnSpPr>
            <p:nvPr/>
          </p:nvCxnSpPr>
          <p:spPr>
            <a:xfrm>
              <a:off x="5200650" y="1221694"/>
              <a:ext cx="735702" cy="3243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EBD1610D-6DEB-A04D-F918-276E99BC00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668" y="2566610"/>
              <a:ext cx="539411" cy="38260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DF7D64D2-ABFA-A89B-2A84-3EEC5E8514C5}"/>
              </a:ext>
            </a:extLst>
          </p:cNvPr>
          <p:cNvSpPr txBox="1"/>
          <p:nvPr/>
        </p:nvSpPr>
        <p:spPr>
          <a:xfrm>
            <a:off x="1283534" y="4574381"/>
            <a:ext cx="6026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Privacy: as long as one of M1 </a:t>
            </a:r>
            <a:r>
              <a:rPr lang="en-US" b="1" u="sng" dirty="0">
                <a:latin typeface="+mn-lt"/>
              </a:rPr>
              <a:t>or</a:t>
            </a:r>
            <a:r>
              <a:rPr lang="en-US" dirty="0">
                <a:latin typeface="+mn-lt"/>
              </a:rPr>
              <a:t> M2 are honest</a:t>
            </a:r>
          </a:p>
        </p:txBody>
      </p:sp>
    </p:spTree>
    <p:extLst>
      <p:ext uri="{BB962C8B-B14F-4D97-AF65-F5344CB8AC3E}">
        <p14:creationId xmlns:p14="http://schemas.microsoft.com/office/powerpoint/2010/main" val="280241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73A84-5409-A749-8389-9EF8A119C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Secure mixing without a mixer?</a:t>
            </a:r>
            <a:endParaRPr lang="en-US" sz="2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CB8A05-B211-9B0A-ABFE-86944C06A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549148" cy="3818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Problem</a:t>
            </a:r>
            <a:r>
              <a:rPr lang="en-US" sz="2400" dirty="0"/>
              <a:t>:  Mixer can abscond with funds or reveal the shuffle.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Can we securely mix without a trusted mixer?       Answer:  yes!</a:t>
            </a:r>
          </a:p>
          <a:p>
            <a:pPr>
              <a:spcBef>
                <a:spcPts val="1776"/>
              </a:spcBef>
            </a:pPr>
            <a:r>
              <a:rPr lang="en-US" sz="2400" dirty="0">
                <a:cs typeface="Calibri" panose="020F0502020204030204" pitchFamily="34" charset="0"/>
              </a:rPr>
              <a:t>on Bitcoin: </a:t>
            </a:r>
            <a:r>
              <a:rPr lang="en-US" sz="2400" b="1" dirty="0" err="1">
                <a:cs typeface="Calibri" panose="020F0502020204030204" pitchFamily="34" charset="0"/>
              </a:rPr>
              <a:t>CoinJoin</a:t>
            </a:r>
            <a:r>
              <a:rPr lang="en-US" sz="2400" dirty="0">
                <a:cs typeface="Calibri" panose="020F0502020204030204" pitchFamily="34" charset="0"/>
              </a:rPr>
              <a:t>   (used by, e.g., Wasabi wallet)</a:t>
            </a:r>
          </a:p>
          <a:p>
            <a:pPr>
              <a:spcBef>
                <a:spcPts val="1776"/>
              </a:spcBef>
            </a:pPr>
            <a:r>
              <a:rPr lang="en-US" sz="2400" dirty="0">
                <a:cs typeface="Calibri" panose="020F0502020204030204" pitchFamily="34" charset="0"/>
              </a:rPr>
              <a:t>on Ethereum:  </a:t>
            </a:r>
            <a:r>
              <a:rPr lang="en-US" sz="2400" b="1" dirty="0">
                <a:cs typeface="Calibri" panose="020F0502020204030204" pitchFamily="34" charset="0"/>
              </a:rPr>
              <a:t>Tornado cash,  Privacy Pools,  …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en-US" sz="2400" dirty="0">
                <a:cs typeface="Calibri" panose="020F0502020204030204" pitchFamily="34" charset="0"/>
              </a:rPr>
              <a:t>		… a single mixer using ZK proofs – next lecture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0339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6EA1A-6B67-A449-8108-3F54B7017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CoinJoin</a:t>
            </a:r>
            <a:r>
              <a:rPr lang="en-US" dirty="0"/>
              <a:t>:  Bitcoin Mixing without Mixer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0D493B-1560-BB4B-9725-C3C6DAE44B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053863"/>
            <a:ext cx="584280" cy="86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073916-E286-2940-99D8-7BD121073F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14" y="3333727"/>
            <a:ext cx="473557" cy="816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2C50C-03BF-7A4E-953D-FD0F9105A2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27"/>
          <a:stretch/>
        </p:blipFill>
        <p:spPr>
          <a:xfrm>
            <a:off x="6060988" y="2065777"/>
            <a:ext cx="1774781" cy="56735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818B99A-8489-6C6C-D9DB-02E840219391}"/>
              </a:ext>
            </a:extLst>
          </p:cNvPr>
          <p:cNvGrpSpPr/>
          <p:nvPr/>
        </p:nvGrpSpPr>
        <p:grpSpPr>
          <a:xfrm>
            <a:off x="1196333" y="2172154"/>
            <a:ext cx="4555538" cy="641720"/>
            <a:chOff x="1196333" y="2257882"/>
            <a:chExt cx="4555538" cy="64172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B7C851E-D254-EB47-9557-AC6F81121C83}"/>
                </a:ext>
              </a:extLst>
            </p:cNvPr>
            <p:cNvCxnSpPr>
              <a:cxnSpLocks/>
            </p:cNvCxnSpPr>
            <p:nvPr/>
          </p:nvCxnSpPr>
          <p:spPr>
            <a:xfrm>
              <a:off x="1196333" y="2494199"/>
              <a:ext cx="4555538" cy="40540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055208-FC84-EE45-9095-90FFA3B2AE1B}"/>
                </a:ext>
              </a:extLst>
            </p:cNvPr>
            <p:cNvSpPr txBox="1"/>
            <p:nvPr/>
          </p:nvSpPr>
          <p:spPr>
            <a:xfrm rot="257187">
              <a:off x="1605042" y="2257882"/>
              <a:ext cx="34530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latin typeface="+mn-lt"/>
                </a:rPr>
                <a:t>A1: 5</a:t>
              </a:r>
              <a:r>
                <a:rPr lang="en-US" dirty="0">
                  <a:latin typeface="+mn-lt"/>
                </a:rPr>
                <a:t>,   </a:t>
              </a:r>
              <a:r>
                <a:rPr lang="en-US" b="1" dirty="0">
                  <a:latin typeface="+mn-lt"/>
                </a:rPr>
                <a:t>A3</a:t>
              </a:r>
              <a:r>
                <a:rPr lang="en-US" dirty="0">
                  <a:latin typeface="+mn-lt"/>
                </a:rPr>
                <a:t> (change </a:t>
              </a:r>
              <a:r>
                <a:rPr lang="en-US" dirty="0" err="1">
                  <a:latin typeface="+mn-lt"/>
                </a:rPr>
                <a:t>addr</a:t>
              </a:r>
              <a:r>
                <a:rPr lang="en-US" dirty="0">
                  <a:latin typeface="+mn-lt"/>
                </a:rPr>
                <a:t>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57701-6F4C-871F-8422-2FE8CD60B9E1}"/>
              </a:ext>
            </a:extLst>
          </p:cNvPr>
          <p:cNvGrpSpPr/>
          <p:nvPr/>
        </p:nvGrpSpPr>
        <p:grpSpPr>
          <a:xfrm>
            <a:off x="1200603" y="2676654"/>
            <a:ext cx="4426453" cy="579732"/>
            <a:chOff x="1200603" y="2848110"/>
            <a:chExt cx="4426453" cy="57973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DA03BC2-436A-6A43-96F9-709103722E11}"/>
                </a:ext>
              </a:extLst>
            </p:cNvPr>
            <p:cNvCxnSpPr>
              <a:cxnSpLocks/>
            </p:cNvCxnSpPr>
            <p:nvPr/>
          </p:nvCxnSpPr>
          <p:spPr>
            <a:xfrm>
              <a:off x="1200603" y="3024814"/>
              <a:ext cx="4413616" cy="4030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174EC3-1CB5-784C-B9B9-59F5686E3485}"/>
                </a:ext>
              </a:extLst>
            </p:cNvPr>
            <p:cNvSpPr txBox="1"/>
            <p:nvPr/>
          </p:nvSpPr>
          <p:spPr>
            <a:xfrm rot="275405">
              <a:off x="1590228" y="2848110"/>
              <a:ext cx="40368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latin typeface="+mn-lt"/>
                </a:rPr>
                <a:t>A2</a:t>
              </a:r>
              <a:r>
                <a:rPr lang="en-US" dirty="0">
                  <a:latin typeface="+mn-lt"/>
                </a:rPr>
                <a:t> (post mix address over Tor)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B99548B-87A1-8448-BDE5-029838708B1D}"/>
              </a:ext>
            </a:extLst>
          </p:cNvPr>
          <p:cNvSpPr txBox="1"/>
          <p:nvPr/>
        </p:nvSpPr>
        <p:spPr>
          <a:xfrm>
            <a:off x="6146716" y="2756722"/>
            <a:ext cx="1544445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A1: 5,   A3</a:t>
            </a:r>
          </a:p>
          <a:p>
            <a:pPr algn="l"/>
            <a:r>
              <a:rPr lang="en-US" dirty="0">
                <a:latin typeface="+mn-lt"/>
              </a:rPr>
              <a:t>B1: 3,   B3</a:t>
            </a:r>
          </a:p>
          <a:p>
            <a:pPr algn="l"/>
            <a:r>
              <a:rPr lang="en-US" dirty="0">
                <a:latin typeface="+mn-lt"/>
              </a:rPr>
              <a:t>C1: 2,   C3</a:t>
            </a:r>
          </a:p>
          <a:p>
            <a:pPr algn="l"/>
            <a:endParaRPr lang="en-US" dirty="0">
              <a:latin typeface="+mn-lt"/>
            </a:endParaRPr>
          </a:p>
          <a:p>
            <a:pPr algn="l"/>
            <a:r>
              <a:rPr lang="en-US" dirty="0">
                <a:latin typeface="+mn-lt"/>
              </a:rPr>
              <a:t>B2, A2, C2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B7B6F3-343C-E5E0-B954-69E92555DA6B}"/>
              </a:ext>
            </a:extLst>
          </p:cNvPr>
          <p:cNvSpPr txBox="1"/>
          <p:nvPr/>
        </p:nvSpPr>
        <p:spPr>
          <a:xfrm>
            <a:off x="314632" y="1034262"/>
            <a:ext cx="8467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The setup:   Alice, Bob, and Carol want to mix together.</a:t>
            </a:r>
          </a:p>
          <a:p>
            <a:pPr algn="l"/>
            <a:r>
              <a:rPr lang="en-US" dirty="0">
                <a:latin typeface="+mn-lt"/>
              </a:rPr>
              <a:t>      Alice owns UTXO  </a:t>
            </a:r>
            <a:r>
              <a:rPr lang="en-US" b="1" dirty="0">
                <a:latin typeface="+mn-lt"/>
              </a:rPr>
              <a:t>A1:5</a:t>
            </a:r>
            <a:r>
              <a:rPr lang="en-US" dirty="0">
                <a:latin typeface="+mn-lt"/>
              </a:rPr>
              <a:t>,  Bob owns UTXO </a:t>
            </a:r>
            <a:r>
              <a:rPr lang="en-US" b="1" dirty="0">
                <a:latin typeface="+mn-lt"/>
              </a:rPr>
              <a:t>B1:3</a:t>
            </a:r>
            <a:r>
              <a:rPr lang="en-US" dirty="0">
                <a:latin typeface="+mn-lt"/>
              </a:rPr>
              <a:t>,  Carol owns </a:t>
            </a:r>
            <a:r>
              <a:rPr lang="en-US" b="1" dirty="0">
                <a:latin typeface="+mn-lt"/>
              </a:rPr>
              <a:t>C1:2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421A68-CEB6-013D-D4DF-D8EA67EB657E}"/>
              </a:ext>
            </a:extLst>
          </p:cNvPr>
          <p:cNvGrpSpPr/>
          <p:nvPr/>
        </p:nvGrpSpPr>
        <p:grpSpPr>
          <a:xfrm>
            <a:off x="1166630" y="3356368"/>
            <a:ext cx="4614944" cy="461665"/>
            <a:chOff x="1196333" y="2151128"/>
            <a:chExt cx="4614944" cy="461665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AE833B4-3951-C57B-2F63-4B6BE7F18233}"/>
                </a:ext>
              </a:extLst>
            </p:cNvPr>
            <p:cNvCxnSpPr>
              <a:cxnSpLocks/>
            </p:cNvCxnSpPr>
            <p:nvPr/>
          </p:nvCxnSpPr>
          <p:spPr>
            <a:xfrm>
              <a:off x="1196333" y="2494199"/>
              <a:ext cx="4614944" cy="543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A1AA40-7872-0FC0-FDD3-3853B41AE2D0}"/>
                </a:ext>
              </a:extLst>
            </p:cNvPr>
            <p:cNvSpPr txBox="1"/>
            <p:nvPr/>
          </p:nvSpPr>
          <p:spPr>
            <a:xfrm>
              <a:off x="1202236" y="2151128"/>
              <a:ext cx="32273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latin typeface="+mn-lt"/>
                </a:rPr>
                <a:t>B1: 3,   B3</a:t>
              </a:r>
              <a:r>
                <a:rPr lang="en-US" dirty="0">
                  <a:latin typeface="+mn-lt"/>
                </a:rPr>
                <a:t> (change </a:t>
              </a:r>
              <a:r>
                <a:rPr lang="en-US" dirty="0" err="1">
                  <a:latin typeface="+mn-lt"/>
                </a:rPr>
                <a:t>addr</a:t>
              </a:r>
              <a:r>
                <a:rPr lang="en-US" dirty="0">
                  <a:latin typeface="+mn-lt"/>
                </a:rPr>
                <a:t>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44B5CEC-4C72-023E-C4B6-88C28B031EAF}"/>
              </a:ext>
            </a:extLst>
          </p:cNvPr>
          <p:cNvGrpSpPr/>
          <p:nvPr/>
        </p:nvGrpSpPr>
        <p:grpSpPr>
          <a:xfrm>
            <a:off x="1174386" y="3753797"/>
            <a:ext cx="4609042" cy="461665"/>
            <a:chOff x="1202235" y="2151128"/>
            <a:chExt cx="4609042" cy="46166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8852E5F-5177-AD19-57C3-0698CF6FA778}"/>
                </a:ext>
              </a:extLst>
            </p:cNvPr>
            <p:cNvCxnSpPr>
              <a:cxnSpLocks/>
            </p:cNvCxnSpPr>
            <p:nvPr/>
          </p:nvCxnSpPr>
          <p:spPr>
            <a:xfrm>
              <a:off x="1224182" y="2548557"/>
              <a:ext cx="458709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B24A82-D1D0-46DD-638A-3134879A0B84}"/>
                </a:ext>
              </a:extLst>
            </p:cNvPr>
            <p:cNvSpPr txBox="1"/>
            <p:nvPr/>
          </p:nvSpPr>
          <p:spPr>
            <a:xfrm>
              <a:off x="1202235" y="2151128"/>
              <a:ext cx="42548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  </a:t>
              </a:r>
              <a:r>
                <a:rPr lang="en-US" b="1" dirty="0">
                  <a:latin typeface="+mn-lt"/>
                </a:rPr>
                <a:t>B2</a:t>
              </a:r>
              <a:r>
                <a:rPr lang="en-US" dirty="0">
                  <a:latin typeface="+mn-lt"/>
                </a:rPr>
                <a:t> (post mix address over Tor)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3D40BD-D46B-74F5-8E39-BA00533D01BE}"/>
              </a:ext>
            </a:extLst>
          </p:cNvPr>
          <p:cNvGrpSpPr/>
          <p:nvPr/>
        </p:nvGrpSpPr>
        <p:grpSpPr>
          <a:xfrm>
            <a:off x="1178276" y="4422857"/>
            <a:ext cx="4675908" cy="491781"/>
            <a:chOff x="1178276" y="4508585"/>
            <a:chExt cx="4675908" cy="49178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AB66C1B-21EB-14F9-0289-EA4A067DCB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5823" y="4644261"/>
              <a:ext cx="4638361" cy="35610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A5D3DA2-37BC-CD92-6223-40786DFCE795}"/>
                </a:ext>
              </a:extLst>
            </p:cNvPr>
            <p:cNvSpPr txBox="1"/>
            <p:nvPr/>
          </p:nvSpPr>
          <p:spPr>
            <a:xfrm rot="21380195">
              <a:off x="1178276" y="4508585"/>
              <a:ext cx="31454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(same as Alice and Bob)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EDF7AE4-1438-B05B-640C-926DF1B93F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3323" y="4310045"/>
            <a:ext cx="497942" cy="7366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823D697-E90F-FFB4-C9BD-08B7C79EEF1A}"/>
              </a:ext>
            </a:extLst>
          </p:cNvPr>
          <p:cNvSpPr txBox="1"/>
          <p:nvPr/>
        </p:nvSpPr>
        <p:spPr>
          <a:xfrm>
            <a:off x="6086474" y="4629141"/>
            <a:ext cx="1774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public forum</a:t>
            </a:r>
          </a:p>
        </p:txBody>
      </p:sp>
      <p:sp>
        <p:nvSpPr>
          <p:cNvPr id="38" name="Rectangular Callout 37">
            <a:extLst>
              <a:ext uri="{FF2B5EF4-FFF2-40B4-BE49-F238E27FC236}">
                <a16:creationId xmlns:a16="http://schemas.microsoft.com/office/drawing/2014/main" id="{4F765BC8-8B7F-9B07-0A31-A32122E5E87D}"/>
              </a:ext>
            </a:extLst>
          </p:cNvPr>
          <p:cNvSpPr/>
          <p:nvPr/>
        </p:nvSpPr>
        <p:spPr>
          <a:xfrm>
            <a:off x="7891642" y="3333727"/>
            <a:ext cx="1163276" cy="754616"/>
          </a:xfrm>
          <a:prstGeom prst="wedgeRectCallout">
            <a:avLst>
              <a:gd name="adj1" fmla="val -76306"/>
              <a:gd name="adj2" fmla="val 9568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mix</a:t>
            </a:r>
          </a:p>
          <a:p>
            <a:pPr algn="ctr"/>
            <a:r>
              <a:rPr lang="en-US" sz="1800" dirty="0"/>
              <a:t>addresses</a:t>
            </a:r>
          </a:p>
        </p:txBody>
      </p:sp>
    </p:spTree>
    <p:extLst>
      <p:ext uri="{BB962C8B-B14F-4D97-AF65-F5344CB8AC3E}">
        <p14:creationId xmlns:p14="http://schemas.microsoft.com/office/powerpoint/2010/main" val="95447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BFC06-FCAF-0F46-9886-6EF97A5C0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 need for privacy in the financial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E4E1-1634-B843-9389-B27D9904B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807" y="1047751"/>
            <a:ext cx="8731045" cy="40957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Supply chain privacy</a:t>
            </a:r>
            <a:r>
              <a:rPr lang="en-US" sz="2400" dirty="0"/>
              <a:t>:</a:t>
            </a:r>
          </a:p>
          <a:p>
            <a:pPr marL="685800" lvl="1" indent="-342900"/>
            <a:r>
              <a:rPr lang="en-US" sz="2400" dirty="0"/>
              <a:t>A manufacturer does not want to reveal </a:t>
            </a:r>
            <a:br>
              <a:rPr lang="en-US" sz="2400" dirty="0"/>
            </a:br>
            <a:r>
              <a:rPr lang="en-US" sz="2400" dirty="0"/>
              <a:t>how much it pays its supplier for parts.</a:t>
            </a:r>
          </a:p>
          <a:p>
            <a:pPr marL="0" indent="0">
              <a:spcBef>
                <a:spcPts val="1926"/>
              </a:spcBef>
              <a:buNone/>
            </a:pPr>
            <a:r>
              <a:rPr lang="en-US" sz="2400" b="1" dirty="0"/>
              <a:t>Payment privacy</a:t>
            </a:r>
            <a:r>
              <a:rPr lang="en-US" sz="2400" dirty="0"/>
              <a:t>:</a:t>
            </a:r>
          </a:p>
          <a:p>
            <a:pPr marL="694135" lvl="1" indent="-351235"/>
            <a:r>
              <a:rPr lang="en-US" sz="2400" dirty="0"/>
              <a:t>A company that pays its employees in crypto wants to keep list of employees and salaries private.</a:t>
            </a:r>
          </a:p>
          <a:p>
            <a:pPr marL="694135" lvl="1" indent="-351235"/>
            <a:r>
              <a:rPr lang="en-US" sz="2400" dirty="0" err="1"/>
              <a:t>Endusers</a:t>
            </a:r>
            <a:r>
              <a:rPr lang="en-US" sz="2400" dirty="0"/>
              <a:t> need privacy for rent, donations, purchases</a:t>
            </a:r>
          </a:p>
          <a:p>
            <a:pPr marL="0" indent="0">
              <a:spcBef>
                <a:spcPts val="1926"/>
              </a:spcBef>
              <a:buNone/>
            </a:pPr>
            <a:r>
              <a:rPr lang="en-US" sz="2400" b="1" dirty="0"/>
              <a:t>Business logic privacy</a:t>
            </a:r>
            <a:r>
              <a:rPr lang="en-US" sz="2400" dirty="0"/>
              <a:t>:   Can the code of a smart contract be private?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81658-19DA-184D-BABC-67047F422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059" y="1047751"/>
            <a:ext cx="1787141" cy="75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2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2A1A-09C3-1C44-9F22-67080CE35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CoinJoin</a:t>
            </a:r>
            <a:r>
              <a:rPr lang="en-US" dirty="0"/>
              <a:t>:  Bitcoin Mixing without Mixer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2548D-3F3E-2B45-AC4B-D35EBD7C9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34" y="1085849"/>
            <a:ext cx="8686800" cy="672497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/>
              <a:t>CoinJoin</a:t>
            </a:r>
            <a:r>
              <a:rPr lang="en-US" b="1" dirty="0"/>
              <a:t> TX</a:t>
            </a:r>
            <a:r>
              <a:rPr lang="en-US" dirty="0"/>
              <a:t>:  all three prepare and sign the following Tx: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6266E3-8708-3743-84CD-5FC3F60955B9}"/>
              </a:ext>
            </a:extLst>
          </p:cNvPr>
          <p:cNvSpPr txBox="1"/>
          <p:nvPr/>
        </p:nvSpPr>
        <p:spPr>
          <a:xfrm>
            <a:off x="480637" y="1785844"/>
            <a:ext cx="5734429" cy="15081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tabLst>
                <a:tab pos="2909888" algn="l"/>
              </a:tabLst>
            </a:pPr>
            <a:r>
              <a:rPr lang="en-US" dirty="0"/>
              <a:t>i</a:t>
            </a:r>
            <a:r>
              <a:rPr lang="en-US" dirty="0">
                <a:latin typeface="+mn-lt"/>
              </a:rPr>
              <a:t>nputs (not private):</a:t>
            </a:r>
            <a:r>
              <a:rPr lang="en-US" dirty="0"/>
              <a:t> 	</a:t>
            </a:r>
            <a:r>
              <a:rPr lang="en-US" dirty="0">
                <a:latin typeface="+mn-lt"/>
              </a:rPr>
              <a:t>A1: 5,  B1: 3,  C1: 2</a:t>
            </a:r>
          </a:p>
          <a:p>
            <a:pPr algn="l">
              <a:spcBef>
                <a:spcPts val="1200"/>
              </a:spcBef>
              <a:tabLst>
                <a:tab pos="2909888" algn="l"/>
              </a:tabLst>
            </a:pPr>
            <a:r>
              <a:rPr lang="en-US" b="1" dirty="0"/>
              <a:t>o</a:t>
            </a:r>
            <a:r>
              <a:rPr lang="en-US" b="1" dirty="0">
                <a:latin typeface="+mn-lt"/>
              </a:rPr>
              <a:t>utputs (private):	B2: 2,  A2: 2,  C2: 2</a:t>
            </a:r>
          </a:p>
          <a:p>
            <a:pPr algn="l">
              <a:spcBef>
                <a:spcPts val="1200"/>
              </a:spcBef>
              <a:tabLst>
                <a:tab pos="2909888" algn="l"/>
              </a:tabLst>
            </a:pPr>
            <a:r>
              <a:rPr lang="en-US" dirty="0"/>
              <a:t>outputs (not private):	A3: 3,  B3: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ED596-191F-0A47-9EBE-8FBE924DC4AF}"/>
              </a:ext>
            </a:extLst>
          </p:cNvPr>
          <p:cNvSpPr txBox="1"/>
          <p:nvPr/>
        </p:nvSpPr>
        <p:spPr>
          <a:xfrm>
            <a:off x="456316" y="3426759"/>
            <a:ext cx="83162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Mixed UTXOs all have same value = min of inputs   (2 in this case)</a:t>
            </a:r>
          </a:p>
          <a:p>
            <a:pPr>
              <a:spcBef>
                <a:spcPts val="1200"/>
              </a:spcBef>
            </a:pPr>
            <a:endParaRPr lang="en-US" dirty="0">
              <a:latin typeface="+mn-lt"/>
            </a:endParaRPr>
          </a:p>
          <a:p>
            <a:pPr>
              <a:spcBef>
                <a:spcPts val="1200"/>
              </a:spcBef>
            </a:pPr>
            <a:r>
              <a:rPr lang="en-US" dirty="0">
                <a:latin typeface="+mn-lt"/>
              </a:rPr>
              <a:t>All three post sigs on </a:t>
            </a:r>
            <a:r>
              <a:rPr lang="en-US" dirty="0" err="1">
                <a:latin typeface="+mn-lt"/>
              </a:rPr>
              <a:t>Pastebin</a:t>
            </a:r>
            <a:r>
              <a:rPr lang="en-US" dirty="0">
                <a:latin typeface="+mn-lt"/>
              </a:rPr>
              <a:t>  ⇒  one of them posts Tx on chain.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14CAD367-0104-518E-CE6A-101EF1782372}"/>
              </a:ext>
            </a:extLst>
          </p:cNvPr>
          <p:cNvSpPr/>
          <p:nvPr/>
        </p:nvSpPr>
        <p:spPr>
          <a:xfrm>
            <a:off x="6557963" y="1981076"/>
            <a:ext cx="2471737" cy="415141"/>
          </a:xfrm>
          <a:prstGeom prst="wedgeRectCallout">
            <a:avLst>
              <a:gd name="adj1" fmla="val -75078"/>
              <a:gd name="adj2" fmla="val 8054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mix addresses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B8CBA4-9DBB-756A-C667-1BE53FA00D94}"/>
              </a:ext>
            </a:extLst>
          </p:cNvPr>
          <p:cNvCxnSpPr/>
          <p:nvPr/>
        </p:nvCxnSpPr>
        <p:spPr>
          <a:xfrm>
            <a:off x="480637" y="2257425"/>
            <a:ext cx="57344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72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1E948-893A-3D4F-A1A0-CAF79781D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Coinjoin</a:t>
            </a:r>
            <a:r>
              <a:rPr lang="en-US" dirty="0"/>
              <a:t> drawbacks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F3FFF-22C1-A448-BDED-CA5C19F5D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+mn-lt"/>
              </a:rPr>
              <a:t>In practice:  each </a:t>
            </a:r>
            <a:r>
              <a:rPr lang="en-US" dirty="0" err="1">
                <a:latin typeface="+mn-lt"/>
              </a:rPr>
              <a:t>CoinJoin</a:t>
            </a:r>
            <a:r>
              <a:rPr lang="en-US" dirty="0">
                <a:latin typeface="+mn-lt"/>
              </a:rPr>
              <a:t> Tx mixes about </a:t>
            </a:r>
            <a:r>
              <a:rPr lang="en-US" u="sng" dirty="0">
                <a:latin typeface="+mn-lt"/>
              </a:rPr>
              <a:t>40 inputs</a:t>
            </a:r>
          </a:p>
          <a:p>
            <a:r>
              <a:rPr lang="en-US" dirty="0">
                <a:latin typeface="+mn-lt"/>
              </a:rPr>
              <a:t>Large Tx:   40 inputs,  </a:t>
            </a:r>
            <a:r>
              <a:rPr lang="en-US">
                <a:latin typeface="+mn-lt"/>
              </a:rPr>
              <a:t>80 </a:t>
            </a:r>
            <a:r>
              <a:rPr lang="en-US"/>
              <a:t>out</a:t>
            </a:r>
            <a:r>
              <a:rPr lang="en-US">
                <a:latin typeface="+mn-lt"/>
              </a:rPr>
              <a:t>puts</a:t>
            </a: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All participants must sign </a:t>
            </a:r>
            <a:r>
              <a:rPr lang="en-US" dirty="0" err="1"/>
              <a:t>CoinJoin</a:t>
            </a:r>
            <a:r>
              <a:rPr lang="en-US" dirty="0"/>
              <a:t> Tx for it to be valid</a:t>
            </a:r>
          </a:p>
          <a:p>
            <a:pPr marL="0" indent="0">
              <a:buNone/>
            </a:pPr>
            <a:r>
              <a:rPr lang="en-US" dirty="0"/>
              <a:t>	⇒  ensures all of them approve the </a:t>
            </a:r>
            <a:r>
              <a:rPr lang="en-US" dirty="0" err="1"/>
              <a:t>CoinJoin</a:t>
            </a:r>
            <a:r>
              <a:rPr lang="en-US" dirty="0"/>
              <a:t> Tx</a:t>
            </a:r>
          </a:p>
          <a:p>
            <a:pPr marL="0" indent="0">
              <a:buNone/>
            </a:pPr>
            <a:r>
              <a:rPr lang="en-US" dirty="0"/>
              <a:t>	         … but any one of them can disrupt the process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11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D985A70E-FC00-6BB2-9A46-1A1156AA0F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314700"/>
            <a:ext cx="6400800" cy="91993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Private Tx on a public blockchain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B31821-C5A2-4E04-3B13-0EA482BE90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Beyond simple mixing</a:t>
            </a:r>
          </a:p>
        </p:txBody>
      </p:sp>
    </p:spTree>
    <p:extLst>
      <p:ext uri="{BB962C8B-B14F-4D97-AF65-F5344CB8AC3E}">
        <p14:creationId xmlns:p14="http://schemas.microsoft.com/office/powerpoint/2010/main" val="857574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038373-9750-C84F-9CD5-563C08B76E28}"/>
              </a:ext>
            </a:extLst>
          </p:cNvPr>
          <p:cNvSpPr/>
          <p:nvPr/>
        </p:nvSpPr>
        <p:spPr>
          <a:xfrm>
            <a:off x="0" y="0"/>
            <a:ext cx="9144000" cy="1771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FBDDE6-D900-CA47-B9F9-21FB0BB1A66F}"/>
              </a:ext>
            </a:extLst>
          </p:cNvPr>
          <p:cNvSpPr txBox="1"/>
          <p:nvPr/>
        </p:nvSpPr>
        <p:spPr>
          <a:xfrm>
            <a:off x="1395497" y="251505"/>
            <a:ext cx="63530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Can we have private transactions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on a public blockchain?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95C03D1-41D3-7944-9FCD-AAF49FF662FB}"/>
              </a:ext>
            </a:extLst>
          </p:cNvPr>
          <p:cNvSpPr txBox="1">
            <a:spLocks/>
          </p:cNvSpPr>
          <p:nvPr/>
        </p:nvSpPr>
        <p:spPr>
          <a:xfrm>
            <a:off x="418031" y="2000250"/>
            <a:ext cx="8307938" cy="14678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100" kern="0" dirty="0">
                <a:solidFill>
                  <a:schemeClr val="tx1"/>
                </a:solidFill>
              </a:rPr>
              <a:t>Naïve reasoning:  </a:t>
            </a:r>
          </a:p>
          <a:p>
            <a:pPr marL="0" indent="0">
              <a:spcBef>
                <a:spcPts val="1104"/>
              </a:spcBef>
              <a:buNone/>
              <a:tabLst>
                <a:tab pos="676275" algn="l"/>
                <a:tab pos="3078956" algn="l"/>
              </a:tabLst>
            </a:pPr>
            <a:r>
              <a:rPr lang="en-US" sz="2100" kern="0" dirty="0"/>
              <a:t>	universal verifiability	 ⇒    transaction data must be public</a:t>
            </a:r>
          </a:p>
          <a:p>
            <a:pPr marL="0" indent="0">
              <a:spcBef>
                <a:spcPts val="1104"/>
              </a:spcBef>
              <a:buNone/>
              <a:tabLst>
                <a:tab pos="676275" algn="l"/>
                <a:tab pos="3078956" algn="l"/>
              </a:tabLst>
            </a:pPr>
            <a:r>
              <a:rPr lang="en-US" sz="2100" kern="0" dirty="0"/>
              <a:t>	otherwise, how we can verify Tx ??</a:t>
            </a:r>
          </a:p>
          <a:p>
            <a:pPr marL="0" indent="0">
              <a:buNone/>
            </a:pPr>
            <a:endParaRPr lang="en-US" sz="2100" kern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C4D13E-5565-C64C-9BC0-9F5BC0853E1E}"/>
              </a:ext>
            </a:extLst>
          </p:cNvPr>
          <p:cNvSpPr txBox="1"/>
          <p:nvPr/>
        </p:nvSpPr>
        <p:spPr>
          <a:xfrm>
            <a:off x="418031" y="3756458"/>
            <a:ext cx="81458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crypto magic   ⇒    private Tx on a publicly verifiable blockchain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23D6E5-D5FF-EF4D-937B-99BAD43635E4}"/>
              </a:ext>
            </a:extLst>
          </p:cNvPr>
          <p:cNvSpPr txBox="1"/>
          <p:nvPr/>
        </p:nvSpPr>
        <p:spPr>
          <a:xfrm>
            <a:off x="418031" y="4460324"/>
            <a:ext cx="63954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Crypto tools:   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commitments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zero knowledge proofs</a:t>
            </a:r>
          </a:p>
        </p:txBody>
      </p:sp>
    </p:spTree>
    <p:extLst>
      <p:ext uri="{BB962C8B-B14F-4D97-AF65-F5344CB8AC3E}">
        <p14:creationId xmlns:p14="http://schemas.microsoft.com/office/powerpoint/2010/main" val="319530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A0379-2106-E646-B3D5-E93BD9245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 paradigm for Private Tx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865149-C384-FC40-9EFB-461FE4223963}"/>
              </a:ext>
            </a:extLst>
          </p:cNvPr>
          <p:cNvCxnSpPr>
            <a:cxnSpLocks/>
          </p:cNvCxnSpPr>
          <p:nvPr/>
        </p:nvCxnSpPr>
        <p:spPr>
          <a:xfrm>
            <a:off x="857250" y="1302760"/>
            <a:ext cx="62720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E4ECB3-D4F1-AD4E-B5FC-2762B316F9C2}"/>
              </a:ext>
            </a:extLst>
          </p:cNvPr>
          <p:cNvCxnSpPr>
            <a:cxnSpLocks/>
          </p:cNvCxnSpPr>
          <p:nvPr/>
        </p:nvCxnSpPr>
        <p:spPr>
          <a:xfrm>
            <a:off x="857250" y="1844625"/>
            <a:ext cx="62720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B1BC363-87A7-AB4E-9975-28D06B3807F6}"/>
              </a:ext>
            </a:extLst>
          </p:cNvPr>
          <p:cNvSpPr txBox="1"/>
          <p:nvPr/>
        </p:nvSpPr>
        <p:spPr>
          <a:xfrm>
            <a:off x="1030870" y="914400"/>
            <a:ext cx="2256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public blockchain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E599EC-F754-6A43-825E-3204DEE39FD1}"/>
              </a:ext>
            </a:extLst>
          </p:cNvPr>
          <p:cNvSpPr/>
          <p:nvPr/>
        </p:nvSpPr>
        <p:spPr>
          <a:xfrm>
            <a:off x="1314450" y="1353668"/>
            <a:ext cx="1511385" cy="42919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68580" bIns="0" rtlCol="0" anchor="ctr"/>
          <a:lstStyle/>
          <a:p>
            <a:pPr algn="ctr">
              <a:lnSpc>
                <a:spcPts val="1500"/>
              </a:lnSpc>
            </a:pPr>
            <a:r>
              <a:rPr lang="en-US" sz="1500" dirty="0"/>
              <a:t>committed state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000309-8618-E742-BD8F-E1531D40359C}"/>
              </a:ext>
            </a:extLst>
          </p:cNvPr>
          <p:cNvSpPr txBox="1"/>
          <p:nvPr/>
        </p:nvSpPr>
        <p:spPr>
          <a:xfrm>
            <a:off x="3493791" y="1443037"/>
            <a:ext cx="40969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BF018D6-3EA4-6A4F-B51E-93EFC0634699}"/>
                  </a:ext>
                </a:extLst>
              </p:cNvPr>
              <p:cNvSpPr txBox="1"/>
              <p:nvPr/>
            </p:nvSpPr>
            <p:spPr>
              <a:xfrm>
                <a:off x="3979692" y="1441071"/>
                <a:ext cx="332207" cy="369332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1800" dirty="0">
                  <a:solidFill>
                    <a:schemeClr val="bg1">
                      <a:lumMod val="95000"/>
                    </a:schemeClr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BF018D6-3EA4-6A4F-B51E-93EFC0634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692" y="1441071"/>
                <a:ext cx="33220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DF846282-1940-B24F-B9E0-F7ADBE1ECD51}"/>
              </a:ext>
            </a:extLst>
          </p:cNvPr>
          <p:cNvSpPr/>
          <p:nvPr/>
        </p:nvSpPr>
        <p:spPr>
          <a:xfrm>
            <a:off x="5260531" y="1359097"/>
            <a:ext cx="1597469" cy="42919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68580" bIns="0" rtlCol="0" anchor="ctr"/>
          <a:lstStyle/>
          <a:p>
            <a:pPr algn="ctr">
              <a:lnSpc>
                <a:spcPts val="1500"/>
              </a:lnSpc>
            </a:pPr>
            <a:r>
              <a:rPr lang="en-US" sz="1500" dirty="0"/>
              <a:t>updated </a:t>
            </a:r>
            <a:br>
              <a:rPr lang="en-US" sz="1500" dirty="0"/>
            </a:br>
            <a:r>
              <a:rPr lang="en-US" sz="1500" dirty="0"/>
              <a:t>committed state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309BE1-9C5E-7E4F-B28B-1D31ACC00FA1}"/>
              </a:ext>
            </a:extLst>
          </p:cNvPr>
          <p:cNvGrpSpPr/>
          <p:nvPr/>
        </p:nvGrpSpPr>
        <p:grpSpPr>
          <a:xfrm>
            <a:off x="4152198" y="1771651"/>
            <a:ext cx="4077403" cy="1519543"/>
            <a:chOff x="5536263" y="2362200"/>
            <a:chExt cx="5436537" cy="202605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389CEBC-513D-474A-A7F9-B357ED6492E0}"/>
                </a:ext>
              </a:extLst>
            </p:cNvPr>
            <p:cNvGrpSpPr/>
            <p:nvPr/>
          </p:nvGrpSpPr>
          <p:grpSpPr>
            <a:xfrm>
              <a:off x="5536263" y="2362200"/>
              <a:ext cx="2701846" cy="1541489"/>
              <a:chOff x="4717354" y="1892318"/>
              <a:chExt cx="2701846" cy="154148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14EEC67-FE4C-2F44-BE97-B7F4FD7C8B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185424" y="2569486"/>
                <a:ext cx="584281" cy="864321"/>
              </a:xfrm>
              <a:prstGeom prst="rect">
                <a:avLst/>
              </a:prstGeom>
            </p:spPr>
          </p:pic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A6062A06-52C6-A04C-9F98-7B68B1587F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17354" y="1892318"/>
                <a:ext cx="497626" cy="659563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7F507BE-6DBA-B841-A07F-F49D08684DC9}"/>
                      </a:ext>
                    </a:extLst>
                  </p:cNvPr>
                  <p:cNvSpPr txBox="1"/>
                  <p:nvPr/>
                </p:nvSpPr>
                <p:spPr>
                  <a:xfrm>
                    <a:off x="5653330" y="2285499"/>
                    <a:ext cx="1765870" cy="86177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anyone can </a:t>
                    </a:r>
                    <a:b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</a:b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verify </a:t>
                    </a:r>
                    <a14:m>
                      <m:oMath xmlns:m="http://schemas.openxmlformats.org/officeDocument/2006/math">
                        <m:r>
                          <a:rPr lang="en-US" sz="18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oMath>
                    </a14:m>
                    <a:endPara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7F507BE-6DBA-B841-A07F-F49D08684DC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53330" y="2285499"/>
                    <a:ext cx="1765870" cy="86177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810" t="-3846" r="-3810" b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F7791F-16EB-7240-BA28-A83614E86618}"/>
                </a:ext>
              </a:extLst>
            </p:cNvPr>
            <p:cNvSpPr txBox="1"/>
            <p:nvPr/>
          </p:nvSpPr>
          <p:spPr>
            <a:xfrm>
              <a:off x="5785076" y="3895814"/>
              <a:ext cx="5187724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(reveals nothing about Tx data or state)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D48F96-40F6-9F4D-B31A-6FB39FE39ED3}"/>
                  </a:ext>
                </a:extLst>
              </p:cNvPr>
              <p:cNvSpPr txBox="1"/>
              <p:nvPr/>
            </p:nvSpPr>
            <p:spPr>
              <a:xfrm>
                <a:off x="622851" y="3463726"/>
                <a:ext cx="8511304" cy="15799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Committed data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  short (hiding) commitment on chain</a:t>
                </a:r>
              </a:p>
              <a:p>
                <a:pPr>
                  <a:spcBef>
                    <a:spcPts val="846"/>
                  </a:spcBef>
                </a:pP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Proof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  succinct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zero-knowledge proof 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</a:p>
              <a:p>
                <a:pPr marL="1071563" lvl="2" indent="-385763">
                  <a:buAutoNum type="arabicParenBoth"/>
                </a:pP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committed Tx data is consistent with committed current state, and</a:t>
                </a:r>
              </a:p>
              <a:p>
                <a:pPr marL="1071563" lvl="2" indent="-385763">
                  <a:buAutoNum type="arabicParenBoth"/>
                </a:pP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committed updated state is correct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D48F96-40F6-9F4D-B31A-6FB39FE39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51" y="3463726"/>
                <a:ext cx="8511304" cy="1579920"/>
              </a:xfrm>
              <a:prstGeom prst="rect">
                <a:avLst/>
              </a:prstGeom>
              <a:blipFill>
                <a:blip r:embed="rId5"/>
                <a:stretch>
                  <a:fillRect l="-1042" t="-3200" b="-7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DA0A8C9-47CA-0342-8ECB-3734A0ABD795}"/>
              </a:ext>
            </a:extLst>
          </p:cNvPr>
          <p:cNvCxnSpPr>
            <a:cxnSpLocks/>
          </p:cNvCxnSpPr>
          <p:nvPr/>
        </p:nvCxnSpPr>
        <p:spPr>
          <a:xfrm flipV="1">
            <a:off x="3287064" y="1767322"/>
            <a:ext cx="409693" cy="49900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558EC32-AAAD-C94E-A08A-9B711D9E5049}"/>
              </a:ext>
            </a:extLst>
          </p:cNvPr>
          <p:cNvSpPr txBox="1"/>
          <p:nvPr/>
        </p:nvSpPr>
        <p:spPr>
          <a:xfrm>
            <a:off x="2673003" y="2274025"/>
            <a:ext cx="10824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committed 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Tx data</a:t>
            </a:r>
          </a:p>
        </p:txBody>
      </p:sp>
    </p:spTree>
    <p:extLst>
      <p:ext uri="{BB962C8B-B14F-4D97-AF65-F5344CB8AC3E}">
        <p14:creationId xmlns:p14="http://schemas.microsoft.com/office/powerpoint/2010/main" val="104536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EB6C7-9160-0140-9CBA-11B07A699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Review: cryptographic commitments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74C177E-6CDB-F940-9A60-D9847EB70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6230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Cryptographic commitment:  emulates an envelope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242D40-9B4F-6440-A58D-444EB4F90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652" y="2140314"/>
            <a:ext cx="473557" cy="816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451245-10F2-964E-BFD1-17CFDBE440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87611" y="2092472"/>
            <a:ext cx="584281" cy="86432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0C87C17-A737-514D-A7DA-853AD8A3BAB9}"/>
              </a:ext>
            </a:extLst>
          </p:cNvPr>
          <p:cNvSpPr txBox="1">
            <a:spLocks/>
          </p:cNvSpPr>
          <p:nvPr/>
        </p:nvSpPr>
        <p:spPr bwMode="auto">
          <a:xfrm>
            <a:off x="379710" y="3273860"/>
            <a:ext cx="8686800" cy="180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Many applications:   e.g.,  a DAPP for a sealed bid auction</a:t>
            </a:r>
          </a:p>
          <a:p>
            <a:pPr>
              <a:spcBef>
                <a:spcPts val="1272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Every participant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commits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its bid,</a:t>
            </a:r>
          </a:p>
          <a:p>
            <a:pPr>
              <a:spcBef>
                <a:spcPts val="1272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Once all bids are in, everyone opens their commitment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B36C57-BC99-A847-9169-F0D8D72E7299}"/>
              </a:ext>
            </a:extLst>
          </p:cNvPr>
          <p:cNvGrpSpPr/>
          <p:nvPr/>
        </p:nvGrpSpPr>
        <p:grpSpPr>
          <a:xfrm>
            <a:off x="1890793" y="1982868"/>
            <a:ext cx="1177764" cy="1177764"/>
            <a:chOff x="2293748" y="1982868"/>
            <a:chExt cx="1177764" cy="11777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54281A-431E-6D4F-8E6C-0D094EFAF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3748" y="1982868"/>
              <a:ext cx="1177764" cy="117776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DFEF2B-A572-0F42-B148-9F6D122115B9}"/>
                </a:ext>
              </a:extLst>
            </p:cNvPr>
            <p:cNvSpPr txBox="1"/>
            <p:nvPr/>
          </p:nvSpPr>
          <p:spPr>
            <a:xfrm>
              <a:off x="2487245" y="2317721"/>
              <a:ext cx="633507" cy="369332"/>
            </a:xfrm>
            <a:prstGeom prst="rect">
              <a:avLst/>
            </a:prstGeom>
            <a:solidFill>
              <a:srgbClr val="FF0000">
                <a:alpha val="59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data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7595D0A-FA45-EE43-B184-C10B0EEBE891}"/>
              </a:ext>
            </a:extLst>
          </p:cNvPr>
          <p:cNvSpPr txBox="1"/>
          <p:nvPr/>
        </p:nvSpPr>
        <p:spPr>
          <a:xfrm>
            <a:off x="6294857" y="2340918"/>
            <a:ext cx="63350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45587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 L 0.45938 0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2ECD4-8F47-9946-B8B8-0BA1EFB53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Cryptographic Commitments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FCB42-6CEF-0942-A0AC-32F5C136B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2"/>
            <a:ext cx="8580474" cy="3701458"/>
          </a:xfrm>
          <a:noFill/>
          <a:ln>
            <a:noFill/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Syntax:  a commitment scheme is two algorithms</a:t>
            </a:r>
          </a:p>
          <a:p>
            <a:pPr>
              <a:spcBef>
                <a:spcPts val="1872"/>
              </a:spcBef>
            </a:pPr>
            <a:r>
              <a:rPr lang="en-US" b="1" u="sng" dirty="0"/>
              <a:t>commit</a:t>
            </a:r>
            <a:r>
              <a:rPr lang="en-US" dirty="0"/>
              <a:t>(</a:t>
            </a:r>
            <a:r>
              <a:rPr lang="en-US" b="1" i="1" dirty="0">
                <a:solidFill>
                  <a:srgbClr val="FF0000"/>
                </a:solidFill>
              </a:rPr>
              <a:t>msg</a:t>
            </a:r>
            <a:r>
              <a:rPr lang="en-US" b="1" dirty="0">
                <a:solidFill>
                  <a:srgbClr val="FF0000"/>
                </a:solidFill>
              </a:rPr>
              <a:t>,  </a:t>
            </a:r>
            <a:r>
              <a:rPr lang="en-US" b="1" i="1" dirty="0">
                <a:solidFill>
                  <a:srgbClr val="FF0000"/>
                </a:solidFill>
              </a:rPr>
              <a:t>r</a:t>
            </a:r>
            <a:r>
              <a:rPr lang="en-US" dirty="0"/>
              <a:t>)  ⇾   </a:t>
            </a:r>
            <a:r>
              <a:rPr lang="en-US" b="1" i="1" dirty="0">
                <a:solidFill>
                  <a:srgbClr val="00B050"/>
                </a:solidFill>
              </a:rPr>
              <a:t>com</a:t>
            </a:r>
            <a:endParaRPr lang="en-US" i="1" dirty="0"/>
          </a:p>
          <a:p>
            <a:pPr>
              <a:spcBef>
                <a:spcPts val="1872"/>
              </a:spcBef>
            </a:pPr>
            <a:endParaRPr lang="en-US" b="1" dirty="0"/>
          </a:p>
          <a:p>
            <a:pPr marL="0" indent="0">
              <a:spcBef>
                <a:spcPts val="1872"/>
              </a:spcBef>
              <a:buNone/>
            </a:pPr>
            <a:endParaRPr lang="en-US" b="1" dirty="0"/>
          </a:p>
          <a:p>
            <a:pPr>
              <a:spcBef>
                <a:spcPts val="1872"/>
              </a:spcBef>
            </a:pPr>
            <a:r>
              <a:rPr lang="en-US" b="1" u="sng" dirty="0"/>
              <a:t>verify</a:t>
            </a:r>
            <a:r>
              <a:rPr lang="en-US" dirty="0"/>
              <a:t>(</a:t>
            </a:r>
            <a:r>
              <a:rPr lang="en-US" b="1" i="1" dirty="0">
                <a:solidFill>
                  <a:srgbClr val="FF0000"/>
                </a:solidFill>
              </a:rPr>
              <a:t>msg</a:t>
            </a:r>
            <a:r>
              <a:rPr lang="en-US" dirty="0"/>
              <a:t>, </a:t>
            </a:r>
            <a:r>
              <a:rPr lang="en-US" b="1" i="1" dirty="0">
                <a:solidFill>
                  <a:srgbClr val="00B050"/>
                </a:solidFill>
              </a:rPr>
              <a:t>com</a:t>
            </a:r>
            <a:r>
              <a:rPr lang="en-US" dirty="0"/>
              <a:t>, </a:t>
            </a:r>
            <a:r>
              <a:rPr lang="en-US" b="1" i="1" dirty="0">
                <a:solidFill>
                  <a:srgbClr val="FF0000"/>
                </a:solidFill>
              </a:rPr>
              <a:t>r</a:t>
            </a:r>
            <a:r>
              <a:rPr lang="en-US" dirty="0"/>
              <a:t>)   </a:t>
            </a:r>
            <a:r>
              <a:rPr lang="en-US" dirty="0">
                <a:sym typeface="Symbol" charset="0"/>
              </a:rPr>
              <a:t>⇾  accept or  reject</a:t>
            </a:r>
          </a:p>
          <a:p>
            <a:pPr marL="0" indent="0">
              <a:spcBef>
                <a:spcPts val="1872"/>
              </a:spcBef>
              <a:buNone/>
            </a:pPr>
            <a:r>
              <a:rPr lang="en-US" altLang="ja-JP" dirty="0">
                <a:latin typeface="Arial"/>
                <a:sym typeface="Symbol" charset="0"/>
              </a:rPr>
              <a:t>	</a:t>
            </a:r>
            <a:r>
              <a:rPr lang="en-US" altLang="ja-JP" dirty="0">
                <a:sym typeface="Symbol" charset="0"/>
              </a:rPr>
              <a:t>anyone can verify that commitment was opened correctly</a:t>
            </a:r>
          </a:p>
          <a:p>
            <a:pPr>
              <a:spcBef>
                <a:spcPts val="1872"/>
              </a:spcBef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46BEE5-61D3-9746-ABAA-C2FAB6A672A4}"/>
              </a:ext>
            </a:extLst>
          </p:cNvPr>
          <p:cNvSpPr txBox="1"/>
          <p:nvPr/>
        </p:nvSpPr>
        <p:spPr>
          <a:xfrm>
            <a:off x="4558480" y="2744505"/>
            <a:ext cx="197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+mn-lt"/>
              </a:rPr>
              <a:t>commitment string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9AFD86-FC8D-7044-9514-706543C41D15}"/>
              </a:ext>
            </a:extLst>
          </p:cNvPr>
          <p:cNvGrpSpPr/>
          <p:nvPr/>
        </p:nvGrpSpPr>
        <p:grpSpPr>
          <a:xfrm>
            <a:off x="1172438" y="2270666"/>
            <a:ext cx="1970739" cy="843172"/>
            <a:chOff x="1261727" y="2896456"/>
            <a:chExt cx="2627652" cy="1124228"/>
          </a:xfrm>
        </p:grpSpPr>
        <p:sp>
          <p:nvSpPr>
            <p:cNvPr id="10" name="Left Brace 9">
              <a:extLst>
                <a:ext uri="{FF2B5EF4-FFF2-40B4-BE49-F238E27FC236}">
                  <a16:creationId xmlns:a16="http://schemas.microsoft.com/office/drawing/2014/main" id="{BF2FD79B-F12C-3942-9E15-563C726C45F3}"/>
                </a:ext>
              </a:extLst>
            </p:cNvPr>
            <p:cNvSpPr/>
            <p:nvPr/>
          </p:nvSpPr>
          <p:spPr>
            <a:xfrm rot="5400000">
              <a:off x="2399229" y="2249710"/>
              <a:ext cx="340241" cy="2615246"/>
            </a:xfrm>
            <a:prstGeom prst="leftBrace">
              <a:avLst>
                <a:gd name="adj1" fmla="val 53944"/>
                <a:gd name="adj2" fmla="val 50000"/>
              </a:avLst>
            </a:prstGeom>
            <a:ln>
              <a:solidFill>
                <a:schemeClr val="accent4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575B37-D7FC-AC4D-B431-F05962F21D85}"/>
                </a:ext>
              </a:extLst>
            </p:cNvPr>
            <p:cNvSpPr txBox="1"/>
            <p:nvPr/>
          </p:nvSpPr>
          <p:spPr>
            <a:xfrm>
              <a:off x="1274132" y="3528242"/>
              <a:ext cx="2615247" cy="4924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+mn-lt"/>
                </a:rPr>
                <a:t>secret randomness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A50AB63-5AD6-5040-AC0F-7F37389EE0E2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V="1">
              <a:off x="2569349" y="2896456"/>
              <a:ext cx="859652" cy="490757"/>
            </a:xfrm>
            <a:prstGeom prst="straightConnector1">
              <a:avLst/>
            </a:prstGeom>
            <a:ln>
              <a:solidFill>
                <a:schemeClr val="accent4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2631A0F-17E1-8543-A269-A6BA84DF0BC4}"/>
              </a:ext>
            </a:extLst>
          </p:cNvPr>
          <p:cNvGrpSpPr/>
          <p:nvPr/>
        </p:nvGrpSpPr>
        <p:grpSpPr>
          <a:xfrm>
            <a:off x="4103710" y="2270666"/>
            <a:ext cx="2679634" cy="601430"/>
            <a:chOff x="5642039" y="2896456"/>
            <a:chExt cx="3572845" cy="801907"/>
          </a:xfrm>
        </p:grpSpPr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9E4DE1D0-8BD8-5944-8894-DF6E0F2085E2}"/>
                </a:ext>
              </a:extLst>
            </p:cNvPr>
            <p:cNvSpPr/>
            <p:nvPr/>
          </p:nvSpPr>
          <p:spPr>
            <a:xfrm rot="5400000">
              <a:off x="7431233" y="1914712"/>
              <a:ext cx="340243" cy="3227059"/>
            </a:xfrm>
            <a:prstGeom prst="leftBrace">
              <a:avLst>
                <a:gd name="adj1" fmla="val 54570"/>
                <a:gd name="adj2" fmla="val 50000"/>
              </a:avLst>
            </a:prstGeom>
            <a:ln>
              <a:solidFill>
                <a:schemeClr val="accent4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09B70E6-2DBA-6546-8D1D-3964718A3E2C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 flipV="1">
              <a:off x="5642039" y="2896456"/>
              <a:ext cx="1959316" cy="461663"/>
            </a:xfrm>
            <a:prstGeom prst="straightConnector1">
              <a:avLst/>
            </a:prstGeom>
            <a:ln>
              <a:solidFill>
                <a:schemeClr val="accent4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AF9F384-1E2B-5E4D-BA9C-FA4ECAB589A0}"/>
              </a:ext>
            </a:extLst>
          </p:cNvPr>
          <p:cNvSpPr/>
          <p:nvPr/>
        </p:nvSpPr>
        <p:spPr>
          <a:xfrm>
            <a:off x="293914" y="1763486"/>
            <a:ext cx="8673104" cy="14248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C62E1F-D0D5-2F4D-BC97-E68DC5FBFE9F}"/>
              </a:ext>
            </a:extLst>
          </p:cNvPr>
          <p:cNvSpPr/>
          <p:nvPr/>
        </p:nvSpPr>
        <p:spPr>
          <a:xfrm>
            <a:off x="293913" y="3717475"/>
            <a:ext cx="8673105" cy="1193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22167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2ECD4-8F47-9946-B8B8-0BA1EFB53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Commitments: security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2E07117-DCC4-174F-9DFE-B2A7AD50179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35610" y="1085850"/>
                <a:ext cx="8872780" cy="39501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  <a:cs typeface="ＭＳ Ｐゴシック" pitchFamily="-112" charset="-128"/>
                  </a:defRPr>
                </a:lvl1pPr>
                <a:lvl2pPr marL="742950" indent="-28575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  <a:cs typeface="+mn-cs"/>
                  </a:defRPr>
                </a:lvl2pPr>
                <a:lvl3pPr marL="11430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  <a:cs typeface="+mn-cs"/>
                  </a:defRPr>
                </a:lvl3pPr>
                <a:lvl4pPr marL="16002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  <a:cs typeface="+mn-cs"/>
                  </a:defRPr>
                </a:lvl4pPr>
                <a:lvl5pPr marL="20574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binding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  Bob cannot produce two valid openings for </a:t>
                </a:r>
                <a:r>
                  <a:rPr lang="en-US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</a:t>
                </a:r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More precisely:  no efficient adversary can produce   </a:t>
                </a:r>
              </a:p>
              <a:p>
                <a:pPr marL="0" indent="0">
                  <a:buNone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			</a:t>
                </a:r>
                <a:r>
                  <a:rPr lang="en-US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r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),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r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0" indent="0">
                  <a:buNone/>
                </a:pP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such that	verify(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r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= verify(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r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= accept</a:t>
                </a:r>
              </a:p>
              <a:p>
                <a:pPr marL="0" indent="0">
                  <a:buNone/>
                </a:pP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 			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   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2400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≠ m</a:t>
                </a:r>
                <a:r>
                  <a:rPr lang="en-US" sz="2400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>
                  <a:spcBef>
                    <a:spcPts val="2976"/>
                  </a:spcBef>
                </a:pPr>
                <a:r>
                  <a:rPr lang="en-US" sz="2400" b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hiding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 </a:t>
                </a:r>
                <a:r>
                  <a:rPr lang="en-US" sz="2400" b="1" i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com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reveals nothing about committed data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commit(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⇾ </a:t>
                </a:r>
                <a:r>
                  <a:rPr lang="en-US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and 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sampled uniformly in a set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b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then    </a:t>
                </a:r>
                <a:r>
                  <a:rPr lang="en-US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statistically independent of 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2E07117-DCC4-174F-9DFE-B2A7AD501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610" y="1085850"/>
                <a:ext cx="8872780" cy="3950157"/>
              </a:xfrm>
              <a:prstGeom prst="rect">
                <a:avLst/>
              </a:prstGeom>
              <a:blipFill>
                <a:blip r:embed="rId2"/>
                <a:stretch>
                  <a:fillRect l="-857" t="-1282" b="-16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1B06DD-30E3-A74A-B9F6-5BD29A52EA0B}"/>
              </a:ext>
            </a:extLst>
          </p:cNvPr>
          <p:cNvCxnSpPr>
            <a:cxnSpLocks/>
          </p:cNvCxnSpPr>
          <p:nvPr/>
        </p:nvCxnSpPr>
        <p:spPr>
          <a:xfrm>
            <a:off x="285750" y="3371850"/>
            <a:ext cx="8515350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075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90C02-6120-8D49-9B23-C5DA812ED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 hash-based commitment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AEDF62-EB3C-BE48-BE32-0BF1E6F34C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0" y="1047751"/>
                <a:ext cx="8534400" cy="3924299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Fix a hash function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⇾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       </m:t>
                    </m:r>
                  </m:oMath>
                </a14:m>
                <a:r>
                  <a:rPr lang="en-US" dirty="0"/>
                  <a:t>(e.g.,  SHA256)</a:t>
                </a:r>
              </a:p>
              <a:p>
                <a:pPr marL="0" indent="0">
                  <a:spcBef>
                    <a:spcPts val="1176"/>
                  </a:spcBef>
                  <a:buNone/>
                </a:pPr>
                <a:r>
                  <a:rPr lang="en-US" dirty="0"/>
                  <a:t>		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 is collision resistant,  and   |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|≫|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commit(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⇽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):       </a:t>
                </a:r>
                <a:r>
                  <a:rPr lang="en-US" b="1" i="1" dirty="0"/>
                  <a:t>com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>
                  <a:spcBef>
                    <a:spcPts val="1776"/>
                  </a:spcBef>
                </a:pPr>
                <a:r>
                  <a:rPr lang="en-US" dirty="0"/>
                  <a:t>verify(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b="1" i="1" dirty="0">
                    <a:latin typeface="+mj-lt"/>
                  </a:rPr>
                  <a:t>com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/>
                  <a:t>):    accept if   </a:t>
                </a:r>
                <a:r>
                  <a:rPr lang="en-US" b="1" i="1" dirty="0"/>
                  <a:t>com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binding:	follows from collision resistance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hiding:	follows from a mild assumption 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AEDF62-EB3C-BE48-BE32-0BF1E6F34C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047751"/>
                <a:ext cx="8534400" cy="3924299"/>
              </a:xfrm>
              <a:blipFill>
                <a:blip r:embed="rId2"/>
                <a:stretch>
                  <a:fillRect l="-1339" t="-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8043864-701E-F746-A5F0-079DE0D032E7}"/>
              </a:ext>
            </a:extLst>
          </p:cNvPr>
          <p:cNvSpPr/>
          <p:nvPr/>
        </p:nvSpPr>
        <p:spPr>
          <a:xfrm>
            <a:off x="210510" y="2286001"/>
            <a:ext cx="7193181" cy="135033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5085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4E122B4E-F990-C543-AAB1-B1ABDD98B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523365"/>
            <a:ext cx="8001000" cy="13144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Succinct zero knowledge proofs: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an important tool for privacy on the blockchain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65B467-716B-1A4A-A57B-ED71492320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a </a:t>
            </a:r>
            <a:r>
              <a:rPr lang="en-US" dirty="0" err="1"/>
              <a:t>zk</a:t>
            </a:r>
            <a:r>
              <a:rPr lang="en-US" dirty="0"/>
              <a:t>-SNARK?</a:t>
            </a:r>
          </a:p>
        </p:txBody>
      </p:sp>
    </p:spTree>
    <p:extLst>
      <p:ext uri="{BB962C8B-B14F-4D97-AF65-F5344CB8AC3E}">
        <p14:creationId xmlns:p14="http://schemas.microsoft.com/office/powerpoint/2010/main" val="647397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100AAD-A737-B961-986C-7D4B24105915}"/>
              </a:ext>
            </a:extLst>
          </p:cNvPr>
          <p:cNvSpPr/>
          <p:nvPr/>
        </p:nvSpPr>
        <p:spPr>
          <a:xfrm>
            <a:off x="717755" y="2310581"/>
            <a:ext cx="6951407" cy="11602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BF4D81-088E-67BA-8866-B69B31D29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 need for privacy in the financial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95C8B-4AFF-5CB6-55D4-429E9961C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bottom line: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spcBef>
                <a:spcPts val="1776"/>
              </a:spcBef>
              <a:buNone/>
            </a:pPr>
            <a:r>
              <a:rPr lang="en-US" dirty="0"/>
              <a:t>	Blockchains cannot reach their full potential</a:t>
            </a:r>
          </a:p>
          <a:p>
            <a:pPr marL="0" indent="0">
              <a:buNone/>
            </a:pPr>
            <a:r>
              <a:rPr lang="en-US" dirty="0"/>
              <a:t>	without some form of private transactions</a:t>
            </a:r>
          </a:p>
        </p:txBody>
      </p:sp>
    </p:spTree>
    <p:extLst>
      <p:ext uri="{BB962C8B-B14F-4D97-AF65-F5344CB8AC3E}">
        <p14:creationId xmlns:p14="http://schemas.microsoft.com/office/powerpoint/2010/main" val="4078318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44B1F0-6F35-D344-AEF7-CE185ED0D8C0}"/>
              </a:ext>
            </a:extLst>
          </p:cNvPr>
          <p:cNvSpPr/>
          <p:nvPr/>
        </p:nvSpPr>
        <p:spPr>
          <a:xfrm>
            <a:off x="855406" y="1091381"/>
            <a:ext cx="7718323" cy="6784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8BC535-16B1-7449-BBCF-EED5F8EA6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a </a:t>
            </a:r>
            <a:r>
              <a:rPr lang="en-US" dirty="0" err="1"/>
              <a:t>zk</a:t>
            </a:r>
            <a:r>
              <a:rPr lang="en-US" dirty="0"/>
              <a:t>-SNARK ?      </a:t>
            </a:r>
            <a:r>
              <a:rPr lang="en-US" sz="2700" dirty="0"/>
              <a:t>(intuition)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16320-5A30-104F-9820-CBF895ACA6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1"/>
                <a:ext cx="8539316" cy="381843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2400" b="1" dirty="0"/>
                  <a:t>SNARK</a:t>
                </a:r>
                <a:r>
                  <a:rPr lang="en-US" sz="2400" dirty="0"/>
                  <a:t>:   a </a:t>
                </a:r>
                <a:r>
                  <a:rPr lang="en-US" sz="2400" u="sng" dirty="0"/>
                  <a:t>succinct</a:t>
                </a:r>
                <a:r>
                  <a:rPr lang="en-US" sz="2400" dirty="0"/>
                  <a:t> proof that a certain statement is true</a:t>
                </a:r>
              </a:p>
              <a:p>
                <a:pPr marL="0" indent="0" algn="ctr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Example statement:   “I know an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/>
                  <a:t> such that  SHA256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)=0</m:t>
                    </m:r>
                  </m:oMath>
                </a14:m>
                <a:r>
                  <a:rPr lang="en-US" sz="2400" dirty="0"/>
                  <a:t>”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b="1" dirty="0"/>
                  <a:t>SNARK</a:t>
                </a:r>
                <a:r>
                  <a:rPr lang="en-US" sz="2400" dirty="0"/>
                  <a:t>:  the proof is </a:t>
                </a:r>
                <a:r>
                  <a:rPr lang="en-US" sz="2400" b="1" dirty="0"/>
                  <a:t>“short” </a:t>
                </a:r>
                <a:r>
                  <a:rPr lang="en-US" sz="2400" dirty="0"/>
                  <a:t>and </a:t>
                </a:r>
                <a:r>
                  <a:rPr lang="en-US" sz="2400" b="1" dirty="0"/>
                  <a:t>“fast” </a:t>
                </a:r>
                <a:r>
                  <a:rPr lang="en-US" sz="2400" dirty="0"/>
                  <a:t>to verify</a:t>
                </a:r>
              </a:p>
              <a:p>
                <a:pPr marL="0" indent="0" algn="ctr">
                  <a:buNone/>
                </a:pPr>
                <a:r>
                  <a:rPr lang="en-US" sz="2400" dirty="0"/>
                  <a:t>	</a:t>
                </a:r>
                <a:r>
                  <a:rPr lang="en-US" sz="3200" dirty="0"/>
                  <a:t>[</a:t>
                </a:r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/>
                  <a:t> is 1GB then the trivial proof (the message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/>
                  <a:t>) is neither</a:t>
                </a:r>
                <a:r>
                  <a:rPr lang="en-US" sz="3200" dirty="0"/>
                  <a:t>]</a:t>
                </a: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b="1" dirty="0" err="1"/>
                  <a:t>zk</a:t>
                </a:r>
                <a:r>
                  <a:rPr lang="en-US" sz="2400" b="1" dirty="0"/>
                  <a:t>-SNARK</a:t>
                </a:r>
                <a:r>
                  <a:rPr lang="en-US" sz="2400" dirty="0"/>
                  <a:t>:  the proof “reveals nothing” about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16320-5A30-104F-9820-CBF895ACA6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1"/>
                <a:ext cx="8539316" cy="3818430"/>
              </a:xfrm>
              <a:blipFill>
                <a:blip r:embed="rId2"/>
                <a:stretch>
                  <a:fillRect l="-1189" t="-1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516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F045FE-4A3A-EA2B-DC4D-3FD9C24A1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56" y="1141537"/>
            <a:ext cx="2670278" cy="5267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4A22F9-2F5D-3CD0-73A0-2600F0167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1277" y="1185643"/>
            <a:ext cx="1854200" cy="482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CAE367-0AE2-90A5-654E-40B3CEBB5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2963" y="1185643"/>
            <a:ext cx="2070100" cy="482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9E94F8-8754-EF3D-B425-DD04F7573A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2580" y="2311273"/>
            <a:ext cx="1689100" cy="48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603875-CEDC-12B8-3449-FF1B262E58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4709" y="2206880"/>
            <a:ext cx="1689100" cy="698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FF6D6C-9E7A-65EE-C89E-8D46C673CF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1337" y="3441301"/>
            <a:ext cx="1162050" cy="497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A45B27-3000-5940-921E-C3D3B2954D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1999" y="2159510"/>
            <a:ext cx="1854200" cy="793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5A3357-BE40-50A0-F9DB-64F2D7584A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073" y="2328019"/>
            <a:ext cx="1638300" cy="546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0BF7C0-828D-6C0B-54F1-9BE7B91EC6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1895" y="3458086"/>
            <a:ext cx="2574208" cy="447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74D6D4-43A9-518A-1E37-70E2EDF682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4830" y="1123950"/>
            <a:ext cx="1854200" cy="561879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8DB973A1-0408-A356-B6C1-7A7092644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latin typeface="+mn-lt"/>
              </a:rPr>
              <a:t>Commercial interest in SNARKs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FADF76-2DF6-C003-C4BE-5E8C02DA00AD}"/>
              </a:ext>
            </a:extLst>
          </p:cNvPr>
          <p:cNvSpPr txBox="1"/>
          <p:nvPr/>
        </p:nvSpPr>
        <p:spPr>
          <a:xfrm>
            <a:off x="1890624" y="4378360"/>
            <a:ext cx="536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+mn-lt"/>
              </a:rPr>
              <a:t>Many more building applications that use SNARKs</a:t>
            </a:r>
          </a:p>
        </p:txBody>
      </p:sp>
    </p:spTree>
    <p:extLst>
      <p:ext uri="{BB962C8B-B14F-4D97-AF65-F5344CB8AC3E}">
        <p14:creationId xmlns:p14="http://schemas.microsoft.com/office/powerpoint/2010/main" val="341292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6060D-215A-A72D-7E75-B38946AE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Blockchain Applications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A1A04-D761-4A17-ACB3-3E6F5800A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31327"/>
            <a:ext cx="8509819" cy="3818430"/>
          </a:xfrm>
        </p:spPr>
        <p:txBody>
          <a:bodyPr>
            <a:normAutofit fontScale="92500"/>
          </a:bodyPr>
          <a:lstStyle/>
          <a:p>
            <a:pPr marL="57150" indent="0">
              <a:spcBef>
                <a:spcPts val="1872"/>
              </a:spcBef>
              <a:buNone/>
            </a:pPr>
            <a:r>
              <a:rPr lang="en-US" sz="2400" dirty="0"/>
              <a:t>Outsourcing computation:     (no need for zero knowledge)</a:t>
            </a:r>
          </a:p>
          <a:p>
            <a:pPr marL="57150" indent="0">
              <a:spcBef>
                <a:spcPts val="600"/>
              </a:spcBef>
              <a:buNone/>
            </a:pPr>
            <a:r>
              <a:rPr lang="en-US" sz="2400" dirty="0"/>
              <a:t>	L1 chain quickly verifies the work of an off-chain service</a:t>
            </a:r>
          </a:p>
          <a:p>
            <a:pPr marL="57150" indent="0">
              <a:spcBef>
                <a:spcPts val="2800"/>
              </a:spcBef>
              <a:buNone/>
            </a:pPr>
            <a:r>
              <a:rPr lang="en-US" sz="2400" dirty="0"/>
              <a:t>Examples:</a:t>
            </a:r>
          </a:p>
          <a:p>
            <a:pPr marL="400050" indent="-342900">
              <a:spcBef>
                <a:spcPts val="600"/>
              </a:spcBef>
            </a:pPr>
            <a:r>
              <a:rPr lang="en-US" sz="2400" b="1" dirty="0"/>
              <a:t>Scalability:   </a:t>
            </a:r>
            <a:r>
              <a:rPr lang="en-US" sz="2400" dirty="0"/>
              <a:t>proof-based Rollups (</a:t>
            </a:r>
            <a:r>
              <a:rPr lang="en-US" sz="2400" dirty="0" err="1"/>
              <a:t>zkRollup</a:t>
            </a:r>
            <a:r>
              <a:rPr lang="en-US" sz="2400" dirty="0"/>
              <a:t>)</a:t>
            </a:r>
          </a:p>
          <a:p>
            <a:pPr marL="57150" indent="0">
              <a:spcBef>
                <a:spcPts val="600"/>
              </a:spcBef>
              <a:buNone/>
            </a:pPr>
            <a:r>
              <a:rPr lang="en-US" sz="2400" dirty="0"/>
              <a:t>	off-chain service processes a batch of Tx;  </a:t>
            </a:r>
          </a:p>
          <a:p>
            <a:pPr marL="57150" indent="0">
              <a:spcBef>
                <a:spcPts val="600"/>
              </a:spcBef>
              <a:buNone/>
            </a:pPr>
            <a:r>
              <a:rPr lang="en-US" sz="2400" dirty="0"/>
              <a:t>	L1 chain verifies a succinct proof that Tx were processed correctly</a:t>
            </a:r>
          </a:p>
          <a:p>
            <a:pPr marL="400050" indent="-342900">
              <a:spcBef>
                <a:spcPts val="2400"/>
              </a:spcBef>
            </a:pPr>
            <a:r>
              <a:rPr lang="en-US" sz="2400" b="1" dirty="0"/>
              <a:t>Bridging blockchains:</a:t>
            </a:r>
            <a:r>
              <a:rPr lang="en-US" sz="2400" dirty="0"/>
              <a:t>  proof of consensus (</a:t>
            </a:r>
            <a:r>
              <a:rPr lang="en-US" sz="2400" dirty="0" err="1"/>
              <a:t>zkBridge</a:t>
            </a:r>
            <a:r>
              <a:rPr lang="en-US" sz="2400" dirty="0"/>
              <a:t>)</a:t>
            </a:r>
          </a:p>
          <a:p>
            <a:pPr marL="57150" indent="0">
              <a:spcBef>
                <a:spcPts val="600"/>
              </a:spcBef>
              <a:buNone/>
            </a:pPr>
            <a:r>
              <a:rPr lang="en-US" sz="2400" dirty="0"/>
              <a:t>	Chain A produces a succinct proof about its state.  Chain B verifies.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510A09-A82D-6DF9-3578-AFA5F065A6FD}"/>
              </a:ext>
            </a:extLst>
          </p:cNvPr>
          <p:cNvSpPr txBox="1"/>
          <p:nvPr/>
        </p:nvSpPr>
        <p:spPr>
          <a:xfrm>
            <a:off x="3672620" y="1936955"/>
            <a:ext cx="5294398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+mn-lt"/>
              </a:rPr>
              <a:t>To minimize gas: need a short proof, fast to verify</a:t>
            </a:r>
          </a:p>
        </p:txBody>
      </p:sp>
    </p:spTree>
    <p:extLst>
      <p:ext uri="{BB962C8B-B14F-4D97-AF65-F5344CB8AC3E}">
        <p14:creationId xmlns:p14="http://schemas.microsoft.com/office/powerpoint/2010/main" val="421813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6060D-215A-A72D-7E75-B38946AE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Blockchain Applications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A1A04-D761-4A17-ACB3-3E6F5800A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380" y="1200151"/>
            <a:ext cx="8745794" cy="3818430"/>
          </a:xfrm>
        </p:spPr>
        <p:txBody>
          <a:bodyPr>
            <a:normAutofit/>
          </a:bodyPr>
          <a:lstStyle/>
          <a:p>
            <a:pPr marL="0" indent="0">
              <a:spcBef>
                <a:spcPts val="1776"/>
              </a:spcBef>
              <a:buNone/>
            </a:pPr>
            <a:r>
              <a:rPr lang="en-US" sz="2400" dirty="0"/>
              <a:t>Some applications require zero knowledge (privacy):</a:t>
            </a:r>
          </a:p>
          <a:p>
            <a:pPr>
              <a:spcBef>
                <a:spcPts val="1776"/>
              </a:spcBef>
            </a:pPr>
            <a:r>
              <a:rPr lang="en-US" sz="2400" b="1" dirty="0"/>
              <a:t>Private Tx on a public blockchain</a:t>
            </a:r>
            <a:r>
              <a:rPr lang="en-US" sz="2400" dirty="0"/>
              <a:t>: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2400" dirty="0" err="1"/>
              <a:t>zk</a:t>
            </a:r>
            <a:r>
              <a:rPr lang="en-US" sz="2400" dirty="0"/>
              <a:t> proof that a private Tx is valid  </a:t>
            </a:r>
            <a:r>
              <a:rPr lang="en-US" sz="1800" dirty="0"/>
              <a:t>(Tornado cash,  </a:t>
            </a:r>
            <a:r>
              <a:rPr lang="en-US" sz="1800" dirty="0" err="1"/>
              <a:t>Zcash</a:t>
            </a:r>
            <a:r>
              <a:rPr lang="en-US" sz="1800" dirty="0"/>
              <a:t>,  </a:t>
            </a:r>
            <a:r>
              <a:rPr lang="en-US" sz="1800" dirty="0" err="1"/>
              <a:t>IronFish</a:t>
            </a:r>
            <a:r>
              <a:rPr lang="en-US" sz="1800" dirty="0"/>
              <a:t>,  </a:t>
            </a:r>
            <a:r>
              <a:rPr lang="en-US" sz="1800" dirty="0" err="1"/>
              <a:t>Aleo</a:t>
            </a:r>
            <a:r>
              <a:rPr lang="en-US" sz="1800" dirty="0"/>
              <a:t>)</a:t>
            </a:r>
            <a:endParaRPr lang="en-US" sz="2400" dirty="0"/>
          </a:p>
          <a:p>
            <a:pPr>
              <a:spcBef>
                <a:spcPts val="1776"/>
              </a:spcBef>
            </a:pPr>
            <a:r>
              <a:rPr lang="en-US" sz="2400" b="1" dirty="0"/>
              <a:t>Compliance:</a:t>
            </a:r>
          </a:p>
          <a:p>
            <a:pPr lvl="1"/>
            <a:r>
              <a:rPr lang="en-US" sz="2400" dirty="0"/>
              <a:t>Proof that a private Tx is compliant with banking laws </a:t>
            </a:r>
            <a:r>
              <a:rPr lang="en-US" sz="2000" dirty="0"/>
              <a:t>(Espresso)</a:t>
            </a:r>
          </a:p>
          <a:p>
            <a:pPr lvl="1"/>
            <a:r>
              <a:rPr lang="en-US" sz="2400" dirty="0"/>
              <a:t>Proof that an exchange is solvent in zero-knowledge </a:t>
            </a:r>
            <a:r>
              <a:rPr lang="en-US" sz="2000" dirty="0"/>
              <a:t>(</a:t>
            </a:r>
            <a:r>
              <a:rPr lang="en-US" sz="2000" dirty="0" err="1"/>
              <a:t>Raposa</a:t>
            </a:r>
            <a:r>
              <a:rPr lang="en-US" sz="2000" dirty="0"/>
              <a:t>)</a:t>
            </a:r>
          </a:p>
          <a:p>
            <a:pPr marL="57150" indent="0">
              <a:spcBef>
                <a:spcPts val="2976"/>
              </a:spcBef>
              <a:buNone/>
            </a:pPr>
            <a:r>
              <a:rPr lang="en-US" sz="2400" dirty="0"/>
              <a:t>More on these blockchain applications in a minute</a:t>
            </a:r>
          </a:p>
          <a:p>
            <a:pPr marL="457200" lvl="1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08620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F8672-6B30-6B62-5506-6732CB77C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Many non-blockchain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21E37-9713-8565-4218-927EE399B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9716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Blockchains drive the development of SNARKs	</a:t>
            </a:r>
          </a:p>
          <a:p>
            <a:pPr marL="0" indent="0">
              <a:spcBef>
                <a:spcPts val="1872"/>
              </a:spcBef>
              <a:buNone/>
            </a:pPr>
            <a:r>
              <a:rPr lang="en-US" dirty="0"/>
              <a:t>		… but </a:t>
            </a:r>
            <a:r>
              <a:rPr lang="en-US" b="1" u="sng" dirty="0"/>
              <a:t>many</a:t>
            </a:r>
            <a:r>
              <a:rPr lang="en-US" dirty="0"/>
              <a:t> non-blockchain applications benefit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7A0252-2577-4106-F838-74D4D73B7DF2}"/>
              </a:ext>
            </a:extLst>
          </p:cNvPr>
          <p:cNvSpPr/>
          <p:nvPr/>
        </p:nvSpPr>
        <p:spPr>
          <a:xfrm>
            <a:off x="336752" y="1645060"/>
            <a:ext cx="8458200" cy="15267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745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7765-D239-924D-8821-45762A57D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B033BF-7770-C04E-901B-8F6333C2B0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0564" y="1046874"/>
                <a:ext cx="8665780" cy="409662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Fix a finite field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0, …,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dirty="0"/>
                  <a:t>    for some prime  p&gt;2.</a:t>
                </a:r>
              </a:p>
              <a:p>
                <a:pPr>
                  <a:spcBef>
                    <a:spcPts val="2376"/>
                  </a:spcBef>
                </a:pPr>
                <a:r>
                  <a:rPr lang="en-US" b="1" dirty="0"/>
                  <a:t>Arithmetic circuit</a:t>
                </a:r>
                <a:r>
                  <a:rPr lang="en-US" dirty="0"/>
                  <a:t>:   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  <m:r>
                      <a:rPr lang="en-US" i="1" baseline="30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⇾ 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directed acyclic graph (DAG) where</a:t>
                </a:r>
              </a:p>
              <a:p>
                <a:pPr marL="914400" lvl="2" indent="0">
                  <a:buNone/>
                </a:pPr>
                <a:r>
                  <a:rPr lang="en-US" sz="2600" dirty="0"/>
                  <a:t>internal nodes are labeled  +, −, or ×</a:t>
                </a:r>
              </a:p>
              <a:p>
                <a:pPr marL="914400" lvl="2" indent="0">
                  <a:buNone/>
                </a:pPr>
                <a:r>
                  <a:rPr lang="en-US" sz="2600" dirty="0"/>
                  <a:t>inputs are labeled   1, 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, …, </m:t>
                    </m:r>
                    <m:r>
                      <a:rPr lang="en-US" sz="26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i="1" baseline="-25000" dirty="0" err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600" baseline="-25000" dirty="0"/>
              </a:p>
              <a:p>
                <a:pPr lvl="1">
                  <a:spcBef>
                    <a:spcPts val="1776"/>
                  </a:spcBef>
                </a:pPr>
                <a:r>
                  <a:rPr lang="en-US" dirty="0"/>
                  <a:t>defines an n-variate polynomial</a:t>
                </a:r>
                <a:br>
                  <a:rPr lang="en-US" dirty="0"/>
                </a:br>
                <a:r>
                  <a:rPr lang="en-US" dirty="0"/>
                  <a:t>with an evaluation recipe </a:t>
                </a:r>
              </a:p>
              <a:p>
                <a:pPr>
                  <a:spcBef>
                    <a:spcPts val="1776"/>
                  </a:spcBef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| =</m:t>
                    </m:r>
                  </m:oMath>
                </a14:m>
                <a:r>
                  <a:rPr lang="en-US" dirty="0"/>
                  <a:t> # gates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B033BF-7770-C04E-901B-8F6333C2B0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0564" y="1046874"/>
                <a:ext cx="8665780" cy="4096626"/>
              </a:xfrm>
              <a:blipFill>
                <a:blip r:embed="rId2"/>
                <a:stretch>
                  <a:fillRect l="-1171" t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455B59B8-9E6A-CE48-BAE0-AD7B9D863A75}"/>
              </a:ext>
            </a:extLst>
          </p:cNvPr>
          <p:cNvGrpSpPr/>
          <p:nvPr/>
        </p:nvGrpSpPr>
        <p:grpSpPr>
          <a:xfrm>
            <a:off x="6390289" y="2081049"/>
            <a:ext cx="2596055" cy="2806262"/>
            <a:chOff x="6390290" y="2081048"/>
            <a:chExt cx="2596055" cy="280626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3311B12-D544-F84B-B42E-14C5C7F8C2F7}"/>
                </a:ext>
              </a:extLst>
            </p:cNvPr>
            <p:cNvSpPr/>
            <p:nvPr/>
          </p:nvSpPr>
          <p:spPr>
            <a:xfrm>
              <a:off x="6390290" y="2081048"/>
              <a:ext cx="2596055" cy="280626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D020D3C-CEA7-854C-BBFE-9D5908FFA98F}"/>
                </a:ext>
              </a:extLst>
            </p:cNvPr>
            <p:cNvGrpSpPr/>
            <p:nvPr/>
          </p:nvGrpSpPr>
          <p:grpSpPr>
            <a:xfrm>
              <a:off x="6434496" y="2162740"/>
              <a:ext cx="2539478" cy="2490056"/>
              <a:chOff x="6434496" y="2162740"/>
              <a:chExt cx="2539478" cy="24900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Oval 3">
                    <a:extLst>
                      <a:ext uri="{FF2B5EF4-FFF2-40B4-BE49-F238E27FC236}">
                        <a16:creationId xmlns:a16="http://schemas.microsoft.com/office/drawing/2014/main" id="{E65D9AF2-9897-D646-B60A-7BA7BD7E1965}"/>
                      </a:ext>
                    </a:extLst>
                  </p:cNvPr>
                  <p:cNvSpPr/>
                  <p:nvPr/>
                </p:nvSpPr>
                <p:spPr>
                  <a:xfrm>
                    <a:off x="6621516" y="4319750"/>
                    <a:ext cx="346842" cy="333046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3600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" name="Oval 3">
                    <a:extLst>
                      <a:ext uri="{FF2B5EF4-FFF2-40B4-BE49-F238E27FC236}">
                        <a16:creationId xmlns:a16="http://schemas.microsoft.com/office/drawing/2014/main" id="{E65D9AF2-9897-D646-B60A-7BA7BD7E196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21516" y="4319750"/>
                    <a:ext cx="346842" cy="333046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Oval 4">
                    <a:extLst>
                      <a:ext uri="{FF2B5EF4-FFF2-40B4-BE49-F238E27FC236}">
                        <a16:creationId xmlns:a16="http://schemas.microsoft.com/office/drawing/2014/main" id="{1913B8C2-DD14-2E41-A627-F18EBD9096FF}"/>
                      </a:ext>
                    </a:extLst>
                  </p:cNvPr>
                  <p:cNvSpPr/>
                  <p:nvPr/>
                </p:nvSpPr>
                <p:spPr>
                  <a:xfrm>
                    <a:off x="7383515" y="4314498"/>
                    <a:ext cx="346842" cy="333046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US" sz="3600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" name="Oval 4">
                    <a:extLst>
                      <a:ext uri="{FF2B5EF4-FFF2-40B4-BE49-F238E27FC236}">
                        <a16:creationId xmlns:a16="http://schemas.microsoft.com/office/drawing/2014/main" id="{1913B8C2-DD14-2E41-A627-F18EBD9096F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83515" y="4314498"/>
                    <a:ext cx="346842" cy="333046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Oval 5">
                    <a:extLst>
                      <a:ext uri="{FF2B5EF4-FFF2-40B4-BE49-F238E27FC236}">
                        <a16:creationId xmlns:a16="http://schemas.microsoft.com/office/drawing/2014/main" id="{CD45A412-5D99-8A49-AF22-E76C4A4F7AC8}"/>
                      </a:ext>
                    </a:extLst>
                  </p:cNvPr>
                  <p:cNvSpPr/>
                  <p:nvPr/>
                </p:nvSpPr>
                <p:spPr>
                  <a:xfrm>
                    <a:off x="8203322" y="4314498"/>
                    <a:ext cx="346842" cy="333046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3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" name="Oval 5">
                    <a:extLst>
                      <a:ext uri="{FF2B5EF4-FFF2-40B4-BE49-F238E27FC236}">
                        <a16:creationId xmlns:a16="http://schemas.microsoft.com/office/drawing/2014/main" id="{CD45A412-5D99-8A49-AF22-E76C4A4F7A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03322" y="4314498"/>
                    <a:ext cx="346842" cy="333046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Oval 6">
                    <a:extLst>
                      <a:ext uri="{FF2B5EF4-FFF2-40B4-BE49-F238E27FC236}">
                        <a16:creationId xmlns:a16="http://schemas.microsoft.com/office/drawing/2014/main" id="{BA90A575-E088-8B44-B085-E70C32D68359}"/>
                      </a:ext>
                    </a:extLst>
                  </p:cNvPr>
                  <p:cNvSpPr/>
                  <p:nvPr/>
                </p:nvSpPr>
                <p:spPr>
                  <a:xfrm>
                    <a:off x="7031416" y="3691214"/>
                    <a:ext cx="346842" cy="333046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en-US" sz="3600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" name="Oval 6">
                    <a:extLst>
                      <a:ext uri="{FF2B5EF4-FFF2-40B4-BE49-F238E27FC236}">
                        <a16:creationId xmlns:a16="http://schemas.microsoft.com/office/drawing/2014/main" id="{BA90A575-E088-8B44-B085-E70C32D6835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31416" y="3691214"/>
                    <a:ext cx="346842" cy="333046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Oval 7">
                    <a:extLst>
                      <a:ext uri="{FF2B5EF4-FFF2-40B4-BE49-F238E27FC236}">
                        <a16:creationId xmlns:a16="http://schemas.microsoft.com/office/drawing/2014/main" id="{81B64518-6806-5041-A09E-2FB1BC592AF6}"/>
                      </a:ext>
                    </a:extLst>
                  </p:cNvPr>
                  <p:cNvSpPr/>
                  <p:nvPr/>
                </p:nvSpPr>
                <p:spPr>
                  <a:xfrm>
                    <a:off x="7869618" y="3691214"/>
                    <a:ext cx="346842" cy="333046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oMath>
                      </m:oMathPara>
                    </a14:m>
                    <a:endParaRPr lang="en-US" sz="3600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Oval 7">
                    <a:extLst>
                      <a:ext uri="{FF2B5EF4-FFF2-40B4-BE49-F238E27FC236}">
                        <a16:creationId xmlns:a16="http://schemas.microsoft.com/office/drawing/2014/main" id="{81B64518-6806-5041-A09E-2FB1BC592AF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69618" y="3691214"/>
                    <a:ext cx="346842" cy="333046"/>
                  </a:xfrm>
                  <a:prstGeom prst="ellipse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Oval 8">
                    <a:extLst>
                      <a:ext uri="{FF2B5EF4-FFF2-40B4-BE49-F238E27FC236}">
                        <a16:creationId xmlns:a16="http://schemas.microsoft.com/office/drawing/2014/main" id="{0B73DF0A-8861-4C45-B169-90323FA98251}"/>
                      </a:ext>
                    </a:extLst>
                  </p:cNvPr>
                  <p:cNvSpPr/>
                  <p:nvPr/>
                </p:nvSpPr>
                <p:spPr>
                  <a:xfrm>
                    <a:off x="7488615" y="3050029"/>
                    <a:ext cx="346842" cy="333046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m:t>×</m:t>
                          </m:r>
                        </m:oMath>
                      </m:oMathPara>
                    </a14:m>
                    <a:endParaRPr lang="en-US" sz="3600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Oval 8">
                    <a:extLst>
                      <a:ext uri="{FF2B5EF4-FFF2-40B4-BE49-F238E27FC236}">
                        <a16:creationId xmlns:a16="http://schemas.microsoft.com/office/drawing/2014/main" id="{0B73DF0A-8861-4C45-B169-90323FA9825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88615" y="3050029"/>
                    <a:ext cx="346842" cy="333046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934CBD2A-9A4A-194A-8368-CD006F43CC54}"/>
                  </a:ext>
                </a:extLst>
              </p:cNvPr>
              <p:cNvCxnSpPr>
                <a:endCxn id="7" idx="3"/>
              </p:cNvCxnSpPr>
              <p:nvPr/>
            </p:nvCxnSpPr>
            <p:spPr>
              <a:xfrm flipV="1">
                <a:off x="6894785" y="3975487"/>
                <a:ext cx="187425" cy="339011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DE71F6D7-9688-4E42-BF9E-53DA3E6534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79563" y="4024260"/>
                <a:ext cx="222468" cy="314626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E61FD9B-6B17-8B46-AC78-988EE17BAF96}"/>
                  </a:ext>
                </a:extLst>
              </p:cNvPr>
              <p:cNvCxnSpPr>
                <a:cxnSpLocks/>
                <a:stCxn id="5" idx="1"/>
              </p:cNvCxnSpPr>
              <p:nvPr/>
            </p:nvCxnSpPr>
            <p:spPr>
              <a:xfrm flipH="1" flipV="1">
                <a:off x="7349369" y="4024261"/>
                <a:ext cx="84940" cy="339010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8AEF68F2-CA94-9C47-A150-3FF0E807F12C}"/>
                  </a:ext>
                </a:extLst>
              </p:cNvPr>
              <p:cNvCxnSpPr/>
              <p:nvPr/>
            </p:nvCxnSpPr>
            <p:spPr>
              <a:xfrm flipV="1">
                <a:off x="7308193" y="3393695"/>
                <a:ext cx="187425" cy="339011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2E595A69-99CA-D04E-8DDE-3818C23721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23624" y="4024260"/>
                <a:ext cx="235175" cy="290239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5A73C328-5E7C-434D-A12F-DF3664879C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835457" y="3376588"/>
                <a:ext cx="236491" cy="311785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A7BA586B-B23D-AB46-8D17-3731208974CE}"/>
                  </a:ext>
                </a:extLst>
              </p:cNvPr>
              <p:cNvSpPr/>
              <p:nvPr/>
            </p:nvSpPr>
            <p:spPr>
              <a:xfrm>
                <a:off x="6684578" y="3237185"/>
                <a:ext cx="756745" cy="1114096"/>
              </a:xfrm>
              <a:custGeom>
                <a:avLst/>
                <a:gdLst>
                  <a:gd name="connsiteX0" fmla="*/ 0 w 756745"/>
                  <a:gd name="connsiteY0" fmla="*/ 1114096 h 1114096"/>
                  <a:gd name="connsiteX1" fmla="*/ 126124 w 756745"/>
                  <a:gd name="connsiteY1" fmla="*/ 252248 h 1114096"/>
                  <a:gd name="connsiteX2" fmla="*/ 756745 w 756745"/>
                  <a:gd name="connsiteY2" fmla="*/ 0 h 11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6745" h="1114096">
                    <a:moveTo>
                      <a:pt x="0" y="1114096"/>
                    </a:moveTo>
                    <a:cubicBezTo>
                      <a:pt x="0" y="776013"/>
                      <a:pt x="0" y="437931"/>
                      <a:pt x="126124" y="252248"/>
                    </a:cubicBezTo>
                    <a:cubicBezTo>
                      <a:pt x="252248" y="66565"/>
                      <a:pt x="504496" y="33282"/>
                      <a:pt x="756745" y="0"/>
                    </a:cubicBezTo>
                  </a:path>
                </a:pathLst>
              </a:custGeom>
              <a:noFill/>
              <a:ln w="38100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E963ECEC-3E71-F74B-AB44-A8D571C36D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09573" y="3975487"/>
                <a:ext cx="733775" cy="469518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0C2A1A0C-692B-264D-ACA5-A8493D89E4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37080" y="2567872"/>
                <a:ext cx="1" cy="427553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765FB898-CCCB-DA48-9564-B41DDE2F7587}"/>
                      </a:ext>
                    </a:extLst>
                  </p:cNvPr>
                  <p:cNvSpPr txBox="1"/>
                  <p:nvPr/>
                </p:nvSpPr>
                <p:spPr>
                  <a:xfrm>
                    <a:off x="6434496" y="2162740"/>
                    <a:ext cx="253947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baseline="-25000" dirty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baseline="-25000" dirty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baseline="-25000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+1)(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baseline="-25000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−1)</m:t>
                          </m:r>
                        </m:oMath>
                      </m:oMathPara>
                    </a14:m>
                    <a:endParaRPr lang="en-US" sz="1800" dirty="0"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765FB898-CCCB-DA48-9564-B41DDE2F758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34496" y="2162740"/>
                    <a:ext cx="2539478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50761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0EDFC-6000-8C4E-8488-B38B85B17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Interesting arithmetic circuits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635D5-3ACD-DC49-82EF-B9C93D155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47751"/>
            <a:ext cx="8534400" cy="39814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u="sng" dirty="0"/>
              <a:t>Examples</a:t>
            </a:r>
            <a:r>
              <a:rPr lang="en-US" sz="2400" dirty="0"/>
              <a:t>:</a:t>
            </a:r>
          </a:p>
          <a:p>
            <a:pPr>
              <a:spcBef>
                <a:spcPts val="1404"/>
              </a:spcBef>
            </a:pPr>
            <a:r>
              <a:rPr lang="en-US" sz="2400" dirty="0" err="1"/>
              <a:t>C</a:t>
            </a:r>
            <a:r>
              <a:rPr lang="en-US" sz="2400" baseline="-25000" dirty="0" err="1"/>
              <a:t>hash</a:t>
            </a:r>
            <a:r>
              <a:rPr lang="en-US" sz="2400" dirty="0"/>
              <a:t>(h, </a:t>
            </a:r>
            <a:r>
              <a:rPr lang="en-US" sz="2400" b="1" dirty="0"/>
              <a:t>m</a:t>
            </a:r>
            <a:r>
              <a:rPr lang="en-US" sz="2400" dirty="0"/>
              <a:t>):   outputs 0 if   SHA256(</a:t>
            </a:r>
            <a:r>
              <a:rPr lang="en-US" sz="2400" b="1" dirty="0"/>
              <a:t>m</a:t>
            </a:r>
            <a:r>
              <a:rPr lang="en-US" sz="2400" dirty="0"/>
              <a:t>) = h ,   and ≠0 otherwise</a:t>
            </a:r>
          </a:p>
          <a:p>
            <a:pPr marL="0" indent="0">
              <a:spcBef>
                <a:spcPts val="1368"/>
              </a:spcBef>
              <a:buNone/>
            </a:pPr>
            <a:r>
              <a:rPr lang="en-US" sz="2400" dirty="0"/>
              <a:t>	</a:t>
            </a:r>
            <a:r>
              <a:rPr lang="en-US" sz="2400" dirty="0" err="1"/>
              <a:t>C</a:t>
            </a:r>
            <a:r>
              <a:rPr lang="en-US" sz="2400" baseline="-25000" dirty="0" err="1"/>
              <a:t>hash</a:t>
            </a:r>
            <a:r>
              <a:rPr lang="en-US" sz="2400" dirty="0"/>
              <a:t>(h, </a:t>
            </a:r>
            <a:r>
              <a:rPr lang="en-US" sz="2400" b="1" dirty="0"/>
              <a:t>m</a:t>
            </a:r>
            <a:r>
              <a:rPr lang="en-US" sz="2400" dirty="0"/>
              <a:t>) = (h – SHA256(</a:t>
            </a:r>
            <a:r>
              <a:rPr lang="en-US" sz="2400" b="1" dirty="0"/>
              <a:t>m</a:t>
            </a:r>
            <a:r>
              <a:rPr lang="en-US" sz="2400" dirty="0"/>
              <a:t>))  ,		|</a:t>
            </a:r>
            <a:r>
              <a:rPr lang="en-US" sz="2400" dirty="0" err="1"/>
              <a:t>C</a:t>
            </a:r>
            <a:r>
              <a:rPr lang="en-US" sz="2400" baseline="-25000" dirty="0" err="1"/>
              <a:t>hash</a:t>
            </a:r>
            <a:r>
              <a:rPr lang="en-US" sz="2400" dirty="0"/>
              <a:t>| ≈ 20K gates</a:t>
            </a:r>
          </a:p>
          <a:p>
            <a:pPr>
              <a:spcBef>
                <a:spcPts val="5454"/>
              </a:spcBef>
              <a:tabLst>
                <a:tab pos="1883569" algn="l"/>
              </a:tabLst>
            </a:pPr>
            <a:r>
              <a:rPr lang="en-US" sz="2400" dirty="0" err="1"/>
              <a:t>C</a:t>
            </a:r>
            <a:r>
              <a:rPr lang="en-US" sz="2400" baseline="-25000" dirty="0" err="1"/>
              <a:t>sig</a:t>
            </a:r>
            <a:r>
              <a:rPr lang="en-US" sz="2400" dirty="0"/>
              <a:t>(pk, m, </a:t>
            </a:r>
            <a:r>
              <a:rPr lang="en-US" sz="2400" dirty="0" err="1"/>
              <a:t>σ</a:t>
            </a:r>
            <a:r>
              <a:rPr lang="en-US" sz="2400" dirty="0"/>
              <a:t>):	outputs  0  if </a:t>
            </a:r>
            <a:r>
              <a:rPr lang="en-US" sz="2400" dirty="0" err="1"/>
              <a:t>σ</a:t>
            </a:r>
            <a:r>
              <a:rPr lang="en-US" sz="2400" dirty="0"/>
              <a:t> is a valid ECDSA signature </a:t>
            </a:r>
            <a:br>
              <a:rPr lang="en-US" sz="2400" dirty="0"/>
            </a:br>
            <a:r>
              <a:rPr lang="en-US" sz="2400" dirty="0"/>
              <a:t>		on m with respect to pk</a:t>
            </a:r>
          </a:p>
        </p:txBody>
      </p:sp>
    </p:spTree>
    <p:extLst>
      <p:ext uri="{BB962C8B-B14F-4D97-AF65-F5344CB8AC3E}">
        <p14:creationId xmlns:p14="http://schemas.microsoft.com/office/powerpoint/2010/main" val="6482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15851-A15A-0641-BA1C-1DAA2EC16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400" dirty="0"/>
              <a:t>(</a:t>
            </a:r>
            <a:r>
              <a:rPr lang="en-US" sz="1600" dirty="0"/>
              <a:t>preprocessing</a:t>
            </a:r>
            <a:r>
              <a:rPr lang="en-US" sz="1400" dirty="0"/>
              <a:t>)  </a:t>
            </a:r>
            <a:r>
              <a:rPr lang="en-US" sz="2800" dirty="0"/>
              <a:t>NARK:  Non-interactive </a:t>
            </a:r>
            <a:r>
              <a:rPr lang="en-US" sz="2800" dirty="0" err="1"/>
              <a:t>ARgument</a:t>
            </a:r>
            <a:r>
              <a:rPr lang="en-US" sz="2800" dirty="0"/>
              <a:t> of Knowledge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882E9-C251-9149-A76A-568086A93F45}"/>
                  </a:ext>
                </a:extLst>
              </p:cNvPr>
              <p:cNvSpPr txBox="1"/>
              <p:nvPr/>
            </p:nvSpPr>
            <p:spPr>
              <a:xfrm>
                <a:off x="456289" y="2209485"/>
                <a:ext cx="7881966" cy="461665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Preprocessing (setup)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   S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 ⇾  public parameters  (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𝒑𝒑</m:t>
                    </m:r>
                  </m:oMath>
                </a14:m>
                <a:r>
                  <a:rPr lang="en-US" b="1" dirty="0"/>
                  <a:t>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𝒗𝒑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en-US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882E9-C251-9149-A76A-568086A93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89" y="2209485"/>
                <a:ext cx="7881966" cy="461665"/>
              </a:xfrm>
              <a:prstGeom prst="rect">
                <a:avLst/>
              </a:prstGeom>
              <a:blipFill>
                <a:blip r:embed="rId3"/>
                <a:stretch>
                  <a:fillRect l="-1124" t="-10526" r="-321" b="-28947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Placeholder 2">
                <a:extLst>
                  <a:ext uri="{FF2B5EF4-FFF2-40B4-BE49-F238E27FC236}">
                    <a16:creationId xmlns:a16="http://schemas.microsoft.com/office/drawing/2014/main" id="{3992BD9D-1961-C34C-BBBE-0A0CC32E276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57200" y="808263"/>
                <a:ext cx="8229600" cy="123140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vert="horz" wrap="square" lIns="68577" tIns="34289" rIns="68577" bIns="34289" numCol="1" anchor="t" anchorCtr="0" compatLnSpc="1"/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accent2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kern="0" dirty="0"/>
                  <a:t>Public arithmetic circuit:     </a:t>
                </a:r>
                <a14:m>
                  <m:oMath xmlns:m="http://schemas.openxmlformats.org/officeDocument/2006/math">
                    <m:r>
                      <a:rPr lang="en-US" sz="2800" i="1" kern="0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800" i="1" kern="0" dirty="0">
                        <a:latin typeface="Cambria Math" panose="02040503050406030204" pitchFamily="18" charset="0"/>
                      </a:rPr>
                      <m:t>( </m:t>
                    </m:r>
                    <m:r>
                      <a:rPr lang="en-US" sz="2800" b="1" i="1" kern="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i="1" kern="0" dirty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28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i="1" kern="0" dirty="0">
                        <a:latin typeface="Cambria Math" panose="02040503050406030204" pitchFamily="18" charset="0"/>
                      </a:rPr>
                      <m:t> ) ⇾  </m:t>
                    </m:r>
                    <m:r>
                      <a:rPr lang="en-US" sz="2800" i="1" kern="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</m:oMath>
                </a14:m>
                <a:endParaRPr lang="en-US" sz="2400" kern="0" baseline="-25000" dirty="0"/>
              </a:p>
            </p:txBody>
          </p:sp>
        </mc:Choice>
        <mc:Fallback xmlns="">
          <p:sp>
            <p:nvSpPr>
              <p:cNvPr id="25" name="Text Placeholder 2">
                <a:extLst>
                  <a:ext uri="{FF2B5EF4-FFF2-40B4-BE49-F238E27FC236}">
                    <a16:creationId xmlns:a16="http://schemas.microsoft.com/office/drawing/2014/main" id="{3992BD9D-1961-C34C-BBBE-0A0CC32E2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808263"/>
                <a:ext cx="8229600" cy="1231408"/>
              </a:xfrm>
              <a:prstGeom prst="rect">
                <a:avLst/>
              </a:prstGeom>
              <a:blipFill>
                <a:blip r:embed="rId4"/>
                <a:stretch>
                  <a:fillRect l="-1543"/>
                </a:stretch>
              </a:blipFill>
              <a:ln w="9525">
                <a:noFill/>
                <a:miter lim="8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19CA5F62-1886-1047-9812-EE36E9BE6B74}"/>
              </a:ext>
            </a:extLst>
          </p:cNvPr>
          <p:cNvGrpSpPr/>
          <p:nvPr/>
        </p:nvGrpSpPr>
        <p:grpSpPr>
          <a:xfrm>
            <a:off x="1028700" y="1282543"/>
            <a:ext cx="7055491" cy="638460"/>
            <a:chOff x="73048" y="1673817"/>
            <a:chExt cx="7055492" cy="638459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84B3044-81B5-9F4B-9104-949CA45C5106}"/>
                </a:ext>
              </a:extLst>
            </p:cNvPr>
            <p:cNvSpPr/>
            <p:nvPr/>
          </p:nvSpPr>
          <p:spPr>
            <a:xfrm>
              <a:off x="2715084" y="1673817"/>
              <a:ext cx="774915" cy="385821"/>
            </a:xfrm>
            <a:custGeom>
              <a:avLst/>
              <a:gdLst>
                <a:gd name="connsiteX0" fmla="*/ 0 w 774915"/>
                <a:gd name="connsiteY0" fmla="*/ 371959 h 385821"/>
                <a:gd name="connsiteX1" fmla="*/ 619932 w 774915"/>
                <a:gd name="connsiteY1" fmla="*/ 340963 h 385821"/>
                <a:gd name="connsiteX2" fmla="*/ 774915 w 774915"/>
                <a:gd name="connsiteY2" fmla="*/ 0 h 38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915" h="385821">
                  <a:moveTo>
                    <a:pt x="0" y="371959"/>
                  </a:moveTo>
                  <a:cubicBezTo>
                    <a:pt x="245390" y="387457"/>
                    <a:pt x="490780" y="402956"/>
                    <a:pt x="619932" y="340963"/>
                  </a:cubicBezTo>
                  <a:cubicBezTo>
                    <a:pt x="749084" y="278970"/>
                    <a:pt x="761999" y="139485"/>
                    <a:pt x="774915" y="0"/>
                  </a:cubicBezTo>
                </a:path>
              </a:pathLst>
            </a:custGeom>
            <a:noFill/>
            <a:ln w="38100">
              <a:headEnd type="none" w="med" len="med"/>
              <a:tailEnd type="triangl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74915"/>
                        <a:gd name="connsiteY0" fmla="*/ 371959 h 385821"/>
                        <a:gd name="connsiteX1" fmla="*/ 619932 w 774915"/>
                        <a:gd name="connsiteY1" fmla="*/ 340963 h 385821"/>
                        <a:gd name="connsiteX2" fmla="*/ 774915 w 774915"/>
                        <a:gd name="connsiteY2" fmla="*/ 0 h 3858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15" h="385821" extrusionOk="0">
                          <a:moveTo>
                            <a:pt x="0" y="371959"/>
                          </a:moveTo>
                          <a:cubicBezTo>
                            <a:pt x="224271" y="374430"/>
                            <a:pt x="474223" y="409170"/>
                            <a:pt x="619932" y="340963"/>
                          </a:cubicBezTo>
                          <a:cubicBezTo>
                            <a:pt x="759058" y="281070"/>
                            <a:pt x="756309" y="139666"/>
                            <a:pt x="774915" y="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B69DB5-0EA4-4D4A-BE86-99409BA64753}"/>
                    </a:ext>
                  </a:extLst>
                </p:cNvPr>
                <p:cNvSpPr txBox="1"/>
                <p:nvPr/>
              </p:nvSpPr>
              <p:spPr>
                <a:xfrm>
                  <a:off x="73048" y="1879357"/>
                  <a:ext cx="2704779" cy="423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public statement in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𝔽</m:t>
                          </m:r>
                        </m:e>
                        <m:sub/>
                        <m:sup>
                          <m:r>
                            <a:rPr lang="en-US" sz="2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a14:m>
                  <a:endParaRPr lang="en-US" sz="21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B69DB5-0EA4-4D4A-BE86-99409BA647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48" y="1879357"/>
                  <a:ext cx="2704779" cy="423833"/>
                </a:xfrm>
                <a:prstGeom prst="rect">
                  <a:avLst/>
                </a:prstGeom>
                <a:blipFill>
                  <a:blip r:embed="rId5"/>
                  <a:stretch>
                    <a:fillRect l="-2817" t="-8824" b="-264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7F0FEB9-1933-6946-AC68-063FDAD7068D}"/>
                </a:ext>
              </a:extLst>
            </p:cNvPr>
            <p:cNvSpPr/>
            <p:nvPr/>
          </p:nvSpPr>
          <p:spPr>
            <a:xfrm flipH="1">
              <a:off x="3963189" y="1686447"/>
              <a:ext cx="681521" cy="385821"/>
            </a:xfrm>
            <a:custGeom>
              <a:avLst/>
              <a:gdLst>
                <a:gd name="connsiteX0" fmla="*/ 0 w 774915"/>
                <a:gd name="connsiteY0" fmla="*/ 371959 h 385821"/>
                <a:gd name="connsiteX1" fmla="*/ 619932 w 774915"/>
                <a:gd name="connsiteY1" fmla="*/ 340963 h 385821"/>
                <a:gd name="connsiteX2" fmla="*/ 774915 w 774915"/>
                <a:gd name="connsiteY2" fmla="*/ 0 h 38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915" h="385821">
                  <a:moveTo>
                    <a:pt x="0" y="371959"/>
                  </a:moveTo>
                  <a:cubicBezTo>
                    <a:pt x="245390" y="387457"/>
                    <a:pt x="490780" y="402956"/>
                    <a:pt x="619932" y="340963"/>
                  </a:cubicBezTo>
                  <a:cubicBezTo>
                    <a:pt x="749084" y="278970"/>
                    <a:pt x="761999" y="139485"/>
                    <a:pt x="774915" y="0"/>
                  </a:cubicBezTo>
                </a:path>
              </a:pathLst>
            </a:custGeom>
            <a:noFill/>
            <a:ln w="38100">
              <a:headEnd type="none" w="med" len="med"/>
              <a:tailEnd type="triangl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74915"/>
                        <a:gd name="connsiteY0" fmla="*/ 371959 h 385821"/>
                        <a:gd name="connsiteX1" fmla="*/ 619932 w 774915"/>
                        <a:gd name="connsiteY1" fmla="*/ 340963 h 385821"/>
                        <a:gd name="connsiteX2" fmla="*/ 774915 w 774915"/>
                        <a:gd name="connsiteY2" fmla="*/ 0 h 3858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15" h="385821" extrusionOk="0">
                          <a:moveTo>
                            <a:pt x="0" y="371959"/>
                          </a:moveTo>
                          <a:cubicBezTo>
                            <a:pt x="224271" y="374430"/>
                            <a:pt x="474223" y="409170"/>
                            <a:pt x="619932" y="340963"/>
                          </a:cubicBezTo>
                          <a:cubicBezTo>
                            <a:pt x="759058" y="281070"/>
                            <a:pt x="756309" y="139666"/>
                            <a:pt x="774915" y="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E3DBF70-95C0-4046-B9BD-DD29BC9D6F31}"/>
                    </a:ext>
                  </a:extLst>
                </p:cNvPr>
                <p:cNvSpPr txBox="1"/>
                <p:nvPr/>
              </p:nvSpPr>
              <p:spPr>
                <a:xfrm>
                  <a:off x="4693386" y="1888443"/>
                  <a:ext cx="2435154" cy="423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secret witness in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𝔽</m:t>
                          </m:r>
                        </m:e>
                        <m:sub/>
                        <m:sup>
                          <m:r>
                            <a:rPr lang="en-US" sz="2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bSup>
                    </m:oMath>
                  </a14:m>
                  <a:endParaRPr lang="en-US" sz="21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E3DBF70-95C0-4046-B9BD-DD29BC9D6F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3386" y="1888443"/>
                  <a:ext cx="2435154" cy="423833"/>
                </a:xfrm>
                <a:prstGeom prst="rect">
                  <a:avLst/>
                </a:prstGeom>
                <a:blipFill>
                  <a:blip r:embed="rId6"/>
                  <a:stretch>
                    <a:fillRect l="-2591" t="-8824" b="-264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9D631EF-75F7-5E40-9341-DB927721AE06}"/>
              </a:ext>
            </a:extLst>
          </p:cNvPr>
          <p:cNvSpPr txBox="1">
            <a:spLocks/>
          </p:cNvSpPr>
          <p:nvPr/>
        </p:nvSpPr>
        <p:spPr bwMode="auto">
          <a:xfrm>
            <a:off x="139396" y="3103830"/>
            <a:ext cx="8890304" cy="191475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923F52-88F0-5045-A04B-2E86A0B744AE}"/>
              </a:ext>
            </a:extLst>
          </p:cNvPr>
          <p:cNvSpPr/>
          <p:nvPr/>
        </p:nvSpPr>
        <p:spPr>
          <a:xfrm>
            <a:off x="742950" y="4000501"/>
            <a:ext cx="914400" cy="85724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Prover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C0EEEC-DB8A-1046-9421-772E9BB191B0}"/>
              </a:ext>
            </a:extLst>
          </p:cNvPr>
          <p:cNvSpPr/>
          <p:nvPr/>
        </p:nvSpPr>
        <p:spPr>
          <a:xfrm>
            <a:off x="6400800" y="4000501"/>
            <a:ext cx="914400" cy="85724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Verifier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BB16995-BA9B-AC48-9516-D3A2784B5359}"/>
              </a:ext>
            </a:extLst>
          </p:cNvPr>
          <p:cNvGrpSpPr/>
          <p:nvPr/>
        </p:nvGrpSpPr>
        <p:grpSpPr>
          <a:xfrm>
            <a:off x="628651" y="3230002"/>
            <a:ext cx="1388522" cy="770498"/>
            <a:chOff x="838200" y="3239867"/>
            <a:chExt cx="1851363" cy="1027331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32A6DEF-80BA-2640-AF2C-BE34AAD753FF}"/>
                </a:ext>
              </a:extLst>
            </p:cNvPr>
            <p:cNvCxnSpPr>
              <a:cxnSpLocks/>
            </p:cNvCxnSpPr>
            <p:nvPr/>
          </p:nvCxnSpPr>
          <p:spPr>
            <a:xfrm>
              <a:off x="1600200" y="3822643"/>
              <a:ext cx="0" cy="44455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80DD2AC-169F-B746-B65F-D83364C8A9FA}"/>
                    </a:ext>
                  </a:extLst>
                </p:cNvPr>
                <p:cNvSpPr txBox="1"/>
                <p:nvPr/>
              </p:nvSpPr>
              <p:spPr>
                <a:xfrm>
                  <a:off x="838200" y="3239867"/>
                  <a:ext cx="1851363" cy="677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100" b="1" i="1" dirty="0" smtClean="0">
                          <a:latin typeface="Cambria Math" panose="02040503050406030204" pitchFamily="18" charset="0"/>
                        </a:rPr>
                        <m:t>𝒑𝒑</m:t>
                      </m:r>
                    </m:oMath>
                  </a14:m>
                  <a:r>
                    <a:rPr lang="en-US" b="1" dirty="0"/>
                    <a:t>,</a:t>
                  </a:r>
                  <a:r>
                    <a:rPr lang="en-US" b="1" dirty="0">
                      <a:solidFill>
                        <a:srgbClr val="00B05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700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700" i="1" dirty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en-US" sz="2700" dirty="0">
                      <a:latin typeface="+mj-lt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2700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𝒘</m:t>
                      </m:r>
                    </m:oMath>
                  </a14:m>
                  <a:endParaRPr lang="en-US" sz="27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80DD2AC-169F-B746-B65F-D83364C8A9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3239867"/>
                  <a:ext cx="1851363" cy="677108"/>
                </a:xfrm>
                <a:prstGeom prst="rect">
                  <a:avLst/>
                </a:prstGeom>
                <a:blipFill>
                  <a:blip r:embed="rId7"/>
                  <a:stretch>
                    <a:fillRect t="-4878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EDC3963-C21F-FB41-B874-76E903B0B5E7}"/>
              </a:ext>
            </a:extLst>
          </p:cNvPr>
          <p:cNvGrpSpPr/>
          <p:nvPr/>
        </p:nvGrpSpPr>
        <p:grpSpPr>
          <a:xfrm>
            <a:off x="6457950" y="3200400"/>
            <a:ext cx="883575" cy="804142"/>
            <a:chOff x="8610600" y="3200398"/>
            <a:chExt cx="1178100" cy="1072189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779FB43-19BD-5149-8C69-6A78E95A63BD}"/>
                </a:ext>
              </a:extLst>
            </p:cNvPr>
            <p:cNvCxnSpPr/>
            <p:nvPr/>
          </p:nvCxnSpPr>
          <p:spPr>
            <a:xfrm>
              <a:off x="9201750" y="3828032"/>
              <a:ext cx="0" cy="44455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A257A0F-FDF7-5C4B-9F35-1EEFE6586865}"/>
                    </a:ext>
                  </a:extLst>
                </p:cNvPr>
                <p:cNvSpPr txBox="1"/>
                <p:nvPr/>
              </p:nvSpPr>
              <p:spPr>
                <a:xfrm>
                  <a:off x="8610600" y="3200398"/>
                  <a:ext cx="1178100" cy="677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100" b="1" i="1" dirty="0" smtClean="0">
                          <a:latin typeface="Cambria Math" panose="02040503050406030204" pitchFamily="18" charset="0"/>
                        </a:rPr>
                        <m:t>𝒗𝒑</m:t>
                      </m:r>
                    </m:oMath>
                  </a14:m>
                  <a:r>
                    <a:rPr lang="en-US" b="1" dirty="0"/>
                    <a:t>, </a:t>
                  </a:r>
                  <a14:m>
                    <m:oMath xmlns:m="http://schemas.openxmlformats.org/officeDocument/2006/math">
                      <m:r>
                        <a:rPr lang="en-US" sz="2700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A257A0F-FDF7-5C4B-9F35-1EEFE65868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0600" y="3200398"/>
                  <a:ext cx="1178100" cy="677108"/>
                </a:xfrm>
                <a:prstGeom prst="rect">
                  <a:avLst/>
                </a:prstGeom>
                <a:blipFill>
                  <a:blip r:embed="rId8"/>
                  <a:stretch>
                    <a:fillRect t="-2500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BB5F3C4-6A01-B942-A8E8-FEA06F31358A}"/>
              </a:ext>
            </a:extLst>
          </p:cNvPr>
          <p:cNvGrpSpPr/>
          <p:nvPr/>
        </p:nvGrpSpPr>
        <p:grpSpPr>
          <a:xfrm>
            <a:off x="7315202" y="4171951"/>
            <a:ext cx="1744449" cy="738664"/>
            <a:chOff x="9753600" y="5562600"/>
            <a:chExt cx="2325932" cy="984885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7EDCDF4-CC75-174E-AC50-4567EE66C6F9}"/>
                </a:ext>
              </a:extLst>
            </p:cNvPr>
            <p:cNvCxnSpPr>
              <a:cxnSpLocks/>
            </p:cNvCxnSpPr>
            <p:nvPr/>
          </p:nvCxnSpPr>
          <p:spPr>
            <a:xfrm>
              <a:off x="9753600" y="6166701"/>
              <a:ext cx="533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54E7881-B9A6-5D4F-81B3-414F75CFCB4D}"/>
                </a:ext>
              </a:extLst>
            </p:cNvPr>
            <p:cNvSpPr txBox="1"/>
            <p:nvPr/>
          </p:nvSpPr>
          <p:spPr>
            <a:xfrm>
              <a:off x="10258092" y="5562600"/>
              <a:ext cx="1821440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/>
                <a:t>accept or </a:t>
              </a:r>
              <a:br>
                <a:rPr lang="en-US" sz="2100" dirty="0"/>
              </a:br>
              <a:r>
                <a:rPr lang="en-US" sz="2100" dirty="0"/>
                <a:t>reject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1949F95-2D5B-654A-8B59-817605769224}"/>
              </a:ext>
            </a:extLst>
          </p:cNvPr>
          <p:cNvGrpSpPr/>
          <p:nvPr/>
        </p:nvGrpSpPr>
        <p:grpSpPr>
          <a:xfrm>
            <a:off x="1728364" y="3880408"/>
            <a:ext cx="4583816" cy="513282"/>
            <a:chOff x="2304485" y="5173881"/>
            <a:chExt cx="6111756" cy="684377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466246A-DFA3-1B47-801D-6A6108D5AE3F}"/>
                </a:ext>
              </a:extLst>
            </p:cNvPr>
            <p:cNvCxnSpPr/>
            <p:nvPr/>
          </p:nvCxnSpPr>
          <p:spPr>
            <a:xfrm>
              <a:off x="2304485" y="5801767"/>
              <a:ext cx="61117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CF16831-B091-6646-B63E-A6AE19FD8EBF}"/>
                    </a:ext>
                  </a:extLst>
                </p:cNvPr>
                <p:cNvSpPr txBox="1"/>
                <p:nvPr/>
              </p:nvSpPr>
              <p:spPr>
                <a:xfrm>
                  <a:off x="2965572" y="5173881"/>
                  <a:ext cx="4529961" cy="6843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proof  </a:t>
                  </a:r>
                  <a14:m>
                    <m:oMath xmlns:m="http://schemas.openxmlformats.org/officeDocument/2006/math">
                      <m:r>
                        <a:rPr lang="en-US" sz="2800" b="1" i="1" dirty="0">
                          <a:latin typeface="Cambria Math" panose="02040503050406030204" pitchFamily="18" charset="0"/>
                        </a:rPr>
                        <m:t>𝝅</m:t>
                      </m:r>
                    </m:oMath>
                  </a14:m>
                  <a:r>
                    <a:rPr lang="en-US" dirty="0">
                      <a:latin typeface="Calibri" panose="020F0502020204030204" pitchFamily="34" charset="0"/>
                    </a:rPr>
                    <a:t>  that   </a:t>
                  </a:r>
                  <a14:m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𝐶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𝑤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)=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0</m:t>
                      </m:r>
                    </m:oMath>
                  </a14:m>
                  <a:endParaRPr lang="en-US" sz="2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CF16831-B091-6646-B63E-A6AE19FD8E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5572" y="5173881"/>
                  <a:ext cx="4529961" cy="684377"/>
                </a:xfrm>
                <a:prstGeom prst="rect">
                  <a:avLst/>
                </a:prstGeom>
                <a:blipFill>
                  <a:blip r:embed="rId9"/>
                  <a:stretch>
                    <a:fillRect l="-2612" b="-261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4830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4F04135-3143-A944-AB5C-1C74FAD7E4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9035" y="1036732"/>
                <a:ext cx="8660524" cy="26700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A</a:t>
                </a:r>
                <a:r>
                  <a:rPr lang="en-US" sz="2400" b="1" dirty="0"/>
                  <a:t> preprocessing NARK </a:t>
                </a:r>
                <a:r>
                  <a:rPr lang="en-US" sz="2400" dirty="0"/>
                  <a:t>is a triple  (S,  P,  V):</a:t>
                </a:r>
              </a:p>
              <a:p>
                <a:pPr>
                  <a:spcBef>
                    <a:spcPts val="2400"/>
                  </a:spcBef>
                </a:pPr>
                <a:r>
                  <a:rPr lang="en-US" sz="2400" b="1" dirty="0"/>
                  <a:t>S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400" dirty="0"/>
                  <a:t>)  ⇾  public parameters  (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sz="2400" dirty="0"/>
                  <a:t>)    for prover and verifier</a:t>
                </a:r>
              </a:p>
              <a:p>
                <a:pPr>
                  <a:spcBef>
                    <a:spcPts val="2400"/>
                  </a:spcBef>
                </a:pPr>
                <a:r>
                  <a:rPr lang="en-US" sz="2400" b="1" dirty="0"/>
                  <a:t>P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2400" dirty="0"/>
                  <a:t>)  ⇾  </a:t>
                </a:r>
                <a:r>
                  <a:rPr lang="en-US" sz="2400" dirty="0">
                    <a:ea typeface="Cambria Math" panose="02040503050406030204" pitchFamily="18" charset="0"/>
                  </a:rPr>
                  <a:t>proof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2400" dirty="0"/>
              </a:p>
              <a:p>
                <a:pPr>
                  <a:spcBef>
                    <a:spcPts val="2400"/>
                  </a:spcBef>
                </a:pPr>
                <a:r>
                  <a:rPr lang="en-US" sz="2400" b="1" dirty="0"/>
                  <a:t>V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sz="2400" dirty="0"/>
                  <a:t>)  ⇾  accept or reject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4F04135-3143-A944-AB5C-1C74FAD7E4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9035" y="1036732"/>
                <a:ext cx="8660524" cy="2670032"/>
              </a:xfrm>
              <a:blipFill>
                <a:blip r:embed="rId2"/>
                <a:stretch>
                  <a:fillRect l="-1025" t="-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le 1">
            <a:extLst>
              <a:ext uri="{FF2B5EF4-FFF2-40B4-BE49-F238E27FC236}">
                <a16:creationId xmlns:a16="http://schemas.microsoft.com/office/drawing/2014/main" id="{63354575-4478-C355-B67C-450A3E55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4919"/>
            <a:ext cx="8229600" cy="623097"/>
          </a:xfrm>
        </p:spPr>
        <p:txBody>
          <a:bodyPr>
            <a:noAutofit/>
          </a:bodyPr>
          <a:lstStyle/>
          <a:p>
            <a:r>
              <a:rPr lang="en-US" sz="1400" dirty="0"/>
              <a:t>(</a:t>
            </a:r>
            <a:r>
              <a:rPr lang="en-US" sz="1600" dirty="0"/>
              <a:t>preprocessing</a:t>
            </a:r>
            <a:r>
              <a:rPr lang="en-US" sz="1400" dirty="0"/>
              <a:t>)  </a:t>
            </a:r>
            <a:r>
              <a:rPr lang="en-US" sz="2800" dirty="0"/>
              <a:t>NARK:  Non-interactive </a:t>
            </a:r>
            <a:r>
              <a:rPr lang="en-US" sz="2800" dirty="0" err="1"/>
              <a:t>ARgument</a:t>
            </a:r>
            <a:r>
              <a:rPr lang="en-US" sz="2800" dirty="0"/>
              <a:t> of Knowledge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93186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BE8FD-D40F-424F-AE5D-88E94B3DF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cs typeface="Calibri" panose="020F0502020204030204" pitchFamily="34" charset="0"/>
              </a:rPr>
              <a:t>NARK:  requirements  (informal)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8A2802-BA6A-6346-9531-5095929740B7}"/>
                  </a:ext>
                </a:extLst>
              </p:cNvPr>
              <p:cNvSpPr txBox="1"/>
              <p:nvPr/>
            </p:nvSpPr>
            <p:spPr>
              <a:xfrm>
                <a:off x="684108" y="902408"/>
                <a:ext cx="2167516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Prover P(</a:t>
                </a:r>
                <a14:m>
                  <m:oMath xmlns:m="http://schemas.openxmlformats.org/officeDocument/2006/math"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1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1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1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8A2802-BA6A-6346-9531-509592974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108" y="902408"/>
                <a:ext cx="2167516" cy="415498"/>
              </a:xfrm>
              <a:prstGeom prst="rect">
                <a:avLst/>
              </a:prstGeom>
              <a:blipFill>
                <a:blip r:embed="rId2"/>
                <a:stretch>
                  <a:fillRect l="-2907" t="-9091" r="-2326" b="-30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218C857-88EC-1C4C-8882-AFC9BEF2A61B}"/>
                  </a:ext>
                </a:extLst>
              </p:cNvPr>
              <p:cNvSpPr txBox="1"/>
              <p:nvPr/>
            </p:nvSpPr>
            <p:spPr>
              <a:xfrm>
                <a:off x="5437159" y="902408"/>
                <a:ext cx="2324162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Verifier V (</a:t>
                </a:r>
                <a14:m>
                  <m:oMath xmlns:m="http://schemas.openxmlformats.org/officeDocument/2006/math"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1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1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100" b="1" i="1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218C857-88EC-1C4C-8882-AFC9BEF2A6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159" y="902408"/>
                <a:ext cx="2324162" cy="415498"/>
              </a:xfrm>
              <a:prstGeom prst="rect">
                <a:avLst/>
              </a:prstGeom>
              <a:blipFill>
                <a:blip r:embed="rId3"/>
                <a:stretch>
                  <a:fillRect l="-3261" t="-9091" r="-1630" b="-30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5BDBED75-B024-F148-BEC0-290045D3A021}"/>
              </a:ext>
            </a:extLst>
          </p:cNvPr>
          <p:cNvGrpSpPr/>
          <p:nvPr/>
        </p:nvGrpSpPr>
        <p:grpSpPr>
          <a:xfrm>
            <a:off x="2289460" y="1314454"/>
            <a:ext cx="4095842" cy="415498"/>
            <a:chOff x="2289460" y="3447657"/>
            <a:chExt cx="4095842" cy="415498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960E9A2-6E08-534B-9F95-ECE384127999}"/>
                </a:ext>
              </a:extLst>
            </p:cNvPr>
            <p:cNvCxnSpPr/>
            <p:nvPr/>
          </p:nvCxnSpPr>
          <p:spPr>
            <a:xfrm>
              <a:off x="2289460" y="3766088"/>
              <a:ext cx="409584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787715C-879B-244B-A7F3-EAB15873266C}"/>
                    </a:ext>
                  </a:extLst>
                </p:cNvPr>
                <p:cNvSpPr txBox="1"/>
                <p:nvPr/>
              </p:nvSpPr>
              <p:spPr>
                <a:xfrm>
                  <a:off x="3536068" y="3447657"/>
                  <a:ext cx="1070934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100" dirty="0"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  <a:t>proof  </a:t>
                  </a:r>
                  <a14:m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a14:m>
                  <a:endParaRPr lang="en-US" sz="21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787715C-879B-244B-A7F3-EAB1587326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6068" y="3447657"/>
                  <a:ext cx="1070934" cy="415498"/>
                </a:xfrm>
                <a:prstGeom prst="rect">
                  <a:avLst/>
                </a:prstGeom>
                <a:blipFill>
                  <a:blip r:embed="rId4"/>
                  <a:stretch>
                    <a:fillRect l="-5882" t="-8824" b="-264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0D61460-8EAF-8C40-82EE-0434FB276361}"/>
              </a:ext>
            </a:extLst>
          </p:cNvPr>
          <p:cNvSpPr txBox="1"/>
          <p:nvPr/>
        </p:nvSpPr>
        <p:spPr>
          <a:xfrm>
            <a:off x="5831388" y="1657350"/>
            <a:ext cx="18919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accept or reject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8D98284-EC4F-C94B-B1C1-D9F69E911B78}"/>
                  </a:ext>
                </a:extLst>
              </p:cNvPr>
              <p:cNvSpPr txBox="1"/>
              <p:nvPr/>
            </p:nvSpPr>
            <p:spPr>
              <a:xfrm>
                <a:off x="147662" y="2499950"/>
                <a:ext cx="8888186" cy="221599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100" b="1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Complete</a:t>
                </a: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:  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21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1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1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sz="21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 </m:t>
                    </m:r>
                    <m:r>
                      <a:rPr lang="en-US" sz="2100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𝐶</m:t>
                    </m:r>
                    <m:r>
                      <a:rPr lang="en-US" sz="2100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(</m:t>
                    </m:r>
                    <m:r>
                      <a:rPr lang="en-US" sz="21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𝒙</m:t>
                    </m:r>
                    <m:r>
                      <a:rPr lang="en-US" sz="2100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, </m:t>
                    </m:r>
                    <m:r>
                      <a:rPr lang="en-US" sz="21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  <m:r>
                      <a:rPr lang="en-US" sz="2100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) =0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   ⇒    </a:t>
                </a:r>
                <a:r>
                  <a:rPr lang="en-US" sz="2100" dirty="0" err="1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Pr</a:t>
                </a:r>
                <a:r>
                  <a:rPr lang="en-US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[</a:t>
                </a: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 V(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m:t>𝑣𝑝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𝑥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, P(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m:t>𝑝𝑝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,</a:t>
                </a:r>
                <a:r>
                  <a:rPr lang="en-US" sz="21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𝒙</m:t>
                    </m:r>
                  </m:oMath>
                </a14:m>
                <a:r>
                  <a:rPr lang="en-US" sz="21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1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)) = accept </a:t>
                </a:r>
                <a:r>
                  <a:rPr lang="en-US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]</a:t>
                </a: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= 1</a:t>
                </a:r>
              </a:p>
              <a:p>
                <a:pPr algn="l"/>
                <a:endParaRPr lang="en-US" sz="21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endParaRPr>
              </a:p>
              <a:p>
                <a:pPr algn="l"/>
                <a:r>
                  <a:rPr lang="en-US" sz="2100" b="1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knowledge sound</a:t>
                </a: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:   V accepts    ⇒    P “knows” </a:t>
                </a:r>
                <a14:m>
                  <m:oMath xmlns:m="http://schemas.openxmlformats.org/officeDocument/2006/math">
                    <m:r>
                      <a:rPr lang="en-US" sz="21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s</a:t>
                </a:r>
                <a:r>
                  <a:rPr lang="en-US" sz="2100" dirty="0" err="1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.t.</a:t>
                </a: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𝐶</m:t>
                    </m:r>
                    <m:d>
                      <m:dPr>
                        <m:ctrlPr>
                          <a:rPr lang="en-US" sz="2100" i="1" dirty="0"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dPr>
                      <m:e>
                        <m:r>
                          <a:rPr lang="en-US" sz="2100" b="1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𝒙</m:t>
                        </m:r>
                        <m:r>
                          <a:rPr lang="en-US" sz="2100" i="1" dirty="0"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, </m:t>
                        </m:r>
                        <m:r>
                          <a:rPr lang="en-US" sz="21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𝒘</m:t>
                        </m:r>
                      </m:e>
                    </m:d>
                    <m:r>
                      <a:rPr lang="en-US" sz="2100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=0</m:t>
                    </m:r>
                  </m:oMath>
                </a14:m>
                <a:endParaRPr lang="en-US" sz="21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endParaRPr>
              </a:p>
              <a:p>
                <a:pPr algn="l">
                  <a:spcBef>
                    <a:spcPts val="600"/>
                  </a:spcBef>
                </a:pP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    (an extractor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latin typeface="Cambria Math" panose="02040503050406030204" pitchFamily="18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m:t>𝐸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can extract a valid </a:t>
                </a:r>
                <a14:m>
                  <m:oMath xmlns:m="http://schemas.openxmlformats.org/officeDocument/2006/math">
                    <m:r>
                      <a:rPr lang="en-US" sz="21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from P)</a:t>
                </a:r>
              </a:p>
              <a:p>
                <a:pPr>
                  <a:spcBef>
                    <a:spcPts val="3000"/>
                  </a:spcBef>
                </a:pP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Optional:</a:t>
                </a:r>
                <a:r>
                  <a:rPr lang="en-US" sz="2100" b="1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 Zero knowledge</a:t>
                </a: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:      (</a:t>
                </a:r>
                <a14:m>
                  <m:oMath xmlns:m="http://schemas.openxmlformats.org/officeDocument/2006/math"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800" b="0" i="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𝑝𝑝</m:t>
                    </m:r>
                    <m:r>
                      <a:rPr lang="en-US" sz="1800" b="0" i="0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𝑣𝑝</m:t>
                    </m:r>
                    <m:r>
                      <a:rPr lang="en-US" sz="1800" i="1" baseline="-25000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1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𝒙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)    “reveal nothing” about </a:t>
                </a:r>
                <a14:m>
                  <m:oMath xmlns:m="http://schemas.openxmlformats.org/officeDocument/2006/math">
                    <m:r>
                      <a:rPr lang="en-US" sz="21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8D98284-EC4F-C94B-B1C1-D9F69E911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62" y="2499950"/>
                <a:ext cx="8888186" cy="2215991"/>
              </a:xfrm>
              <a:prstGeom prst="rect">
                <a:avLst/>
              </a:prstGeom>
              <a:blipFill>
                <a:blip r:embed="rId5"/>
                <a:stretch>
                  <a:fillRect l="-713" t="-2273" b="-454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8A7B87-33C2-CC4C-A95A-19A377E4A873}"/>
              </a:ext>
            </a:extLst>
          </p:cNvPr>
          <p:cNvCxnSpPr/>
          <p:nvPr/>
        </p:nvCxnSpPr>
        <p:spPr>
          <a:xfrm>
            <a:off x="684108" y="1294823"/>
            <a:ext cx="206119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ABB50D-BC8A-4C4A-B73D-BBD5B2E8CE74}"/>
              </a:ext>
            </a:extLst>
          </p:cNvPr>
          <p:cNvCxnSpPr/>
          <p:nvPr/>
        </p:nvCxnSpPr>
        <p:spPr>
          <a:xfrm>
            <a:off x="5543550" y="1257300"/>
            <a:ext cx="206119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27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12"/>
    </mc:Choice>
    <mc:Fallback xmlns="">
      <p:transition spd="slow" advTm="82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2423F-C7EB-814D-9B84-6D2CCEE77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Types of Privacy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CABC2-15B5-D341-98EF-8A86340C4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519652" cy="3818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Pseudonymity:  (weak privacy)</a:t>
            </a:r>
          </a:p>
          <a:p>
            <a:r>
              <a:rPr lang="en-US" sz="2400" dirty="0"/>
              <a:t>Every user has a long-term consistent pseudonym (e.g. reddit)</a:t>
            </a:r>
          </a:p>
          <a:p>
            <a:pPr lvl="1"/>
            <a:r>
              <a:rPr lang="en-US" sz="2400" u="sng" dirty="0"/>
              <a:t>Pros:</a:t>
            </a:r>
            <a:r>
              <a:rPr lang="en-US" sz="2400" dirty="0"/>
              <a:t>  reputation</a:t>
            </a:r>
          </a:p>
          <a:p>
            <a:pPr lvl="1"/>
            <a:r>
              <a:rPr lang="en-US" sz="2400" u="sng" dirty="0"/>
              <a:t>Cons:</a:t>
            </a:r>
            <a:r>
              <a:rPr lang="en-US" sz="2400" dirty="0"/>
              <a:t>   link to real-world identity can leak over time</a:t>
            </a:r>
          </a:p>
          <a:p>
            <a:pPr marL="457200" lvl="1" indent="0">
              <a:buNone/>
            </a:pPr>
            <a:endParaRPr lang="en-US" sz="2400" dirty="0"/>
          </a:p>
          <a:p>
            <a:pPr marL="42863" indent="0">
              <a:buNone/>
            </a:pPr>
            <a:r>
              <a:rPr lang="en-US" sz="2400" b="1" dirty="0"/>
              <a:t>Full anonymity:  </a:t>
            </a:r>
            <a:r>
              <a:rPr lang="en-US" sz="2400" dirty="0"/>
              <a:t>User’s transactions are </a:t>
            </a:r>
            <a:r>
              <a:rPr lang="en-US" sz="2400" dirty="0" err="1"/>
              <a:t>unlinkable</a:t>
            </a:r>
            <a:endParaRPr lang="en-US" sz="2400" dirty="0"/>
          </a:p>
          <a:p>
            <a:pPr marL="185738"/>
            <a:r>
              <a:rPr lang="en-US" sz="2400" dirty="0"/>
              <a:t>No one can tell if two transactions are from the same address</a:t>
            </a:r>
          </a:p>
        </p:txBody>
      </p:sp>
    </p:spTree>
    <p:extLst>
      <p:ext uri="{BB962C8B-B14F-4D97-AF65-F5344CB8AC3E}">
        <p14:creationId xmlns:p14="http://schemas.microsoft.com/office/powerpoint/2010/main" val="760350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1B0FB1-7ED1-9941-87A1-59CAA64381A1}"/>
              </a:ext>
            </a:extLst>
          </p:cNvPr>
          <p:cNvSpPr/>
          <p:nvPr/>
        </p:nvSpPr>
        <p:spPr>
          <a:xfrm>
            <a:off x="4547418" y="3225762"/>
            <a:ext cx="4272116" cy="5436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CB7E88-BD0F-7D4B-A1FC-EEF679238C68}"/>
              </a:ext>
            </a:extLst>
          </p:cNvPr>
          <p:cNvSpPr/>
          <p:nvPr/>
        </p:nvSpPr>
        <p:spPr>
          <a:xfrm>
            <a:off x="4803058" y="2502924"/>
            <a:ext cx="3967316" cy="5436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B15851-A15A-0641-BA1C-1DAA2EC16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SNARK: a </a:t>
            </a:r>
            <a:r>
              <a:rPr lang="en-US" sz="3600" u="sng" dirty="0"/>
              <a:t>Succinct</a:t>
            </a:r>
            <a:r>
              <a:rPr lang="en-US" sz="3600" dirty="0"/>
              <a:t> </a:t>
            </a:r>
            <a:r>
              <a:rPr lang="en-US" sz="3600" dirty="0" err="1"/>
              <a:t>AR</a:t>
            </a:r>
            <a:r>
              <a:rPr lang="en-US" sz="3600" b="1" dirty="0" err="1"/>
              <a:t>gument</a:t>
            </a:r>
            <a:r>
              <a:rPr lang="en-US" sz="3600" b="1" dirty="0"/>
              <a:t> of Knowledge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4F04135-3143-A944-AB5C-1C74FAD7E4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6645" y="1200151"/>
                <a:ext cx="8753169" cy="288568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A </a:t>
                </a:r>
                <a:r>
                  <a:rPr lang="en-US" sz="2400" b="1" u="sng" dirty="0"/>
                  <a:t>succinct</a:t>
                </a:r>
                <a:r>
                  <a:rPr lang="en-US" sz="2400" dirty="0"/>
                  <a:t> </a:t>
                </a:r>
                <a:r>
                  <a:rPr lang="en-US" sz="2400" b="1" dirty="0"/>
                  <a:t>preprocessing</a:t>
                </a:r>
                <a:r>
                  <a:rPr lang="en-US" sz="2400" dirty="0"/>
                  <a:t> </a:t>
                </a:r>
                <a:r>
                  <a:rPr lang="en-US" sz="2400" b="1" dirty="0"/>
                  <a:t>NARK </a:t>
                </a:r>
                <a:r>
                  <a:rPr lang="en-US" sz="2400" dirty="0"/>
                  <a:t>is a triple  (S, P, V):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400" b="1" dirty="0"/>
                  <a:t>S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400" dirty="0"/>
                  <a:t>)  ⇾  public parameters  (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sz="2400" dirty="0"/>
                  <a:t>)    for prover and verifier</a:t>
                </a:r>
              </a:p>
              <a:p>
                <a:pPr>
                  <a:spcBef>
                    <a:spcPts val="3000"/>
                  </a:spcBef>
                </a:pPr>
                <a:r>
                  <a:rPr lang="en-US" sz="2400" b="1" dirty="0"/>
                  <a:t>P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127732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1" i="1" dirty="0" smtClean="0">
                        <a:solidFill>
                          <a:srgbClr val="882255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2400" dirty="0"/>
                  <a:t>)  ⇾  </a:t>
                </a:r>
                <a:r>
                  <a:rPr lang="en-US" sz="2400" b="1" u="sng" dirty="0"/>
                  <a:t>short</a:t>
                </a:r>
                <a:r>
                  <a:rPr lang="en-US" sz="2400" dirty="0"/>
                  <a:t> </a:t>
                </a:r>
                <a:r>
                  <a:rPr lang="en-US" sz="2400" dirty="0">
                    <a:ea typeface="Cambria Math" panose="02040503050406030204" pitchFamily="18" charset="0"/>
                  </a:rPr>
                  <a:t>proof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/>
                  <a:t>   ;        </a:t>
                </a:r>
                <a:r>
                  <a:rPr lang="en-US" sz="2400" i="0" dirty="0" err="1">
                    <a:latin typeface="+mj-lt"/>
                    <a:ea typeface="Cambria Math" panose="02040503050406030204" pitchFamily="18" charset="0"/>
                  </a:rPr>
                  <a:t>l</a:t>
                </a:r>
                <a:r>
                  <a:rPr lang="en-US" sz="2400" b="0" i="0" dirty="0" err="1">
                    <a:latin typeface="+mj-lt"/>
                    <a:ea typeface="Cambria Math" panose="02040503050406030204" pitchFamily="18" charset="0"/>
                  </a:rPr>
                  <a:t>en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( </m:t>
                    </m:r>
                    <m:func>
                      <m:func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𝐩𝐨𝐥𝐲</m:t>
                        </m:r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d>
                          <m:d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>
                  <a:spcBef>
                    <a:spcPts val="3000"/>
                  </a:spcBef>
                </a:pPr>
                <a:r>
                  <a:rPr lang="en-US" sz="2400" b="1" dirty="0"/>
                  <a:t>V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127732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sz="2400" dirty="0"/>
                  <a:t>)    </a:t>
                </a:r>
                <a:r>
                  <a:rPr lang="en-US" sz="2400" b="1" u="sng" dirty="0"/>
                  <a:t>fast to verify</a:t>
                </a:r>
                <a:r>
                  <a:rPr lang="en-US" sz="2400" b="1" dirty="0"/>
                  <a:t>	</a:t>
                </a:r>
                <a:r>
                  <a:rPr lang="en-US" sz="2400" dirty="0"/>
                  <a:t>;         time(V)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,  </m:t>
                    </m:r>
                    <m:func>
                      <m:func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𝐩𝐨𝐥𝐲</m:t>
                        </m:r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d>
                          <m:d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4F04135-3143-A944-AB5C-1C74FAD7E4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6645" y="1200151"/>
                <a:ext cx="8753169" cy="2885682"/>
              </a:xfrm>
              <a:blipFill>
                <a:blip r:embed="rId3"/>
                <a:stretch>
                  <a:fillRect l="-1014" t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07D1CFE7-475D-75EF-D68C-B310C8FA1FEB}"/>
              </a:ext>
            </a:extLst>
          </p:cNvPr>
          <p:cNvGrpSpPr/>
          <p:nvPr/>
        </p:nvGrpSpPr>
        <p:grpSpPr>
          <a:xfrm>
            <a:off x="5952583" y="3739331"/>
            <a:ext cx="2997231" cy="762000"/>
            <a:chOff x="5952583" y="3739331"/>
            <a:chExt cx="2997231" cy="762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2EEB693-6287-044A-B0BF-0A8C2296CBD2}"/>
                    </a:ext>
                  </a:extLst>
                </p:cNvPr>
                <p:cNvSpPr txBox="1"/>
                <p:nvPr/>
              </p:nvSpPr>
              <p:spPr>
                <a:xfrm>
                  <a:off x="5952583" y="4085833"/>
                  <a:ext cx="2997231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V has no time to read </a:t>
                  </a:r>
                  <a14:m>
                    <m:oMath xmlns:m="http://schemas.openxmlformats.org/officeDocument/2006/math">
                      <m:r>
                        <a:rPr lang="en-US" sz="2100" i="1" dirty="0">
                          <a:latin typeface="Cambria Math" panose="02040503050406030204" pitchFamily="18" charset="0"/>
                        </a:rPr>
                        <m:t>𝐶</m:t>
                      </m:r>
                    </m:oMath>
                  </a14:m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!!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2EEB693-6287-044A-B0BF-0A8C2296CB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2583" y="4085833"/>
                  <a:ext cx="2997231" cy="415498"/>
                </a:xfrm>
                <a:prstGeom prst="rect">
                  <a:avLst/>
                </a:prstGeom>
                <a:blipFill>
                  <a:blip r:embed="rId4"/>
                  <a:stretch>
                    <a:fillRect l="-2110" t="-8824" r="-1266" b="-264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AF73421-767B-3546-967E-95CFFC0A0517}"/>
                </a:ext>
              </a:extLst>
            </p:cNvPr>
            <p:cNvSpPr/>
            <p:nvPr/>
          </p:nvSpPr>
          <p:spPr>
            <a:xfrm>
              <a:off x="7578214" y="3739331"/>
              <a:ext cx="138412" cy="437442"/>
            </a:xfrm>
            <a:custGeom>
              <a:avLst/>
              <a:gdLst>
                <a:gd name="connsiteX0" fmla="*/ 223025 w 449650"/>
                <a:gd name="connsiteY0" fmla="*/ 646770 h 646770"/>
                <a:gd name="connsiteX1" fmla="*/ 446049 w 449650"/>
                <a:gd name="connsiteY1" fmla="*/ 546409 h 646770"/>
                <a:gd name="connsiteX2" fmla="*/ 334537 w 449650"/>
                <a:gd name="connsiteY2" fmla="*/ 167268 h 646770"/>
                <a:gd name="connsiteX3" fmla="*/ 0 w 449650"/>
                <a:gd name="connsiteY3" fmla="*/ 0 h 64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650" h="646770">
                  <a:moveTo>
                    <a:pt x="223025" y="646770"/>
                  </a:moveTo>
                  <a:cubicBezTo>
                    <a:pt x="325244" y="636548"/>
                    <a:pt x="427464" y="626326"/>
                    <a:pt x="446049" y="546409"/>
                  </a:cubicBezTo>
                  <a:cubicBezTo>
                    <a:pt x="464634" y="466492"/>
                    <a:pt x="408878" y="258336"/>
                    <a:pt x="334537" y="167268"/>
                  </a:cubicBezTo>
                  <a:cubicBezTo>
                    <a:pt x="260196" y="76200"/>
                    <a:pt x="130098" y="38100"/>
                    <a:pt x="0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7009CC1-06F9-A348-A399-A6EBD50D1DBC}"/>
              </a:ext>
            </a:extLst>
          </p:cNvPr>
          <p:cNvGrpSpPr/>
          <p:nvPr/>
        </p:nvGrpSpPr>
        <p:grpSpPr>
          <a:xfrm>
            <a:off x="1043130" y="3741338"/>
            <a:ext cx="3417459" cy="696084"/>
            <a:chOff x="1179871" y="3503130"/>
            <a:chExt cx="4556612" cy="92811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11D9BE-3152-1E4E-BE11-F023A6B64057}"/>
                </a:ext>
              </a:extLst>
            </p:cNvPr>
            <p:cNvSpPr txBox="1"/>
            <p:nvPr/>
          </p:nvSpPr>
          <p:spPr>
            <a:xfrm>
              <a:off x="1618262" y="3877245"/>
              <a:ext cx="4118221" cy="55399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short “summary” of circuit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6AA045E-E70C-3B4D-9790-1EA61E7DF89A}"/>
                </a:ext>
              </a:extLst>
            </p:cNvPr>
            <p:cNvSpPr/>
            <p:nvPr/>
          </p:nvSpPr>
          <p:spPr>
            <a:xfrm>
              <a:off x="1179871" y="3503130"/>
              <a:ext cx="432619" cy="724915"/>
            </a:xfrm>
            <a:custGeom>
              <a:avLst/>
              <a:gdLst>
                <a:gd name="connsiteX0" fmla="*/ 432619 w 432619"/>
                <a:gd name="connsiteY0" fmla="*/ 206477 h 207746"/>
                <a:gd name="connsiteX1" fmla="*/ 176981 w 432619"/>
                <a:gd name="connsiteY1" fmla="*/ 176980 h 207746"/>
                <a:gd name="connsiteX2" fmla="*/ 0 w 432619"/>
                <a:gd name="connsiteY2" fmla="*/ 0 h 20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2619" h="207746">
                  <a:moveTo>
                    <a:pt x="432619" y="206477"/>
                  </a:moveTo>
                  <a:cubicBezTo>
                    <a:pt x="340851" y="208935"/>
                    <a:pt x="249084" y="211393"/>
                    <a:pt x="176981" y="176980"/>
                  </a:cubicBezTo>
                  <a:cubicBezTo>
                    <a:pt x="104878" y="142567"/>
                    <a:pt x="52439" y="71283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C55BA7-D331-947D-7E7D-A8BB83308884}"/>
                  </a:ext>
                </a:extLst>
              </p:cNvPr>
              <p:cNvSpPr txBox="1"/>
              <p:nvPr/>
            </p:nvSpPr>
            <p:spPr>
              <a:xfrm>
                <a:off x="1214445" y="4571996"/>
                <a:ext cx="6476517" cy="52322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+mn-lt"/>
                  </a:rPr>
                  <a:t>[</a:t>
                </a:r>
                <a:r>
                  <a:rPr lang="en-US" dirty="0">
                    <a:latin typeface="+mn-lt"/>
                  </a:rPr>
                  <a:t> for some SNARKs,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len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time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>
                    <a:latin typeface="+mn-lt"/>
                  </a:rPr>
                  <a:t>  </a:t>
                </a:r>
                <a:r>
                  <a:rPr lang="en-US" sz="2800" dirty="0">
                    <a:latin typeface="+mn-lt"/>
                  </a:rPr>
                  <a:t>]</a:t>
                </a:r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C55BA7-D331-947D-7E7D-A8BB83308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445" y="4571996"/>
                <a:ext cx="6476517" cy="523220"/>
              </a:xfrm>
              <a:prstGeom prst="rect">
                <a:avLst/>
              </a:prstGeom>
              <a:blipFill>
                <a:blip r:embed="rId5"/>
                <a:stretch>
                  <a:fillRect l="-1957" t="-14286" r="-196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675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F2BD240-FCC6-867A-8D90-7030B0E2BD8A}"/>
              </a:ext>
            </a:extLst>
          </p:cNvPr>
          <p:cNvSpPr txBox="1"/>
          <p:nvPr/>
        </p:nvSpPr>
        <p:spPr>
          <a:xfrm>
            <a:off x="181086" y="1657350"/>
            <a:ext cx="8545416" cy="13696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>
              <a:tabLst>
                <a:tab pos="279400" algn="l"/>
                <a:tab pos="1597025" algn="l"/>
              </a:tabLs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	SNARK: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NARC 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(complete and knowledge sound)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that is 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succinct</a:t>
            </a:r>
          </a:p>
          <a:p>
            <a:pPr algn="l">
              <a:spcBef>
                <a:spcPts val="4200"/>
              </a:spcBef>
              <a:tabLst>
                <a:tab pos="279400" algn="l"/>
                <a:tab pos="1597025" algn="l"/>
              </a:tabLst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zk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-SNARK: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SNARK that is also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zero knowledge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62420E-5F40-5170-2B4D-D15EB4BDBD9C}"/>
              </a:ext>
            </a:extLst>
          </p:cNvPr>
          <p:cNvSpPr txBox="1">
            <a:spLocks/>
          </p:cNvSpPr>
          <p:nvPr/>
        </p:nvSpPr>
        <p:spPr>
          <a:xfrm>
            <a:off x="304800" y="0"/>
            <a:ext cx="8534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1E320A-D31A-36AF-815B-D5372CB19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SNARK: a </a:t>
            </a:r>
            <a:r>
              <a:rPr lang="en-US" sz="3600" u="sng" dirty="0"/>
              <a:t>Succinct</a:t>
            </a:r>
            <a:r>
              <a:rPr lang="en-US" sz="3600" dirty="0"/>
              <a:t> </a:t>
            </a:r>
            <a:r>
              <a:rPr lang="en-US" sz="3600" dirty="0" err="1"/>
              <a:t>AR</a:t>
            </a:r>
            <a:r>
              <a:rPr lang="en-US" sz="3600" b="1" dirty="0" err="1"/>
              <a:t>gument</a:t>
            </a:r>
            <a:r>
              <a:rPr lang="en-US" sz="3600" b="1" dirty="0"/>
              <a:t> of Knowledge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430826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DCF6-B647-4441-A7BA-DACFE4C95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trivial SNARK is not a SNARK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330A99-D86F-5244-B055-F8ACBA2633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6813" y="1200151"/>
                <a:ext cx="8957187" cy="381843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(a)  Prover sends 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2400" dirty="0"/>
                  <a:t>  to verifier,  </a:t>
                </a:r>
              </a:p>
              <a:p>
                <a:pPr marL="0" indent="0">
                  <a:buNone/>
                </a:pPr>
                <a:r>
                  <a:rPr lang="en-US" sz="2400" dirty="0"/>
                  <a:t>(b)  Verifier checks if  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dirty="0" smtClean="0">
                        <a:solidFill>
                          <a:srgbClr val="127732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1" i="1" dirty="0" smtClean="0">
                        <a:solidFill>
                          <a:srgbClr val="882255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 0</m:t>
                    </m:r>
                  </m:oMath>
                </a14:m>
                <a:r>
                  <a:rPr lang="en-US" sz="2400" dirty="0"/>
                  <a:t>   and accepts if so.</a:t>
                </a:r>
              </a:p>
              <a:p>
                <a:pPr marL="0" indent="0">
                  <a:spcBef>
                    <a:spcPts val="2376"/>
                  </a:spcBef>
                  <a:buNone/>
                </a:pPr>
                <a:r>
                  <a:rPr lang="en-US" sz="2400" b="1" u="sng" dirty="0"/>
                  <a:t>Problems with this</a:t>
                </a:r>
                <a:r>
                  <a:rPr lang="en-US" sz="2400" dirty="0"/>
                  <a:t>:</a:t>
                </a:r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en-US" sz="2400" dirty="0"/>
                  <a:t>(1)  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2400" dirty="0"/>
                  <a:t>  might be long:   we want a “short” proof</a:t>
                </a:r>
              </a:p>
              <a:p>
                <a:pPr marL="0" indent="0">
                  <a:spcBef>
                    <a:spcPts val="2000"/>
                  </a:spcBef>
                  <a:buNone/>
                </a:pPr>
                <a:r>
                  <a:rPr lang="en-US" sz="2400" dirty="0"/>
                  <a:t>(2)   computing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dirty="0" smtClean="0">
                        <a:solidFill>
                          <a:srgbClr val="127732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1" i="1" dirty="0" smtClean="0">
                        <a:solidFill>
                          <a:srgbClr val="882255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400" dirty="0"/>
                  <a:t>may be hard:   we want a “fast” verifier</a:t>
                </a:r>
              </a:p>
              <a:p>
                <a:pPr marL="0" indent="0">
                  <a:spcBef>
                    <a:spcPts val="2000"/>
                  </a:spcBef>
                  <a:buNone/>
                </a:pPr>
                <a:r>
                  <a:rPr lang="en-US" sz="2400" dirty="0"/>
                  <a:t>(3)  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2400" dirty="0"/>
                  <a:t>  might be secret:  prover might not want to reveal 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2400" dirty="0"/>
                  <a:t>  to verifier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330A99-D86F-5244-B055-F8ACBA2633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6813" y="1200151"/>
                <a:ext cx="8957187" cy="3818430"/>
              </a:xfrm>
              <a:blipFill>
                <a:blip r:embed="rId2"/>
                <a:stretch>
                  <a:fillRect l="-992" t="-993" r="-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070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F04E1-0439-8980-0373-03A9BB7EC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0" y="124919"/>
            <a:ext cx="6580899" cy="62309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The SNARK zoo … next lecture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AC5EA6-B3BB-9452-A3DA-744EE646285C}"/>
              </a:ext>
            </a:extLst>
          </p:cNvPr>
          <p:cNvSpPr txBox="1"/>
          <p:nvPr/>
        </p:nvSpPr>
        <p:spPr>
          <a:xfrm>
            <a:off x="671512" y="1499159"/>
            <a:ext cx="95519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STARK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D44A2-F478-0549-67C9-BDC1A1300EF9}"/>
              </a:ext>
            </a:extLst>
          </p:cNvPr>
          <p:cNvSpPr txBox="1"/>
          <p:nvPr/>
        </p:nvSpPr>
        <p:spPr>
          <a:xfrm>
            <a:off x="671513" y="2868529"/>
            <a:ext cx="159126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Breakdown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E91615-315E-7804-3111-F5987F7DF0C9}"/>
              </a:ext>
            </a:extLst>
          </p:cNvPr>
          <p:cNvSpPr txBox="1"/>
          <p:nvPr/>
        </p:nvSpPr>
        <p:spPr>
          <a:xfrm>
            <a:off x="671512" y="3553213"/>
            <a:ext cx="88998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Orion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A8130F-8A40-A6BD-A837-94AD6B578C3B}"/>
              </a:ext>
            </a:extLst>
          </p:cNvPr>
          <p:cNvSpPr txBox="1"/>
          <p:nvPr/>
        </p:nvSpPr>
        <p:spPr>
          <a:xfrm>
            <a:off x="2957090" y="1515477"/>
            <a:ext cx="170809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Bulletproofs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E8642F-5462-CB35-2A7D-21A08DD8EF4C}"/>
              </a:ext>
            </a:extLst>
          </p:cNvPr>
          <p:cNvSpPr txBox="1"/>
          <p:nvPr/>
        </p:nvSpPr>
        <p:spPr>
          <a:xfrm>
            <a:off x="2957090" y="2258923"/>
            <a:ext cx="91242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Halo2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724541-A1F3-617C-2743-539CED27345E}"/>
              </a:ext>
            </a:extLst>
          </p:cNvPr>
          <p:cNvSpPr txBox="1"/>
          <p:nvPr/>
        </p:nvSpPr>
        <p:spPr>
          <a:xfrm>
            <a:off x="5332863" y="2134055"/>
            <a:ext cx="87716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Plonk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94DE35-52CD-898F-C266-A83CBB60852F}"/>
              </a:ext>
            </a:extLst>
          </p:cNvPr>
          <p:cNvSpPr txBox="1"/>
          <p:nvPr/>
        </p:nvSpPr>
        <p:spPr>
          <a:xfrm>
            <a:off x="5332863" y="2811815"/>
            <a:ext cx="100540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Marlin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6050DC-80E0-109D-41C6-E2F1F0598B1D}"/>
              </a:ext>
            </a:extLst>
          </p:cNvPr>
          <p:cNvSpPr txBox="1"/>
          <p:nvPr/>
        </p:nvSpPr>
        <p:spPr>
          <a:xfrm>
            <a:off x="5369109" y="3489577"/>
            <a:ext cx="84991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Sonic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153EA1-122C-FD04-052A-215A1B68B32A}"/>
              </a:ext>
            </a:extLst>
          </p:cNvPr>
          <p:cNvSpPr txBox="1"/>
          <p:nvPr/>
        </p:nvSpPr>
        <p:spPr>
          <a:xfrm>
            <a:off x="5162206" y="1456295"/>
            <a:ext cx="121847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Groth16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9C4129-FD34-1374-6625-8DB16D26F424}"/>
              </a:ext>
            </a:extLst>
          </p:cNvPr>
          <p:cNvSpPr txBox="1"/>
          <p:nvPr/>
        </p:nvSpPr>
        <p:spPr>
          <a:xfrm>
            <a:off x="7106282" y="1466559"/>
            <a:ext cx="108074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Gemini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FF8BBF-4271-E036-F121-EDF9FD5D3040}"/>
              </a:ext>
            </a:extLst>
          </p:cNvPr>
          <p:cNvSpPr txBox="1"/>
          <p:nvPr/>
        </p:nvSpPr>
        <p:spPr>
          <a:xfrm>
            <a:off x="7106282" y="2144319"/>
            <a:ext cx="87427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DARK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AB1236-83AE-2D54-9657-48EBAF192117}"/>
              </a:ext>
            </a:extLst>
          </p:cNvPr>
          <p:cNvSpPr txBox="1"/>
          <p:nvPr/>
        </p:nvSpPr>
        <p:spPr>
          <a:xfrm>
            <a:off x="638906" y="2183844"/>
            <a:ext cx="117211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Plonky2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FEBF61-E3A9-140D-223A-E3331892DD3E}"/>
              </a:ext>
            </a:extLst>
          </p:cNvPr>
          <p:cNvSpPr txBox="1"/>
          <p:nvPr/>
        </p:nvSpPr>
        <p:spPr>
          <a:xfrm>
            <a:off x="3270424" y="4523312"/>
            <a:ext cx="5179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+mn-lt"/>
              </a:rPr>
              <a:t>Open:  one SNARK to rule them all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97DE5E-516D-DA24-0865-067A04AB99B4}"/>
              </a:ext>
            </a:extLst>
          </p:cNvPr>
          <p:cNvSpPr txBox="1"/>
          <p:nvPr/>
        </p:nvSpPr>
        <p:spPr>
          <a:xfrm>
            <a:off x="671511" y="4237897"/>
            <a:ext cx="11507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Spartan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C4CC6A-7FE8-1C67-AD85-19E8538CC1E1}"/>
              </a:ext>
            </a:extLst>
          </p:cNvPr>
          <p:cNvSpPr txBox="1"/>
          <p:nvPr/>
        </p:nvSpPr>
        <p:spPr>
          <a:xfrm>
            <a:off x="3009089" y="3002369"/>
            <a:ext cx="82644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Nova</a:t>
            </a:r>
          </a:p>
        </p:txBody>
      </p:sp>
      <p:pic>
        <p:nvPicPr>
          <p:cNvPr id="1026" name="Picture 2" descr="47,062 Zoo Clipart Stock Vectors, Images &amp; Vector Art | Shutterstock">
            <a:extLst>
              <a:ext uri="{FF2B5EF4-FFF2-40B4-BE49-F238E27FC236}">
                <a16:creationId xmlns:a16="http://schemas.microsoft.com/office/drawing/2014/main" id="{0F6D06D7-D535-7D64-308B-4B9BE57CAC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6"/>
          <a:stretch/>
        </p:blipFill>
        <p:spPr bwMode="auto">
          <a:xfrm>
            <a:off x="7106282" y="-16970"/>
            <a:ext cx="2037718" cy="130456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B4F9F2F-EDBB-D905-ACDC-495473AC56C1}"/>
              </a:ext>
            </a:extLst>
          </p:cNvPr>
          <p:cNvSpPr txBox="1"/>
          <p:nvPr/>
        </p:nvSpPr>
        <p:spPr>
          <a:xfrm>
            <a:off x="7130198" y="2822079"/>
            <a:ext cx="163538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 err="1">
                <a:latin typeface="+mn-lt"/>
              </a:rPr>
              <a:t>Hyperplonk</a:t>
            </a:r>
            <a:endParaRPr lang="en-US" dirty="0"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062398-6F5A-6EC1-FABD-4957275585F0}"/>
              </a:ext>
            </a:extLst>
          </p:cNvPr>
          <p:cNvSpPr txBox="1"/>
          <p:nvPr/>
        </p:nvSpPr>
        <p:spPr>
          <a:xfrm>
            <a:off x="3023848" y="3745816"/>
            <a:ext cx="89524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Hyrax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FEC43E-6C14-7082-71B6-6BDA41B1D1D8}"/>
              </a:ext>
            </a:extLst>
          </p:cNvPr>
          <p:cNvSpPr txBox="1"/>
          <p:nvPr/>
        </p:nvSpPr>
        <p:spPr>
          <a:xfrm>
            <a:off x="7543421" y="3469715"/>
            <a:ext cx="3449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b="1" dirty="0">
                <a:latin typeface="+mn-lt"/>
              </a:rPr>
              <a:t>⋮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542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C9FB8-45BD-74A8-5C38-768B7E7FC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SNARKs in practice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2479A1-7F20-9F98-D1C9-3C5A41BEDDC8}"/>
              </a:ext>
            </a:extLst>
          </p:cNvPr>
          <p:cNvSpPr txBox="1"/>
          <p:nvPr/>
        </p:nvSpPr>
        <p:spPr>
          <a:xfrm>
            <a:off x="334811" y="1401712"/>
            <a:ext cx="1048492" cy="2662267"/>
          </a:xfrm>
          <a:prstGeom prst="rect">
            <a:avLst/>
          </a:prstGeom>
          <a:solidFill>
            <a:srgbClr val="882255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DSL</a:t>
            </a:r>
            <a:b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program</a:t>
            </a:r>
          </a:p>
          <a:p>
            <a:pPr algn="ctr">
              <a:spcBef>
                <a:spcPts val="600"/>
              </a:spcBef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Circom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ZoKrates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Leo,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Zinc,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Cairo,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Noir,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0B35E6-E8AA-F518-74C6-2CB35B45147A}"/>
              </a:ext>
            </a:extLst>
          </p:cNvPr>
          <p:cNvCxnSpPr>
            <a:cxnSpLocks/>
          </p:cNvCxnSpPr>
          <p:nvPr/>
        </p:nvCxnSpPr>
        <p:spPr>
          <a:xfrm>
            <a:off x="4212847" y="3044218"/>
            <a:ext cx="1185063" cy="8088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9F78C3-F4B7-9117-A48F-CC7FC0957A81}"/>
              </a:ext>
            </a:extLst>
          </p:cNvPr>
          <p:cNvGrpSpPr/>
          <p:nvPr/>
        </p:nvGrpSpPr>
        <p:grpSpPr>
          <a:xfrm>
            <a:off x="5517897" y="1452849"/>
            <a:ext cx="1463009" cy="2239363"/>
            <a:chOff x="5517897" y="1098887"/>
            <a:chExt cx="1463009" cy="2239363"/>
          </a:xfrm>
        </p:grpSpPr>
        <p:pic>
          <p:nvPicPr>
            <p:cNvPr id="13" name="Picture 2" descr="Engine Clip Art at Clker.com - vector clip art online, royalty free &amp;  public domain">
              <a:extLst>
                <a:ext uri="{FF2B5EF4-FFF2-40B4-BE49-F238E27FC236}">
                  <a16:creationId xmlns:a16="http://schemas.microsoft.com/office/drawing/2014/main" id="{AE98DD1F-3B4A-B6F2-0B96-45F5D7ABF6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7897" y="2184929"/>
              <a:ext cx="1463009" cy="1153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E1D00B-DD70-D00E-5788-FD3EFF5622A2}"/>
                </a:ext>
              </a:extLst>
            </p:cNvPr>
            <p:cNvSpPr txBox="1"/>
            <p:nvPr/>
          </p:nvSpPr>
          <p:spPr>
            <a:xfrm>
              <a:off x="5732242" y="1098887"/>
              <a:ext cx="105804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+mn-lt"/>
                </a:rPr>
                <a:t>SNARK </a:t>
              </a:r>
            </a:p>
            <a:p>
              <a:pPr algn="ctr"/>
              <a:r>
                <a:rPr lang="en-US" sz="2000" dirty="0">
                  <a:latin typeface="+mn-lt"/>
                </a:rPr>
                <a:t>backend</a:t>
              </a:r>
              <a:br>
                <a:rPr lang="en-US" sz="2000" dirty="0">
                  <a:latin typeface="+mn-lt"/>
                </a:rPr>
              </a:br>
              <a:r>
                <a:rPr lang="en-US" sz="2000" dirty="0">
                  <a:latin typeface="+mn-lt"/>
                </a:rPr>
                <a:t>prover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04645F-4DD5-5571-12A0-1BB3FECC7BE3}"/>
              </a:ext>
            </a:extLst>
          </p:cNvPr>
          <p:cNvGrpSpPr/>
          <p:nvPr/>
        </p:nvGrpSpPr>
        <p:grpSpPr>
          <a:xfrm>
            <a:off x="5556862" y="3611512"/>
            <a:ext cx="1747273" cy="783756"/>
            <a:chOff x="5556862" y="3208953"/>
            <a:chExt cx="1747273" cy="1255759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1EE8836-1F9C-0116-7C1D-C10522F36C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9401" y="3208953"/>
              <a:ext cx="0" cy="85029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DFFECFC-574C-7D43-1D41-708EB10AD61F}"/>
                    </a:ext>
                  </a:extLst>
                </p:cNvPr>
                <p:cNvSpPr txBox="1"/>
                <p:nvPr/>
              </p:nvSpPr>
              <p:spPr>
                <a:xfrm>
                  <a:off x="5556862" y="3941492"/>
                  <a:ext cx="174727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r>
                    <a:rPr lang="en-US" sz="2800" dirty="0">
                      <a:latin typeface="+mn-lt"/>
                    </a:rPr>
                    <a:t>,  witness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DFFECFC-574C-7D43-1D41-708EB10AD6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6862" y="3941492"/>
                  <a:ext cx="1747273" cy="523220"/>
                </a:xfrm>
                <a:prstGeom prst="rect">
                  <a:avLst/>
                </a:prstGeom>
                <a:blipFill>
                  <a:blip r:embed="rId3"/>
                  <a:stretch>
                    <a:fillRect t="-18519" r="-5755" b="-10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613457-2A8D-6B68-E821-CD6ABDF145F4}"/>
              </a:ext>
            </a:extLst>
          </p:cNvPr>
          <p:cNvGrpSpPr/>
          <p:nvPr/>
        </p:nvGrpSpPr>
        <p:grpSpPr>
          <a:xfrm>
            <a:off x="7039147" y="2782248"/>
            <a:ext cx="1447814" cy="646331"/>
            <a:chOff x="7039147" y="2428286"/>
            <a:chExt cx="1447814" cy="646331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EC1F0C6-DA58-B168-C625-DCAF2C466123}"/>
                </a:ext>
              </a:extLst>
            </p:cNvPr>
            <p:cNvCxnSpPr>
              <a:cxnSpLocks/>
            </p:cNvCxnSpPr>
            <p:nvPr/>
          </p:nvCxnSpPr>
          <p:spPr>
            <a:xfrm>
              <a:off x="7039147" y="2761590"/>
              <a:ext cx="846324" cy="9832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0FBCCBE-AC47-7427-7923-064E986A5446}"/>
                    </a:ext>
                  </a:extLst>
                </p:cNvPr>
                <p:cNvSpPr txBox="1"/>
                <p:nvPr/>
              </p:nvSpPr>
              <p:spPr>
                <a:xfrm>
                  <a:off x="7914047" y="2428286"/>
                  <a:ext cx="57291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US" sz="36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00B1DEF5-2B4D-E647-C303-CB67784EF3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4047" y="2428286"/>
                  <a:ext cx="572914" cy="6463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D7E13A91-05BE-CD4D-8E64-B2FC2E8D011B}"/>
              </a:ext>
            </a:extLst>
          </p:cNvPr>
          <p:cNvSpPr/>
          <p:nvPr/>
        </p:nvSpPr>
        <p:spPr>
          <a:xfrm>
            <a:off x="7166528" y="1552133"/>
            <a:ext cx="1758370" cy="713716"/>
          </a:xfrm>
          <a:prstGeom prst="wedgeRoundRectCallout">
            <a:avLst>
              <a:gd name="adj1" fmla="val -64944"/>
              <a:gd name="adj2" fmla="val 132564"/>
              <a:gd name="adj3" fmla="val 16667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heavy</a:t>
            </a:r>
            <a:b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computation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2EB1D5-C8BF-59B5-C73C-E3C6913F7287}"/>
              </a:ext>
            </a:extLst>
          </p:cNvPr>
          <p:cNvSpPr txBox="1"/>
          <p:nvPr/>
        </p:nvSpPr>
        <p:spPr>
          <a:xfrm>
            <a:off x="0" y="3992512"/>
            <a:ext cx="1871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domain specific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language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2957E2-B8D6-1853-7B55-FC53A60662D5}"/>
              </a:ext>
            </a:extLst>
          </p:cNvPr>
          <p:cNvGrpSpPr/>
          <p:nvPr/>
        </p:nvGrpSpPr>
        <p:grpSpPr>
          <a:xfrm>
            <a:off x="3082179" y="1406628"/>
            <a:ext cx="1108380" cy="2970044"/>
            <a:chOff x="3082179" y="1047750"/>
            <a:chExt cx="1108380" cy="2970044"/>
          </a:xfrm>
          <a:solidFill>
            <a:srgbClr val="882255"/>
          </a:solidFill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F4D698-FCC7-B340-9483-1C25FDB58CB6}"/>
                </a:ext>
              </a:extLst>
            </p:cNvPr>
            <p:cNvSpPr txBox="1"/>
            <p:nvPr/>
          </p:nvSpPr>
          <p:spPr>
            <a:xfrm>
              <a:off x="3082179" y="1047750"/>
              <a:ext cx="1108380" cy="297004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SNARK</a:t>
              </a:r>
            </a:p>
            <a:p>
              <a:pPr algn="ctr"/>
              <a:r>
                <a:rPr lang="en-U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friendly</a:t>
              </a:r>
            </a:p>
            <a:p>
              <a:pPr algn="ctr"/>
              <a:r>
                <a:rPr lang="en-US" sz="18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format</a:t>
              </a:r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circuit,</a:t>
              </a:r>
            </a:p>
            <a:p>
              <a:pPr algn="ctr">
                <a:spcBef>
                  <a:spcPts val="600"/>
                </a:spcBef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R1CS,</a:t>
              </a:r>
            </a:p>
            <a:p>
              <a:pPr algn="ctr">
                <a:spcBef>
                  <a:spcPts val="600"/>
                </a:spcBef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AIR,</a:t>
              </a:r>
            </a:p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ts val="1200"/>
                </a:spcBef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EVM </a:t>
              </a:r>
              <a:b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byte code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93885C6-8C8B-3CE2-2366-FBE75F8B44B6}"/>
                </a:ext>
              </a:extLst>
            </p:cNvPr>
            <p:cNvSpPr txBox="1"/>
            <p:nvPr/>
          </p:nvSpPr>
          <p:spPr>
            <a:xfrm>
              <a:off x="3437436" y="2943141"/>
              <a:ext cx="397866" cy="461665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bg1"/>
                  </a:solidFill>
                  <a:latin typeface="+mn-lt"/>
                </a:rPr>
                <a:t>…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91C2B1-47E6-38C9-A9EE-241DDA7A63EE}"/>
              </a:ext>
            </a:extLst>
          </p:cNvPr>
          <p:cNvGrpSpPr/>
          <p:nvPr/>
        </p:nvGrpSpPr>
        <p:grpSpPr>
          <a:xfrm>
            <a:off x="1389217" y="2585255"/>
            <a:ext cx="1566245" cy="403906"/>
            <a:chOff x="1389217" y="2231293"/>
            <a:chExt cx="1566245" cy="40390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C06C546-E528-EB3D-92DE-25C7342562E1}"/>
                </a:ext>
              </a:extLst>
            </p:cNvPr>
            <p:cNvSpPr txBox="1"/>
            <p:nvPr/>
          </p:nvSpPr>
          <p:spPr>
            <a:xfrm>
              <a:off x="1580333" y="2231293"/>
              <a:ext cx="11026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compiler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8ADCEEA-9954-B2FF-579B-1AB8512CC8A7}"/>
                </a:ext>
              </a:extLst>
            </p:cNvPr>
            <p:cNvCxnSpPr>
              <a:cxnSpLocks/>
            </p:cNvCxnSpPr>
            <p:nvPr/>
          </p:nvCxnSpPr>
          <p:spPr>
            <a:xfrm>
              <a:off x="1389217" y="2635199"/>
              <a:ext cx="1566245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012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66383B-610F-F040-85AB-9E762F54A5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END  OF  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9297B4-B0B3-A441-B73F-91D81D15A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535004"/>
            <a:ext cx="6400800" cy="131445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Next lecture: 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more on </a:t>
            </a:r>
            <a:r>
              <a:rPr lang="en-US" dirty="0" err="1">
                <a:solidFill>
                  <a:schemeClr val="tx1"/>
                </a:solidFill>
              </a:rPr>
              <a:t>zk</a:t>
            </a:r>
            <a:r>
              <a:rPr lang="en-US" dirty="0">
                <a:solidFill>
                  <a:schemeClr val="tx1"/>
                </a:solidFill>
              </a:rPr>
              <a:t>-SNARKs and their applications</a:t>
            </a:r>
          </a:p>
        </p:txBody>
      </p:sp>
    </p:spTree>
    <p:extLst>
      <p:ext uri="{BB962C8B-B14F-4D97-AF65-F5344CB8AC3E}">
        <p14:creationId xmlns:p14="http://schemas.microsoft.com/office/powerpoint/2010/main" val="3972749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64ECE-1920-371E-9C95-2963A8E6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difficult question:  privacy from who?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B8CB14-4E16-E74C-D324-5376E816EDCC}"/>
              </a:ext>
            </a:extLst>
          </p:cNvPr>
          <p:cNvGrpSpPr/>
          <p:nvPr/>
        </p:nvGrpSpPr>
        <p:grpSpPr>
          <a:xfrm>
            <a:off x="457200" y="1109092"/>
            <a:ext cx="2707558" cy="1912057"/>
            <a:chOff x="457200" y="1109092"/>
            <a:chExt cx="2707558" cy="19120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45D9E1A-BC3C-85E7-588E-23412DEA0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248" y="2351205"/>
              <a:ext cx="563786" cy="56378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FCB40A-B159-B93F-C4CB-F65D92118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4821"/>
            <a:stretch/>
          </p:blipFill>
          <p:spPr>
            <a:xfrm>
              <a:off x="1699319" y="2383241"/>
              <a:ext cx="1237635" cy="63790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AD259F-CD48-CD12-2740-857B2F3BE2A0}"/>
                </a:ext>
              </a:extLst>
            </p:cNvPr>
            <p:cNvSpPr/>
            <p:nvPr/>
          </p:nvSpPr>
          <p:spPr>
            <a:xfrm>
              <a:off x="457200" y="1109092"/>
              <a:ext cx="2707558" cy="116314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No privacy</a:t>
              </a:r>
              <a:r>
                <a:rPr lang="en-US" dirty="0">
                  <a:solidFill>
                    <a:schemeClr val="tx1"/>
                  </a:solidFill>
                </a:rPr>
                <a:t>:</a:t>
              </a:r>
              <a:br>
                <a:rPr lang="en-US" dirty="0">
                  <a:solidFill>
                    <a:schemeClr val="tx1"/>
                  </a:solidFill>
                </a:rPr>
              </a:br>
              <a:r>
                <a:rPr lang="en-US" dirty="0">
                  <a:solidFill>
                    <a:schemeClr val="tx1"/>
                  </a:solidFill>
                </a:rPr>
                <a:t>Everyone can see all transactions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F06F90-273A-3C03-6E13-5C837EB7A93B}"/>
              </a:ext>
            </a:extLst>
          </p:cNvPr>
          <p:cNvGrpSpPr/>
          <p:nvPr/>
        </p:nvGrpSpPr>
        <p:grpSpPr>
          <a:xfrm>
            <a:off x="4866375" y="1109478"/>
            <a:ext cx="3359559" cy="1806481"/>
            <a:chOff x="4866375" y="1109478"/>
            <a:chExt cx="3359559" cy="1806481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E793211E-A36C-ED4D-B9C2-8E7193F858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094" y="2351205"/>
              <a:ext cx="904756" cy="563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FC88A9F1-B8AC-55CD-160B-45566E6E35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8953" y="2373105"/>
              <a:ext cx="904756" cy="5428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C397BA-2AB0-3EB1-4013-FD15103CA7D9}"/>
                </a:ext>
              </a:extLst>
            </p:cNvPr>
            <p:cNvSpPr/>
            <p:nvPr/>
          </p:nvSpPr>
          <p:spPr>
            <a:xfrm>
              <a:off x="4866375" y="1109478"/>
              <a:ext cx="3359559" cy="116314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Privacy from the public</a:t>
              </a:r>
              <a:r>
                <a:rPr lang="en-US" dirty="0">
                  <a:solidFill>
                    <a:schemeClr val="tx1"/>
                  </a:solidFill>
                </a:rPr>
                <a:t>:</a:t>
              </a:r>
              <a:br>
                <a:rPr lang="en-US" dirty="0">
                  <a:solidFill>
                    <a:schemeClr val="tx1"/>
                  </a:solidFill>
                </a:rPr>
              </a:br>
              <a:r>
                <a:rPr lang="en-US" dirty="0">
                  <a:solidFill>
                    <a:schemeClr val="tx1"/>
                  </a:solidFill>
                </a:rPr>
                <a:t>Only a trusted operator can see transactions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8FF7FDD-2E06-9E29-066B-63CC680298FE}"/>
              </a:ext>
            </a:extLst>
          </p:cNvPr>
          <p:cNvSpPr/>
          <p:nvPr/>
        </p:nvSpPr>
        <p:spPr>
          <a:xfrm>
            <a:off x="209389" y="3452449"/>
            <a:ext cx="3802172" cy="11631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Semi-full privacy</a:t>
            </a:r>
            <a:r>
              <a:rPr lang="en-US" dirty="0">
                <a:solidFill>
                  <a:schemeClr val="tx1"/>
                </a:solidFill>
              </a:rPr>
              <a:t>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only “local” law enforcement  can see transactions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86398A6-BEAA-13B5-029B-D5368CD727EE}"/>
              </a:ext>
            </a:extLst>
          </p:cNvPr>
          <p:cNvGrpSpPr/>
          <p:nvPr/>
        </p:nvGrpSpPr>
        <p:grpSpPr>
          <a:xfrm>
            <a:off x="4815382" y="3484450"/>
            <a:ext cx="3871418" cy="1400043"/>
            <a:chOff x="4815382" y="3484450"/>
            <a:chExt cx="3871418" cy="1400043"/>
          </a:xfrm>
        </p:grpSpPr>
        <p:pic>
          <p:nvPicPr>
            <p:cNvPr id="12" name="Picture 6" descr="A quick look at Ethereum privacy solutions🌪️ Tornado.Cash anonymous mining  highlights: AMM and anonymous distribution • Blockcast.cc- News on  Blockchain, DLT, Cryptocurrency">
              <a:extLst>
                <a:ext uri="{FF2B5EF4-FFF2-40B4-BE49-F238E27FC236}">
                  <a16:creationId xmlns:a16="http://schemas.microsoft.com/office/drawing/2014/main" id="{980F15C4-C829-1FE0-9349-AF83082C8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885" y="4494729"/>
              <a:ext cx="1461617" cy="389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ADE7DE3-B889-16DE-8A2F-DE50A094316C}"/>
                </a:ext>
              </a:extLst>
            </p:cNvPr>
            <p:cNvSpPr/>
            <p:nvPr/>
          </p:nvSpPr>
          <p:spPr>
            <a:xfrm>
              <a:off x="4815382" y="3484450"/>
              <a:ext cx="3871418" cy="87199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full privacy</a:t>
              </a:r>
              <a:r>
                <a:rPr lang="en-US" dirty="0">
                  <a:solidFill>
                    <a:schemeClr val="tx1"/>
                  </a:solidFill>
                </a:rPr>
                <a:t>:</a:t>
              </a:r>
              <a:br>
                <a:rPr lang="en-US" dirty="0">
                  <a:solidFill>
                    <a:schemeClr val="tx1"/>
                  </a:solidFill>
                </a:rPr>
              </a:br>
              <a:r>
                <a:rPr lang="en-US" dirty="0">
                  <a:solidFill>
                    <a:schemeClr val="tx1"/>
                  </a:solidFill>
                </a:rPr>
                <a:t>no one can see transactions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097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EC1B2-CFDA-524C-9964-9F3D08BE9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Negative aspects of complete privacy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43394-CABE-8748-AF7C-555D2F742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47750"/>
            <a:ext cx="8534400" cy="3924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How to prevent criminal activity?  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b="1" dirty="0"/>
              <a:t>The challenge</a:t>
            </a:r>
            <a:r>
              <a:rPr lang="en-US" dirty="0"/>
              <a:t>:</a:t>
            </a:r>
          </a:p>
          <a:p>
            <a:r>
              <a:rPr lang="en-US" sz="2400" dirty="0"/>
              <a:t>How to support positive applications of </a:t>
            </a:r>
            <a:br>
              <a:rPr lang="en-US" sz="2400" dirty="0"/>
            </a:br>
            <a:r>
              <a:rPr lang="en-US" sz="2400" dirty="0"/>
              <a:t>private payments, but prevent the negative ones?</a:t>
            </a:r>
          </a:p>
          <a:p>
            <a:pPr>
              <a:spcBef>
                <a:spcPts val="1404"/>
              </a:spcBef>
            </a:pPr>
            <a:r>
              <a:rPr lang="en-US" sz="2400" dirty="0"/>
              <a:t>Can we ensure legal compliance while preserving privacy?</a:t>
            </a:r>
          </a:p>
          <a:p>
            <a:pPr>
              <a:spcBef>
                <a:spcPts val="1404"/>
              </a:spcBef>
            </a:pPr>
            <a:r>
              <a:rPr lang="en-US" sz="2400" dirty="0"/>
              <a:t>Yes!         The key technology:  </a:t>
            </a:r>
            <a:r>
              <a:rPr lang="en-US" sz="2400" b="1" dirty="0"/>
              <a:t>zero knowledge proofs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C0B370C-4116-E449-B2BE-48FE9E3FC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1047751"/>
            <a:ext cx="2673812" cy="201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6004EFF-23DF-F007-EFAC-64B44925C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553746"/>
            <a:ext cx="6400800" cy="131445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base systems are definitely not  …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59EFE0-ED83-8E79-0164-A5D5B4A2AB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Are Bitcoin and Ethereum Private?</a:t>
            </a:r>
          </a:p>
        </p:txBody>
      </p:sp>
    </p:spTree>
    <p:extLst>
      <p:ext uri="{BB962C8B-B14F-4D97-AF65-F5344CB8AC3E}">
        <p14:creationId xmlns:p14="http://schemas.microsoft.com/office/powerpoint/2010/main" val="1438889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5CCB1-8203-4C43-B6E5-638E31808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Privacy in Ethereum?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B465A-1B97-C346-93FE-661A7EE56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47751"/>
            <a:ext cx="8534400" cy="1695449"/>
          </a:xfrm>
        </p:spPr>
        <p:txBody>
          <a:bodyPr>
            <a:noAutofit/>
          </a:bodyPr>
          <a:lstStyle/>
          <a:p>
            <a:r>
              <a:rPr lang="en-US" sz="2400" dirty="0"/>
              <a:t>Every account balance is public</a:t>
            </a:r>
          </a:p>
          <a:p>
            <a:r>
              <a:rPr lang="en-US" sz="2400" dirty="0"/>
              <a:t>For </a:t>
            </a:r>
            <a:r>
              <a:rPr lang="en-US" sz="2400" dirty="0" err="1"/>
              <a:t>Dapps</a:t>
            </a:r>
            <a:r>
              <a:rPr lang="en-US" sz="2400" dirty="0"/>
              <a:t>:  code and internal state are public</a:t>
            </a:r>
          </a:p>
          <a:p>
            <a:r>
              <a:rPr lang="en-US" sz="2400" dirty="0"/>
              <a:t>All account transactions are linked to account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CFF158-9769-4A46-BA3D-EB185D8E4023}"/>
              </a:ext>
            </a:extLst>
          </p:cNvPr>
          <p:cNvGrpSpPr/>
          <p:nvPr/>
        </p:nvGrpSpPr>
        <p:grpSpPr>
          <a:xfrm>
            <a:off x="228600" y="2952751"/>
            <a:ext cx="8585597" cy="2028825"/>
            <a:chOff x="304800" y="3937001"/>
            <a:chExt cx="11447462" cy="27051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06357D-4405-C841-B58B-6622FFF5A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86" r="15780"/>
            <a:stretch/>
          </p:blipFill>
          <p:spPr>
            <a:xfrm>
              <a:off x="685800" y="5048310"/>
              <a:ext cx="5227639" cy="13716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410C15-8CA5-2143-AD4E-2A51B572FBE6}"/>
                </a:ext>
              </a:extLst>
            </p:cNvPr>
            <p:cNvSpPr txBox="1"/>
            <p:nvPr/>
          </p:nvSpPr>
          <p:spPr>
            <a:xfrm>
              <a:off x="685800" y="4648200"/>
              <a:ext cx="437641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Address 0x1654b0c3f62902d7A86237…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9C6E2B-8637-644A-B43B-8AA81F68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78562" y="3937001"/>
              <a:ext cx="5473700" cy="27051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96514C-8647-B74B-B3D9-0C9ACA6DC93D}"/>
                </a:ext>
              </a:extLst>
            </p:cNvPr>
            <p:cNvSpPr txBox="1"/>
            <p:nvPr/>
          </p:nvSpPr>
          <p:spPr>
            <a:xfrm>
              <a:off x="304800" y="4091345"/>
              <a:ext cx="186965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u="sng" dirty="0" err="1">
                  <a:latin typeface="Calibri" panose="020F0502020204030204" pitchFamily="34" charset="0"/>
                  <a:cs typeface="Calibri" panose="020F0502020204030204" pitchFamily="34" charset="0"/>
                </a:rPr>
                <a:t>etherscan.io</a:t>
              </a:r>
              <a:r>
                <a:rPr lang="en-US" sz="1800" u="sng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2369AEA-84F6-6F44-98E3-83BC3E03F3BA}"/>
              </a:ext>
            </a:extLst>
          </p:cNvPr>
          <p:cNvSpPr/>
          <p:nvPr/>
        </p:nvSpPr>
        <p:spPr>
          <a:xfrm>
            <a:off x="228600" y="2857500"/>
            <a:ext cx="8801100" cy="21240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27335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5BFE6-3D5B-1846-A7E5-4403941A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Privacy in Bitcoin?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B9F67FC-77B8-244E-BE39-333AA80320BA}"/>
              </a:ext>
            </a:extLst>
          </p:cNvPr>
          <p:cNvGrpSpPr/>
          <p:nvPr/>
        </p:nvGrpSpPr>
        <p:grpSpPr>
          <a:xfrm>
            <a:off x="1" y="914401"/>
            <a:ext cx="8796305" cy="2001608"/>
            <a:chOff x="0" y="1219200"/>
            <a:chExt cx="11728407" cy="26688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CFABED-DBAC-874B-8539-74DEA252D0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687"/>
            <a:stretch/>
          </p:blipFill>
          <p:spPr>
            <a:xfrm>
              <a:off x="0" y="1219200"/>
              <a:ext cx="11728407" cy="266881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38B068-86A7-4440-B1A8-0CF6E09F5B25}"/>
                </a:ext>
              </a:extLst>
            </p:cNvPr>
            <p:cNvSpPr/>
            <p:nvPr/>
          </p:nvSpPr>
          <p:spPr>
            <a:xfrm>
              <a:off x="8991600" y="1371600"/>
              <a:ext cx="2133600" cy="381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4A80A2-418F-734A-B093-4152B554AC76}"/>
                </a:ext>
              </a:extLst>
            </p:cNvPr>
            <p:cNvSpPr/>
            <p:nvPr/>
          </p:nvSpPr>
          <p:spPr>
            <a:xfrm>
              <a:off x="7696200" y="3238500"/>
              <a:ext cx="3429000" cy="381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51A2EC9-EF33-BB4C-B343-FEC45929C075}"/>
                </a:ext>
              </a:extLst>
            </p:cNvPr>
            <p:cNvCxnSpPr/>
            <p:nvPr/>
          </p:nvCxnSpPr>
          <p:spPr>
            <a:xfrm flipH="1" flipV="1">
              <a:off x="3048000" y="2971800"/>
              <a:ext cx="381000" cy="457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3BF6301-4025-FB4E-89B5-C7A91C929D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5800" y="2938462"/>
              <a:ext cx="0" cy="4905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7D5DF3-12F0-EC4E-8FF9-DFC2D71500BA}"/>
                </a:ext>
              </a:extLst>
            </p:cNvPr>
            <p:cNvSpPr txBox="1"/>
            <p:nvPr/>
          </p:nvSpPr>
          <p:spPr>
            <a:xfrm>
              <a:off x="2286000" y="3352800"/>
              <a:ext cx="298919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from addresses    amounts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26FC006-E175-AF46-B458-FD41B9920387}"/>
                </a:ext>
              </a:extLst>
            </p:cNvPr>
            <p:cNvCxnSpPr/>
            <p:nvPr/>
          </p:nvCxnSpPr>
          <p:spPr>
            <a:xfrm flipH="1" flipV="1">
              <a:off x="8400722" y="2970435"/>
              <a:ext cx="381000" cy="457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D36BE7E-EAAC-A14A-BF77-87455B5532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39400" y="2937097"/>
              <a:ext cx="0" cy="4905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590FC9D-625B-DF4A-B710-5CECAD727016}"/>
                </a:ext>
              </a:extLst>
            </p:cNvPr>
            <p:cNvSpPr txBox="1"/>
            <p:nvPr/>
          </p:nvSpPr>
          <p:spPr>
            <a:xfrm>
              <a:off x="7924800" y="3351435"/>
              <a:ext cx="333706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to addresses               amounts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4649E36-528A-A744-BFBD-EE34C6354C9F}"/>
              </a:ext>
            </a:extLst>
          </p:cNvPr>
          <p:cNvSpPr txBox="1"/>
          <p:nvPr/>
        </p:nvSpPr>
        <p:spPr>
          <a:xfrm>
            <a:off x="5671948" y="3430269"/>
            <a:ext cx="3352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Transaction data can be used 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 link an address to a physical identity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			(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chainalysis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D8BBF99-6CBB-5349-8904-999E5DC53CBC}"/>
              </a:ext>
            </a:extLst>
          </p:cNvPr>
          <p:cNvGrpSpPr/>
          <p:nvPr/>
        </p:nvGrpSpPr>
        <p:grpSpPr>
          <a:xfrm>
            <a:off x="138264" y="3201759"/>
            <a:ext cx="5447073" cy="1770291"/>
            <a:chOff x="433435" y="4269011"/>
            <a:chExt cx="7262765" cy="236038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D9DF36C-273A-D648-AF6A-843C13122EF3}"/>
                </a:ext>
              </a:extLst>
            </p:cNvPr>
            <p:cNvGrpSpPr/>
            <p:nvPr/>
          </p:nvGrpSpPr>
          <p:grpSpPr>
            <a:xfrm>
              <a:off x="454448" y="4450289"/>
              <a:ext cx="7241752" cy="2076861"/>
              <a:chOff x="4724401" y="4451870"/>
              <a:chExt cx="7241752" cy="2076861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B038D8E-6D48-3E4C-99F2-8131E440564F}"/>
                  </a:ext>
                </a:extLst>
              </p:cNvPr>
              <p:cNvSpPr txBox="1"/>
              <p:nvPr/>
            </p:nvSpPr>
            <p:spPr>
              <a:xfrm>
                <a:off x="5379309" y="4990355"/>
                <a:ext cx="5956232" cy="49244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/>
                  <a:t>Inputs: A1:4,   A2: 5           out:  B:6,   A3:3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1F59C7C-D34B-5F42-80A6-C4B2EFFF54A0}"/>
                  </a:ext>
                </a:extLst>
              </p:cNvPr>
              <p:cNvSpPr txBox="1"/>
              <p:nvPr/>
            </p:nvSpPr>
            <p:spPr>
              <a:xfrm>
                <a:off x="4724401" y="4451870"/>
                <a:ext cx="724175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+mn-lt"/>
                  </a:rPr>
                  <a:t>Alice can have many addresses (creating address is free)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12E3DCE-BAB3-A84F-AC3B-BAD496D269D4}"/>
                  </a:ext>
                </a:extLst>
              </p:cNvPr>
              <p:cNvSpPr txBox="1"/>
              <p:nvPr/>
            </p:nvSpPr>
            <p:spPr>
              <a:xfrm>
                <a:off x="5749627" y="5951571"/>
                <a:ext cx="236426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+mn-lt"/>
                  </a:rPr>
                  <a:t>Alice’s addresses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CD8CB24-BE8B-E24B-A159-DCAE20E637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7647" y="5381317"/>
                <a:ext cx="197895" cy="51356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22AEF72-AAC9-724E-B66D-F3BAEFFEFE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89361" y="5379177"/>
                <a:ext cx="195556" cy="50814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37559D3-21D0-8B4C-A5E7-7988067E2F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70192" y="5399222"/>
                <a:ext cx="2371420" cy="53475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98C6DC1-749E-074F-8B00-E027435B446D}"/>
                  </a:ext>
                </a:extLst>
              </p:cNvPr>
              <p:cNvSpPr txBox="1"/>
              <p:nvPr/>
            </p:nvSpPr>
            <p:spPr>
              <a:xfrm>
                <a:off x="9601893" y="5412394"/>
                <a:ext cx="2364260" cy="451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>
                    <a:latin typeface="+mn-lt"/>
                  </a:rPr>
                  <a:t>Change address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2AD2FE3-EEF4-7F4B-A406-F893C48FC483}"/>
                  </a:ext>
                </a:extLst>
              </p:cNvPr>
              <p:cNvSpPr txBox="1"/>
              <p:nvPr/>
            </p:nvSpPr>
            <p:spPr>
              <a:xfrm>
                <a:off x="8536596" y="6036288"/>
                <a:ext cx="236426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+mn-lt"/>
                  </a:rPr>
                  <a:t>Bob’s address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DF7A1AC-37B6-9345-B971-0BA7C0592A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97797" y="5391343"/>
                <a:ext cx="232905" cy="687779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441251B-26AC-3045-9ACD-E08E4BF3D7F9}"/>
                </a:ext>
              </a:extLst>
            </p:cNvPr>
            <p:cNvSpPr/>
            <p:nvPr/>
          </p:nvSpPr>
          <p:spPr>
            <a:xfrm>
              <a:off x="433435" y="4269011"/>
              <a:ext cx="7241753" cy="236038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73347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131050</TotalTime>
  <Words>2720</Words>
  <Application>Microsoft Macintosh PowerPoint</Application>
  <PresentationFormat>On-screen Show (16:9)</PresentationFormat>
  <Paragraphs>389</Paragraphs>
  <Slides>45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Cambria Math</vt:lpstr>
      <vt:lpstr>Roboto</vt:lpstr>
      <vt:lpstr>Wingdings</vt:lpstr>
      <vt:lpstr>Office Theme</vt:lpstr>
      <vt:lpstr>Privacy on the Blockchain</vt:lpstr>
      <vt:lpstr>The need for privacy in the financial system</vt:lpstr>
      <vt:lpstr>The need for privacy in the financial system</vt:lpstr>
      <vt:lpstr>Types of Privacy</vt:lpstr>
      <vt:lpstr>A difficult question:  privacy from who?</vt:lpstr>
      <vt:lpstr>Negative aspects of complete privacy</vt:lpstr>
      <vt:lpstr>Are Bitcoin and Ethereum Private?</vt:lpstr>
      <vt:lpstr>Privacy in Ethereum?</vt:lpstr>
      <vt:lpstr>Privacy in Bitcoin?</vt:lpstr>
      <vt:lpstr>Linking an addresses to an identity</vt:lpstr>
      <vt:lpstr>At the network layer …</vt:lpstr>
      <vt:lpstr>De-anonymization strategy:  Idioms of use</vt:lpstr>
      <vt:lpstr>De-anonymization strategy:  Idioms of use</vt:lpstr>
      <vt:lpstr>A Bitcoin experiment     [Meiklejohn, et al.]</vt:lpstr>
      <vt:lpstr>Private coins on a Public Blockchain</vt:lpstr>
      <vt:lpstr>Attempt 1:  simple mixing</vt:lpstr>
      <vt:lpstr>Increasing the anonymity set</vt:lpstr>
      <vt:lpstr>Secure mixing without a mixer?</vt:lpstr>
      <vt:lpstr>CoinJoin:  Bitcoin Mixing without Mixer</vt:lpstr>
      <vt:lpstr>CoinJoin:  Bitcoin Mixing without Mixer</vt:lpstr>
      <vt:lpstr>Coinjoin drawbacks</vt:lpstr>
      <vt:lpstr>Beyond simple mixing</vt:lpstr>
      <vt:lpstr>PowerPoint Presentation</vt:lpstr>
      <vt:lpstr>A paradigm for Private Tx</vt:lpstr>
      <vt:lpstr>Review: cryptographic commitments</vt:lpstr>
      <vt:lpstr>Cryptographic Commitments</vt:lpstr>
      <vt:lpstr>Commitments: security properties</vt:lpstr>
      <vt:lpstr>Example:  hash-based commitment</vt:lpstr>
      <vt:lpstr>What is a zk-SNARK?</vt:lpstr>
      <vt:lpstr>What is a zk-SNARK ?      (intuition)</vt:lpstr>
      <vt:lpstr>Commercial interest in SNARKs</vt:lpstr>
      <vt:lpstr>Blockchain Applications I</vt:lpstr>
      <vt:lpstr>Blockchain Applications II</vt:lpstr>
      <vt:lpstr>Many non-blockchain applications</vt:lpstr>
      <vt:lpstr>Arithmetic circuits</vt:lpstr>
      <vt:lpstr>Interesting arithmetic circuits</vt:lpstr>
      <vt:lpstr>(preprocessing)  NARK:  Non-interactive ARgument of Knowledge</vt:lpstr>
      <vt:lpstr>(preprocessing)  NARK:  Non-interactive ARgument of Knowledge</vt:lpstr>
      <vt:lpstr>NARK:  requirements  (informal)</vt:lpstr>
      <vt:lpstr>SNARK: a Succinct ARgument of Knowledge</vt:lpstr>
      <vt:lpstr>SNARK: a Succinct ARgument of Knowledge</vt:lpstr>
      <vt:lpstr>The trivial SNARK is not a SNARK</vt:lpstr>
      <vt:lpstr>The SNARK zoo … next lecture</vt:lpstr>
      <vt:lpstr>SNARKs in practice</vt:lpstr>
      <vt:lpstr>END  OF  LECTURE</vt:lpstr>
    </vt:vector>
  </TitlesOfParts>
  <Company>Stanford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Monica Lam</dc:creator>
  <cp:lastModifiedBy>Dan Boneh</cp:lastModifiedBy>
  <cp:revision>1586</cp:revision>
  <cp:lastPrinted>2015-09-20T23:02:57Z</cp:lastPrinted>
  <dcterms:created xsi:type="dcterms:W3CDTF">2010-10-17T19:58:05Z</dcterms:created>
  <dcterms:modified xsi:type="dcterms:W3CDTF">2023-11-11T22:20:18Z</dcterms:modified>
</cp:coreProperties>
</file>