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1"/>
  </p:notesMasterIdLst>
  <p:handoutMasterIdLst>
    <p:handoutMasterId r:id="rId52"/>
  </p:handoutMasterIdLst>
  <p:sldIdLst>
    <p:sldId id="1703" r:id="rId2"/>
    <p:sldId id="1704" r:id="rId3"/>
    <p:sldId id="1963" r:id="rId4"/>
    <p:sldId id="1793" r:id="rId5"/>
    <p:sldId id="1961" r:id="rId6"/>
    <p:sldId id="1740" r:id="rId7"/>
    <p:sldId id="1936" r:id="rId8"/>
    <p:sldId id="1938" r:id="rId9"/>
    <p:sldId id="1969" r:id="rId10"/>
    <p:sldId id="1939" r:id="rId11"/>
    <p:sldId id="1940" r:id="rId12"/>
    <p:sldId id="1941" r:id="rId13"/>
    <p:sldId id="1943" r:id="rId14"/>
    <p:sldId id="1955" r:id="rId15"/>
    <p:sldId id="1942" r:id="rId16"/>
    <p:sldId id="1968" r:id="rId17"/>
    <p:sldId id="1944" r:id="rId18"/>
    <p:sldId id="1945" r:id="rId19"/>
    <p:sldId id="1946" r:id="rId20"/>
    <p:sldId id="1952" r:id="rId21"/>
    <p:sldId id="1947" r:id="rId22"/>
    <p:sldId id="1948" r:id="rId23"/>
    <p:sldId id="1959" r:id="rId24"/>
    <p:sldId id="1949" r:id="rId25"/>
    <p:sldId id="1933" r:id="rId26"/>
    <p:sldId id="1935" r:id="rId27"/>
    <p:sldId id="1953" r:id="rId28"/>
    <p:sldId id="1950" r:id="rId29"/>
    <p:sldId id="258" r:id="rId30"/>
    <p:sldId id="259" r:id="rId31"/>
    <p:sldId id="260" r:id="rId32"/>
    <p:sldId id="261" r:id="rId33"/>
    <p:sldId id="262" r:id="rId34"/>
    <p:sldId id="264" r:id="rId35"/>
    <p:sldId id="266" r:id="rId36"/>
    <p:sldId id="1970" r:id="rId37"/>
    <p:sldId id="1739" r:id="rId38"/>
    <p:sldId id="1634" r:id="rId39"/>
    <p:sldId id="1965" r:id="rId40"/>
    <p:sldId id="1719" r:id="rId41"/>
    <p:sldId id="1966" r:id="rId42"/>
    <p:sldId id="1702" r:id="rId43"/>
    <p:sldId id="1673" r:id="rId44"/>
    <p:sldId id="1967" r:id="rId45"/>
    <p:sldId id="1960" r:id="rId46"/>
    <p:sldId id="1641" r:id="rId47"/>
    <p:sldId id="1678" r:id="rId48"/>
    <p:sldId id="1693" r:id="rId49"/>
    <p:sldId id="1633" r:id="rId50"/>
  </p:sldIdLst>
  <p:sldSz cx="9144000" cy="5143500" type="screen16x9"/>
  <p:notesSz cx="9144000" cy="6858000"/>
  <p:defaultTextStyle>
    <a:defPPr>
      <a:defRPr lang="en-US"/>
    </a:defPPr>
    <a:lvl1pPr algn="l" defTabSz="457200" rtl="0" fontAlgn="base">
      <a:spcBef>
        <a:spcPct val="0"/>
      </a:spcBef>
      <a:spcAft>
        <a:spcPct val="0"/>
      </a:spcAft>
      <a:defRPr sz="2400" kern="1200">
        <a:solidFill>
          <a:schemeClr val="tx1"/>
        </a:solidFill>
        <a:latin typeface="Arial" pitchFamily="-106" charset="0"/>
        <a:ea typeface="ＭＳ Ｐゴシック" pitchFamily="-106" charset="-128"/>
        <a:cs typeface="ＭＳ Ｐゴシック" pitchFamily="-106" charset="-128"/>
      </a:defRPr>
    </a:lvl1pPr>
    <a:lvl2pPr marL="457200" algn="l" defTabSz="457200" rtl="0" fontAlgn="base">
      <a:spcBef>
        <a:spcPct val="0"/>
      </a:spcBef>
      <a:spcAft>
        <a:spcPct val="0"/>
      </a:spcAft>
      <a:defRPr sz="2400" kern="1200">
        <a:solidFill>
          <a:schemeClr val="tx1"/>
        </a:solidFill>
        <a:latin typeface="Arial" pitchFamily="-106" charset="0"/>
        <a:ea typeface="ＭＳ Ｐゴシック" pitchFamily="-106" charset="-128"/>
        <a:cs typeface="ＭＳ Ｐゴシック" pitchFamily="-106" charset="-128"/>
      </a:defRPr>
    </a:lvl2pPr>
    <a:lvl3pPr marL="914400" algn="l" defTabSz="457200" rtl="0" fontAlgn="base">
      <a:spcBef>
        <a:spcPct val="0"/>
      </a:spcBef>
      <a:spcAft>
        <a:spcPct val="0"/>
      </a:spcAft>
      <a:defRPr sz="2400" kern="1200">
        <a:solidFill>
          <a:schemeClr val="tx1"/>
        </a:solidFill>
        <a:latin typeface="Arial" pitchFamily="-106" charset="0"/>
        <a:ea typeface="ＭＳ Ｐゴシック" pitchFamily="-106" charset="-128"/>
        <a:cs typeface="ＭＳ Ｐゴシック" pitchFamily="-106" charset="-128"/>
      </a:defRPr>
    </a:lvl3pPr>
    <a:lvl4pPr marL="1371600" algn="l" defTabSz="457200" rtl="0" fontAlgn="base">
      <a:spcBef>
        <a:spcPct val="0"/>
      </a:spcBef>
      <a:spcAft>
        <a:spcPct val="0"/>
      </a:spcAft>
      <a:defRPr sz="2400" kern="1200">
        <a:solidFill>
          <a:schemeClr val="tx1"/>
        </a:solidFill>
        <a:latin typeface="Arial" pitchFamily="-106" charset="0"/>
        <a:ea typeface="ＭＳ Ｐゴシック" pitchFamily="-106" charset="-128"/>
        <a:cs typeface="ＭＳ Ｐゴシック" pitchFamily="-106" charset="-128"/>
      </a:defRPr>
    </a:lvl4pPr>
    <a:lvl5pPr marL="1828800" algn="l" defTabSz="457200" rtl="0" fontAlgn="base">
      <a:spcBef>
        <a:spcPct val="0"/>
      </a:spcBef>
      <a:spcAft>
        <a:spcPct val="0"/>
      </a:spcAft>
      <a:defRPr sz="2400" kern="1200">
        <a:solidFill>
          <a:schemeClr val="tx1"/>
        </a:solidFill>
        <a:latin typeface="Arial" pitchFamily="-106" charset="0"/>
        <a:ea typeface="ＭＳ Ｐゴシック" pitchFamily="-106" charset="-128"/>
        <a:cs typeface="ＭＳ Ｐゴシック" pitchFamily="-106" charset="-128"/>
      </a:defRPr>
    </a:lvl5pPr>
    <a:lvl6pPr marL="2286000" algn="l" defTabSz="457200" rtl="0" eaLnBrk="1" latinLnBrk="0" hangingPunct="1">
      <a:defRPr sz="2400" kern="1200">
        <a:solidFill>
          <a:schemeClr val="tx1"/>
        </a:solidFill>
        <a:latin typeface="Arial" pitchFamily="-106" charset="0"/>
        <a:ea typeface="ＭＳ Ｐゴシック" pitchFamily="-106" charset="-128"/>
        <a:cs typeface="ＭＳ Ｐゴシック" pitchFamily="-106" charset="-128"/>
      </a:defRPr>
    </a:lvl6pPr>
    <a:lvl7pPr marL="2743200" algn="l" defTabSz="457200" rtl="0" eaLnBrk="1" latinLnBrk="0" hangingPunct="1">
      <a:defRPr sz="2400" kern="1200">
        <a:solidFill>
          <a:schemeClr val="tx1"/>
        </a:solidFill>
        <a:latin typeface="Arial" pitchFamily="-106" charset="0"/>
        <a:ea typeface="ＭＳ Ｐゴシック" pitchFamily="-106" charset="-128"/>
        <a:cs typeface="ＭＳ Ｐゴシック" pitchFamily="-106" charset="-128"/>
      </a:defRPr>
    </a:lvl7pPr>
    <a:lvl8pPr marL="3200400" algn="l" defTabSz="457200" rtl="0" eaLnBrk="1" latinLnBrk="0" hangingPunct="1">
      <a:defRPr sz="2400" kern="1200">
        <a:solidFill>
          <a:schemeClr val="tx1"/>
        </a:solidFill>
        <a:latin typeface="Arial" pitchFamily="-106" charset="0"/>
        <a:ea typeface="ＭＳ Ｐゴシック" pitchFamily="-106" charset="-128"/>
        <a:cs typeface="ＭＳ Ｐゴシック" pitchFamily="-106" charset="-128"/>
      </a:defRPr>
    </a:lvl8pPr>
    <a:lvl9pPr marL="3657600" algn="l" defTabSz="457200" rtl="0" eaLnBrk="1" latinLnBrk="0" hangingPunct="1">
      <a:defRPr sz="2400" kern="1200">
        <a:solidFill>
          <a:schemeClr val="tx1"/>
        </a:solidFill>
        <a:latin typeface="Arial" pitchFamily="-106" charset="0"/>
        <a:ea typeface="ＭＳ Ｐゴシック" pitchFamily="-106" charset="-128"/>
        <a:cs typeface="ＭＳ Ｐゴシック" pitchFamily="-106" charset="-128"/>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160">
          <p15:clr>
            <a:srgbClr val="A4A3A4"/>
          </p15:clr>
        </p15:guide>
        <p15:guide id="2" pos="288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clrMode="gray"/>
  <p:clrMru>
    <a:srgbClr val="DFDBD0"/>
    <a:srgbClr val="3025FF"/>
    <a:srgbClr val="9A0000"/>
    <a:srgbClr val="AD0000"/>
    <a:srgbClr val="96060B"/>
    <a:srgbClr val="CAC9CA"/>
    <a:srgbClr val="848384"/>
    <a:srgbClr val="353535"/>
    <a:srgbClr val="181818"/>
    <a:srgbClr val="E2FD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7804" autoAdjust="0"/>
    <p:restoredTop sz="87176" autoAdjust="0"/>
  </p:normalViewPr>
  <p:slideViewPr>
    <p:cSldViewPr snapToGrid="0">
      <p:cViewPr varScale="1">
        <p:scale>
          <a:sx n="133" d="100"/>
          <a:sy n="133" d="100"/>
        </p:scale>
        <p:origin x="456" y="184"/>
      </p:cViewPr>
      <p:guideLst>
        <p:guide orient="horz" pos="1620"/>
        <p:guide pos="2880"/>
      </p:guideLst>
    </p:cSldViewPr>
  </p:slideViewPr>
  <p:outlineViewPr>
    <p:cViewPr>
      <p:scale>
        <a:sx n="33" d="100"/>
        <a:sy n="33" d="100"/>
      </p:scale>
      <p:origin x="352" y="38776"/>
    </p:cViewPr>
  </p:outlineViewPr>
  <p:notesTextViewPr>
    <p:cViewPr>
      <p:scale>
        <a:sx n="100" d="100"/>
        <a:sy n="100" d="100"/>
      </p:scale>
      <p:origin x="0" y="0"/>
    </p:cViewPr>
  </p:notesTextViewPr>
  <p:sorterViewPr>
    <p:cViewPr>
      <p:scale>
        <a:sx n="89" d="100"/>
        <a:sy n="89" d="100"/>
      </p:scale>
      <p:origin x="0" y="0"/>
    </p:cViewPr>
  </p:sorterViewPr>
  <p:notesViewPr>
    <p:cSldViewPr snapToObjects="1">
      <p:cViewPr varScale="1">
        <p:scale>
          <a:sx n="125" d="100"/>
          <a:sy n="125" d="100"/>
        </p:scale>
        <p:origin x="-3960" y="-112"/>
      </p:cViewPr>
      <p:guideLst>
        <p:guide orient="horz" pos="2160"/>
        <p:guide pos="288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7CB69C4B-EC5A-BA4C-B83C-9270746811F3}" type="datetimeFigureOut">
              <a:rPr lang="en-US" smtClean="0"/>
              <a:pPr/>
              <a:t>12/10/23</a:t>
            </a:fld>
            <a:endParaRPr lang="en-US"/>
          </a:p>
        </p:txBody>
      </p:sp>
      <p:sp>
        <p:nvSpPr>
          <p:cNvPr id="4" name="Footer Placeholder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41BECE5B-4CC4-F446-93E7-1DC269D82AF7}" type="slidenum">
              <a:rPr lang="en-US" smtClean="0"/>
              <a:pPr/>
              <a:t>‹#›</a:t>
            </a:fld>
            <a:endParaRPr lang="en-US"/>
          </a:p>
        </p:txBody>
      </p:sp>
    </p:spTree>
    <p:extLst>
      <p:ext uri="{BB962C8B-B14F-4D97-AF65-F5344CB8AC3E}">
        <p14:creationId xmlns:p14="http://schemas.microsoft.com/office/powerpoint/2010/main" val="31689314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5179484" y="0"/>
            <a:ext cx="3962400" cy="3429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38D36DFA-3B2C-F743-90CA-9BD1CAE78F1A}" type="datetime1">
              <a:rPr lang="en-US"/>
              <a:pPr>
                <a:defRPr/>
              </a:pPr>
              <a:t>12/10/23</a:t>
            </a:fld>
            <a:endParaRPr lang="en-US"/>
          </a:p>
        </p:txBody>
      </p:sp>
      <p:sp>
        <p:nvSpPr>
          <p:cNvPr id="4" name="Slide Image Placeholder 3"/>
          <p:cNvSpPr>
            <a:spLocks noGrp="1" noRot="1" noChangeAspect="1"/>
          </p:cNvSpPr>
          <p:nvPr>
            <p:ph type="sldImg" idx="2"/>
          </p:nvPr>
        </p:nvSpPr>
        <p:spPr>
          <a:xfrm>
            <a:off x="2286000" y="514350"/>
            <a:ext cx="4572000" cy="257175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617EB13C-F963-D44E-AB67-20FAD2F50C92}" type="slidenum">
              <a:rPr lang="en-US"/>
              <a:pPr>
                <a:defRPr/>
              </a:pPr>
              <a:t>‹#›</a:t>
            </a:fld>
            <a:endParaRPr lang="en-US"/>
          </a:p>
        </p:txBody>
      </p:sp>
    </p:spTree>
    <p:extLst>
      <p:ext uri="{BB962C8B-B14F-4D97-AF65-F5344CB8AC3E}">
        <p14:creationId xmlns:p14="http://schemas.microsoft.com/office/powerpoint/2010/main" val="4241718832"/>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pitchFamily="-112" charset="-128"/>
        <a:cs typeface="ＭＳ Ｐゴシック" pitchFamily="-112"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112"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itchFamily="-112"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itchFamily="-112"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itchFamily="-112"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8" Type="http://schemas.openxmlformats.org/officeDocument/2006/relationships/hyperlink" Target="https://scrt.network/" TargetMode="External"/><Relationship Id="rId3" Type="http://schemas.openxmlformats.org/officeDocument/2006/relationships/hyperlink" Target="https://dl.acm.org/doi/pdf/10.1145/3319535.3363221" TargetMode="External"/><Relationship Id="rId7" Type="http://schemas.openxmlformats.org/officeDocument/2006/relationships/hyperlink" Target="https://secretswap.net/" TargetMode="External"/><Relationship Id="rId2" Type="http://schemas.openxmlformats.org/officeDocument/2006/relationships/slide" Target="../slides/slide29.xml"/><Relationship Id="rId1" Type="http://schemas.openxmlformats.org/officeDocument/2006/relationships/notesMaster" Target="../notesMasters/notesMaster1.xml"/><Relationship Id="rId6" Type="http://schemas.openxmlformats.org/officeDocument/2006/relationships/hyperlink" Target="https://www.xata.fi/" TargetMode="External"/><Relationship Id="rId5" Type="http://schemas.openxmlformats.org/officeDocument/2006/relationships/hyperlink" Target="https://www.ata.network/" TargetMode="External"/><Relationship Id="rId4" Type="http://schemas.openxmlformats.org/officeDocument/2006/relationships/hyperlink" Target="http://www.vukolic.com/Fairy-CR.pdf"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Unlike traditional finance where there is very little transparency.</a:t>
            </a:r>
          </a:p>
        </p:txBody>
      </p:sp>
      <p:sp>
        <p:nvSpPr>
          <p:cNvPr id="4" name="Slide Number Placeholder 3"/>
          <p:cNvSpPr>
            <a:spLocks noGrp="1"/>
          </p:cNvSpPr>
          <p:nvPr>
            <p:ph type="sldNum" sz="quarter" idx="5"/>
          </p:nvPr>
        </p:nvSpPr>
        <p:spPr/>
        <p:txBody>
          <a:bodyPr/>
          <a:lstStyle/>
          <a:p>
            <a:pPr>
              <a:defRPr/>
            </a:pPr>
            <a:fld id="{617EB13C-F963-D44E-AB67-20FAD2F50C92}" type="slidenum">
              <a:rPr lang="en-US" smtClean="0"/>
              <a:pPr>
                <a:defRPr/>
              </a:pPr>
              <a:t>3</a:t>
            </a:fld>
            <a:endParaRPr lang="en-US"/>
          </a:p>
        </p:txBody>
      </p:sp>
    </p:spTree>
    <p:extLst>
      <p:ext uri="{BB962C8B-B14F-4D97-AF65-F5344CB8AC3E}">
        <p14:creationId xmlns:p14="http://schemas.microsoft.com/office/powerpoint/2010/main" val="33834955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github.com</a:t>
            </a:r>
            <a:r>
              <a:rPr lang="en-US" dirty="0"/>
              <a:t>/eth-educators/</a:t>
            </a:r>
            <a:r>
              <a:rPr lang="en-US" dirty="0" err="1"/>
              <a:t>ethstaker</a:t>
            </a:r>
            <a:r>
              <a:rPr lang="en-US" dirty="0"/>
              <a:t>-guides/blob/main/MEV-relay-</a:t>
            </a:r>
            <a:r>
              <a:rPr lang="en-US" dirty="0" err="1"/>
              <a:t>list.md</a:t>
            </a:r>
            <a:endParaRPr lang="en-US" dirty="0"/>
          </a:p>
        </p:txBody>
      </p:sp>
      <p:sp>
        <p:nvSpPr>
          <p:cNvPr id="4" name="Slide Number Placeholder 3"/>
          <p:cNvSpPr>
            <a:spLocks noGrp="1"/>
          </p:cNvSpPr>
          <p:nvPr>
            <p:ph type="sldNum" sz="quarter" idx="5"/>
          </p:nvPr>
        </p:nvSpPr>
        <p:spPr/>
        <p:txBody>
          <a:bodyPr/>
          <a:lstStyle/>
          <a:p>
            <a:pPr>
              <a:defRPr/>
            </a:pPr>
            <a:fld id="{617EB13C-F963-D44E-AB67-20FAD2F50C92}" type="slidenum">
              <a:rPr lang="en-US" smtClean="0"/>
              <a:pPr>
                <a:defRPr/>
              </a:pPr>
              <a:t>21</a:t>
            </a:fld>
            <a:endParaRPr lang="en-US"/>
          </a:p>
        </p:txBody>
      </p:sp>
    </p:spTree>
    <p:extLst>
      <p:ext uri="{BB962C8B-B14F-4D97-AF65-F5344CB8AC3E}">
        <p14:creationId xmlns:p14="http://schemas.microsoft.com/office/powerpoint/2010/main" val="5749165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https://boost-</a:t>
            </a:r>
            <a:r>
              <a:rPr lang="en-US" dirty="0" err="1"/>
              <a:t>relay.flashbots.net</a:t>
            </a:r>
            <a:r>
              <a:rPr lang="en-US" dirty="0"/>
              <a:t>/</a:t>
            </a:r>
          </a:p>
          <a:p>
            <a:r>
              <a:rPr lang="en-US" dirty="0"/>
              <a:t>About 67% of blocks are created by this relay, but not all blocks.  </a:t>
            </a:r>
          </a:p>
        </p:txBody>
      </p:sp>
      <p:sp>
        <p:nvSpPr>
          <p:cNvPr id="4" name="Slide Number Placeholder 3"/>
          <p:cNvSpPr>
            <a:spLocks noGrp="1"/>
          </p:cNvSpPr>
          <p:nvPr>
            <p:ph type="sldNum" sz="quarter" idx="5"/>
          </p:nvPr>
        </p:nvSpPr>
        <p:spPr/>
        <p:txBody>
          <a:bodyPr/>
          <a:lstStyle/>
          <a:p>
            <a:pPr>
              <a:defRPr/>
            </a:pPr>
            <a:fld id="{617EB13C-F963-D44E-AB67-20FAD2F50C92}" type="slidenum">
              <a:rPr lang="en-US" smtClean="0"/>
              <a:pPr>
                <a:defRPr/>
              </a:pPr>
              <a:t>22</a:t>
            </a:fld>
            <a:endParaRPr lang="en-US"/>
          </a:p>
        </p:txBody>
      </p:sp>
    </p:spTree>
    <p:extLst>
      <p:ext uri="{BB962C8B-B14F-4D97-AF65-F5344CB8AC3E}">
        <p14:creationId xmlns:p14="http://schemas.microsoft.com/office/powerpoint/2010/main" val="26347636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Also mention concentration of </a:t>
            </a:r>
            <a:r>
              <a:rPr lang="en-US" dirty="0" err="1"/>
              <a:t>relayers</a:t>
            </a:r>
            <a:endParaRPr lang="en-US" dirty="0"/>
          </a:p>
        </p:txBody>
      </p:sp>
      <p:sp>
        <p:nvSpPr>
          <p:cNvPr id="4" name="Slide Number Placeholder 3"/>
          <p:cNvSpPr>
            <a:spLocks noGrp="1"/>
          </p:cNvSpPr>
          <p:nvPr>
            <p:ph type="sldNum" sz="quarter" idx="5"/>
          </p:nvPr>
        </p:nvSpPr>
        <p:spPr/>
        <p:txBody>
          <a:bodyPr/>
          <a:lstStyle/>
          <a:p>
            <a:pPr>
              <a:defRPr/>
            </a:pPr>
            <a:fld id="{617EB13C-F963-D44E-AB67-20FAD2F50C92}" type="slidenum">
              <a:rPr lang="en-US" smtClean="0"/>
              <a:pPr>
                <a:defRPr/>
              </a:pPr>
              <a:t>25</a:t>
            </a:fld>
            <a:endParaRPr lang="en-US"/>
          </a:p>
        </p:txBody>
      </p:sp>
    </p:spTree>
    <p:extLst>
      <p:ext uri="{BB962C8B-B14F-4D97-AF65-F5344CB8AC3E}">
        <p14:creationId xmlns:p14="http://schemas.microsoft.com/office/powerpoint/2010/main" val="38247525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1b644481fe1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 name="Google Shape;374;g1b644481fe1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TEE-based: </a:t>
            </a:r>
            <a:r>
              <a:rPr lang="en" u="sng">
                <a:solidFill>
                  <a:schemeClr val="hlink"/>
                </a:solidFill>
                <a:hlinkClick r:id="rId3"/>
              </a:rPr>
              <a:t>Tesseract</a:t>
            </a:r>
            <a:r>
              <a:rPr lang="en"/>
              <a:t>, </a:t>
            </a:r>
            <a:r>
              <a:rPr lang="en" u="sng">
                <a:solidFill>
                  <a:schemeClr val="hlink"/>
                </a:solidFill>
                <a:hlinkClick r:id="rId4"/>
              </a:rPr>
              <a:t>SRBV-2021</a:t>
            </a:r>
            <a:r>
              <a:rPr lang="en"/>
              <a:t>, </a:t>
            </a:r>
            <a:r>
              <a:rPr lang="en" u="sng">
                <a:solidFill>
                  <a:schemeClr val="hlink"/>
                </a:solidFill>
                <a:hlinkClick r:id="rId5"/>
              </a:rPr>
              <a:t>Automata</a:t>
            </a:r>
            <a:r>
              <a:rPr lang="en"/>
              <a:t>/</a:t>
            </a:r>
            <a:r>
              <a:rPr lang="en" u="sng">
                <a:solidFill>
                  <a:schemeClr val="hlink"/>
                </a:solidFill>
                <a:hlinkClick r:id="rId6"/>
              </a:rPr>
              <a:t>XATA</a:t>
            </a:r>
            <a:r>
              <a:rPr lang="en"/>
              <a:t>, </a:t>
            </a:r>
            <a:r>
              <a:rPr lang="en" u="sng">
                <a:solidFill>
                  <a:schemeClr val="hlink"/>
                </a:solidFill>
                <a:hlinkClick r:id="rId7"/>
              </a:rPr>
              <a:t>SecretSwap</a:t>
            </a:r>
            <a:r>
              <a:rPr lang="en"/>
              <a:t>/</a:t>
            </a:r>
            <a:r>
              <a:rPr lang="en" u="sng">
                <a:solidFill>
                  <a:schemeClr val="hlink"/>
                </a:solidFill>
                <a:hlinkClick r:id="rId8"/>
              </a:rPr>
              <a:t>SecretNetwork</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20e96ee2291_1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2" name="Google Shape;382;g20e96ee2291_1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g20e96ee2291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1" name="Google Shape;391;g20e96ee2291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Oversimplification</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g1b644481fe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8" name="Google Shape;398;g1b644481fe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g2b51b53d4d611f11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 name="Google Shape;406;g2b51b53d4d611f11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Front-running is still possible by spamming. </a:t>
            </a: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g2b51b53d4d611f11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1" name="Google Shape;421;g2b51b53d4d611f11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g1b644481fe1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5" name="Google Shape;435;g1b644481fe1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value of Peso drops, crypto volume increases. </a:t>
            </a:r>
          </a:p>
        </p:txBody>
      </p:sp>
      <p:sp>
        <p:nvSpPr>
          <p:cNvPr id="4" name="Slide Number Placeholder 3"/>
          <p:cNvSpPr>
            <a:spLocks noGrp="1"/>
          </p:cNvSpPr>
          <p:nvPr>
            <p:ph type="sldNum" sz="quarter" idx="5"/>
          </p:nvPr>
        </p:nvSpPr>
        <p:spPr/>
        <p:txBody>
          <a:bodyPr/>
          <a:lstStyle/>
          <a:p>
            <a:pPr>
              <a:defRPr/>
            </a:pPr>
            <a:fld id="{617EB13C-F963-D44E-AB67-20FAD2F50C92}" type="slidenum">
              <a:rPr lang="en-US" smtClean="0"/>
              <a:pPr>
                <a:defRPr/>
              </a:pPr>
              <a:t>5</a:t>
            </a:fld>
            <a:endParaRPr lang="en-US"/>
          </a:p>
        </p:txBody>
      </p:sp>
    </p:spTree>
    <p:extLst>
      <p:ext uri="{BB962C8B-B14F-4D97-AF65-F5344CB8AC3E}">
        <p14:creationId xmlns:p14="http://schemas.microsoft.com/office/powerpoint/2010/main" val="7924878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DFK:  </a:t>
            </a:r>
            <a:r>
              <a:rPr lang="en-US" dirty="0" err="1"/>
              <a:t>DeFi</a:t>
            </a:r>
            <a:r>
              <a:rPr lang="en-US" dirty="0"/>
              <a:t> Kingdoms, a role playing game.</a:t>
            </a:r>
          </a:p>
        </p:txBody>
      </p:sp>
      <p:sp>
        <p:nvSpPr>
          <p:cNvPr id="4" name="Slide Number Placeholder 3"/>
          <p:cNvSpPr>
            <a:spLocks noGrp="1"/>
          </p:cNvSpPr>
          <p:nvPr>
            <p:ph type="sldNum" sz="quarter" idx="5"/>
          </p:nvPr>
        </p:nvSpPr>
        <p:spPr/>
        <p:txBody>
          <a:bodyPr/>
          <a:lstStyle/>
          <a:p>
            <a:pPr>
              <a:defRPr/>
            </a:pPr>
            <a:fld id="{617EB13C-F963-D44E-AB67-20FAD2F50C92}" type="slidenum">
              <a:rPr lang="en-US" smtClean="0"/>
              <a:pPr>
                <a:defRPr/>
              </a:pPr>
              <a:t>38</a:t>
            </a:fld>
            <a:endParaRPr lang="en-US"/>
          </a:p>
        </p:txBody>
      </p:sp>
    </p:spTree>
    <p:extLst>
      <p:ext uri="{BB962C8B-B14F-4D97-AF65-F5344CB8AC3E}">
        <p14:creationId xmlns:p14="http://schemas.microsoft.com/office/powerpoint/2010/main" val="29732917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17EB13C-F963-D44E-AB67-20FAD2F50C92}" type="slidenum">
              <a:rPr lang="en-US" smtClean="0"/>
              <a:pPr>
                <a:defRPr/>
              </a:pPr>
              <a:t>39</a:t>
            </a:fld>
            <a:endParaRPr lang="en-US"/>
          </a:p>
        </p:txBody>
      </p:sp>
    </p:spTree>
    <p:extLst>
      <p:ext uri="{BB962C8B-B14F-4D97-AF65-F5344CB8AC3E}">
        <p14:creationId xmlns:p14="http://schemas.microsoft.com/office/powerpoint/2010/main" val="38144402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17EB13C-F963-D44E-AB67-20FAD2F50C92}" type="slidenum">
              <a:rPr lang="en-US" smtClean="0"/>
              <a:pPr>
                <a:defRPr/>
              </a:pPr>
              <a:t>40</a:t>
            </a:fld>
            <a:endParaRPr lang="en-US"/>
          </a:p>
        </p:txBody>
      </p:sp>
    </p:spTree>
    <p:extLst>
      <p:ext uri="{BB962C8B-B14F-4D97-AF65-F5344CB8AC3E}">
        <p14:creationId xmlns:p14="http://schemas.microsoft.com/office/powerpoint/2010/main" val="22305618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idToOwner</a:t>
            </a:r>
            <a:r>
              <a:rPr lang="en-US" dirty="0"/>
              <a:t>:  maps token ID to owner address</a:t>
            </a:r>
          </a:p>
          <a:p>
            <a:r>
              <a:rPr lang="en-US" dirty="0" err="1"/>
              <a:t>safeTransferFrom</a:t>
            </a:r>
            <a:r>
              <a:rPr lang="en-US" dirty="0"/>
              <a:t>:    transfers </a:t>
            </a:r>
            <a:r>
              <a:rPr lang="en-US" dirty="0" err="1"/>
              <a:t>tokenId</a:t>
            </a:r>
            <a:r>
              <a:rPr lang="en-US" dirty="0"/>
              <a:t> from one owner address to another, and records bytes</a:t>
            </a:r>
          </a:p>
          <a:p>
            <a:r>
              <a:rPr lang="en-US" dirty="0"/>
              <a:t>Approve:  allow address to manage </a:t>
            </a:r>
            <a:r>
              <a:rPr lang="en-US" dirty="0" err="1"/>
              <a:t>tokenId</a:t>
            </a:r>
            <a:endParaRPr lang="en-US" dirty="0"/>
          </a:p>
          <a:p>
            <a:r>
              <a:rPr lang="en-US" dirty="0" err="1"/>
              <a:t>setApprovalForAll</a:t>
            </a:r>
            <a:r>
              <a:rPr lang="en-US" dirty="0"/>
              <a:t>:  allow operator to manage all of </a:t>
            </a:r>
            <a:r>
              <a:rPr lang="en-US" dirty="0" err="1"/>
              <a:t>msg.sender’s</a:t>
            </a:r>
            <a:r>
              <a:rPr lang="en-US" dirty="0"/>
              <a:t> tokens  (_approved=false to revoke)</a:t>
            </a:r>
          </a:p>
          <a:p>
            <a:r>
              <a:rPr lang="en-US" dirty="0" err="1"/>
              <a:t>ownerOf</a:t>
            </a:r>
            <a:r>
              <a:rPr lang="en-US" dirty="0"/>
              <a:t>:  who is the owner of </a:t>
            </a:r>
            <a:r>
              <a:rPr lang="en-US" dirty="0" err="1"/>
              <a:t>tokenId</a:t>
            </a:r>
            <a:endParaRPr lang="en-US" dirty="0"/>
          </a:p>
        </p:txBody>
      </p:sp>
      <p:sp>
        <p:nvSpPr>
          <p:cNvPr id="4" name="Slide Number Placeholder 3"/>
          <p:cNvSpPr>
            <a:spLocks noGrp="1"/>
          </p:cNvSpPr>
          <p:nvPr>
            <p:ph type="sldNum" sz="quarter" idx="5"/>
          </p:nvPr>
        </p:nvSpPr>
        <p:spPr/>
        <p:txBody>
          <a:bodyPr/>
          <a:lstStyle/>
          <a:p>
            <a:pPr>
              <a:defRPr/>
            </a:pPr>
            <a:fld id="{617EB13C-F963-D44E-AB67-20FAD2F50C92}" type="slidenum">
              <a:rPr lang="en-US" smtClean="0"/>
              <a:pPr>
                <a:defRPr/>
              </a:pPr>
              <a:t>41</a:t>
            </a:fld>
            <a:endParaRPr lang="en-US"/>
          </a:p>
        </p:txBody>
      </p:sp>
    </p:spTree>
    <p:extLst>
      <p:ext uri="{BB962C8B-B14F-4D97-AF65-F5344CB8AC3E}">
        <p14:creationId xmlns:p14="http://schemas.microsoft.com/office/powerpoint/2010/main" val="4665798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24x24 picture.     Not ERC-721,   generated in 2017.</a:t>
            </a:r>
          </a:p>
          <a:p>
            <a:r>
              <a:rPr lang="en-US" dirty="0"/>
              <a:t>Snapshot of offers and sales.    </a:t>
            </a:r>
          </a:p>
        </p:txBody>
      </p:sp>
      <p:sp>
        <p:nvSpPr>
          <p:cNvPr id="4" name="Slide Number Placeholder 3"/>
          <p:cNvSpPr>
            <a:spLocks noGrp="1"/>
          </p:cNvSpPr>
          <p:nvPr>
            <p:ph type="sldNum" sz="quarter" idx="5"/>
          </p:nvPr>
        </p:nvSpPr>
        <p:spPr/>
        <p:txBody>
          <a:bodyPr/>
          <a:lstStyle/>
          <a:p>
            <a:pPr>
              <a:defRPr/>
            </a:pPr>
            <a:fld id="{617EB13C-F963-D44E-AB67-20FAD2F50C92}" type="slidenum">
              <a:rPr lang="en-US" smtClean="0"/>
              <a:pPr>
                <a:defRPr/>
              </a:pPr>
              <a:t>42</a:t>
            </a:fld>
            <a:endParaRPr lang="en-US"/>
          </a:p>
        </p:txBody>
      </p:sp>
    </p:spTree>
    <p:extLst>
      <p:ext uri="{BB962C8B-B14F-4D97-AF65-F5344CB8AC3E}">
        <p14:creationId xmlns:p14="http://schemas.microsoft.com/office/powerpoint/2010/main" val="16992450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17EB13C-F963-D44E-AB67-20FAD2F50C92}" type="slidenum">
              <a:rPr lang="en-US" smtClean="0"/>
              <a:pPr>
                <a:defRPr/>
              </a:pPr>
              <a:t>46</a:t>
            </a:fld>
            <a:endParaRPr lang="en-US"/>
          </a:p>
        </p:txBody>
      </p:sp>
    </p:spTree>
    <p:extLst>
      <p:ext uri="{BB962C8B-B14F-4D97-AF65-F5344CB8AC3E}">
        <p14:creationId xmlns:p14="http://schemas.microsoft.com/office/powerpoint/2010/main" val="6193175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UGC: user generated content</a:t>
            </a:r>
          </a:p>
        </p:txBody>
      </p:sp>
      <p:sp>
        <p:nvSpPr>
          <p:cNvPr id="4" name="Slide Number Placeholder 3"/>
          <p:cNvSpPr>
            <a:spLocks noGrp="1"/>
          </p:cNvSpPr>
          <p:nvPr>
            <p:ph type="sldNum" sz="quarter" idx="5"/>
          </p:nvPr>
        </p:nvSpPr>
        <p:spPr/>
        <p:txBody>
          <a:bodyPr/>
          <a:lstStyle/>
          <a:p>
            <a:pPr>
              <a:defRPr/>
            </a:pPr>
            <a:fld id="{617EB13C-F963-D44E-AB67-20FAD2F50C92}" type="slidenum">
              <a:rPr lang="en-US" smtClean="0"/>
              <a:pPr>
                <a:defRPr/>
              </a:pPr>
              <a:t>48</a:t>
            </a:fld>
            <a:endParaRPr lang="en-US"/>
          </a:p>
        </p:txBody>
      </p:sp>
    </p:spTree>
    <p:extLst>
      <p:ext uri="{BB962C8B-B14F-4D97-AF65-F5344CB8AC3E}">
        <p14:creationId xmlns:p14="http://schemas.microsoft.com/office/powerpoint/2010/main" val="33973693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“Searcher” is now a job description. </a:t>
            </a:r>
          </a:p>
          <a:p>
            <a:r>
              <a:rPr lang="en-US" dirty="0"/>
              <a:t>Arbitrage:  take a loan in DAI, exchange DAI for USDC on </a:t>
            </a:r>
            <a:r>
              <a:rPr lang="en-US" dirty="0" err="1"/>
              <a:t>Uniswap</a:t>
            </a:r>
            <a:r>
              <a:rPr lang="en-US" dirty="0"/>
              <a:t>, exchange USDC for DAI on </a:t>
            </a:r>
            <a:r>
              <a:rPr lang="en-US" dirty="0" err="1"/>
              <a:t>Sushiswap</a:t>
            </a:r>
            <a:r>
              <a:rPr lang="en-US" dirty="0"/>
              <a:t>, repay loan. </a:t>
            </a:r>
          </a:p>
          <a:p>
            <a:r>
              <a:rPr lang="en-US" dirty="0"/>
              <a:t>Another example:  searcher discovers a bug in the contract  (the dark forest post, https://</a:t>
            </a:r>
            <a:r>
              <a:rPr lang="en-US" dirty="0" err="1"/>
              <a:t>medium.com</a:t>
            </a:r>
            <a:r>
              <a:rPr lang="en-US" dirty="0"/>
              <a:t>/@</a:t>
            </a:r>
            <a:r>
              <a:rPr lang="en-US" dirty="0" err="1"/>
              <a:t>danrobinson</a:t>
            </a:r>
            <a:r>
              <a:rPr lang="en-US" dirty="0"/>
              <a:t>/ethereum-is-a-dark-forest-ecc5f0505dff)</a:t>
            </a:r>
          </a:p>
        </p:txBody>
      </p:sp>
      <p:sp>
        <p:nvSpPr>
          <p:cNvPr id="4" name="Slide Number Placeholder 3"/>
          <p:cNvSpPr>
            <a:spLocks noGrp="1"/>
          </p:cNvSpPr>
          <p:nvPr>
            <p:ph type="sldNum" sz="quarter" idx="5"/>
          </p:nvPr>
        </p:nvSpPr>
        <p:spPr/>
        <p:txBody>
          <a:bodyPr/>
          <a:lstStyle/>
          <a:p>
            <a:pPr>
              <a:defRPr/>
            </a:pPr>
            <a:fld id="{617EB13C-F963-D44E-AB67-20FAD2F50C92}" type="slidenum">
              <a:rPr lang="en-US" smtClean="0"/>
              <a:pPr>
                <a:defRPr/>
              </a:pPr>
              <a:t>7</a:t>
            </a:fld>
            <a:endParaRPr lang="en-US"/>
          </a:p>
        </p:txBody>
      </p:sp>
    </p:spTree>
    <p:extLst>
      <p:ext uri="{BB962C8B-B14F-4D97-AF65-F5344CB8AC3E}">
        <p14:creationId xmlns:p14="http://schemas.microsoft.com/office/powerpoint/2010/main" val="38557586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paper on copy-paste-bots:   https://</a:t>
            </a:r>
            <a:r>
              <a:rPr lang="en-US" dirty="0" err="1"/>
              <a:t>www.usenix.org</a:t>
            </a:r>
            <a:r>
              <a:rPr lang="en-US" dirty="0"/>
              <a:t>/system/files/sec23fall-prepub-331-qin.pdf</a:t>
            </a:r>
          </a:p>
        </p:txBody>
      </p:sp>
      <p:sp>
        <p:nvSpPr>
          <p:cNvPr id="4" name="Slide Number Placeholder 3"/>
          <p:cNvSpPr>
            <a:spLocks noGrp="1"/>
          </p:cNvSpPr>
          <p:nvPr>
            <p:ph type="sldNum" sz="quarter" idx="5"/>
          </p:nvPr>
        </p:nvSpPr>
        <p:spPr/>
        <p:txBody>
          <a:bodyPr/>
          <a:lstStyle/>
          <a:p>
            <a:pPr>
              <a:defRPr/>
            </a:pPr>
            <a:fld id="{617EB13C-F963-D44E-AB67-20FAD2F50C92}" type="slidenum">
              <a:rPr lang="en-US" smtClean="0"/>
              <a:pPr>
                <a:defRPr/>
              </a:pPr>
              <a:t>8</a:t>
            </a:fld>
            <a:endParaRPr lang="en-US"/>
          </a:p>
        </p:txBody>
      </p:sp>
    </p:spTree>
    <p:extLst>
      <p:ext uri="{BB962C8B-B14F-4D97-AF65-F5344CB8AC3E}">
        <p14:creationId xmlns:p14="http://schemas.microsoft.com/office/powerpoint/2010/main" val="3402242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paper on copy-paste-bots:   https://</a:t>
            </a:r>
            <a:r>
              <a:rPr lang="en-US" dirty="0" err="1"/>
              <a:t>www.usenix.org</a:t>
            </a:r>
            <a:r>
              <a:rPr lang="en-US" dirty="0"/>
              <a:t>/system/files/sec23fall-prepub-331-qin.pdf</a:t>
            </a:r>
          </a:p>
        </p:txBody>
      </p:sp>
      <p:sp>
        <p:nvSpPr>
          <p:cNvPr id="4" name="Slide Number Placeholder 3"/>
          <p:cNvSpPr>
            <a:spLocks noGrp="1"/>
          </p:cNvSpPr>
          <p:nvPr>
            <p:ph type="sldNum" sz="quarter" idx="5"/>
          </p:nvPr>
        </p:nvSpPr>
        <p:spPr/>
        <p:txBody>
          <a:bodyPr/>
          <a:lstStyle/>
          <a:p>
            <a:pPr>
              <a:defRPr/>
            </a:pPr>
            <a:fld id="{617EB13C-F963-D44E-AB67-20FAD2F50C92}" type="slidenum">
              <a:rPr lang="en-US" smtClean="0"/>
              <a:pPr>
                <a:defRPr/>
              </a:pPr>
              <a:t>9</a:t>
            </a:fld>
            <a:endParaRPr lang="en-US"/>
          </a:p>
        </p:txBody>
      </p:sp>
    </p:spTree>
    <p:extLst>
      <p:ext uri="{BB962C8B-B14F-4D97-AF65-F5344CB8AC3E}">
        <p14:creationId xmlns:p14="http://schemas.microsoft.com/office/powerpoint/2010/main" val="34148242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MEV Tx makes $10K, then gas price can go as high as $7K in practice.</a:t>
            </a:r>
          </a:p>
        </p:txBody>
      </p:sp>
      <p:sp>
        <p:nvSpPr>
          <p:cNvPr id="4" name="Slide Number Placeholder 3"/>
          <p:cNvSpPr>
            <a:spLocks noGrp="1"/>
          </p:cNvSpPr>
          <p:nvPr>
            <p:ph type="sldNum" sz="quarter" idx="5"/>
          </p:nvPr>
        </p:nvSpPr>
        <p:spPr/>
        <p:txBody>
          <a:bodyPr/>
          <a:lstStyle/>
          <a:p>
            <a:pPr>
              <a:defRPr/>
            </a:pPr>
            <a:fld id="{617EB13C-F963-D44E-AB67-20FAD2F50C92}" type="slidenum">
              <a:rPr lang="en-US" smtClean="0"/>
              <a:pPr>
                <a:defRPr/>
              </a:pPr>
              <a:t>10</a:t>
            </a:fld>
            <a:endParaRPr lang="en-US"/>
          </a:p>
        </p:txBody>
      </p:sp>
    </p:spTree>
    <p:extLst>
      <p:ext uri="{BB962C8B-B14F-4D97-AF65-F5344CB8AC3E}">
        <p14:creationId xmlns:p14="http://schemas.microsoft.com/office/powerpoint/2010/main" val="28211222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dirty="0" err="1"/>
              <a:t>Flashboys</a:t>
            </a:r>
            <a:r>
              <a:rPr lang="en-US" dirty="0"/>
              <a:t> 2.0:   https://</a:t>
            </a:r>
            <a:r>
              <a:rPr lang="en-US" dirty="0" err="1"/>
              <a:t>arxiv.org</a:t>
            </a:r>
            <a:r>
              <a:rPr lang="en-US" dirty="0"/>
              <a:t>/abs/1904.05234</a:t>
            </a:r>
          </a:p>
        </p:txBody>
      </p:sp>
      <p:sp>
        <p:nvSpPr>
          <p:cNvPr id="4" name="Slide Number Placeholder 3"/>
          <p:cNvSpPr>
            <a:spLocks noGrp="1"/>
          </p:cNvSpPr>
          <p:nvPr>
            <p:ph type="sldNum" sz="quarter" idx="5"/>
          </p:nvPr>
        </p:nvSpPr>
        <p:spPr/>
        <p:txBody>
          <a:bodyPr/>
          <a:lstStyle/>
          <a:p>
            <a:pPr>
              <a:defRPr/>
            </a:pPr>
            <a:fld id="{617EB13C-F963-D44E-AB67-20FAD2F50C92}" type="slidenum">
              <a:rPr lang="en-US" smtClean="0"/>
              <a:pPr>
                <a:defRPr/>
              </a:pPr>
              <a:t>11</a:t>
            </a:fld>
            <a:endParaRPr lang="en-US"/>
          </a:p>
        </p:txBody>
      </p:sp>
    </p:spTree>
    <p:extLst>
      <p:ext uri="{BB962C8B-B14F-4D97-AF65-F5344CB8AC3E}">
        <p14:creationId xmlns:p14="http://schemas.microsoft.com/office/powerpoint/2010/main" val="12564277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17EB13C-F963-D44E-AB67-20FAD2F50C92}" type="slidenum">
              <a:rPr lang="en-US" smtClean="0"/>
              <a:pPr>
                <a:defRPr/>
              </a:pPr>
              <a:t>18</a:t>
            </a:fld>
            <a:endParaRPr lang="en-US"/>
          </a:p>
        </p:txBody>
      </p:sp>
    </p:spTree>
    <p:extLst>
      <p:ext uri="{BB962C8B-B14F-4D97-AF65-F5344CB8AC3E}">
        <p14:creationId xmlns:p14="http://schemas.microsoft.com/office/powerpoint/2010/main" val="25472576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Searchers have to win two auctions for their bundle to be included:  builder auction and relay auction.  Note: this is a first-price auction </a:t>
            </a:r>
            <a:r>
              <a:rPr lang="en-US"/>
              <a:t>(unlike gas fee). </a:t>
            </a:r>
            <a:endParaRPr lang="en-US" dirty="0"/>
          </a:p>
          <a:p>
            <a:r>
              <a:rPr lang="en-US" dirty="0"/>
              <a:t>Searchers have to work with a builder they trust not steal Tx.  Similarly, they need to trust the relay that the builder works with.   This is done via business relations.   However, Searchers don’t have to trust the proposer – that can by anyone. </a:t>
            </a:r>
          </a:p>
          <a:p>
            <a:r>
              <a:rPr lang="en-US" dirty="0"/>
              <a:t>Proposer cannot miss slot:  if relay does not provide a valid block, validator must build a block locally itself.</a:t>
            </a:r>
          </a:p>
          <a:p>
            <a:r>
              <a:rPr lang="en-US" dirty="0"/>
              <a:t>Once proposer signs block header, it cannot sign another block header, or it will be slashed by the network (Relay can prove the proposer signed to block headers for that slot)</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Future PBS:  merge validator and relay into consensus protocol</a:t>
            </a:r>
          </a:p>
        </p:txBody>
      </p:sp>
      <p:sp>
        <p:nvSpPr>
          <p:cNvPr id="4" name="Slide Number Placeholder 3"/>
          <p:cNvSpPr>
            <a:spLocks noGrp="1"/>
          </p:cNvSpPr>
          <p:nvPr>
            <p:ph type="sldNum" sz="quarter" idx="5"/>
          </p:nvPr>
        </p:nvSpPr>
        <p:spPr/>
        <p:txBody>
          <a:bodyPr/>
          <a:lstStyle/>
          <a:p>
            <a:pPr>
              <a:defRPr/>
            </a:pPr>
            <a:fld id="{617EB13C-F963-D44E-AB67-20FAD2F50C92}" type="slidenum">
              <a:rPr lang="en-US" smtClean="0"/>
              <a:pPr>
                <a:defRPr/>
              </a:pPr>
              <a:t>19</a:t>
            </a:fld>
            <a:endParaRPr lang="en-US"/>
          </a:p>
        </p:txBody>
      </p:sp>
    </p:spTree>
    <p:extLst>
      <p:ext uri="{BB962C8B-B14F-4D97-AF65-F5344CB8AC3E}">
        <p14:creationId xmlns:p14="http://schemas.microsoft.com/office/powerpoint/2010/main" val="34574795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5" name="Date Placeholder 3"/>
          <p:cNvSpPr>
            <a:spLocks noGrp="1"/>
          </p:cNvSpPr>
          <p:nvPr>
            <p:ph type="dt" sz="half" idx="10"/>
          </p:nvPr>
        </p:nvSpPr>
        <p:spPr/>
        <p:txBody>
          <a:bodyPr/>
          <a:lstStyle>
            <a:lvl1pPr>
              <a:defRPr/>
            </a:lvl1pPr>
          </a:lstStyle>
          <a:p>
            <a:pPr>
              <a:defRPr/>
            </a:pPr>
            <a:fld id="{F875DFC8-652C-2A41-ABFD-B1F021817DFC}" type="datetime1">
              <a:rPr lang="en-US"/>
              <a:pPr>
                <a:defRPr/>
              </a:pPr>
              <a:t>12/10/23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F6E5B5C-DED7-1642-8D38-762AABC53A44}" type="slidenum">
              <a:rPr lang="en-US"/>
              <a:pPr>
                <a:defRPr/>
              </a:pPr>
              <a:t>‹#›</a:t>
            </a:fld>
            <a:endParaRPr lang="en-US"/>
          </a:p>
        </p:txBody>
      </p:sp>
      <p:sp>
        <p:nvSpPr>
          <p:cNvPr id="8" name="Rectangle 7"/>
          <p:cNvSpPr/>
          <p:nvPr userDrawn="1"/>
        </p:nvSpPr>
        <p:spPr>
          <a:xfrm>
            <a:off x="0" y="1459348"/>
            <a:ext cx="9144000" cy="1321876"/>
          </a:xfrm>
          <a:prstGeom prst="rect">
            <a:avLst/>
          </a:prstGeom>
          <a:solidFill>
            <a:srgbClr val="5A1591"/>
          </a:solidFill>
        </p:spPr>
        <p:style>
          <a:lnRef idx="1">
            <a:schemeClr val="accent1"/>
          </a:lnRef>
          <a:fillRef idx="3">
            <a:schemeClr val="accent1"/>
          </a:fillRef>
          <a:effectRef idx="2">
            <a:schemeClr val="accent1"/>
          </a:effectRef>
          <a:fontRef idx="minor">
            <a:schemeClr val="lt1"/>
          </a:fontRef>
        </p:style>
        <p:txBody>
          <a:bodyPr wrap="none" anchor="ctr">
            <a:normAutofit/>
          </a:bodyPr>
          <a:lstStyle/>
          <a:p>
            <a:pPr algn="ctr">
              <a:defRPr/>
            </a:pPr>
            <a:endParaRPr lang="en-US" sz="2400" b="0" dirty="0">
              <a:solidFill>
                <a:schemeClr val="bg1"/>
              </a:solidFill>
            </a:endParaRPr>
          </a:p>
        </p:txBody>
      </p:sp>
      <p:sp>
        <p:nvSpPr>
          <p:cNvPr id="2" name="Title 1"/>
          <p:cNvSpPr>
            <a:spLocks noGrp="1"/>
          </p:cNvSpPr>
          <p:nvPr>
            <p:ph type="ctrTitle"/>
          </p:nvPr>
        </p:nvSpPr>
        <p:spPr>
          <a:xfrm>
            <a:off x="685800" y="1808610"/>
            <a:ext cx="7772400" cy="695368"/>
          </a:xfrm>
          <a:prstGeom prst="rect">
            <a:avLst/>
          </a:prstGeom>
        </p:spPr>
        <p:txBody>
          <a:bodyPr/>
          <a:lstStyle>
            <a:lvl1pPr>
              <a:defRPr>
                <a:solidFill>
                  <a:schemeClr val="bg1"/>
                </a:solidFill>
              </a:defRPr>
            </a:lvl1pPr>
          </a:lstStyle>
          <a:p>
            <a:r>
              <a:rPr lang="en-US" dirty="0"/>
              <a:t>Click to edit Master title style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ounded Rectangle 3"/>
          <p:cNvSpPr/>
          <p:nvPr userDrawn="1"/>
        </p:nvSpPr>
        <p:spPr>
          <a:xfrm>
            <a:off x="365125" y="1"/>
            <a:ext cx="8350251" cy="810599"/>
          </a:xfrm>
          <a:prstGeom prst="roundRect">
            <a:avLst/>
          </a:prstGeom>
          <a:noFill/>
          <a:ln w="9525" cap="flat" cmpd="sng" algn="ctr">
            <a:solidFill>
              <a:srgbClr val="8064A2">
                <a:shade val="95000"/>
                <a:satMod val="105000"/>
              </a:srgbClr>
            </a:solidFill>
            <a:prstDash val="solid"/>
          </a:ln>
          <a:effectLst>
            <a:outerShdw blurRad="40000" dist="23000" dir="5400000" rotWithShape="0">
              <a:srgbClr val="000000">
                <a:alpha val="35000"/>
              </a:srgbClr>
            </a:outerShdw>
          </a:effectLst>
          <a:scene3d>
            <a:camera prst="orthographicFront"/>
            <a:lightRig rig="threePt" dir="t"/>
          </a:scene3d>
          <a:sp3d>
            <a:bevelT/>
          </a:sp3d>
        </p:spPr>
        <p:txBody>
          <a:bodyPr anchor="ctr"/>
          <a:lstStyle/>
          <a:p>
            <a:pPr algn="ctr" fontAlgn="auto">
              <a:spcBef>
                <a:spcPts val="0"/>
              </a:spcBef>
              <a:spcAft>
                <a:spcPts val="0"/>
              </a:spcAft>
              <a:defRPr/>
            </a:pPr>
            <a:endParaRPr lang="en-US" sz="3200" kern="0" dirty="0">
              <a:solidFill>
                <a:schemeClr val="bg1"/>
              </a:solidFill>
              <a:latin typeface="Calibri"/>
              <a:ea typeface="+mn-ea"/>
              <a:cs typeface="+mn-cs"/>
            </a:endParaRPr>
          </a:p>
        </p:txBody>
      </p:sp>
      <p:sp>
        <p:nvSpPr>
          <p:cNvPr id="5" name="Rectangle 4"/>
          <p:cNvSpPr/>
          <p:nvPr userDrawn="1"/>
        </p:nvSpPr>
        <p:spPr>
          <a:xfrm>
            <a:off x="0" y="-4763"/>
            <a:ext cx="9144000" cy="838200"/>
          </a:xfrm>
          <a:prstGeom prst="rect">
            <a:avLst/>
          </a:prstGeom>
          <a:solidFill>
            <a:srgbClr val="990000"/>
          </a:solidFill>
        </p:spPr>
        <p:style>
          <a:lnRef idx="1">
            <a:schemeClr val="accent1"/>
          </a:lnRef>
          <a:fillRef idx="3">
            <a:schemeClr val="accent1"/>
          </a:fillRef>
          <a:effectRef idx="2">
            <a:schemeClr val="accent1"/>
          </a:effectRef>
          <a:fontRef idx="minor">
            <a:schemeClr val="lt1"/>
          </a:fontRef>
        </p:style>
        <p:txBody>
          <a:bodyPr wrap="none" anchor="ctr">
            <a:normAutofit/>
          </a:bodyPr>
          <a:lstStyle/>
          <a:p>
            <a:pPr algn="ctr">
              <a:defRPr/>
            </a:pPr>
            <a:endParaRPr lang="en-US" sz="2400" dirty="0">
              <a:solidFill>
                <a:schemeClr val="bg1"/>
              </a:solidFill>
            </a:endParaRPr>
          </a:p>
        </p:txBody>
      </p:sp>
      <p:sp>
        <p:nvSpPr>
          <p:cNvPr id="2" name="Title 1"/>
          <p:cNvSpPr>
            <a:spLocks noGrp="1"/>
          </p:cNvSpPr>
          <p:nvPr>
            <p:ph type="title"/>
          </p:nvPr>
        </p:nvSpPr>
        <p:spPr>
          <a:xfrm>
            <a:off x="457200" y="124919"/>
            <a:ext cx="8229600" cy="623097"/>
          </a:xfrm>
          <a:prstGeom prst="rect">
            <a:avLst/>
          </a:prstGeom>
        </p:spPr>
        <p:txBody>
          <a:bodyPr wrap="none">
            <a:normAutofit/>
          </a:bodyPr>
          <a:lstStyle>
            <a:lvl1pPr>
              <a:defRPr b="1">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457200" y="1200151"/>
            <a:ext cx="8229600" cy="381843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BAF94FB-DBAC-5A49-BBDE-DEB602A733FE}" type="datetime1">
              <a:rPr lang="en-US"/>
              <a:pPr>
                <a:defRPr/>
              </a:pPr>
              <a:t>12/10/23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A474F64E-2EE5-7440-95DF-06B2C2E4B040}"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1">
  <p:cSld name="Title and body 1">
    <p:spTree>
      <p:nvGrpSpPr>
        <p:cNvPr id="1" name="Shape 348"/>
        <p:cNvGrpSpPr/>
        <p:nvPr/>
      </p:nvGrpSpPr>
      <p:grpSpPr>
        <a:xfrm>
          <a:off x="0" y="0"/>
          <a:ext cx="0" cy="0"/>
          <a:chOff x="0" y="0"/>
          <a:chExt cx="0" cy="0"/>
        </a:xfrm>
      </p:grpSpPr>
      <p:sp>
        <p:nvSpPr>
          <p:cNvPr id="349" name="Google Shape;349;p4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50" name="Google Shape;350;p4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351" name="Google Shape;351;p4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6240065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ext Placeholder 2"/>
          <p:cNvSpPr>
            <a:spLocks noGrp="1"/>
          </p:cNvSpPr>
          <p:nvPr>
            <p:ph type="body" idx="1"/>
          </p:nvPr>
        </p:nvSpPr>
        <p:spPr bwMode="auto">
          <a:xfrm>
            <a:off x="457200" y="1200151"/>
            <a:ext cx="8229600" cy="339447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cs typeface="+mn-cs"/>
              </a:defRPr>
            </a:lvl1pPr>
          </a:lstStyle>
          <a:p>
            <a:pPr>
              <a:defRPr/>
            </a:pPr>
            <a:fld id="{0793E1D0-547A-D244-A03A-F935803C2C43}" type="datetime1">
              <a:rPr lang="en-US"/>
              <a:pPr>
                <a:defRPr/>
              </a:pPr>
              <a:t>12/10/23</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cs typeface="+mn-cs"/>
              </a:defRPr>
            </a:lvl1pPr>
          </a:lstStyle>
          <a:p>
            <a:pPr>
              <a:defRPr/>
            </a:pPr>
            <a:fld id="{9A64D269-B643-834D-96C1-658E4275C08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100" r:id="rId1"/>
    <p:sldLayoutId id="2147484101" r:id="rId2"/>
    <p:sldLayoutId id="2147484095" r:id="rId3"/>
    <p:sldLayoutId id="2147484102" r:id="rId4"/>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112" charset="-128"/>
          <a:cs typeface="ＭＳ Ｐゴシック" pitchFamily="-112" charset="-128"/>
        </a:defRPr>
      </a:lvl1pPr>
      <a:lvl2pPr algn="ctr" defTabSz="457200" rtl="0" eaLnBrk="0" fontAlgn="base" hangingPunct="0">
        <a:spcBef>
          <a:spcPct val="0"/>
        </a:spcBef>
        <a:spcAft>
          <a:spcPct val="0"/>
        </a:spcAft>
        <a:defRPr sz="4400">
          <a:solidFill>
            <a:schemeClr val="tx1"/>
          </a:solidFill>
          <a:latin typeface="Calibri" pitchFamily="-112" charset="0"/>
          <a:ea typeface="ＭＳ Ｐゴシック" pitchFamily="-112" charset="-128"/>
          <a:cs typeface="ＭＳ Ｐゴシック" pitchFamily="-112" charset="-128"/>
        </a:defRPr>
      </a:lvl2pPr>
      <a:lvl3pPr algn="ctr" defTabSz="457200" rtl="0" eaLnBrk="0" fontAlgn="base" hangingPunct="0">
        <a:spcBef>
          <a:spcPct val="0"/>
        </a:spcBef>
        <a:spcAft>
          <a:spcPct val="0"/>
        </a:spcAft>
        <a:defRPr sz="4400">
          <a:solidFill>
            <a:schemeClr val="tx1"/>
          </a:solidFill>
          <a:latin typeface="Calibri" pitchFamily="-112" charset="0"/>
          <a:ea typeface="ＭＳ Ｐゴシック" pitchFamily="-112" charset="-128"/>
          <a:cs typeface="ＭＳ Ｐゴシック" pitchFamily="-112" charset="-128"/>
        </a:defRPr>
      </a:lvl3pPr>
      <a:lvl4pPr algn="ctr" defTabSz="457200" rtl="0" eaLnBrk="0" fontAlgn="base" hangingPunct="0">
        <a:spcBef>
          <a:spcPct val="0"/>
        </a:spcBef>
        <a:spcAft>
          <a:spcPct val="0"/>
        </a:spcAft>
        <a:defRPr sz="4400">
          <a:solidFill>
            <a:schemeClr val="tx1"/>
          </a:solidFill>
          <a:latin typeface="Calibri" pitchFamily="-112" charset="0"/>
          <a:ea typeface="ＭＳ Ｐゴシック" pitchFamily="-112" charset="-128"/>
          <a:cs typeface="ＭＳ Ｐゴシック" pitchFamily="-112" charset="-128"/>
        </a:defRPr>
      </a:lvl4pPr>
      <a:lvl5pPr algn="ctr" defTabSz="457200" rtl="0" eaLnBrk="0" fontAlgn="base" hangingPunct="0">
        <a:spcBef>
          <a:spcPct val="0"/>
        </a:spcBef>
        <a:spcAft>
          <a:spcPct val="0"/>
        </a:spcAft>
        <a:defRPr sz="4400">
          <a:solidFill>
            <a:schemeClr val="tx1"/>
          </a:solidFill>
          <a:latin typeface="Calibri" pitchFamily="-112" charset="0"/>
          <a:ea typeface="ＭＳ Ｐゴシック" pitchFamily="-112" charset="-128"/>
          <a:cs typeface="ＭＳ Ｐゴシック" pitchFamily="-112" charset="-128"/>
        </a:defRPr>
      </a:lvl5pPr>
      <a:lvl6pPr marL="457200" algn="ctr" defTabSz="457200" rtl="0" fontAlgn="base">
        <a:spcBef>
          <a:spcPct val="0"/>
        </a:spcBef>
        <a:spcAft>
          <a:spcPct val="0"/>
        </a:spcAft>
        <a:defRPr sz="4400">
          <a:solidFill>
            <a:schemeClr val="tx1"/>
          </a:solidFill>
          <a:latin typeface="Calibri" pitchFamily="-112" charset="0"/>
          <a:ea typeface="ＭＳ Ｐゴシック" pitchFamily="-112" charset="-128"/>
          <a:cs typeface="ＭＳ Ｐゴシック" pitchFamily="-112" charset="-128"/>
        </a:defRPr>
      </a:lvl6pPr>
      <a:lvl7pPr marL="914400" algn="ctr" defTabSz="457200" rtl="0" fontAlgn="base">
        <a:spcBef>
          <a:spcPct val="0"/>
        </a:spcBef>
        <a:spcAft>
          <a:spcPct val="0"/>
        </a:spcAft>
        <a:defRPr sz="4400">
          <a:solidFill>
            <a:schemeClr val="tx1"/>
          </a:solidFill>
          <a:latin typeface="Calibri" pitchFamily="-112" charset="0"/>
          <a:ea typeface="ＭＳ Ｐゴシック" pitchFamily="-112" charset="-128"/>
          <a:cs typeface="ＭＳ Ｐゴシック" pitchFamily="-112" charset="-128"/>
        </a:defRPr>
      </a:lvl7pPr>
      <a:lvl8pPr marL="1371600" algn="ctr" defTabSz="457200" rtl="0" fontAlgn="base">
        <a:spcBef>
          <a:spcPct val="0"/>
        </a:spcBef>
        <a:spcAft>
          <a:spcPct val="0"/>
        </a:spcAft>
        <a:defRPr sz="4400">
          <a:solidFill>
            <a:schemeClr val="tx1"/>
          </a:solidFill>
          <a:latin typeface="Calibri" pitchFamily="-112" charset="0"/>
          <a:ea typeface="ＭＳ Ｐゴシック" pitchFamily="-112" charset="-128"/>
          <a:cs typeface="ＭＳ Ｐゴシック" pitchFamily="-112" charset="-128"/>
        </a:defRPr>
      </a:lvl8pPr>
      <a:lvl9pPr marL="1828800" algn="ctr" defTabSz="457200" rtl="0" fontAlgn="base">
        <a:spcBef>
          <a:spcPct val="0"/>
        </a:spcBef>
        <a:spcAft>
          <a:spcPct val="0"/>
        </a:spcAft>
        <a:defRPr sz="4400">
          <a:solidFill>
            <a:schemeClr val="tx1"/>
          </a:solidFill>
          <a:latin typeface="Calibri" pitchFamily="-112" charset="0"/>
          <a:ea typeface="ＭＳ Ｐゴシック" pitchFamily="-112" charset="-128"/>
          <a:cs typeface="ＭＳ Ｐゴシック" pitchFamily="-112" charset="-128"/>
        </a:defRPr>
      </a:lvl9pPr>
    </p:titleStyle>
    <p:bodyStyle>
      <a:lvl1pPr marL="342900" indent="-342900" algn="l" defTabSz="457200" rtl="0" eaLnBrk="0" fontAlgn="base" hangingPunct="0">
        <a:spcBef>
          <a:spcPct val="20000"/>
        </a:spcBef>
        <a:spcAft>
          <a:spcPct val="0"/>
        </a:spcAft>
        <a:buFont typeface="Arial"/>
        <a:buChar char="•"/>
        <a:defRPr sz="2800" kern="1200">
          <a:solidFill>
            <a:schemeClr val="tx1"/>
          </a:solidFill>
          <a:latin typeface="+mn-lt"/>
          <a:ea typeface="ＭＳ Ｐゴシック" pitchFamily="-112" charset="-128"/>
          <a:cs typeface="ＭＳ Ｐゴシック" pitchFamily="-112" charset="-128"/>
        </a:defRPr>
      </a:lvl1pPr>
      <a:lvl2pPr marL="742950" indent="-285750" algn="l" defTabSz="457200" rtl="0" eaLnBrk="0" fontAlgn="base" hangingPunct="0">
        <a:spcBef>
          <a:spcPct val="20000"/>
        </a:spcBef>
        <a:spcAft>
          <a:spcPct val="0"/>
        </a:spcAft>
        <a:buFont typeface="Arial"/>
        <a:buChar char="•"/>
        <a:defRPr sz="2800" kern="1200">
          <a:solidFill>
            <a:schemeClr val="tx1"/>
          </a:solidFill>
          <a:latin typeface="+mn-lt"/>
          <a:ea typeface="ＭＳ Ｐゴシック" pitchFamily="-112" charset="-128"/>
          <a:cs typeface="+mn-cs"/>
        </a:defRPr>
      </a:lvl2pPr>
      <a:lvl3pPr marL="1143000" indent="-228600" algn="l" defTabSz="457200" rtl="0" eaLnBrk="0" fontAlgn="base" hangingPunct="0">
        <a:spcBef>
          <a:spcPct val="20000"/>
        </a:spcBef>
        <a:spcAft>
          <a:spcPct val="0"/>
        </a:spcAft>
        <a:buFont typeface="Arial"/>
        <a:buChar char="•"/>
        <a:defRPr sz="2800" kern="1200">
          <a:solidFill>
            <a:schemeClr val="tx1"/>
          </a:solidFill>
          <a:latin typeface="+mn-lt"/>
          <a:ea typeface="ＭＳ Ｐゴシック" pitchFamily="-112" charset="-128"/>
          <a:cs typeface="+mn-cs"/>
        </a:defRPr>
      </a:lvl3pPr>
      <a:lvl4pPr marL="1600200" indent="-228600" algn="l" defTabSz="457200" rtl="0" eaLnBrk="0" fontAlgn="base" hangingPunct="0">
        <a:spcBef>
          <a:spcPct val="20000"/>
        </a:spcBef>
        <a:spcAft>
          <a:spcPct val="0"/>
        </a:spcAft>
        <a:buFont typeface="Arial"/>
        <a:buChar char="•"/>
        <a:defRPr sz="2800" kern="1200">
          <a:solidFill>
            <a:schemeClr val="tx1"/>
          </a:solidFill>
          <a:latin typeface="+mn-lt"/>
          <a:ea typeface="ＭＳ Ｐゴシック" pitchFamily="-112" charset="-128"/>
          <a:cs typeface="+mn-cs"/>
        </a:defRPr>
      </a:lvl4pPr>
      <a:lvl5pPr marL="2057400" indent="-228600" algn="l" defTabSz="457200" rtl="0" eaLnBrk="0" fontAlgn="base" hangingPunct="0">
        <a:spcBef>
          <a:spcPct val="20000"/>
        </a:spcBef>
        <a:spcAft>
          <a:spcPct val="0"/>
        </a:spcAft>
        <a:buFont typeface="Arial"/>
        <a:buChar char="•"/>
        <a:defRPr sz="2800" kern="1200">
          <a:solidFill>
            <a:schemeClr val="tx1"/>
          </a:solidFill>
          <a:latin typeface="+mn-lt"/>
          <a:ea typeface="ＭＳ Ｐゴシック" pitchFamily="-112"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4.tiff"/><Relationship Id="rId4" Type="http://schemas.openxmlformats.org/officeDocument/2006/relationships/image" Target="../media/image6.tiff"/></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9.tiff"/><Relationship Id="rId4" Type="http://schemas.openxmlformats.org/officeDocument/2006/relationships/image" Target="../media/image4.tiff"/></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www.relayscan.io/"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3.tiff"/><Relationship Id="rId1" Type="http://schemas.openxmlformats.org/officeDocument/2006/relationships/slideLayout" Target="../slideLayouts/slideLayout2.xml"/><Relationship Id="rId4" Type="http://schemas.openxmlformats.org/officeDocument/2006/relationships/image" Target="../media/image4.tif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eprint.iacr.org/2020/269.pdf" TargetMode="External"/><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hyperlink" Target="https://eprint.iacr.org/2020/269.pdf" TargetMode="External"/><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hyperlink" Target="https://eprint.iacr.org/2021/1465.pdf" TargetMode="External"/><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290.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hyperlink" Target="https://etherscan.io/address/0xb47e3cd837ddf8e4c57f05d70ab865de6e193bbb#code" TargetMode="External"/><Relationship Id="rId7"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4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tiff"/></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tiff"/><Relationship Id="rId5" Type="http://schemas.openxmlformats.org/officeDocument/2006/relationships/image" Target="../media/image3.tiff"/><Relationship Id="rId4"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96570" y="1485871"/>
            <a:ext cx="8502354" cy="1324705"/>
          </a:xfrm>
        </p:spPr>
        <p:txBody>
          <a:bodyPr>
            <a:noAutofit/>
          </a:bodyPr>
          <a:lstStyle/>
          <a:p>
            <a:pPr>
              <a:lnSpc>
                <a:spcPts val="5040"/>
              </a:lnSpc>
              <a:spcBef>
                <a:spcPts val="0"/>
              </a:spcBef>
            </a:pPr>
            <a:r>
              <a:rPr lang="en-US" sz="4000" dirty="0"/>
              <a:t>(1) Maximal Extractable Value,</a:t>
            </a:r>
            <a:br>
              <a:rPr lang="en-US" sz="4000" dirty="0"/>
            </a:br>
            <a:r>
              <a:rPr lang="en-US" sz="4000" dirty="0"/>
              <a:t>(2)  NFT Marketplaces</a:t>
            </a:r>
          </a:p>
        </p:txBody>
      </p:sp>
      <p:pic>
        <p:nvPicPr>
          <p:cNvPr id="6" name="Picture 5">
            <a:extLst>
              <a:ext uri="{FF2B5EF4-FFF2-40B4-BE49-F238E27FC236}">
                <a16:creationId xmlns:a16="http://schemas.microsoft.com/office/drawing/2014/main" id="{941F1188-11C7-D44B-B40B-6A3A04244CBD}"/>
              </a:ext>
            </a:extLst>
          </p:cNvPr>
          <p:cNvPicPr>
            <a:picLocks noChangeAspect="1"/>
          </p:cNvPicPr>
          <p:nvPr/>
        </p:nvPicPr>
        <p:blipFill>
          <a:blip r:embed="rId2"/>
          <a:stretch>
            <a:fillRect/>
          </a:stretch>
        </p:blipFill>
        <p:spPr>
          <a:xfrm>
            <a:off x="7772399" y="84621"/>
            <a:ext cx="1223505" cy="1223505"/>
          </a:xfrm>
          <a:prstGeom prst="rect">
            <a:avLst/>
          </a:prstGeom>
        </p:spPr>
      </p:pic>
      <p:sp>
        <p:nvSpPr>
          <p:cNvPr id="3" name="TextBox 2">
            <a:extLst>
              <a:ext uri="{FF2B5EF4-FFF2-40B4-BE49-F238E27FC236}">
                <a16:creationId xmlns:a16="http://schemas.microsoft.com/office/drawing/2014/main" id="{56EC6456-65FF-AE4F-BF1C-E2E0C33D64E8}"/>
              </a:ext>
            </a:extLst>
          </p:cNvPr>
          <p:cNvSpPr txBox="1"/>
          <p:nvPr/>
        </p:nvSpPr>
        <p:spPr>
          <a:xfrm>
            <a:off x="3444768" y="234708"/>
            <a:ext cx="2480166" cy="461665"/>
          </a:xfrm>
          <a:prstGeom prst="rect">
            <a:avLst/>
          </a:prstGeom>
          <a:noFill/>
        </p:spPr>
        <p:txBody>
          <a:bodyPr wrap="none" rtlCol="0">
            <a:spAutoFit/>
          </a:bodyPr>
          <a:lstStyle/>
          <a:p>
            <a:r>
              <a:rPr lang="en-US" dirty="0"/>
              <a:t>CS251 Fall 2023</a:t>
            </a:r>
          </a:p>
        </p:txBody>
      </p:sp>
      <p:sp>
        <p:nvSpPr>
          <p:cNvPr id="7" name="TextBox 6">
            <a:extLst>
              <a:ext uri="{FF2B5EF4-FFF2-40B4-BE49-F238E27FC236}">
                <a16:creationId xmlns:a16="http://schemas.microsoft.com/office/drawing/2014/main" id="{27182417-0D84-1647-8BC9-3591C6CAE862}"/>
              </a:ext>
            </a:extLst>
          </p:cNvPr>
          <p:cNvSpPr txBox="1"/>
          <p:nvPr/>
        </p:nvSpPr>
        <p:spPr>
          <a:xfrm>
            <a:off x="3306539" y="719965"/>
            <a:ext cx="2756973" cy="461665"/>
          </a:xfrm>
          <a:prstGeom prst="rect">
            <a:avLst/>
          </a:prstGeom>
          <a:noFill/>
        </p:spPr>
        <p:txBody>
          <a:bodyPr wrap="none" rtlCol="0">
            <a:spAutoFit/>
          </a:bodyPr>
          <a:lstStyle/>
          <a:p>
            <a:r>
              <a:rPr lang="en-US" dirty="0">
                <a:latin typeface="+mn-lt"/>
              </a:rPr>
              <a:t>(cs251.stanford.edu)</a:t>
            </a:r>
          </a:p>
        </p:txBody>
      </p:sp>
      <p:sp>
        <p:nvSpPr>
          <p:cNvPr id="4" name="TextBox 3">
            <a:extLst>
              <a:ext uri="{FF2B5EF4-FFF2-40B4-BE49-F238E27FC236}">
                <a16:creationId xmlns:a16="http://schemas.microsoft.com/office/drawing/2014/main" id="{2E95BE49-D5B5-6345-A235-211F5413DB85}"/>
              </a:ext>
            </a:extLst>
          </p:cNvPr>
          <p:cNvSpPr txBox="1"/>
          <p:nvPr/>
        </p:nvSpPr>
        <p:spPr>
          <a:xfrm>
            <a:off x="3677364" y="3086230"/>
            <a:ext cx="1789272" cy="523220"/>
          </a:xfrm>
          <a:prstGeom prst="rect">
            <a:avLst/>
          </a:prstGeom>
          <a:noFill/>
        </p:spPr>
        <p:txBody>
          <a:bodyPr wrap="none" rtlCol="0">
            <a:spAutoFit/>
          </a:bodyPr>
          <a:lstStyle/>
          <a:p>
            <a:pPr algn="l"/>
            <a:r>
              <a:rPr lang="en-US" sz="2800" dirty="0">
                <a:latin typeface="+mn-lt"/>
              </a:rPr>
              <a:t>Dan Boneh</a:t>
            </a:r>
          </a:p>
        </p:txBody>
      </p:sp>
      <p:sp>
        <p:nvSpPr>
          <p:cNvPr id="5" name="TextBox 4">
            <a:extLst>
              <a:ext uri="{FF2B5EF4-FFF2-40B4-BE49-F238E27FC236}">
                <a16:creationId xmlns:a16="http://schemas.microsoft.com/office/drawing/2014/main" id="{8142C2A2-5ED6-F549-AD5B-9F1DF59C459A}"/>
              </a:ext>
            </a:extLst>
          </p:cNvPr>
          <p:cNvSpPr txBox="1"/>
          <p:nvPr/>
        </p:nvSpPr>
        <p:spPr>
          <a:xfrm>
            <a:off x="3770755" y="4438699"/>
            <a:ext cx="1602490" cy="400110"/>
          </a:xfrm>
          <a:prstGeom prst="rect">
            <a:avLst/>
          </a:prstGeom>
          <a:noFill/>
        </p:spPr>
        <p:txBody>
          <a:bodyPr wrap="none" rtlCol="0">
            <a:spAutoFit/>
          </a:bodyPr>
          <a:lstStyle/>
          <a:p>
            <a:pPr algn="l"/>
            <a:r>
              <a:rPr lang="en-US" sz="2000" dirty="0">
                <a:latin typeface="+mn-lt"/>
              </a:rPr>
              <a:t>HW#3 posted</a:t>
            </a:r>
          </a:p>
        </p:txBody>
      </p:sp>
    </p:spTree>
    <p:extLst>
      <p:ext uri="{BB962C8B-B14F-4D97-AF65-F5344CB8AC3E}">
        <p14:creationId xmlns:p14="http://schemas.microsoft.com/office/powerpoint/2010/main" val="32836935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F50B6-7293-9379-3F05-FA3874B77796}"/>
              </a:ext>
            </a:extLst>
          </p:cNvPr>
          <p:cNvSpPr>
            <a:spLocks noGrp="1"/>
          </p:cNvSpPr>
          <p:nvPr>
            <p:ph type="title"/>
          </p:nvPr>
        </p:nvSpPr>
        <p:spPr/>
        <p:txBody>
          <a:bodyPr>
            <a:normAutofit fontScale="90000"/>
          </a:bodyPr>
          <a:lstStyle/>
          <a:p>
            <a:r>
              <a:rPr lang="en-US" dirty="0"/>
              <a:t>The result harms honest users</a:t>
            </a:r>
          </a:p>
        </p:txBody>
      </p:sp>
      <p:sp>
        <p:nvSpPr>
          <p:cNvPr id="3" name="Content Placeholder 2">
            <a:extLst>
              <a:ext uri="{FF2B5EF4-FFF2-40B4-BE49-F238E27FC236}">
                <a16:creationId xmlns:a16="http://schemas.microsoft.com/office/drawing/2014/main" id="{020E0125-BCEC-8AFF-81DC-C294EE075818}"/>
              </a:ext>
            </a:extLst>
          </p:cNvPr>
          <p:cNvSpPr>
            <a:spLocks noGrp="1"/>
          </p:cNvSpPr>
          <p:nvPr>
            <p:ph idx="1"/>
          </p:nvPr>
        </p:nvSpPr>
        <p:spPr>
          <a:xfrm>
            <a:off x="457199" y="1042833"/>
            <a:ext cx="8581369" cy="2395416"/>
          </a:xfrm>
        </p:spPr>
        <p:txBody>
          <a:bodyPr>
            <a:normAutofit/>
          </a:bodyPr>
          <a:lstStyle/>
          <a:p>
            <a:pPr marL="0" indent="0">
              <a:buNone/>
            </a:pPr>
            <a:r>
              <a:rPr lang="en-US" sz="2400" b="1" dirty="0"/>
              <a:t>Price Gas Auctions </a:t>
            </a:r>
            <a:r>
              <a:rPr lang="en-US" sz="2400" dirty="0"/>
              <a:t>(PGA):  many searchers compete </a:t>
            </a:r>
          </a:p>
          <a:p>
            <a:r>
              <a:rPr lang="en-US" sz="2400" dirty="0"/>
              <a:t>Repeatedly submit a Tx with higher and higher </a:t>
            </a:r>
            <a:r>
              <a:rPr lang="en-US" sz="2400" i="1" dirty="0" err="1"/>
              <a:t>maxPriorityFee</a:t>
            </a:r>
            <a:r>
              <a:rPr lang="en-US" sz="2400" dirty="0"/>
              <a:t> until a validator chooses one  …  happens within a few seconds</a:t>
            </a:r>
          </a:p>
          <a:p>
            <a:pPr marL="0" indent="0">
              <a:spcBef>
                <a:spcPts val="2424"/>
              </a:spcBef>
              <a:buNone/>
            </a:pPr>
            <a:r>
              <a:rPr lang="en-US" sz="2400" dirty="0"/>
              <a:t> ⇒   causes congestion (lots of Tx in </a:t>
            </a:r>
            <a:r>
              <a:rPr lang="en-US" sz="2400" dirty="0" err="1"/>
              <a:t>mempool</a:t>
            </a:r>
            <a:r>
              <a:rPr lang="en-US" sz="2400" dirty="0"/>
              <a:t>) and high gas fees</a:t>
            </a:r>
          </a:p>
        </p:txBody>
      </p:sp>
      <p:pic>
        <p:nvPicPr>
          <p:cNvPr id="4" name="Picture 3">
            <a:extLst>
              <a:ext uri="{FF2B5EF4-FFF2-40B4-BE49-F238E27FC236}">
                <a16:creationId xmlns:a16="http://schemas.microsoft.com/office/drawing/2014/main" id="{9DA18D5C-E7A3-0988-05B4-84D3FE98057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57200" y="4368448"/>
            <a:ext cx="360445" cy="621457"/>
          </a:xfrm>
          <a:prstGeom prst="rect">
            <a:avLst/>
          </a:prstGeom>
        </p:spPr>
      </p:pic>
      <p:grpSp>
        <p:nvGrpSpPr>
          <p:cNvPr id="26" name="Group 25">
            <a:extLst>
              <a:ext uri="{FF2B5EF4-FFF2-40B4-BE49-F238E27FC236}">
                <a16:creationId xmlns:a16="http://schemas.microsoft.com/office/drawing/2014/main" id="{78254B8B-3020-C8B7-89E8-782180813844}"/>
              </a:ext>
            </a:extLst>
          </p:cNvPr>
          <p:cNvGrpSpPr/>
          <p:nvPr/>
        </p:nvGrpSpPr>
        <p:grpSpPr>
          <a:xfrm>
            <a:off x="7656641" y="3492324"/>
            <a:ext cx="1381928" cy="1655216"/>
            <a:chOff x="7656641" y="3492324"/>
            <a:chExt cx="1381928" cy="1655216"/>
          </a:xfrm>
        </p:grpSpPr>
        <p:grpSp>
          <p:nvGrpSpPr>
            <p:cNvPr id="8" name="Group 7">
              <a:extLst>
                <a:ext uri="{FF2B5EF4-FFF2-40B4-BE49-F238E27FC236}">
                  <a16:creationId xmlns:a16="http://schemas.microsoft.com/office/drawing/2014/main" id="{F242B148-539F-F11D-38F7-B2E78008BD8D}"/>
                </a:ext>
              </a:extLst>
            </p:cNvPr>
            <p:cNvGrpSpPr/>
            <p:nvPr/>
          </p:nvGrpSpPr>
          <p:grpSpPr>
            <a:xfrm>
              <a:off x="7656641" y="4214852"/>
              <a:ext cx="1381928" cy="932688"/>
              <a:chOff x="7102549" y="2791622"/>
              <a:chExt cx="1381928" cy="928648"/>
            </a:xfrm>
          </p:grpSpPr>
          <p:pic>
            <p:nvPicPr>
              <p:cNvPr id="9" name="Picture 8">
                <a:extLst>
                  <a:ext uri="{FF2B5EF4-FFF2-40B4-BE49-F238E27FC236}">
                    <a16:creationId xmlns:a16="http://schemas.microsoft.com/office/drawing/2014/main" id="{F47E2F95-B6D9-62C2-853C-22293089AF3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555829" y="2791622"/>
                <a:ext cx="928648" cy="928648"/>
              </a:xfrm>
              <a:prstGeom prst="rect">
                <a:avLst/>
              </a:prstGeom>
            </p:spPr>
          </p:pic>
          <p:pic>
            <p:nvPicPr>
              <p:cNvPr id="10" name="Picture 9">
                <a:extLst>
                  <a:ext uri="{FF2B5EF4-FFF2-40B4-BE49-F238E27FC236}">
                    <a16:creationId xmlns:a16="http://schemas.microsoft.com/office/drawing/2014/main" id="{5052DCFF-6D13-E580-9FBD-18C99C0B045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flipH="1">
                <a:off x="7180952" y="2939353"/>
                <a:ext cx="459941" cy="680386"/>
              </a:xfrm>
              <a:prstGeom prst="rect">
                <a:avLst/>
              </a:prstGeom>
            </p:spPr>
          </p:pic>
          <p:sp>
            <p:nvSpPr>
              <p:cNvPr id="11" name="Rectangle 10">
                <a:extLst>
                  <a:ext uri="{FF2B5EF4-FFF2-40B4-BE49-F238E27FC236}">
                    <a16:creationId xmlns:a16="http://schemas.microsoft.com/office/drawing/2014/main" id="{30B12B56-B364-6FFC-C7DE-7CA588A86F30}"/>
                  </a:ext>
                </a:extLst>
              </p:cNvPr>
              <p:cNvSpPr/>
              <p:nvPr/>
            </p:nvSpPr>
            <p:spPr>
              <a:xfrm>
                <a:off x="7102549" y="2791622"/>
                <a:ext cx="1381928" cy="928648"/>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6" name="Cloud Callout 15">
              <a:extLst>
                <a:ext uri="{FF2B5EF4-FFF2-40B4-BE49-F238E27FC236}">
                  <a16:creationId xmlns:a16="http://schemas.microsoft.com/office/drawing/2014/main" id="{9CDFCB7F-4C84-7333-91C2-AC8CD929BF51}"/>
                </a:ext>
              </a:extLst>
            </p:cNvPr>
            <p:cNvSpPr/>
            <p:nvPr/>
          </p:nvSpPr>
          <p:spPr>
            <a:xfrm>
              <a:off x="8005382" y="3492324"/>
              <a:ext cx="914400" cy="400110"/>
            </a:xfrm>
            <a:prstGeom prst="cloudCallout">
              <a:avLst>
                <a:gd name="adj1" fmla="val -18507"/>
                <a:gd name="adj2" fmla="val 121668"/>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Tx’</a:t>
              </a:r>
            </a:p>
          </p:txBody>
        </p:sp>
      </p:grpSp>
      <p:grpSp>
        <p:nvGrpSpPr>
          <p:cNvPr id="18" name="Group 17">
            <a:extLst>
              <a:ext uri="{FF2B5EF4-FFF2-40B4-BE49-F238E27FC236}">
                <a16:creationId xmlns:a16="http://schemas.microsoft.com/office/drawing/2014/main" id="{8977B7B8-C0DD-C017-3747-2D3354791C2A}"/>
              </a:ext>
            </a:extLst>
          </p:cNvPr>
          <p:cNvGrpSpPr/>
          <p:nvPr/>
        </p:nvGrpSpPr>
        <p:grpSpPr>
          <a:xfrm flipH="1">
            <a:off x="4906302" y="4332354"/>
            <a:ext cx="2750339" cy="545639"/>
            <a:chOff x="1308452" y="2954752"/>
            <a:chExt cx="2298251" cy="545639"/>
          </a:xfrm>
        </p:grpSpPr>
        <p:sp>
          <p:nvSpPr>
            <p:cNvPr id="19" name="Rectangle 18">
              <a:extLst>
                <a:ext uri="{FF2B5EF4-FFF2-40B4-BE49-F238E27FC236}">
                  <a16:creationId xmlns:a16="http://schemas.microsoft.com/office/drawing/2014/main" id="{A5CDF769-DA9F-887A-B3B4-BE67DD5B07F6}"/>
                </a:ext>
              </a:extLst>
            </p:cNvPr>
            <p:cNvSpPr/>
            <p:nvPr/>
          </p:nvSpPr>
          <p:spPr>
            <a:xfrm>
              <a:off x="1465045" y="2954752"/>
              <a:ext cx="1957614" cy="54563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t>Tx’: credit Alice</a:t>
              </a:r>
            </a:p>
            <a:p>
              <a:pPr algn="ctr"/>
              <a:r>
                <a:rPr lang="en-US" sz="2000" dirty="0" err="1"/>
                <a:t>maxPrioriyFee</a:t>
              </a:r>
              <a:r>
                <a:rPr lang="en-US" sz="2000" dirty="0"/>
                <a:t>:  2X</a:t>
              </a:r>
            </a:p>
          </p:txBody>
        </p:sp>
        <p:cxnSp>
          <p:nvCxnSpPr>
            <p:cNvPr id="20" name="Straight Arrow Connector 19">
              <a:extLst>
                <a:ext uri="{FF2B5EF4-FFF2-40B4-BE49-F238E27FC236}">
                  <a16:creationId xmlns:a16="http://schemas.microsoft.com/office/drawing/2014/main" id="{5A5FCB64-77C1-5569-B52D-5392A6AEFF46}"/>
                </a:ext>
              </a:extLst>
            </p:cNvPr>
            <p:cNvCxnSpPr>
              <a:cxnSpLocks/>
            </p:cNvCxnSpPr>
            <p:nvPr/>
          </p:nvCxnSpPr>
          <p:spPr>
            <a:xfrm>
              <a:off x="1308452" y="3227571"/>
              <a:ext cx="2298251"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grpSp>
        <p:nvGrpSpPr>
          <p:cNvPr id="25" name="Group 24">
            <a:extLst>
              <a:ext uri="{FF2B5EF4-FFF2-40B4-BE49-F238E27FC236}">
                <a16:creationId xmlns:a16="http://schemas.microsoft.com/office/drawing/2014/main" id="{5ACD0E04-D3C5-43ED-1EC2-085C23C46148}"/>
              </a:ext>
            </a:extLst>
          </p:cNvPr>
          <p:cNvGrpSpPr/>
          <p:nvPr/>
        </p:nvGrpSpPr>
        <p:grpSpPr>
          <a:xfrm>
            <a:off x="968223" y="4377982"/>
            <a:ext cx="2549261" cy="545639"/>
            <a:chOff x="968223" y="4377982"/>
            <a:chExt cx="2549261" cy="545639"/>
          </a:xfrm>
        </p:grpSpPr>
        <p:sp>
          <p:nvSpPr>
            <p:cNvPr id="6" name="Rectangle 5">
              <a:extLst>
                <a:ext uri="{FF2B5EF4-FFF2-40B4-BE49-F238E27FC236}">
                  <a16:creationId xmlns:a16="http://schemas.microsoft.com/office/drawing/2014/main" id="{FC9F1E92-1BE3-CD3F-719A-ECAED0E7E5E3}"/>
                </a:ext>
              </a:extLst>
            </p:cNvPr>
            <p:cNvSpPr/>
            <p:nvPr/>
          </p:nvSpPr>
          <p:spPr>
            <a:xfrm>
              <a:off x="1192523" y="4377982"/>
              <a:ext cx="2043026" cy="54563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t>Tx: credit Sam</a:t>
              </a:r>
            </a:p>
            <a:p>
              <a:pPr algn="ctr"/>
              <a:r>
                <a:rPr lang="en-US" sz="2000" dirty="0" err="1"/>
                <a:t>maxPrioriyFee</a:t>
              </a:r>
              <a:r>
                <a:rPr lang="en-US" sz="2000" dirty="0"/>
                <a:t>:  X</a:t>
              </a:r>
            </a:p>
          </p:txBody>
        </p:sp>
        <p:cxnSp>
          <p:nvCxnSpPr>
            <p:cNvPr id="22" name="Straight Arrow Connector 21">
              <a:extLst>
                <a:ext uri="{FF2B5EF4-FFF2-40B4-BE49-F238E27FC236}">
                  <a16:creationId xmlns:a16="http://schemas.microsoft.com/office/drawing/2014/main" id="{A6AA0247-4BE1-995E-3CF1-3647602749CF}"/>
                </a:ext>
              </a:extLst>
            </p:cNvPr>
            <p:cNvCxnSpPr>
              <a:cxnSpLocks/>
            </p:cNvCxnSpPr>
            <p:nvPr/>
          </p:nvCxnSpPr>
          <p:spPr>
            <a:xfrm>
              <a:off x="968223" y="4671791"/>
              <a:ext cx="2549261"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sp>
        <p:nvSpPr>
          <p:cNvPr id="23" name="TextBox 22">
            <a:extLst>
              <a:ext uri="{FF2B5EF4-FFF2-40B4-BE49-F238E27FC236}">
                <a16:creationId xmlns:a16="http://schemas.microsoft.com/office/drawing/2014/main" id="{C99BD9FD-802B-0380-5BE8-E500270FF8E0}"/>
              </a:ext>
            </a:extLst>
          </p:cNvPr>
          <p:cNvSpPr txBox="1"/>
          <p:nvPr/>
        </p:nvSpPr>
        <p:spPr>
          <a:xfrm>
            <a:off x="278189" y="3900918"/>
            <a:ext cx="718466" cy="461665"/>
          </a:xfrm>
          <a:prstGeom prst="rect">
            <a:avLst/>
          </a:prstGeom>
          <a:noFill/>
        </p:spPr>
        <p:txBody>
          <a:bodyPr wrap="none" rtlCol="0">
            <a:spAutoFit/>
          </a:bodyPr>
          <a:lstStyle/>
          <a:p>
            <a:pPr algn="l"/>
            <a:r>
              <a:rPr lang="en-US" dirty="0">
                <a:latin typeface="+mn-lt"/>
              </a:rPr>
              <a:t>Sam</a:t>
            </a:r>
          </a:p>
        </p:txBody>
      </p:sp>
      <p:sp>
        <p:nvSpPr>
          <p:cNvPr id="24" name="Cloud Callout 23">
            <a:extLst>
              <a:ext uri="{FF2B5EF4-FFF2-40B4-BE49-F238E27FC236}">
                <a16:creationId xmlns:a16="http://schemas.microsoft.com/office/drawing/2014/main" id="{D2CD3284-A080-11F3-25A4-DB6E71E92DC9}"/>
              </a:ext>
            </a:extLst>
          </p:cNvPr>
          <p:cNvSpPr/>
          <p:nvPr/>
        </p:nvSpPr>
        <p:spPr>
          <a:xfrm rot="19963146">
            <a:off x="3291395" y="4172840"/>
            <a:ext cx="2152317" cy="566182"/>
          </a:xfrm>
          <a:prstGeom prst="cloudCallout">
            <a:avLst>
              <a:gd name="adj1" fmla="val -9905"/>
              <a:gd name="adj2" fmla="val 40574"/>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err="1">
                <a:solidFill>
                  <a:schemeClr val="tx1"/>
                </a:solidFill>
              </a:rPr>
              <a:t>mempool</a:t>
            </a:r>
            <a:endParaRPr lang="en-US" sz="2000" dirty="0">
              <a:solidFill>
                <a:schemeClr val="tx1"/>
              </a:solidFill>
            </a:endParaRPr>
          </a:p>
        </p:txBody>
      </p:sp>
    </p:spTree>
    <p:extLst>
      <p:ext uri="{BB962C8B-B14F-4D97-AF65-F5344CB8AC3E}">
        <p14:creationId xmlns:p14="http://schemas.microsoft.com/office/powerpoint/2010/main" val="34949891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F50B6-7293-9379-3F05-FA3874B77796}"/>
              </a:ext>
            </a:extLst>
          </p:cNvPr>
          <p:cNvSpPr>
            <a:spLocks noGrp="1"/>
          </p:cNvSpPr>
          <p:nvPr>
            <p:ph type="title"/>
          </p:nvPr>
        </p:nvSpPr>
        <p:spPr/>
        <p:txBody>
          <a:bodyPr>
            <a:normAutofit fontScale="90000"/>
          </a:bodyPr>
          <a:lstStyle/>
          <a:p>
            <a:r>
              <a:rPr lang="en-US" dirty="0"/>
              <a:t>The result harms consensus</a:t>
            </a:r>
          </a:p>
        </p:txBody>
      </p:sp>
      <p:sp>
        <p:nvSpPr>
          <p:cNvPr id="3" name="Content Placeholder 2">
            <a:extLst>
              <a:ext uri="{FF2B5EF4-FFF2-40B4-BE49-F238E27FC236}">
                <a16:creationId xmlns:a16="http://schemas.microsoft.com/office/drawing/2014/main" id="{020E0125-BCEC-8AFF-81DC-C294EE075818}"/>
              </a:ext>
            </a:extLst>
          </p:cNvPr>
          <p:cNvSpPr>
            <a:spLocks noGrp="1"/>
          </p:cNvSpPr>
          <p:nvPr>
            <p:ph idx="1"/>
          </p:nvPr>
        </p:nvSpPr>
        <p:spPr>
          <a:xfrm>
            <a:off x="260553" y="1042833"/>
            <a:ext cx="8426247" cy="623097"/>
          </a:xfrm>
        </p:spPr>
        <p:txBody>
          <a:bodyPr>
            <a:normAutofit fontScale="85000" lnSpcReduction="10000"/>
          </a:bodyPr>
          <a:lstStyle/>
          <a:p>
            <a:pPr marL="0" indent="0">
              <a:buNone/>
            </a:pPr>
            <a:r>
              <a:rPr lang="en-US" b="1" dirty="0"/>
              <a:t>Undercutting attack on </a:t>
            </a:r>
            <a:r>
              <a:rPr lang="en-US" b="1" u="sng" dirty="0"/>
              <a:t>longest-chain</a:t>
            </a:r>
            <a:r>
              <a:rPr lang="en-US" b="1" dirty="0"/>
              <a:t> consensus </a:t>
            </a:r>
            <a:r>
              <a:rPr lang="en-US" dirty="0"/>
              <a:t>(not Ethereum)</a:t>
            </a:r>
            <a:r>
              <a:rPr lang="en-US" b="1" dirty="0"/>
              <a:t>:</a:t>
            </a:r>
            <a:endParaRPr lang="en-US" dirty="0"/>
          </a:p>
        </p:txBody>
      </p:sp>
      <p:sp>
        <p:nvSpPr>
          <p:cNvPr id="7" name="Rectangle 6">
            <a:extLst>
              <a:ext uri="{FF2B5EF4-FFF2-40B4-BE49-F238E27FC236}">
                <a16:creationId xmlns:a16="http://schemas.microsoft.com/office/drawing/2014/main" id="{284E0CA4-757A-CE0F-6FED-547E05C92316}"/>
              </a:ext>
            </a:extLst>
          </p:cNvPr>
          <p:cNvSpPr/>
          <p:nvPr/>
        </p:nvSpPr>
        <p:spPr>
          <a:xfrm>
            <a:off x="727583" y="2830595"/>
            <a:ext cx="1233949" cy="46211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block 1</a:t>
            </a:r>
          </a:p>
        </p:txBody>
      </p:sp>
      <p:sp>
        <p:nvSpPr>
          <p:cNvPr id="29" name="Rectangle 28">
            <a:extLst>
              <a:ext uri="{FF2B5EF4-FFF2-40B4-BE49-F238E27FC236}">
                <a16:creationId xmlns:a16="http://schemas.microsoft.com/office/drawing/2014/main" id="{5F9A25DF-DDAE-D176-4044-B718FBC77B49}"/>
              </a:ext>
            </a:extLst>
          </p:cNvPr>
          <p:cNvSpPr/>
          <p:nvPr/>
        </p:nvSpPr>
        <p:spPr>
          <a:xfrm>
            <a:off x="4286858" y="2816153"/>
            <a:ext cx="1233949" cy="46211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block 3</a:t>
            </a:r>
          </a:p>
        </p:txBody>
      </p:sp>
      <p:grpSp>
        <p:nvGrpSpPr>
          <p:cNvPr id="37" name="Group 36">
            <a:extLst>
              <a:ext uri="{FF2B5EF4-FFF2-40B4-BE49-F238E27FC236}">
                <a16:creationId xmlns:a16="http://schemas.microsoft.com/office/drawing/2014/main" id="{2876B1DA-09CC-B0D2-6316-1887287E2DB1}"/>
              </a:ext>
            </a:extLst>
          </p:cNvPr>
          <p:cNvGrpSpPr/>
          <p:nvPr/>
        </p:nvGrpSpPr>
        <p:grpSpPr>
          <a:xfrm>
            <a:off x="2492472" y="2816153"/>
            <a:ext cx="1233949" cy="462116"/>
            <a:chOff x="4380268" y="1960747"/>
            <a:chExt cx="1233949" cy="462116"/>
          </a:xfrm>
        </p:grpSpPr>
        <p:sp>
          <p:nvSpPr>
            <p:cNvPr id="15" name="Rectangle 14">
              <a:extLst>
                <a:ext uri="{FF2B5EF4-FFF2-40B4-BE49-F238E27FC236}">
                  <a16:creationId xmlns:a16="http://schemas.microsoft.com/office/drawing/2014/main" id="{5BE176A1-D9FD-91DF-E9F3-CFABE55E5C6E}"/>
                </a:ext>
              </a:extLst>
            </p:cNvPr>
            <p:cNvSpPr/>
            <p:nvPr/>
          </p:nvSpPr>
          <p:spPr>
            <a:xfrm>
              <a:off x="4380268" y="1960747"/>
              <a:ext cx="1233949" cy="46211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E58926BA-3999-9105-9117-64B227F0D9AE}"/>
                </a:ext>
              </a:extLst>
            </p:cNvPr>
            <p:cNvSpPr/>
            <p:nvPr/>
          </p:nvSpPr>
          <p:spPr>
            <a:xfrm>
              <a:off x="4561068" y="2073511"/>
              <a:ext cx="191731" cy="265471"/>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AF7E0E08-8C75-BFE7-4904-8C0A141E171B}"/>
                </a:ext>
              </a:extLst>
            </p:cNvPr>
            <p:cNvSpPr/>
            <p:nvPr/>
          </p:nvSpPr>
          <p:spPr>
            <a:xfrm>
              <a:off x="5224746" y="2068593"/>
              <a:ext cx="191731" cy="265471"/>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34897C40-0449-E7CF-F57B-B58DBE6DE90A}"/>
                </a:ext>
              </a:extLst>
            </p:cNvPr>
            <p:cNvSpPr/>
            <p:nvPr/>
          </p:nvSpPr>
          <p:spPr>
            <a:xfrm>
              <a:off x="4890449" y="2078430"/>
              <a:ext cx="191731" cy="265471"/>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36" name="Straight Arrow Connector 35">
            <a:extLst>
              <a:ext uri="{FF2B5EF4-FFF2-40B4-BE49-F238E27FC236}">
                <a16:creationId xmlns:a16="http://schemas.microsoft.com/office/drawing/2014/main" id="{02912460-4EB7-3AA3-19FF-5DFF642E57B6}"/>
              </a:ext>
            </a:extLst>
          </p:cNvPr>
          <p:cNvCxnSpPr>
            <a:cxnSpLocks/>
          </p:cNvCxnSpPr>
          <p:nvPr/>
        </p:nvCxnSpPr>
        <p:spPr>
          <a:xfrm flipH="1" flipV="1">
            <a:off x="1981743" y="3065776"/>
            <a:ext cx="491614" cy="491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8" name="Straight Arrow Connector 37">
            <a:extLst>
              <a:ext uri="{FF2B5EF4-FFF2-40B4-BE49-F238E27FC236}">
                <a16:creationId xmlns:a16="http://schemas.microsoft.com/office/drawing/2014/main" id="{924C2E91-15B6-5D9D-3A6A-E0936FA295A6}"/>
              </a:ext>
            </a:extLst>
          </p:cNvPr>
          <p:cNvCxnSpPr>
            <a:cxnSpLocks/>
          </p:cNvCxnSpPr>
          <p:nvPr/>
        </p:nvCxnSpPr>
        <p:spPr>
          <a:xfrm flipH="1" flipV="1">
            <a:off x="3743899" y="3047211"/>
            <a:ext cx="491614" cy="491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53" name="TextBox 52">
            <a:extLst>
              <a:ext uri="{FF2B5EF4-FFF2-40B4-BE49-F238E27FC236}">
                <a16:creationId xmlns:a16="http://schemas.microsoft.com/office/drawing/2014/main" id="{757B52A2-1687-3207-8102-6B04D1D8A45B}"/>
              </a:ext>
            </a:extLst>
          </p:cNvPr>
          <p:cNvSpPr txBox="1"/>
          <p:nvPr/>
        </p:nvSpPr>
        <p:spPr>
          <a:xfrm>
            <a:off x="2473357" y="2476314"/>
            <a:ext cx="1144801" cy="400110"/>
          </a:xfrm>
          <a:prstGeom prst="rect">
            <a:avLst/>
          </a:prstGeom>
          <a:noFill/>
        </p:spPr>
        <p:txBody>
          <a:bodyPr wrap="none" rtlCol="0">
            <a:spAutoFit/>
          </a:bodyPr>
          <a:lstStyle/>
          <a:p>
            <a:pPr algn="l"/>
            <a:r>
              <a:rPr lang="en-US" sz="2000" dirty="0">
                <a:latin typeface="+mn-lt"/>
              </a:rPr>
              <a:t>3 MEV Tx</a:t>
            </a:r>
          </a:p>
        </p:txBody>
      </p:sp>
      <p:sp>
        <p:nvSpPr>
          <p:cNvPr id="54" name="TextBox 53">
            <a:extLst>
              <a:ext uri="{FF2B5EF4-FFF2-40B4-BE49-F238E27FC236}">
                <a16:creationId xmlns:a16="http://schemas.microsoft.com/office/drawing/2014/main" id="{D401C806-4F62-6BE8-0280-866504C06A49}"/>
              </a:ext>
            </a:extLst>
          </p:cNvPr>
          <p:cNvSpPr txBox="1"/>
          <p:nvPr/>
        </p:nvSpPr>
        <p:spPr>
          <a:xfrm>
            <a:off x="655099" y="1496319"/>
            <a:ext cx="7747762" cy="830997"/>
          </a:xfrm>
          <a:prstGeom prst="rect">
            <a:avLst/>
          </a:prstGeom>
          <a:noFill/>
        </p:spPr>
        <p:txBody>
          <a:bodyPr wrap="none" rtlCol="0">
            <a:spAutoFit/>
          </a:bodyPr>
          <a:lstStyle/>
          <a:p>
            <a:pPr algn="l">
              <a:tabLst>
                <a:tab pos="2109788" algn="l"/>
              </a:tabLst>
            </a:pPr>
            <a:r>
              <a:rPr lang="en-US" dirty="0">
                <a:latin typeface="+mn-lt"/>
              </a:rPr>
              <a:t>Rational miner:	can cause a re-org by taking one MEV Tx for</a:t>
            </a:r>
            <a:br>
              <a:rPr lang="en-US" dirty="0">
                <a:latin typeface="+mn-lt"/>
              </a:rPr>
            </a:br>
            <a:r>
              <a:rPr lang="en-US" dirty="0">
                <a:latin typeface="+mn-lt"/>
              </a:rPr>
              <a:t>	itself and leave two for other miners</a:t>
            </a:r>
          </a:p>
        </p:txBody>
      </p:sp>
      <p:sp>
        <p:nvSpPr>
          <p:cNvPr id="60" name="Rectangular Callout 59">
            <a:extLst>
              <a:ext uri="{FF2B5EF4-FFF2-40B4-BE49-F238E27FC236}">
                <a16:creationId xmlns:a16="http://schemas.microsoft.com/office/drawing/2014/main" id="{AFA34ECA-7BA9-80A8-ED72-15C9E8C7C2CE}"/>
              </a:ext>
            </a:extLst>
          </p:cNvPr>
          <p:cNvSpPr/>
          <p:nvPr/>
        </p:nvSpPr>
        <p:spPr>
          <a:xfrm>
            <a:off x="6469990" y="2774667"/>
            <a:ext cx="2285638" cy="612648"/>
          </a:xfrm>
          <a:prstGeom prst="wedgeRectCallout">
            <a:avLst>
              <a:gd name="adj1" fmla="val -166663"/>
              <a:gd name="adj2" fmla="val 102624"/>
            </a:avLst>
          </a:prstGeom>
          <a:solidFill>
            <a:schemeClr val="accent6">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tx1"/>
                </a:solidFill>
              </a:rPr>
              <a:t>Miners incentivized </a:t>
            </a:r>
            <a:br>
              <a:rPr lang="en-US" sz="2000" dirty="0">
                <a:solidFill>
                  <a:schemeClr val="tx1"/>
                </a:solidFill>
              </a:rPr>
            </a:br>
            <a:r>
              <a:rPr lang="en-US" sz="2000" dirty="0">
                <a:solidFill>
                  <a:schemeClr val="tx1"/>
                </a:solidFill>
              </a:rPr>
              <a:t>to build here</a:t>
            </a:r>
          </a:p>
        </p:txBody>
      </p:sp>
      <p:sp>
        <p:nvSpPr>
          <p:cNvPr id="61" name="TextBox 60">
            <a:extLst>
              <a:ext uri="{FF2B5EF4-FFF2-40B4-BE49-F238E27FC236}">
                <a16:creationId xmlns:a16="http://schemas.microsoft.com/office/drawing/2014/main" id="{D9003ED9-98B0-9770-A22F-B140AD36F42C}"/>
              </a:ext>
            </a:extLst>
          </p:cNvPr>
          <p:cNvSpPr txBox="1"/>
          <p:nvPr/>
        </p:nvSpPr>
        <p:spPr>
          <a:xfrm>
            <a:off x="180589" y="4689934"/>
            <a:ext cx="8912825" cy="400110"/>
          </a:xfrm>
          <a:prstGeom prst="rect">
            <a:avLst/>
          </a:prstGeom>
          <a:noFill/>
        </p:spPr>
        <p:txBody>
          <a:bodyPr wrap="none" rtlCol="0">
            <a:spAutoFit/>
          </a:bodyPr>
          <a:lstStyle/>
          <a:p>
            <a:pPr algn="l">
              <a:tabLst>
                <a:tab pos="2109788" algn="l"/>
              </a:tabLst>
            </a:pPr>
            <a:r>
              <a:rPr lang="en-US" sz="2000" dirty="0">
                <a:latin typeface="+mn-lt"/>
              </a:rPr>
              <a:t>The problem:  MEV Tx generate extra revenue for miners, higher than block rewards</a:t>
            </a:r>
          </a:p>
        </p:txBody>
      </p:sp>
      <p:grpSp>
        <p:nvGrpSpPr>
          <p:cNvPr id="65" name="Group 64">
            <a:extLst>
              <a:ext uri="{FF2B5EF4-FFF2-40B4-BE49-F238E27FC236}">
                <a16:creationId xmlns:a16="http://schemas.microsoft.com/office/drawing/2014/main" id="{0D4E9584-23D3-86DB-D6FB-4895C1BA7E58}"/>
              </a:ext>
            </a:extLst>
          </p:cNvPr>
          <p:cNvGrpSpPr/>
          <p:nvPr/>
        </p:nvGrpSpPr>
        <p:grpSpPr>
          <a:xfrm>
            <a:off x="1720644" y="3292712"/>
            <a:ext cx="2015609" cy="1182642"/>
            <a:chOff x="1720644" y="3292712"/>
            <a:chExt cx="2015609" cy="1182642"/>
          </a:xfrm>
        </p:grpSpPr>
        <p:grpSp>
          <p:nvGrpSpPr>
            <p:cNvPr id="58" name="Group 57">
              <a:extLst>
                <a:ext uri="{FF2B5EF4-FFF2-40B4-BE49-F238E27FC236}">
                  <a16:creationId xmlns:a16="http://schemas.microsoft.com/office/drawing/2014/main" id="{F9FB666A-3233-6C73-38D8-365DF38345A2}"/>
                </a:ext>
              </a:extLst>
            </p:cNvPr>
            <p:cNvGrpSpPr/>
            <p:nvPr/>
          </p:nvGrpSpPr>
          <p:grpSpPr>
            <a:xfrm>
              <a:off x="1720644" y="3292712"/>
              <a:ext cx="2015609" cy="1182642"/>
              <a:chOff x="2979174" y="2437306"/>
              <a:chExt cx="2015609" cy="1182642"/>
            </a:xfrm>
          </p:grpSpPr>
          <p:sp>
            <p:nvSpPr>
              <p:cNvPr id="31" name="Rectangle 30">
                <a:extLst>
                  <a:ext uri="{FF2B5EF4-FFF2-40B4-BE49-F238E27FC236}">
                    <a16:creationId xmlns:a16="http://schemas.microsoft.com/office/drawing/2014/main" id="{09DCBACA-0992-7B26-4708-012F4881E31B}"/>
                  </a:ext>
                </a:extLst>
              </p:cNvPr>
              <p:cNvSpPr/>
              <p:nvPr/>
            </p:nvSpPr>
            <p:spPr>
              <a:xfrm>
                <a:off x="3760834" y="2869772"/>
                <a:ext cx="1233949" cy="46211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41" name="Elbow Connector 40">
                <a:extLst>
                  <a:ext uri="{FF2B5EF4-FFF2-40B4-BE49-F238E27FC236}">
                    <a16:creationId xmlns:a16="http://schemas.microsoft.com/office/drawing/2014/main" id="{D15EB1B5-DFE5-AC5C-C0CC-0980A5AB28D2}"/>
                  </a:ext>
                </a:extLst>
              </p:cNvPr>
              <p:cNvCxnSpPr>
                <a:stCxn id="31" idx="1"/>
              </p:cNvCxnSpPr>
              <p:nvPr/>
            </p:nvCxnSpPr>
            <p:spPr>
              <a:xfrm rot="10800000">
                <a:off x="2979174" y="2437306"/>
                <a:ext cx="781660" cy="663525"/>
              </a:xfrm>
              <a:prstGeom prst="bentConnector3">
                <a:avLst>
                  <a:gd name="adj1" fmla="val 101573"/>
                </a:avLst>
              </a:prstGeom>
              <a:ln>
                <a:tailEnd type="triangle"/>
              </a:ln>
            </p:spPr>
            <p:style>
              <a:lnRef idx="2">
                <a:schemeClr val="accent1"/>
              </a:lnRef>
              <a:fillRef idx="0">
                <a:schemeClr val="accent1"/>
              </a:fillRef>
              <a:effectRef idx="1">
                <a:schemeClr val="accent1"/>
              </a:effectRef>
              <a:fontRef idx="minor">
                <a:schemeClr val="tx1"/>
              </a:fontRef>
            </p:style>
          </p:cxnSp>
          <p:sp>
            <p:nvSpPr>
              <p:cNvPr id="55" name="TextBox 54">
                <a:extLst>
                  <a:ext uri="{FF2B5EF4-FFF2-40B4-BE49-F238E27FC236}">
                    <a16:creationId xmlns:a16="http://schemas.microsoft.com/office/drawing/2014/main" id="{B1EAC29C-A75E-E217-EA59-FB61130F0450}"/>
                  </a:ext>
                </a:extLst>
              </p:cNvPr>
              <p:cNvSpPr txBox="1"/>
              <p:nvPr/>
            </p:nvSpPr>
            <p:spPr>
              <a:xfrm>
                <a:off x="3791967" y="3250616"/>
                <a:ext cx="1024639" cy="369332"/>
              </a:xfrm>
              <a:prstGeom prst="rect">
                <a:avLst/>
              </a:prstGeom>
              <a:noFill/>
            </p:spPr>
            <p:txBody>
              <a:bodyPr wrap="none" rtlCol="0">
                <a:spAutoFit/>
              </a:bodyPr>
              <a:lstStyle/>
              <a:p>
                <a:pPr algn="l"/>
                <a:r>
                  <a:rPr lang="en-US" sz="1800" dirty="0">
                    <a:latin typeface="+mn-lt"/>
                  </a:rPr>
                  <a:t>miner #1</a:t>
                </a:r>
              </a:p>
            </p:txBody>
          </p:sp>
        </p:grpSp>
        <p:sp>
          <p:nvSpPr>
            <p:cNvPr id="62" name="Rectangle 61">
              <a:extLst>
                <a:ext uri="{FF2B5EF4-FFF2-40B4-BE49-F238E27FC236}">
                  <a16:creationId xmlns:a16="http://schemas.microsoft.com/office/drawing/2014/main" id="{62E8E3AA-F25F-585F-6985-20D59E1771DE}"/>
                </a:ext>
              </a:extLst>
            </p:cNvPr>
            <p:cNvSpPr/>
            <p:nvPr/>
          </p:nvSpPr>
          <p:spPr>
            <a:xfrm>
              <a:off x="3056728" y="3813820"/>
              <a:ext cx="191731" cy="265471"/>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6" name="Group 65">
            <a:extLst>
              <a:ext uri="{FF2B5EF4-FFF2-40B4-BE49-F238E27FC236}">
                <a16:creationId xmlns:a16="http://schemas.microsoft.com/office/drawing/2014/main" id="{DA92FF1A-DF24-6CC6-582D-29714AF7B4A4}"/>
              </a:ext>
            </a:extLst>
          </p:cNvPr>
          <p:cNvGrpSpPr/>
          <p:nvPr/>
        </p:nvGrpSpPr>
        <p:grpSpPr>
          <a:xfrm>
            <a:off x="3760833" y="3707120"/>
            <a:ext cx="3572079" cy="797009"/>
            <a:chOff x="3760833" y="3707120"/>
            <a:chExt cx="3572079" cy="797009"/>
          </a:xfrm>
        </p:grpSpPr>
        <p:grpSp>
          <p:nvGrpSpPr>
            <p:cNvPr id="59" name="Group 58">
              <a:extLst>
                <a:ext uri="{FF2B5EF4-FFF2-40B4-BE49-F238E27FC236}">
                  <a16:creationId xmlns:a16="http://schemas.microsoft.com/office/drawing/2014/main" id="{10CC378D-A366-D9AA-B869-D00DA463DA3A}"/>
                </a:ext>
              </a:extLst>
            </p:cNvPr>
            <p:cNvGrpSpPr/>
            <p:nvPr/>
          </p:nvGrpSpPr>
          <p:grpSpPr>
            <a:xfrm>
              <a:off x="3760833" y="3707120"/>
              <a:ext cx="3572079" cy="797009"/>
              <a:chOff x="5019363" y="2851714"/>
              <a:chExt cx="3572079" cy="797009"/>
            </a:xfrm>
          </p:grpSpPr>
          <p:sp>
            <p:nvSpPr>
              <p:cNvPr id="44" name="Rectangle 43">
                <a:extLst>
                  <a:ext uri="{FF2B5EF4-FFF2-40B4-BE49-F238E27FC236}">
                    <a16:creationId xmlns:a16="http://schemas.microsoft.com/office/drawing/2014/main" id="{B84FB137-A5A9-7ECF-A33C-DF74DC64910C}"/>
                  </a:ext>
                </a:extLst>
              </p:cNvPr>
              <p:cNvSpPr/>
              <p:nvPr/>
            </p:nvSpPr>
            <p:spPr>
              <a:xfrm>
                <a:off x="5571326" y="2865014"/>
                <a:ext cx="1233949" cy="46211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47" name="Straight Arrow Connector 46">
                <a:extLst>
                  <a:ext uri="{FF2B5EF4-FFF2-40B4-BE49-F238E27FC236}">
                    <a16:creationId xmlns:a16="http://schemas.microsoft.com/office/drawing/2014/main" id="{A6C667B9-9A20-6C60-A98B-630A0260F8C1}"/>
                  </a:ext>
                </a:extLst>
              </p:cNvPr>
              <p:cNvCxnSpPr>
                <a:cxnSpLocks/>
              </p:cNvCxnSpPr>
              <p:nvPr/>
            </p:nvCxnSpPr>
            <p:spPr>
              <a:xfrm flipH="1" flipV="1">
                <a:off x="5019363" y="3100830"/>
                <a:ext cx="491614" cy="491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49" name="Rectangle 48">
                <a:extLst>
                  <a:ext uri="{FF2B5EF4-FFF2-40B4-BE49-F238E27FC236}">
                    <a16:creationId xmlns:a16="http://schemas.microsoft.com/office/drawing/2014/main" id="{517E9A2E-0006-1F77-9E4C-0975E8E55DB7}"/>
                  </a:ext>
                </a:extLst>
              </p:cNvPr>
              <p:cNvSpPr/>
              <p:nvPr/>
            </p:nvSpPr>
            <p:spPr>
              <a:xfrm>
                <a:off x="7357493" y="2851714"/>
                <a:ext cx="1233949" cy="46211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51" name="Straight Arrow Connector 50">
                <a:extLst>
                  <a:ext uri="{FF2B5EF4-FFF2-40B4-BE49-F238E27FC236}">
                    <a16:creationId xmlns:a16="http://schemas.microsoft.com/office/drawing/2014/main" id="{330E91E3-2F0D-D66E-5372-6E457F7F2E3A}"/>
                  </a:ext>
                </a:extLst>
              </p:cNvPr>
              <p:cNvCxnSpPr>
                <a:cxnSpLocks/>
              </p:cNvCxnSpPr>
              <p:nvPr/>
            </p:nvCxnSpPr>
            <p:spPr>
              <a:xfrm flipH="1" flipV="1">
                <a:off x="6805530" y="3087530"/>
                <a:ext cx="491614" cy="491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56" name="TextBox 55">
                <a:extLst>
                  <a:ext uri="{FF2B5EF4-FFF2-40B4-BE49-F238E27FC236}">
                    <a16:creationId xmlns:a16="http://schemas.microsoft.com/office/drawing/2014/main" id="{CE85D777-E5DA-8689-2EE6-3637251E34DC}"/>
                  </a:ext>
                </a:extLst>
              </p:cNvPr>
              <p:cNvSpPr txBox="1"/>
              <p:nvPr/>
            </p:nvSpPr>
            <p:spPr>
              <a:xfrm>
                <a:off x="5719129" y="3279391"/>
                <a:ext cx="1024639" cy="369332"/>
              </a:xfrm>
              <a:prstGeom prst="rect">
                <a:avLst/>
              </a:prstGeom>
              <a:noFill/>
            </p:spPr>
            <p:txBody>
              <a:bodyPr wrap="none" rtlCol="0">
                <a:spAutoFit/>
              </a:bodyPr>
              <a:lstStyle/>
              <a:p>
                <a:pPr algn="l"/>
                <a:r>
                  <a:rPr lang="en-US" sz="1800" dirty="0">
                    <a:latin typeface="+mn-lt"/>
                  </a:rPr>
                  <a:t>miner #2</a:t>
                </a:r>
              </a:p>
            </p:txBody>
          </p:sp>
          <p:sp>
            <p:nvSpPr>
              <p:cNvPr id="57" name="TextBox 56">
                <a:extLst>
                  <a:ext uri="{FF2B5EF4-FFF2-40B4-BE49-F238E27FC236}">
                    <a16:creationId xmlns:a16="http://schemas.microsoft.com/office/drawing/2014/main" id="{4706BC67-D89E-F570-D2B9-E03730C2FC9C}"/>
                  </a:ext>
                </a:extLst>
              </p:cNvPr>
              <p:cNvSpPr txBox="1"/>
              <p:nvPr/>
            </p:nvSpPr>
            <p:spPr>
              <a:xfrm>
                <a:off x="7505296" y="3254822"/>
                <a:ext cx="1024639" cy="369332"/>
              </a:xfrm>
              <a:prstGeom prst="rect">
                <a:avLst/>
              </a:prstGeom>
              <a:noFill/>
            </p:spPr>
            <p:txBody>
              <a:bodyPr wrap="none" rtlCol="0">
                <a:spAutoFit/>
              </a:bodyPr>
              <a:lstStyle/>
              <a:p>
                <a:pPr algn="l"/>
                <a:r>
                  <a:rPr lang="en-US" sz="1800" dirty="0">
                    <a:latin typeface="+mn-lt"/>
                  </a:rPr>
                  <a:t>miner #3</a:t>
                </a:r>
              </a:p>
            </p:txBody>
          </p:sp>
        </p:grpSp>
        <p:sp>
          <p:nvSpPr>
            <p:cNvPr id="63" name="Rectangle 62">
              <a:extLst>
                <a:ext uri="{FF2B5EF4-FFF2-40B4-BE49-F238E27FC236}">
                  <a16:creationId xmlns:a16="http://schemas.microsoft.com/office/drawing/2014/main" id="{F365A7A9-544B-469C-D35D-7BFB0B96677D}"/>
                </a:ext>
              </a:extLst>
            </p:cNvPr>
            <p:cNvSpPr/>
            <p:nvPr/>
          </p:nvSpPr>
          <p:spPr>
            <a:xfrm>
              <a:off x="4803821" y="3805442"/>
              <a:ext cx="191731" cy="265471"/>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F685FF60-A2BA-EDA8-10CF-E6D5B9E81FCB}"/>
                </a:ext>
              </a:extLst>
            </p:cNvPr>
            <p:cNvSpPr/>
            <p:nvPr/>
          </p:nvSpPr>
          <p:spPr>
            <a:xfrm>
              <a:off x="6620071" y="3773142"/>
              <a:ext cx="191731" cy="265471"/>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097200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66"/>
                                        </p:tgtEl>
                                        <p:attrNameLst>
                                          <p:attrName>style.visibility</p:attrName>
                                        </p:attrNameLst>
                                      </p:cBhvr>
                                      <p:to>
                                        <p:strVal val="visible"/>
                                      </p:to>
                                    </p:set>
                                    <p:animEffect transition="in" filter="wipe(left)">
                                      <p:cBhvr>
                                        <p:cTn id="19" dur="500"/>
                                        <p:tgtEl>
                                          <p:spTgt spid="66"/>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60" grpId="0" animBg="1"/>
      <p:bldP spid="6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F50B6-7293-9379-3F05-FA3874B77796}"/>
              </a:ext>
            </a:extLst>
          </p:cNvPr>
          <p:cNvSpPr>
            <a:spLocks noGrp="1"/>
          </p:cNvSpPr>
          <p:nvPr>
            <p:ph type="title"/>
          </p:nvPr>
        </p:nvSpPr>
        <p:spPr/>
        <p:txBody>
          <a:bodyPr>
            <a:normAutofit fontScale="90000"/>
          </a:bodyPr>
          <a:lstStyle/>
          <a:p>
            <a:r>
              <a:rPr lang="en-US" dirty="0"/>
              <a:t>The result causes centralization</a:t>
            </a:r>
          </a:p>
        </p:txBody>
      </p:sp>
      <p:sp>
        <p:nvSpPr>
          <p:cNvPr id="3" name="Content Placeholder 2">
            <a:extLst>
              <a:ext uri="{FF2B5EF4-FFF2-40B4-BE49-F238E27FC236}">
                <a16:creationId xmlns:a16="http://schemas.microsoft.com/office/drawing/2014/main" id="{020E0125-BCEC-8AFF-81DC-C294EE075818}"/>
              </a:ext>
            </a:extLst>
          </p:cNvPr>
          <p:cNvSpPr>
            <a:spLocks noGrp="1"/>
          </p:cNvSpPr>
          <p:nvPr>
            <p:ph idx="1"/>
          </p:nvPr>
        </p:nvSpPr>
        <p:spPr>
          <a:xfrm>
            <a:off x="300034" y="1042832"/>
            <a:ext cx="8686801" cy="3857781"/>
          </a:xfrm>
        </p:spPr>
        <p:txBody>
          <a:bodyPr>
            <a:normAutofit/>
          </a:bodyPr>
          <a:lstStyle/>
          <a:p>
            <a:pPr marL="0" indent="0">
              <a:buNone/>
            </a:pPr>
            <a:r>
              <a:rPr lang="en-US" sz="2400" dirty="0"/>
              <a:t>Validators can steal MEV Tx from searchers</a:t>
            </a:r>
            <a:endParaRPr lang="en-US" sz="2400" b="1" dirty="0"/>
          </a:p>
          <a:p>
            <a:pPr marL="0" indent="0">
              <a:spcBef>
                <a:spcPts val="2976"/>
              </a:spcBef>
              <a:buNone/>
            </a:pPr>
            <a:r>
              <a:rPr lang="en-US" sz="2400" dirty="0"/>
              <a:t>	Searchers only send Tx to a validator they trust</a:t>
            </a:r>
          </a:p>
          <a:p>
            <a:pPr marL="0" indent="0">
              <a:spcBef>
                <a:spcPts val="576"/>
              </a:spcBef>
              <a:buNone/>
            </a:pPr>
            <a:r>
              <a:rPr lang="en-US" sz="2400" dirty="0"/>
              <a:t>										(have a business relation with)</a:t>
            </a:r>
          </a:p>
          <a:p>
            <a:pPr marL="0" indent="0">
              <a:spcBef>
                <a:spcPts val="576"/>
              </a:spcBef>
              <a:buNone/>
            </a:pPr>
            <a:r>
              <a:rPr lang="en-US" sz="2400" dirty="0"/>
              <a:t>		These validators do not propagate Tx to the network,</a:t>
            </a:r>
          </a:p>
          <a:p>
            <a:pPr marL="0" indent="0">
              <a:spcBef>
                <a:spcPts val="576"/>
              </a:spcBef>
              <a:buNone/>
            </a:pPr>
            <a:r>
              <a:rPr lang="en-US" sz="2400" dirty="0"/>
              <a:t>		but put them in blocks themselves</a:t>
            </a:r>
          </a:p>
          <a:p>
            <a:pPr marL="0" indent="0">
              <a:spcBef>
                <a:spcPts val="4176"/>
              </a:spcBef>
              <a:buNone/>
            </a:pPr>
            <a:r>
              <a:rPr lang="en-US" sz="2400" dirty="0"/>
              <a:t>In the long run:   a few validators will handle the bulk of all Tx</a:t>
            </a:r>
          </a:p>
          <a:p>
            <a:pPr marL="0" indent="0">
              <a:buNone/>
            </a:pPr>
            <a:endParaRPr lang="en-US" sz="2400" dirty="0"/>
          </a:p>
        </p:txBody>
      </p:sp>
      <p:sp>
        <p:nvSpPr>
          <p:cNvPr id="7" name="TextBox 6">
            <a:extLst>
              <a:ext uri="{FF2B5EF4-FFF2-40B4-BE49-F238E27FC236}">
                <a16:creationId xmlns:a16="http://schemas.microsoft.com/office/drawing/2014/main" id="{D62F9A41-DE75-3D2A-E7D3-C03D1BF5A4B1}"/>
              </a:ext>
            </a:extLst>
          </p:cNvPr>
          <p:cNvSpPr txBox="1"/>
          <p:nvPr/>
        </p:nvSpPr>
        <p:spPr>
          <a:xfrm>
            <a:off x="5801082" y="1042832"/>
            <a:ext cx="3042884" cy="461665"/>
          </a:xfrm>
          <a:prstGeom prst="rect">
            <a:avLst/>
          </a:prstGeom>
          <a:noFill/>
        </p:spPr>
        <p:txBody>
          <a:bodyPr wrap="none" rtlCol="0">
            <a:spAutoFit/>
          </a:bodyPr>
          <a:lstStyle/>
          <a:p>
            <a:pPr algn="l"/>
            <a:r>
              <a:rPr lang="en-US" dirty="0">
                <a:latin typeface="+mn-lt"/>
              </a:rPr>
              <a:t>⇒    </a:t>
            </a:r>
            <a:r>
              <a:rPr lang="en-US" b="1" dirty="0">
                <a:latin typeface="+mn-lt"/>
              </a:rPr>
              <a:t>Private </a:t>
            </a:r>
            <a:r>
              <a:rPr lang="en-US" b="1" dirty="0" err="1">
                <a:latin typeface="+mn-lt"/>
              </a:rPr>
              <a:t>mempools</a:t>
            </a:r>
            <a:endParaRPr lang="en-US" dirty="0">
              <a:latin typeface="+mn-lt"/>
            </a:endParaRPr>
          </a:p>
        </p:txBody>
      </p:sp>
      <p:sp>
        <p:nvSpPr>
          <p:cNvPr id="12" name="Rectangle 11">
            <a:extLst>
              <a:ext uri="{FF2B5EF4-FFF2-40B4-BE49-F238E27FC236}">
                <a16:creationId xmlns:a16="http://schemas.microsoft.com/office/drawing/2014/main" id="{60860FCC-A35C-D660-5240-09EA4C1B2184}"/>
              </a:ext>
            </a:extLst>
          </p:cNvPr>
          <p:cNvSpPr/>
          <p:nvPr/>
        </p:nvSpPr>
        <p:spPr>
          <a:xfrm>
            <a:off x="571500" y="1771651"/>
            <a:ext cx="8386762" cy="1867354"/>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9567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61CC52-9E0B-054B-4875-4BC7E2A4A5C4}"/>
              </a:ext>
            </a:extLst>
          </p:cNvPr>
          <p:cNvSpPr>
            <a:spLocks noGrp="1"/>
          </p:cNvSpPr>
          <p:nvPr>
            <p:ph type="title"/>
          </p:nvPr>
        </p:nvSpPr>
        <p:spPr/>
        <p:txBody>
          <a:bodyPr>
            <a:normAutofit fontScale="90000"/>
          </a:bodyPr>
          <a:lstStyle/>
          <a:p>
            <a:r>
              <a:rPr lang="en-US" dirty="0"/>
              <a:t>How big are MEV rewards?</a:t>
            </a:r>
          </a:p>
        </p:txBody>
      </p:sp>
      <p:sp>
        <p:nvSpPr>
          <p:cNvPr id="7" name="TextBox 6">
            <a:extLst>
              <a:ext uri="{FF2B5EF4-FFF2-40B4-BE49-F238E27FC236}">
                <a16:creationId xmlns:a16="http://schemas.microsoft.com/office/drawing/2014/main" id="{9B5E9CCC-F4C9-84A5-CD6A-3646F54AE825}"/>
              </a:ext>
            </a:extLst>
          </p:cNvPr>
          <p:cNvSpPr txBox="1"/>
          <p:nvPr/>
        </p:nvSpPr>
        <p:spPr>
          <a:xfrm>
            <a:off x="428621" y="1015012"/>
            <a:ext cx="8741047" cy="461665"/>
          </a:xfrm>
          <a:prstGeom prst="rect">
            <a:avLst/>
          </a:prstGeom>
          <a:noFill/>
        </p:spPr>
        <p:txBody>
          <a:bodyPr wrap="none" rtlCol="0">
            <a:spAutoFit/>
          </a:bodyPr>
          <a:lstStyle/>
          <a:p>
            <a:pPr algn="l"/>
            <a:r>
              <a:rPr lang="en-US" dirty="0">
                <a:latin typeface="+mn-lt"/>
              </a:rPr>
              <a:t>Cumulative MEV payments to validators since Nov. 2020:      ($247M)</a:t>
            </a:r>
          </a:p>
        </p:txBody>
      </p:sp>
      <p:sp>
        <p:nvSpPr>
          <p:cNvPr id="8" name="TextBox 7">
            <a:extLst>
              <a:ext uri="{FF2B5EF4-FFF2-40B4-BE49-F238E27FC236}">
                <a16:creationId xmlns:a16="http://schemas.microsoft.com/office/drawing/2014/main" id="{0AE3B3F3-A499-D31E-2205-D1C7CCE82B7F}"/>
              </a:ext>
            </a:extLst>
          </p:cNvPr>
          <p:cNvSpPr txBox="1"/>
          <p:nvPr/>
        </p:nvSpPr>
        <p:spPr>
          <a:xfrm>
            <a:off x="6505228" y="4849304"/>
            <a:ext cx="2645789" cy="338554"/>
          </a:xfrm>
          <a:prstGeom prst="rect">
            <a:avLst/>
          </a:prstGeom>
          <a:noFill/>
        </p:spPr>
        <p:txBody>
          <a:bodyPr wrap="none" rtlCol="0">
            <a:spAutoFit/>
          </a:bodyPr>
          <a:lstStyle/>
          <a:p>
            <a:pPr algn="l"/>
            <a:r>
              <a:rPr lang="en-US" sz="1600" dirty="0">
                <a:latin typeface="+mn-lt"/>
              </a:rPr>
              <a:t>source:  </a:t>
            </a:r>
            <a:r>
              <a:rPr lang="en-US" sz="1600" dirty="0" err="1">
                <a:latin typeface="+mn-lt"/>
              </a:rPr>
              <a:t>explore.flashbots.net</a:t>
            </a:r>
            <a:endParaRPr lang="en-US" sz="1600" dirty="0">
              <a:latin typeface="+mn-lt"/>
            </a:endParaRPr>
          </a:p>
        </p:txBody>
      </p:sp>
      <p:pic>
        <p:nvPicPr>
          <p:cNvPr id="3" name="Picture 2">
            <a:extLst>
              <a:ext uri="{FF2B5EF4-FFF2-40B4-BE49-F238E27FC236}">
                <a16:creationId xmlns:a16="http://schemas.microsoft.com/office/drawing/2014/main" id="{CCE300B1-9FCF-005A-78A9-7D9DC1F33574}"/>
              </a:ext>
            </a:extLst>
          </p:cNvPr>
          <p:cNvPicPr>
            <a:picLocks noChangeAspect="1"/>
          </p:cNvPicPr>
          <p:nvPr/>
        </p:nvPicPr>
        <p:blipFill rotWithShape="1">
          <a:blip r:embed="rId2"/>
          <a:srcRect t="6690"/>
          <a:stretch/>
        </p:blipFill>
        <p:spPr>
          <a:xfrm>
            <a:off x="278975" y="1628775"/>
            <a:ext cx="8650717" cy="3095444"/>
          </a:xfrm>
          <a:prstGeom prst="rect">
            <a:avLst/>
          </a:prstGeom>
          <a:ln>
            <a:solidFill>
              <a:schemeClr val="accent1"/>
            </a:solidFill>
          </a:ln>
        </p:spPr>
      </p:pic>
      <p:sp>
        <p:nvSpPr>
          <p:cNvPr id="4" name="TextBox 3">
            <a:extLst>
              <a:ext uri="{FF2B5EF4-FFF2-40B4-BE49-F238E27FC236}">
                <a16:creationId xmlns:a16="http://schemas.microsoft.com/office/drawing/2014/main" id="{A55D6F20-71C6-C8AF-3FB1-32AE49D67295}"/>
              </a:ext>
            </a:extLst>
          </p:cNvPr>
          <p:cNvSpPr txBox="1"/>
          <p:nvPr/>
        </p:nvSpPr>
        <p:spPr>
          <a:xfrm>
            <a:off x="1458713" y="2051847"/>
            <a:ext cx="2690608" cy="830997"/>
          </a:xfrm>
          <a:prstGeom prst="rect">
            <a:avLst/>
          </a:prstGeom>
          <a:noFill/>
        </p:spPr>
        <p:txBody>
          <a:bodyPr wrap="none" rtlCol="0">
            <a:spAutoFit/>
          </a:bodyPr>
          <a:lstStyle/>
          <a:p>
            <a:pPr algn="l"/>
            <a:r>
              <a:rPr lang="en-US" dirty="0">
                <a:latin typeface="+mn-lt"/>
              </a:rPr>
              <a:t>where is this money</a:t>
            </a:r>
            <a:br>
              <a:rPr lang="en-US" dirty="0">
                <a:latin typeface="+mn-lt"/>
              </a:rPr>
            </a:br>
            <a:r>
              <a:rPr lang="en-US" dirty="0">
                <a:latin typeface="+mn-lt"/>
              </a:rPr>
              <a:t>coming from?</a:t>
            </a:r>
          </a:p>
        </p:txBody>
      </p:sp>
    </p:spTree>
    <p:extLst>
      <p:ext uri="{BB962C8B-B14F-4D97-AF65-F5344CB8AC3E}">
        <p14:creationId xmlns:p14="http://schemas.microsoft.com/office/powerpoint/2010/main" val="3685831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61CC52-9E0B-054B-4875-4BC7E2A4A5C4}"/>
              </a:ext>
            </a:extLst>
          </p:cNvPr>
          <p:cNvSpPr>
            <a:spLocks noGrp="1"/>
          </p:cNvSpPr>
          <p:nvPr>
            <p:ph type="title"/>
          </p:nvPr>
        </p:nvSpPr>
        <p:spPr/>
        <p:txBody>
          <a:bodyPr>
            <a:normAutofit fontScale="90000"/>
          </a:bodyPr>
          <a:lstStyle/>
          <a:p>
            <a:r>
              <a:rPr lang="en-US" dirty="0"/>
              <a:t>How big are MEV rewards?</a:t>
            </a:r>
          </a:p>
        </p:txBody>
      </p:sp>
      <p:pic>
        <p:nvPicPr>
          <p:cNvPr id="6" name="Picture 5">
            <a:extLst>
              <a:ext uri="{FF2B5EF4-FFF2-40B4-BE49-F238E27FC236}">
                <a16:creationId xmlns:a16="http://schemas.microsoft.com/office/drawing/2014/main" id="{B179FCFE-83F2-785A-9CCD-029F064F9F4B}"/>
              </a:ext>
            </a:extLst>
          </p:cNvPr>
          <p:cNvPicPr>
            <a:picLocks noChangeAspect="1"/>
          </p:cNvPicPr>
          <p:nvPr/>
        </p:nvPicPr>
        <p:blipFill rotWithShape="1">
          <a:blip r:embed="rId2"/>
          <a:srcRect t="8272" b="5886"/>
          <a:stretch/>
        </p:blipFill>
        <p:spPr>
          <a:xfrm>
            <a:off x="1571625" y="1743673"/>
            <a:ext cx="6586538" cy="3028951"/>
          </a:xfrm>
          <a:prstGeom prst="rect">
            <a:avLst/>
          </a:prstGeom>
        </p:spPr>
      </p:pic>
      <p:sp>
        <p:nvSpPr>
          <p:cNvPr id="7" name="TextBox 6">
            <a:extLst>
              <a:ext uri="{FF2B5EF4-FFF2-40B4-BE49-F238E27FC236}">
                <a16:creationId xmlns:a16="http://schemas.microsoft.com/office/drawing/2014/main" id="{9B5E9CCC-F4C9-84A5-CD6A-3646F54AE825}"/>
              </a:ext>
            </a:extLst>
          </p:cNvPr>
          <p:cNvSpPr txBox="1"/>
          <p:nvPr/>
        </p:nvSpPr>
        <p:spPr>
          <a:xfrm>
            <a:off x="600074" y="1015012"/>
            <a:ext cx="6233630" cy="461665"/>
          </a:xfrm>
          <a:prstGeom prst="rect">
            <a:avLst/>
          </a:prstGeom>
          <a:noFill/>
        </p:spPr>
        <p:txBody>
          <a:bodyPr wrap="none" rtlCol="0">
            <a:spAutoFit/>
          </a:bodyPr>
          <a:lstStyle/>
          <a:p>
            <a:pPr algn="l"/>
            <a:r>
              <a:rPr lang="en-US" dirty="0">
                <a:latin typeface="+mn-lt"/>
              </a:rPr>
              <a:t>Weekly MEV amount paid to validators  (in ETH):</a:t>
            </a:r>
          </a:p>
        </p:txBody>
      </p:sp>
      <p:sp>
        <p:nvSpPr>
          <p:cNvPr id="8" name="TextBox 7">
            <a:extLst>
              <a:ext uri="{FF2B5EF4-FFF2-40B4-BE49-F238E27FC236}">
                <a16:creationId xmlns:a16="http://schemas.microsoft.com/office/drawing/2014/main" id="{0AE3B3F3-A499-D31E-2205-D1C7CCE82B7F}"/>
              </a:ext>
            </a:extLst>
          </p:cNvPr>
          <p:cNvSpPr txBox="1"/>
          <p:nvPr/>
        </p:nvSpPr>
        <p:spPr>
          <a:xfrm>
            <a:off x="6048024" y="4849304"/>
            <a:ext cx="3095976" cy="338554"/>
          </a:xfrm>
          <a:prstGeom prst="rect">
            <a:avLst/>
          </a:prstGeom>
          <a:noFill/>
        </p:spPr>
        <p:txBody>
          <a:bodyPr wrap="none" rtlCol="0">
            <a:spAutoFit/>
          </a:bodyPr>
          <a:lstStyle/>
          <a:p>
            <a:pPr algn="l"/>
            <a:r>
              <a:rPr lang="en-US" sz="1600" dirty="0">
                <a:latin typeface="+mn-lt"/>
              </a:rPr>
              <a:t>source:  </a:t>
            </a:r>
            <a:r>
              <a:rPr lang="en-US" sz="1600" dirty="0" err="1">
                <a:latin typeface="+mn-lt"/>
              </a:rPr>
              <a:t>transparency.flashbots.net</a:t>
            </a:r>
            <a:endParaRPr lang="en-US" sz="1600" dirty="0">
              <a:latin typeface="+mn-lt"/>
            </a:endParaRPr>
          </a:p>
        </p:txBody>
      </p:sp>
    </p:spTree>
    <p:extLst>
      <p:ext uri="{BB962C8B-B14F-4D97-AF65-F5344CB8AC3E}">
        <p14:creationId xmlns:p14="http://schemas.microsoft.com/office/powerpoint/2010/main" val="34021598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A8E80048-99C8-0B03-C2C9-1819A3C86BBE}"/>
              </a:ext>
            </a:extLst>
          </p:cNvPr>
          <p:cNvSpPr>
            <a:spLocks noGrp="1"/>
          </p:cNvSpPr>
          <p:nvPr>
            <p:ph type="subTitle" idx="1"/>
          </p:nvPr>
        </p:nvSpPr>
        <p:spPr>
          <a:xfrm>
            <a:off x="1371600" y="3514725"/>
            <a:ext cx="6400800" cy="1314450"/>
          </a:xfrm>
        </p:spPr>
        <p:txBody>
          <a:bodyPr/>
          <a:lstStyle/>
          <a:p>
            <a:endParaRPr lang="en-US" dirty="0"/>
          </a:p>
        </p:txBody>
      </p:sp>
      <p:sp>
        <p:nvSpPr>
          <p:cNvPr id="4" name="Title 3">
            <a:extLst>
              <a:ext uri="{FF2B5EF4-FFF2-40B4-BE49-F238E27FC236}">
                <a16:creationId xmlns:a16="http://schemas.microsoft.com/office/drawing/2014/main" id="{4F1765B5-E29C-FB72-8B2C-A5E1D5EE4CFE}"/>
              </a:ext>
            </a:extLst>
          </p:cNvPr>
          <p:cNvSpPr>
            <a:spLocks noGrp="1"/>
          </p:cNvSpPr>
          <p:nvPr>
            <p:ph type="ctrTitle"/>
          </p:nvPr>
        </p:nvSpPr>
        <p:spPr/>
        <p:txBody>
          <a:bodyPr/>
          <a:lstStyle/>
          <a:p>
            <a:r>
              <a:rPr lang="en-US" dirty="0"/>
              <a:t>What to do??</a:t>
            </a:r>
          </a:p>
        </p:txBody>
      </p:sp>
    </p:spTree>
    <p:extLst>
      <p:ext uri="{BB962C8B-B14F-4D97-AF65-F5344CB8AC3E}">
        <p14:creationId xmlns:p14="http://schemas.microsoft.com/office/powerpoint/2010/main" val="8854184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DC68D-F20F-9D64-AA38-9081E0964324}"/>
              </a:ext>
            </a:extLst>
          </p:cNvPr>
          <p:cNvSpPr>
            <a:spLocks noGrp="1"/>
          </p:cNvSpPr>
          <p:nvPr>
            <p:ph type="title"/>
          </p:nvPr>
        </p:nvSpPr>
        <p:spPr/>
        <p:txBody>
          <a:bodyPr>
            <a:normAutofit fontScale="90000"/>
          </a:bodyPr>
          <a:lstStyle/>
          <a:p>
            <a:r>
              <a:rPr lang="en-US" dirty="0"/>
              <a:t>Two options</a:t>
            </a:r>
          </a:p>
        </p:txBody>
      </p:sp>
      <p:sp>
        <p:nvSpPr>
          <p:cNvPr id="3" name="Content Placeholder 2">
            <a:extLst>
              <a:ext uri="{FF2B5EF4-FFF2-40B4-BE49-F238E27FC236}">
                <a16:creationId xmlns:a16="http://schemas.microsoft.com/office/drawing/2014/main" id="{1898D849-1E5A-B943-FBEF-5CF5E0CC0514}"/>
              </a:ext>
            </a:extLst>
          </p:cNvPr>
          <p:cNvSpPr>
            <a:spLocks noGrp="1"/>
          </p:cNvSpPr>
          <p:nvPr>
            <p:ph idx="1"/>
          </p:nvPr>
        </p:nvSpPr>
        <p:spPr>
          <a:xfrm>
            <a:off x="457199" y="1200151"/>
            <a:ext cx="8574833" cy="3818430"/>
          </a:xfrm>
        </p:spPr>
        <p:txBody>
          <a:bodyPr>
            <a:normAutofit/>
          </a:bodyPr>
          <a:lstStyle/>
          <a:p>
            <a:pPr marL="0" indent="0">
              <a:buNone/>
            </a:pPr>
            <a:r>
              <a:rPr lang="en-US" sz="2400" b="1" dirty="0"/>
              <a:t>Option 1:</a:t>
            </a:r>
          </a:p>
          <a:p>
            <a:r>
              <a:rPr lang="en-US" sz="2400" dirty="0"/>
              <a:t>Accept MEV is unavoidable; minimize its harm to the ecosystem</a:t>
            </a:r>
          </a:p>
          <a:p>
            <a:pPr marL="0" indent="0">
              <a:buNone/>
            </a:pPr>
            <a:r>
              <a:rPr lang="en-US" sz="2400" dirty="0"/>
              <a:t>	⇒  </a:t>
            </a:r>
            <a:r>
              <a:rPr lang="en-US" sz="2400" dirty="0" err="1"/>
              <a:t>Flashbots</a:t>
            </a:r>
            <a:endParaRPr lang="en-US" sz="2400" dirty="0"/>
          </a:p>
          <a:p>
            <a:endParaRPr lang="en-US" sz="2400" dirty="0"/>
          </a:p>
          <a:p>
            <a:pPr marL="0" indent="0">
              <a:buNone/>
            </a:pPr>
            <a:r>
              <a:rPr lang="en-US" sz="2400" b="1" dirty="0"/>
              <a:t>Option 2:</a:t>
            </a:r>
          </a:p>
          <a:p>
            <a:r>
              <a:rPr lang="en-US" sz="2400" dirty="0"/>
              <a:t>Try to prevent some MEV, by removing the block proposer’s choice in ordering Tx in a block.    </a:t>
            </a:r>
            <a:r>
              <a:rPr lang="en-US" sz="2000" dirty="0"/>
              <a:t>(mostly in research papers)</a:t>
            </a:r>
          </a:p>
          <a:p>
            <a:pPr marL="0" indent="0">
              <a:buNone/>
            </a:pPr>
            <a:endParaRPr lang="en-US" sz="2400" dirty="0"/>
          </a:p>
        </p:txBody>
      </p:sp>
    </p:spTree>
    <p:extLst>
      <p:ext uri="{BB962C8B-B14F-4D97-AF65-F5344CB8AC3E}">
        <p14:creationId xmlns:p14="http://schemas.microsoft.com/office/powerpoint/2010/main" val="33969113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BCB81-6B0D-DA03-6D5C-64176AA08167}"/>
              </a:ext>
            </a:extLst>
          </p:cNvPr>
          <p:cNvSpPr>
            <a:spLocks noGrp="1"/>
          </p:cNvSpPr>
          <p:nvPr>
            <p:ph type="title"/>
          </p:nvPr>
        </p:nvSpPr>
        <p:spPr/>
        <p:txBody>
          <a:bodyPr>
            <a:noAutofit/>
          </a:bodyPr>
          <a:lstStyle/>
          <a:p>
            <a:r>
              <a:rPr lang="en-US" sz="3600" dirty="0"/>
              <a:t>Option 1:  Proposer Builder Separation (PBS)</a:t>
            </a:r>
          </a:p>
        </p:txBody>
      </p:sp>
      <p:sp>
        <p:nvSpPr>
          <p:cNvPr id="3" name="Content Placeholder 2">
            <a:extLst>
              <a:ext uri="{FF2B5EF4-FFF2-40B4-BE49-F238E27FC236}">
                <a16:creationId xmlns:a16="http://schemas.microsoft.com/office/drawing/2014/main" id="{9EF16A97-452B-1C34-CD41-15C497494920}"/>
              </a:ext>
            </a:extLst>
          </p:cNvPr>
          <p:cNvSpPr>
            <a:spLocks noGrp="1"/>
          </p:cNvSpPr>
          <p:nvPr>
            <p:ph idx="1"/>
          </p:nvPr>
        </p:nvSpPr>
        <p:spPr>
          <a:xfrm>
            <a:off x="457199" y="1200151"/>
            <a:ext cx="8480323" cy="3818430"/>
          </a:xfrm>
        </p:spPr>
        <p:txBody>
          <a:bodyPr>
            <a:normAutofit/>
          </a:bodyPr>
          <a:lstStyle/>
          <a:p>
            <a:pPr marL="0" indent="0">
              <a:buNone/>
            </a:pPr>
            <a:r>
              <a:rPr lang="en-US" sz="2400" u="sng" dirty="0"/>
              <a:t>Goals</a:t>
            </a:r>
            <a:r>
              <a:rPr lang="en-US" sz="2400" dirty="0"/>
              <a:t>:</a:t>
            </a:r>
          </a:p>
          <a:p>
            <a:pPr>
              <a:spcBef>
                <a:spcPts val="576"/>
              </a:spcBef>
            </a:pPr>
            <a:r>
              <a:rPr lang="en-US" sz="2400" dirty="0"/>
              <a:t>Eliminate price gas auctions in the public </a:t>
            </a:r>
            <a:r>
              <a:rPr lang="en-US" sz="2400" dirty="0" err="1"/>
              <a:t>mempool</a:t>
            </a:r>
            <a:endParaRPr lang="en-US" sz="2400" dirty="0"/>
          </a:p>
          <a:p>
            <a:pPr lvl="1"/>
            <a:r>
              <a:rPr lang="en-US" sz="2400" dirty="0"/>
              <a:t>Instead, create an off-chain market for searchers to compete</a:t>
            </a:r>
            <a:br>
              <a:rPr lang="en-US" sz="2400" dirty="0"/>
            </a:br>
            <a:r>
              <a:rPr lang="en-US" sz="2400" dirty="0"/>
              <a:t>on the position of their bundles in a block</a:t>
            </a:r>
          </a:p>
          <a:p>
            <a:pPr>
              <a:spcBef>
                <a:spcPts val="1776"/>
              </a:spcBef>
            </a:pPr>
            <a:r>
              <a:rPr lang="en-US" sz="2400" dirty="0"/>
              <a:t>Prevent validator concentration:  make it possible for </a:t>
            </a:r>
            <a:r>
              <a:rPr lang="en-US" sz="2400" u="sng" dirty="0"/>
              <a:t>every</a:t>
            </a:r>
            <a:r>
              <a:rPr lang="en-US" sz="2400" dirty="0"/>
              <a:t> validator to earn MEV payments from searchers</a:t>
            </a:r>
          </a:p>
          <a:p>
            <a:pPr marL="0" indent="0">
              <a:spcBef>
                <a:spcPts val="4176"/>
              </a:spcBef>
              <a:buNone/>
            </a:pPr>
            <a:r>
              <a:rPr lang="en-US" sz="2400" dirty="0"/>
              <a:t>Current PBS implementation:  </a:t>
            </a:r>
            <a:r>
              <a:rPr lang="en-US" sz="2400" b="1" dirty="0"/>
              <a:t>MEV-boost</a:t>
            </a:r>
          </a:p>
        </p:txBody>
      </p:sp>
    </p:spTree>
    <p:extLst>
      <p:ext uri="{BB962C8B-B14F-4D97-AF65-F5344CB8AC3E}">
        <p14:creationId xmlns:p14="http://schemas.microsoft.com/office/powerpoint/2010/main" val="4612419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AB7DD-92AA-E8FC-6C06-755A892EA266}"/>
              </a:ext>
            </a:extLst>
          </p:cNvPr>
          <p:cNvSpPr>
            <a:spLocks noGrp="1"/>
          </p:cNvSpPr>
          <p:nvPr>
            <p:ph type="title"/>
          </p:nvPr>
        </p:nvSpPr>
        <p:spPr/>
        <p:txBody>
          <a:bodyPr>
            <a:normAutofit fontScale="90000"/>
          </a:bodyPr>
          <a:lstStyle/>
          <a:p>
            <a:r>
              <a:rPr lang="en-US" dirty="0"/>
              <a:t>The participants in PBS  </a:t>
            </a:r>
            <a:r>
              <a:rPr lang="en-US" sz="3100" dirty="0"/>
              <a:t>(as in MEV-boost)</a:t>
            </a:r>
            <a:endParaRPr lang="en-US" dirty="0"/>
          </a:p>
        </p:txBody>
      </p:sp>
      <p:sp>
        <p:nvSpPr>
          <p:cNvPr id="3" name="Content Placeholder 2">
            <a:extLst>
              <a:ext uri="{FF2B5EF4-FFF2-40B4-BE49-F238E27FC236}">
                <a16:creationId xmlns:a16="http://schemas.microsoft.com/office/drawing/2014/main" id="{3D3E505F-AE36-D291-41FD-338430D2F5F8}"/>
              </a:ext>
            </a:extLst>
          </p:cNvPr>
          <p:cNvSpPr>
            <a:spLocks noGrp="1"/>
          </p:cNvSpPr>
          <p:nvPr>
            <p:ph idx="1"/>
          </p:nvPr>
        </p:nvSpPr>
        <p:spPr>
          <a:xfrm>
            <a:off x="457200" y="936673"/>
            <a:ext cx="8229600" cy="942975"/>
          </a:xfrm>
        </p:spPr>
        <p:txBody>
          <a:bodyPr>
            <a:normAutofit fontScale="85000" lnSpcReduction="10000"/>
          </a:bodyPr>
          <a:lstStyle/>
          <a:p>
            <a:pPr marL="0" indent="0">
              <a:buNone/>
            </a:pPr>
            <a:r>
              <a:rPr lang="en-US" dirty="0"/>
              <a:t>Users have Tx    and    searchers have bundles (sequence of Tx)</a:t>
            </a:r>
          </a:p>
          <a:p>
            <a:r>
              <a:rPr lang="en-US" dirty="0"/>
              <a:t>searcher wants its bundle posted in a block unmodified</a:t>
            </a:r>
          </a:p>
        </p:txBody>
      </p:sp>
      <p:pic>
        <p:nvPicPr>
          <p:cNvPr id="4" name="Picture 3">
            <a:extLst>
              <a:ext uri="{FF2B5EF4-FFF2-40B4-BE49-F238E27FC236}">
                <a16:creationId xmlns:a16="http://schemas.microsoft.com/office/drawing/2014/main" id="{DE81270D-16B5-B6B2-A765-B1B4D88ACDC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71487" y="2627810"/>
            <a:ext cx="360445" cy="621457"/>
          </a:xfrm>
          <a:prstGeom prst="rect">
            <a:avLst/>
          </a:prstGeom>
        </p:spPr>
      </p:pic>
      <p:sp>
        <p:nvSpPr>
          <p:cNvPr id="5" name="TextBox 4">
            <a:extLst>
              <a:ext uri="{FF2B5EF4-FFF2-40B4-BE49-F238E27FC236}">
                <a16:creationId xmlns:a16="http://schemas.microsoft.com/office/drawing/2014/main" id="{C7E361E2-3858-BAE5-D854-4B3CC7E8BEE0}"/>
              </a:ext>
            </a:extLst>
          </p:cNvPr>
          <p:cNvSpPr txBox="1"/>
          <p:nvPr/>
        </p:nvSpPr>
        <p:spPr>
          <a:xfrm>
            <a:off x="149196" y="2229788"/>
            <a:ext cx="1181606" cy="400110"/>
          </a:xfrm>
          <a:prstGeom prst="rect">
            <a:avLst/>
          </a:prstGeom>
          <a:noFill/>
        </p:spPr>
        <p:txBody>
          <a:bodyPr wrap="none" rtlCol="0">
            <a:spAutoFit/>
          </a:bodyPr>
          <a:lstStyle/>
          <a:p>
            <a:pPr algn="l"/>
            <a:r>
              <a:rPr lang="en-US" sz="2000" dirty="0">
                <a:latin typeface="+mn-lt"/>
              </a:rPr>
              <a:t>searchers</a:t>
            </a:r>
          </a:p>
        </p:txBody>
      </p:sp>
      <p:sp>
        <p:nvSpPr>
          <p:cNvPr id="6" name="Rectangle 5">
            <a:extLst>
              <a:ext uri="{FF2B5EF4-FFF2-40B4-BE49-F238E27FC236}">
                <a16:creationId xmlns:a16="http://schemas.microsoft.com/office/drawing/2014/main" id="{44B5D478-C4DD-D7E4-8A76-EB90EB848930}"/>
              </a:ext>
            </a:extLst>
          </p:cNvPr>
          <p:cNvSpPr/>
          <p:nvPr/>
        </p:nvSpPr>
        <p:spPr>
          <a:xfrm>
            <a:off x="2386012" y="2461052"/>
            <a:ext cx="1185863" cy="63934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t>builder A</a:t>
            </a:r>
          </a:p>
        </p:txBody>
      </p:sp>
      <p:sp>
        <p:nvSpPr>
          <p:cNvPr id="7" name="Rectangle 6">
            <a:extLst>
              <a:ext uri="{FF2B5EF4-FFF2-40B4-BE49-F238E27FC236}">
                <a16:creationId xmlns:a16="http://schemas.microsoft.com/office/drawing/2014/main" id="{7BF689E8-EA18-B9FE-EA9C-F94B40631CC1}"/>
              </a:ext>
            </a:extLst>
          </p:cNvPr>
          <p:cNvSpPr/>
          <p:nvPr/>
        </p:nvSpPr>
        <p:spPr>
          <a:xfrm>
            <a:off x="2386012" y="3316450"/>
            <a:ext cx="1185863" cy="63934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t>builder B</a:t>
            </a:r>
          </a:p>
        </p:txBody>
      </p:sp>
      <p:sp>
        <p:nvSpPr>
          <p:cNvPr id="9" name="Cloud Callout 8">
            <a:extLst>
              <a:ext uri="{FF2B5EF4-FFF2-40B4-BE49-F238E27FC236}">
                <a16:creationId xmlns:a16="http://schemas.microsoft.com/office/drawing/2014/main" id="{1204A2A7-3DBB-492F-19A8-8F9BAD744CC0}"/>
              </a:ext>
            </a:extLst>
          </p:cNvPr>
          <p:cNvSpPr/>
          <p:nvPr/>
        </p:nvSpPr>
        <p:spPr>
          <a:xfrm>
            <a:off x="2096691" y="4199232"/>
            <a:ext cx="1850232" cy="762197"/>
          </a:xfrm>
          <a:prstGeom prst="cloudCallout">
            <a:avLst>
              <a:gd name="adj1" fmla="val -20157"/>
              <a:gd name="adj2" fmla="val 45629"/>
            </a:avLst>
          </a:prstGeom>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dirty="0" err="1"/>
              <a:t>mempool</a:t>
            </a:r>
            <a:endParaRPr lang="en-US" dirty="0"/>
          </a:p>
        </p:txBody>
      </p:sp>
      <p:pic>
        <p:nvPicPr>
          <p:cNvPr id="10" name="Picture 9">
            <a:extLst>
              <a:ext uri="{FF2B5EF4-FFF2-40B4-BE49-F238E27FC236}">
                <a16:creationId xmlns:a16="http://schemas.microsoft.com/office/drawing/2014/main" id="{259DD7E7-31EC-6454-02C9-68B29FEDC79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flipH="1">
            <a:off x="366476" y="4173773"/>
            <a:ext cx="459941" cy="683346"/>
          </a:xfrm>
          <a:prstGeom prst="rect">
            <a:avLst/>
          </a:prstGeom>
        </p:spPr>
      </p:pic>
      <p:sp>
        <p:nvSpPr>
          <p:cNvPr id="11" name="TextBox 10">
            <a:extLst>
              <a:ext uri="{FF2B5EF4-FFF2-40B4-BE49-F238E27FC236}">
                <a16:creationId xmlns:a16="http://schemas.microsoft.com/office/drawing/2014/main" id="{4A51E14A-35B7-0190-B5B7-DC508927ADD8}"/>
              </a:ext>
            </a:extLst>
          </p:cNvPr>
          <p:cNvSpPr txBox="1"/>
          <p:nvPr/>
        </p:nvSpPr>
        <p:spPr>
          <a:xfrm>
            <a:off x="277288" y="4764566"/>
            <a:ext cx="638316" cy="400110"/>
          </a:xfrm>
          <a:prstGeom prst="rect">
            <a:avLst/>
          </a:prstGeom>
          <a:noFill/>
        </p:spPr>
        <p:txBody>
          <a:bodyPr wrap="none" rtlCol="0">
            <a:spAutoFit/>
          </a:bodyPr>
          <a:lstStyle/>
          <a:p>
            <a:pPr algn="l"/>
            <a:r>
              <a:rPr lang="en-US" sz="2000" dirty="0">
                <a:latin typeface="+mn-lt"/>
              </a:rPr>
              <a:t>user</a:t>
            </a:r>
          </a:p>
        </p:txBody>
      </p:sp>
      <p:grpSp>
        <p:nvGrpSpPr>
          <p:cNvPr id="66" name="Group 65">
            <a:extLst>
              <a:ext uri="{FF2B5EF4-FFF2-40B4-BE49-F238E27FC236}">
                <a16:creationId xmlns:a16="http://schemas.microsoft.com/office/drawing/2014/main" id="{06FF11A3-1E64-456A-1374-13971DC57F6B}"/>
              </a:ext>
            </a:extLst>
          </p:cNvPr>
          <p:cNvGrpSpPr/>
          <p:nvPr/>
        </p:nvGrpSpPr>
        <p:grpSpPr>
          <a:xfrm>
            <a:off x="958468" y="2395484"/>
            <a:ext cx="1341821" cy="462015"/>
            <a:chOff x="915604" y="2509786"/>
            <a:chExt cx="1341821" cy="462015"/>
          </a:xfrm>
        </p:grpSpPr>
        <p:cxnSp>
          <p:nvCxnSpPr>
            <p:cNvPr id="13" name="Straight Arrow Connector 12">
              <a:extLst>
                <a:ext uri="{FF2B5EF4-FFF2-40B4-BE49-F238E27FC236}">
                  <a16:creationId xmlns:a16="http://schemas.microsoft.com/office/drawing/2014/main" id="{6A388158-79C1-7F5A-032C-4D7EA7CBDF60}"/>
                </a:ext>
              </a:extLst>
            </p:cNvPr>
            <p:cNvCxnSpPr/>
            <p:nvPr/>
          </p:nvCxnSpPr>
          <p:spPr>
            <a:xfrm flipV="1">
              <a:off x="915604" y="2762494"/>
              <a:ext cx="1341821" cy="20930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48A973B8-F25F-38F1-080A-321BD7A8A60A}"/>
                </a:ext>
              </a:extLst>
            </p:cNvPr>
            <p:cNvSpPr txBox="1"/>
            <p:nvPr/>
          </p:nvSpPr>
          <p:spPr>
            <a:xfrm rot="21129752">
              <a:off x="1215353" y="2509786"/>
              <a:ext cx="910827" cy="400110"/>
            </a:xfrm>
            <a:prstGeom prst="rect">
              <a:avLst/>
            </a:prstGeom>
            <a:noFill/>
          </p:spPr>
          <p:txBody>
            <a:bodyPr wrap="none" rtlCol="0">
              <a:spAutoFit/>
            </a:bodyPr>
            <a:lstStyle/>
            <a:p>
              <a:pPr algn="l"/>
              <a:r>
                <a:rPr lang="en-US" sz="2000" dirty="0">
                  <a:latin typeface="+mn-lt"/>
                </a:rPr>
                <a:t>bundle</a:t>
              </a:r>
            </a:p>
          </p:txBody>
        </p:sp>
      </p:grpSp>
      <p:grpSp>
        <p:nvGrpSpPr>
          <p:cNvPr id="68" name="Group 67">
            <a:extLst>
              <a:ext uri="{FF2B5EF4-FFF2-40B4-BE49-F238E27FC236}">
                <a16:creationId xmlns:a16="http://schemas.microsoft.com/office/drawing/2014/main" id="{BD0A620B-08E7-D961-AF18-51395C324F56}"/>
              </a:ext>
            </a:extLst>
          </p:cNvPr>
          <p:cNvGrpSpPr/>
          <p:nvPr/>
        </p:nvGrpSpPr>
        <p:grpSpPr>
          <a:xfrm>
            <a:off x="915604" y="4172511"/>
            <a:ext cx="1186826" cy="407820"/>
            <a:chOff x="915604" y="4172511"/>
            <a:chExt cx="1186826" cy="407820"/>
          </a:xfrm>
        </p:grpSpPr>
        <p:cxnSp>
          <p:nvCxnSpPr>
            <p:cNvPr id="14" name="Straight Arrow Connector 13">
              <a:extLst>
                <a:ext uri="{FF2B5EF4-FFF2-40B4-BE49-F238E27FC236}">
                  <a16:creationId xmlns:a16="http://schemas.microsoft.com/office/drawing/2014/main" id="{3CFCAE27-F9E6-7B28-9BF8-1F25430E1678}"/>
                </a:ext>
              </a:extLst>
            </p:cNvPr>
            <p:cNvCxnSpPr>
              <a:cxnSpLocks/>
              <a:endCxn id="9" idx="0"/>
            </p:cNvCxnSpPr>
            <p:nvPr/>
          </p:nvCxnSpPr>
          <p:spPr>
            <a:xfrm>
              <a:off x="915604" y="4502383"/>
              <a:ext cx="1186826" cy="7794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342A78AB-44A4-1BAF-490D-989208B88D90}"/>
                </a:ext>
              </a:extLst>
            </p:cNvPr>
            <p:cNvSpPr txBox="1"/>
            <p:nvPr/>
          </p:nvSpPr>
          <p:spPr>
            <a:xfrm rot="301027">
              <a:off x="1331827" y="4172511"/>
              <a:ext cx="409023" cy="400110"/>
            </a:xfrm>
            <a:prstGeom prst="rect">
              <a:avLst/>
            </a:prstGeom>
            <a:noFill/>
          </p:spPr>
          <p:txBody>
            <a:bodyPr wrap="none" rtlCol="0">
              <a:spAutoFit/>
            </a:bodyPr>
            <a:lstStyle/>
            <a:p>
              <a:pPr algn="l"/>
              <a:r>
                <a:rPr lang="en-US" sz="2000" dirty="0">
                  <a:latin typeface="+mn-lt"/>
                </a:rPr>
                <a:t>Tx</a:t>
              </a:r>
            </a:p>
          </p:txBody>
        </p:sp>
      </p:grpSp>
      <p:sp>
        <p:nvSpPr>
          <p:cNvPr id="18" name="Rectangle 17">
            <a:extLst>
              <a:ext uri="{FF2B5EF4-FFF2-40B4-BE49-F238E27FC236}">
                <a16:creationId xmlns:a16="http://schemas.microsoft.com/office/drawing/2014/main" id="{4C3BF2C8-8734-2B02-3DC2-335CAE995A73}"/>
              </a:ext>
            </a:extLst>
          </p:cNvPr>
          <p:cNvSpPr/>
          <p:nvPr/>
        </p:nvSpPr>
        <p:spPr>
          <a:xfrm>
            <a:off x="4723714" y="2627811"/>
            <a:ext cx="1185863" cy="68864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t>relay 1</a:t>
            </a:r>
          </a:p>
        </p:txBody>
      </p:sp>
      <p:sp>
        <p:nvSpPr>
          <p:cNvPr id="19" name="Rectangle 18">
            <a:extLst>
              <a:ext uri="{FF2B5EF4-FFF2-40B4-BE49-F238E27FC236}">
                <a16:creationId xmlns:a16="http://schemas.microsoft.com/office/drawing/2014/main" id="{FC08947A-3FB0-73FC-E480-DA0EE5BE9E33}"/>
              </a:ext>
            </a:extLst>
          </p:cNvPr>
          <p:cNvSpPr/>
          <p:nvPr/>
        </p:nvSpPr>
        <p:spPr>
          <a:xfrm>
            <a:off x="4743283" y="3560447"/>
            <a:ext cx="1185863" cy="105966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t>relay 2</a:t>
            </a:r>
          </a:p>
        </p:txBody>
      </p:sp>
      <p:sp>
        <p:nvSpPr>
          <p:cNvPr id="20" name="Rectangle 19">
            <a:extLst>
              <a:ext uri="{FF2B5EF4-FFF2-40B4-BE49-F238E27FC236}">
                <a16:creationId xmlns:a16="http://schemas.microsoft.com/office/drawing/2014/main" id="{E7FC8B41-AED3-8C66-5F18-7D59EF3B6AE3}"/>
              </a:ext>
            </a:extLst>
          </p:cNvPr>
          <p:cNvSpPr/>
          <p:nvPr/>
        </p:nvSpPr>
        <p:spPr>
          <a:xfrm>
            <a:off x="7105261" y="2508086"/>
            <a:ext cx="1672263" cy="164258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a:t>validator</a:t>
            </a:r>
            <a:br>
              <a:rPr lang="en-US" sz="2000" dirty="0"/>
            </a:br>
            <a:r>
              <a:rPr lang="en-US" sz="2000" dirty="0"/>
              <a:t>(the current block proposer)</a:t>
            </a:r>
          </a:p>
        </p:txBody>
      </p:sp>
      <p:grpSp>
        <p:nvGrpSpPr>
          <p:cNvPr id="69" name="Group 68">
            <a:extLst>
              <a:ext uri="{FF2B5EF4-FFF2-40B4-BE49-F238E27FC236}">
                <a16:creationId xmlns:a16="http://schemas.microsoft.com/office/drawing/2014/main" id="{2174BEED-383E-5377-EF9E-7098E5C7603D}"/>
              </a:ext>
            </a:extLst>
          </p:cNvPr>
          <p:cNvGrpSpPr/>
          <p:nvPr/>
        </p:nvGrpSpPr>
        <p:grpSpPr>
          <a:xfrm>
            <a:off x="3571875" y="2475915"/>
            <a:ext cx="1171408" cy="1614364"/>
            <a:chOff x="3571875" y="2475915"/>
            <a:chExt cx="1171408" cy="1614364"/>
          </a:xfrm>
        </p:grpSpPr>
        <p:cxnSp>
          <p:nvCxnSpPr>
            <p:cNvPr id="22" name="Straight Arrow Connector 21">
              <a:extLst>
                <a:ext uri="{FF2B5EF4-FFF2-40B4-BE49-F238E27FC236}">
                  <a16:creationId xmlns:a16="http://schemas.microsoft.com/office/drawing/2014/main" id="{0D8988AC-11D1-6AF5-EBD8-AF412414A921}"/>
                </a:ext>
              </a:extLst>
            </p:cNvPr>
            <p:cNvCxnSpPr>
              <a:cxnSpLocks/>
            </p:cNvCxnSpPr>
            <p:nvPr/>
          </p:nvCxnSpPr>
          <p:spPr>
            <a:xfrm>
              <a:off x="3571875" y="2694995"/>
              <a:ext cx="1151839" cy="19937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42C9822E-0193-D0CD-A645-A99EA896D8BE}"/>
                </a:ext>
              </a:extLst>
            </p:cNvPr>
            <p:cNvCxnSpPr>
              <a:cxnSpLocks/>
            </p:cNvCxnSpPr>
            <p:nvPr/>
          </p:nvCxnSpPr>
          <p:spPr>
            <a:xfrm>
              <a:off x="3591444" y="3022615"/>
              <a:ext cx="1108704" cy="78720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BD24DB01-648F-C016-1DC6-DDA9EFFC93E8}"/>
                </a:ext>
              </a:extLst>
            </p:cNvPr>
            <p:cNvCxnSpPr>
              <a:cxnSpLocks/>
              <a:endCxn id="19" idx="1"/>
            </p:cNvCxnSpPr>
            <p:nvPr/>
          </p:nvCxnSpPr>
          <p:spPr>
            <a:xfrm>
              <a:off x="3591444" y="3905095"/>
              <a:ext cx="1151839" cy="18518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6" name="TextBox 25">
              <a:extLst>
                <a:ext uri="{FF2B5EF4-FFF2-40B4-BE49-F238E27FC236}">
                  <a16:creationId xmlns:a16="http://schemas.microsoft.com/office/drawing/2014/main" id="{239A359D-29B0-9E5B-BE39-D7FDA6A44847}"/>
                </a:ext>
              </a:extLst>
            </p:cNvPr>
            <p:cNvSpPr txBox="1"/>
            <p:nvPr/>
          </p:nvSpPr>
          <p:spPr>
            <a:xfrm rot="693023">
              <a:off x="3811723" y="2475915"/>
              <a:ext cx="739305" cy="400110"/>
            </a:xfrm>
            <a:prstGeom prst="rect">
              <a:avLst/>
            </a:prstGeom>
            <a:noFill/>
          </p:spPr>
          <p:txBody>
            <a:bodyPr wrap="none" rtlCol="0">
              <a:spAutoFit/>
            </a:bodyPr>
            <a:lstStyle/>
            <a:p>
              <a:pPr algn="l"/>
              <a:r>
                <a:rPr lang="en-US" sz="2000" dirty="0">
                  <a:latin typeface="+mn-lt"/>
                </a:rPr>
                <a:t>block</a:t>
              </a:r>
            </a:p>
          </p:txBody>
        </p:sp>
        <p:sp>
          <p:nvSpPr>
            <p:cNvPr id="27" name="TextBox 26">
              <a:extLst>
                <a:ext uri="{FF2B5EF4-FFF2-40B4-BE49-F238E27FC236}">
                  <a16:creationId xmlns:a16="http://schemas.microsoft.com/office/drawing/2014/main" id="{6D295EB5-3680-B37A-D845-23F3BF5AC23A}"/>
                </a:ext>
              </a:extLst>
            </p:cNvPr>
            <p:cNvSpPr txBox="1"/>
            <p:nvPr/>
          </p:nvSpPr>
          <p:spPr>
            <a:xfrm rot="479603">
              <a:off x="3683583" y="3654385"/>
              <a:ext cx="739305" cy="400110"/>
            </a:xfrm>
            <a:prstGeom prst="rect">
              <a:avLst/>
            </a:prstGeom>
            <a:noFill/>
          </p:spPr>
          <p:txBody>
            <a:bodyPr wrap="none" rtlCol="0">
              <a:spAutoFit/>
            </a:bodyPr>
            <a:lstStyle/>
            <a:p>
              <a:pPr algn="l"/>
              <a:r>
                <a:rPr lang="en-US" sz="2000" dirty="0">
                  <a:latin typeface="+mn-lt"/>
                </a:rPr>
                <a:t>block</a:t>
              </a:r>
            </a:p>
          </p:txBody>
        </p:sp>
        <p:sp>
          <p:nvSpPr>
            <p:cNvPr id="28" name="TextBox 27">
              <a:extLst>
                <a:ext uri="{FF2B5EF4-FFF2-40B4-BE49-F238E27FC236}">
                  <a16:creationId xmlns:a16="http://schemas.microsoft.com/office/drawing/2014/main" id="{6C50E875-B96F-C774-A5D8-7ED90AE57A66}"/>
                </a:ext>
              </a:extLst>
            </p:cNvPr>
            <p:cNvSpPr txBox="1"/>
            <p:nvPr/>
          </p:nvSpPr>
          <p:spPr>
            <a:xfrm rot="2110285">
              <a:off x="3887521" y="3147979"/>
              <a:ext cx="739305" cy="400110"/>
            </a:xfrm>
            <a:prstGeom prst="rect">
              <a:avLst/>
            </a:prstGeom>
            <a:noFill/>
          </p:spPr>
          <p:txBody>
            <a:bodyPr wrap="none" rtlCol="0">
              <a:spAutoFit/>
            </a:bodyPr>
            <a:lstStyle/>
            <a:p>
              <a:pPr algn="l"/>
              <a:r>
                <a:rPr lang="en-US" sz="2000" dirty="0">
                  <a:latin typeface="+mn-lt"/>
                </a:rPr>
                <a:t>block</a:t>
              </a:r>
            </a:p>
          </p:txBody>
        </p:sp>
      </p:grpSp>
      <p:grpSp>
        <p:nvGrpSpPr>
          <p:cNvPr id="60" name="Group 59">
            <a:extLst>
              <a:ext uri="{FF2B5EF4-FFF2-40B4-BE49-F238E27FC236}">
                <a16:creationId xmlns:a16="http://schemas.microsoft.com/office/drawing/2014/main" id="{CBC7885D-190E-C986-BE2D-EF96CF0C59BC}"/>
              </a:ext>
            </a:extLst>
          </p:cNvPr>
          <p:cNvGrpSpPr/>
          <p:nvPr/>
        </p:nvGrpSpPr>
        <p:grpSpPr>
          <a:xfrm>
            <a:off x="5906905" y="2669653"/>
            <a:ext cx="1139944" cy="400110"/>
            <a:chOff x="5906472" y="2506386"/>
            <a:chExt cx="1139944" cy="400110"/>
          </a:xfrm>
        </p:grpSpPr>
        <p:cxnSp>
          <p:nvCxnSpPr>
            <p:cNvPr id="30" name="Straight Arrow Connector 29">
              <a:extLst>
                <a:ext uri="{FF2B5EF4-FFF2-40B4-BE49-F238E27FC236}">
                  <a16:creationId xmlns:a16="http://schemas.microsoft.com/office/drawing/2014/main" id="{7CA12F5F-769D-84A8-0D89-636C336754DF}"/>
                </a:ext>
              </a:extLst>
            </p:cNvPr>
            <p:cNvCxnSpPr>
              <a:cxnSpLocks/>
            </p:cNvCxnSpPr>
            <p:nvPr/>
          </p:nvCxnSpPr>
          <p:spPr>
            <a:xfrm>
              <a:off x="5909577" y="2818889"/>
              <a:ext cx="1136839"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1" name="TextBox 30">
              <a:extLst>
                <a:ext uri="{FF2B5EF4-FFF2-40B4-BE49-F238E27FC236}">
                  <a16:creationId xmlns:a16="http://schemas.microsoft.com/office/drawing/2014/main" id="{0A5F2247-E0DB-1D3B-4ECE-927C442BFAC0}"/>
                </a:ext>
              </a:extLst>
            </p:cNvPr>
            <p:cNvSpPr txBox="1"/>
            <p:nvPr/>
          </p:nvSpPr>
          <p:spPr>
            <a:xfrm>
              <a:off x="5906472" y="2506386"/>
              <a:ext cx="1124026" cy="400110"/>
            </a:xfrm>
            <a:prstGeom prst="rect">
              <a:avLst/>
            </a:prstGeom>
            <a:noFill/>
          </p:spPr>
          <p:txBody>
            <a:bodyPr wrap="none" rtlCol="0">
              <a:spAutoFit/>
            </a:bodyPr>
            <a:lstStyle/>
            <a:p>
              <a:pPr algn="l"/>
              <a:r>
                <a:rPr lang="en-US" sz="2000" dirty="0" err="1">
                  <a:latin typeface="+mn-lt"/>
                </a:rPr>
                <a:t>blockHdr</a:t>
              </a:r>
              <a:endParaRPr lang="en-US" sz="2000" dirty="0">
                <a:latin typeface="+mn-lt"/>
              </a:endParaRPr>
            </a:p>
          </p:txBody>
        </p:sp>
      </p:grpSp>
      <p:grpSp>
        <p:nvGrpSpPr>
          <p:cNvPr id="59" name="Group 58">
            <a:extLst>
              <a:ext uri="{FF2B5EF4-FFF2-40B4-BE49-F238E27FC236}">
                <a16:creationId xmlns:a16="http://schemas.microsoft.com/office/drawing/2014/main" id="{CBD96918-553E-E2BD-F178-67EA47B29752}"/>
              </a:ext>
            </a:extLst>
          </p:cNvPr>
          <p:cNvGrpSpPr/>
          <p:nvPr/>
        </p:nvGrpSpPr>
        <p:grpSpPr>
          <a:xfrm>
            <a:off x="5948533" y="4445887"/>
            <a:ext cx="2828991" cy="696055"/>
            <a:chOff x="6193118" y="4234135"/>
            <a:chExt cx="2828991" cy="696055"/>
          </a:xfrm>
        </p:grpSpPr>
        <p:cxnSp>
          <p:nvCxnSpPr>
            <p:cNvPr id="33" name="Elbow Connector 32">
              <a:extLst>
                <a:ext uri="{FF2B5EF4-FFF2-40B4-BE49-F238E27FC236}">
                  <a16:creationId xmlns:a16="http://schemas.microsoft.com/office/drawing/2014/main" id="{FBC89BA8-5219-EB42-CC7B-7C1A6E158349}"/>
                </a:ext>
              </a:extLst>
            </p:cNvPr>
            <p:cNvCxnSpPr>
              <a:cxnSpLocks/>
            </p:cNvCxnSpPr>
            <p:nvPr/>
          </p:nvCxnSpPr>
          <p:spPr>
            <a:xfrm>
              <a:off x="6193118" y="4234135"/>
              <a:ext cx="2828991" cy="6982"/>
            </a:xfrm>
            <a:prstGeom prst="bentConnector3">
              <a:avLst>
                <a:gd name="adj1" fmla="val 50000"/>
              </a:avLst>
            </a:prstGeom>
            <a:ln>
              <a:tailEnd type="triangle"/>
            </a:ln>
          </p:spPr>
          <p:style>
            <a:lnRef idx="2">
              <a:schemeClr val="accent1"/>
            </a:lnRef>
            <a:fillRef idx="0">
              <a:schemeClr val="accent1"/>
            </a:fillRef>
            <a:effectRef idx="1">
              <a:schemeClr val="accent1"/>
            </a:effectRef>
            <a:fontRef idx="minor">
              <a:schemeClr val="tx1"/>
            </a:fontRef>
          </p:style>
        </p:cxnSp>
        <p:sp>
          <p:nvSpPr>
            <p:cNvPr id="35" name="TextBox 34">
              <a:extLst>
                <a:ext uri="{FF2B5EF4-FFF2-40B4-BE49-F238E27FC236}">
                  <a16:creationId xmlns:a16="http://schemas.microsoft.com/office/drawing/2014/main" id="{00E9578C-DA90-16CA-DF46-28435E332714}"/>
                </a:ext>
              </a:extLst>
            </p:cNvPr>
            <p:cNvSpPr txBox="1"/>
            <p:nvPr/>
          </p:nvSpPr>
          <p:spPr>
            <a:xfrm>
              <a:off x="6917264" y="4239552"/>
              <a:ext cx="1955885" cy="690638"/>
            </a:xfrm>
            <a:prstGeom prst="rect">
              <a:avLst/>
            </a:prstGeom>
            <a:noFill/>
          </p:spPr>
          <p:txBody>
            <a:bodyPr wrap="square" rtlCol="0">
              <a:spAutoFit/>
            </a:bodyPr>
            <a:lstStyle/>
            <a:p>
              <a:pPr algn="ctr">
                <a:lnSpc>
                  <a:spcPct val="80000"/>
                </a:lnSpc>
              </a:pPr>
              <a:r>
                <a:rPr lang="en-US" dirty="0">
                  <a:latin typeface="+mn-lt"/>
                </a:rPr>
                <a:t>send block to</a:t>
              </a:r>
              <a:br>
                <a:rPr lang="en-US" dirty="0">
                  <a:latin typeface="+mn-lt"/>
                </a:rPr>
              </a:br>
              <a:r>
                <a:rPr lang="en-US" dirty="0">
                  <a:latin typeface="+mn-lt"/>
                </a:rPr>
                <a:t>eth network</a:t>
              </a:r>
            </a:p>
          </p:txBody>
        </p:sp>
      </p:grpSp>
      <p:pic>
        <p:nvPicPr>
          <p:cNvPr id="48" name="Picture 47">
            <a:extLst>
              <a:ext uri="{FF2B5EF4-FFF2-40B4-BE49-F238E27FC236}">
                <a16:creationId xmlns:a16="http://schemas.microsoft.com/office/drawing/2014/main" id="{ECA6290D-49AC-0ACD-AE4B-0C87C939B733}"/>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10321" y="3382647"/>
            <a:ext cx="397860" cy="588549"/>
          </a:xfrm>
          <a:prstGeom prst="rect">
            <a:avLst/>
          </a:prstGeom>
        </p:spPr>
      </p:pic>
      <p:grpSp>
        <p:nvGrpSpPr>
          <p:cNvPr id="67" name="Group 66">
            <a:extLst>
              <a:ext uri="{FF2B5EF4-FFF2-40B4-BE49-F238E27FC236}">
                <a16:creationId xmlns:a16="http://schemas.microsoft.com/office/drawing/2014/main" id="{6159D61F-9DC7-7720-300C-2D6D1FF73063}"/>
              </a:ext>
            </a:extLst>
          </p:cNvPr>
          <p:cNvGrpSpPr/>
          <p:nvPr/>
        </p:nvGrpSpPr>
        <p:grpSpPr>
          <a:xfrm>
            <a:off x="896550" y="3333708"/>
            <a:ext cx="1489462" cy="400110"/>
            <a:chOff x="896550" y="3333708"/>
            <a:chExt cx="1489462" cy="400110"/>
          </a:xfrm>
        </p:grpSpPr>
        <p:cxnSp>
          <p:nvCxnSpPr>
            <p:cNvPr id="49" name="Straight Arrow Connector 48">
              <a:extLst>
                <a:ext uri="{FF2B5EF4-FFF2-40B4-BE49-F238E27FC236}">
                  <a16:creationId xmlns:a16="http://schemas.microsoft.com/office/drawing/2014/main" id="{C48B9DFF-58D1-C1CB-5319-C1F366075672}"/>
                </a:ext>
              </a:extLst>
            </p:cNvPr>
            <p:cNvCxnSpPr>
              <a:cxnSpLocks/>
              <a:endCxn id="7" idx="1"/>
            </p:cNvCxnSpPr>
            <p:nvPr/>
          </p:nvCxnSpPr>
          <p:spPr>
            <a:xfrm flipV="1">
              <a:off x="896550" y="3636121"/>
              <a:ext cx="1489462" cy="5958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50" name="TextBox 49">
              <a:extLst>
                <a:ext uri="{FF2B5EF4-FFF2-40B4-BE49-F238E27FC236}">
                  <a16:creationId xmlns:a16="http://schemas.microsoft.com/office/drawing/2014/main" id="{3E1E4A1F-9344-DCAF-1761-A152E35D194E}"/>
                </a:ext>
              </a:extLst>
            </p:cNvPr>
            <p:cNvSpPr txBox="1"/>
            <p:nvPr/>
          </p:nvSpPr>
          <p:spPr>
            <a:xfrm>
              <a:off x="1167724" y="3333708"/>
              <a:ext cx="910827" cy="400110"/>
            </a:xfrm>
            <a:prstGeom prst="rect">
              <a:avLst/>
            </a:prstGeom>
            <a:noFill/>
          </p:spPr>
          <p:txBody>
            <a:bodyPr wrap="none" rtlCol="0">
              <a:spAutoFit/>
            </a:bodyPr>
            <a:lstStyle/>
            <a:p>
              <a:pPr algn="l"/>
              <a:r>
                <a:rPr lang="en-US" sz="2000" dirty="0">
                  <a:latin typeface="+mn-lt"/>
                </a:rPr>
                <a:t>bundle</a:t>
              </a:r>
            </a:p>
          </p:txBody>
        </p:sp>
      </p:grpSp>
      <p:grpSp>
        <p:nvGrpSpPr>
          <p:cNvPr id="61" name="Group 60">
            <a:extLst>
              <a:ext uri="{FF2B5EF4-FFF2-40B4-BE49-F238E27FC236}">
                <a16:creationId xmlns:a16="http://schemas.microsoft.com/office/drawing/2014/main" id="{03365422-4378-18D6-EA18-DA6890FCA5E9}"/>
              </a:ext>
            </a:extLst>
          </p:cNvPr>
          <p:cNvGrpSpPr/>
          <p:nvPr/>
        </p:nvGrpSpPr>
        <p:grpSpPr>
          <a:xfrm>
            <a:off x="5962390" y="3771141"/>
            <a:ext cx="1182198" cy="400110"/>
            <a:chOff x="5933385" y="2815950"/>
            <a:chExt cx="1182198" cy="400110"/>
          </a:xfrm>
        </p:grpSpPr>
        <p:cxnSp>
          <p:nvCxnSpPr>
            <p:cNvPr id="56" name="Straight Arrow Connector 55">
              <a:extLst>
                <a:ext uri="{FF2B5EF4-FFF2-40B4-BE49-F238E27FC236}">
                  <a16:creationId xmlns:a16="http://schemas.microsoft.com/office/drawing/2014/main" id="{975421C1-3F7A-6FEF-BEC8-42DD24CD9D82}"/>
                </a:ext>
              </a:extLst>
            </p:cNvPr>
            <p:cNvCxnSpPr>
              <a:cxnSpLocks/>
            </p:cNvCxnSpPr>
            <p:nvPr/>
          </p:nvCxnSpPr>
          <p:spPr>
            <a:xfrm flipH="1">
              <a:off x="5933385" y="3128453"/>
              <a:ext cx="1136839"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57" name="TextBox 56">
              <a:extLst>
                <a:ext uri="{FF2B5EF4-FFF2-40B4-BE49-F238E27FC236}">
                  <a16:creationId xmlns:a16="http://schemas.microsoft.com/office/drawing/2014/main" id="{56A2821F-25DE-C056-E218-D4DA5538DD3E}"/>
                </a:ext>
              </a:extLst>
            </p:cNvPr>
            <p:cNvSpPr txBox="1"/>
            <p:nvPr/>
          </p:nvSpPr>
          <p:spPr>
            <a:xfrm>
              <a:off x="5958856" y="2815950"/>
              <a:ext cx="1156727" cy="400110"/>
            </a:xfrm>
            <a:prstGeom prst="rect">
              <a:avLst/>
            </a:prstGeom>
            <a:noFill/>
          </p:spPr>
          <p:txBody>
            <a:bodyPr wrap="none" rtlCol="0">
              <a:spAutoFit/>
            </a:bodyPr>
            <a:lstStyle/>
            <a:p>
              <a:pPr algn="l"/>
              <a:r>
                <a:rPr lang="en-US" sz="2000" dirty="0">
                  <a:latin typeface="+mn-lt"/>
                </a:rPr>
                <a:t>signature</a:t>
              </a:r>
            </a:p>
          </p:txBody>
        </p:sp>
      </p:grpSp>
      <p:grpSp>
        <p:nvGrpSpPr>
          <p:cNvPr id="70" name="Group 69">
            <a:extLst>
              <a:ext uri="{FF2B5EF4-FFF2-40B4-BE49-F238E27FC236}">
                <a16:creationId xmlns:a16="http://schemas.microsoft.com/office/drawing/2014/main" id="{FE854101-7395-6208-1A9E-3EF60E2268AF}"/>
              </a:ext>
            </a:extLst>
          </p:cNvPr>
          <p:cNvGrpSpPr/>
          <p:nvPr/>
        </p:nvGrpSpPr>
        <p:grpSpPr>
          <a:xfrm>
            <a:off x="5924331" y="3415280"/>
            <a:ext cx="1139944" cy="400110"/>
            <a:chOff x="5906472" y="2506386"/>
            <a:chExt cx="1139944" cy="400110"/>
          </a:xfrm>
        </p:grpSpPr>
        <p:cxnSp>
          <p:nvCxnSpPr>
            <p:cNvPr id="71" name="Straight Arrow Connector 70">
              <a:extLst>
                <a:ext uri="{FF2B5EF4-FFF2-40B4-BE49-F238E27FC236}">
                  <a16:creationId xmlns:a16="http://schemas.microsoft.com/office/drawing/2014/main" id="{83ACF308-ABB6-4D02-0321-D74D70480238}"/>
                </a:ext>
              </a:extLst>
            </p:cNvPr>
            <p:cNvCxnSpPr>
              <a:cxnSpLocks/>
            </p:cNvCxnSpPr>
            <p:nvPr/>
          </p:nvCxnSpPr>
          <p:spPr>
            <a:xfrm>
              <a:off x="5909577" y="2818889"/>
              <a:ext cx="1136839"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72" name="TextBox 71">
              <a:extLst>
                <a:ext uri="{FF2B5EF4-FFF2-40B4-BE49-F238E27FC236}">
                  <a16:creationId xmlns:a16="http://schemas.microsoft.com/office/drawing/2014/main" id="{80D3FE55-0B96-E7BF-8979-1ED49411C86A}"/>
                </a:ext>
              </a:extLst>
            </p:cNvPr>
            <p:cNvSpPr txBox="1"/>
            <p:nvPr/>
          </p:nvSpPr>
          <p:spPr>
            <a:xfrm>
              <a:off x="5906472" y="2506386"/>
              <a:ext cx="1124026" cy="400110"/>
            </a:xfrm>
            <a:prstGeom prst="rect">
              <a:avLst/>
            </a:prstGeom>
            <a:noFill/>
          </p:spPr>
          <p:txBody>
            <a:bodyPr wrap="none" rtlCol="0">
              <a:spAutoFit/>
            </a:bodyPr>
            <a:lstStyle/>
            <a:p>
              <a:pPr algn="l"/>
              <a:r>
                <a:rPr lang="en-US" sz="2000" dirty="0" err="1">
                  <a:latin typeface="+mn-lt"/>
                </a:rPr>
                <a:t>blockHdr</a:t>
              </a:r>
              <a:endParaRPr lang="en-US" sz="2000" dirty="0">
                <a:latin typeface="+mn-lt"/>
              </a:endParaRPr>
            </a:p>
          </p:txBody>
        </p:sp>
      </p:grpSp>
      <p:grpSp>
        <p:nvGrpSpPr>
          <p:cNvPr id="74" name="Group 73">
            <a:extLst>
              <a:ext uri="{FF2B5EF4-FFF2-40B4-BE49-F238E27FC236}">
                <a16:creationId xmlns:a16="http://schemas.microsoft.com/office/drawing/2014/main" id="{28B84642-1869-ABD0-E4C0-DADDE2694873}"/>
              </a:ext>
            </a:extLst>
          </p:cNvPr>
          <p:cNvGrpSpPr/>
          <p:nvPr/>
        </p:nvGrpSpPr>
        <p:grpSpPr>
          <a:xfrm rot="20607746">
            <a:off x="863834" y="2852685"/>
            <a:ext cx="1489462" cy="400110"/>
            <a:chOff x="896550" y="3333708"/>
            <a:chExt cx="1489462" cy="400110"/>
          </a:xfrm>
        </p:grpSpPr>
        <p:cxnSp>
          <p:nvCxnSpPr>
            <p:cNvPr id="75" name="Straight Arrow Connector 74">
              <a:extLst>
                <a:ext uri="{FF2B5EF4-FFF2-40B4-BE49-F238E27FC236}">
                  <a16:creationId xmlns:a16="http://schemas.microsoft.com/office/drawing/2014/main" id="{33A59E25-DDD0-4086-1A05-D8D03C539A84}"/>
                </a:ext>
              </a:extLst>
            </p:cNvPr>
            <p:cNvCxnSpPr>
              <a:cxnSpLocks/>
            </p:cNvCxnSpPr>
            <p:nvPr/>
          </p:nvCxnSpPr>
          <p:spPr>
            <a:xfrm flipV="1">
              <a:off x="896550" y="3636121"/>
              <a:ext cx="1489462" cy="5958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76" name="TextBox 75">
              <a:extLst>
                <a:ext uri="{FF2B5EF4-FFF2-40B4-BE49-F238E27FC236}">
                  <a16:creationId xmlns:a16="http://schemas.microsoft.com/office/drawing/2014/main" id="{688A760F-261C-E022-F9DB-F6BE4B705E31}"/>
                </a:ext>
              </a:extLst>
            </p:cNvPr>
            <p:cNvSpPr txBox="1"/>
            <p:nvPr/>
          </p:nvSpPr>
          <p:spPr>
            <a:xfrm>
              <a:off x="1167724" y="3333708"/>
              <a:ext cx="910827" cy="400110"/>
            </a:xfrm>
            <a:prstGeom prst="rect">
              <a:avLst/>
            </a:prstGeom>
            <a:noFill/>
          </p:spPr>
          <p:txBody>
            <a:bodyPr wrap="none" rtlCol="0">
              <a:spAutoFit/>
            </a:bodyPr>
            <a:lstStyle/>
            <a:p>
              <a:pPr algn="l"/>
              <a:r>
                <a:rPr lang="en-US" sz="2000" dirty="0">
                  <a:latin typeface="+mn-lt"/>
                </a:rPr>
                <a:t>bundle</a:t>
              </a:r>
            </a:p>
          </p:txBody>
        </p:sp>
      </p:grpSp>
      <p:sp>
        <p:nvSpPr>
          <p:cNvPr id="77" name="TextBox 76">
            <a:extLst>
              <a:ext uri="{FF2B5EF4-FFF2-40B4-BE49-F238E27FC236}">
                <a16:creationId xmlns:a16="http://schemas.microsoft.com/office/drawing/2014/main" id="{F30CECD0-E7EA-4BD8-4F80-0E0CA2C6C327}"/>
              </a:ext>
            </a:extLst>
          </p:cNvPr>
          <p:cNvSpPr txBox="1"/>
          <p:nvPr/>
        </p:nvSpPr>
        <p:spPr>
          <a:xfrm>
            <a:off x="2182738" y="1872759"/>
            <a:ext cx="1766317" cy="646331"/>
          </a:xfrm>
          <a:prstGeom prst="rect">
            <a:avLst/>
          </a:prstGeom>
          <a:noFill/>
        </p:spPr>
        <p:txBody>
          <a:bodyPr wrap="none" rtlCol="0">
            <a:spAutoFit/>
          </a:bodyPr>
          <a:lstStyle/>
          <a:p>
            <a:pPr algn="l"/>
            <a:r>
              <a:rPr lang="en-US" sz="1800" dirty="0">
                <a:latin typeface="+mn-lt"/>
              </a:rPr>
              <a:t>build block from </a:t>
            </a:r>
            <a:br>
              <a:rPr lang="en-US" sz="1800" dirty="0">
                <a:latin typeface="+mn-lt"/>
              </a:rPr>
            </a:br>
            <a:r>
              <a:rPr lang="en-US" sz="1800" dirty="0">
                <a:latin typeface="+mn-lt"/>
              </a:rPr>
              <a:t>Tx and bundles</a:t>
            </a:r>
          </a:p>
        </p:txBody>
      </p:sp>
      <p:sp>
        <p:nvSpPr>
          <p:cNvPr id="78" name="TextBox 77">
            <a:extLst>
              <a:ext uri="{FF2B5EF4-FFF2-40B4-BE49-F238E27FC236}">
                <a16:creationId xmlns:a16="http://schemas.microsoft.com/office/drawing/2014/main" id="{DF0A4BD1-1C71-FAFD-E645-94059AFD874B}"/>
              </a:ext>
            </a:extLst>
          </p:cNvPr>
          <p:cNvSpPr txBox="1"/>
          <p:nvPr/>
        </p:nvSpPr>
        <p:spPr>
          <a:xfrm>
            <a:off x="6950334" y="2081648"/>
            <a:ext cx="2044470" cy="400110"/>
          </a:xfrm>
          <a:prstGeom prst="rect">
            <a:avLst/>
          </a:prstGeom>
          <a:noFill/>
        </p:spPr>
        <p:txBody>
          <a:bodyPr wrap="none" rtlCol="0">
            <a:spAutoFit/>
          </a:bodyPr>
          <a:lstStyle/>
          <a:p>
            <a:pPr algn="l"/>
            <a:r>
              <a:rPr lang="en-US" sz="2000" dirty="0">
                <a:latin typeface="+mn-lt"/>
              </a:rPr>
              <a:t>choose best block</a:t>
            </a:r>
          </a:p>
        </p:txBody>
      </p:sp>
      <p:cxnSp>
        <p:nvCxnSpPr>
          <p:cNvPr id="80" name="Straight Arrow Connector 79">
            <a:extLst>
              <a:ext uri="{FF2B5EF4-FFF2-40B4-BE49-F238E27FC236}">
                <a16:creationId xmlns:a16="http://schemas.microsoft.com/office/drawing/2014/main" id="{BA64F54F-BA63-03A8-98A3-FCF265DB6D4E}"/>
              </a:ext>
            </a:extLst>
          </p:cNvPr>
          <p:cNvCxnSpPr>
            <a:stCxn id="9" idx="3"/>
            <a:endCxn id="7" idx="2"/>
          </p:cNvCxnSpPr>
          <p:nvPr/>
        </p:nvCxnSpPr>
        <p:spPr>
          <a:xfrm flipH="1" flipV="1">
            <a:off x="2978944" y="3955791"/>
            <a:ext cx="42863" cy="28702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94069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wipe(left)">
                                      <p:cBhvr>
                                        <p:cTn id="7" dur="500"/>
                                        <p:tgtEl>
                                          <p:spTgt spid="66"/>
                                        </p:tgtEl>
                                      </p:cBhvr>
                                    </p:animEffect>
                                  </p:childTnLst>
                                </p:cTn>
                              </p:par>
                              <p:par>
                                <p:cTn id="8" presetID="22" presetClass="entr" presetSubtype="8" fill="hold" nodeType="withEffect">
                                  <p:stCondLst>
                                    <p:cond delay="0"/>
                                  </p:stCondLst>
                                  <p:childTnLst>
                                    <p:set>
                                      <p:cBhvr>
                                        <p:cTn id="9" dur="1" fill="hold">
                                          <p:stCondLst>
                                            <p:cond delay="0"/>
                                          </p:stCondLst>
                                        </p:cTn>
                                        <p:tgtEl>
                                          <p:spTgt spid="74"/>
                                        </p:tgtEl>
                                        <p:attrNameLst>
                                          <p:attrName>style.visibility</p:attrName>
                                        </p:attrNameLst>
                                      </p:cBhvr>
                                      <p:to>
                                        <p:strVal val="visible"/>
                                      </p:to>
                                    </p:set>
                                    <p:animEffect transition="in" filter="wipe(left)">
                                      <p:cBhvr>
                                        <p:cTn id="10" dur="500"/>
                                        <p:tgtEl>
                                          <p:spTgt spid="74"/>
                                        </p:tgtEl>
                                      </p:cBhvr>
                                    </p:animEffect>
                                  </p:childTnLst>
                                </p:cTn>
                              </p:par>
                              <p:par>
                                <p:cTn id="11" presetID="22" presetClass="entr" presetSubtype="8" fill="hold" nodeType="withEffect">
                                  <p:stCondLst>
                                    <p:cond delay="0"/>
                                  </p:stCondLst>
                                  <p:childTnLst>
                                    <p:set>
                                      <p:cBhvr>
                                        <p:cTn id="12" dur="1" fill="hold">
                                          <p:stCondLst>
                                            <p:cond delay="0"/>
                                          </p:stCondLst>
                                        </p:cTn>
                                        <p:tgtEl>
                                          <p:spTgt spid="68"/>
                                        </p:tgtEl>
                                        <p:attrNameLst>
                                          <p:attrName>style.visibility</p:attrName>
                                        </p:attrNameLst>
                                      </p:cBhvr>
                                      <p:to>
                                        <p:strVal val="visible"/>
                                      </p:to>
                                    </p:set>
                                    <p:animEffect transition="in" filter="wipe(left)">
                                      <p:cBhvr>
                                        <p:cTn id="13" dur="500"/>
                                        <p:tgtEl>
                                          <p:spTgt spid="68"/>
                                        </p:tgtEl>
                                      </p:cBhvr>
                                    </p:animEffect>
                                  </p:childTnLst>
                                </p:cTn>
                              </p:par>
                              <p:par>
                                <p:cTn id="14" presetID="22" presetClass="entr" presetSubtype="8" fill="hold" nodeType="withEffect">
                                  <p:stCondLst>
                                    <p:cond delay="0"/>
                                  </p:stCondLst>
                                  <p:childTnLst>
                                    <p:set>
                                      <p:cBhvr>
                                        <p:cTn id="15" dur="1" fill="hold">
                                          <p:stCondLst>
                                            <p:cond delay="0"/>
                                          </p:stCondLst>
                                        </p:cTn>
                                        <p:tgtEl>
                                          <p:spTgt spid="67"/>
                                        </p:tgtEl>
                                        <p:attrNameLst>
                                          <p:attrName>style.visibility</p:attrName>
                                        </p:attrNameLst>
                                      </p:cBhvr>
                                      <p:to>
                                        <p:strVal val="visible"/>
                                      </p:to>
                                    </p:set>
                                    <p:animEffect transition="in" filter="wipe(left)">
                                      <p:cBhvr>
                                        <p:cTn id="16" dur="500"/>
                                        <p:tgtEl>
                                          <p:spTgt spid="67"/>
                                        </p:tgtEl>
                                      </p:cBhvr>
                                    </p:animEffect>
                                  </p:childTnLst>
                                </p:cTn>
                              </p:par>
                            </p:childTnLst>
                          </p:cTn>
                        </p:par>
                        <p:par>
                          <p:cTn id="17" fill="hold">
                            <p:stCondLst>
                              <p:cond delay="500"/>
                            </p:stCondLst>
                            <p:childTnLst>
                              <p:par>
                                <p:cTn id="18" presetID="1" presetClass="entr" presetSubtype="0"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childTnLst>
                                </p:cTn>
                              </p:par>
                            </p:childTnLst>
                          </p:cTn>
                        </p:par>
                        <p:par>
                          <p:cTn id="20" fill="hold">
                            <p:stCondLst>
                              <p:cond delay="500"/>
                            </p:stCondLst>
                            <p:childTnLst>
                              <p:par>
                                <p:cTn id="21" presetID="1"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par>
                          <p:cTn id="23" fill="hold">
                            <p:stCondLst>
                              <p:cond delay="500"/>
                            </p:stCondLst>
                            <p:childTnLst>
                              <p:par>
                                <p:cTn id="24" presetID="1" presetClass="entr" presetSubtype="0" fill="hold" grpId="0" nodeType="afterEffect">
                                  <p:stCondLst>
                                    <p:cond delay="0"/>
                                  </p:stCondLst>
                                  <p:childTnLst>
                                    <p:set>
                                      <p:cBhvr>
                                        <p:cTn id="25" dur="1" fill="hold">
                                          <p:stCondLst>
                                            <p:cond delay="0"/>
                                          </p:stCondLst>
                                        </p:cTn>
                                        <p:tgtEl>
                                          <p:spTgt spid="9"/>
                                        </p:tgtEl>
                                        <p:attrNameLst>
                                          <p:attrName>style.visibility</p:attrName>
                                        </p:attrNameLst>
                                      </p:cBhvr>
                                      <p:to>
                                        <p:strVal val="visible"/>
                                      </p:to>
                                    </p:set>
                                  </p:childTnLst>
                                </p:cTn>
                              </p:par>
                            </p:childTnLst>
                          </p:cTn>
                        </p:par>
                        <p:par>
                          <p:cTn id="26" fill="hold">
                            <p:stCondLst>
                              <p:cond delay="500"/>
                            </p:stCondLst>
                            <p:childTnLst>
                              <p:par>
                                <p:cTn id="27" presetID="1" presetClass="entr" presetSubtype="0" fill="hold" nodeType="afterEffect">
                                  <p:stCondLst>
                                    <p:cond delay="0"/>
                                  </p:stCondLst>
                                  <p:childTnLst>
                                    <p:set>
                                      <p:cBhvr>
                                        <p:cTn id="28" dur="1" fill="hold">
                                          <p:stCondLst>
                                            <p:cond delay="0"/>
                                          </p:stCondLst>
                                        </p:cTn>
                                        <p:tgtEl>
                                          <p:spTgt spid="8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69"/>
                                        </p:tgtEl>
                                        <p:attrNameLst>
                                          <p:attrName>style.visibility</p:attrName>
                                        </p:attrNameLst>
                                      </p:cBhvr>
                                      <p:to>
                                        <p:strVal val="visible"/>
                                      </p:to>
                                    </p:set>
                                    <p:animEffect transition="in" filter="wipe(left)">
                                      <p:cBhvr>
                                        <p:cTn id="37" dur="500"/>
                                        <p:tgtEl>
                                          <p:spTgt spid="69"/>
                                        </p:tgtEl>
                                      </p:cBhvr>
                                    </p:animEffect>
                                  </p:childTnLst>
                                </p:cTn>
                              </p:par>
                            </p:childTnLst>
                          </p:cTn>
                        </p:par>
                        <p:par>
                          <p:cTn id="38" fill="hold">
                            <p:stCondLst>
                              <p:cond delay="500"/>
                            </p:stCondLst>
                            <p:childTnLst>
                              <p:par>
                                <p:cTn id="39" presetID="1" presetClass="entr" presetSubtype="0" fill="hold" grpId="0" nodeType="after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childTnLst>
                          </p:cTn>
                        </p:par>
                        <p:par>
                          <p:cTn id="41" fill="hold">
                            <p:stCondLst>
                              <p:cond delay="500"/>
                            </p:stCondLst>
                            <p:childTnLst>
                              <p:par>
                                <p:cTn id="42" presetID="1" presetClass="entr" presetSubtype="0" fill="hold" grpId="0" nodeType="afterEffect">
                                  <p:stCondLst>
                                    <p:cond delay="0"/>
                                  </p:stCondLst>
                                  <p:childTnLst>
                                    <p:set>
                                      <p:cBhvr>
                                        <p:cTn id="43" dur="1" fill="hold">
                                          <p:stCondLst>
                                            <p:cond delay="0"/>
                                          </p:stCondLst>
                                        </p:cTn>
                                        <p:tgtEl>
                                          <p:spTgt spid="19"/>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60"/>
                                        </p:tgtEl>
                                        <p:attrNameLst>
                                          <p:attrName>style.visibility</p:attrName>
                                        </p:attrNameLst>
                                      </p:cBhvr>
                                      <p:to>
                                        <p:strVal val="visible"/>
                                      </p:to>
                                    </p:set>
                                    <p:animEffect transition="in" filter="wipe(left)">
                                      <p:cBhvr>
                                        <p:cTn id="48" dur="500"/>
                                        <p:tgtEl>
                                          <p:spTgt spid="60"/>
                                        </p:tgtEl>
                                      </p:cBhvr>
                                    </p:animEffect>
                                  </p:childTnLst>
                                </p:cTn>
                              </p:par>
                              <p:par>
                                <p:cTn id="49" presetID="22" presetClass="entr" presetSubtype="8" fill="hold" nodeType="withEffect">
                                  <p:stCondLst>
                                    <p:cond delay="0"/>
                                  </p:stCondLst>
                                  <p:childTnLst>
                                    <p:set>
                                      <p:cBhvr>
                                        <p:cTn id="50" dur="1" fill="hold">
                                          <p:stCondLst>
                                            <p:cond delay="0"/>
                                          </p:stCondLst>
                                        </p:cTn>
                                        <p:tgtEl>
                                          <p:spTgt spid="70"/>
                                        </p:tgtEl>
                                        <p:attrNameLst>
                                          <p:attrName>style.visibility</p:attrName>
                                        </p:attrNameLst>
                                      </p:cBhvr>
                                      <p:to>
                                        <p:strVal val="visible"/>
                                      </p:to>
                                    </p:set>
                                    <p:animEffect transition="in" filter="wipe(left)">
                                      <p:cBhvr>
                                        <p:cTn id="51" dur="500"/>
                                        <p:tgtEl>
                                          <p:spTgt spid="70"/>
                                        </p:tgtEl>
                                      </p:cBhvr>
                                    </p:animEffec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78"/>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22" presetClass="entr" presetSubtype="2" fill="hold" nodeType="clickEffect">
                                  <p:stCondLst>
                                    <p:cond delay="0"/>
                                  </p:stCondLst>
                                  <p:childTnLst>
                                    <p:set>
                                      <p:cBhvr>
                                        <p:cTn id="59" dur="1" fill="hold">
                                          <p:stCondLst>
                                            <p:cond delay="0"/>
                                          </p:stCondLst>
                                        </p:cTn>
                                        <p:tgtEl>
                                          <p:spTgt spid="61"/>
                                        </p:tgtEl>
                                        <p:attrNameLst>
                                          <p:attrName>style.visibility</p:attrName>
                                        </p:attrNameLst>
                                      </p:cBhvr>
                                      <p:to>
                                        <p:strVal val="visible"/>
                                      </p:to>
                                    </p:set>
                                    <p:animEffect transition="in" filter="wipe(right)">
                                      <p:cBhvr>
                                        <p:cTn id="60" dur="500"/>
                                        <p:tgtEl>
                                          <p:spTgt spid="61"/>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nodeType="clickEffect">
                                  <p:stCondLst>
                                    <p:cond delay="0"/>
                                  </p:stCondLst>
                                  <p:childTnLst>
                                    <p:set>
                                      <p:cBhvr>
                                        <p:cTn id="64" dur="1" fill="hold">
                                          <p:stCondLst>
                                            <p:cond delay="0"/>
                                          </p:stCondLst>
                                        </p:cTn>
                                        <p:tgtEl>
                                          <p:spTgt spid="59"/>
                                        </p:tgtEl>
                                        <p:attrNameLst>
                                          <p:attrName>style.visibility</p:attrName>
                                        </p:attrNameLst>
                                      </p:cBhvr>
                                      <p:to>
                                        <p:strVal val="visible"/>
                                      </p:to>
                                    </p:set>
                                    <p:animEffect transition="in" filter="wipe(left)">
                                      <p:cBhvr>
                                        <p:cTn id="65"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18" grpId="0" animBg="1"/>
      <p:bldP spid="19" grpId="0" animBg="1"/>
      <p:bldP spid="77" grpId="0"/>
      <p:bldP spid="7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B3AA4D-0B05-DEE9-C2D2-77E9C0C3A9AC}"/>
              </a:ext>
            </a:extLst>
          </p:cNvPr>
          <p:cNvSpPr>
            <a:spLocks noGrp="1"/>
          </p:cNvSpPr>
          <p:nvPr>
            <p:ph type="title"/>
          </p:nvPr>
        </p:nvSpPr>
        <p:spPr/>
        <p:txBody>
          <a:bodyPr>
            <a:normAutofit fontScale="90000"/>
          </a:bodyPr>
          <a:lstStyle/>
          <a:p>
            <a:r>
              <a:rPr lang="en-US" dirty="0"/>
              <a:t>MEV-boost</a:t>
            </a:r>
          </a:p>
        </p:txBody>
      </p:sp>
      <p:sp>
        <p:nvSpPr>
          <p:cNvPr id="3" name="Content Placeholder 2">
            <a:extLst>
              <a:ext uri="{FF2B5EF4-FFF2-40B4-BE49-F238E27FC236}">
                <a16:creationId xmlns:a16="http://schemas.microsoft.com/office/drawing/2014/main" id="{692D02E9-2679-56AC-2DB8-5E27C0586F88}"/>
              </a:ext>
            </a:extLst>
          </p:cNvPr>
          <p:cNvSpPr>
            <a:spLocks noGrp="1"/>
          </p:cNvSpPr>
          <p:nvPr>
            <p:ph idx="1"/>
          </p:nvPr>
        </p:nvSpPr>
        <p:spPr>
          <a:xfrm>
            <a:off x="457200" y="1000122"/>
            <a:ext cx="8686800" cy="3943349"/>
          </a:xfrm>
        </p:spPr>
        <p:txBody>
          <a:bodyPr>
            <a:normAutofit fontScale="85000" lnSpcReduction="10000"/>
          </a:bodyPr>
          <a:lstStyle/>
          <a:p>
            <a:pPr marL="0" indent="0">
              <a:buNone/>
            </a:pPr>
            <a:r>
              <a:rPr lang="en-US" b="1" dirty="0"/>
              <a:t>Builder</a:t>
            </a:r>
            <a:r>
              <a:rPr lang="en-US" dirty="0"/>
              <a:t>:  collects bundles and Tx, builds a block   </a:t>
            </a:r>
            <a:r>
              <a:rPr lang="en-US" sz="2000" dirty="0"/>
              <a:t>(≈300 bundles/block)</a:t>
            </a:r>
            <a:endParaRPr lang="en-US" sz="2800" dirty="0"/>
          </a:p>
          <a:p>
            <a:r>
              <a:rPr lang="en-US" dirty="0"/>
              <a:t>includes a MEV offer to validator  (</a:t>
            </a:r>
            <a:r>
              <a:rPr lang="en-US" dirty="0" err="1">
                <a:effectLst/>
              </a:rPr>
              <a:t>feeRecipient</a:t>
            </a:r>
            <a:r>
              <a:rPr lang="en-US" dirty="0">
                <a:effectLst/>
              </a:rPr>
              <a:t>)</a:t>
            </a:r>
          </a:p>
          <a:p>
            <a:pPr marL="0" indent="0">
              <a:spcBef>
                <a:spcPts val="1776"/>
              </a:spcBef>
              <a:buNone/>
            </a:pPr>
            <a:r>
              <a:rPr lang="en-US" b="1" dirty="0"/>
              <a:t>Relay</a:t>
            </a:r>
            <a:r>
              <a:rPr lang="en-US" dirty="0"/>
              <a:t>:  collects blocks, chooses block with max MEV offer</a:t>
            </a:r>
          </a:p>
          <a:p>
            <a:r>
              <a:rPr lang="en-US" dirty="0">
                <a:effectLst/>
              </a:rPr>
              <a:t>sends block header (and MEV of</a:t>
            </a:r>
            <a:r>
              <a:rPr lang="en-US" dirty="0"/>
              <a:t>fer) to block proposer</a:t>
            </a:r>
          </a:p>
          <a:p>
            <a:r>
              <a:rPr lang="en-US" dirty="0">
                <a:effectLst/>
              </a:rPr>
              <a:t>Can’t expose Tx </a:t>
            </a:r>
            <a:r>
              <a:rPr lang="en-US" dirty="0"/>
              <a:t>in block </a:t>
            </a:r>
            <a:r>
              <a:rPr lang="en-US" dirty="0">
                <a:effectLst/>
              </a:rPr>
              <a:t>to proposer (</a:t>
            </a:r>
            <a:r>
              <a:rPr lang="en-US" dirty="0"/>
              <a:t>proposer could steal Tx)</a:t>
            </a:r>
          </a:p>
          <a:p>
            <a:pPr marL="0" indent="0">
              <a:spcBef>
                <a:spcPts val="1776"/>
              </a:spcBef>
              <a:buNone/>
            </a:pPr>
            <a:r>
              <a:rPr lang="en-US" b="1" dirty="0"/>
              <a:t>Proposer</a:t>
            </a:r>
            <a:r>
              <a:rPr lang="en-US" dirty="0"/>
              <a:t>:  chooses best offer and signs header with its staking key</a:t>
            </a:r>
          </a:p>
          <a:p>
            <a:pPr marL="0" indent="0">
              <a:buNone/>
              <a:tabLst>
                <a:tab pos="449263" algn="l"/>
              </a:tabLst>
            </a:pPr>
            <a:r>
              <a:rPr lang="en-US" dirty="0"/>
              <a:t>⇒	Then R</a:t>
            </a:r>
            <a:r>
              <a:rPr lang="en-US" dirty="0">
                <a:effectLst/>
              </a:rPr>
              <a:t>elay sends block to network, making it public</a:t>
            </a:r>
          </a:p>
          <a:p>
            <a:pPr marL="0" indent="0">
              <a:buNone/>
              <a:tabLst>
                <a:tab pos="449263" algn="l"/>
              </a:tabLst>
            </a:pPr>
            <a:r>
              <a:rPr lang="en-US" dirty="0"/>
              <a:t>⇒	Now, proposer cannot steal MEV  (would be exposed to slashing)</a:t>
            </a:r>
            <a:endParaRPr lang="en-US" dirty="0">
              <a:effectLst/>
            </a:endParaRPr>
          </a:p>
        </p:txBody>
      </p:sp>
      <p:sp>
        <p:nvSpPr>
          <p:cNvPr id="4" name="TextBox 3">
            <a:extLst>
              <a:ext uri="{FF2B5EF4-FFF2-40B4-BE49-F238E27FC236}">
                <a16:creationId xmlns:a16="http://schemas.microsoft.com/office/drawing/2014/main" id="{26E2B39D-C9A7-9761-E87F-40F22B03DECF}"/>
              </a:ext>
            </a:extLst>
          </p:cNvPr>
          <p:cNvSpPr txBox="1"/>
          <p:nvPr/>
        </p:nvSpPr>
        <p:spPr>
          <a:xfrm>
            <a:off x="5161628" y="4835723"/>
            <a:ext cx="3982372" cy="307777"/>
          </a:xfrm>
          <a:prstGeom prst="rect">
            <a:avLst/>
          </a:prstGeom>
          <a:noFill/>
        </p:spPr>
        <p:txBody>
          <a:bodyPr wrap="none" rtlCol="0">
            <a:spAutoFit/>
          </a:bodyPr>
          <a:lstStyle/>
          <a:p>
            <a:pPr algn="l"/>
            <a:r>
              <a:rPr lang="en-US" sz="1400" dirty="0">
                <a:latin typeface="+mn-lt"/>
              </a:rPr>
              <a:t>https://</a:t>
            </a:r>
            <a:r>
              <a:rPr lang="en-US" sz="1400" dirty="0" err="1">
                <a:latin typeface="+mn-lt"/>
              </a:rPr>
              <a:t>writings.flashbots.net</a:t>
            </a:r>
            <a:r>
              <a:rPr lang="en-US" sz="1400" dirty="0">
                <a:latin typeface="+mn-lt"/>
              </a:rPr>
              <a:t>/searching-post-merge</a:t>
            </a:r>
          </a:p>
        </p:txBody>
      </p:sp>
    </p:spTree>
    <p:extLst>
      <p:ext uri="{BB962C8B-B14F-4D97-AF65-F5344CB8AC3E}">
        <p14:creationId xmlns:p14="http://schemas.microsoft.com/office/powerpoint/2010/main" val="3083636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FE4AC-E7B6-9644-90B6-AA53D3522B84}"/>
              </a:ext>
            </a:extLst>
          </p:cNvPr>
          <p:cNvSpPr>
            <a:spLocks noGrp="1"/>
          </p:cNvSpPr>
          <p:nvPr>
            <p:ph type="title"/>
          </p:nvPr>
        </p:nvSpPr>
        <p:spPr/>
        <p:txBody>
          <a:bodyPr>
            <a:normAutofit fontScale="90000"/>
          </a:bodyPr>
          <a:lstStyle/>
          <a:p>
            <a:r>
              <a:rPr lang="en-US" dirty="0"/>
              <a:t>Where we are in the course</a:t>
            </a:r>
          </a:p>
        </p:txBody>
      </p:sp>
      <p:sp>
        <p:nvSpPr>
          <p:cNvPr id="3" name="Content Placeholder 2">
            <a:extLst>
              <a:ext uri="{FF2B5EF4-FFF2-40B4-BE49-F238E27FC236}">
                <a16:creationId xmlns:a16="http://schemas.microsoft.com/office/drawing/2014/main" id="{AF6E6AC5-90E4-F44C-9445-20F7602672C9}"/>
              </a:ext>
            </a:extLst>
          </p:cNvPr>
          <p:cNvSpPr>
            <a:spLocks noGrp="1"/>
          </p:cNvSpPr>
          <p:nvPr>
            <p:ph idx="1"/>
          </p:nvPr>
        </p:nvSpPr>
        <p:spPr/>
        <p:txBody>
          <a:bodyPr>
            <a:normAutofit/>
          </a:bodyPr>
          <a:lstStyle/>
          <a:p>
            <a:r>
              <a:rPr lang="en-US" sz="2400" dirty="0"/>
              <a:t>How consensus protocols work</a:t>
            </a:r>
          </a:p>
          <a:p>
            <a:r>
              <a:rPr lang="en-US" sz="2400" b="1" dirty="0"/>
              <a:t>Bitcoin</a:t>
            </a:r>
            <a:r>
              <a:rPr lang="en-US" sz="2400" dirty="0"/>
              <a:t>:  the UTXO model, and the Bitcoin scripting language</a:t>
            </a:r>
          </a:p>
          <a:p>
            <a:r>
              <a:rPr lang="en-US" sz="2400" b="1" dirty="0"/>
              <a:t>Ethereum </a:t>
            </a:r>
            <a:r>
              <a:rPr lang="en-US" sz="2400" dirty="0"/>
              <a:t>(the blockchain computer):  the EVM and Solidity</a:t>
            </a:r>
          </a:p>
          <a:p>
            <a:pPr marL="0" indent="0">
              <a:spcBef>
                <a:spcPts val="1824"/>
              </a:spcBef>
              <a:buNone/>
            </a:pPr>
            <a:r>
              <a:rPr lang="en-US" sz="2400" dirty="0"/>
              <a:t>Current topic:  </a:t>
            </a:r>
            <a:r>
              <a:rPr lang="en-US" sz="2400" b="1" dirty="0"/>
              <a:t>decentralized finance</a:t>
            </a:r>
          </a:p>
          <a:p>
            <a:pPr marL="0" indent="0">
              <a:buNone/>
            </a:pPr>
            <a:r>
              <a:rPr lang="en-US" sz="2400" dirty="0"/>
              <a:t>		on-chain:  exchanges,  </a:t>
            </a:r>
            <a:r>
              <a:rPr lang="en-US" sz="2400" dirty="0" err="1"/>
              <a:t>stablecoins</a:t>
            </a:r>
            <a:r>
              <a:rPr lang="en-US" sz="2400" dirty="0"/>
              <a:t>,   today: MEV</a:t>
            </a:r>
          </a:p>
          <a:p>
            <a:pPr marL="0" indent="0">
              <a:buNone/>
            </a:pPr>
            <a:endParaRPr lang="en-US" sz="2400" dirty="0"/>
          </a:p>
          <a:p>
            <a:pPr marL="0" indent="0">
              <a:buNone/>
            </a:pPr>
            <a:r>
              <a:rPr lang="en-US" sz="2400" b="1" u="sng" dirty="0"/>
              <a:t>Next</a:t>
            </a:r>
            <a:r>
              <a:rPr lang="en-US" sz="2400" dirty="0"/>
              <a:t>:    privacy on the blockchain,   scaling the blockchain,</a:t>
            </a:r>
            <a:br>
              <a:rPr lang="en-US" sz="2400" dirty="0"/>
            </a:br>
            <a:r>
              <a:rPr lang="en-US" sz="2400" dirty="0"/>
              <a:t>		and interoperability across blockchains</a:t>
            </a:r>
          </a:p>
        </p:txBody>
      </p:sp>
    </p:spTree>
    <p:extLst>
      <p:ext uri="{BB962C8B-B14F-4D97-AF65-F5344CB8AC3E}">
        <p14:creationId xmlns:p14="http://schemas.microsoft.com/office/powerpoint/2010/main" val="730261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57AFC-15BF-7E0D-71CE-E6B6351153A3}"/>
              </a:ext>
            </a:extLst>
          </p:cNvPr>
          <p:cNvSpPr>
            <a:spLocks noGrp="1"/>
          </p:cNvSpPr>
          <p:nvPr>
            <p:ph type="title"/>
          </p:nvPr>
        </p:nvSpPr>
        <p:spPr/>
        <p:txBody>
          <a:bodyPr>
            <a:normAutofit fontScale="90000"/>
          </a:bodyPr>
          <a:lstStyle/>
          <a:p>
            <a:r>
              <a:rPr lang="en-US" dirty="0"/>
              <a:t>Many block options per slot</a:t>
            </a:r>
          </a:p>
        </p:txBody>
      </p:sp>
      <p:sp>
        <p:nvSpPr>
          <p:cNvPr id="3" name="Content Placeholder 2">
            <a:extLst>
              <a:ext uri="{FF2B5EF4-FFF2-40B4-BE49-F238E27FC236}">
                <a16:creationId xmlns:a16="http://schemas.microsoft.com/office/drawing/2014/main" id="{79AD7273-8000-6ACF-DE3D-1144460FFD99}"/>
              </a:ext>
            </a:extLst>
          </p:cNvPr>
          <p:cNvSpPr>
            <a:spLocks noGrp="1"/>
          </p:cNvSpPr>
          <p:nvPr>
            <p:ph idx="1"/>
          </p:nvPr>
        </p:nvSpPr>
        <p:spPr>
          <a:xfrm>
            <a:off x="457200" y="1003506"/>
            <a:ext cx="8539316" cy="1371599"/>
          </a:xfrm>
        </p:spPr>
        <p:txBody>
          <a:bodyPr>
            <a:normAutofit fontScale="85000" lnSpcReduction="10000"/>
          </a:bodyPr>
          <a:lstStyle/>
          <a:p>
            <a:pPr marL="0" indent="0">
              <a:buNone/>
            </a:pPr>
            <a:r>
              <a:rPr lang="en-US" dirty="0"/>
              <a:t>A relay might receive 500 blocks per slot from builders</a:t>
            </a:r>
          </a:p>
          <a:p>
            <a:r>
              <a:rPr lang="en-US" dirty="0"/>
              <a:t>Each builder might send 20 blocks to relay for one slot</a:t>
            </a:r>
          </a:p>
          <a:p>
            <a:r>
              <a:rPr lang="en-US" dirty="0"/>
              <a:t>Why?    The longer builder waits the more MEV opportunities …</a:t>
            </a:r>
          </a:p>
        </p:txBody>
      </p:sp>
      <p:grpSp>
        <p:nvGrpSpPr>
          <p:cNvPr id="4" name="Group 3">
            <a:extLst>
              <a:ext uri="{FF2B5EF4-FFF2-40B4-BE49-F238E27FC236}">
                <a16:creationId xmlns:a16="http://schemas.microsoft.com/office/drawing/2014/main" id="{0D7F10DD-272F-4359-94A3-1F0E28F11D33}"/>
              </a:ext>
            </a:extLst>
          </p:cNvPr>
          <p:cNvGrpSpPr/>
          <p:nvPr/>
        </p:nvGrpSpPr>
        <p:grpSpPr>
          <a:xfrm>
            <a:off x="457200" y="2526884"/>
            <a:ext cx="8621366" cy="2526576"/>
            <a:chOff x="457200" y="2526884"/>
            <a:chExt cx="8621366" cy="2526576"/>
          </a:xfrm>
        </p:grpSpPr>
        <p:pic>
          <p:nvPicPr>
            <p:cNvPr id="5" name="Picture 4">
              <a:extLst>
                <a:ext uri="{FF2B5EF4-FFF2-40B4-BE49-F238E27FC236}">
                  <a16:creationId xmlns:a16="http://schemas.microsoft.com/office/drawing/2014/main" id="{18600DFE-E3A0-FD32-7BBE-489A9C17BAD4}"/>
                </a:ext>
              </a:extLst>
            </p:cNvPr>
            <p:cNvPicPr>
              <a:picLocks noChangeAspect="1"/>
            </p:cNvPicPr>
            <p:nvPr/>
          </p:nvPicPr>
          <p:blipFill rotWithShape="1">
            <a:blip r:embed="rId2"/>
            <a:srcRect t="16013" b="4445"/>
            <a:stretch/>
          </p:blipFill>
          <p:spPr>
            <a:xfrm>
              <a:off x="457200" y="2526884"/>
              <a:ext cx="5284839" cy="2526576"/>
            </a:xfrm>
            <a:prstGeom prst="rect">
              <a:avLst/>
            </a:prstGeom>
          </p:spPr>
        </p:pic>
        <p:sp>
          <p:nvSpPr>
            <p:cNvPr id="6" name="TextBox 5">
              <a:extLst>
                <a:ext uri="{FF2B5EF4-FFF2-40B4-BE49-F238E27FC236}">
                  <a16:creationId xmlns:a16="http://schemas.microsoft.com/office/drawing/2014/main" id="{28E783B5-9516-C6F4-16AC-076093DB37DC}"/>
                </a:ext>
              </a:extLst>
            </p:cNvPr>
            <p:cNvSpPr txBox="1"/>
            <p:nvPr/>
          </p:nvSpPr>
          <p:spPr>
            <a:xfrm>
              <a:off x="5211097" y="4684128"/>
              <a:ext cx="3867469" cy="369332"/>
            </a:xfrm>
            <a:prstGeom prst="rect">
              <a:avLst/>
            </a:prstGeom>
            <a:noFill/>
          </p:spPr>
          <p:txBody>
            <a:bodyPr wrap="none" rtlCol="0">
              <a:spAutoFit/>
            </a:bodyPr>
            <a:lstStyle/>
            <a:p>
              <a:r>
                <a:rPr lang="en-US" sz="1800" dirty="0">
                  <a:latin typeface="+mn-lt"/>
                </a:rPr>
                <a:t>credit: Justin Drake </a:t>
              </a:r>
              <a:r>
                <a:rPr lang="en-US" sz="1800" i="0" dirty="0">
                  <a:solidFill>
                    <a:srgbClr val="222222"/>
                  </a:solidFill>
                  <a:effectLst/>
                  <a:latin typeface="+mn-lt"/>
                </a:rPr>
                <a:t>and </a:t>
              </a:r>
              <a:r>
                <a:rPr lang="en-US" sz="1800" i="0" dirty="0">
                  <a:solidFill>
                    <a:srgbClr val="1F1F1F"/>
                  </a:solidFill>
                  <a:effectLst/>
                  <a:latin typeface="+mn-lt"/>
                </a:rPr>
                <a:t>Shea </a:t>
              </a:r>
              <a:r>
                <a:rPr lang="en-US" sz="1800" i="0" dirty="0" err="1">
                  <a:solidFill>
                    <a:srgbClr val="1F1F1F"/>
                  </a:solidFill>
                  <a:effectLst/>
                  <a:latin typeface="+mn-lt"/>
                </a:rPr>
                <a:t>Ketsdever</a:t>
              </a:r>
              <a:endParaRPr lang="en-US" sz="1800" i="0" dirty="0">
                <a:solidFill>
                  <a:srgbClr val="5F6368"/>
                </a:solidFill>
                <a:effectLst/>
                <a:latin typeface="+mn-lt"/>
              </a:endParaRPr>
            </a:p>
          </p:txBody>
        </p:sp>
        <p:sp>
          <p:nvSpPr>
            <p:cNvPr id="7" name="TextBox 6">
              <a:extLst>
                <a:ext uri="{FF2B5EF4-FFF2-40B4-BE49-F238E27FC236}">
                  <a16:creationId xmlns:a16="http://schemas.microsoft.com/office/drawing/2014/main" id="{113A2B2C-752A-58AB-04CA-75FE2BD421BB}"/>
                </a:ext>
              </a:extLst>
            </p:cNvPr>
            <p:cNvSpPr txBox="1"/>
            <p:nvPr/>
          </p:nvSpPr>
          <p:spPr>
            <a:xfrm>
              <a:off x="1504336" y="2664385"/>
              <a:ext cx="1221809" cy="307777"/>
            </a:xfrm>
            <a:prstGeom prst="rect">
              <a:avLst/>
            </a:prstGeom>
            <a:noFill/>
          </p:spPr>
          <p:txBody>
            <a:bodyPr wrap="none" rtlCol="0">
              <a:spAutoFit/>
            </a:bodyPr>
            <a:lstStyle/>
            <a:p>
              <a:r>
                <a:rPr lang="en-US" sz="1400" dirty="0">
                  <a:effectLst/>
                  <a:latin typeface="+mn-lt"/>
                </a:rPr>
                <a:t>slot 5,680,917</a:t>
              </a:r>
            </a:p>
          </p:txBody>
        </p:sp>
        <p:sp>
          <p:nvSpPr>
            <p:cNvPr id="8" name="TextBox 7">
              <a:extLst>
                <a:ext uri="{FF2B5EF4-FFF2-40B4-BE49-F238E27FC236}">
                  <a16:creationId xmlns:a16="http://schemas.microsoft.com/office/drawing/2014/main" id="{FF2F0F19-F2C2-EC68-481B-195A61E9E41C}"/>
                </a:ext>
              </a:extLst>
            </p:cNvPr>
            <p:cNvSpPr txBox="1"/>
            <p:nvPr/>
          </p:nvSpPr>
          <p:spPr>
            <a:xfrm>
              <a:off x="2611912" y="4222463"/>
              <a:ext cx="2229033" cy="646331"/>
            </a:xfrm>
            <a:prstGeom prst="rect">
              <a:avLst/>
            </a:prstGeom>
            <a:noFill/>
          </p:spPr>
          <p:txBody>
            <a:bodyPr wrap="square" rtlCol="0">
              <a:spAutoFit/>
            </a:bodyPr>
            <a:lstStyle/>
            <a:p>
              <a:r>
                <a:rPr lang="en-US" sz="1800" dirty="0">
                  <a:latin typeface="+mn-lt"/>
                </a:rPr>
                <a:t>builder’s bid goes up </a:t>
              </a:r>
              <a:br>
                <a:rPr lang="en-US" sz="1800" dirty="0">
                  <a:latin typeface="+mn-lt"/>
                </a:rPr>
              </a:br>
              <a:r>
                <a:rPr lang="en-US" sz="1800" dirty="0">
                  <a:latin typeface="+mn-lt"/>
                </a:rPr>
                <a:t>the longer it waits</a:t>
              </a:r>
            </a:p>
          </p:txBody>
        </p:sp>
      </p:grpSp>
    </p:spTree>
    <p:extLst>
      <p:ext uri="{BB962C8B-B14F-4D97-AF65-F5344CB8AC3E}">
        <p14:creationId xmlns:p14="http://schemas.microsoft.com/office/powerpoint/2010/main" val="1202334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752E4-42B3-627E-7AD0-E08BBA5CC947}"/>
              </a:ext>
            </a:extLst>
          </p:cNvPr>
          <p:cNvSpPr>
            <a:spLocks noGrp="1"/>
          </p:cNvSpPr>
          <p:nvPr>
            <p:ph type="title"/>
          </p:nvPr>
        </p:nvSpPr>
        <p:spPr/>
        <p:txBody>
          <a:bodyPr>
            <a:normAutofit fontScale="90000"/>
          </a:bodyPr>
          <a:lstStyle/>
          <a:p>
            <a:r>
              <a:rPr lang="en-US" dirty="0"/>
              <a:t>Operating relays</a:t>
            </a:r>
          </a:p>
        </p:txBody>
      </p:sp>
      <p:sp>
        <p:nvSpPr>
          <p:cNvPr id="3" name="Content Placeholder 2">
            <a:extLst>
              <a:ext uri="{FF2B5EF4-FFF2-40B4-BE49-F238E27FC236}">
                <a16:creationId xmlns:a16="http://schemas.microsoft.com/office/drawing/2014/main" id="{00E6EF62-E5A7-E4FB-6B59-A1964496038B}"/>
              </a:ext>
            </a:extLst>
          </p:cNvPr>
          <p:cNvSpPr>
            <a:spLocks noGrp="1"/>
          </p:cNvSpPr>
          <p:nvPr>
            <p:ph idx="1"/>
          </p:nvPr>
        </p:nvSpPr>
        <p:spPr>
          <a:xfrm>
            <a:off x="457200" y="1057271"/>
            <a:ext cx="8229600" cy="3818430"/>
          </a:xfrm>
        </p:spPr>
        <p:txBody>
          <a:bodyPr>
            <a:normAutofit/>
          </a:bodyPr>
          <a:lstStyle/>
          <a:p>
            <a:pPr marL="0" indent="0">
              <a:buNone/>
              <a:tabLst>
                <a:tab pos="1654175" algn="l"/>
              </a:tabLst>
            </a:pPr>
            <a:r>
              <a:rPr lang="en-US" sz="2400" b="1" dirty="0" err="1"/>
              <a:t>Flashbots</a:t>
            </a:r>
            <a:r>
              <a:rPr lang="en-US" sz="2400" dirty="0"/>
              <a:t>:	</a:t>
            </a:r>
            <a:r>
              <a:rPr lang="en-US" sz="2400" b="0" i="0" dirty="0">
                <a:solidFill>
                  <a:srgbClr val="24292F"/>
                </a:solidFill>
                <a:effectLst/>
              </a:rPr>
              <a:t>Filters out OFAC sanctioned addresses,</a:t>
            </a:r>
            <a:br>
              <a:rPr lang="en-US" sz="2400" dirty="0">
                <a:solidFill>
                  <a:srgbClr val="24292F"/>
                </a:solidFill>
              </a:rPr>
            </a:br>
            <a:r>
              <a:rPr lang="en-US" sz="2400" dirty="0">
                <a:solidFill>
                  <a:srgbClr val="24292F"/>
                </a:solidFill>
              </a:rPr>
              <a:t>	</a:t>
            </a:r>
            <a:r>
              <a:rPr lang="en-US" sz="2400" b="0" i="0" dirty="0">
                <a:solidFill>
                  <a:srgbClr val="24292F"/>
                </a:solidFill>
                <a:effectLst/>
              </a:rPr>
              <a:t>aims to maximize validator payout </a:t>
            </a:r>
            <a:br>
              <a:rPr lang="en-US" sz="2400" b="0" i="0" dirty="0">
                <a:solidFill>
                  <a:srgbClr val="24292F"/>
                </a:solidFill>
                <a:effectLst/>
              </a:rPr>
            </a:br>
            <a:r>
              <a:rPr lang="en-US" sz="2400" b="0" i="0" dirty="0">
                <a:solidFill>
                  <a:srgbClr val="24292F"/>
                </a:solidFill>
                <a:effectLst/>
              </a:rPr>
              <a:t>			(so that many validators will work with it)</a:t>
            </a:r>
          </a:p>
          <a:p>
            <a:pPr marL="0" indent="0">
              <a:buNone/>
              <a:tabLst>
                <a:tab pos="1654175" algn="l"/>
              </a:tabLst>
            </a:pPr>
            <a:endParaRPr lang="en-US" sz="2400" dirty="0">
              <a:solidFill>
                <a:srgbClr val="24292F"/>
              </a:solidFill>
            </a:endParaRPr>
          </a:p>
          <a:p>
            <a:pPr marL="0" indent="0">
              <a:buNone/>
              <a:tabLst>
                <a:tab pos="1654175" algn="l"/>
              </a:tabLst>
            </a:pPr>
            <a:r>
              <a:rPr lang="en-US" sz="2400" b="1" dirty="0" err="1">
                <a:solidFill>
                  <a:srgbClr val="24292F"/>
                </a:solidFill>
              </a:rPr>
              <a:t>BloXroute</a:t>
            </a:r>
            <a:r>
              <a:rPr lang="en-US" sz="2400" dirty="0">
                <a:solidFill>
                  <a:srgbClr val="24292F"/>
                </a:solidFill>
              </a:rPr>
              <a:t>:	no censorship,  </a:t>
            </a:r>
            <a:r>
              <a:rPr lang="en-US" sz="2400" b="0" i="0" dirty="0">
                <a:solidFill>
                  <a:srgbClr val="24292F"/>
                </a:solidFill>
                <a:effectLst/>
              </a:rPr>
              <a:t>aims to maximize validator payout</a:t>
            </a:r>
          </a:p>
          <a:p>
            <a:pPr marL="0" indent="0">
              <a:buNone/>
              <a:tabLst>
                <a:tab pos="1654175" algn="l"/>
              </a:tabLst>
            </a:pPr>
            <a:endParaRPr lang="en-US" sz="2400" b="1" dirty="0">
              <a:solidFill>
                <a:srgbClr val="24292F"/>
              </a:solidFill>
            </a:endParaRPr>
          </a:p>
          <a:p>
            <a:pPr marL="0" indent="0">
              <a:buNone/>
              <a:tabLst>
                <a:tab pos="1654175" algn="l"/>
              </a:tabLst>
            </a:pPr>
            <a:r>
              <a:rPr lang="en-US" sz="2400" b="1" dirty="0" err="1">
                <a:solidFill>
                  <a:srgbClr val="24292F"/>
                </a:solidFill>
              </a:rPr>
              <a:t>UltraSound</a:t>
            </a:r>
            <a:r>
              <a:rPr lang="en-US" sz="2400" b="1" dirty="0">
                <a:solidFill>
                  <a:srgbClr val="24292F"/>
                </a:solidFill>
              </a:rPr>
              <a:t>:	</a:t>
            </a:r>
            <a:r>
              <a:rPr lang="en-US" sz="2400" dirty="0">
                <a:solidFill>
                  <a:srgbClr val="24292F"/>
                </a:solidFill>
              </a:rPr>
              <a:t>not for profit, non censoring</a:t>
            </a:r>
            <a:r>
              <a:rPr lang="en-US" sz="2400" i="0" dirty="0">
                <a:solidFill>
                  <a:srgbClr val="24292F"/>
                </a:solidFill>
                <a:effectLst/>
              </a:rPr>
              <a:t> </a:t>
            </a:r>
            <a:endParaRPr lang="en-US" sz="2400" dirty="0">
              <a:solidFill>
                <a:srgbClr val="24292F"/>
              </a:solidFill>
            </a:endParaRPr>
          </a:p>
        </p:txBody>
      </p:sp>
      <p:sp>
        <p:nvSpPr>
          <p:cNvPr id="4" name="TextBox 3">
            <a:extLst>
              <a:ext uri="{FF2B5EF4-FFF2-40B4-BE49-F238E27FC236}">
                <a16:creationId xmlns:a16="http://schemas.microsoft.com/office/drawing/2014/main" id="{5D037658-5BA4-9454-C9A4-4A9273A47000}"/>
              </a:ext>
            </a:extLst>
          </p:cNvPr>
          <p:cNvSpPr txBox="1"/>
          <p:nvPr/>
        </p:nvSpPr>
        <p:spPr>
          <a:xfrm>
            <a:off x="485776" y="4198375"/>
            <a:ext cx="550151" cy="707886"/>
          </a:xfrm>
          <a:prstGeom prst="rect">
            <a:avLst/>
          </a:prstGeom>
          <a:noFill/>
        </p:spPr>
        <p:txBody>
          <a:bodyPr wrap="none" rtlCol="0">
            <a:spAutoFit/>
          </a:bodyPr>
          <a:lstStyle/>
          <a:p>
            <a:pPr algn="l"/>
            <a:r>
              <a:rPr lang="en-US" sz="4000" b="1" dirty="0">
                <a:latin typeface="+mn-lt"/>
              </a:rPr>
              <a:t>…</a:t>
            </a:r>
          </a:p>
        </p:txBody>
      </p:sp>
    </p:spTree>
    <p:extLst>
      <p:ext uri="{BB962C8B-B14F-4D97-AF65-F5344CB8AC3E}">
        <p14:creationId xmlns:p14="http://schemas.microsoft.com/office/powerpoint/2010/main" val="37807689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289C5B-0AD3-ACAD-76E5-D438FC2CF983}"/>
              </a:ext>
            </a:extLst>
          </p:cNvPr>
          <p:cNvSpPr>
            <a:spLocks noGrp="1"/>
          </p:cNvSpPr>
          <p:nvPr>
            <p:ph type="title"/>
          </p:nvPr>
        </p:nvSpPr>
        <p:spPr/>
        <p:txBody>
          <a:bodyPr>
            <a:normAutofit fontScale="90000"/>
          </a:bodyPr>
          <a:lstStyle/>
          <a:p>
            <a:r>
              <a:rPr lang="en-US" dirty="0"/>
              <a:t>An example:  </a:t>
            </a:r>
            <a:r>
              <a:rPr lang="en-US" dirty="0" err="1"/>
              <a:t>flashbots</a:t>
            </a:r>
            <a:r>
              <a:rPr lang="en-US" dirty="0"/>
              <a:t> relay</a:t>
            </a:r>
          </a:p>
        </p:txBody>
      </p:sp>
      <p:pic>
        <p:nvPicPr>
          <p:cNvPr id="4" name="Picture 3">
            <a:extLst>
              <a:ext uri="{FF2B5EF4-FFF2-40B4-BE49-F238E27FC236}">
                <a16:creationId xmlns:a16="http://schemas.microsoft.com/office/drawing/2014/main" id="{C4F7B32B-197F-0998-64D6-71E5B1AC1D53}"/>
              </a:ext>
            </a:extLst>
          </p:cNvPr>
          <p:cNvPicPr>
            <a:picLocks noChangeAspect="1"/>
          </p:cNvPicPr>
          <p:nvPr/>
        </p:nvPicPr>
        <p:blipFill>
          <a:blip r:embed="rId3"/>
          <a:stretch>
            <a:fillRect/>
          </a:stretch>
        </p:blipFill>
        <p:spPr>
          <a:xfrm>
            <a:off x="457200" y="925314"/>
            <a:ext cx="7773134" cy="1207008"/>
          </a:xfrm>
          <a:prstGeom prst="rect">
            <a:avLst/>
          </a:prstGeom>
        </p:spPr>
      </p:pic>
      <p:pic>
        <p:nvPicPr>
          <p:cNvPr id="5" name="Picture 4">
            <a:extLst>
              <a:ext uri="{FF2B5EF4-FFF2-40B4-BE49-F238E27FC236}">
                <a16:creationId xmlns:a16="http://schemas.microsoft.com/office/drawing/2014/main" id="{669C999A-E2C8-72D1-4A0B-5F499F4FB63A}"/>
              </a:ext>
            </a:extLst>
          </p:cNvPr>
          <p:cNvPicPr>
            <a:picLocks noChangeAspect="1"/>
          </p:cNvPicPr>
          <p:nvPr/>
        </p:nvPicPr>
        <p:blipFill>
          <a:blip r:embed="rId4"/>
          <a:stretch>
            <a:fillRect/>
          </a:stretch>
        </p:blipFill>
        <p:spPr>
          <a:xfrm>
            <a:off x="542925" y="2255729"/>
            <a:ext cx="7772400" cy="2558160"/>
          </a:xfrm>
          <a:prstGeom prst="rect">
            <a:avLst/>
          </a:prstGeom>
        </p:spPr>
      </p:pic>
      <p:sp>
        <p:nvSpPr>
          <p:cNvPr id="6" name="Rectangle 5">
            <a:extLst>
              <a:ext uri="{FF2B5EF4-FFF2-40B4-BE49-F238E27FC236}">
                <a16:creationId xmlns:a16="http://schemas.microsoft.com/office/drawing/2014/main" id="{32E989FE-19C8-393D-09C0-E32E9A610C10}"/>
              </a:ext>
            </a:extLst>
          </p:cNvPr>
          <p:cNvSpPr/>
          <p:nvPr/>
        </p:nvSpPr>
        <p:spPr>
          <a:xfrm>
            <a:off x="5050633" y="1585913"/>
            <a:ext cx="1728788" cy="3432668"/>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79DA576-6EC5-A8D4-ED75-81178EA3752A}"/>
              </a:ext>
            </a:extLst>
          </p:cNvPr>
          <p:cNvSpPr/>
          <p:nvPr/>
        </p:nvSpPr>
        <p:spPr>
          <a:xfrm>
            <a:off x="3254630" y="1585913"/>
            <a:ext cx="1504183" cy="3432668"/>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E7A940C-93EF-1FBE-E294-6A3EF3220C63}"/>
              </a:ext>
            </a:extLst>
          </p:cNvPr>
          <p:cNvSpPr txBox="1"/>
          <p:nvPr/>
        </p:nvSpPr>
        <p:spPr>
          <a:xfrm>
            <a:off x="5032381" y="1255583"/>
            <a:ext cx="1765291" cy="400110"/>
          </a:xfrm>
          <a:prstGeom prst="rect">
            <a:avLst/>
          </a:prstGeom>
          <a:noFill/>
        </p:spPr>
        <p:txBody>
          <a:bodyPr wrap="none" rtlCol="0">
            <a:spAutoFit/>
          </a:bodyPr>
          <a:lstStyle/>
          <a:p>
            <a:pPr algn="l"/>
            <a:r>
              <a:rPr lang="en-US" sz="2000" dirty="0">
                <a:latin typeface="+mn-lt"/>
              </a:rPr>
              <a:t>fee to validator</a:t>
            </a:r>
          </a:p>
        </p:txBody>
      </p:sp>
    </p:spTree>
    <p:extLst>
      <p:ext uri="{BB962C8B-B14F-4D97-AF65-F5344CB8AC3E}">
        <p14:creationId xmlns:p14="http://schemas.microsoft.com/office/powerpoint/2010/main" val="6362758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489B9-4AD6-B8ED-8F72-013808DE6D5C}"/>
              </a:ext>
            </a:extLst>
          </p:cNvPr>
          <p:cNvSpPr>
            <a:spLocks noGrp="1"/>
          </p:cNvSpPr>
          <p:nvPr>
            <p:ph type="title"/>
          </p:nvPr>
        </p:nvSpPr>
        <p:spPr/>
        <p:txBody>
          <a:bodyPr>
            <a:normAutofit fontScale="90000"/>
          </a:bodyPr>
          <a:lstStyle/>
          <a:p>
            <a:r>
              <a:rPr lang="en-US" dirty="0"/>
              <a:t>The race problem</a:t>
            </a:r>
          </a:p>
        </p:txBody>
      </p:sp>
      <p:grpSp>
        <p:nvGrpSpPr>
          <p:cNvPr id="30" name="Group 29">
            <a:extLst>
              <a:ext uri="{FF2B5EF4-FFF2-40B4-BE49-F238E27FC236}">
                <a16:creationId xmlns:a16="http://schemas.microsoft.com/office/drawing/2014/main" id="{4320F5D6-C810-CB9A-BB87-66CF418B57A5}"/>
              </a:ext>
            </a:extLst>
          </p:cNvPr>
          <p:cNvGrpSpPr/>
          <p:nvPr/>
        </p:nvGrpSpPr>
        <p:grpSpPr>
          <a:xfrm>
            <a:off x="235976" y="969092"/>
            <a:ext cx="7374191" cy="3030020"/>
            <a:chOff x="2762866" y="1150374"/>
            <a:chExt cx="7374191" cy="3030020"/>
          </a:xfrm>
        </p:grpSpPr>
        <p:sp>
          <p:nvSpPr>
            <p:cNvPr id="5" name="Rectangle 4">
              <a:extLst>
                <a:ext uri="{FF2B5EF4-FFF2-40B4-BE49-F238E27FC236}">
                  <a16:creationId xmlns:a16="http://schemas.microsoft.com/office/drawing/2014/main" id="{D2D25E21-EA52-B653-8476-EF7DCCBE1833}"/>
                </a:ext>
              </a:extLst>
            </p:cNvPr>
            <p:cNvSpPr/>
            <p:nvPr/>
          </p:nvSpPr>
          <p:spPr>
            <a:xfrm>
              <a:off x="3169053" y="1544524"/>
              <a:ext cx="1185863" cy="166316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t>relay 2</a:t>
              </a:r>
            </a:p>
          </p:txBody>
        </p:sp>
        <p:sp>
          <p:nvSpPr>
            <p:cNvPr id="6" name="Rectangle 5">
              <a:extLst>
                <a:ext uri="{FF2B5EF4-FFF2-40B4-BE49-F238E27FC236}">
                  <a16:creationId xmlns:a16="http://schemas.microsoft.com/office/drawing/2014/main" id="{903CDD50-2B26-2EC7-427F-B1EA34AEFAE3}"/>
                </a:ext>
              </a:extLst>
            </p:cNvPr>
            <p:cNvSpPr/>
            <p:nvPr/>
          </p:nvSpPr>
          <p:spPr>
            <a:xfrm>
              <a:off x="5551764" y="1544524"/>
              <a:ext cx="1672263" cy="164258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a:t>validator</a:t>
              </a:r>
              <a:br>
                <a:rPr lang="en-US" sz="2000" dirty="0"/>
              </a:br>
              <a:r>
                <a:rPr lang="en-US" sz="2000" dirty="0"/>
                <a:t>(the current block proposer)</a:t>
              </a:r>
            </a:p>
          </p:txBody>
        </p:sp>
        <p:grpSp>
          <p:nvGrpSpPr>
            <p:cNvPr id="10" name="Group 9">
              <a:extLst>
                <a:ext uri="{FF2B5EF4-FFF2-40B4-BE49-F238E27FC236}">
                  <a16:creationId xmlns:a16="http://schemas.microsoft.com/office/drawing/2014/main" id="{11DC9E19-2086-9274-4D3D-69B6939DFB56}"/>
                </a:ext>
              </a:extLst>
            </p:cNvPr>
            <p:cNvGrpSpPr/>
            <p:nvPr/>
          </p:nvGrpSpPr>
          <p:grpSpPr>
            <a:xfrm>
              <a:off x="3761985" y="3207688"/>
              <a:ext cx="6375072" cy="972706"/>
              <a:chOff x="6107424" y="3960233"/>
              <a:chExt cx="5602524" cy="969957"/>
            </a:xfrm>
          </p:grpSpPr>
          <p:cxnSp>
            <p:nvCxnSpPr>
              <p:cNvPr id="11" name="Elbow Connector 10">
                <a:extLst>
                  <a:ext uri="{FF2B5EF4-FFF2-40B4-BE49-F238E27FC236}">
                    <a16:creationId xmlns:a16="http://schemas.microsoft.com/office/drawing/2014/main" id="{848B8B35-0F14-AFC3-71E2-5BF878922F49}"/>
                  </a:ext>
                </a:extLst>
              </p:cNvPr>
              <p:cNvCxnSpPr>
                <a:cxnSpLocks/>
                <a:stCxn id="5" idx="2"/>
              </p:cNvCxnSpPr>
              <p:nvPr/>
            </p:nvCxnSpPr>
            <p:spPr>
              <a:xfrm rot="16200000" flipH="1">
                <a:off x="8758767" y="1308890"/>
                <a:ext cx="299838" cy="5602524"/>
              </a:xfrm>
              <a:prstGeom prst="bentConnector2">
                <a:avLst/>
              </a:prstGeom>
              <a:ln>
                <a:tailEnd type="triangle"/>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8DE8659D-D88C-314F-00E4-391D7387A616}"/>
                  </a:ext>
                </a:extLst>
              </p:cNvPr>
              <p:cNvSpPr txBox="1"/>
              <p:nvPr/>
            </p:nvSpPr>
            <p:spPr>
              <a:xfrm>
                <a:off x="6917264" y="4239552"/>
                <a:ext cx="1955885" cy="690638"/>
              </a:xfrm>
              <a:prstGeom prst="rect">
                <a:avLst/>
              </a:prstGeom>
              <a:noFill/>
            </p:spPr>
            <p:txBody>
              <a:bodyPr wrap="square" rtlCol="0">
                <a:spAutoFit/>
              </a:bodyPr>
              <a:lstStyle/>
              <a:p>
                <a:pPr algn="ctr">
                  <a:lnSpc>
                    <a:spcPct val="80000"/>
                  </a:lnSpc>
                </a:pPr>
                <a:r>
                  <a:rPr lang="en-US" dirty="0">
                    <a:latin typeface="+mn-lt"/>
                  </a:rPr>
                  <a:t>send block to</a:t>
                </a:r>
                <a:br>
                  <a:rPr lang="en-US" dirty="0">
                    <a:latin typeface="+mn-lt"/>
                  </a:rPr>
                </a:br>
                <a:r>
                  <a:rPr lang="en-US" dirty="0">
                    <a:latin typeface="+mn-lt"/>
                  </a:rPr>
                  <a:t>eth network</a:t>
                </a:r>
              </a:p>
            </p:txBody>
          </p:sp>
        </p:grpSp>
        <p:grpSp>
          <p:nvGrpSpPr>
            <p:cNvPr id="13" name="Group 12">
              <a:extLst>
                <a:ext uri="{FF2B5EF4-FFF2-40B4-BE49-F238E27FC236}">
                  <a16:creationId xmlns:a16="http://schemas.microsoft.com/office/drawing/2014/main" id="{70869D08-E54F-D562-EA8B-EA9A45AE747B}"/>
                </a:ext>
              </a:extLst>
            </p:cNvPr>
            <p:cNvGrpSpPr/>
            <p:nvPr/>
          </p:nvGrpSpPr>
          <p:grpSpPr>
            <a:xfrm>
              <a:off x="4399061" y="2279368"/>
              <a:ext cx="1182198" cy="400110"/>
              <a:chOff x="5933385" y="2815950"/>
              <a:chExt cx="1182198" cy="400110"/>
            </a:xfrm>
          </p:grpSpPr>
          <p:cxnSp>
            <p:nvCxnSpPr>
              <p:cNvPr id="14" name="Straight Arrow Connector 13">
                <a:extLst>
                  <a:ext uri="{FF2B5EF4-FFF2-40B4-BE49-F238E27FC236}">
                    <a16:creationId xmlns:a16="http://schemas.microsoft.com/office/drawing/2014/main" id="{52CF8EF7-0A7D-69B8-9C48-EAC50A2B3705}"/>
                  </a:ext>
                </a:extLst>
              </p:cNvPr>
              <p:cNvCxnSpPr>
                <a:cxnSpLocks/>
              </p:cNvCxnSpPr>
              <p:nvPr/>
            </p:nvCxnSpPr>
            <p:spPr>
              <a:xfrm flipH="1">
                <a:off x="5933385" y="3128453"/>
                <a:ext cx="1136839"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01AC0D16-B3E0-9A62-D4D2-0A62989B8FEA}"/>
                  </a:ext>
                </a:extLst>
              </p:cNvPr>
              <p:cNvSpPr txBox="1"/>
              <p:nvPr/>
            </p:nvSpPr>
            <p:spPr>
              <a:xfrm>
                <a:off x="5958856" y="2815950"/>
                <a:ext cx="1156727" cy="400110"/>
              </a:xfrm>
              <a:prstGeom prst="rect">
                <a:avLst/>
              </a:prstGeom>
              <a:noFill/>
            </p:spPr>
            <p:txBody>
              <a:bodyPr wrap="none" rtlCol="0">
                <a:spAutoFit/>
              </a:bodyPr>
              <a:lstStyle/>
              <a:p>
                <a:pPr algn="l"/>
                <a:r>
                  <a:rPr lang="en-US" sz="2000" dirty="0">
                    <a:latin typeface="+mn-lt"/>
                  </a:rPr>
                  <a:t>signature</a:t>
                </a:r>
              </a:p>
            </p:txBody>
          </p:sp>
        </p:grpSp>
        <p:grpSp>
          <p:nvGrpSpPr>
            <p:cNvPr id="16" name="Group 15">
              <a:extLst>
                <a:ext uri="{FF2B5EF4-FFF2-40B4-BE49-F238E27FC236}">
                  <a16:creationId xmlns:a16="http://schemas.microsoft.com/office/drawing/2014/main" id="{267DE9F7-C0BC-7E1C-4AF8-A6989F185BC7}"/>
                </a:ext>
              </a:extLst>
            </p:cNvPr>
            <p:cNvGrpSpPr/>
            <p:nvPr/>
          </p:nvGrpSpPr>
          <p:grpSpPr>
            <a:xfrm>
              <a:off x="4383368" y="1623308"/>
              <a:ext cx="1139944" cy="400110"/>
              <a:chOff x="5906472" y="2506386"/>
              <a:chExt cx="1139944" cy="400110"/>
            </a:xfrm>
          </p:grpSpPr>
          <p:cxnSp>
            <p:nvCxnSpPr>
              <p:cNvPr id="17" name="Straight Arrow Connector 16">
                <a:extLst>
                  <a:ext uri="{FF2B5EF4-FFF2-40B4-BE49-F238E27FC236}">
                    <a16:creationId xmlns:a16="http://schemas.microsoft.com/office/drawing/2014/main" id="{1E030289-6277-7652-15D7-6D88FA99C0D5}"/>
                  </a:ext>
                </a:extLst>
              </p:cNvPr>
              <p:cNvCxnSpPr>
                <a:cxnSpLocks/>
              </p:cNvCxnSpPr>
              <p:nvPr/>
            </p:nvCxnSpPr>
            <p:spPr>
              <a:xfrm>
                <a:off x="5909577" y="2818889"/>
                <a:ext cx="1136839"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94F33289-5BCE-21DA-358F-936CA05FFE03}"/>
                  </a:ext>
                </a:extLst>
              </p:cNvPr>
              <p:cNvSpPr txBox="1"/>
              <p:nvPr/>
            </p:nvSpPr>
            <p:spPr>
              <a:xfrm>
                <a:off x="5906472" y="2506386"/>
                <a:ext cx="1124026" cy="400110"/>
              </a:xfrm>
              <a:prstGeom prst="rect">
                <a:avLst/>
              </a:prstGeom>
              <a:noFill/>
            </p:spPr>
            <p:txBody>
              <a:bodyPr wrap="none" rtlCol="0">
                <a:spAutoFit/>
              </a:bodyPr>
              <a:lstStyle/>
              <a:p>
                <a:pPr algn="l"/>
                <a:r>
                  <a:rPr lang="en-US" sz="2000" dirty="0" err="1">
                    <a:latin typeface="+mn-lt"/>
                  </a:rPr>
                  <a:t>blockHdr</a:t>
                </a:r>
                <a:endParaRPr lang="en-US" sz="2000" dirty="0">
                  <a:latin typeface="+mn-lt"/>
                </a:endParaRPr>
              </a:p>
            </p:txBody>
          </p:sp>
        </p:grpSp>
        <p:sp>
          <p:nvSpPr>
            <p:cNvPr id="29" name="Rectangle 28">
              <a:extLst>
                <a:ext uri="{FF2B5EF4-FFF2-40B4-BE49-F238E27FC236}">
                  <a16:creationId xmlns:a16="http://schemas.microsoft.com/office/drawing/2014/main" id="{A6D0B442-AFA6-9214-0F65-11B9A4DB5853}"/>
                </a:ext>
              </a:extLst>
            </p:cNvPr>
            <p:cNvSpPr/>
            <p:nvPr/>
          </p:nvSpPr>
          <p:spPr>
            <a:xfrm>
              <a:off x="2762866" y="1150374"/>
              <a:ext cx="5211096" cy="3030012"/>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8" name="Group 37">
            <a:extLst>
              <a:ext uri="{FF2B5EF4-FFF2-40B4-BE49-F238E27FC236}">
                <a16:creationId xmlns:a16="http://schemas.microsoft.com/office/drawing/2014/main" id="{B2E72BBE-EA27-49A3-329E-9D5FFE648B81}"/>
              </a:ext>
            </a:extLst>
          </p:cNvPr>
          <p:cNvGrpSpPr/>
          <p:nvPr/>
        </p:nvGrpSpPr>
        <p:grpSpPr>
          <a:xfrm>
            <a:off x="4687778" y="2254880"/>
            <a:ext cx="3215642" cy="690638"/>
            <a:chOff x="4687778" y="2254880"/>
            <a:chExt cx="3215642" cy="690638"/>
          </a:xfrm>
        </p:grpSpPr>
        <p:cxnSp>
          <p:nvCxnSpPr>
            <p:cNvPr id="34" name="Straight Arrow Connector 33">
              <a:extLst>
                <a:ext uri="{FF2B5EF4-FFF2-40B4-BE49-F238E27FC236}">
                  <a16:creationId xmlns:a16="http://schemas.microsoft.com/office/drawing/2014/main" id="{C920DEDC-97CF-B5E2-09ED-D30F76869C37}"/>
                </a:ext>
              </a:extLst>
            </p:cNvPr>
            <p:cNvCxnSpPr/>
            <p:nvPr/>
          </p:nvCxnSpPr>
          <p:spPr>
            <a:xfrm>
              <a:off x="4713001" y="2571750"/>
              <a:ext cx="2897167"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6" name="TextBox 35">
              <a:extLst>
                <a:ext uri="{FF2B5EF4-FFF2-40B4-BE49-F238E27FC236}">
                  <a16:creationId xmlns:a16="http://schemas.microsoft.com/office/drawing/2014/main" id="{3C980ECE-FA01-0965-E727-B044E67F2A4F}"/>
                </a:ext>
              </a:extLst>
            </p:cNvPr>
            <p:cNvSpPr txBox="1"/>
            <p:nvPr/>
          </p:nvSpPr>
          <p:spPr>
            <a:xfrm>
              <a:off x="4687778" y="2254880"/>
              <a:ext cx="3215642" cy="690638"/>
            </a:xfrm>
            <a:prstGeom prst="rect">
              <a:avLst/>
            </a:prstGeom>
            <a:noFill/>
          </p:spPr>
          <p:txBody>
            <a:bodyPr wrap="square" rtlCol="0">
              <a:spAutoFit/>
            </a:bodyPr>
            <a:lstStyle/>
            <a:p>
              <a:pPr algn="ctr">
                <a:lnSpc>
                  <a:spcPct val="80000"/>
                </a:lnSpc>
              </a:pPr>
              <a:r>
                <a:rPr lang="en-US" dirty="0">
                  <a:latin typeface="+mn-lt"/>
                </a:rPr>
                <a:t>send alternate block</a:t>
              </a:r>
              <a:br>
                <a:rPr lang="en-US" dirty="0">
                  <a:latin typeface="+mn-lt"/>
                </a:rPr>
              </a:br>
              <a:r>
                <a:rPr lang="en-US" dirty="0">
                  <a:latin typeface="+mn-lt"/>
                </a:rPr>
                <a:t>with stolen Tx</a:t>
              </a:r>
            </a:p>
          </p:txBody>
        </p:sp>
      </p:grpSp>
      <p:sp>
        <p:nvSpPr>
          <p:cNvPr id="37" name="Rounded Rectangular Callout 36">
            <a:extLst>
              <a:ext uri="{FF2B5EF4-FFF2-40B4-BE49-F238E27FC236}">
                <a16:creationId xmlns:a16="http://schemas.microsoft.com/office/drawing/2014/main" id="{2C766CF5-4CF9-3755-327B-4B0598005213}"/>
              </a:ext>
            </a:extLst>
          </p:cNvPr>
          <p:cNvSpPr/>
          <p:nvPr/>
        </p:nvSpPr>
        <p:spPr>
          <a:xfrm>
            <a:off x="6295599" y="1214368"/>
            <a:ext cx="2391201" cy="625210"/>
          </a:xfrm>
          <a:prstGeom prst="wedgeRoundRectCallout">
            <a:avLst>
              <a:gd name="adj1" fmla="val -39356"/>
              <a:gd name="adj2" fmla="val 105919"/>
              <a:gd name="adj3" fmla="val 16667"/>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mn-lt"/>
              </a:rPr>
              <a:t>The problem</a:t>
            </a:r>
          </a:p>
        </p:txBody>
      </p:sp>
      <p:sp>
        <p:nvSpPr>
          <p:cNvPr id="39" name="TextBox 38">
            <a:extLst>
              <a:ext uri="{FF2B5EF4-FFF2-40B4-BE49-F238E27FC236}">
                <a16:creationId xmlns:a16="http://schemas.microsoft.com/office/drawing/2014/main" id="{0CF86760-289F-7990-5528-347DC88FF53E}"/>
              </a:ext>
            </a:extLst>
          </p:cNvPr>
          <p:cNvSpPr txBox="1"/>
          <p:nvPr/>
        </p:nvSpPr>
        <p:spPr>
          <a:xfrm>
            <a:off x="882175" y="4155401"/>
            <a:ext cx="6957930" cy="830997"/>
          </a:xfrm>
          <a:prstGeom prst="rect">
            <a:avLst/>
          </a:prstGeom>
          <a:noFill/>
        </p:spPr>
        <p:txBody>
          <a:bodyPr wrap="none" rtlCol="0">
            <a:spAutoFit/>
          </a:bodyPr>
          <a:lstStyle/>
          <a:p>
            <a:pPr algn="l"/>
            <a:r>
              <a:rPr lang="en-US" dirty="0">
                <a:latin typeface="+mn-lt"/>
              </a:rPr>
              <a:t>Block proposer will be slashed (why?)   ⇒    Lose 1 ETH</a:t>
            </a:r>
          </a:p>
          <a:p>
            <a:pPr algn="l"/>
            <a:r>
              <a:rPr lang="en-US" dirty="0">
                <a:latin typeface="+mn-lt"/>
              </a:rPr>
              <a:t>	…  but can gain much more in stolen MEV.</a:t>
            </a:r>
          </a:p>
        </p:txBody>
      </p:sp>
    </p:spTree>
    <p:extLst>
      <p:ext uri="{BB962C8B-B14F-4D97-AF65-F5344CB8AC3E}">
        <p14:creationId xmlns:p14="http://schemas.microsoft.com/office/powerpoint/2010/main" val="2200504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500"/>
                                        <p:tgtEl>
                                          <p:spTgt spid="38"/>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9" grpId="0"/>
    </p:bld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E8315-9703-FB00-E28E-39C11A84AC38}"/>
              </a:ext>
            </a:extLst>
          </p:cNvPr>
          <p:cNvSpPr>
            <a:spLocks noGrp="1"/>
          </p:cNvSpPr>
          <p:nvPr>
            <p:ph type="title"/>
          </p:nvPr>
        </p:nvSpPr>
        <p:spPr/>
        <p:txBody>
          <a:bodyPr>
            <a:normAutofit fontScale="90000"/>
          </a:bodyPr>
          <a:lstStyle/>
          <a:p>
            <a:r>
              <a:rPr lang="en-US" dirty="0"/>
              <a:t>An example:  </a:t>
            </a:r>
            <a:r>
              <a:rPr lang="en-US" dirty="0" err="1"/>
              <a:t>flashbots</a:t>
            </a:r>
            <a:r>
              <a:rPr lang="en-US" dirty="0"/>
              <a:t> relay</a:t>
            </a:r>
          </a:p>
        </p:txBody>
      </p:sp>
      <p:pic>
        <p:nvPicPr>
          <p:cNvPr id="4" name="Picture 3">
            <a:extLst>
              <a:ext uri="{FF2B5EF4-FFF2-40B4-BE49-F238E27FC236}">
                <a16:creationId xmlns:a16="http://schemas.microsoft.com/office/drawing/2014/main" id="{E4655BFC-22AA-06DF-1156-5A465B26002C}"/>
              </a:ext>
            </a:extLst>
          </p:cNvPr>
          <p:cNvPicPr>
            <a:picLocks noChangeAspect="1"/>
          </p:cNvPicPr>
          <p:nvPr/>
        </p:nvPicPr>
        <p:blipFill rotWithShape="1">
          <a:blip r:embed="rId2"/>
          <a:srcRect t="32290" r="12500"/>
          <a:stretch/>
        </p:blipFill>
        <p:spPr>
          <a:xfrm>
            <a:off x="328613" y="1271588"/>
            <a:ext cx="6800850" cy="2871787"/>
          </a:xfrm>
          <a:prstGeom prst="rect">
            <a:avLst/>
          </a:prstGeom>
        </p:spPr>
      </p:pic>
      <p:sp>
        <p:nvSpPr>
          <p:cNvPr id="5" name="Rectangle 4">
            <a:extLst>
              <a:ext uri="{FF2B5EF4-FFF2-40B4-BE49-F238E27FC236}">
                <a16:creationId xmlns:a16="http://schemas.microsoft.com/office/drawing/2014/main" id="{417FA490-ED7C-FCA3-46AA-219EB7A62335}"/>
              </a:ext>
            </a:extLst>
          </p:cNvPr>
          <p:cNvSpPr/>
          <p:nvPr/>
        </p:nvSpPr>
        <p:spPr>
          <a:xfrm>
            <a:off x="2828925" y="3000375"/>
            <a:ext cx="4500563" cy="514350"/>
          </a:xfrm>
          <a:prstGeom prst="rect">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87FFCDFE-5E92-B931-1723-453959F64D1D}"/>
              </a:ext>
            </a:extLst>
          </p:cNvPr>
          <p:cNvSpPr txBox="1"/>
          <p:nvPr/>
        </p:nvSpPr>
        <p:spPr>
          <a:xfrm>
            <a:off x="3143250" y="4436114"/>
            <a:ext cx="5734134" cy="461665"/>
          </a:xfrm>
          <a:prstGeom prst="rect">
            <a:avLst/>
          </a:prstGeom>
          <a:noFill/>
        </p:spPr>
        <p:txBody>
          <a:bodyPr wrap="none" rtlCol="0">
            <a:spAutoFit/>
          </a:bodyPr>
          <a:lstStyle/>
          <a:p>
            <a:pPr algn="l"/>
            <a:r>
              <a:rPr lang="en-US" dirty="0">
                <a:latin typeface="+mn-lt"/>
              </a:rPr>
              <a:t>address of validator who proposed the block</a:t>
            </a:r>
          </a:p>
        </p:txBody>
      </p:sp>
      <p:sp>
        <p:nvSpPr>
          <p:cNvPr id="7" name="Freeform 6">
            <a:extLst>
              <a:ext uri="{FF2B5EF4-FFF2-40B4-BE49-F238E27FC236}">
                <a16:creationId xmlns:a16="http://schemas.microsoft.com/office/drawing/2014/main" id="{A4D87A33-B8A5-FC73-2C96-C17D6EEBDFD4}"/>
              </a:ext>
            </a:extLst>
          </p:cNvPr>
          <p:cNvSpPr/>
          <p:nvPr/>
        </p:nvSpPr>
        <p:spPr>
          <a:xfrm>
            <a:off x="7429500" y="3243263"/>
            <a:ext cx="1163622" cy="1200150"/>
          </a:xfrm>
          <a:custGeom>
            <a:avLst/>
            <a:gdLst>
              <a:gd name="connsiteX0" fmla="*/ 1143000 w 1163622"/>
              <a:gd name="connsiteY0" fmla="*/ 1200150 h 1200150"/>
              <a:gd name="connsiteX1" fmla="*/ 1143000 w 1163622"/>
              <a:gd name="connsiteY1" fmla="*/ 742950 h 1200150"/>
              <a:gd name="connsiteX2" fmla="*/ 928688 w 1163622"/>
              <a:gd name="connsiteY2" fmla="*/ 157162 h 1200150"/>
              <a:gd name="connsiteX3" fmla="*/ 0 w 1163622"/>
              <a:gd name="connsiteY3" fmla="*/ 0 h 1200150"/>
            </a:gdLst>
            <a:ahLst/>
            <a:cxnLst>
              <a:cxn ang="0">
                <a:pos x="connsiteX0" y="connsiteY0"/>
              </a:cxn>
              <a:cxn ang="0">
                <a:pos x="connsiteX1" y="connsiteY1"/>
              </a:cxn>
              <a:cxn ang="0">
                <a:pos x="connsiteX2" y="connsiteY2"/>
              </a:cxn>
              <a:cxn ang="0">
                <a:pos x="connsiteX3" y="connsiteY3"/>
              </a:cxn>
            </a:cxnLst>
            <a:rect l="l" t="t" r="r" b="b"/>
            <a:pathLst>
              <a:path w="1163622" h="1200150">
                <a:moveTo>
                  <a:pt x="1143000" y="1200150"/>
                </a:moveTo>
                <a:cubicBezTo>
                  <a:pt x="1160859" y="1058465"/>
                  <a:pt x="1178719" y="916781"/>
                  <a:pt x="1143000" y="742950"/>
                </a:cubicBezTo>
                <a:cubicBezTo>
                  <a:pt x="1107281" y="569119"/>
                  <a:pt x="1119188" y="280987"/>
                  <a:pt x="928688" y="157162"/>
                </a:cubicBezTo>
                <a:cubicBezTo>
                  <a:pt x="738188" y="33337"/>
                  <a:pt x="369094" y="16668"/>
                  <a:pt x="0" y="0"/>
                </a:cubicBezTo>
              </a:path>
            </a:pathLst>
          </a:custGeom>
          <a:noFill/>
          <a:ln w="38100">
            <a:headEnd type="none" w="med" len="med"/>
            <a:tailEnd type="arrow"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797969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03A3A-EEE0-87F4-E14C-C17F2116CC55}"/>
              </a:ext>
            </a:extLst>
          </p:cNvPr>
          <p:cNvSpPr>
            <a:spLocks noGrp="1"/>
          </p:cNvSpPr>
          <p:nvPr>
            <p:ph type="title"/>
          </p:nvPr>
        </p:nvSpPr>
        <p:spPr/>
        <p:txBody>
          <a:bodyPr>
            <a:normAutofit fontScale="90000"/>
          </a:bodyPr>
          <a:lstStyle/>
          <a:p>
            <a:r>
              <a:rPr lang="en-US" dirty="0"/>
              <a:t>Are we done?   Not quite …</a:t>
            </a:r>
          </a:p>
        </p:txBody>
      </p:sp>
      <p:sp>
        <p:nvSpPr>
          <p:cNvPr id="3" name="Content Placeholder 2">
            <a:extLst>
              <a:ext uri="{FF2B5EF4-FFF2-40B4-BE49-F238E27FC236}">
                <a16:creationId xmlns:a16="http://schemas.microsoft.com/office/drawing/2014/main" id="{DEABB589-D257-1F36-5446-8750ED889F59}"/>
              </a:ext>
            </a:extLst>
          </p:cNvPr>
          <p:cNvSpPr>
            <a:spLocks noGrp="1"/>
          </p:cNvSpPr>
          <p:nvPr>
            <p:ph idx="1"/>
          </p:nvPr>
        </p:nvSpPr>
        <p:spPr>
          <a:xfrm>
            <a:off x="368712" y="1200150"/>
            <a:ext cx="8515350" cy="3818431"/>
          </a:xfrm>
        </p:spPr>
        <p:txBody>
          <a:bodyPr>
            <a:normAutofit fontScale="85000" lnSpcReduction="10000"/>
          </a:bodyPr>
          <a:lstStyle/>
          <a:p>
            <a:pPr marL="0" indent="0">
              <a:buNone/>
            </a:pPr>
            <a:r>
              <a:rPr lang="en-US" dirty="0"/>
              <a:t>Builder concentration:  three builders build </a:t>
            </a:r>
            <a:r>
              <a:rPr lang="en-US" u="sng" dirty="0"/>
              <a:t>75</a:t>
            </a:r>
            <a:r>
              <a:rPr lang="en-US" u="sng" dirty="0">
                <a:hlinkClick r:id="rId3">
                  <a:extLst>
                    <a:ext uri="{A12FA001-AC4F-418D-AE19-62706E023703}">
                      <ahyp:hlinkClr xmlns:ahyp="http://schemas.microsoft.com/office/drawing/2018/hyperlinkcolor" val="tx"/>
                    </a:ext>
                  </a:extLst>
                </a:hlinkClick>
              </a:rPr>
              <a:t>% of all blocks</a:t>
            </a:r>
            <a:r>
              <a:rPr lang="en-US" dirty="0"/>
              <a:t> !! </a:t>
            </a:r>
          </a:p>
          <a:p>
            <a:r>
              <a:rPr lang="en-US" dirty="0"/>
              <a:t>Clear centralization in the builder market</a:t>
            </a:r>
          </a:p>
          <a:p>
            <a:r>
              <a:rPr lang="en-US" dirty="0"/>
              <a:t>Enables censorship by builders</a:t>
            </a:r>
          </a:p>
          <a:p>
            <a:pPr marL="0" indent="0">
              <a:spcBef>
                <a:spcPts val="2376"/>
              </a:spcBef>
              <a:buNone/>
            </a:pPr>
            <a:r>
              <a:rPr lang="en-US" dirty="0"/>
              <a:t>Proposers hold all the power (first price auction among builders) </a:t>
            </a:r>
          </a:p>
          <a:p>
            <a:pPr marL="0" indent="0">
              <a:buNone/>
            </a:pPr>
            <a:r>
              <a:rPr lang="en-US" dirty="0"/>
              <a:t>	⇒  Most MEV profits flow to block proposers</a:t>
            </a:r>
          </a:p>
          <a:p>
            <a:pPr marL="0" indent="0">
              <a:spcBef>
                <a:spcPts val="2376"/>
              </a:spcBef>
              <a:buNone/>
            </a:pPr>
            <a:r>
              <a:rPr lang="en-US" dirty="0"/>
              <a:t>MEV-boost is not designed for cross-chain MEV</a:t>
            </a:r>
          </a:p>
          <a:p>
            <a:r>
              <a:rPr lang="en-US" dirty="0"/>
              <a:t>For cross-chain arbitrage, no atomicity guarantee for bundle</a:t>
            </a:r>
          </a:p>
        </p:txBody>
      </p:sp>
      <p:grpSp>
        <p:nvGrpSpPr>
          <p:cNvPr id="6" name="Group 5">
            <a:extLst>
              <a:ext uri="{FF2B5EF4-FFF2-40B4-BE49-F238E27FC236}">
                <a16:creationId xmlns:a16="http://schemas.microsoft.com/office/drawing/2014/main" id="{E2C5E9F6-6777-B686-A2B1-147231956EFC}"/>
              </a:ext>
            </a:extLst>
          </p:cNvPr>
          <p:cNvGrpSpPr/>
          <p:nvPr/>
        </p:nvGrpSpPr>
        <p:grpSpPr>
          <a:xfrm>
            <a:off x="5203819" y="1633801"/>
            <a:ext cx="3940181" cy="937949"/>
            <a:chOff x="5203819" y="1633801"/>
            <a:chExt cx="3940181" cy="937949"/>
          </a:xfrm>
        </p:grpSpPr>
        <p:sp>
          <p:nvSpPr>
            <p:cNvPr id="4" name="TextBox 3">
              <a:extLst>
                <a:ext uri="{FF2B5EF4-FFF2-40B4-BE49-F238E27FC236}">
                  <a16:creationId xmlns:a16="http://schemas.microsoft.com/office/drawing/2014/main" id="{7B7D6000-5EFB-974A-D2B5-47D87D5D5CEE}"/>
                </a:ext>
              </a:extLst>
            </p:cNvPr>
            <p:cNvSpPr txBox="1"/>
            <p:nvPr/>
          </p:nvSpPr>
          <p:spPr>
            <a:xfrm>
              <a:off x="5203819" y="2171640"/>
              <a:ext cx="3940181" cy="400110"/>
            </a:xfrm>
            <a:prstGeom prst="rect">
              <a:avLst/>
            </a:prstGeom>
            <a:noFill/>
          </p:spPr>
          <p:txBody>
            <a:bodyPr wrap="none" rtlCol="0">
              <a:spAutoFit/>
            </a:bodyPr>
            <a:lstStyle/>
            <a:p>
              <a:pPr algn="l"/>
              <a:r>
                <a:rPr lang="en-US" sz="2000" dirty="0">
                  <a:latin typeface="+mn-lt"/>
                </a:rPr>
                <a:t>(builder0x69,beaverbuild,Flashbots)</a:t>
              </a:r>
            </a:p>
          </p:txBody>
        </p:sp>
        <p:sp>
          <p:nvSpPr>
            <p:cNvPr id="5" name="Freeform 4">
              <a:extLst>
                <a:ext uri="{FF2B5EF4-FFF2-40B4-BE49-F238E27FC236}">
                  <a16:creationId xmlns:a16="http://schemas.microsoft.com/office/drawing/2014/main" id="{32DCBCE0-00CA-05C6-1A33-8A20570FD628}"/>
                </a:ext>
              </a:extLst>
            </p:cNvPr>
            <p:cNvSpPr/>
            <p:nvPr/>
          </p:nvSpPr>
          <p:spPr>
            <a:xfrm>
              <a:off x="7686480" y="1633801"/>
              <a:ext cx="534899" cy="623624"/>
            </a:xfrm>
            <a:custGeom>
              <a:avLst/>
              <a:gdLst>
                <a:gd name="connsiteX0" fmla="*/ 500258 w 534899"/>
                <a:gd name="connsiteY0" fmla="*/ 623624 h 623624"/>
                <a:gd name="connsiteX1" fmla="*/ 485970 w 534899"/>
                <a:gd name="connsiteY1" fmla="*/ 352162 h 623624"/>
                <a:gd name="connsiteX2" fmla="*/ 28770 w 534899"/>
                <a:gd name="connsiteY2" fmla="*/ 23549 h 623624"/>
                <a:gd name="connsiteX3" fmla="*/ 85920 w 534899"/>
                <a:gd name="connsiteY3" fmla="*/ 52124 h 623624"/>
              </a:gdLst>
              <a:ahLst/>
              <a:cxnLst>
                <a:cxn ang="0">
                  <a:pos x="connsiteX0" y="connsiteY0"/>
                </a:cxn>
                <a:cxn ang="0">
                  <a:pos x="connsiteX1" y="connsiteY1"/>
                </a:cxn>
                <a:cxn ang="0">
                  <a:pos x="connsiteX2" y="connsiteY2"/>
                </a:cxn>
                <a:cxn ang="0">
                  <a:pos x="connsiteX3" y="connsiteY3"/>
                </a:cxn>
              </a:cxnLst>
              <a:rect l="l" t="t" r="r" b="b"/>
              <a:pathLst>
                <a:path w="534899" h="623624">
                  <a:moveTo>
                    <a:pt x="500258" y="623624"/>
                  </a:moveTo>
                  <a:cubicBezTo>
                    <a:pt x="532404" y="537899"/>
                    <a:pt x="564551" y="452174"/>
                    <a:pt x="485970" y="352162"/>
                  </a:cubicBezTo>
                  <a:cubicBezTo>
                    <a:pt x="407389" y="252150"/>
                    <a:pt x="95445" y="73555"/>
                    <a:pt x="28770" y="23549"/>
                  </a:cubicBezTo>
                  <a:cubicBezTo>
                    <a:pt x="-37905" y="-26457"/>
                    <a:pt x="24007" y="12833"/>
                    <a:pt x="85920" y="52124"/>
                  </a:cubicBezTo>
                </a:path>
              </a:pathLst>
            </a:custGeom>
            <a:noFill/>
            <a:ln w="38100">
              <a:headEnd type="none" w="med" len="med"/>
              <a:tailEnd type="triangl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133968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A3F2B-1FF2-FC30-EF4D-C7CFAA485A17}"/>
              </a:ext>
            </a:extLst>
          </p:cNvPr>
          <p:cNvSpPr>
            <a:spLocks noGrp="1"/>
          </p:cNvSpPr>
          <p:nvPr>
            <p:ph type="title"/>
          </p:nvPr>
        </p:nvSpPr>
        <p:spPr/>
        <p:txBody>
          <a:bodyPr>
            <a:normAutofit fontScale="90000"/>
          </a:bodyPr>
          <a:lstStyle/>
          <a:p>
            <a:r>
              <a:rPr lang="en-US" dirty="0"/>
              <a:t>The next step: SUAVE</a:t>
            </a:r>
          </a:p>
        </p:txBody>
      </p:sp>
      <p:sp>
        <p:nvSpPr>
          <p:cNvPr id="3" name="Content Placeholder 2">
            <a:extLst>
              <a:ext uri="{FF2B5EF4-FFF2-40B4-BE49-F238E27FC236}">
                <a16:creationId xmlns:a16="http://schemas.microsoft.com/office/drawing/2014/main" id="{8660DB32-275D-C22C-2B78-66328A9A2E18}"/>
              </a:ext>
            </a:extLst>
          </p:cNvPr>
          <p:cNvSpPr>
            <a:spLocks noGrp="1"/>
          </p:cNvSpPr>
          <p:nvPr>
            <p:ph idx="1"/>
          </p:nvPr>
        </p:nvSpPr>
        <p:spPr>
          <a:xfrm>
            <a:off x="457200" y="1200151"/>
            <a:ext cx="8686800" cy="3818430"/>
          </a:xfrm>
        </p:spPr>
        <p:txBody>
          <a:bodyPr>
            <a:normAutofit/>
          </a:bodyPr>
          <a:lstStyle/>
          <a:p>
            <a:pPr marL="0" indent="0">
              <a:buNone/>
            </a:pPr>
            <a:r>
              <a:rPr lang="en-US" sz="2400" b="0" i="0" dirty="0">
                <a:effectLst/>
              </a:rPr>
              <a:t>Goals:</a:t>
            </a:r>
          </a:p>
          <a:p>
            <a:r>
              <a:rPr lang="en-US" sz="2400" b="0" i="0" dirty="0">
                <a:effectLst/>
              </a:rPr>
              <a:t>Tx should be private (encrypted) </a:t>
            </a:r>
            <a:r>
              <a:rPr lang="en-US" sz="2400" dirty="0"/>
              <a:t>until signed by block proposer</a:t>
            </a:r>
            <a:endParaRPr lang="en-US" sz="2400" b="0" i="0" dirty="0">
              <a:effectLst/>
            </a:endParaRPr>
          </a:p>
          <a:p>
            <a:pPr marL="0" indent="0">
              <a:spcBef>
                <a:spcPts val="1776"/>
              </a:spcBef>
              <a:buNone/>
            </a:pPr>
            <a:r>
              <a:rPr lang="en-US" sz="2400" dirty="0"/>
              <a:t>	... </a:t>
            </a:r>
            <a:r>
              <a:rPr lang="en-US" sz="2400" b="0" i="0" dirty="0">
                <a:effectLst/>
              </a:rPr>
              <a:t>but should be available to all block builders to build blocks</a:t>
            </a:r>
          </a:p>
          <a:p>
            <a:pPr marL="57150" indent="0">
              <a:spcBef>
                <a:spcPts val="1776"/>
              </a:spcBef>
              <a:buNone/>
            </a:pPr>
            <a:endParaRPr lang="en-US" sz="2400" dirty="0"/>
          </a:p>
          <a:p>
            <a:pPr marL="57150" indent="0">
              <a:spcBef>
                <a:spcPts val="1776"/>
              </a:spcBef>
              <a:buNone/>
            </a:pPr>
            <a:r>
              <a:rPr lang="en-US" sz="2400" dirty="0"/>
              <a:t>Seems contradictory!    crypto to the rescue:</a:t>
            </a:r>
          </a:p>
          <a:p>
            <a:pPr marL="457200" lvl="1" indent="0">
              <a:spcBef>
                <a:spcPts val="1776"/>
              </a:spcBef>
              <a:buNone/>
            </a:pPr>
            <a:r>
              <a:rPr lang="en-US" sz="2400" dirty="0"/>
              <a:t>⇒   requires a massive MPC or secure HW enclaves</a:t>
            </a:r>
          </a:p>
          <a:p>
            <a:pPr marL="0" indent="0">
              <a:buNone/>
            </a:pPr>
            <a:endParaRPr lang="en-US" sz="2400" dirty="0"/>
          </a:p>
        </p:txBody>
      </p:sp>
    </p:spTree>
    <p:extLst>
      <p:ext uri="{BB962C8B-B14F-4D97-AF65-F5344CB8AC3E}">
        <p14:creationId xmlns:p14="http://schemas.microsoft.com/office/powerpoint/2010/main" val="1522698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A3F2B-1FF2-FC30-EF4D-C7CFAA485A17}"/>
              </a:ext>
            </a:extLst>
          </p:cNvPr>
          <p:cNvSpPr>
            <a:spLocks noGrp="1"/>
          </p:cNvSpPr>
          <p:nvPr>
            <p:ph type="title"/>
          </p:nvPr>
        </p:nvSpPr>
        <p:spPr/>
        <p:txBody>
          <a:bodyPr>
            <a:normAutofit fontScale="90000"/>
          </a:bodyPr>
          <a:lstStyle/>
          <a:p>
            <a:r>
              <a:rPr lang="en-US" dirty="0"/>
              <a:t>The SUAVE Multiparty Computation</a:t>
            </a:r>
          </a:p>
        </p:txBody>
      </p:sp>
      <p:sp>
        <p:nvSpPr>
          <p:cNvPr id="6" name="Cloud Callout 5">
            <a:extLst>
              <a:ext uri="{FF2B5EF4-FFF2-40B4-BE49-F238E27FC236}">
                <a16:creationId xmlns:a16="http://schemas.microsoft.com/office/drawing/2014/main" id="{9F0EB150-399F-1BF9-BEF8-DF72CDDCA86B}"/>
              </a:ext>
            </a:extLst>
          </p:cNvPr>
          <p:cNvSpPr/>
          <p:nvPr/>
        </p:nvSpPr>
        <p:spPr>
          <a:xfrm>
            <a:off x="2661140" y="1479576"/>
            <a:ext cx="3510116" cy="1986116"/>
          </a:xfrm>
          <a:prstGeom prst="cloudCallout">
            <a:avLst>
              <a:gd name="adj1" fmla="val -20471"/>
              <a:gd name="adj2" fmla="val 4035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a:t>Ideal Functionality</a:t>
            </a:r>
          </a:p>
        </p:txBody>
      </p:sp>
      <p:pic>
        <p:nvPicPr>
          <p:cNvPr id="7" name="Picture 6">
            <a:extLst>
              <a:ext uri="{FF2B5EF4-FFF2-40B4-BE49-F238E27FC236}">
                <a16:creationId xmlns:a16="http://schemas.microsoft.com/office/drawing/2014/main" id="{C7CCFCF6-5EBD-9357-A8BC-9E2561F4C9D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14517" y="1795336"/>
            <a:ext cx="360445" cy="621457"/>
          </a:xfrm>
          <a:prstGeom prst="rect">
            <a:avLst/>
          </a:prstGeom>
        </p:spPr>
      </p:pic>
      <p:sp>
        <p:nvSpPr>
          <p:cNvPr id="8" name="TextBox 7">
            <a:extLst>
              <a:ext uri="{FF2B5EF4-FFF2-40B4-BE49-F238E27FC236}">
                <a16:creationId xmlns:a16="http://schemas.microsoft.com/office/drawing/2014/main" id="{A880B58E-770E-A558-07D7-E974D8DFB468}"/>
              </a:ext>
            </a:extLst>
          </p:cNvPr>
          <p:cNvSpPr txBox="1"/>
          <p:nvPr/>
        </p:nvSpPr>
        <p:spPr>
          <a:xfrm>
            <a:off x="435506" y="1327806"/>
            <a:ext cx="718466" cy="461665"/>
          </a:xfrm>
          <a:prstGeom prst="rect">
            <a:avLst/>
          </a:prstGeom>
          <a:noFill/>
        </p:spPr>
        <p:txBody>
          <a:bodyPr wrap="none" rtlCol="0">
            <a:spAutoFit/>
          </a:bodyPr>
          <a:lstStyle/>
          <a:p>
            <a:pPr algn="l"/>
            <a:r>
              <a:rPr lang="en-US" dirty="0">
                <a:latin typeface="+mn-lt"/>
              </a:rPr>
              <a:t>Sam</a:t>
            </a:r>
          </a:p>
        </p:txBody>
      </p:sp>
      <p:sp>
        <p:nvSpPr>
          <p:cNvPr id="10" name="TextBox 9">
            <a:extLst>
              <a:ext uri="{FF2B5EF4-FFF2-40B4-BE49-F238E27FC236}">
                <a16:creationId xmlns:a16="http://schemas.microsoft.com/office/drawing/2014/main" id="{68AAB7DD-8497-961A-B3DD-81D894FBCDDF}"/>
              </a:ext>
            </a:extLst>
          </p:cNvPr>
          <p:cNvSpPr txBox="1"/>
          <p:nvPr/>
        </p:nvSpPr>
        <p:spPr>
          <a:xfrm>
            <a:off x="465002" y="2744880"/>
            <a:ext cx="641522" cy="461665"/>
          </a:xfrm>
          <a:prstGeom prst="rect">
            <a:avLst/>
          </a:prstGeom>
          <a:noFill/>
        </p:spPr>
        <p:txBody>
          <a:bodyPr wrap="none" rtlCol="0">
            <a:spAutoFit/>
          </a:bodyPr>
          <a:lstStyle/>
          <a:p>
            <a:pPr algn="l"/>
            <a:r>
              <a:rPr lang="en-US" dirty="0">
                <a:latin typeface="+mn-lt"/>
              </a:rPr>
              <a:t>Sue</a:t>
            </a:r>
          </a:p>
        </p:txBody>
      </p:sp>
      <p:pic>
        <p:nvPicPr>
          <p:cNvPr id="11" name="Picture 10">
            <a:extLst>
              <a:ext uri="{FF2B5EF4-FFF2-40B4-BE49-F238E27FC236}">
                <a16:creationId xmlns:a16="http://schemas.microsoft.com/office/drawing/2014/main" id="{F373EFB2-4F53-8CE7-57A8-D26B6D432DA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66457" y="3118054"/>
            <a:ext cx="397860" cy="588549"/>
          </a:xfrm>
          <a:prstGeom prst="rect">
            <a:avLst/>
          </a:prstGeom>
        </p:spPr>
      </p:pic>
      <p:sp>
        <p:nvSpPr>
          <p:cNvPr id="12" name="TextBox 11">
            <a:extLst>
              <a:ext uri="{FF2B5EF4-FFF2-40B4-BE49-F238E27FC236}">
                <a16:creationId xmlns:a16="http://schemas.microsoft.com/office/drawing/2014/main" id="{122C2664-2474-287F-D7CA-EB0297CD604A}"/>
              </a:ext>
            </a:extLst>
          </p:cNvPr>
          <p:cNvSpPr txBox="1"/>
          <p:nvPr/>
        </p:nvSpPr>
        <p:spPr>
          <a:xfrm>
            <a:off x="119595" y="4392382"/>
            <a:ext cx="1377172" cy="461665"/>
          </a:xfrm>
          <a:prstGeom prst="rect">
            <a:avLst/>
          </a:prstGeom>
          <a:noFill/>
        </p:spPr>
        <p:txBody>
          <a:bodyPr wrap="none" rtlCol="0">
            <a:spAutoFit/>
          </a:bodyPr>
          <a:lstStyle/>
          <a:p>
            <a:pPr algn="l"/>
            <a:r>
              <a:rPr lang="en-US" dirty="0">
                <a:latin typeface="+mn-lt"/>
              </a:rPr>
              <a:t>searchers</a:t>
            </a:r>
          </a:p>
        </p:txBody>
      </p:sp>
      <p:pic>
        <p:nvPicPr>
          <p:cNvPr id="13" name="Picture 12">
            <a:extLst>
              <a:ext uri="{FF2B5EF4-FFF2-40B4-BE49-F238E27FC236}">
                <a16:creationId xmlns:a16="http://schemas.microsoft.com/office/drawing/2014/main" id="{4FBD71BB-B3CD-7972-C7AD-10F50ED3E21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799975" y="1791886"/>
            <a:ext cx="360445" cy="621457"/>
          </a:xfrm>
          <a:prstGeom prst="rect">
            <a:avLst/>
          </a:prstGeom>
        </p:spPr>
      </p:pic>
      <p:sp>
        <p:nvSpPr>
          <p:cNvPr id="14" name="TextBox 13">
            <a:extLst>
              <a:ext uri="{FF2B5EF4-FFF2-40B4-BE49-F238E27FC236}">
                <a16:creationId xmlns:a16="http://schemas.microsoft.com/office/drawing/2014/main" id="{7D4B78C0-FADC-48E2-DBB6-D0F61D5161B2}"/>
              </a:ext>
            </a:extLst>
          </p:cNvPr>
          <p:cNvSpPr txBox="1"/>
          <p:nvPr/>
        </p:nvSpPr>
        <p:spPr>
          <a:xfrm>
            <a:off x="7620964" y="1324356"/>
            <a:ext cx="675185" cy="461665"/>
          </a:xfrm>
          <a:prstGeom prst="rect">
            <a:avLst/>
          </a:prstGeom>
          <a:noFill/>
        </p:spPr>
        <p:txBody>
          <a:bodyPr wrap="none" rtlCol="0">
            <a:spAutoFit/>
          </a:bodyPr>
          <a:lstStyle/>
          <a:p>
            <a:pPr algn="l"/>
            <a:r>
              <a:rPr lang="en-US" dirty="0">
                <a:latin typeface="+mn-lt"/>
              </a:rPr>
              <a:t>Bob</a:t>
            </a:r>
          </a:p>
        </p:txBody>
      </p:sp>
      <p:pic>
        <p:nvPicPr>
          <p:cNvPr id="15" name="Picture 14">
            <a:extLst>
              <a:ext uri="{FF2B5EF4-FFF2-40B4-BE49-F238E27FC236}">
                <a16:creationId xmlns:a16="http://schemas.microsoft.com/office/drawing/2014/main" id="{9E259D15-D683-CFE3-F172-F2A5BD7D0BF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flipH="1">
            <a:off x="7799975" y="3001644"/>
            <a:ext cx="459941" cy="683346"/>
          </a:xfrm>
          <a:prstGeom prst="rect">
            <a:avLst/>
          </a:prstGeom>
        </p:spPr>
      </p:pic>
      <p:sp>
        <p:nvSpPr>
          <p:cNvPr id="16" name="TextBox 15">
            <a:extLst>
              <a:ext uri="{FF2B5EF4-FFF2-40B4-BE49-F238E27FC236}">
                <a16:creationId xmlns:a16="http://schemas.microsoft.com/office/drawing/2014/main" id="{1478E46A-63F2-A921-8C17-949452EB0917}"/>
              </a:ext>
            </a:extLst>
          </p:cNvPr>
          <p:cNvSpPr txBox="1"/>
          <p:nvPr/>
        </p:nvSpPr>
        <p:spPr>
          <a:xfrm>
            <a:off x="7499415" y="2617312"/>
            <a:ext cx="1061060" cy="461665"/>
          </a:xfrm>
          <a:prstGeom prst="rect">
            <a:avLst/>
          </a:prstGeom>
          <a:noFill/>
        </p:spPr>
        <p:txBody>
          <a:bodyPr wrap="none" rtlCol="0">
            <a:spAutoFit/>
          </a:bodyPr>
          <a:lstStyle/>
          <a:p>
            <a:pPr algn="l"/>
            <a:r>
              <a:rPr lang="en-US" dirty="0">
                <a:latin typeface="+mn-lt"/>
              </a:rPr>
              <a:t>Brooke</a:t>
            </a:r>
          </a:p>
        </p:txBody>
      </p:sp>
      <p:cxnSp>
        <p:nvCxnSpPr>
          <p:cNvPr id="18" name="Straight Arrow Connector 17">
            <a:extLst>
              <a:ext uri="{FF2B5EF4-FFF2-40B4-BE49-F238E27FC236}">
                <a16:creationId xmlns:a16="http://schemas.microsoft.com/office/drawing/2014/main" id="{369A9A36-9672-91F8-23E6-8EB58345AD80}"/>
              </a:ext>
            </a:extLst>
          </p:cNvPr>
          <p:cNvCxnSpPr>
            <a:cxnSpLocks/>
          </p:cNvCxnSpPr>
          <p:nvPr/>
        </p:nvCxnSpPr>
        <p:spPr>
          <a:xfrm flipV="1">
            <a:off x="808181" y="4168877"/>
            <a:ext cx="0" cy="30938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0" name="TextBox 19">
            <a:extLst>
              <a:ext uri="{FF2B5EF4-FFF2-40B4-BE49-F238E27FC236}">
                <a16:creationId xmlns:a16="http://schemas.microsoft.com/office/drawing/2014/main" id="{29EBE6E9-BA44-579B-951F-8A5CBA301D1B}"/>
              </a:ext>
            </a:extLst>
          </p:cNvPr>
          <p:cNvSpPr txBox="1"/>
          <p:nvPr/>
        </p:nvSpPr>
        <p:spPr>
          <a:xfrm>
            <a:off x="7366780" y="4311556"/>
            <a:ext cx="1187697" cy="461665"/>
          </a:xfrm>
          <a:prstGeom prst="rect">
            <a:avLst/>
          </a:prstGeom>
          <a:noFill/>
        </p:spPr>
        <p:txBody>
          <a:bodyPr wrap="none" rtlCol="0">
            <a:spAutoFit/>
          </a:bodyPr>
          <a:lstStyle/>
          <a:p>
            <a:pPr algn="l"/>
            <a:r>
              <a:rPr lang="en-US" dirty="0">
                <a:latin typeface="+mn-lt"/>
              </a:rPr>
              <a:t>builders</a:t>
            </a:r>
          </a:p>
        </p:txBody>
      </p:sp>
      <p:cxnSp>
        <p:nvCxnSpPr>
          <p:cNvPr id="21" name="Straight Arrow Connector 20">
            <a:extLst>
              <a:ext uri="{FF2B5EF4-FFF2-40B4-BE49-F238E27FC236}">
                <a16:creationId xmlns:a16="http://schemas.microsoft.com/office/drawing/2014/main" id="{C9EDE751-4456-E36F-D653-5C4A446DDD05}"/>
              </a:ext>
            </a:extLst>
          </p:cNvPr>
          <p:cNvCxnSpPr>
            <a:cxnSpLocks/>
          </p:cNvCxnSpPr>
          <p:nvPr/>
        </p:nvCxnSpPr>
        <p:spPr>
          <a:xfrm flipV="1">
            <a:off x="7998214" y="4045187"/>
            <a:ext cx="0" cy="30938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nvGrpSpPr>
          <p:cNvPr id="25" name="Group 24">
            <a:extLst>
              <a:ext uri="{FF2B5EF4-FFF2-40B4-BE49-F238E27FC236}">
                <a16:creationId xmlns:a16="http://schemas.microsoft.com/office/drawing/2014/main" id="{868AD3F9-FEC9-06D7-ABD8-D72588B59C30}"/>
              </a:ext>
            </a:extLst>
          </p:cNvPr>
          <p:cNvGrpSpPr/>
          <p:nvPr/>
        </p:nvGrpSpPr>
        <p:grpSpPr>
          <a:xfrm>
            <a:off x="1123907" y="1794884"/>
            <a:ext cx="1460289" cy="646331"/>
            <a:chOff x="1123907" y="1794884"/>
            <a:chExt cx="1460289" cy="646331"/>
          </a:xfrm>
        </p:grpSpPr>
        <p:cxnSp>
          <p:nvCxnSpPr>
            <p:cNvPr id="23" name="Straight Arrow Connector 22">
              <a:extLst>
                <a:ext uri="{FF2B5EF4-FFF2-40B4-BE49-F238E27FC236}">
                  <a16:creationId xmlns:a16="http://schemas.microsoft.com/office/drawing/2014/main" id="{F82C3B19-9A79-F2D7-1C6B-E1EE794AE708}"/>
                </a:ext>
              </a:extLst>
            </p:cNvPr>
            <p:cNvCxnSpPr/>
            <p:nvPr/>
          </p:nvCxnSpPr>
          <p:spPr>
            <a:xfrm>
              <a:off x="1123907" y="2025445"/>
              <a:ext cx="1460289" cy="196645"/>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a16="http://schemas.microsoft.com/office/drawing/2014/main" id="{09D18539-5F14-1807-519F-22B2C6179E31}"/>
                </a:ext>
              </a:extLst>
            </p:cNvPr>
            <p:cNvSpPr txBox="1"/>
            <p:nvPr/>
          </p:nvSpPr>
          <p:spPr>
            <a:xfrm rot="478947">
              <a:off x="1363600" y="1794884"/>
              <a:ext cx="1061444" cy="646331"/>
            </a:xfrm>
            <a:prstGeom prst="rect">
              <a:avLst/>
            </a:prstGeom>
            <a:noFill/>
          </p:spPr>
          <p:txBody>
            <a:bodyPr wrap="none" rtlCol="0">
              <a:spAutoFit/>
            </a:bodyPr>
            <a:lstStyle/>
            <a:p>
              <a:pPr algn="ctr"/>
              <a:r>
                <a:rPr lang="en-US" sz="1800" dirty="0">
                  <a:latin typeface="+mn-lt"/>
                </a:rPr>
                <a:t>bundle</a:t>
              </a:r>
              <a:br>
                <a:rPr lang="en-US" sz="1800" dirty="0">
                  <a:latin typeface="+mn-lt"/>
                </a:rPr>
              </a:br>
              <a:r>
                <a:rPr lang="en-US" sz="1800" dirty="0">
                  <a:latin typeface="+mn-lt"/>
                </a:rPr>
                <a:t>and </a:t>
              </a:r>
              <a:r>
                <a:rPr lang="en-US" sz="1800" dirty="0" err="1">
                  <a:latin typeface="+mn-lt"/>
                </a:rPr>
                <a:t>prefs</a:t>
              </a:r>
              <a:endParaRPr lang="en-US" sz="1800" dirty="0">
                <a:latin typeface="+mn-lt"/>
              </a:endParaRPr>
            </a:p>
          </p:txBody>
        </p:sp>
      </p:grpSp>
      <p:grpSp>
        <p:nvGrpSpPr>
          <p:cNvPr id="26" name="Group 25">
            <a:extLst>
              <a:ext uri="{FF2B5EF4-FFF2-40B4-BE49-F238E27FC236}">
                <a16:creationId xmlns:a16="http://schemas.microsoft.com/office/drawing/2014/main" id="{C12EC14F-567D-31E1-E9EB-27A0B2C7565E}"/>
              </a:ext>
            </a:extLst>
          </p:cNvPr>
          <p:cNvGrpSpPr/>
          <p:nvPr/>
        </p:nvGrpSpPr>
        <p:grpSpPr>
          <a:xfrm>
            <a:off x="1110881" y="2822205"/>
            <a:ext cx="1550259" cy="646331"/>
            <a:chOff x="1123907" y="1519581"/>
            <a:chExt cx="1550259" cy="646331"/>
          </a:xfrm>
        </p:grpSpPr>
        <p:cxnSp>
          <p:nvCxnSpPr>
            <p:cNvPr id="27" name="Straight Arrow Connector 26">
              <a:extLst>
                <a:ext uri="{FF2B5EF4-FFF2-40B4-BE49-F238E27FC236}">
                  <a16:creationId xmlns:a16="http://schemas.microsoft.com/office/drawing/2014/main" id="{4A6BEA49-AD2F-AA07-B68B-F82BBDEA5E8F}"/>
                </a:ext>
              </a:extLst>
            </p:cNvPr>
            <p:cNvCxnSpPr>
              <a:cxnSpLocks/>
            </p:cNvCxnSpPr>
            <p:nvPr/>
          </p:nvCxnSpPr>
          <p:spPr>
            <a:xfrm flipV="1">
              <a:off x="1123907" y="1696496"/>
              <a:ext cx="1550259" cy="328949"/>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8" name="TextBox 27">
              <a:extLst>
                <a:ext uri="{FF2B5EF4-FFF2-40B4-BE49-F238E27FC236}">
                  <a16:creationId xmlns:a16="http://schemas.microsoft.com/office/drawing/2014/main" id="{4479BCBD-3CAC-3E67-66B4-BAD2E620534A}"/>
                </a:ext>
              </a:extLst>
            </p:cNvPr>
            <p:cNvSpPr txBox="1"/>
            <p:nvPr/>
          </p:nvSpPr>
          <p:spPr>
            <a:xfrm rot="20935707">
              <a:off x="1334104" y="1519581"/>
              <a:ext cx="1061444" cy="646331"/>
            </a:xfrm>
            <a:prstGeom prst="rect">
              <a:avLst/>
            </a:prstGeom>
            <a:noFill/>
          </p:spPr>
          <p:txBody>
            <a:bodyPr wrap="none" rtlCol="0">
              <a:spAutoFit/>
            </a:bodyPr>
            <a:lstStyle/>
            <a:p>
              <a:pPr algn="ctr"/>
              <a:r>
                <a:rPr lang="en-US" sz="1800" dirty="0">
                  <a:latin typeface="+mn-lt"/>
                </a:rPr>
                <a:t>bundle</a:t>
              </a:r>
            </a:p>
            <a:p>
              <a:pPr algn="ctr"/>
              <a:r>
                <a:rPr lang="en-US" sz="1800" dirty="0">
                  <a:latin typeface="+mn-lt"/>
                </a:rPr>
                <a:t>and </a:t>
              </a:r>
              <a:r>
                <a:rPr lang="en-US" sz="1800" dirty="0" err="1">
                  <a:latin typeface="+mn-lt"/>
                </a:rPr>
                <a:t>prefs</a:t>
              </a:r>
              <a:endParaRPr lang="en-US" sz="1800" dirty="0">
                <a:latin typeface="+mn-lt"/>
              </a:endParaRPr>
            </a:p>
          </p:txBody>
        </p:sp>
      </p:grpSp>
      <p:grpSp>
        <p:nvGrpSpPr>
          <p:cNvPr id="30" name="Group 29">
            <a:extLst>
              <a:ext uri="{FF2B5EF4-FFF2-40B4-BE49-F238E27FC236}">
                <a16:creationId xmlns:a16="http://schemas.microsoft.com/office/drawing/2014/main" id="{69E9E04C-1556-2457-4784-B7225A9C4B38}"/>
              </a:ext>
            </a:extLst>
          </p:cNvPr>
          <p:cNvGrpSpPr/>
          <p:nvPr/>
        </p:nvGrpSpPr>
        <p:grpSpPr>
          <a:xfrm flipH="1">
            <a:off x="6295079" y="1803587"/>
            <a:ext cx="1460289" cy="646331"/>
            <a:chOff x="1123907" y="1775222"/>
            <a:chExt cx="1460289" cy="646331"/>
          </a:xfrm>
        </p:grpSpPr>
        <p:cxnSp>
          <p:nvCxnSpPr>
            <p:cNvPr id="31" name="Straight Arrow Connector 30">
              <a:extLst>
                <a:ext uri="{FF2B5EF4-FFF2-40B4-BE49-F238E27FC236}">
                  <a16:creationId xmlns:a16="http://schemas.microsoft.com/office/drawing/2014/main" id="{EC4D075B-3991-6E96-8B09-3FBF8357D06A}"/>
                </a:ext>
              </a:extLst>
            </p:cNvPr>
            <p:cNvCxnSpPr/>
            <p:nvPr/>
          </p:nvCxnSpPr>
          <p:spPr>
            <a:xfrm>
              <a:off x="1123907" y="2025445"/>
              <a:ext cx="1460289" cy="196645"/>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32" name="TextBox 31">
              <a:extLst>
                <a:ext uri="{FF2B5EF4-FFF2-40B4-BE49-F238E27FC236}">
                  <a16:creationId xmlns:a16="http://schemas.microsoft.com/office/drawing/2014/main" id="{5C56F7D0-9A96-D9A0-1245-69E249B956E5}"/>
                </a:ext>
              </a:extLst>
            </p:cNvPr>
            <p:cNvSpPr txBox="1"/>
            <p:nvPr/>
          </p:nvSpPr>
          <p:spPr>
            <a:xfrm rot="478947">
              <a:off x="1276995" y="1775222"/>
              <a:ext cx="939681" cy="646331"/>
            </a:xfrm>
            <a:prstGeom prst="rect">
              <a:avLst/>
            </a:prstGeom>
            <a:noFill/>
          </p:spPr>
          <p:txBody>
            <a:bodyPr wrap="none" rtlCol="0">
              <a:spAutoFit/>
            </a:bodyPr>
            <a:lstStyle/>
            <a:p>
              <a:pPr algn="l"/>
              <a:r>
                <a:rPr lang="en-US" sz="1800" dirty="0">
                  <a:latin typeface="+mn-lt"/>
                </a:rPr>
                <a:t>building</a:t>
              </a:r>
              <a:br>
                <a:rPr lang="en-US" sz="1800" dirty="0">
                  <a:latin typeface="+mn-lt"/>
                </a:rPr>
              </a:br>
              <a:r>
                <a:rPr lang="en-US" sz="1800" dirty="0">
                  <a:latin typeface="+mn-lt"/>
                </a:rPr>
                <a:t>strategy</a:t>
              </a:r>
            </a:p>
          </p:txBody>
        </p:sp>
      </p:grpSp>
      <p:grpSp>
        <p:nvGrpSpPr>
          <p:cNvPr id="33" name="Group 32">
            <a:extLst>
              <a:ext uri="{FF2B5EF4-FFF2-40B4-BE49-F238E27FC236}">
                <a16:creationId xmlns:a16="http://schemas.microsoft.com/office/drawing/2014/main" id="{9DB3F36D-724F-E193-8B3F-09B9A716271D}"/>
              </a:ext>
            </a:extLst>
          </p:cNvPr>
          <p:cNvGrpSpPr/>
          <p:nvPr/>
        </p:nvGrpSpPr>
        <p:grpSpPr>
          <a:xfrm flipH="1">
            <a:off x="5899355" y="2762794"/>
            <a:ext cx="1772195" cy="646331"/>
            <a:chOff x="1123907" y="1519581"/>
            <a:chExt cx="1772195" cy="646331"/>
          </a:xfrm>
        </p:grpSpPr>
        <p:cxnSp>
          <p:nvCxnSpPr>
            <p:cNvPr id="34" name="Straight Arrow Connector 33">
              <a:extLst>
                <a:ext uri="{FF2B5EF4-FFF2-40B4-BE49-F238E27FC236}">
                  <a16:creationId xmlns:a16="http://schemas.microsoft.com/office/drawing/2014/main" id="{6C66AFCA-9DC6-B988-CDAE-632EC024910E}"/>
                </a:ext>
              </a:extLst>
            </p:cNvPr>
            <p:cNvCxnSpPr>
              <a:cxnSpLocks/>
            </p:cNvCxnSpPr>
            <p:nvPr/>
          </p:nvCxnSpPr>
          <p:spPr>
            <a:xfrm flipV="1">
              <a:off x="1123907" y="1685936"/>
              <a:ext cx="1772195" cy="339509"/>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35" name="TextBox 34">
              <a:extLst>
                <a:ext uri="{FF2B5EF4-FFF2-40B4-BE49-F238E27FC236}">
                  <a16:creationId xmlns:a16="http://schemas.microsoft.com/office/drawing/2014/main" id="{0F5B2332-24B5-5AF7-51C1-A8EF08A3219A}"/>
                </a:ext>
              </a:extLst>
            </p:cNvPr>
            <p:cNvSpPr txBox="1"/>
            <p:nvPr/>
          </p:nvSpPr>
          <p:spPr>
            <a:xfrm rot="21025076">
              <a:off x="1503138" y="1519581"/>
              <a:ext cx="939681" cy="646331"/>
            </a:xfrm>
            <a:prstGeom prst="rect">
              <a:avLst/>
            </a:prstGeom>
            <a:noFill/>
          </p:spPr>
          <p:txBody>
            <a:bodyPr wrap="none" rtlCol="0">
              <a:spAutoFit/>
            </a:bodyPr>
            <a:lstStyle/>
            <a:p>
              <a:pPr algn="l"/>
              <a:r>
                <a:rPr lang="en-US" sz="1800" dirty="0">
                  <a:latin typeface="+mn-lt"/>
                </a:rPr>
                <a:t>building</a:t>
              </a:r>
              <a:br>
                <a:rPr lang="en-US" sz="1800" dirty="0">
                  <a:latin typeface="+mn-lt"/>
                </a:rPr>
              </a:br>
              <a:r>
                <a:rPr lang="en-US" sz="1800" dirty="0">
                  <a:latin typeface="+mn-lt"/>
                </a:rPr>
                <a:t>strategy</a:t>
              </a:r>
            </a:p>
          </p:txBody>
        </p:sp>
      </p:grpSp>
      <p:sp>
        <p:nvSpPr>
          <p:cNvPr id="37" name="TextBox 36">
            <a:extLst>
              <a:ext uri="{FF2B5EF4-FFF2-40B4-BE49-F238E27FC236}">
                <a16:creationId xmlns:a16="http://schemas.microsoft.com/office/drawing/2014/main" id="{C0E86F2E-4DA3-0EE4-0A5F-94B83D271C32}"/>
              </a:ext>
            </a:extLst>
          </p:cNvPr>
          <p:cNvSpPr txBox="1"/>
          <p:nvPr/>
        </p:nvSpPr>
        <p:spPr>
          <a:xfrm>
            <a:off x="3085182" y="4478259"/>
            <a:ext cx="3412729" cy="461665"/>
          </a:xfrm>
          <a:prstGeom prst="rect">
            <a:avLst/>
          </a:prstGeom>
          <a:noFill/>
        </p:spPr>
        <p:txBody>
          <a:bodyPr wrap="none" rtlCol="0">
            <a:spAutoFit/>
          </a:bodyPr>
          <a:lstStyle/>
          <a:p>
            <a:pPr algn="l"/>
            <a:r>
              <a:rPr lang="en-US" dirty="0">
                <a:latin typeface="+mn-lt"/>
              </a:rPr>
              <a:t>block proposer </a:t>
            </a:r>
            <a:r>
              <a:rPr lang="en-US" sz="1800" dirty="0">
                <a:latin typeface="+mn-lt"/>
              </a:rPr>
              <a:t>(signing key)</a:t>
            </a:r>
            <a:endParaRPr lang="en-US" dirty="0">
              <a:latin typeface="+mn-lt"/>
            </a:endParaRPr>
          </a:p>
        </p:txBody>
      </p:sp>
      <p:grpSp>
        <p:nvGrpSpPr>
          <p:cNvPr id="4" name="Group 3">
            <a:extLst>
              <a:ext uri="{FF2B5EF4-FFF2-40B4-BE49-F238E27FC236}">
                <a16:creationId xmlns:a16="http://schemas.microsoft.com/office/drawing/2014/main" id="{2C834EC4-0B5E-AF7A-7C8F-8394460B8CE8}"/>
              </a:ext>
            </a:extLst>
          </p:cNvPr>
          <p:cNvGrpSpPr/>
          <p:nvPr/>
        </p:nvGrpSpPr>
        <p:grpSpPr>
          <a:xfrm>
            <a:off x="4278996" y="3482826"/>
            <a:ext cx="862737" cy="1068948"/>
            <a:chOff x="4278996" y="3482826"/>
            <a:chExt cx="862737" cy="1068948"/>
          </a:xfrm>
        </p:grpSpPr>
        <p:cxnSp>
          <p:nvCxnSpPr>
            <p:cNvPr id="39" name="Straight Arrow Connector 38">
              <a:extLst>
                <a:ext uri="{FF2B5EF4-FFF2-40B4-BE49-F238E27FC236}">
                  <a16:creationId xmlns:a16="http://schemas.microsoft.com/office/drawing/2014/main" id="{4FC104D3-2F05-09CA-C239-2B124540AE2F}"/>
                </a:ext>
              </a:extLst>
            </p:cNvPr>
            <p:cNvCxnSpPr>
              <a:cxnSpLocks/>
            </p:cNvCxnSpPr>
            <p:nvPr/>
          </p:nvCxnSpPr>
          <p:spPr>
            <a:xfrm>
              <a:off x="4304008" y="3482826"/>
              <a:ext cx="0" cy="1068948"/>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42" name="TextBox 41">
              <a:extLst>
                <a:ext uri="{FF2B5EF4-FFF2-40B4-BE49-F238E27FC236}">
                  <a16:creationId xmlns:a16="http://schemas.microsoft.com/office/drawing/2014/main" id="{A9D503DF-D4DC-327B-62FB-2C01046D1F4F}"/>
                </a:ext>
              </a:extLst>
            </p:cNvPr>
            <p:cNvSpPr txBox="1"/>
            <p:nvPr/>
          </p:nvSpPr>
          <p:spPr>
            <a:xfrm>
              <a:off x="4278996" y="3623546"/>
              <a:ext cx="862737" cy="707886"/>
            </a:xfrm>
            <a:prstGeom prst="rect">
              <a:avLst/>
            </a:prstGeom>
            <a:noFill/>
          </p:spPr>
          <p:txBody>
            <a:bodyPr wrap="none" rtlCol="0">
              <a:spAutoFit/>
            </a:bodyPr>
            <a:lstStyle/>
            <a:p>
              <a:pPr algn="l"/>
              <a:r>
                <a:rPr lang="en-US" sz="2000" dirty="0">
                  <a:latin typeface="+mn-lt"/>
                </a:rPr>
                <a:t>signed</a:t>
              </a:r>
              <a:br>
                <a:rPr lang="en-US" sz="2000" dirty="0">
                  <a:latin typeface="+mn-lt"/>
                </a:rPr>
              </a:br>
              <a:r>
                <a:rPr lang="en-US" sz="2000" dirty="0">
                  <a:latin typeface="+mn-lt"/>
                </a:rPr>
                <a:t>block</a:t>
              </a:r>
            </a:p>
          </p:txBody>
        </p:sp>
      </p:grpSp>
      <p:cxnSp>
        <p:nvCxnSpPr>
          <p:cNvPr id="3" name="Straight Arrow Connector 2">
            <a:extLst>
              <a:ext uri="{FF2B5EF4-FFF2-40B4-BE49-F238E27FC236}">
                <a16:creationId xmlns:a16="http://schemas.microsoft.com/office/drawing/2014/main" id="{C29D01B3-8C51-B6C1-B435-E2C1963773A6}"/>
              </a:ext>
            </a:extLst>
          </p:cNvPr>
          <p:cNvCxnSpPr>
            <a:cxnSpLocks/>
          </p:cNvCxnSpPr>
          <p:nvPr/>
        </p:nvCxnSpPr>
        <p:spPr>
          <a:xfrm flipV="1">
            <a:off x="4063118" y="3458246"/>
            <a:ext cx="0" cy="1068948"/>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50026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par>
                                <p:cTn id="8" presetID="22" presetClass="entr" presetSubtype="8"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wipe(left)">
                                      <p:cBhvr>
                                        <p:cTn id="10" dur="500"/>
                                        <p:tgtEl>
                                          <p:spTgt spid="26"/>
                                        </p:tgtEl>
                                      </p:cBhvr>
                                    </p:animEffect>
                                  </p:childTnLst>
                                </p:cTn>
                              </p:par>
                              <p:par>
                                <p:cTn id="11" presetID="22" presetClass="entr" presetSubtype="2"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wipe(right)">
                                      <p:cBhvr>
                                        <p:cTn id="13" dur="500"/>
                                        <p:tgtEl>
                                          <p:spTgt spid="30"/>
                                        </p:tgtEl>
                                      </p:cBhvr>
                                    </p:animEffect>
                                  </p:childTnLst>
                                </p:cTn>
                              </p:par>
                              <p:par>
                                <p:cTn id="14" presetID="22" presetClass="entr" presetSubtype="2"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wipe(right)">
                                      <p:cBhvr>
                                        <p:cTn id="16" dur="500"/>
                                        <p:tgtEl>
                                          <p:spTgt spid="33"/>
                                        </p:tgtEl>
                                      </p:cBhvr>
                                    </p:animEffect>
                                  </p:childTnLst>
                                </p:cTn>
                              </p:par>
                              <p:par>
                                <p:cTn id="17" presetID="22" presetClass="entr" presetSubtype="4"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up)">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2F35420E-5EB0-931B-7E8B-A1EE5704D2FB}"/>
              </a:ext>
            </a:extLst>
          </p:cNvPr>
          <p:cNvSpPr>
            <a:spLocks noGrp="1"/>
          </p:cNvSpPr>
          <p:nvPr>
            <p:ph type="subTitle" idx="1"/>
          </p:nvPr>
        </p:nvSpPr>
        <p:spPr/>
        <p:txBody>
          <a:bodyPr/>
          <a:lstStyle/>
          <a:p>
            <a:endParaRPr lang="en-US"/>
          </a:p>
        </p:txBody>
      </p:sp>
      <p:sp>
        <p:nvSpPr>
          <p:cNvPr id="4" name="Title 3">
            <a:extLst>
              <a:ext uri="{FF2B5EF4-FFF2-40B4-BE49-F238E27FC236}">
                <a16:creationId xmlns:a16="http://schemas.microsoft.com/office/drawing/2014/main" id="{CF801102-6104-F9B2-0358-64BF27F7F1A9}"/>
              </a:ext>
            </a:extLst>
          </p:cNvPr>
          <p:cNvSpPr>
            <a:spLocks noGrp="1"/>
          </p:cNvSpPr>
          <p:nvPr>
            <p:ph type="ctrTitle"/>
          </p:nvPr>
        </p:nvSpPr>
        <p:spPr>
          <a:xfrm>
            <a:off x="685800" y="1407393"/>
            <a:ext cx="7772400" cy="1382459"/>
          </a:xfrm>
        </p:spPr>
        <p:txBody>
          <a:bodyPr/>
          <a:lstStyle/>
          <a:p>
            <a:r>
              <a:rPr lang="en-US" sz="4000" dirty="0"/>
              <a:t>Option 2:</a:t>
            </a:r>
            <a:br>
              <a:rPr lang="en-US" sz="4000" dirty="0"/>
            </a:br>
            <a:r>
              <a:rPr lang="en-US" sz="4000" dirty="0"/>
              <a:t>Fair Ordering of Transactions</a:t>
            </a:r>
          </a:p>
        </p:txBody>
      </p:sp>
    </p:spTree>
    <p:extLst>
      <p:ext uri="{BB962C8B-B14F-4D97-AF65-F5344CB8AC3E}">
        <p14:creationId xmlns:p14="http://schemas.microsoft.com/office/powerpoint/2010/main" val="14151039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2" name="Rounded Rectangle 1">
            <a:extLst>
              <a:ext uri="{FF2B5EF4-FFF2-40B4-BE49-F238E27FC236}">
                <a16:creationId xmlns:a16="http://schemas.microsoft.com/office/drawing/2014/main" id="{19C0381F-3CC7-D40F-DA78-DEE6C36BCD83}"/>
              </a:ext>
            </a:extLst>
          </p:cNvPr>
          <p:cNvSpPr/>
          <p:nvPr/>
        </p:nvSpPr>
        <p:spPr>
          <a:xfrm>
            <a:off x="214604" y="2107086"/>
            <a:ext cx="4637314" cy="1063949"/>
          </a:xfrm>
          <a:prstGeom prst="roundRect">
            <a:avLst/>
          </a:prstGeom>
          <a:solidFill>
            <a:schemeClr val="bg1">
              <a:lumMod val="9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7" name="Google Shape;377;p53"/>
          <p:cNvSpPr txBox="1">
            <a:spLocks noGrp="1"/>
          </p:cNvSpPr>
          <p:nvPr>
            <p:ph type="title"/>
          </p:nvPr>
        </p:nvSpPr>
        <p:spPr>
          <a:xfrm>
            <a:off x="0" y="0"/>
            <a:ext cx="9246600" cy="768000"/>
          </a:xfrm>
          <a:prstGeom prst="rect">
            <a:avLst/>
          </a:prstGeom>
          <a:solidFill>
            <a:srgbClr val="990000"/>
          </a:solidFill>
        </p:spPr>
        <p:txBody>
          <a:bodyPr spcFirstLastPara="1" wrap="square" lIns="91425" tIns="91425" rIns="91425" bIns="91425" anchor="ctr" anchorCtr="0">
            <a:noAutofit/>
          </a:bodyPr>
          <a:lstStyle/>
          <a:p>
            <a:pPr marL="0" lvl="0" indent="0" algn="ctr" rtl="0">
              <a:spcBef>
                <a:spcPts val="0"/>
              </a:spcBef>
              <a:spcAft>
                <a:spcPts val="0"/>
              </a:spcAft>
              <a:buNone/>
            </a:pPr>
            <a:r>
              <a:rPr lang="en" sz="4000" dirty="0">
                <a:solidFill>
                  <a:srgbClr val="FFFFFF"/>
                </a:solidFill>
                <a:ea typeface="Arial"/>
                <a:cs typeface="Arial"/>
                <a:sym typeface="Arial"/>
              </a:rPr>
              <a:t>Can we reduce MEV?</a:t>
            </a:r>
            <a:endParaRPr sz="4000" dirty="0">
              <a:solidFill>
                <a:srgbClr val="FFFFFF"/>
              </a:solidFill>
              <a:ea typeface="Arial"/>
              <a:cs typeface="Arial"/>
              <a:sym typeface="Arial"/>
            </a:endParaRPr>
          </a:p>
        </p:txBody>
      </p:sp>
      <p:sp>
        <p:nvSpPr>
          <p:cNvPr id="378" name="Google Shape;378;p53"/>
          <p:cNvSpPr txBox="1">
            <a:spLocks noGrp="1"/>
          </p:cNvSpPr>
          <p:nvPr>
            <p:ph type="body" idx="1"/>
          </p:nvPr>
        </p:nvSpPr>
        <p:spPr>
          <a:xfrm>
            <a:off x="311700" y="947202"/>
            <a:ext cx="8520600" cy="4196298"/>
          </a:xfrm>
          <a:prstGeom prst="rect">
            <a:avLst/>
          </a:prstGeom>
        </p:spPr>
        <p:txBody>
          <a:bodyPr spcFirstLastPara="1" wrap="square" lIns="91425" tIns="91425" rIns="91425" bIns="91425" anchor="t" anchorCtr="0">
            <a:normAutofit/>
          </a:bodyPr>
          <a:lstStyle/>
          <a:p>
            <a:pPr marL="457200" lvl="0" indent="-342900" algn="l" rtl="0">
              <a:spcBef>
                <a:spcPts val="1200"/>
              </a:spcBef>
              <a:spcAft>
                <a:spcPts val="0"/>
              </a:spcAft>
              <a:buSzPts val="1800"/>
              <a:buAutoNum type="arabicPeriod"/>
            </a:pPr>
            <a:r>
              <a:rPr lang="en" sz="2400" b="1" dirty="0"/>
              <a:t>Randomize transactions before executing</a:t>
            </a:r>
            <a:br>
              <a:rPr lang="en" sz="2400" b="1" dirty="0"/>
            </a:br>
            <a:r>
              <a:rPr lang="en" sz="2400" b="1" u="sng" dirty="0">
                <a:solidFill>
                  <a:srgbClr val="CC0000"/>
                </a:solidFill>
              </a:rPr>
              <a:t>Downside</a:t>
            </a:r>
            <a:r>
              <a:rPr lang="en" sz="2400" b="1" dirty="0">
                <a:solidFill>
                  <a:srgbClr val="CC0000"/>
                </a:solidFill>
              </a:rPr>
              <a:t>: spamming with identical extracting transaction</a:t>
            </a:r>
            <a:endParaRPr sz="2400" dirty="0"/>
          </a:p>
          <a:p>
            <a:pPr marL="457200" lvl="0" indent="-342900" algn="l" rtl="0">
              <a:spcBef>
                <a:spcPts val="1800"/>
              </a:spcBef>
              <a:spcAft>
                <a:spcPts val="0"/>
              </a:spcAft>
              <a:buSzPts val="1800"/>
              <a:buAutoNum type="arabicPeriod"/>
            </a:pPr>
            <a:r>
              <a:rPr lang="en" sz="2400" b="1" dirty="0"/>
              <a:t>Time-Based Order-Fairness</a:t>
            </a:r>
            <a:endParaRPr sz="2400" dirty="0"/>
          </a:p>
          <a:p>
            <a:pPr marL="457200" lvl="0" indent="-342900" algn="l" rtl="0">
              <a:spcBef>
                <a:spcPts val="1800"/>
              </a:spcBef>
              <a:spcAft>
                <a:spcPts val="0"/>
              </a:spcAft>
              <a:buSzPts val="1800"/>
              <a:buAutoNum type="arabicPeriod"/>
            </a:pPr>
            <a:r>
              <a:rPr lang="en" sz="2400" b="1" dirty="0"/>
              <a:t>Blind Order-Fairness</a:t>
            </a:r>
          </a:p>
          <a:p>
            <a:pPr>
              <a:spcBef>
                <a:spcPts val="1800"/>
              </a:spcBef>
              <a:buFont typeface="Arial"/>
              <a:buAutoNum type="arabicPeriod"/>
            </a:pPr>
            <a:r>
              <a:rPr lang="en-US" sz="2400" b="1" dirty="0"/>
              <a:t>Trusted execution environments (TEEs)</a:t>
            </a:r>
            <a:r>
              <a:rPr lang="en-US" sz="2400" dirty="0"/>
              <a:t> to order transactions</a:t>
            </a:r>
            <a:br>
              <a:rPr lang="en-US" sz="2400" dirty="0"/>
            </a:br>
            <a:r>
              <a:rPr lang="en-US" sz="2400" b="1" u="sng" dirty="0">
                <a:solidFill>
                  <a:srgbClr val="CC0000"/>
                </a:solidFill>
              </a:rPr>
              <a:t>Downside</a:t>
            </a:r>
            <a:r>
              <a:rPr lang="en-US" sz="2400" b="1" dirty="0">
                <a:solidFill>
                  <a:srgbClr val="CC0000"/>
                </a:solidFill>
              </a:rPr>
              <a:t>: hardware assumption</a:t>
            </a:r>
            <a:endParaRPr lang="en" sz="2400" b="1" dirty="0"/>
          </a:p>
          <a:p>
            <a:pPr marL="457200" lvl="0" indent="-342900" algn="l" rtl="0">
              <a:spcBef>
                <a:spcPts val="2400"/>
              </a:spcBef>
              <a:spcAft>
                <a:spcPts val="0"/>
              </a:spcAft>
              <a:buSzPts val="1800"/>
              <a:buAutoNum type="arabicPeriod"/>
            </a:pPr>
            <a:r>
              <a:rPr lang="en" sz="2400" b="1" dirty="0"/>
              <a:t>More ideas?   Your idea here …</a:t>
            </a:r>
            <a:endParaRPr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8">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78">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DFFF05-88A2-3047-A345-4A1D030EA0E5}"/>
              </a:ext>
            </a:extLst>
          </p:cNvPr>
          <p:cNvSpPr/>
          <p:nvPr/>
        </p:nvSpPr>
        <p:spPr>
          <a:xfrm>
            <a:off x="429459" y="1190319"/>
            <a:ext cx="8439237" cy="874455"/>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DF50A17-C080-D645-B576-63E400167714}"/>
              </a:ext>
            </a:extLst>
          </p:cNvPr>
          <p:cNvSpPr>
            <a:spLocks noGrp="1"/>
          </p:cNvSpPr>
          <p:nvPr>
            <p:ph type="title"/>
          </p:nvPr>
        </p:nvSpPr>
        <p:spPr/>
        <p:txBody>
          <a:bodyPr>
            <a:normAutofit fontScale="90000"/>
          </a:bodyPr>
          <a:lstStyle/>
          <a:p>
            <a:r>
              <a:rPr lang="en-US" dirty="0"/>
              <a:t>Decentralized Finance  (</a:t>
            </a:r>
            <a:r>
              <a:rPr lang="en-US" dirty="0" err="1"/>
              <a:t>DeFi</a:t>
            </a:r>
            <a:r>
              <a:rPr lang="en-US" dirty="0"/>
              <a:t>)</a:t>
            </a:r>
            <a:br>
              <a:rPr lang="en-US" dirty="0"/>
            </a:br>
            <a:endParaRPr lang="en-US" dirty="0"/>
          </a:p>
        </p:txBody>
      </p:sp>
      <p:sp>
        <p:nvSpPr>
          <p:cNvPr id="3" name="Content Placeholder 2">
            <a:extLst>
              <a:ext uri="{FF2B5EF4-FFF2-40B4-BE49-F238E27FC236}">
                <a16:creationId xmlns:a16="http://schemas.microsoft.com/office/drawing/2014/main" id="{EA487601-1597-6E4B-9CB1-C3DEE479302D}"/>
              </a:ext>
            </a:extLst>
          </p:cNvPr>
          <p:cNvSpPr>
            <a:spLocks noGrp="1"/>
          </p:cNvSpPr>
          <p:nvPr>
            <p:ph idx="1"/>
          </p:nvPr>
        </p:nvSpPr>
        <p:spPr>
          <a:xfrm>
            <a:off x="457200" y="1200151"/>
            <a:ext cx="8686800" cy="3818430"/>
          </a:xfrm>
        </p:spPr>
        <p:txBody>
          <a:bodyPr>
            <a:normAutofit/>
          </a:bodyPr>
          <a:lstStyle/>
          <a:p>
            <a:r>
              <a:rPr lang="en-US" sz="2400" b="1" dirty="0">
                <a:latin typeface="Calibri" panose="020F0502020204030204" pitchFamily="34" charset="0"/>
                <a:cs typeface="Calibri" panose="020F0502020204030204" pitchFamily="34" charset="0"/>
              </a:rPr>
              <a:t>Permissionless</a:t>
            </a:r>
            <a:r>
              <a:rPr lang="en-US" sz="2400" dirty="0">
                <a:latin typeface="Calibri" panose="020F0502020204030204" pitchFamily="34" charset="0"/>
                <a:cs typeface="Calibri" panose="020F0502020204030204" pitchFamily="34" charset="0"/>
              </a:rPr>
              <a:t>:  any financial instrument can be implemented </a:t>
            </a:r>
            <a:br>
              <a:rPr lang="en-US" sz="2400" dirty="0">
                <a:latin typeface="Calibri" panose="020F0502020204030204" pitchFamily="34" charset="0"/>
                <a:cs typeface="Calibri" panose="020F0502020204030204" pitchFamily="34" charset="0"/>
              </a:rPr>
            </a:br>
            <a:r>
              <a:rPr lang="en-US" sz="2400" dirty="0">
                <a:latin typeface="Calibri" panose="020F0502020204030204" pitchFamily="34" charset="0"/>
                <a:cs typeface="Calibri" panose="020F0502020204030204" pitchFamily="34" charset="0"/>
              </a:rPr>
              <a:t>		and deployed with a few lines of Solidity code</a:t>
            </a:r>
          </a:p>
          <a:p>
            <a:pPr marL="0" indent="0">
              <a:spcBef>
                <a:spcPts val="1176"/>
              </a:spcBef>
              <a:buNone/>
            </a:pPr>
            <a:r>
              <a:rPr lang="en-US" sz="2400" dirty="0">
                <a:latin typeface="Calibri" panose="020F0502020204030204" pitchFamily="34" charset="0"/>
                <a:cs typeface="Calibri" panose="020F0502020204030204" pitchFamily="34" charset="0"/>
              </a:rPr>
              <a:t>  (a centralized system could refuse to deploy a competing service)</a:t>
            </a:r>
          </a:p>
          <a:p>
            <a:pPr>
              <a:spcBef>
                <a:spcPts val="2400"/>
              </a:spcBef>
              <a:buFont typeface="Arial" panose="020B0604020202020204" pitchFamily="34" charset="0"/>
              <a:buChar char="•"/>
            </a:pPr>
            <a:r>
              <a:rPr lang="en-US" sz="2400" b="1" dirty="0">
                <a:latin typeface="Calibri" panose="020F0502020204030204" pitchFamily="34" charset="0"/>
                <a:cs typeface="Calibri" panose="020F0502020204030204" pitchFamily="34" charset="0"/>
              </a:rPr>
              <a:t>Transparent</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Dapp</a:t>
            </a:r>
            <a:r>
              <a:rPr lang="en-US" sz="2400" dirty="0">
                <a:latin typeface="Calibri" panose="020F0502020204030204" pitchFamily="34" charset="0"/>
                <a:cs typeface="Calibri" panose="020F0502020204030204" pitchFamily="34" charset="0"/>
              </a:rPr>
              <a:t> code and </a:t>
            </a:r>
            <a:r>
              <a:rPr lang="en-US" sz="2400" dirty="0" err="1">
                <a:latin typeface="Calibri" panose="020F0502020204030204" pitchFamily="34" charset="0"/>
                <a:cs typeface="Calibri" panose="020F0502020204030204" pitchFamily="34" charset="0"/>
              </a:rPr>
              <a:t>Dapp</a:t>
            </a:r>
            <a:r>
              <a:rPr lang="en-US" sz="2400" dirty="0">
                <a:latin typeface="Calibri" panose="020F0502020204030204" pitchFamily="34" charset="0"/>
                <a:cs typeface="Calibri" panose="020F0502020204030204" pitchFamily="34" charset="0"/>
              </a:rPr>
              <a:t> state are public</a:t>
            </a:r>
          </a:p>
          <a:p>
            <a:pPr marL="457200" lvl="1" indent="0">
              <a:spcBef>
                <a:spcPts val="1200"/>
              </a:spcBef>
              <a:buNone/>
            </a:pPr>
            <a:r>
              <a:rPr lang="en-US" sz="2400" dirty="0">
                <a:latin typeface="Calibri" panose="020F0502020204030204" pitchFamily="34" charset="0"/>
                <a:cs typeface="Calibri" panose="020F0502020204030204" pitchFamily="34" charset="0"/>
              </a:rPr>
              <a:t>		⟹  Anyone can inspect and verify</a:t>
            </a:r>
          </a:p>
          <a:p>
            <a:pPr>
              <a:spcBef>
                <a:spcPts val="2400"/>
              </a:spcBef>
            </a:pPr>
            <a:r>
              <a:rPr lang="en-US" sz="2400" b="1" dirty="0">
                <a:latin typeface="Calibri" panose="020F0502020204030204" pitchFamily="34" charset="0"/>
                <a:cs typeface="Calibri" panose="020F0502020204030204" pitchFamily="34" charset="0"/>
              </a:rPr>
              <a:t>Composable</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Dapps</a:t>
            </a:r>
            <a:r>
              <a:rPr lang="en-US" sz="2400" dirty="0">
                <a:latin typeface="Calibri" panose="020F0502020204030204" pitchFamily="34" charset="0"/>
                <a:cs typeface="Calibri" panose="020F0502020204030204" pitchFamily="34" charset="0"/>
              </a:rPr>
              <a:t> can call one another</a:t>
            </a:r>
            <a:br>
              <a:rPr lang="en-US" sz="2400" dirty="0">
                <a:latin typeface="Calibri" panose="020F0502020204030204" pitchFamily="34" charset="0"/>
                <a:cs typeface="Calibri" panose="020F0502020204030204" pitchFamily="34" charset="0"/>
              </a:rPr>
            </a:br>
            <a:r>
              <a:rPr lang="en-US" sz="2400" dirty="0">
                <a:latin typeface="Calibri" panose="020F0502020204030204" pitchFamily="34" charset="0"/>
                <a:cs typeface="Calibri" panose="020F0502020204030204" pitchFamily="34" charset="0"/>
              </a:rPr>
              <a:t>		ERC-20 standard enables interoperability (6 functions)</a:t>
            </a:r>
          </a:p>
        </p:txBody>
      </p:sp>
    </p:spTree>
    <p:extLst>
      <p:ext uri="{BB962C8B-B14F-4D97-AF65-F5344CB8AC3E}">
        <p14:creationId xmlns:p14="http://schemas.microsoft.com/office/powerpoint/2010/main" val="3810915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p54"/>
          <p:cNvSpPr txBox="1">
            <a:spLocks noGrp="1"/>
          </p:cNvSpPr>
          <p:nvPr>
            <p:ph type="title"/>
          </p:nvPr>
        </p:nvSpPr>
        <p:spPr>
          <a:xfrm>
            <a:off x="0" y="0"/>
            <a:ext cx="9246600" cy="768000"/>
          </a:xfrm>
          <a:prstGeom prst="rect">
            <a:avLst/>
          </a:prstGeom>
          <a:solidFill>
            <a:srgbClr val="990000"/>
          </a:solidFill>
        </p:spPr>
        <p:txBody>
          <a:bodyPr spcFirstLastPara="1" wrap="square" lIns="91425" tIns="91425" rIns="91425" bIns="91425" anchor="ctr" anchorCtr="0">
            <a:noAutofit/>
          </a:bodyPr>
          <a:lstStyle/>
          <a:p>
            <a:pPr marL="0" lvl="0" indent="0" algn="ctr" rtl="0">
              <a:spcBef>
                <a:spcPts val="0"/>
              </a:spcBef>
              <a:spcAft>
                <a:spcPts val="0"/>
              </a:spcAft>
              <a:buNone/>
            </a:pPr>
            <a:r>
              <a:rPr lang="en" sz="4000" dirty="0">
                <a:solidFill>
                  <a:srgbClr val="FFFFFF"/>
                </a:solidFill>
              </a:rPr>
              <a:t>Aequitas:  Time-Based Order-Fairness</a:t>
            </a:r>
            <a:endParaRPr sz="4000" dirty="0">
              <a:solidFill>
                <a:srgbClr val="FFFFFF"/>
              </a:solidFill>
            </a:endParaRPr>
          </a:p>
        </p:txBody>
      </p:sp>
      <p:sp>
        <p:nvSpPr>
          <p:cNvPr id="385" name="Google Shape;385;p54"/>
          <p:cNvSpPr txBox="1">
            <a:spLocks noGrp="1"/>
          </p:cNvSpPr>
          <p:nvPr>
            <p:ph type="body" idx="1"/>
          </p:nvPr>
        </p:nvSpPr>
        <p:spPr>
          <a:xfrm>
            <a:off x="311700" y="1001028"/>
            <a:ext cx="8520600" cy="300752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b="1" dirty="0"/>
              <a:t>Basic idea</a:t>
            </a:r>
            <a:r>
              <a:rPr lang="en" sz="2400" dirty="0"/>
              <a:t>: if most validators received tx1 before tx2, </a:t>
            </a:r>
            <a:br>
              <a:rPr lang="en" sz="2400" dirty="0"/>
            </a:br>
            <a:r>
              <a:rPr lang="en" sz="2400" dirty="0"/>
              <a:t>then tx1 should precede tx2 in the final ordering.</a:t>
            </a:r>
            <a:endParaRPr sz="2400" dirty="0"/>
          </a:p>
          <a:p>
            <a:pPr marL="0" lvl="0" indent="0">
              <a:spcBef>
                <a:spcPts val="2400"/>
              </a:spcBef>
              <a:buNone/>
            </a:pPr>
            <a:r>
              <a:rPr lang="en" sz="2400" dirty="0"/>
              <a:t>The problem of </a:t>
            </a:r>
            <a:r>
              <a:rPr lang="en" sz="2400" b="1" dirty="0"/>
              <a:t>Condorcet cycles</a:t>
            </a:r>
            <a:r>
              <a:rPr lang="en" sz="2400" dirty="0"/>
              <a:t>:</a:t>
            </a:r>
          </a:p>
          <a:p>
            <a:pPr marL="800100" lvl="1">
              <a:spcBef>
                <a:spcPts val="400"/>
              </a:spcBef>
            </a:pPr>
            <a:r>
              <a:rPr lang="en" sz="2400" dirty="0"/>
              <a:t>validator #1: [tx1, tx2, tx3]</a:t>
            </a:r>
          </a:p>
          <a:p>
            <a:pPr marL="800100" lvl="1">
              <a:spcBef>
                <a:spcPts val="400"/>
              </a:spcBef>
            </a:pPr>
            <a:r>
              <a:rPr lang="en" sz="2400" dirty="0"/>
              <a:t>validator #2: [tx2, tx3, tx1]</a:t>
            </a:r>
          </a:p>
          <a:p>
            <a:pPr marL="800100" lvl="1">
              <a:spcBef>
                <a:spcPts val="400"/>
              </a:spcBef>
            </a:pPr>
            <a:r>
              <a:rPr lang="en" sz="2400" dirty="0"/>
              <a:t>validator #3: [tx3, tx1, tx2]</a:t>
            </a:r>
            <a:endParaRPr sz="2400" dirty="0"/>
          </a:p>
        </p:txBody>
      </p:sp>
      <p:sp>
        <p:nvSpPr>
          <p:cNvPr id="386" name="Google Shape;386;p54"/>
          <p:cNvSpPr txBox="1"/>
          <p:nvPr/>
        </p:nvSpPr>
        <p:spPr>
          <a:xfrm>
            <a:off x="5454901" y="4733006"/>
            <a:ext cx="4129850" cy="621678"/>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r>
              <a:rPr lang="en" sz="1600" dirty="0">
                <a:solidFill>
                  <a:srgbClr val="B7B7B7"/>
                </a:solidFill>
                <a:latin typeface="Noto Sans"/>
                <a:ea typeface="Noto Sans"/>
                <a:cs typeface="Noto Sans"/>
                <a:sym typeface="Noto Sans"/>
              </a:rPr>
              <a:t>[</a:t>
            </a:r>
            <a:r>
              <a:rPr lang="en" sz="1600" u="sng" dirty="0">
                <a:solidFill>
                  <a:schemeClr val="hlink"/>
                </a:solidFill>
                <a:latin typeface="Noto Sans"/>
                <a:ea typeface="Noto Sans"/>
                <a:cs typeface="Noto Sans"/>
                <a:sym typeface="Noto Sans"/>
                <a:hlinkClick r:id="rId3"/>
              </a:rPr>
              <a:t>Kelkar-Zhang-Goldfeder-Juels 2020</a:t>
            </a:r>
            <a:r>
              <a:rPr lang="en" sz="1600" dirty="0">
                <a:solidFill>
                  <a:srgbClr val="B7B7B7"/>
                </a:solidFill>
                <a:latin typeface="Noto Sans"/>
                <a:ea typeface="Noto Sans"/>
                <a:cs typeface="Noto Sans"/>
                <a:sym typeface="Noto Sans"/>
              </a:rPr>
              <a:t>]</a:t>
            </a:r>
            <a:endParaRPr sz="2000" dirty="0">
              <a:solidFill>
                <a:srgbClr val="B7B7B7"/>
              </a:solidFill>
              <a:latin typeface="Noto Sans"/>
              <a:ea typeface="Noto Sans"/>
              <a:cs typeface="Noto Sans"/>
              <a:sym typeface="Noto Sans"/>
            </a:endParaRPr>
          </a:p>
        </p:txBody>
      </p:sp>
      <p:sp>
        <p:nvSpPr>
          <p:cNvPr id="387" name="Google Shape;387;p54"/>
          <p:cNvSpPr txBox="1">
            <a:spLocks noGrp="1"/>
          </p:cNvSpPr>
          <p:nvPr>
            <p:ph type="body" idx="1"/>
          </p:nvPr>
        </p:nvSpPr>
        <p:spPr>
          <a:xfrm>
            <a:off x="4748924" y="2395925"/>
            <a:ext cx="4739575" cy="1379603"/>
          </a:xfrm>
          <a:prstGeom prst="rect">
            <a:avLst/>
          </a:prstGeom>
        </p:spPr>
        <p:txBody>
          <a:bodyPr spcFirstLastPara="1" wrap="square" lIns="91425" tIns="91425" rIns="91425" bIns="91425" anchor="ctr" anchorCtr="0">
            <a:noAutofit/>
          </a:bodyPr>
          <a:lstStyle/>
          <a:p>
            <a:pPr marL="0" lvl="0" indent="0" algn="ctr" rtl="0">
              <a:spcBef>
                <a:spcPts val="0"/>
              </a:spcBef>
              <a:buNone/>
            </a:pPr>
            <a:r>
              <a:rPr lang="en" sz="2000" b="1" dirty="0">
                <a:solidFill>
                  <a:srgbClr val="CC0000"/>
                </a:solidFill>
              </a:rPr>
              <a:t>Two received (tx1 before tx2) AND</a:t>
            </a:r>
            <a:br>
              <a:rPr lang="en" sz="2000" b="1" dirty="0">
                <a:solidFill>
                  <a:srgbClr val="CC0000"/>
                </a:solidFill>
              </a:rPr>
            </a:br>
            <a:r>
              <a:rPr lang="en" sz="2000" b="1" dirty="0">
                <a:solidFill>
                  <a:srgbClr val="CC0000"/>
                </a:solidFill>
              </a:rPr>
              <a:t>two received (tx2 before tx3) AND</a:t>
            </a:r>
            <a:br>
              <a:rPr lang="en" sz="2000" b="1" dirty="0">
                <a:solidFill>
                  <a:srgbClr val="CC0000"/>
                </a:solidFill>
              </a:rPr>
            </a:br>
            <a:r>
              <a:rPr lang="en" sz="2000" b="1" dirty="0">
                <a:solidFill>
                  <a:srgbClr val="CC0000"/>
                </a:solidFill>
              </a:rPr>
              <a:t>two received (tx3 before tx1)</a:t>
            </a:r>
          </a:p>
          <a:p>
            <a:pPr marL="0" lvl="0" indent="0" algn="ctr" rtl="0">
              <a:spcBef>
                <a:spcPts val="600"/>
              </a:spcBef>
              <a:buNone/>
            </a:pPr>
            <a:r>
              <a:rPr lang="en" sz="2000" b="1" dirty="0">
                <a:solidFill>
                  <a:srgbClr val="CC0000"/>
                </a:solidFill>
              </a:rPr>
              <a:t>⇒  No ordering !!</a:t>
            </a:r>
            <a:endParaRPr sz="2000" b="1" dirty="0">
              <a:solidFill>
                <a:srgbClr val="CC0000"/>
              </a:solidFill>
            </a:endParaRPr>
          </a:p>
        </p:txBody>
      </p:sp>
      <p:sp>
        <p:nvSpPr>
          <p:cNvPr id="388" name="Google Shape;388;p54"/>
          <p:cNvSpPr txBox="1"/>
          <p:nvPr/>
        </p:nvSpPr>
        <p:spPr>
          <a:xfrm>
            <a:off x="311700" y="4100336"/>
            <a:ext cx="8270100" cy="763256"/>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r>
              <a:rPr lang="en" dirty="0">
                <a:solidFill>
                  <a:schemeClr val="dk1"/>
                </a:solidFill>
                <a:latin typeface="+mn-lt"/>
                <a:ea typeface="Noto Sans"/>
                <a:cs typeface="Noto Sans"/>
                <a:sym typeface="Noto Sans"/>
              </a:rPr>
              <a:t>A possible solution: reject entire cycle if Tx in cycle conflict.</a:t>
            </a:r>
            <a:endParaRPr sz="3200" dirty="0">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8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85">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85">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87">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87">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8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7"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Google Shape;393;p55"/>
          <p:cNvSpPr txBox="1">
            <a:spLocks noGrp="1"/>
          </p:cNvSpPr>
          <p:nvPr>
            <p:ph type="body" idx="1"/>
          </p:nvPr>
        </p:nvSpPr>
        <p:spPr>
          <a:xfrm>
            <a:off x="205823" y="998471"/>
            <a:ext cx="8832300" cy="36288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400" b="1" dirty="0"/>
              <a:t>Block-Fair-Ordering</a:t>
            </a:r>
            <a:r>
              <a:rPr lang="en" sz="2400" dirty="0"/>
              <a:t> protocol:</a:t>
            </a:r>
            <a:endParaRPr sz="2400" dirty="0"/>
          </a:p>
          <a:p>
            <a:pPr marL="457200" lvl="0" indent="-342900" algn="l" rtl="0">
              <a:spcBef>
                <a:spcPts val="1200"/>
              </a:spcBef>
              <a:spcAft>
                <a:spcPts val="0"/>
              </a:spcAft>
              <a:buSzPts val="1800"/>
              <a:buAutoNum type="arabicPeriod"/>
            </a:pPr>
            <a:r>
              <a:rPr lang="en" sz="2400" dirty="0"/>
              <a:t>Miners broadcast their order preferences.</a:t>
            </a:r>
            <a:endParaRPr sz="2400" dirty="0"/>
          </a:p>
          <a:p>
            <a:pPr marL="457200" lvl="0" indent="-342900" algn="l" rtl="0">
              <a:spcBef>
                <a:spcPts val="600"/>
              </a:spcBef>
              <a:spcAft>
                <a:spcPts val="0"/>
              </a:spcAft>
              <a:buSzPts val="1800"/>
              <a:buAutoNum type="arabicPeriod"/>
            </a:pPr>
            <a:r>
              <a:rPr lang="en" sz="2400" dirty="0"/>
              <a:t>Build a graph of transactions:</a:t>
            </a:r>
            <a:endParaRPr sz="2400" dirty="0"/>
          </a:p>
          <a:p>
            <a:pPr marL="914400" lvl="1" indent="-317500" algn="l" rtl="0">
              <a:spcBef>
                <a:spcPts val="0"/>
              </a:spcBef>
              <a:spcAft>
                <a:spcPts val="0"/>
              </a:spcAft>
              <a:buSzPts val="1400"/>
              <a:buAutoNum type="alphaLcPeriod"/>
            </a:pPr>
            <a:r>
              <a:rPr lang="en" sz="2400" dirty="0"/>
              <a:t>Vertices = transactions present in a large number of orderings,</a:t>
            </a:r>
            <a:endParaRPr sz="2400" dirty="0"/>
          </a:p>
          <a:p>
            <a:pPr marL="914400" lvl="1" indent="-317500" algn="l" rtl="0">
              <a:spcBef>
                <a:spcPts val="0"/>
              </a:spcBef>
              <a:spcAft>
                <a:spcPts val="0"/>
              </a:spcAft>
              <a:buSzPts val="1400"/>
              <a:buAutoNum type="alphaLcPeriod"/>
            </a:pPr>
            <a:r>
              <a:rPr lang="en" sz="2400" dirty="0"/>
              <a:t>Edge(tx1 ⇾ tx2) if tx1 comes before tx2 in most orderings.</a:t>
            </a:r>
            <a:endParaRPr sz="2400" dirty="0"/>
          </a:p>
          <a:p>
            <a:pPr marL="457200" lvl="0" indent="-342900" algn="l" rtl="0">
              <a:spcBef>
                <a:spcPts val="600"/>
              </a:spcBef>
              <a:spcAft>
                <a:spcPts val="0"/>
              </a:spcAft>
              <a:buSzPts val="1800"/>
              <a:buAutoNum type="arabicPeriod"/>
            </a:pPr>
            <a:r>
              <a:rPr lang="en" sz="2400" dirty="0"/>
              <a:t>Collapse strongly connected components to a single vertex.</a:t>
            </a:r>
            <a:endParaRPr sz="2400" dirty="0"/>
          </a:p>
          <a:p>
            <a:pPr marL="457200" lvl="0" indent="-342900" algn="l" rtl="0">
              <a:spcBef>
                <a:spcPts val="600"/>
              </a:spcBef>
              <a:spcAft>
                <a:spcPts val="0"/>
              </a:spcAft>
              <a:buSzPts val="1800"/>
              <a:buAutoNum type="arabicPeriod"/>
            </a:pPr>
            <a:r>
              <a:rPr lang="en" sz="2400" dirty="0"/>
              <a:t>Topologically sort vertices.</a:t>
            </a:r>
            <a:endParaRPr sz="2400" dirty="0"/>
          </a:p>
          <a:p>
            <a:pPr marL="457200" lvl="0" indent="-342900" algn="l" rtl="0">
              <a:spcBef>
                <a:spcPts val="600"/>
              </a:spcBef>
              <a:spcAft>
                <a:spcPts val="0"/>
              </a:spcAft>
              <a:buSzPts val="1800"/>
              <a:buAutoNum type="arabicPeriod"/>
            </a:pPr>
            <a:r>
              <a:rPr lang="en" sz="2400" dirty="0"/>
              <a:t>Final an ordering that respects the sort.</a:t>
            </a:r>
            <a:endParaRPr sz="2400" dirty="0"/>
          </a:p>
        </p:txBody>
      </p:sp>
      <p:sp>
        <p:nvSpPr>
          <p:cNvPr id="394" name="Google Shape;394;p55"/>
          <p:cNvSpPr txBox="1">
            <a:spLocks noGrp="1"/>
          </p:cNvSpPr>
          <p:nvPr>
            <p:ph type="title"/>
          </p:nvPr>
        </p:nvSpPr>
        <p:spPr>
          <a:xfrm>
            <a:off x="0" y="0"/>
            <a:ext cx="9246600" cy="768000"/>
          </a:xfrm>
          <a:prstGeom prst="rect">
            <a:avLst/>
          </a:prstGeom>
          <a:solidFill>
            <a:srgbClr val="990000"/>
          </a:solidFill>
        </p:spPr>
        <p:txBody>
          <a:bodyPr spcFirstLastPara="1" wrap="square" lIns="91425" tIns="91425" rIns="91425" bIns="91425" anchor="ctr" anchorCtr="0">
            <a:noAutofit/>
          </a:bodyPr>
          <a:lstStyle/>
          <a:p>
            <a:pPr marL="0" lvl="0" indent="0" algn="ctr" rtl="0">
              <a:spcBef>
                <a:spcPts val="0"/>
              </a:spcBef>
              <a:spcAft>
                <a:spcPts val="0"/>
              </a:spcAft>
              <a:buNone/>
            </a:pPr>
            <a:r>
              <a:rPr lang="en" sz="4000" dirty="0">
                <a:solidFill>
                  <a:srgbClr val="FFFFFF"/>
                </a:solidFill>
              </a:rPr>
              <a:t>Aequitas:  Time-Based Order-Fairness</a:t>
            </a:r>
            <a:endParaRPr sz="3600" dirty="0">
              <a:solidFill>
                <a:srgbClr val="FFFFFF"/>
              </a:solidFill>
              <a:latin typeface="Arial"/>
              <a:ea typeface="Arial"/>
              <a:cs typeface="Arial"/>
              <a:sym typeface="Arial"/>
            </a:endParaRPr>
          </a:p>
        </p:txBody>
      </p:sp>
      <p:sp>
        <p:nvSpPr>
          <p:cNvPr id="2" name="Google Shape;386;p54">
            <a:extLst>
              <a:ext uri="{FF2B5EF4-FFF2-40B4-BE49-F238E27FC236}">
                <a16:creationId xmlns:a16="http://schemas.microsoft.com/office/drawing/2014/main" id="{34EFE779-7FEE-9C06-8BA6-8C51A1685D6F}"/>
              </a:ext>
            </a:extLst>
          </p:cNvPr>
          <p:cNvSpPr txBox="1"/>
          <p:nvPr/>
        </p:nvSpPr>
        <p:spPr>
          <a:xfrm>
            <a:off x="5454901" y="4733006"/>
            <a:ext cx="4129850" cy="621678"/>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r>
              <a:rPr lang="en" sz="1600" dirty="0">
                <a:solidFill>
                  <a:srgbClr val="B7B7B7"/>
                </a:solidFill>
                <a:latin typeface="Noto Sans"/>
                <a:ea typeface="Noto Sans"/>
                <a:cs typeface="Noto Sans"/>
                <a:sym typeface="Noto Sans"/>
              </a:rPr>
              <a:t>[</a:t>
            </a:r>
            <a:r>
              <a:rPr lang="en" sz="1600" u="sng" dirty="0">
                <a:solidFill>
                  <a:schemeClr val="hlink"/>
                </a:solidFill>
                <a:latin typeface="Noto Sans"/>
                <a:ea typeface="Noto Sans"/>
                <a:cs typeface="Noto Sans"/>
                <a:sym typeface="Noto Sans"/>
                <a:hlinkClick r:id="rId3"/>
              </a:rPr>
              <a:t>Kelkar-Zhang-Goldfeder-Juels 2020</a:t>
            </a:r>
            <a:r>
              <a:rPr lang="en" sz="1600" dirty="0">
                <a:solidFill>
                  <a:srgbClr val="B7B7B7"/>
                </a:solidFill>
                <a:latin typeface="Noto Sans"/>
                <a:ea typeface="Noto Sans"/>
                <a:cs typeface="Noto Sans"/>
                <a:sym typeface="Noto Sans"/>
              </a:rPr>
              <a:t>]</a:t>
            </a:r>
            <a:endParaRPr sz="2000" dirty="0">
              <a:solidFill>
                <a:srgbClr val="B7B7B7"/>
              </a:solidFill>
              <a:latin typeface="Noto Sans"/>
              <a:ea typeface="Noto Sans"/>
              <a:cs typeface="Noto Sans"/>
              <a:sym typeface="Noto San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9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9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p56"/>
          <p:cNvSpPr txBox="1">
            <a:spLocks noGrp="1"/>
          </p:cNvSpPr>
          <p:nvPr>
            <p:ph type="title"/>
          </p:nvPr>
        </p:nvSpPr>
        <p:spPr>
          <a:xfrm>
            <a:off x="0" y="0"/>
            <a:ext cx="9246600" cy="768000"/>
          </a:xfrm>
          <a:prstGeom prst="rect">
            <a:avLst/>
          </a:prstGeom>
          <a:solidFill>
            <a:srgbClr val="990000"/>
          </a:solidFill>
        </p:spPr>
        <p:txBody>
          <a:bodyPr spcFirstLastPara="1" wrap="square" lIns="91425" tIns="91425" rIns="91425" bIns="91425" anchor="ctr" anchorCtr="0">
            <a:noAutofit/>
          </a:bodyPr>
          <a:lstStyle/>
          <a:p>
            <a:pPr marL="0" lvl="0" indent="0" algn="ctr" rtl="0">
              <a:spcBef>
                <a:spcPts val="0"/>
              </a:spcBef>
              <a:spcAft>
                <a:spcPts val="0"/>
              </a:spcAft>
              <a:buNone/>
            </a:pPr>
            <a:r>
              <a:rPr lang="en" sz="4000" dirty="0">
                <a:solidFill>
                  <a:srgbClr val="FFFFFF"/>
                </a:solidFill>
                <a:ea typeface="Arial"/>
                <a:cs typeface="Arial"/>
                <a:sym typeface="Arial"/>
              </a:rPr>
              <a:t>More Time-Based Order-Fairness Protocols</a:t>
            </a:r>
            <a:endParaRPr sz="4000" dirty="0">
              <a:solidFill>
                <a:srgbClr val="FFFFFF"/>
              </a:solidFill>
              <a:ea typeface="Arial"/>
              <a:cs typeface="Arial"/>
              <a:sym typeface="Arial"/>
            </a:endParaRPr>
          </a:p>
        </p:txBody>
      </p:sp>
      <p:sp>
        <p:nvSpPr>
          <p:cNvPr id="401" name="Google Shape;401;p56"/>
          <p:cNvSpPr txBox="1"/>
          <p:nvPr/>
        </p:nvSpPr>
        <p:spPr>
          <a:xfrm>
            <a:off x="462013" y="4820766"/>
            <a:ext cx="8681987" cy="55089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r>
              <a:rPr lang="en" sz="1200" dirty="0">
                <a:solidFill>
                  <a:srgbClr val="B7B7B7"/>
                </a:solidFill>
                <a:latin typeface="Noto Sans"/>
                <a:ea typeface="Noto Sans"/>
                <a:cs typeface="Noto Sans"/>
                <a:sym typeface="Noto Sans"/>
              </a:rPr>
              <a:t> “</a:t>
            </a:r>
            <a:r>
              <a:rPr lang="en" sz="1200" u="sng" dirty="0">
                <a:solidFill>
                  <a:schemeClr val="hlink"/>
                </a:solidFill>
                <a:latin typeface="Noto Sans"/>
                <a:ea typeface="Noto Sans"/>
                <a:cs typeface="Noto Sans"/>
                <a:sym typeface="Noto Sans"/>
                <a:hlinkClick r:id="rId3"/>
              </a:rPr>
              <a:t>Themis: Fast, Strong Order-Fairness in Byzantine Consensus</a:t>
            </a:r>
            <a:r>
              <a:rPr lang="en" sz="1200" dirty="0">
                <a:solidFill>
                  <a:srgbClr val="B7B7B7"/>
                </a:solidFill>
                <a:latin typeface="Noto Sans"/>
                <a:ea typeface="Noto Sans"/>
                <a:cs typeface="Noto Sans"/>
                <a:sym typeface="Noto Sans"/>
              </a:rPr>
              <a:t>” by Kelkar-Deb-Long-</a:t>
            </a:r>
            <a:r>
              <a:rPr lang="en" sz="1200" dirty="0" err="1">
                <a:solidFill>
                  <a:srgbClr val="B7B7B7"/>
                </a:solidFill>
                <a:latin typeface="Noto Sans"/>
                <a:ea typeface="Noto Sans"/>
                <a:cs typeface="Noto Sans"/>
                <a:sym typeface="Noto Sans"/>
              </a:rPr>
              <a:t>Juels</a:t>
            </a:r>
            <a:r>
              <a:rPr lang="en" sz="1200" dirty="0">
                <a:solidFill>
                  <a:srgbClr val="B7B7B7"/>
                </a:solidFill>
                <a:latin typeface="Noto Sans"/>
                <a:ea typeface="Noto Sans"/>
                <a:cs typeface="Noto Sans"/>
                <a:sym typeface="Noto Sans"/>
              </a:rPr>
              <a:t>-Kannan 2021</a:t>
            </a:r>
            <a:endParaRPr sz="1200" dirty="0">
              <a:solidFill>
                <a:srgbClr val="B7B7B7"/>
              </a:solidFill>
              <a:latin typeface="Noto Sans"/>
              <a:ea typeface="Noto Sans"/>
              <a:cs typeface="Noto Sans"/>
              <a:sym typeface="Noto Sans"/>
            </a:endParaRPr>
          </a:p>
        </p:txBody>
      </p:sp>
      <mc:AlternateContent xmlns:mc="http://schemas.openxmlformats.org/markup-compatibility/2006" xmlns:a14="http://schemas.microsoft.com/office/drawing/2010/main">
        <mc:Choice Requires="a14">
          <p:sp>
            <p:nvSpPr>
              <p:cNvPr id="403" name="Google Shape;403;p56"/>
              <p:cNvSpPr txBox="1">
                <a:spLocks noGrp="1"/>
              </p:cNvSpPr>
              <p:nvPr>
                <p:ph type="body" idx="1"/>
              </p:nvPr>
            </p:nvSpPr>
            <p:spPr>
              <a:xfrm>
                <a:off x="274200" y="837398"/>
                <a:ext cx="8972400" cy="3239301"/>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US" sz="2400" dirty="0"/>
                  <a:t>Problem:  Advantages searchers with better connectivity</a:t>
                </a:r>
              </a:p>
              <a:p>
                <a:pPr marL="457200" lvl="0" indent="-342900" algn="l" rtl="0">
                  <a:spcBef>
                    <a:spcPts val="600"/>
                  </a:spcBef>
                  <a:spcAft>
                    <a:spcPts val="0"/>
                  </a:spcAft>
                  <a:buSzPts val="1800"/>
                  <a:buChar char="●"/>
                </a:pPr>
                <a:r>
                  <a:rPr lang="en-US" sz="2400" dirty="0"/>
                  <a:t>High communication:</a:t>
                </a:r>
                <a:r>
                  <a:rPr lang="en-US" sz="2400" b="1" dirty="0">
                    <a:solidFill>
                      <a:srgbClr val="CC0000"/>
                    </a:solidFill>
                  </a:rPr>
                  <a:t> </a:t>
                </a:r>
                <a14:m>
                  <m:oMath xmlns:m="http://schemas.openxmlformats.org/officeDocument/2006/math">
                    <m:r>
                      <a:rPr lang="en-US" sz="2400" b="1" i="1" dirty="0" smtClean="0">
                        <a:solidFill>
                          <a:srgbClr val="CC0000"/>
                        </a:solidFill>
                        <a:latin typeface="Cambria Math" panose="02040503050406030204" pitchFamily="18" charset="0"/>
                      </a:rPr>
                      <m:t>𝑶</m:t>
                    </m:r>
                    <m:d>
                      <m:dPr>
                        <m:ctrlPr>
                          <a:rPr lang="ar-AE" sz="2400" b="1" i="1" dirty="0" smtClean="0">
                            <a:solidFill>
                              <a:srgbClr val="CC0000"/>
                            </a:solidFill>
                            <a:latin typeface="Cambria Math" panose="02040503050406030204" pitchFamily="18" charset="0"/>
                          </a:rPr>
                        </m:ctrlPr>
                      </m:dPr>
                      <m:e>
                        <m:r>
                          <a:rPr lang="ar-AE" sz="2400" b="1" i="1" dirty="0" smtClean="0">
                            <a:solidFill>
                              <a:srgbClr val="CC0000"/>
                            </a:solidFill>
                            <a:latin typeface="Cambria Math" panose="02040503050406030204" pitchFamily="18" charset="0"/>
                          </a:rPr>
                          <m:t>𝒏</m:t>
                        </m:r>
                        <m:r>
                          <a:rPr lang="ar-AE" sz="2400" b="1" i="1" baseline="30000" dirty="0">
                            <a:solidFill>
                              <a:srgbClr val="CC0000"/>
                            </a:solidFill>
                            <a:latin typeface="Cambria Math" panose="02040503050406030204" pitchFamily="18" charset="0"/>
                          </a:rPr>
                          <m:t>𝟑</m:t>
                        </m:r>
                      </m:e>
                    </m:d>
                    <m:r>
                      <a:rPr lang="ar-AE" sz="2400" b="0" i="0" dirty="0" smtClean="0">
                        <a:solidFill>
                          <a:srgbClr val="CC0000"/>
                        </a:solidFill>
                        <a:latin typeface="Cambria Math" panose="02040503050406030204" pitchFamily="18" charset="0"/>
                      </a:rPr>
                      <m:t>.</m:t>
                    </m:r>
                  </m:oMath>
                </a14:m>
                <a:r>
                  <a:rPr lang="en-US" sz="2400" dirty="0"/>
                  <a:t>    </a:t>
                </a:r>
              </a:p>
              <a:p>
                <a:pPr marL="457200" lvl="0" indent="-342900" algn="l" rtl="0">
                  <a:spcBef>
                    <a:spcPts val="600"/>
                  </a:spcBef>
                  <a:spcAft>
                    <a:spcPts val="0"/>
                  </a:spcAft>
                  <a:buSzPts val="1800"/>
                  <a:buChar char="●"/>
                </a:pPr>
                <a:endParaRPr lang="en-US" sz="2400" b="1" dirty="0"/>
              </a:p>
              <a:p>
                <a:pPr marL="457200" lvl="0" indent="-342900" algn="l" rtl="0">
                  <a:spcBef>
                    <a:spcPts val="600"/>
                  </a:spcBef>
                  <a:spcAft>
                    <a:spcPts val="0"/>
                  </a:spcAft>
                  <a:buSzPts val="1800"/>
                  <a:buChar char="●"/>
                </a:pPr>
                <a:endParaRPr lang="en-US" sz="2400" b="1" dirty="0"/>
              </a:p>
              <a:p>
                <a:pPr marL="457200" lvl="0" indent="-342900" algn="l" rtl="0">
                  <a:spcBef>
                    <a:spcPts val="600"/>
                  </a:spcBef>
                  <a:spcAft>
                    <a:spcPts val="0"/>
                  </a:spcAft>
                  <a:buSzPts val="1800"/>
                  <a:buChar char="●"/>
                </a:pPr>
                <a:endParaRPr lang="en-US" sz="2400" b="1" dirty="0"/>
              </a:p>
              <a:p>
                <a:pPr marL="114300" lvl="0" indent="0" algn="l" rtl="0">
                  <a:spcBef>
                    <a:spcPts val="600"/>
                  </a:spcBef>
                  <a:spcAft>
                    <a:spcPts val="0"/>
                  </a:spcAft>
                  <a:buSzPts val="1800"/>
                  <a:buNone/>
                </a:pPr>
                <a:r>
                  <a:rPr lang="en-US" sz="2400" b="1" dirty="0"/>
                  <a:t>Themis</a:t>
                </a:r>
                <a:r>
                  <a:rPr lang="en-US" sz="2400" dirty="0"/>
                  <a:t>:  same goals as </a:t>
                </a:r>
                <a:r>
                  <a:rPr lang="en" sz="2400" dirty="0"/>
                  <a:t>Aequitas, but only </a:t>
                </a:r>
                <a14:m>
                  <m:oMath xmlns:m="http://schemas.openxmlformats.org/officeDocument/2006/math">
                    <m:r>
                      <a:rPr lang="en-US" sz="2400" b="1" i="1" dirty="0" smtClean="0">
                        <a:solidFill>
                          <a:srgbClr val="CC0000"/>
                        </a:solidFill>
                        <a:latin typeface="Cambria Math" panose="02040503050406030204" pitchFamily="18" charset="0"/>
                      </a:rPr>
                      <m:t>𝑶</m:t>
                    </m:r>
                    <m:d>
                      <m:dPr>
                        <m:ctrlPr>
                          <a:rPr lang="ar-AE" sz="2400" b="1" i="1" dirty="0" smtClean="0">
                            <a:solidFill>
                              <a:srgbClr val="CC0000"/>
                            </a:solidFill>
                            <a:latin typeface="Cambria Math" panose="02040503050406030204" pitchFamily="18" charset="0"/>
                          </a:rPr>
                        </m:ctrlPr>
                      </m:dPr>
                      <m:e>
                        <m:r>
                          <a:rPr lang="ar-AE" sz="2400" b="1" i="1" dirty="0" smtClean="0">
                            <a:solidFill>
                              <a:srgbClr val="CC0000"/>
                            </a:solidFill>
                            <a:latin typeface="Cambria Math" panose="02040503050406030204" pitchFamily="18" charset="0"/>
                          </a:rPr>
                          <m:t>𝒏</m:t>
                        </m:r>
                        <m:r>
                          <a:rPr lang="en-US" sz="2400" b="1" i="1" baseline="30000" dirty="0" smtClean="0">
                            <a:solidFill>
                              <a:srgbClr val="CC0000"/>
                            </a:solidFill>
                            <a:latin typeface="Cambria Math" panose="02040503050406030204" pitchFamily="18" charset="0"/>
                          </a:rPr>
                          <m:t>𝟐</m:t>
                        </m:r>
                      </m:e>
                    </m:d>
                  </m:oMath>
                </a14:m>
                <a:r>
                  <a:rPr lang="en-US" sz="2400" dirty="0"/>
                  <a:t> communication.</a:t>
                </a:r>
                <a:endParaRPr lang="ar-AE" sz="2400" dirty="0"/>
              </a:p>
            </p:txBody>
          </p:sp>
        </mc:Choice>
        <mc:Fallback xmlns="">
          <p:sp>
            <p:nvSpPr>
              <p:cNvPr id="403" name="Google Shape;403;p56"/>
              <p:cNvSpPr txBox="1">
                <a:spLocks noGrp="1" noRot="1" noChangeAspect="1" noMove="1" noResize="1" noEditPoints="1" noAdjustHandles="1" noChangeArrowheads="1" noChangeShapeType="1" noTextEdit="1"/>
              </p:cNvSpPr>
              <p:nvPr>
                <p:ph type="body" idx="1"/>
              </p:nvPr>
            </p:nvSpPr>
            <p:spPr>
              <a:xfrm>
                <a:off x="274200" y="837398"/>
                <a:ext cx="8972400" cy="3239301"/>
              </a:xfrm>
              <a:prstGeom prst="rect">
                <a:avLst/>
              </a:prstGeom>
              <a:blipFill>
                <a:blip r:embed="rId4"/>
                <a:stretch>
                  <a:fillRect/>
                </a:stretch>
              </a:blipFill>
            </p:spPr>
            <p:txBody>
              <a:bodyPr/>
              <a:lstStyle/>
              <a:p>
                <a:r>
                  <a:rPr lang="en-US">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Google Shape;408;p57"/>
          <p:cNvSpPr txBox="1">
            <a:spLocks noGrp="1"/>
          </p:cNvSpPr>
          <p:nvPr>
            <p:ph type="body" idx="1"/>
          </p:nvPr>
        </p:nvSpPr>
        <p:spPr>
          <a:xfrm>
            <a:off x="311700" y="909570"/>
            <a:ext cx="8832300" cy="423393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400" dirty="0"/>
              <a:t>Blind order fairness:    three phases:</a:t>
            </a:r>
            <a:endParaRPr sz="2400" dirty="0"/>
          </a:p>
          <a:p>
            <a:pPr marL="457200" lvl="0" indent="-342900" algn="l" rtl="0">
              <a:spcBef>
                <a:spcPts val="1800"/>
              </a:spcBef>
              <a:spcAft>
                <a:spcPts val="0"/>
              </a:spcAft>
              <a:buSzPts val="1800"/>
              <a:buChar char="●"/>
            </a:pPr>
            <a:r>
              <a:rPr lang="en" sz="2400" b="1" dirty="0">
                <a:solidFill>
                  <a:srgbClr val="4A86E8"/>
                </a:solidFill>
              </a:rPr>
              <a:t>Commit transactions</a:t>
            </a:r>
            <a:r>
              <a:rPr lang="en" sz="2400" dirty="0"/>
              <a:t>:  </a:t>
            </a:r>
            <a:br>
              <a:rPr lang="en" sz="2400" dirty="0"/>
            </a:br>
            <a:r>
              <a:rPr lang="en" sz="2400" dirty="0"/>
              <a:t>		users send </a:t>
            </a:r>
            <a:r>
              <a:rPr lang="en" sz="2400" b="1" dirty="0"/>
              <a:t>commitments</a:t>
            </a:r>
            <a:r>
              <a:rPr lang="en" sz="2400" dirty="0"/>
              <a:t> to their transactions</a:t>
            </a:r>
            <a:br>
              <a:rPr lang="en" sz="2400" dirty="0"/>
            </a:br>
            <a:r>
              <a:rPr lang="en" sz="2400" dirty="0"/>
              <a:t>		(Tx data remains hidden from block proposer)</a:t>
            </a:r>
            <a:endParaRPr sz="2400" dirty="0"/>
          </a:p>
          <a:p>
            <a:pPr marL="457200" lvl="0" indent="-342900" algn="l" rtl="0">
              <a:spcBef>
                <a:spcPts val="1800"/>
              </a:spcBef>
              <a:spcAft>
                <a:spcPts val="0"/>
              </a:spcAft>
              <a:buSzPts val="1800"/>
              <a:buChar char="●"/>
            </a:pPr>
            <a:r>
              <a:rPr lang="en" sz="2400" b="1" dirty="0">
                <a:solidFill>
                  <a:srgbClr val="4A86E8"/>
                </a:solidFill>
              </a:rPr>
              <a:t>Order commitments</a:t>
            </a:r>
            <a:r>
              <a:rPr lang="en" sz="2400" dirty="0"/>
              <a:t>: </a:t>
            </a:r>
            <a:br>
              <a:rPr lang="en" sz="2400" dirty="0"/>
            </a:br>
            <a:r>
              <a:rPr lang="en" sz="2400" dirty="0"/>
              <a:t>		block proposer orders commitments into a block.</a:t>
            </a:r>
            <a:endParaRPr sz="2400" dirty="0"/>
          </a:p>
          <a:p>
            <a:pPr marL="457200" lvl="0" indent="-342900" algn="l" rtl="0">
              <a:spcBef>
                <a:spcPts val="1800"/>
              </a:spcBef>
              <a:spcAft>
                <a:spcPts val="0"/>
              </a:spcAft>
              <a:buSzPts val="1800"/>
              <a:buChar char="●"/>
            </a:pPr>
            <a:r>
              <a:rPr lang="en" sz="2400" b="1" dirty="0">
                <a:solidFill>
                  <a:srgbClr val="4A86E8"/>
                </a:solidFill>
              </a:rPr>
              <a:t>Reveal transactions</a:t>
            </a:r>
            <a:r>
              <a:rPr lang="en" sz="2400" dirty="0"/>
              <a:t>: </a:t>
            </a:r>
            <a:br>
              <a:rPr lang="en" sz="2400" dirty="0"/>
            </a:br>
            <a:r>
              <a:rPr lang="en" sz="2400" dirty="0"/>
              <a:t>		once block is finalized commitments are revealed </a:t>
            </a:r>
            <a:br>
              <a:rPr lang="en" sz="2400" dirty="0"/>
            </a:br>
            <a:r>
              <a:rPr lang="en" sz="2400" dirty="0"/>
              <a:t>		(by validators or “automatically”).   Too late to steal MEV.</a:t>
            </a:r>
            <a:endParaRPr sz="2400" dirty="0"/>
          </a:p>
        </p:txBody>
      </p:sp>
      <p:sp>
        <p:nvSpPr>
          <p:cNvPr id="409" name="Google Shape;409;p57"/>
          <p:cNvSpPr txBox="1">
            <a:spLocks noGrp="1"/>
          </p:cNvSpPr>
          <p:nvPr>
            <p:ph type="title"/>
          </p:nvPr>
        </p:nvSpPr>
        <p:spPr>
          <a:xfrm>
            <a:off x="0" y="0"/>
            <a:ext cx="9246600" cy="768000"/>
          </a:xfrm>
          <a:prstGeom prst="rect">
            <a:avLst/>
          </a:prstGeom>
          <a:solidFill>
            <a:srgbClr val="990000"/>
          </a:solidFill>
        </p:spPr>
        <p:txBody>
          <a:bodyPr spcFirstLastPara="1" wrap="square" lIns="91425" tIns="91425" rIns="91425" bIns="91425" anchor="ctr" anchorCtr="0">
            <a:noAutofit/>
          </a:bodyPr>
          <a:lstStyle/>
          <a:p>
            <a:pPr marL="0" lvl="0" indent="0" algn="ctr" rtl="0">
              <a:lnSpc>
                <a:spcPct val="115000"/>
              </a:lnSpc>
              <a:spcBef>
                <a:spcPts val="0"/>
              </a:spcBef>
              <a:spcAft>
                <a:spcPts val="1200"/>
              </a:spcAft>
              <a:buNone/>
            </a:pPr>
            <a:r>
              <a:rPr lang="en" sz="4000" dirty="0">
                <a:solidFill>
                  <a:srgbClr val="FFFFFF"/>
                </a:solidFill>
              </a:rPr>
              <a:t>A different approach: </a:t>
            </a:r>
            <a:r>
              <a:rPr lang="en" sz="4000" b="1" dirty="0">
                <a:solidFill>
                  <a:srgbClr val="FFFFFF"/>
                </a:solidFill>
              </a:rPr>
              <a:t>blind order-fairness</a:t>
            </a:r>
            <a:endParaRPr sz="4000" b="1" dirty="0">
              <a:solidFill>
                <a:srgbClr val="FFFFFF"/>
              </a:solidFill>
              <a:latin typeface="Arial"/>
              <a:ea typeface="Arial"/>
              <a:cs typeface="Arial"/>
              <a:sym typeface="Arial"/>
            </a:endParaRPr>
          </a:p>
        </p:txBody>
      </p:sp>
      <p:sp>
        <p:nvSpPr>
          <p:cNvPr id="412" name="Google Shape;412;p57"/>
          <p:cNvSpPr txBox="1"/>
          <p:nvPr/>
        </p:nvSpPr>
        <p:spPr>
          <a:xfrm>
            <a:off x="887175" y="1710975"/>
            <a:ext cx="971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Noto Sans"/>
              <a:ea typeface="Noto Sans"/>
              <a:cs typeface="Noto Sans"/>
              <a:sym typeface="Noto Sans"/>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Google Shape;423;p59"/>
          <p:cNvSpPr txBox="1">
            <a:spLocks noGrp="1"/>
          </p:cNvSpPr>
          <p:nvPr>
            <p:ph type="title"/>
          </p:nvPr>
        </p:nvSpPr>
        <p:spPr>
          <a:xfrm>
            <a:off x="0" y="0"/>
            <a:ext cx="9246600" cy="768000"/>
          </a:xfrm>
          <a:prstGeom prst="rect">
            <a:avLst/>
          </a:prstGeom>
          <a:solidFill>
            <a:srgbClr val="990000"/>
          </a:solidFill>
        </p:spPr>
        <p:txBody>
          <a:bodyPr spcFirstLastPara="1" wrap="square" lIns="91425" tIns="91425" rIns="91425" bIns="91425" anchor="ctr" anchorCtr="0">
            <a:noAutofit/>
          </a:bodyPr>
          <a:lstStyle/>
          <a:p>
            <a:pPr marL="0" lvl="0" indent="0" algn="ctr" rtl="0">
              <a:lnSpc>
                <a:spcPct val="115000"/>
              </a:lnSpc>
              <a:spcBef>
                <a:spcPts val="0"/>
              </a:spcBef>
              <a:spcAft>
                <a:spcPts val="1200"/>
              </a:spcAft>
              <a:buNone/>
            </a:pPr>
            <a:r>
              <a:rPr lang="en" sz="4000">
                <a:solidFill>
                  <a:srgbClr val="FFFFFF"/>
                </a:solidFill>
              </a:rPr>
              <a:t>Blind Order-Fairness</a:t>
            </a:r>
            <a:endParaRPr sz="4000">
              <a:solidFill>
                <a:srgbClr val="FFFFFF"/>
              </a:solidFill>
              <a:latin typeface="Arial"/>
              <a:ea typeface="Arial"/>
              <a:cs typeface="Arial"/>
              <a:sym typeface="Arial"/>
            </a:endParaRPr>
          </a:p>
        </p:txBody>
      </p:sp>
      <mc:AlternateContent xmlns:mc="http://schemas.openxmlformats.org/markup-compatibility/2006" xmlns:a14="http://schemas.microsoft.com/office/drawing/2010/main">
        <mc:Choice Requires="a14">
          <p:sp>
            <p:nvSpPr>
              <p:cNvPr id="424" name="Google Shape;424;p59"/>
              <p:cNvSpPr txBox="1">
                <a:spLocks noGrp="1"/>
              </p:cNvSpPr>
              <p:nvPr>
                <p:ph type="body" idx="1"/>
              </p:nvPr>
            </p:nvSpPr>
            <p:spPr>
              <a:xfrm>
                <a:off x="311700" y="1152475"/>
                <a:ext cx="8520600" cy="3867300"/>
              </a:xfrm>
              <a:prstGeom prst="rect">
                <a:avLst/>
              </a:prstGeom>
            </p:spPr>
            <p:txBody>
              <a:bodyPr spcFirstLastPara="1" wrap="square" lIns="91425" tIns="91425" rIns="91425" bIns="91425" anchor="t" anchorCtr="0">
                <a:normAutofit/>
              </a:bodyPr>
              <a:lstStyle/>
              <a:p>
                <a:pPr marL="0" lvl="0" indent="0" algn="l" rtl="0">
                  <a:spcBef>
                    <a:spcPts val="1200"/>
                  </a:spcBef>
                  <a:spcAft>
                    <a:spcPts val="0"/>
                  </a:spcAft>
                  <a:buNone/>
                </a:pPr>
                <a:r>
                  <a:rPr lang="en" sz="2400" b="1" dirty="0"/>
                  <a:t>Construction #1:  threshold encryption  </a:t>
                </a:r>
                <a:r>
                  <a:rPr lang="en" sz="1800" dirty="0"/>
                  <a:t>(Osmosis chain)</a:t>
                </a:r>
                <a:r>
                  <a:rPr lang="en" sz="2400" dirty="0"/>
                  <a:t>:</a:t>
                </a:r>
                <a:endParaRPr sz="2400" dirty="0"/>
              </a:p>
              <a:p>
                <a:pPr marL="514350" lvl="0" algn="l" rtl="0">
                  <a:spcBef>
                    <a:spcPts val="1200"/>
                  </a:spcBef>
                  <a:spcAft>
                    <a:spcPts val="0"/>
                  </a:spcAft>
                  <a:buSzPts val="1800"/>
                  <a:buChar char="●"/>
                </a:pPr>
                <a:r>
                  <a:rPr lang="en" sz="2400" dirty="0"/>
                  <a:t>Setup: validators generate </a:t>
                </a:r>
                <a14:m>
                  <m:oMath xmlns:m="http://schemas.openxmlformats.org/officeDocument/2006/math">
                    <m:r>
                      <a:rPr lang="en" sz="2400" i="1" dirty="0" smtClean="0">
                        <a:latin typeface="Cambria Math" panose="02040503050406030204" pitchFamily="18" charset="0"/>
                      </a:rPr>
                      <m:t>𝑝𝑘</m:t>
                    </m:r>
                  </m:oMath>
                </a14:m>
                <a:r>
                  <a:rPr lang="en" sz="2400" dirty="0"/>
                  <a:t>, threshold share a secret key </a:t>
                </a:r>
                <a14:m>
                  <m:oMath xmlns:m="http://schemas.openxmlformats.org/officeDocument/2006/math">
                    <m:r>
                      <a:rPr lang="en" sz="2400" i="1" dirty="0" smtClean="0">
                        <a:latin typeface="Cambria Math" panose="02040503050406030204" pitchFamily="18" charset="0"/>
                      </a:rPr>
                      <m:t>𝑠𝑘</m:t>
                    </m:r>
                  </m:oMath>
                </a14:m>
                <a:endParaRPr sz="2400" dirty="0"/>
              </a:p>
              <a:p>
                <a:pPr marL="514350" lvl="0" algn="l" rtl="0">
                  <a:spcBef>
                    <a:spcPts val="1800"/>
                  </a:spcBef>
                  <a:spcAft>
                    <a:spcPts val="0"/>
                  </a:spcAft>
                  <a:buSzPts val="1800"/>
                  <a:buChar char="●"/>
                </a:pPr>
                <a:r>
                  <a:rPr lang="en" sz="2400" b="1" dirty="0"/>
                  <a:t>Commit (</a:t>
                </a:r>
                <a:r>
                  <a:rPr lang="en" sz="2400" b="1" dirty="0" err="1"/>
                  <a:t>tx</a:t>
                </a:r>
                <a:r>
                  <a:rPr lang="en" sz="2400" b="1" dirty="0"/>
                  <a:t>):</a:t>
                </a:r>
                <a:r>
                  <a:rPr lang="en" sz="2400" b="1" dirty="0">
                    <a:cs typeface="+mn-cs"/>
                  </a:rPr>
                  <a:t>   </a:t>
                </a:r>
                <a:r>
                  <a:rPr lang="en" sz="2400" dirty="0">
                    <a:cs typeface="+mn-cs"/>
                  </a:rPr>
                  <a:t>users </a:t>
                </a:r>
                <a:r>
                  <a:rPr lang="en" sz="2400" dirty="0">
                    <a:cs typeface="+mn-cs"/>
                    <a:sym typeface="Noto Sans Mono"/>
                  </a:rPr>
                  <a:t>send</a:t>
                </a:r>
                <a:r>
                  <a:rPr lang="en" sz="2400" dirty="0">
                    <a:ea typeface="Noto Sans Mono"/>
                    <a:cs typeface="Noto Sans Mono"/>
                    <a:sym typeface="Noto Sans Mono"/>
                  </a:rPr>
                  <a:t>   </a:t>
                </a:r>
                <a14:m>
                  <m:oMath xmlns:m="http://schemas.openxmlformats.org/officeDocument/2006/math">
                    <m:r>
                      <a:rPr lang="en" sz="2400" i="1" dirty="0" smtClean="0">
                        <a:latin typeface="Cambria Math" panose="02040503050406030204" pitchFamily="18" charset="0"/>
                        <a:ea typeface="Noto Sans Mono"/>
                        <a:cs typeface="Noto Sans Mono"/>
                        <a:sym typeface="Noto Sans Mono"/>
                      </a:rPr>
                      <m:t>𝑐𝑡</m:t>
                    </m:r>
                  </m:oMath>
                </a14:m>
                <a:r>
                  <a:rPr lang="en" sz="2400" dirty="0">
                    <a:ea typeface="Noto Sans Mono"/>
                    <a:cs typeface="Noto Sans Mono"/>
                    <a:sym typeface="Noto Sans Mono"/>
                  </a:rPr>
                  <a:t> ⇽  Encrypt(</a:t>
                </a:r>
                <a14:m>
                  <m:oMath xmlns:m="http://schemas.openxmlformats.org/officeDocument/2006/math">
                    <m:r>
                      <a:rPr lang="en" sz="2400" i="1" dirty="0" smtClean="0">
                        <a:latin typeface="Cambria Math" panose="02040503050406030204" pitchFamily="18" charset="0"/>
                        <a:ea typeface="Noto Sans Mono"/>
                        <a:cs typeface="Noto Sans Mono"/>
                        <a:sym typeface="Noto Sans Mono"/>
                      </a:rPr>
                      <m:t>𝑝𝑘</m:t>
                    </m:r>
                  </m:oMath>
                </a14:m>
                <a:r>
                  <a:rPr lang="en" sz="2400" dirty="0">
                    <a:ea typeface="Noto Sans Mono"/>
                    <a:cs typeface="Noto Sans Mono"/>
                    <a:sym typeface="Noto Sans Mono"/>
                  </a:rPr>
                  <a:t>, Tx)</a:t>
                </a:r>
                <a:endParaRPr sz="2400" strike="sngStrike" dirty="0">
                  <a:ea typeface="Noto Sans Mono"/>
                  <a:cs typeface="Noto Sans Mono"/>
                  <a:sym typeface="Noto Sans Mono"/>
                </a:endParaRPr>
              </a:p>
              <a:p>
                <a:pPr marL="514350" lvl="0" algn="l" rtl="0">
                  <a:spcBef>
                    <a:spcPts val="1800"/>
                  </a:spcBef>
                  <a:spcAft>
                    <a:spcPts val="0"/>
                  </a:spcAft>
                  <a:buSzPts val="1800"/>
                  <a:buChar char="●"/>
                </a:pPr>
                <a:r>
                  <a:rPr lang="en" sz="2400" b="1" dirty="0"/>
                  <a:t>Reveal </a:t>
                </a:r>
                <a:r>
                  <a:rPr lang="en" sz="2400" dirty="0"/>
                  <a:t>(by validators):</a:t>
                </a:r>
                <a:r>
                  <a:rPr lang="en" sz="2400" dirty="0">
                    <a:cs typeface="+mn-cs"/>
                  </a:rPr>
                  <a:t>  </a:t>
                </a:r>
                <a:r>
                  <a:rPr lang="en" sz="2400" dirty="0">
                    <a:cs typeface="+mn-cs"/>
                    <a:sym typeface="Noto Sans Mono"/>
                  </a:rPr>
                  <a:t>o</a:t>
                </a:r>
                <a:r>
                  <a:rPr lang="en" sz="2400" dirty="0">
                    <a:ea typeface="Noto Sans Mono"/>
                    <a:cs typeface="Noto Sans Mono"/>
                    <a:sym typeface="Noto Sans Mono"/>
                  </a:rPr>
                  <a:t>nce block is finalized:</a:t>
                </a:r>
                <a:br>
                  <a:rPr lang="en" sz="2400" dirty="0">
                    <a:ea typeface="Noto Sans Mono"/>
                    <a:cs typeface="Noto Sans Mono"/>
                    <a:sym typeface="Noto Sans Mono"/>
                  </a:rPr>
                </a:br>
                <a:r>
                  <a:rPr lang="en" sz="2400" dirty="0">
                    <a:ea typeface="Noto Sans Mono"/>
                    <a:cs typeface="Noto Sans Mono"/>
                    <a:sym typeface="Noto Sans Mono"/>
                  </a:rPr>
                  <a:t>	Validators jointly decrypt </a:t>
                </a:r>
                <a14:m>
                  <m:oMath xmlns:m="http://schemas.openxmlformats.org/officeDocument/2006/math">
                    <m:r>
                      <a:rPr lang="en" sz="2400" i="1" dirty="0" smtClean="0">
                        <a:latin typeface="Cambria Math" panose="02040503050406030204" pitchFamily="18" charset="0"/>
                        <a:ea typeface="Noto Sans Mono"/>
                        <a:cs typeface="Noto Sans Mono"/>
                        <a:sym typeface="Noto Sans Mono"/>
                      </a:rPr>
                      <m:t>𝑐𝑡</m:t>
                    </m:r>
                  </m:oMath>
                </a14:m>
                <a:r>
                  <a:rPr lang="en" sz="2400" dirty="0">
                    <a:ea typeface="Noto Sans Mono"/>
                    <a:cs typeface="Noto Sans Mono"/>
                    <a:sym typeface="Noto Sans Mono"/>
                  </a:rPr>
                  <a:t>:    Tx ⇽ Decrypt(</a:t>
                </a:r>
                <a14:m>
                  <m:oMath xmlns:m="http://schemas.openxmlformats.org/officeDocument/2006/math">
                    <m:r>
                      <a:rPr lang="en" sz="2400" i="1" dirty="0" smtClean="0">
                        <a:latin typeface="Cambria Math" panose="02040503050406030204" pitchFamily="18" charset="0"/>
                        <a:ea typeface="Noto Sans Mono"/>
                        <a:cs typeface="Noto Sans Mono"/>
                        <a:sym typeface="Noto Sans Mono"/>
                      </a:rPr>
                      <m:t>𝑠𝑘</m:t>
                    </m:r>
                  </m:oMath>
                </a14:m>
                <a:r>
                  <a:rPr lang="en" sz="2400" dirty="0">
                    <a:ea typeface="Noto Sans Mono"/>
                    <a:cs typeface="Noto Sans Mono"/>
                    <a:sym typeface="Noto Sans Mono"/>
                  </a:rPr>
                  <a:t>, </a:t>
                </a:r>
                <a14:m>
                  <m:oMath xmlns:m="http://schemas.openxmlformats.org/officeDocument/2006/math">
                    <m:r>
                      <a:rPr lang="en" sz="2400" i="1" dirty="0" smtClean="0">
                        <a:latin typeface="Cambria Math" panose="02040503050406030204" pitchFamily="18" charset="0"/>
                        <a:ea typeface="Noto Sans Mono"/>
                        <a:cs typeface="Noto Sans Mono"/>
                        <a:sym typeface="Noto Sans Mono"/>
                      </a:rPr>
                      <m:t>𝑐𝑡</m:t>
                    </m:r>
                  </m:oMath>
                </a14:m>
                <a:r>
                  <a:rPr lang="en" sz="2400" dirty="0">
                    <a:ea typeface="Noto Sans Mono"/>
                    <a:cs typeface="Noto Sans Mono"/>
                    <a:sym typeface="Noto Sans Mono"/>
                  </a:rPr>
                  <a:t>)</a:t>
                </a:r>
                <a:endParaRPr sz="2400" dirty="0">
                  <a:ea typeface="Noto Sans Mono"/>
                  <a:cs typeface="Noto Sans Mono"/>
                  <a:sym typeface="Noto Sans Mono"/>
                </a:endParaRPr>
              </a:p>
            </p:txBody>
          </p:sp>
        </mc:Choice>
        <mc:Fallback xmlns="">
          <p:sp>
            <p:nvSpPr>
              <p:cNvPr id="424" name="Google Shape;424;p59"/>
              <p:cNvSpPr txBox="1">
                <a:spLocks noGrp="1" noRot="1" noChangeAspect="1" noMove="1" noResize="1" noEditPoints="1" noAdjustHandles="1" noChangeArrowheads="1" noChangeShapeType="1" noTextEdit="1"/>
              </p:cNvSpPr>
              <p:nvPr>
                <p:ph type="body" idx="1"/>
              </p:nvPr>
            </p:nvSpPr>
            <p:spPr>
              <a:xfrm>
                <a:off x="311700" y="1152475"/>
                <a:ext cx="8520600" cy="3867300"/>
              </a:xfrm>
              <a:prstGeom prst="rect">
                <a:avLst/>
              </a:prstGeom>
              <a:blipFill>
                <a:blip r:embed="rId3"/>
                <a:stretch>
                  <a:fillRect l="-1190"/>
                </a:stretch>
              </a:blipFill>
            </p:spPr>
            <p:txBody>
              <a:bodyPr/>
              <a:lstStyle/>
              <a:p>
                <a:r>
                  <a:rPr lang="en-US">
                    <a:noFill/>
                  </a:rPr>
                  <a:t> </a:t>
                </a:r>
              </a:p>
            </p:txBody>
          </p:sp>
        </mc:Fallback>
      </mc:AlternateContent>
      <p:sp>
        <p:nvSpPr>
          <p:cNvPr id="425" name="Google Shape;425;p59"/>
          <p:cNvSpPr txBox="1"/>
          <p:nvPr/>
        </p:nvSpPr>
        <p:spPr>
          <a:xfrm>
            <a:off x="5400675" y="4507327"/>
            <a:ext cx="3743325" cy="738633"/>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800" dirty="0">
                <a:solidFill>
                  <a:srgbClr val="C4C4C4"/>
                </a:solidFill>
                <a:latin typeface="+mn-lt"/>
              </a:rPr>
              <a:t>Reiter-Birman, 1994</a:t>
            </a:r>
            <a:br>
              <a:rPr lang="en" sz="1800" dirty="0">
                <a:solidFill>
                  <a:srgbClr val="C4C4C4"/>
                </a:solidFill>
                <a:latin typeface="+mn-lt"/>
              </a:rPr>
            </a:br>
            <a:r>
              <a:rPr lang="en" sz="1800" dirty="0" err="1">
                <a:solidFill>
                  <a:srgbClr val="C4C4C4"/>
                </a:solidFill>
                <a:latin typeface="+mn-lt"/>
              </a:rPr>
              <a:t>Cachin-Kursawe-Petzold-Shoup</a:t>
            </a:r>
            <a:r>
              <a:rPr lang="en" sz="1800" dirty="0">
                <a:solidFill>
                  <a:srgbClr val="C4C4C4"/>
                </a:solidFill>
                <a:latin typeface="+mn-lt"/>
              </a:rPr>
              <a:t>, 2001</a:t>
            </a:r>
            <a:endParaRPr sz="1800" dirty="0">
              <a:solidFill>
                <a:srgbClr val="C4C4C4"/>
              </a:solidFill>
              <a:latin typeface="+mn-lt"/>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sp>
        <p:nvSpPr>
          <p:cNvPr id="437" name="Google Shape;437;p61"/>
          <p:cNvSpPr txBox="1">
            <a:spLocks noGrp="1"/>
          </p:cNvSpPr>
          <p:nvPr>
            <p:ph type="title"/>
          </p:nvPr>
        </p:nvSpPr>
        <p:spPr>
          <a:xfrm>
            <a:off x="0" y="0"/>
            <a:ext cx="9246600" cy="768000"/>
          </a:xfrm>
          <a:prstGeom prst="rect">
            <a:avLst/>
          </a:prstGeom>
          <a:solidFill>
            <a:srgbClr val="990000"/>
          </a:solidFill>
        </p:spPr>
        <p:txBody>
          <a:bodyPr spcFirstLastPara="1" wrap="square" lIns="91425" tIns="91425" rIns="91425" bIns="91425" anchor="ctr" anchorCtr="0">
            <a:noAutofit/>
          </a:bodyPr>
          <a:lstStyle/>
          <a:p>
            <a:pPr marL="0" lvl="0" indent="0" algn="ctr" rtl="0">
              <a:lnSpc>
                <a:spcPct val="115000"/>
              </a:lnSpc>
              <a:spcBef>
                <a:spcPts val="0"/>
              </a:spcBef>
              <a:spcAft>
                <a:spcPts val="1200"/>
              </a:spcAft>
              <a:buNone/>
            </a:pPr>
            <a:r>
              <a:rPr lang="en" sz="4000">
                <a:solidFill>
                  <a:srgbClr val="FFFFFF"/>
                </a:solidFill>
              </a:rPr>
              <a:t>Blind Order-Fairness</a:t>
            </a:r>
            <a:endParaRPr sz="4000">
              <a:solidFill>
                <a:srgbClr val="FFFFFF"/>
              </a:solidFill>
              <a:latin typeface="Arial"/>
              <a:ea typeface="Arial"/>
              <a:cs typeface="Arial"/>
              <a:sym typeface="Arial"/>
            </a:endParaRPr>
          </a:p>
        </p:txBody>
      </p:sp>
      <mc:AlternateContent xmlns:mc="http://schemas.openxmlformats.org/markup-compatibility/2006" xmlns:a14="http://schemas.microsoft.com/office/drawing/2010/main">
        <mc:Choice Requires="a14">
          <p:sp>
            <p:nvSpPr>
              <p:cNvPr id="438" name="Google Shape;438;p61"/>
              <p:cNvSpPr txBox="1">
                <a:spLocks noGrp="1"/>
              </p:cNvSpPr>
              <p:nvPr>
                <p:ph type="body" idx="1"/>
              </p:nvPr>
            </p:nvSpPr>
            <p:spPr>
              <a:xfrm>
                <a:off x="311700" y="902218"/>
                <a:ext cx="8520600" cy="3867300"/>
              </a:xfrm>
              <a:prstGeom prst="rect">
                <a:avLst/>
              </a:prstGeom>
            </p:spPr>
            <p:txBody>
              <a:bodyPr spcFirstLastPara="1" wrap="square" lIns="91425" tIns="91425" rIns="91425" bIns="91425" anchor="t" anchorCtr="0">
                <a:normAutofit/>
              </a:bodyPr>
              <a:lstStyle/>
              <a:p>
                <a:pPr marL="0" lvl="0" indent="0" algn="l" rtl="0">
                  <a:spcBef>
                    <a:spcPts val="1200"/>
                  </a:spcBef>
                  <a:spcAft>
                    <a:spcPts val="0"/>
                  </a:spcAft>
                  <a:buNone/>
                </a:pPr>
                <a:r>
                  <a:rPr lang="en" sz="2400" b="1" dirty="0"/>
                  <a:t>Construction #2:  timed-commitments</a:t>
                </a:r>
                <a:endParaRPr sz="2400" dirty="0"/>
              </a:p>
              <a:p>
                <a:pPr lvl="0" algn="l" rtl="0">
                  <a:spcBef>
                    <a:spcPts val="1800"/>
                  </a:spcBef>
                  <a:spcAft>
                    <a:spcPts val="0"/>
                  </a:spcAft>
                  <a:buSzPts val="1800"/>
                  <a:buChar char="●"/>
                </a:pPr>
                <a:r>
                  <a:rPr lang="en-US" sz="2400" b="1" dirty="0"/>
                  <a:t>Commit (</a:t>
                </a:r>
                <a:r>
                  <a:rPr lang="en-US" sz="2400" b="1" dirty="0" err="1"/>
                  <a:t>tx</a:t>
                </a:r>
                <a:r>
                  <a:rPr lang="en-US" sz="2400" b="1" dirty="0"/>
                  <a:t>):</a:t>
                </a:r>
                <a:r>
                  <a:rPr lang="en-US" sz="2400" b="1" dirty="0">
                    <a:cs typeface="+mn-cs"/>
                  </a:rPr>
                  <a:t>   </a:t>
                </a:r>
                <a:r>
                  <a:rPr lang="en-US" sz="2400" dirty="0">
                    <a:cs typeface="+mn-cs"/>
                  </a:rPr>
                  <a:t>user </a:t>
                </a:r>
                <a:r>
                  <a:rPr lang="en-US" sz="2400" dirty="0">
                    <a:cs typeface="+mn-cs"/>
                    <a:sym typeface="Noto Sans Mono"/>
                  </a:rPr>
                  <a:t>sends</a:t>
                </a:r>
                <a:r>
                  <a:rPr lang="en-US" sz="2400" dirty="0">
                    <a:ea typeface="Noto Sans Mono"/>
                    <a:cs typeface="Noto Sans Mono"/>
                    <a:sym typeface="Noto Sans Mono"/>
                  </a:rPr>
                  <a:t>   </a:t>
                </a:r>
                <a14:m>
                  <m:oMath xmlns:m="http://schemas.openxmlformats.org/officeDocument/2006/math">
                    <m:r>
                      <a:rPr lang="en-US" sz="2400" i="1" dirty="0" smtClean="0">
                        <a:latin typeface="Cambria Math" panose="02040503050406030204" pitchFamily="18" charset="0"/>
                        <a:ea typeface="Noto Sans Mono"/>
                        <a:cs typeface="Noto Sans Mono"/>
                        <a:sym typeface="Noto Sans Mono"/>
                      </a:rPr>
                      <m:t>𝑐𝑡</m:t>
                    </m:r>
                  </m:oMath>
                </a14:m>
                <a:r>
                  <a:rPr lang="en-US" sz="2400" dirty="0">
                    <a:ea typeface="Noto Sans Mono"/>
                    <a:cs typeface="Noto Sans Mono"/>
                    <a:sym typeface="Noto Sans Mono"/>
                  </a:rPr>
                  <a:t> ⇽ </a:t>
                </a:r>
                <a:r>
                  <a:rPr lang="en-US" sz="2400" dirty="0" err="1">
                    <a:ea typeface="Noto Sans Mono"/>
                    <a:cs typeface="Noto Sans Mono"/>
                    <a:sym typeface="Noto Sans Mono"/>
                  </a:rPr>
                  <a:t>TimeCommit</a:t>
                </a:r>
                <a:r>
                  <a:rPr lang="en-US" sz="2400" dirty="0">
                    <a:ea typeface="Noto Sans Mono"/>
                    <a:cs typeface="Noto Sans Mono"/>
                    <a:sym typeface="Noto Sans Mono"/>
                  </a:rPr>
                  <a:t>(Tx)</a:t>
                </a:r>
                <a:endParaRPr lang="en-US" sz="2400" strike="sngStrike" dirty="0">
                  <a:ea typeface="Noto Sans Mono"/>
                  <a:cs typeface="Noto Sans Mono"/>
                  <a:sym typeface="Noto Sans Mono"/>
                </a:endParaRPr>
              </a:p>
              <a:p>
                <a:pPr marL="457200" lvl="0" indent="-342900" algn="l" rtl="0">
                  <a:spcBef>
                    <a:spcPts val="0"/>
                  </a:spcBef>
                  <a:spcAft>
                    <a:spcPts val="0"/>
                  </a:spcAft>
                  <a:buSzPts val="1800"/>
                  <a:buChar char="●"/>
                </a:pPr>
                <a:endParaRPr lang="en" sz="2400" b="1" dirty="0"/>
              </a:p>
              <a:p>
                <a:pPr marL="457200" lvl="0" indent="-342900" algn="l" rtl="0">
                  <a:spcBef>
                    <a:spcPts val="0"/>
                  </a:spcBef>
                  <a:spcAft>
                    <a:spcPts val="0"/>
                  </a:spcAft>
                  <a:buSzPts val="1800"/>
                  <a:buChar char="●"/>
                </a:pPr>
                <a:r>
                  <a:rPr lang="en" sz="2400" b="1" dirty="0"/>
                  <a:t>Reveal </a:t>
                </a:r>
                <a:r>
                  <a:rPr lang="en" sz="2400" dirty="0"/>
                  <a:t>(by anyone):</a:t>
                </a:r>
                <a:r>
                  <a:rPr lang="en" sz="2400" dirty="0">
                    <a:cs typeface="+mn-cs"/>
                  </a:rPr>
                  <a:t>  </a:t>
                </a:r>
              </a:p>
              <a:p>
                <a:pPr lvl="1" indent="-342900">
                  <a:buSzPts val="1800"/>
                  <a:buChar char="●"/>
                </a:pPr>
                <a:r>
                  <a:rPr lang="en" sz="2400" dirty="0">
                    <a:sym typeface="Noto Sans Mono"/>
                  </a:rPr>
                  <a:t>Anyone can open the commitment </a:t>
                </a:r>
                <a14:m>
                  <m:oMath xmlns:m="http://schemas.openxmlformats.org/officeDocument/2006/math">
                    <m:r>
                      <a:rPr lang="en-US" sz="2400" i="1" dirty="0">
                        <a:latin typeface="Cambria Math" panose="02040503050406030204" pitchFamily="18" charset="0"/>
                        <a:ea typeface="Noto Sans Mono"/>
                        <a:cs typeface="Noto Sans Mono"/>
                        <a:sym typeface="Noto Sans Mono"/>
                      </a:rPr>
                      <m:t>𝑐𝑡</m:t>
                    </m:r>
                    <m:r>
                      <a:rPr lang="en-US" sz="2400" i="1" dirty="0">
                        <a:latin typeface="Cambria Math" panose="02040503050406030204" pitchFamily="18" charset="0"/>
                        <a:ea typeface="Noto Sans Mono"/>
                        <a:cs typeface="Noto Sans Mono"/>
                        <a:sym typeface="Noto Sans Mono"/>
                      </a:rPr>
                      <m:t> </m:t>
                    </m:r>
                  </m:oMath>
                </a14:m>
                <a:r>
                  <a:rPr lang="en" sz="2400" dirty="0">
                    <a:sym typeface="Noto Sans Mono"/>
                  </a:rPr>
                  <a:t>using ten minutes of sequential computation … by then block is finalized.</a:t>
                </a:r>
              </a:p>
              <a:p>
                <a:pPr marL="114300" indent="0">
                  <a:buNone/>
                </a:pPr>
                <a:endParaRPr lang="en" sz="2400" dirty="0">
                  <a:cs typeface="+mn-cs"/>
                  <a:sym typeface="Noto Sans Mono"/>
                </a:endParaRPr>
              </a:p>
              <a:p>
                <a:pPr marL="114300" indent="0">
                  <a:buNone/>
                </a:pPr>
                <a:endParaRPr lang="en" sz="2400" dirty="0">
                  <a:cs typeface="+mn-cs"/>
                  <a:sym typeface="Noto Sans Mono"/>
                </a:endParaRPr>
              </a:p>
              <a:p>
                <a:pPr marL="114300" indent="0">
                  <a:buNone/>
                </a:pPr>
                <a:r>
                  <a:rPr lang="en" sz="2400" dirty="0">
                    <a:cs typeface="+mn-cs"/>
                    <a:sym typeface="Noto Sans Mono"/>
                  </a:rPr>
                  <a:t>Note:  need a batch timed-commitment to avoid 10 mins per Tx !</a:t>
                </a:r>
              </a:p>
            </p:txBody>
          </p:sp>
        </mc:Choice>
        <mc:Fallback xmlns="">
          <p:sp>
            <p:nvSpPr>
              <p:cNvPr id="438" name="Google Shape;438;p61"/>
              <p:cNvSpPr txBox="1">
                <a:spLocks noGrp="1" noRot="1" noChangeAspect="1" noMove="1" noResize="1" noEditPoints="1" noAdjustHandles="1" noChangeArrowheads="1" noChangeShapeType="1" noTextEdit="1"/>
              </p:cNvSpPr>
              <p:nvPr>
                <p:ph type="body" idx="1"/>
              </p:nvPr>
            </p:nvSpPr>
            <p:spPr>
              <a:xfrm>
                <a:off x="311700" y="902218"/>
                <a:ext cx="8520600" cy="3867300"/>
              </a:xfrm>
              <a:prstGeom prst="rect">
                <a:avLst/>
              </a:prstGeom>
              <a:blipFill>
                <a:blip r:embed="rId3"/>
                <a:stretch>
                  <a:fillRect l="-1190" b="-2295"/>
                </a:stretch>
              </a:blipFill>
            </p:spPr>
            <p:txBody>
              <a:bodyPr/>
              <a:lstStyle/>
              <a:p>
                <a:r>
                  <a:rPr lang="en-US">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BD14F82-8FFF-8672-D98A-DB9F37471C59}"/>
              </a:ext>
            </a:extLst>
          </p:cNvPr>
          <p:cNvSpPr>
            <a:spLocks noGrp="1"/>
          </p:cNvSpPr>
          <p:nvPr>
            <p:ph type="title" idx="4294967295"/>
          </p:nvPr>
        </p:nvSpPr>
        <p:spPr>
          <a:xfrm>
            <a:off x="457200" y="1424823"/>
            <a:ext cx="8229600" cy="622300"/>
          </a:xfrm>
          <a:prstGeom prst="rect">
            <a:avLst/>
          </a:prstGeom>
        </p:spPr>
        <p:txBody>
          <a:bodyPr>
            <a:normAutofit fontScale="90000"/>
          </a:bodyPr>
          <a:lstStyle/>
          <a:p>
            <a:r>
              <a:rPr lang="en-US" dirty="0"/>
              <a:t>More ideas needed!</a:t>
            </a:r>
          </a:p>
        </p:txBody>
      </p:sp>
      <p:sp>
        <p:nvSpPr>
          <p:cNvPr id="8" name="Title 5">
            <a:extLst>
              <a:ext uri="{FF2B5EF4-FFF2-40B4-BE49-F238E27FC236}">
                <a16:creationId xmlns:a16="http://schemas.microsoft.com/office/drawing/2014/main" id="{EDB3BED2-C053-F8D9-6047-9633A0230FA7}"/>
              </a:ext>
            </a:extLst>
          </p:cNvPr>
          <p:cNvSpPr txBox="1">
            <a:spLocks/>
          </p:cNvSpPr>
          <p:nvPr/>
        </p:nvSpPr>
        <p:spPr>
          <a:xfrm>
            <a:off x="457200" y="3483025"/>
            <a:ext cx="8229600" cy="622300"/>
          </a:xfrm>
          <a:prstGeom prst="rect">
            <a:avLst/>
          </a:prstGeom>
        </p:spPr>
        <p:txBody>
          <a:bodyPr>
            <a:normAutofit fontScale="90000" lnSpcReduction="20000"/>
          </a:bodyPr>
          <a:lstStyle>
            <a:lvl1pPr algn="ctr" defTabSz="457200" rtl="0" eaLnBrk="0" fontAlgn="base" hangingPunct="0">
              <a:spcBef>
                <a:spcPct val="0"/>
              </a:spcBef>
              <a:spcAft>
                <a:spcPct val="0"/>
              </a:spcAft>
              <a:defRPr sz="4400" kern="1200">
                <a:solidFill>
                  <a:schemeClr val="tx1"/>
                </a:solidFill>
                <a:latin typeface="+mj-lt"/>
                <a:ea typeface="ＭＳ Ｐゴシック" pitchFamily="-112" charset="-128"/>
                <a:cs typeface="ＭＳ Ｐゴシック" pitchFamily="-112" charset="-128"/>
              </a:defRPr>
            </a:lvl1pPr>
            <a:lvl2pPr algn="ctr" defTabSz="457200" rtl="0" eaLnBrk="0" fontAlgn="base" hangingPunct="0">
              <a:spcBef>
                <a:spcPct val="0"/>
              </a:spcBef>
              <a:spcAft>
                <a:spcPct val="0"/>
              </a:spcAft>
              <a:defRPr sz="4400">
                <a:solidFill>
                  <a:schemeClr val="tx1"/>
                </a:solidFill>
                <a:latin typeface="Calibri" pitchFamily="-112" charset="0"/>
                <a:ea typeface="ＭＳ Ｐゴシック" pitchFamily="-112" charset="-128"/>
                <a:cs typeface="ＭＳ Ｐゴシック" pitchFamily="-112" charset="-128"/>
              </a:defRPr>
            </a:lvl2pPr>
            <a:lvl3pPr algn="ctr" defTabSz="457200" rtl="0" eaLnBrk="0" fontAlgn="base" hangingPunct="0">
              <a:spcBef>
                <a:spcPct val="0"/>
              </a:spcBef>
              <a:spcAft>
                <a:spcPct val="0"/>
              </a:spcAft>
              <a:defRPr sz="4400">
                <a:solidFill>
                  <a:schemeClr val="tx1"/>
                </a:solidFill>
                <a:latin typeface="Calibri" pitchFamily="-112" charset="0"/>
                <a:ea typeface="ＭＳ Ｐゴシック" pitchFamily="-112" charset="-128"/>
                <a:cs typeface="ＭＳ Ｐゴシック" pitchFamily="-112" charset="-128"/>
              </a:defRPr>
            </a:lvl3pPr>
            <a:lvl4pPr algn="ctr" defTabSz="457200" rtl="0" eaLnBrk="0" fontAlgn="base" hangingPunct="0">
              <a:spcBef>
                <a:spcPct val="0"/>
              </a:spcBef>
              <a:spcAft>
                <a:spcPct val="0"/>
              </a:spcAft>
              <a:defRPr sz="4400">
                <a:solidFill>
                  <a:schemeClr val="tx1"/>
                </a:solidFill>
                <a:latin typeface="Calibri" pitchFamily="-112" charset="0"/>
                <a:ea typeface="ＭＳ Ｐゴシック" pitchFamily="-112" charset="-128"/>
                <a:cs typeface="ＭＳ Ｐゴシック" pitchFamily="-112" charset="-128"/>
              </a:defRPr>
            </a:lvl4pPr>
            <a:lvl5pPr algn="ctr" defTabSz="457200" rtl="0" eaLnBrk="0" fontAlgn="base" hangingPunct="0">
              <a:spcBef>
                <a:spcPct val="0"/>
              </a:spcBef>
              <a:spcAft>
                <a:spcPct val="0"/>
              </a:spcAft>
              <a:defRPr sz="4400">
                <a:solidFill>
                  <a:schemeClr val="tx1"/>
                </a:solidFill>
                <a:latin typeface="Calibri" pitchFamily="-112" charset="0"/>
                <a:ea typeface="ＭＳ Ｐゴシック" pitchFamily="-112" charset="-128"/>
                <a:cs typeface="ＭＳ Ｐゴシック" pitchFamily="-112" charset="-128"/>
              </a:defRPr>
            </a:lvl5pPr>
            <a:lvl6pPr marL="457200" algn="ctr" defTabSz="457200" rtl="0" fontAlgn="base">
              <a:spcBef>
                <a:spcPct val="0"/>
              </a:spcBef>
              <a:spcAft>
                <a:spcPct val="0"/>
              </a:spcAft>
              <a:defRPr sz="4400">
                <a:solidFill>
                  <a:schemeClr val="tx1"/>
                </a:solidFill>
                <a:latin typeface="Calibri" pitchFamily="-112" charset="0"/>
                <a:ea typeface="ＭＳ Ｐゴシック" pitchFamily="-112" charset="-128"/>
                <a:cs typeface="ＭＳ Ｐゴシック" pitchFamily="-112" charset="-128"/>
              </a:defRPr>
            </a:lvl6pPr>
            <a:lvl7pPr marL="914400" algn="ctr" defTabSz="457200" rtl="0" fontAlgn="base">
              <a:spcBef>
                <a:spcPct val="0"/>
              </a:spcBef>
              <a:spcAft>
                <a:spcPct val="0"/>
              </a:spcAft>
              <a:defRPr sz="4400">
                <a:solidFill>
                  <a:schemeClr val="tx1"/>
                </a:solidFill>
                <a:latin typeface="Calibri" pitchFamily="-112" charset="0"/>
                <a:ea typeface="ＭＳ Ｐゴシック" pitchFamily="-112" charset="-128"/>
                <a:cs typeface="ＭＳ Ｐゴシック" pitchFamily="-112" charset="-128"/>
              </a:defRPr>
            </a:lvl7pPr>
            <a:lvl8pPr marL="1371600" algn="ctr" defTabSz="457200" rtl="0" fontAlgn="base">
              <a:spcBef>
                <a:spcPct val="0"/>
              </a:spcBef>
              <a:spcAft>
                <a:spcPct val="0"/>
              </a:spcAft>
              <a:defRPr sz="4400">
                <a:solidFill>
                  <a:schemeClr val="tx1"/>
                </a:solidFill>
                <a:latin typeface="Calibri" pitchFamily="-112" charset="0"/>
                <a:ea typeface="ＭＳ Ｐゴシック" pitchFamily="-112" charset="-128"/>
                <a:cs typeface="ＭＳ Ｐゴシック" pitchFamily="-112" charset="-128"/>
              </a:defRPr>
            </a:lvl8pPr>
            <a:lvl9pPr marL="1828800" algn="ctr" defTabSz="457200" rtl="0" fontAlgn="base">
              <a:spcBef>
                <a:spcPct val="0"/>
              </a:spcBef>
              <a:spcAft>
                <a:spcPct val="0"/>
              </a:spcAft>
              <a:defRPr sz="4400">
                <a:solidFill>
                  <a:schemeClr val="tx1"/>
                </a:solidFill>
                <a:latin typeface="Calibri" pitchFamily="-112" charset="0"/>
                <a:ea typeface="ＭＳ Ｐゴシック" pitchFamily="-112" charset="-128"/>
                <a:cs typeface="ＭＳ Ｐゴシック" pitchFamily="-112" charset="-128"/>
              </a:defRPr>
            </a:lvl9pPr>
          </a:lstStyle>
          <a:p>
            <a:r>
              <a:rPr lang="en-US" dirty="0"/>
              <a:t>An active area of research</a:t>
            </a:r>
          </a:p>
        </p:txBody>
      </p:sp>
    </p:spTree>
    <p:extLst>
      <p:ext uri="{BB962C8B-B14F-4D97-AF65-F5344CB8AC3E}">
        <p14:creationId xmlns:p14="http://schemas.microsoft.com/office/powerpoint/2010/main" val="22635211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395F3A5F-0CF9-BC07-234C-B593E2226B19}"/>
              </a:ext>
            </a:extLst>
          </p:cNvPr>
          <p:cNvSpPr>
            <a:spLocks noGrp="1"/>
          </p:cNvSpPr>
          <p:nvPr>
            <p:ph type="subTitle" idx="1"/>
          </p:nvPr>
        </p:nvSpPr>
        <p:spPr/>
        <p:txBody>
          <a:bodyPr/>
          <a:lstStyle/>
          <a:p>
            <a:endParaRPr lang="en-US"/>
          </a:p>
        </p:txBody>
      </p:sp>
      <p:sp>
        <p:nvSpPr>
          <p:cNvPr id="4" name="Title 3">
            <a:extLst>
              <a:ext uri="{FF2B5EF4-FFF2-40B4-BE49-F238E27FC236}">
                <a16:creationId xmlns:a16="http://schemas.microsoft.com/office/drawing/2014/main" id="{5D6FFA80-9223-145A-1EBC-AA7B3328EC8F}"/>
              </a:ext>
            </a:extLst>
          </p:cNvPr>
          <p:cNvSpPr>
            <a:spLocks noGrp="1"/>
          </p:cNvSpPr>
          <p:nvPr>
            <p:ph type="ctrTitle"/>
          </p:nvPr>
        </p:nvSpPr>
        <p:spPr/>
        <p:txBody>
          <a:bodyPr/>
          <a:lstStyle/>
          <a:p>
            <a:r>
              <a:rPr lang="en-US" dirty="0"/>
              <a:t>New topic: the World of NFTs</a:t>
            </a:r>
          </a:p>
        </p:txBody>
      </p:sp>
    </p:spTree>
    <p:extLst>
      <p:ext uri="{BB962C8B-B14F-4D97-AF65-F5344CB8AC3E}">
        <p14:creationId xmlns:p14="http://schemas.microsoft.com/office/powerpoint/2010/main" val="40637399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22DE46-1FD7-6340-B251-936CDD5707CF}"/>
              </a:ext>
            </a:extLst>
          </p:cNvPr>
          <p:cNvSpPr>
            <a:spLocks noGrp="1"/>
          </p:cNvSpPr>
          <p:nvPr>
            <p:ph type="title"/>
          </p:nvPr>
        </p:nvSpPr>
        <p:spPr/>
        <p:txBody>
          <a:bodyPr>
            <a:normAutofit fontScale="90000"/>
          </a:bodyPr>
          <a:lstStyle/>
          <a:p>
            <a:r>
              <a:rPr lang="en-US" dirty="0"/>
              <a:t>Digital assets  </a:t>
            </a:r>
            <a:r>
              <a:rPr lang="en-US" sz="3600" dirty="0"/>
              <a:t>(NFTs)</a:t>
            </a:r>
            <a:endParaRPr lang="en-US" dirty="0"/>
          </a:p>
        </p:txBody>
      </p:sp>
      <p:sp>
        <p:nvSpPr>
          <p:cNvPr id="3" name="Content Placeholder 2">
            <a:extLst>
              <a:ext uri="{FF2B5EF4-FFF2-40B4-BE49-F238E27FC236}">
                <a16:creationId xmlns:a16="http://schemas.microsoft.com/office/drawing/2014/main" id="{D8F6CC18-9918-6D40-8049-B8077DF511CD}"/>
              </a:ext>
            </a:extLst>
          </p:cNvPr>
          <p:cNvSpPr>
            <a:spLocks noGrp="1"/>
          </p:cNvSpPr>
          <p:nvPr>
            <p:ph idx="1"/>
          </p:nvPr>
        </p:nvSpPr>
        <p:spPr>
          <a:xfrm>
            <a:off x="457200" y="1049998"/>
            <a:ext cx="8560676" cy="4006414"/>
          </a:xfrm>
        </p:spPr>
        <p:txBody>
          <a:bodyPr>
            <a:normAutofit/>
          </a:bodyPr>
          <a:lstStyle/>
          <a:p>
            <a:pPr marL="0" indent="0">
              <a:buNone/>
            </a:pPr>
            <a:r>
              <a:rPr lang="en-US" sz="2400" dirty="0"/>
              <a:t>Example digital assets:   (ERC-721)</a:t>
            </a:r>
          </a:p>
          <a:p>
            <a:pPr lvl="1">
              <a:spcBef>
                <a:spcPts val="1100"/>
              </a:spcBef>
            </a:pPr>
            <a:r>
              <a:rPr lang="en-US" sz="2400" dirty="0"/>
              <a:t>Gaming assets:  </a:t>
            </a:r>
            <a:r>
              <a:rPr lang="en-US" sz="2400" dirty="0" err="1"/>
              <a:t>axies</a:t>
            </a:r>
            <a:r>
              <a:rPr lang="en-US" sz="2400" dirty="0"/>
              <a:t>,  DFK Heroes, …</a:t>
            </a:r>
          </a:p>
          <a:p>
            <a:pPr lvl="1">
              <a:spcBef>
                <a:spcPts val="1100"/>
              </a:spcBef>
            </a:pPr>
            <a:r>
              <a:rPr lang="en-US" sz="2400" dirty="0"/>
              <a:t>Memberships:  Proof collective </a:t>
            </a:r>
            <a:r>
              <a:rPr lang="en-US" sz="2000" dirty="0"/>
              <a:t>(access to events)</a:t>
            </a:r>
          </a:p>
          <a:p>
            <a:pPr lvl="1">
              <a:spcBef>
                <a:spcPts val="1100"/>
              </a:spcBef>
            </a:pPr>
            <a:r>
              <a:rPr lang="en-US" sz="2400" dirty="0"/>
              <a:t>Domain names:   ENS</a:t>
            </a:r>
          </a:p>
          <a:p>
            <a:pPr lvl="1">
              <a:spcBef>
                <a:spcPts val="1100"/>
              </a:spcBef>
            </a:pPr>
            <a:r>
              <a:rPr lang="en-US" sz="2400" dirty="0"/>
              <a:t>Sports collectible:  NBA top shots</a:t>
            </a:r>
          </a:p>
          <a:p>
            <a:pPr lvl="1">
              <a:spcBef>
                <a:spcPts val="1100"/>
              </a:spcBef>
            </a:pPr>
            <a:r>
              <a:rPr lang="en-US" sz="2400" dirty="0"/>
              <a:t>Virtual worlds:  plots in a virtual land</a:t>
            </a:r>
          </a:p>
          <a:p>
            <a:pPr lvl="1">
              <a:spcBef>
                <a:spcPts val="1100"/>
              </a:spcBef>
            </a:pPr>
            <a:r>
              <a:rPr lang="en-US" sz="2400" dirty="0"/>
              <a:t>Art</a:t>
            </a:r>
          </a:p>
        </p:txBody>
      </p:sp>
      <p:grpSp>
        <p:nvGrpSpPr>
          <p:cNvPr id="13" name="Group 12">
            <a:extLst>
              <a:ext uri="{FF2B5EF4-FFF2-40B4-BE49-F238E27FC236}">
                <a16:creationId xmlns:a16="http://schemas.microsoft.com/office/drawing/2014/main" id="{BF82DC39-E8A7-6148-B89A-6759DFCC7854}"/>
              </a:ext>
            </a:extLst>
          </p:cNvPr>
          <p:cNvGrpSpPr/>
          <p:nvPr/>
        </p:nvGrpSpPr>
        <p:grpSpPr>
          <a:xfrm>
            <a:off x="7481557" y="2426164"/>
            <a:ext cx="1662443" cy="1224788"/>
            <a:chOff x="7652364" y="1058259"/>
            <a:chExt cx="1662443" cy="1224788"/>
          </a:xfrm>
        </p:grpSpPr>
        <p:pic>
          <p:nvPicPr>
            <p:cNvPr id="1026" name="Picture 2" descr="How 'Put That on Top Shot!' Became a New N.B.A. Mantra - The New York Times">
              <a:extLst>
                <a:ext uri="{FF2B5EF4-FFF2-40B4-BE49-F238E27FC236}">
                  <a16:creationId xmlns:a16="http://schemas.microsoft.com/office/drawing/2014/main" id="{A2D7C548-6CF1-B245-B6B0-9A9ABA34A2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87711" y="1058259"/>
              <a:ext cx="867104" cy="86710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29A89F1-F4D9-7A48-9BF6-11CAB7974DB0}"/>
                </a:ext>
              </a:extLst>
            </p:cNvPr>
            <p:cNvSpPr txBox="1"/>
            <p:nvPr/>
          </p:nvSpPr>
          <p:spPr>
            <a:xfrm>
              <a:off x="7652364" y="1882937"/>
              <a:ext cx="1662443" cy="400110"/>
            </a:xfrm>
            <a:prstGeom prst="rect">
              <a:avLst/>
            </a:prstGeom>
            <a:noFill/>
          </p:spPr>
          <p:txBody>
            <a:bodyPr wrap="none" rtlCol="0">
              <a:spAutoFit/>
            </a:bodyPr>
            <a:lstStyle/>
            <a:p>
              <a:pPr algn="l"/>
              <a:r>
                <a:rPr lang="en-US" sz="2000" dirty="0">
                  <a:latin typeface="+mn-lt"/>
                </a:rPr>
                <a:t>NBA top shots</a:t>
              </a:r>
            </a:p>
          </p:txBody>
        </p:sp>
      </p:grpSp>
      <p:pic>
        <p:nvPicPr>
          <p:cNvPr id="15" name="Picture 14">
            <a:extLst>
              <a:ext uri="{FF2B5EF4-FFF2-40B4-BE49-F238E27FC236}">
                <a16:creationId xmlns:a16="http://schemas.microsoft.com/office/drawing/2014/main" id="{0E51371B-AA6B-DB46-B800-8E59B3E53359}"/>
              </a:ext>
            </a:extLst>
          </p:cNvPr>
          <p:cNvPicPr>
            <a:picLocks noChangeAspect="1"/>
          </p:cNvPicPr>
          <p:nvPr/>
        </p:nvPicPr>
        <p:blipFill>
          <a:blip r:embed="rId4"/>
          <a:stretch>
            <a:fillRect/>
          </a:stretch>
        </p:blipFill>
        <p:spPr>
          <a:xfrm>
            <a:off x="6366581" y="1107449"/>
            <a:ext cx="2514600" cy="863600"/>
          </a:xfrm>
          <a:prstGeom prst="rect">
            <a:avLst/>
          </a:prstGeom>
        </p:spPr>
      </p:pic>
      <p:pic>
        <p:nvPicPr>
          <p:cNvPr id="4" name="Picture 6" descr="A picture containing toy&#10;&#10;Description automatically generated">
            <a:extLst>
              <a:ext uri="{FF2B5EF4-FFF2-40B4-BE49-F238E27FC236}">
                <a16:creationId xmlns:a16="http://schemas.microsoft.com/office/drawing/2014/main" id="{9DCCF06C-0C43-A6C9-45C6-86A03F45A800}"/>
              </a:ext>
            </a:extLst>
          </p:cNvPr>
          <p:cNvPicPr>
            <a:picLocks noChangeAspect="1"/>
          </p:cNvPicPr>
          <p:nvPr/>
        </p:nvPicPr>
        <p:blipFill>
          <a:blip r:embed="rId5"/>
          <a:stretch>
            <a:fillRect/>
          </a:stretch>
        </p:blipFill>
        <p:spPr>
          <a:xfrm>
            <a:off x="7551144" y="4085241"/>
            <a:ext cx="1330037" cy="749878"/>
          </a:xfrm>
          <a:prstGeom prst="rect">
            <a:avLst/>
          </a:prstGeom>
        </p:spPr>
      </p:pic>
    </p:spTree>
    <p:extLst>
      <p:ext uri="{BB962C8B-B14F-4D97-AF65-F5344CB8AC3E}">
        <p14:creationId xmlns:p14="http://schemas.microsoft.com/office/powerpoint/2010/main" val="3031182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22DE46-1FD7-6340-B251-936CDD5707CF}"/>
              </a:ext>
            </a:extLst>
          </p:cNvPr>
          <p:cNvSpPr>
            <a:spLocks noGrp="1"/>
          </p:cNvSpPr>
          <p:nvPr>
            <p:ph type="title"/>
          </p:nvPr>
        </p:nvSpPr>
        <p:spPr/>
        <p:txBody>
          <a:bodyPr>
            <a:normAutofit fontScale="90000"/>
          </a:bodyPr>
          <a:lstStyle/>
          <a:p>
            <a:r>
              <a:rPr lang="en-US" dirty="0"/>
              <a:t>Digital assets  </a:t>
            </a:r>
            <a:r>
              <a:rPr lang="en-US" sz="3600" dirty="0"/>
              <a:t>(NFTs)</a:t>
            </a:r>
            <a:endParaRPr lang="en-US" dirty="0"/>
          </a:p>
        </p:txBody>
      </p:sp>
      <p:sp>
        <p:nvSpPr>
          <p:cNvPr id="3" name="Content Placeholder 2">
            <a:extLst>
              <a:ext uri="{FF2B5EF4-FFF2-40B4-BE49-F238E27FC236}">
                <a16:creationId xmlns:a16="http://schemas.microsoft.com/office/drawing/2014/main" id="{D8F6CC18-9918-6D40-8049-B8077DF511CD}"/>
              </a:ext>
            </a:extLst>
          </p:cNvPr>
          <p:cNvSpPr>
            <a:spLocks noGrp="1"/>
          </p:cNvSpPr>
          <p:nvPr>
            <p:ph idx="1"/>
          </p:nvPr>
        </p:nvSpPr>
        <p:spPr>
          <a:xfrm>
            <a:off x="457200" y="1049998"/>
            <a:ext cx="8560676" cy="4006414"/>
          </a:xfrm>
        </p:spPr>
        <p:txBody>
          <a:bodyPr>
            <a:normAutofit/>
          </a:bodyPr>
          <a:lstStyle/>
          <a:p>
            <a:pPr marL="0" indent="0">
              <a:buNone/>
            </a:pPr>
            <a:r>
              <a:rPr lang="en-US" sz="2400" dirty="0">
                <a:ea typeface="ＭＳ Ｐゴシック"/>
                <a:cs typeface="Calibri"/>
              </a:rPr>
              <a:t>No two NFTs are the same: they are not mutually exchangeable</a:t>
            </a:r>
            <a:endParaRPr lang="en-US" sz="2400" dirty="0">
              <a:cs typeface="Calibri"/>
            </a:endParaRPr>
          </a:p>
          <a:p>
            <a:r>
              <a:rPr lang="en-US" sz="2400" dirty="0">
                <a:ea typeface="ＭＳ Ｐゴシック"/>
                <a:cs typeface="Calibri"/>
              </a:rPr>
              <a:t>NFTs are defined by their:</a:t>
            </a:r>
            <a:r>
              <a:rPr lang="en-US" sz="2400" dirty="0">
                <a:cs typeface="Calibri"/>
              </a:rPr>
              <a:t>  </a:t>
            </a:r>
            <a:r>
              <a:rPr lang="en-US" sz="2400" dirty="0">
                <a:ea typeface="ＭＳ Ｐゴシック"/>
                <a:cs typeface="Calibri"/>
              </a:rPr>
              <a:t>history, utility, appearance, etc.</a:t>
            </a:r>
            <a:endParaRPr lang="en-US" sz="2400" dirty="0">
              <a:cs typeface="Calibri"/>
            </a:endParaRPr>
          </a:p>
          <a:p>
            <a:pPr marL="0" indent="0">
              <a:buNone/>
            </a:pPr>
            <a:endParaRPr lang="en-US" sz="2400" dirty="0"/>
          </a:p>
        </p:txBody>
      </p:sp>
      <p:sp>
        <p:nvSpPr>
          <p:cNvPr id="6" name="Content Placeholder 2">
            <a:extLst>
              <a:ext uri="{FF2B5EF4-FFF2-40B4-BE49-F238E27FC236}">
                <a16:creationId xmlns:a16="http://schemas.microsoft.com/office/drawing/2014/main" id="{4F2348C1-AA01-E986-1A31-547E4C1FF0C1}"/>
              </a:ext>
            </a:extLst>
          </p:cNvPr>
          <p:cNvSpPr txBox="1">
            <a:spLocks/>
          </p:cNvSpPr>
          <p:nvPr/>
        </p:nvSpPr>
        <p:spPr bwMode="auto">
          <a:xfrm>
            <a:off x="457200" y="2807570"/>
            <a:ext cx="8229600" cy="1371599"/>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defTabSz="457200" rtl="0" eaLnBrk="0" fontAlgn="base" hangingPunct="0">
              <a:spcBef>
                <a:spcPct val="20000"/>
              </a:spcBef>
              <a:spcAft>
                <a:spcPct val="0"/>
              </a:spcAft>
              <a:buFont typeface="Arial"/>
              <a:buChar char="•"/>
              <a:defRPr sz="2800" kern="1200">
                <a:solidFill>
                  <a:schemeClr val="tx1"/>
                </a:solidFill>
                <a:latin typeface="+mn-lt"/>
                <a:ea typeface="ＭＳ Ｐゴシック" pitchFamily="-112" charset="-128"/>
                <a:cs typeface="ＭＳ Ｐゴシック" pitchFamily="-112" charset="-128"/>
              </a:defRPr>
            </a:lvl1pPr>
            <a:lvl2pPr marL="742950" indent="-285750" algn="l" defTabSz="457200" rtl="0" eaLnBrk="0" fontAlgn="base" hangingPunct="0">
              <a:spcBef>
                <a:spcPct val="20000"/>
              </a:spcBef>
              <a:spcAft>
                <a:spcPct val="0"/>
              </a:spcAft>
              <a:buFont typeface="Arial"/>
              <a:buChar char="•"/>
              <a:defRPr sz="2800" kern="1200">
                <a:solidFill>
                  <a:schemeClr val="tx1"/>
                </a:solidFill>
                <a:latin typeface="+mn-lt"/>
                <a:ea typeface="ＭＳ Ｐゴシック" pitchFamily="-112" charset="-128"/>
                <a:cs typeface="+mn-cs"/>
              </a:defRPr>
            </a:lvl2pPr>
            <a:lvl3pPr marL="1143000" indent="-228600" algn="l" defTabSz="457200" rtl="0" eaLnBrk="0" fontAlgn="base" hangingPunct="0">
              <a:spcBef>
                <a:spcPct val="20000"/>
              </a:spcBef>
              <a:spcAft>
                <a:spcPct val="0"/>
              </a:spcAft>
              <a:buFont typeface="Arial"/>
              <a:buChar char="•"/>
              <a:defRPr sz="2800" kern="1200">
                <a:solidFill>
                  <a:schemeClr val="tx1"/>
                </a:solidFill>
                <a:latin typeface="+mn-lt"/>
                <a:ea typeface="ＭＳ Ｐゴシック" pitchFamily="-112" charset="-128"/>
                <a:cs typeface="+mn-cs"/>
              </a:defRPr>
            </a:lvl3pPr>
            <a:lvl4pPr marL="1600200" indent="-228600" algn="l" defTabSz="457200" rtl="0" eaLnBrk="0" fontAlgn="base" hangingPunct="0">
              <a:spcBef>
                <a:spcPct val="20000"/>
              </a:spcBef>
              <a:spcAft>
                <a:spcPct val="0"/>
              </a:spcAft>
              <a:buFont typeface="Arial"/>
              <a:buChar char="•"/>
              <a:defRPr sz="2800" kern="1200">
                <a:solidFill>
                  <a:schemeClr val="tx1"/>
                </a:solidFill>
                <a:latin typeface="+mn-lt"/>
                <a:ea typeface="ＭＳ Ｐゴシック" pitchFamily="-112" charset="-128"/>
                <a:cs typeface="+mn-cs"/>
              </a:defRPr>
            </a:lvl4pPr>
            <a:lvl5pPr marL="2057400" indent="-228600" algn="l" defTabSz="457200" rtl="0" eaLnBrk="0" fontAlgn="base" hangingPunct="0">
              <a:spcBef>
                <a:spcPct val="20000"/>
              </a:spcBef>
              <a:spcAft>
                <a:spcPct val="0"/>
              </a:spcAft>
              <a:buFont typeface="Arial"/>
              <a:buChar char="•"/>
              <a:defRPr sz="2800" kern="1200">
                <a:solidFill>
                  <a:schemeClr val="tx1"/>
                </a:solidFill>
                <a:latin typeface="+mn-lt"/>
                <a:ea typeface="ＭＳ Ｐゴシック" pitchFamily="-112"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2424"/>
              </a:spcBef>
              <a:buFont typeface="Arial"/>
              <a:buNone/>
            </a:pPr>
            <a:r>
              <a:rPr lang="en-US" sz="2400" dirty="0"/>
              <a:t>Why not manage in a central DB?</a:t>
            </a:r>
          </a:p>
          <a:p>
            <a:r>
              <a:rPr lang="en-US" sz="2400" dirty="0"/>
              <a:t>Blockchain ensures long-term ownership, until sale.</a:t>
            </a:r>
          </a:p>
          <a:p>
            <a:r>
              <a:rPr lang="en-US" sz="2400" dirty="0"/>
              <a:t>Provides a trusted record of provenance  </a:t>
            </a:r>
            <a:r>
              <a:rPr lang="en-US" sz="2000" dirty="0"/>
              <a:t>(forgeries are evident)</a:t>
            </a:r>
          </a:p>
        </p:txBody>
      </p:sp>
    </p:spTree>
    <p:extLst>
      <p:ext uri="{BB962C8B-B14F-4D97-AF65-F5344CB8AC3E}">
        <p14:creationId xmlns:p14="http://schemas.microsoft.com/office/powerpoint/2010/main" val="704027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1F4E68-D4B5-7D2F-C657-6806A2BF829C}"/>
              </a:ext>
            </a:extLst>
          </p:cNvPr>
          <p:cNvSpPr>
            <a:spLocks noGrp="1"/>
          </p:cNvSpPr>
          <p:nvPr>
            <p:ph type="title"/>
          </p:nvPr>
        </p:nvSpPr>
        <p:spPr/>
        <p:txBody>
          <a:bodyPr>
            <a:noAutofit/>
          </a:bodyPr>
          <a:lstStyle/>
          <a:p>
            <a:r>
              <a:rPr lang="en-US" sz="3200" dirty="0"/>
              <a:t>Why </a:t>
            </a:r>
            <a:r>
              <a:rPr lang="en-US" sz="3200" dirty="0" err="1"/>
              <a:t>DeFi</a:t>
            </a:r>
            <a:r>
              <a:rPr lang="en-US" sz="3200" dirty="0"/>
              <a:t>?  Failures of the existing financial system</a:t>
            </a:r>
          </a:p>
        </p:txBody>
      </p:sp>
      <p:sp>
        <p:nvSpPr>
          <p:cNvPr id="3" name="Content Placeholder 2">
            <a:extLst>
              <a:ext uri="{FF2B5EF4-FFF2-40B4-BE49-F238E27FC236}">
                <a16:creationId xmlns:a16="http://schemas.microsoft.com/office/drawing/2014/main" id="{4F09131A-7D4D-5896-029F-CB940B25EA19}"/>
              </a:ext>
            </a:extLst>
          </p:cNvPr>
          <p:cNvSpPr>
            <a:spLocks noGrp="1"/>
          </p:cNvSpPr>
          <p:nvPr>
            <p:ph idx="1"/>
          </p:nvPr>
        </p:nvSpPr>
        <p:spPr>
          <a:xfrm>
            <a:off x="201562" y="1200151"/>
            <a:ext cx="8785124" cy="1371599"/>
          </a:xfrm>
        </p:spPr>
        <p:txBody>
          <a:bodyPr>
            <a:normAutofit/>
          </a:bodyPr>
          <a:lstStyle/>
          <a:p>
            <a:r>
              <a:rPr lang="en-US" sz="2400" b="1" dirty="0"/>
              <a:t>Cross border inefficiency</a:t>
            </a:r>
            <a:r>
              <a:rPr lang="en-US" sz="2400" dirty="0"/>
              <a:t>:  </a:t>
            </a:r>
          </a:p>
          <a:p>
            <a:pPr marL="914400" lvl="2" indent="0">
              <a:buNone/>
            </a:pPr>
            <a:r>
              <a:rPr lang="en-US" sz="2400" dirty="0"/>
              <a:t>send $10 to south </a:t>
            </a:r>
            <a:r>
              <a:rPr lang="en-US" sz="2400" dirty="0" err="1"/>
              <a:t>america</a:t>
            </a:r>
            <a:r>
              <a:rPr lang="en-US" sz="2400" dirty="0"/>
              <a:t>  ⇒  36% fees</a:t>
            </a:r>
          </a:p>
        </p:txBody>
      </p:sp>
      <p:sp>
        <p:nvSpPr>
          <p:cNvPr id="4" name="TextBox 3">
            <a:extLst>
              <a:ext uri="{FF2B5EF4-FFF2-40B4-BE49-F238E27FC236}">
                <a16:creationId xmlns:a16="http://schemas.microsoft.com/office/drawing/2014/main" id="{CC0C136E-6C30-DE9B-393E-309B05313ADD}"/>
              </a:ext>
            </a:extLst>
          </p:cNvPr>
          <p:cNvSpPr txBox="1"/>
          <p:nvPr/>
        </p:nvSpPr>
        <p:spPr>
          <a:xfrm>
            <a:off x="201562" y="2599013"/>
            <a:ext cx="7867988" cy="830997"/>
          </a:xfrm>
          <a:prstGeom prst="rect">
            <a:avLst/>
          </a:prstGeom>
          <a:noFill/>
        </p:spPr>
        <p:txBody>
          <a:bodyPr wrap="none" rtlCol="0">
            <a:spAutoFit/>
          </a:bodyPr>
          <a:lstStyle/>
          <a:p>
            <a:pPr marL="342900" indent="-342900">
              <a:buFont typeface="Arial" panose="020B0604020202020204" pitchFamily="34" charset="0"/>
              <a:buChar char="•"/>
            </a:pPr>
            <a:r>
              <a:rPr lang="en-US" sz="2400" b="1" dirty="0">
                <a:latin typeface="+mn-lt"/>
              </a:rPr>
              <a:t>The high cost of being poor in </a:t>
            </a:r>
            <a:r>
              <a:rPr lang="en-US" sz="2400" b="1" dirty="0" err="1">
                <a:latin typeface="+mn-lt"/>
              </a:rPr>
              <a:t>america</a:t>
            </a:r>
            <a:r>
              <a:rPr lang="en-US" sz="2400" b="1" dirty="0">
                <a:latin typeface="+mn-lt"/>
              </a:rPr>
              <a:t>:</a:t>
            </a:r>
          </a:p>
          <a:p>
            <a:r>
              <a:rPr lang="en-US" sz="2400" dirty="0">
                <a:latin typeface="+mn-lt"/>
              </a:rPr>
              <a:t>		</a:t>
            </a:r>
            <a:r>
              <a:rPr lang="en-US" sz="2400" b="0" i="0" dirty="0">
                <a:solidFill>
                  <a:srgbClr val="202124"/>
                </a:solidFill>
                <a:effectLst/>
                <a:latin typeface="+mn-lt"/>
              </a:rPr>
              <a:t>In 2019, </a:t>
            </a:r>
            <a:r>
              <a:rPr lang="en-US" sz="2400" b="1" i="0" dirty="0">
                <a:solidFill>
                  <a:srgbClr val="202124"/>
                </a:solidFill>
                <a:effectLst/>
                <a:latin typeface="+mn-lt"/>
              </a:rPr>
              <a:t>5.4 percent</a:t>
            </a:r>
            <a:r>
              <a:rPr lang="en-US" sz="2400" b="0" i="0" dirty="0">
                <a:solidFill>
                  <a:srgbClr val="202124"/>
                </a:solidFill>
                <a:effectLst/>
                <a:latin typeface="+mn-lt"/>
              </a:rPr>
              <a:t> of US households were unbanked</a:t>
            </a:r>
            <a:endParaRPr lang="en-US" sz="2400" dirty="0">
              <a:latin typeface="+mn-lt"/>
            </a:endParaRPr>
          </a:p>
        </p:txBody>
      </p:sp>
      <p:sp>
        <p:nvSpPr>
          <p:cNvPr id="10" name="TextBox 9">
            <a:extLst>
              <a:ext uri="{FF2B5EF4-FFF2-40B4-BE49-F238E27FC236}">
                <a16:creationId xmlns:a16="http://schemas.microsoft.com/office/drawing/2014/main" id="{C142777B-942E-57E3-1383-06190FA49527}"/>
              </a:ext>
            </a:extLst>
          </p:cNvPr>
          <p:cNvSpPr txBox="1"/>
          <p:nvPr/>
        </p:nvSpPr>
        <p:spPr>
          <a:xfrm>
            <a:off x="201562" y="3927106"/>
            <a:ext cx="5778698" cy="461665"/>
          </a:xfrm>
          <a:prstGeom prst="rect">
            <a:avLst/>
          </a:prstGeom>
          <a:noFill/>
        </p:spPr>
        <p:txBody>
          <a:bodyPr wrap="none" rtlCol="0">
            <a:spAutoFit/>
          </a:bodyPr>
          <a:lstStyle/>
          <a:p>
            <a:pPr marL="342900" indent="-342900">
              <a:buFont typeface="Arial" panose="020B0604020202020204" pitchFamily="34" charset="0"/>
              <a:buChar char="•"/>
            </a:pPr>
            <a:r>
              <a:rPr lang="en-US" sz="2400" b="1" dirty="0">
                <a:latin typeface="+mn-lt"/>
              </a:rPr>
              <a:t>Economies with an unstable fiat currency</a:t>
            </a:r>
          </a:p>
        </p:txBody>
      </p:sp>
    </p:spTree>
    <p:extLst>
      <p:ext uri="{BB962C8B-B14F-4D97-AF65-F5344CB8AC3E}">
        <p14:creationId xmlns:p14="http://schemas.microsoft.com/office/powerpoint/2010/main" val="418164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2B569-2346-C245-A4C9-178C4286D2E7}"/>
              </a:ext>
            </a:extLst>
          </p:cNvPr>
          <p:cNvSpPr>
            <a:spLocks noGrp="1"/>
          </p:cNvSpPr>
          <p:nvPr>
            <p:ph type="title"/>
          </p:nvPr>
        </p:nvSpPr>
        <p:spPr/>
        <p:txBody>
          <a:bodyPr>
            <a:normAutofit fontScale="90000"/>
          </a:bodyPr>
          <a:lstStyle/>
          <a:p>
            <a:r>
              <a:rPr lang="en-US" dirty="0"/>
              <a:t>The ERC-721 standard</a:t>
            </a:r>
          </a:p>
        </p:txBody>
      </p:sp>
      <p:grpSp>
        <p:nvGrpSpPr>
          <p:cNvPr id="18" name="Group 17">
            <a:extLst>
              <a:ext uri="{FF2B5EF4-FFF2-40B4-BE49-F238E27FC236}">
                <a16:creationId xmlns:a16="http://schemas.microsoft.com/office/drawing/2014/main" id="{674B4C10-771F-E851-FDEB-7E82C0197A12}"/>
              </a:ext>
            </a:extLst>
          </p:cNvPr>
          <p:cNvGrpSpPr/>
          <p:nvPr/>
        </p:nvGrpSpPr>
        <p:grpSpPr>
          <a:xfrm>
            <a:off x="616564" y="1251284"/>
            <a:ext cx="2242686" cy="3669980"/>
            <a:chOff x="616564" y="1251284"/>
            <a:chExt cx="2242686" cy="3669980"/>
          </a:xfrm>
        </p:grpSpPr>
        <p:sp>
          <p:nvSpPr>
            <p:cNvPr id="6" name="Rectangle 5">
              <a:extLst>
                <a:ext uri="{FF2B5EF4-FFF2-40B4-BE49-F238E27FC236}">
                  <a16:creationId xmlns:a16="http://schemas.microsoft.com/office/drawing/2014/main" id="{6963CF95-47E7-41FE-7616-629D5F7B9EEC}"/>
                </a:ext>
              </a:extLst>
            </p:cNvPr>
            <p:cNvSpPr/>
            <p:nvPr/>
          </p:nvSpPr>
          <p:spPr>
            <a:xfrm>
              <a:off x="616564" y="1251284"/>
              <a:ext cx="2242686" cy="3108960"/>
            </a:xfrm>
            <a:prstGeom prst="rect">
              <a:avLst/>
            </a:prstGeom>
          </p:spPr>
          <p:style>
            <a:lnRef idx="1">
              <a:schemeClr val="accent1"/>
            </a:lnRef>
            <a:fillRef idx="3">
              <a:schemeClr val="accent1"/>
            </a:fillRef>
            <a:effectRef idx="2">
              <a:schemeClr val="accent1"/>
            </a:effectRef>
            <a:fontRef idx="minor">
              <a:schemeClr val="lt1"/>
            </a:fontRef>
          </p:style>
          <p:txBody>
            <a:bodyPr rtlCol="0" anchor="t"/>
            <a:lstStyle/>
            <a:p>
              <a:pPr algn="ctr"/>
              <a:r>
                <a:rPr lang="en-US" b="1" dirty="0">
                  <a:solidFill>
                    <a:schemeClr val="tx1"/>
                  </a:solidFill>
                </a:rPr>
                <a:t>ERC721 contract</a:t>
              </a:r>
            </a:p>
          </p:txBody>
        </p:sp>
        <p:sp>
          <p:nvSpPr>
            <p:cNvPr id="7" name="TextBox 6">
              <a:extLst>
                <a:ext uri="{FF2B5EF4-FFF2-40B4-BE49-F238E27FC236}">
                  <a16:creationId xmlns:a16="http://schemas.microsoft.com/office/drawing/2014/main" id="{C09C41E9-0086-2E70-CB14-B8D5D5219C7B}"/>
                </a:ext>
              </a:extLst>
            </p:cNvPr>
            <p:cNvSpPr txBox="1"/>
            <p:nvPr/>
          </p:nvSpPr>
          <p:spPr>
            <a:xfrm>
              <a:off x="760396" y="4459599"/>
              <a:ext cx="1955022" cy="461665"/>
            </a:xfrm>
            <a:prstGeom prst="rect">
              <a:avLst/>
            </a:prstGeom>
            <a:noFill/>
          </p:spPr>
          <p:txBody>
            <a:bodyPr wrap="none" rtlCol="0">
              <a:spAutoFit/>
            </a:bodyPr>
            <a:lstStyle/>
            <a:p>
              <a:pPr algn="l"/>
              <a:r>
                <a:rPr lang="en-US" dirty="0">
                  <a:latin typeface="+mn-lt"/>
                </a:rPr>
                <a:t>NFT collection</a:t>
              </a:r>
            </a:p>
          </p:txBody>
        </p:sp>
        <p:grpSp>
          <p:nvGrpSpPr>
            <p:cNvPr id="10" name="Group 9">
              <a:extLst>
                <a:ext uri="{FF2B5EF4-FFF2-40B4-BE49-F238E27FC236}">
                  <a16:creationId xmlns:a16="http://schemas.microsoft.com/office/drawing/2014/main" id="{C803581E-106C-669C-2985-B518EC2085BA}"/>
                </a:ext>
              </a:extLst>
            </p:cNvPr>
            <p:cNvGrpSpPr/>
            <p:nvPr/>
          </p:nvGrpSpPr>
          <p:grpSpPr>
            <a:xfrm>
              <a:off x="693021" y="1944304"/>
              <a:ext cx="2050727" cy="760396"/>
              <a:chOff x="693021" y="1944304"/>
              <a:chExt cx="2050727" cy="760396"/>
            </a:xfrm>
          </p:grpSpPr>
          <p:sp>
            <p:nvSpPr>
              <p:cNvPr id="8" name="Rectangle 7">
                <a:extLst>
                  <a:ext uri="{FF2B5EF4-FFF2-40B4-BE49-F238E27FC236}">
                    <a16:creationId xmlns:a16="http://schemas.microsoft.com/office/drawing/2014/main" id="{A0B3CCE2-AEDD-428F-897F-98065FC4C562}"/>
                  </a:ext>
                </a:extLst>
              </p:cNvPr>
              <p:cNvSpPr/>
              <p:nvPr/>
            </p:nvSpPr>
            <p:spPr>
              <a:xfrm>
                <a:off x="1212783" y="1944304"/>
                <a:ext cx="1530965" cy="760396"/>
              </a:xfrm>
              <a:prstGeom prst="rect">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t>owner </a:t>
                </a:r>
                <a:r>
                  <a:rPr lang="en-US" sz="2000" b="1" dirty="0" err="1"/>
                  <a:t>addr</a:t>
                </a:r>
                <a:r>
                  <a:rPr lang="en-US" sz="2000" b="1" dirty="0"/>
                  <a:t>,</a:t>
                </a:r>
              </a:p>
              <a:p>
                <a:pPr algn="ctr"/>
                <a:r>
                  <a:rPr lang="en-US" sz="2000" dirty="0" err="1"/>
                  <a:t>tokenURI</a:t>
                </a:r>
                <a:r>
                  <a:rPr lang="en-US" sz="2000" dirty="0"/>
                  <a:t>,</a:t>
                </a:r>
              </a:p>
              <a:p>
                <a:pPr algn="ctr"/>
                <a:r>
                  <a:rPr lang="en-US" sz="2000" baseline="10000" dirty="0"/>
                  <a:t>⋯</a:t>
                </a:r>
              </a:p>
            </p:txBody>
          </p:sp>
          <p:sp>
            <p:nvSpPr>
              <p:cNvPr id="9" name="TextBox 8">
                <a:extLst>
                  <a:ext uri="{FF2B5EF4-FFF2-40B4-BE49-F238E27FC236}">
                    <a16:creationId xmlns:a16="http://schemas.microsoft.com/office/drawing/2014/main" id="{41E17F5E-625C-554F-D3CD-CC99970D9D55}"/>
                  </a:ext>
                </a:extLst>
              </p:cNvPr>
              <p:cNvSpPr txBox="1"/>
              <p:nvPr/>
            </p:nvSpPr>
            <p:spPr>
              <a:xfrm>
                <a:off x="693021" y="2061880"/>
                <a:ext cx="572593" cy="461665"/>
              </a:xfrm>
              <a:prstGeom prst="rect">
                <a:avLst/>
              </a:prstGeom>
              <a:noFill/>
            </p:spPr>
            <p:txBody>
              <a:bodyPr wrap="none" rtlCol="0">
                <a:spAutoFit/>
              </a:bodyPr>
              <a:lstStyle/>
              <a:p>
                <a:pPr algn="l"/>
                <a:r>
                  <a:rPr lang="en-US" dirty="0">
                    <a:latin typeface="+mn-lt"/>
                  </a:rPr>
                  <a:t>id1</a:t>
                </a:r>
              </a:p>
            </p:txBody>
          </p:sp>
        </p:grpSp>
        <p:grpSp>
          <p:nvGrpSpPr>
            <p:cNvPr id="13" name="Group 12">
              <a:extLst>
                <a:ext uri="{FF2B5EF4-FFF2-40B4-BE49-F238E27FC236}">
                  <a16:creationId xmlns:a16="http://schemas.microsoft.com/office/drawing/2014/main" id="{50D423EC-6194-7FE5-CFA1-5FBEEA83A7E2}"/>
                </a:ext>
              </a:extLst>
            </p:cNvPr>
            <p:cNvGrpSpPr/>
            <p:nvPr/>
          </p:nvGrpSpPr>
          <p:grpSpPr>
            <a:xfrm>
              <a:off x="693021" y="2953943"/>
              <a:ext cx="2050728" cy="760396"/>
              <a:chOff x="693021" y="1944304"/>
              <a:chExt cx="2050728" cy="760396"/>
            </a:xfrm>
          </p:grpSpPr>
          <p:sp>
            <p:nvSpPr>
              <p:cNvPr id="14" name="Rectangle 13">
                <a:extLst>
                  <a:ext uri="{FF2B5EF4-FFF2-40B4-BE49-F238E27FC236}">
                    <a16:creationId xmlns:a16="http://schemas.microsoft.com/office/drawing/2014/main" id="{9205F9B8-02E4-BF55-8812-7C5E0FC7E2CD}"/>
                  </a:ext>
                </a:extLst>
              </p:cNvPr>
              <p:cNvSpPr/>
              <p:nvPr/>
            </p:nvSpPr>
            <p:spPr>
              <a:xfrm>
                <a:off x="1212784" y="1944304"/>
                <a:ext cx="1530965" cy="760396"/>
              </a:xfrm>
              <a:prstGeom prst="rect">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t>owner </a:t>
                </a:r>
                <a:r>
                  <a:rPr lang="en-US" sz="2000" b="1" dirty="0" err="1"/>
                  <a:t>addr</a:t>
                </a:r>
                <a:r>
                  <a:rPr lang="en-US" sz="2000" b="1" dirty="0"/>
                  <a:t>,</a:t>
                </a:r>
              </a:p>
              <a:p>
                <a:pPr algn="ctr"/>
                <a:r>
                  <a:rPr lang="en-US" sz="2000" dirty="0" err="1"/>
                  <a:t>tokenURI</a:t>
                </a:r>
                <a:r>
                  <a:rPr lang="en-US" sz="2000" dirty="0"/>
                  <a:t>,</a:t>
                </a:r>
              </a:p>
              <a:p>
                <a:pPr algn="ctr"/>
                <a:r>
                  <a:rPr lang="en-US" sz="2000" baseline="10000" dirty="0"/>
                  <a:t>⋯</a:t>
                </a:r>
              </a:p>
            </p:txBody>
          </p:sp>
          <p:sp>
            <p:nvSpPr>
              <p:cNvPr id="15" name="TextBox 14">
                <a:extLst>
                  <a:ext uri="{FF2B5EF4-FFF2-40B4-BE49-F238E27FC236}">
                    <a16:creationId xmlns:a16="http://schemas.microsoft.com/office/drawing/2014/main" id="{41B976FB-26BC-3EAA-5DB0-9C2F932A7344}"/>
                  </a:ext>
                </a:extLst>
              </p:cNvPr>
              <p:cNvSpPr txBox="1"/>
              <p:nvPr/>
            </p:nvSpPr>
            <p:spPr>
              <a:xfrm>
                <a:off x="693021" y="2061880"/>
                <a:ext cx="572593" cy="461665"/>
              </a:xfrm>
              <a:prstGeom prst="rect">
                <a:avLst/>
              </a:prstGeom>
              <a:noFill/>
            </p:spPr>
            <p:txBody>
              <a:bodyPr wrap="none" rtlCol="0">
                <a:spAutoFit/>
              </a:bodyPr>
              <a:lstStyle/>
              <a:p>
                <a:pPr algn="l"/>
                <a:r>
                  <a:rPr lang="en-US" dirty="0">
                    <a:latin typeface="+mn-lt"/>
                  </a:rPr>
                  <a:t>id2</a:t>
                </a:r>
              </a:p>
            </p:txBody>
          </p:sp>
        </p:grpSp>
        <p:sp>
          <p:nvSpPr>
            <p:cNvPr id="16" name="TextBox 15">
              <a:extLst>
                <a:ext uri="{FF2B5EF4-FFF2-40B4-BE49-F238E27FC236}">
                  <a16:creationId xmlns:a16="http://schemas.microsoft.com/office/drawing/2014/main" id="{58A680BF-F5AF-88CD-0C99-ABD79E4332EC}"/>
                </a:ext>
              </a:extLst>
            </p:cNvPr>
            <p:cNvSpPr txBox="1"/>
            <p:nvPr/>
          </p:nvSpPr>
          <p:spPr>
            <a:xfrm>
              <a:off x="1794802" y="3813694"/>
              <a:ext cx="280846" cy="461665"/>
            </a:xfrm>
            <a:prstGeom prst="rect">
              <a:avLst/>
            </a:prstGeom>
            <a:noFill/>
          </p:spPr>
          <p:txBody>
            <a:bodyPr wrap="none" rtlCol="0">
              <a:spAutoFit/>
            </a:bodyPr>
            <a:lstStyle/>
            <a:p>
              <a:pPr algn="l"/>
              <a:r>
                <a:rPr lang="en-US" dirty="0">
                  <a:latin typeface="+mn-lt"/>
                </a:rPr>
                <a:t>⋮</a:t>
              </a:r>
            </a:p>
          </p:txBody>
        </p:sp>
      </p:grpSp>
      <p:grpSp>
        <p:nvGrpSpPr>
          <p:cNvPr id="19" name="Group 18">
            <a:extLst>
              <a:ext uri="{FF2B5EF4-FFF2-40B4-BE49-F238E27FC236}">
                <a16:creationId xmlns:a16="http://schemas.microsoft.com/office/drawing/2014/main" id="{CB8C4492-1091-BE3D-FF82-665CB36AB606}"/>
              </a:ext>
            </a:extLst>
          </p:cNvPr>
          <p:cNvGrpSpPr/>
          <p:nvPr/>
        </p:nvGrpSpPr>
        <p:grpSpPr>
          <a:xfrm>
            <a:off x="3233276" y="1241501"/>
            <a:ext cx="3051476" cy="3660036"/>
            <a:chOff x="212169" y="1251284"/>
            <a:chExt cx="3051476" cy="3660036"/>
          </a:xfrm>
        </p:grpSpPr>
        <p:sp>
          <p:nvSpPr>
            <p:cNvPr id="20" name="Rectangle 19">
              <a:extLst>
                <a:ext uri="{FF2B5EF4-FFF2-40B4-BE49-F238E27FC236}">
                  <a16:creationId xmlns:a16="http://schemas.microsoft.com/office/drawing/2014/main" id="{1D75A257-BADF-89BB-1BB6-BC7B50715E94}"/>
                </a:ext>
              </a:extLst>
            </p:cNvPr>
            <p:cNvSpPr/>
            <p:nvPr/>
          </p:nvSpPr>
          <p:spPr>
            <a:xfrm>
              <a:off x="616564" y="1251284"/>
              <a:ext cx="2242686" cy="3108960"/>
            </a:xfrm>
            <a:prstGeom prst="rect">
              <a:avLst/>
            </a:prstGeom>
          </p:spPr>
          <p:style>
            <a:lnRef idx="1">
              <a:schemeClr val="accent1"/>
            </a:lnRef>
            <a:fillRef idx="3">
              <a:schemeClr val="accent1"/>
            </a:fillRef>
            <a:effectRef idx="2">
              <a:schemeClr val="accent1"/>
            </a:effectRef>
            <a:fontRef idx="minor">
              <a:schemeClr val="lt1"/>
            </a:fontRef>
          </p:style>
          <p:txBody>
            <a:bodyPr rtlCol="0" anchor="t"/>
            <a:lstStyle/>
            <a:p>
              <a:pPr algn="ctr"/>
              <a:r>
                <a:rPr lang="en-US" b="1" dirty="0">
                  <a:solidFill>
                    <a:schemeClr val="tx1"/>
                  </a:solidFill>
                </a:rPr>
                <a:t>ERC721 contract</a:t>
              </a:r>
            </a:p>
          </p:txBody>
        </p:sp>
        <p:sp>
          <p:nvSpPr>
            <p:cNvPr id="21" name="TextBox 20">
              <a:extLst>
                <a:ext uri="{FF2B5EF4-FFF2-40B4-BE49-F238E27FC236}">
                  <a16:creationId xmlns:a16="http://schemas.microsoft.com/office/drawing/2014/main" id="{DBD38688-2F63-04D9-BD51-24CEC5B65476}"/>
                </a:ext>
              </a:extLst>
            </p:cNvPr>
            <p:cNvSpPr txBox="1"/>
            <p:nvPr/>
          </p:nvSpPr>
          <p:spPr>
            <a:xfrm>
              <a:off x="212169" y="4449655"/>
              <a:ext cx="3051476" cy="461665"/>
            </a:xfrm>
            <a:prstGeom prst="rect">
              <a:avLst/>
            </a:prstGeom>
            <a:noFill/>
          </p:spPr>
          <p:txBody>
            <a:bodyPr wrap="none" rtlCol="0">
              <a:spAutoFit/>
            </a:bodyPr>
            <a:lstStyle/>
            <a:p>
              <a:pPr algn="l"/>
              <a:r>
                <a:rPr lang="en-US" dirty="0">
                  <a:latin typeface="+mn-lt"/>
                </a:rPr>
                <a:t>Another NFT collection</a:t>
              </a:r>
            </a:p>
          </p:txBody>
        </p:sp>
        <p:grpSp>
          <p:nvGrpSpPr>
            <p:cNvPr id="22" name="Group 21">
              <a:extLst>
                <a:ext uri="{FF2B5EF4-FFF2-40B4-BE49-F238E27FC236}">
                  <a16:creationId xmlns:a16="http://schemas.microsoft.com/office/drawing/2014/main" id="{48FA80A7-7A72-3DF6-7DC5-B239AFF2193D}"/>
                </a:ext>
              </a:extLst>
            </p:cNvPr>
            <p:cNvGrpSpPr/>
            <p:nvPr/>
          </p:nvGrpSpPr>
          <p:grpSpPr>
            <a:xfrm>
              <a:off x="760396" y="1944304"/>
              <a:ext cx="1955021" cy="760396"/>
              <a:chOff x="760396" y="1944304"/>
              <a:chExt cx="1955021" cy="760396"/>
            </a:xfrm>
          </p:grpSpPr>
          <p:sp>
            <p:nvSpPr>
              <p:cNvPr id="27" name="Rectangle 26">
                <a:extLst>
                  <a:ext uri="{FF2B5EF4-FFF2-40B4-BE49-F238E27FC236}">
                    <a16:creationId xmlns:a16="http://schemas.microsoft.com/office/drawing/2014/main" id="{6FFCD5A2-FBFF-137C-C23B-1CA1922FA31E}"/>
                  </a:ext>
                </a:extLst>
              </p:cNvPr>
              <p:cNvSpPr/>
              <p:nvPr/>
            </p:nvSpPr>
            <p:spPr>
              <a:xfrm>
                <a:off x="1270534" y="1944304"/>
                <a:ext cx="1444883" cy="760396"/>
              </a:xfrm>
              <a:prstGeom prst="rect">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t>owner </a:t>
                </a:r>
                <a:r>
                  <a:rPr lang="en-US" sz="2000" dirty="0" err="1"/>
                  <a:t>addr</a:t>
                </a:r>
                <a:r>
                  <a:rPr lang="en-US" sz="2000" dirty="0"/>
                  <a:t>,</a:t>
                </a:r>
              </a:p>
              <a:p>
                <a:pPr algn="ctr"/>
                <a:r>
                  <a:rPr lang="en-US" sz="2000" dirty="0" err="1"/>
                  <a:t>tokenURI</a:t>
                </a:r>
                <a:r>
                  <a:rPr lang="en-US" sz="2000" dirty="0"/>
                  <a:t>,</a:t>
                </a:r>
              </a:p>
              <a:p>
                <a:pPr algn="ctr"/>
                <a:r>
                  <a:rPr lang="en-US" sz="2000" baseline="10000" dirty="0"/>
                  <a:t>⋯</a:t>
                </a:r>
              </a:p>
            </p:txBody>
          </p:sp>
          <p:sp>
            <p:nvSpPr>
              <p:cNvPr id="28" name="TextBox 27">
                <a:extLst>
                  <a:ext uri="{FF2B5EF4-FFF2-40B4-BE49-F238E27FC236}">
                    <a16:creationId xmlns:a16="http://schemas.microsoft.com/office/drawing/2014/main" id="{417B75F6-1E1C-10E4-1FE6-D5E80F6D765C}"/>
                  </a:ext>
                </a:extLst>
              </p:cNvPr>
              <p:cNvSpPr txBox="1"/>
              <p:nvPr/>
            </p:nvSpPr>
            <p:spPr>
              <a:xfrm>
                <a:off x="760396" y="2061880"/>
                <a:ext cx="572593" cy="461665"/>
              </a:xfrm>
              <a:prstGeom prst="rect">
                <a:avLst/>
              </a:prstGeom>
              <a:noFill/>
            </p:spPr>
            <p:txBody>
              <a:bodyPr wrap="none" rtlCol="0">
                <a:spAutoFit/>
              </a:bodyPr>
              <a:lstStyle/>
              <a:p>
                <a:pPr algn="l"/>
                <a:r>
                  <a:rPr lang="en-US" dirty="0">
                    <a:latin typeface="+mn-lt"/>
                  </a:rPr>
                  <a:t>id1</a:t>
                </a:r>
              </a:p>
            </p:txBody>
          </p:sp>
        </p:grpSp>
        <p:grpSp>
          <p:nvGrpSpPr>
            <p:cNvPr id="23" name="Group 22">
              <a:extLst>
                <a:ext uri="{FF2B5EF4-FFF2-40B4-BE49-F238E27FC236}">
                  <a16:creationId xmlns:a16="http://schemas.microsoft.com/office/drawing/2014/main" id="{EE6EF7C6-4D55-8D27-33C9-E52057E15B74}"/>
                </a:ext>
              </a:extLst>
            </p:cNvPr>
            <p:cNvGrpSpPr/>
            <p:nvPr/>
          </p:nvGrpSpPr>
          <p:grpSpPr>
            <a:xfrm>
              <a:off x="760396" y="2953943"/>
              <a:ext cx="1955021" cy="760396"/>
              <a:chOff x="760396" y="1944304"/>
              <a:chExt cx="1955021" cy="760396"/>
            </a:xfrm>
          </p:grpSpPr>
          <p:sp>
            <p:nvSpPr>
              <p:cNvPr id="25" name="Rectangle 24">
                <a:extLst>
                  <a:ext uri="{FF2B5EF4-FFF2-40B4-BE49-F238E27FC236}">
                    <a16:creationId xmlns:a16="http://schemas.microsoft.com/office/drawing/2014/main" id="{76D2FB69-E2DA-E625-F294-DEF31837229C}"/>
                  </a:ext>
                </a:extLst>
              </p:cNvPr>
              <p:cNvSpPr/>
              <p:nvPr/>
            </p:nvSpPr>
            <p:spPr>
              <a:xfrm>
                <a:off x="1270534" y="1944304"/>
                <a:ext cx="1444883" cy="760396"/>
              </a:xfrm>
              <a:prstGeom prst="rect">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t>owner </a:t>
                </a:r>
                <a:r>
                  <a:rPr lang="en-US" sz="2000" dirty="0" err="1"/>
                  <a:t>addr</a:t>
                </a:r>
                <a:r>
                  <a:rPr lang="en-US" sz="2000" dirty="0"/>
                  <a:t>,</a:t>
                </a:r>
              </a:p>
              <a:p>
                <a:pPr algn="ctr"/>
                <a:r>
                  <a:rPr lang="en-US" sz="2000" dirty="0" err="1"/>
                  <a:t>tokenURI</a:t>
                </a:r>
                <a:r>
                  <a:rPr lang="en-US" sz="2000" dirty="0"/>
                  <a:t>,</a:t>
                </a:r>
              </a:p>
              <a:p>
                <a:pPr algn="ctr"/>
                <a:r>
                  <a:rPr lang="en-US" sz="2000" baseline="10000" dirty="0"/>
                  <a:t>⋯</a:t>
                </a:r>
              </a:p>
            </p:txBody>
          </p:sp>
          <p:sp>
            <p:nvSpPr>
              <p:cNvPr id="26" name="TextBox 25">
                <a:extLst>
                  <a:ext uri="{FF2B5EF4-FFF2-40B4-BE49-F238E27FC236}">
                    <a16:creationId xmlns:a16="http://schemas.microsoft.com/office/drawing/2014/main" id="{82CB71BA-2B46-13E1-80CB-E03627DE8E35}"/>
                  </a:ext>
                </a:extLst>
              </p:cNvPr>
              <p:cNvSpPr txBox="1"/>
              <p:nvPr/>
            </p:nvSpPr>
            <p:spPr>
              <a:xfrm>
                <a:off x="760396" y="2061880"/>
                <a:ext cx="572593" cy="461665"/>
              </a:xfrm>
              <a:prstGeom prst="rect">
                <a:avLst/>
              </a:prstGeom>
              <a:noFill/>
            </p:spPr>
            <p:txBody>
              <a:bodyPr wrap="none" rtlCol="0">
                <a:spAutoFit/>
              </a:bodyPr>
              <a:lstStyle/>
              <a:p>
                <a:pPr algn="l"/>
                <a:r>
                  <a:rPr lang="en-US" dirty="0">
                    <a:latin typeface="+mn-lt"/>
                  </a:rPr>
                  <a:t>id2</a:t>
                </a:r>
              </a:p>
            </p:txBody>
          </p:sp>
        </p:grpSp>
        <p:sp>
          <p:nvSpPr>
            <p:cNvPr id="24" name="TextBox 23">
              <a:extLst>
                <a:ext uri="{FF2B5EF4-FFF2-40B4-BE49-F238E27FC236}">
                  <a16:creationId xmlns:a16="http://schemas.microsoft.com/office/drawing/2014/main" id="{C9137BD6-6F62-30B2-37F8-899FBBB17469}"/>
                </a:ext>
              </a:extLst>
            </p:cNvPr>
            <p:cNvSpPr txBox="1"/>
            <p:nvPr/>
          </p:nvSpPr>
          <p:spPr>
            <a:xfrm>
              <a:off x="1794802" y="3813694"/>
              <a:ext cx="280846" cy="461665"/>
            </a:xfrm>
            <a:prstGeom prst="rect">
              <a:avLst/>
            </a:prstGeom>
            <a:noFill/>
          </p:spPr>
          <p:txBody>
            <a:bodyPr wrap="none" rtlCol="0">
              <a:spAutoFit/>
            </a:bodyPr>
            <a:lstStyle/>
            <a:p>
              <a:pPr algn="l"/>
              <a:r>
                <a:rPr lang="en-US" dirty="0">
                  <a:latin typeface="+mn-lt"/>
                </a:rPr>
                <a:t>⋮</a:t>
              </a:r>
            </a:p>
          </p:txBody>
        </p:sp>
      </p:grpSp>
      <p:grpSp>
        <p:nvGrpSpPr>
          <p:cNvPr id="29" name="Group 28">
            <a:extLst>
              <a:ext uri="{FF2B5EF4-FFF2-40B4-BE49-F238E27FC236}">
                <a16:creationId xmlns:a16="http://schemas.microsoft.com/office/drawing/2014/main" id="{14C01E7C-405F-868A-282B-AE22D3B658F4}"/>
              </a:ext>
            </a:extLst>
          </p:cNvPr>
          <p:cNvGrpSpPr/>
          <p:nvPr/>
        </p:nvGrpSpPr>
        <p:grpSpPr>
          <a:xfrm>
            <a:off x="6651057" y="1241659"/>
            <a:ext cx="2242686" cy="3669818"/>
            <a:chOff x="616564" y="1251284"/>
            <a:chExt cx="2242686" cy="3669818"/>
          </a:xfrm>
        </p:grpSpPr>
        <p:sp>
          <p:nvSpPr>
            <p:cNvPr id="30" name="Rectangle 29">
              <a:extLst>
                <a:ext uri="{FF2B5EF4-FFF2-40B4-BE49-F238E27FC236}">
                  <a16:creationId xmlns:a16="http://schemas.microsoft.com/office/drawing/2014/main" id="{83E77909-7B64-91CF-BCD3-7DED5C4ABFA8}"/>
                </a:ext>
              </a:extLst>
            </p:cNvPr>
            <p:cNvSpPr/>
            <p:nvPr/>
          </p:nvSpPr>
          <p:spPr>
            <a:xfrm>
              <a:off x="616564" y="1251284"/>
              <a:ext cx="2242686" cy="3108960"/>
            </a:xfrm>
            <a:prstGeom prst="rect">
              <a:avLst/>
            </a:prstGeom>
          </p:spPr>
          <p:style>
            <a:lnRef idx="1">
              <a:schemeClr val="accent1"/>
            </a:lnRef>
            <a:fillRef idx="3">
              <a:schemeClr val="accent1"/>
            </a:fillRef>
            <a:effectRef idx="2">
              <a:schemeClr val="accent1"/>
            </a:effectRef>
            <a:fontRef idx="minor">
              <a:schemeClr val="lt1"/>
            </a:fontRef>
          </p:style>
          <p:txBody>
            <a:bodyPr rtlCol="0" anchor="t"/>
            <a:lstStyle/>
            <a:p>
              <a:pPr algn="ctr"/>
              <a:r>
                <a:rPr lang="en-US" b="1" dirty="0">
                  <a:solidFill>
                    <a:schemeClr val="tx1"/>
                  </a:solidFill>
                </a:rPr>
                <a:t>ERC721 contract</a:t>
              </a:r>
            </a:p>
          </p:txBody>
        </p:sp>
        <p:sp>
          <p:nvSpPr>
            <p:cNvPr id="31" name="TextBox 30">
              <a:extLst>
                <a:ext uri="{FF2B5EF4-FFF2-40B4-BE49-F238E27FC236}">
                  <a16:creationId xmlns:a16="http://schemas.microsoft.com/office/drawing/2014/main" id="{019AD249-57EF-0E4F-24FF-24D28EDD64D5}"/>
                </a:ext>
              </a:extLst>
            </p:cNvPr>
            <p:cNvSpPr txBox="1"/>
            <p:nvPr/>
          </p:nvSpPr>
          <p:spPr>
            <a:xfrm>
              <a:off x="760395" y="4459437"/>
              <a:ext cx="1955022" cy="461665"/>
            </a:xfrm>
            <a:prstGeom prst="rect">
              <a:avLst/>
            </a:prstGeom>
            <a:noFill/>
          </p:spPr>
          <p:txBody>
            <a:bodyPr wrap="none" rtlCol="0">
              <a:spAutoFit/>
            </a:bodyPr>
            <a:lstStyle/>
            <a:p>
              <a:pPr algn="l"/>
              <a:r>
                <a:rPr lang="en-US" dirty="0">
                  <a:latin typeface="+mn-lt"/>
                </a:rPr>
                <a:t>NFT collection</a:t>
              </a:r>
            </a:p>
          </p:txBody>
        </p:sp>
        <p:grpSp>
          <p:nvGrpSpPr>
            <p:cNvPr id="32" name="Group 31">
              <a:extLst>
                <a:ext uri="{FF2B5EF4-FFF2-40B4-BE49-F238E27FC236}">
                  <a16:creationId xmlns:a16="http://schemas.microsoft.com/office/drawing/2014/main" id="{7CEB8E4B-77C3-B009-302C-930909CCA9C6}"/>
                </a:ext>
              </a:extLst>
            </p:cNvPr>
            <p:cNvGrpSpPr/>
            <p:nvPr/>
          </p:nvGrpSpPr>
          <p:grpSpPr>
            <a:xfrm>
              <a:off x="760396" y="1944304"/>
              <a:ext cx="1955021" cy="760396"/>
              <a:chOff x="760396" y="1944304"/>
              <a:chExt cx="1955021" cy="760396"/>
            </a:xfrm>
          </p:grpSpPr>
          <p:sp>
            <p:nvSpPr>
              <p:cNvPr id="37" name="Rectangle 36">
                <a:extLst>
                  <a:ext uri="{FF2B5EF4-FFF2-40B4-BE49-F238E27FC236}">
                    <a16:creationId xmlns:a16="http://schemas.microsoft.com/office/drawing/2014/main" id="{6257C7DE-1C1E-09BF-A814-21271ADD85C2}"/>
                  </a:ext>
                </a:extLst>
              </p:cNvPr>
              <p:cNvSpPr/>
              <p:nvPr/>
            </p:nvSpPr>
            <p:spPr>
              <a:xfrm>
                <a:off x="1270534" y="1944304"/>
                <a:ext cx="1444883" cy="760396"/>
              </a:xfrm>
              <a:prstGeom prst="rect">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t>owner </a:t>
                </a:r>
                <a:r>
                  <a:rPr lang="en-US" sz="2000" dirty="0" err="1"/>
                  <a:t>addr</a:t>
                </a:r>
                <a:r>
                  <a:rPr lang="en-US" sz="2000" dirty="0"/>
                  <a:t>,</a:t>
                </a:r>
              </a:p>
              <a:p>
                <a:pPr algn="ctr"/>
                <a:r>
                  <a:rPr lang="en-US" sz="2000" dirty="0" err="1"/>
                  <a:t>tokenURI</a:t>
                </a:r>
                <a:r>
                  <a:rPr lang="en-US" sz="2000" dirty="0"/>
                  <a:t>,</a:t>
                </a:r>
              </a:p>
              <a:p>
                <a:pPr algn="ctr"/>
                <a:r>
                  <a:rPr lang="en-US" sz="2000" baseline="10000" dirty="0"/>
                  <a:t>⋯</a:t>
                </a:r>
              </a:p>
            </p:txBody>
          </p:sp>
          <p:sp>
            <p:nvSpPr>
              <p:cNvPr id="38" name="TextBox 37">
                <a:extLst>
                  <a:ext uri="{FF2B5EF4-FFF2-40B4-BE49-F238E27FC236}">
                    <a16:creationId xmlns:a16="http://schemas.microsoft.com/office/drawing/2014/main" id="{A5AE5C0F-FA9E-D888-7044-A8F2651D0532}"/>
                  </a:ext>
                </a:extLst>
              </p:cNvPr>
              <p:cNvSpPr txBox="1"/>
              <p:nvPr/>
            </p:nvSpPr>
            <p:spPr>
              <a:xfrm>
                <a:off x="760396" y="2061880"/>
                <a:ext cx="572593" cy="461665"/>
              </a:xfrm>
              <a:prstGeom prst="rect">
                <a:avLst/>
              </a:prstGeom>
              <a:noFill/>
            </p:spPr>
            <p:txBody>
              <a:bodyPr wrap="none" rtlCol="0">
                <a:spAutoFit/>
              </a:bodyPr>
              <a:lstStyle/>
              <a:p>
                <a:pPr algn="l"/>
                <a:r>
                  <a:rPr lang="en-US" dirty="0">
                    <a:latin typeface="+mn-lt"/>
                  </a:rPr>
                  <a:t>id1</a:t>
                </a:r>
              </a:p>
            </p:txBody>
          </p:sp>
        </p:grpSp>
        <p:grpSp>
          <p:nvGrpSpPr>
            <p:cNvPr id="33" name="Group 32">
              <a:extLst>
                <a:ext uri="{FF2B5EF4-FFF2-40B4-BE49-F238E27FC236}">
                  <a16:creationId xmlns:a16="http://schemas.microsoft.com/office/drawing/2014/main" id="{30633953-2AE2-1EB3-0356-AB001D2431F4}"/>
                </a:ext>
              </a:extLst>
            </p:cNvPr>
            <p:cNvGrpSpPr/>
            <p:nvPr/>
          </p:nvGrpSpPr>
          <p:grpSpPr>
            <a:xfrm>
              <a:off x="760396" y="2953943"/>
              <a:ext cx="1955021" cy="760396"/>
              <a:chOff x="760396" y="1944304"/>
              <a:chExt cx="1955021" cy="760396"/>
            </a:xfrm>
          </p:grpSpPr>
          <p:sp>
            <p:nvSpPr>
              <p:cNvPr id="35" name="Rectangle 34">
                <a:extLst>
                  <a:ext uri="{FF2B5EF4-FFF2-40B4-BE49-F238E27FC236}">
                    <a16:creationId xmlns:a16="http://schemas.microsoft.com/office/drawing/2014/main" id="{BA2F9B53-4745-658B-E41B-36B9E0C7DC54}"/>
                  </a:ext>
                </a:extLst>
              </p:cNvPr>
              <p:cNvSpPr/>
              <p:nvPr/>
            </p:nvSpPr>
            <p:spPr>
              <a:xfrm>
                <a:off x="1270534" y="1944304"/>
                <a:ext cx="1444883" cy="760396"/>
              </a:xfrm>
              <a:prstGeom prst="rect">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t>owner </a:t>
                </a:r>
                <a:r>
                  <a:rPr lang="en-US" sz="2000" dirty="0" err="1"/>
                  <a:t>addr</a:t>
                </a:r>
                <a:r>
                  <a:rPr lang="en-US" sz="2000" dirty="0"/>
                  <a:t>,</a:t>
                </a:r>
              </a:p>
              <a:p>
                <a:pPr algn="ctr"/>
                <a:r>
                  <a:rPr lang="en-US" sz="2000" dirty="0" err="1"/>
                  <a:t>tokenURI</a:t>
                </a:r>
                <a:r>
                  <a:rPr lang="en-US" sz="2000" dirty="0"/>
                  <a:t>,</a:t>
                </a:r>
              </a:p>
              <a:p>
                <a:pPr algn="ctr"/>
                <a:r>
                  <a:rPr lang="en-US" sz="2000" baseline="10000" dirty="0"/>
                  <a:t>⋯</a:t>
                </a:r>
              </a:p>
            </p:txBody>
          </p:sp>
          <p:sp>
            <p:nvSpPr>
              <p:cNvPr id="36" name="TextBox 35">
                <a:extLst>
                  <a:ext uri="{FF2B5EF4-FFF2-40B4-BE49-F238E27FC236}">
                    <a16:creationId xmlns:a16="http://schemas.microsoft.com/office/drawing/2014/main" id="{465B4A92-890A-9C36-2CE9-B0488ED9651A}"/>
                  </a:ext>
                </a:extLst>
              </p:cNvPr>
              <p:cNvSpPr txBox="1"/>
              <p:nvPr/>
            </p:nvSpPr>
            <p:spPr>
              <a:xfrm>
                <a:off x="760396" y="2061880"/>
                <a:ext cx="572593" cy="461665"/>
              </a:xfrm>
              <a:prstGeom prst="rect">
                <a:avLst/>
              </a:prstGeom>
              <a:noFill/>
            </p:spPr>
            <p:txBody>
              <a:bodyPr wrap="none" rtlCol="0">
                <a:spAutoFit/>
              </a:bodyPr>
              <a:lstStyle/>
              <a:p>
                <a:pPr algn="l"/>
                <a:r>
                  <a:rPr lang="en-US" dirty="0">
                    <a:latin typeface="+mn-lt"/>
                  </a:rPr>
                  <a:t>id2</a:t>
                </a:r>
              </a:p>
            </p:txBody>
          </p:sp>
        </p:grpSp>
        <p:sp>
          <p:nvSpPr>
            <p:cNvPr id="34" name="TextBox 33">
              <a:extLst>
                <a:ext uri="{FF2B5EF4-FFF2-40B4-BE49-F238E27FC236}">
                  <a16:creationId xmlns:a16="http://schemas.microsoft.com/office/drawing/2014/main" id="{BE61805A-466E-F435-82AC-56FED9DCA6C9}"/>
                </a:ext>
              </a:extLst>
            </p:cNvPr>
            <p:cNvSpPr txBox="1"/>
            <p:nvPr/>
          </p:nvSpPr>
          <p:spPr>
            <a:xfrm>
              <a:off x="1794802" y="3813694"/>
              <a:ext cx="280846" cy="461665"/>
            </a:xfrm>
            <a:prstGeom prst="rect">
              <a:avLst/>
            </a:prstGeom>
            <a:noFill/>
          </p:spPr>
          <p:txBody>
            <a:bodyPr wrap="none" rtlCol="0">
              <a:spAutoFit/>
            </a:bodyPr>
            <a:lstStyle/>
            <a:p>
              <a:pPr algn="l"/>
              <a:r>
                <a:rPr lang="en-US" dirty="0">
                  <a:latin typeface="+mn-lt"/>
                </a:rPr>
                <a:t>⋮</a:t>
              </a:r>
            </a:p>
          </p:txBody>
        </p:sp>
      </p:grpSp>
    </p:spTree>
    <p:extLst>
      <p:ext uri="{BB962C8B-B14F-4D97-AF65-F5344CB8AC3E}">
        <p14:creationId xmlns:p14="http://schemas.microsoft.com/office/powerpoint/2010/main" val="2689234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2B569-2346-C245-A4C9-178C4286D2E7}"/>
              </a:ext>
            </a:extLst>
          </p:cNvPr>
          <p:cNvSpPr>
            <a:spLocks noGrp="1"/>
          </p:cNvSpPr>
          <p:nvPr>
            <p:ph type="title"/>
          </p:nvPr>
        </p:nvSpPr>
        <p:spPr/>
        <p:txBody>
          <a:bodyPr>
            <a:normAutofit fontScale="90000"/>
          </a:bodyPr>
          <a:lstStyle/>
          <a:p>
            <a:r>
              <a:rPr lang="en-US" dirty="0"/>
              <a:t>The ERC-721 standard   </a:t>
            </a:r>
            <a:r>
              <a:rPr lang="en-US" sz="3600" dirty="0"/>
              <a:t>(subset)</a:t>
            </a:r>
            <a:endParaRPr lang="en-US" dirty="0"/>
          </a:p>
        </p:txBody>
      </p:sp>
      <p:sp>
        <p:nvSpPr>
          <p:cNvPr id="3" name="Content Placeholder 2">
            <a:extLst>
              <a:ext uri="{FF2B5EF4-FFF2-40B4-BE49-F238E27FC236}">
                <a16:creationId xmlns:a16="http://schemas.microsoft.com/office/drawing/2014/main" id="{2C6C5128-D24F-164B-BB95-D0AFAF3B996C}"/>
              </a:ext>
            </a:extLst>
          </p:cNvPr>
          <p:cNvSpPr>
            <a:spLocks noGrp="1"/>
          </p:cNvSpPr>
          <p:nvPr>
            <p:ph idx="1"/>
          </p:nvPr>
        </p:nvSpPr>
        <p:spPr>
          <a:xfrm>
            <a:off x="457200" y="1200151"/>
            <a:ext cx="8686800" cy="3818430"/>
          </a:xfrm>
        </p:spPr>
        <p:txBody>
          <a:bodyPr>
            <a:normAutofit/>
          </a:bodyPr>
          <a:lstStyle/>
          <a:p>
            <a:pPr marL="0" indent="0">
              <a:buNone/>
            </a:pPr>
            <a:r>
              <a:rPr lang="en-US" sz="2400" dirty="0"/>
              <a:t>mapping (uint256 =&gt; address)   internal   </a:t>
            </a:r>
            <a:r>
              <a:rPr lang="en-US" sz="2400" b="1" dirty="0" err="1"/>
              <a:t>idToOwner</a:t>
            </a:r>
            <a:r>
              <a:rPr lang="en-US" sz="2400" dirty="0"/>
              <a:t>;</a:t>
            </a:r>
          </a:p>
          <a:p>
            <a:pPr marL="0" indent="0">
              <a:spcBef>
                <a:spcPts val="2376"/>
              </a:spcBef>
              <a:buNone/>
            </a:pPr>
            <a:r>
              <a:rPr lang="en-US" sz="2400" dirty="0"/>
              <a:t>function </a:t>
            </a:r>
            <a:r>
              <a:rPr lang="en-US" sz="2400" b="1" dirty="0" err="1"/>
              <a:t>safeTransferFrom</a:t>
            </a:r>
            <a:r>
              <a:rPr lang="en-US" sz="2400" dirty="0"/>
              <a:t>(</a:t>
            </a:r>
            <a:br>
              <a:rPr lang="en-US" sz="2400" dirty="0"/>
            </a:br>
            <a:r>
              <a:rPr lang="en-US" sz="2400" dirty="0"/>
              <a:t>	address _from,  address _to,  uint256 _</a:t>
            </a:r>
            <a:r>
              <a:rPr lang="en-US" sz="2400" dirty="0" err="1"/>
              <a:t>tokenId</a:t>
            </a:r>
            <a:r>
              <a:rPr lang="en-US" sz="2400" dirty="0"/>
              <a:t>,  bytes data)</a:t>
            </a:r>
          </a:p>
          <a:p>
            <a:pPr marL="0" indent="0">
              <a:spcBef>
                <a:spcPts val="2376"/>
              </a:spcBef>
              <a:buNone/>
            </a:pPr>
            <a:r>
              <a:rPr lang="en-US" sz="2400" dirty="0"/>
              <a:t>function </a:t>
            </a:r>
            <a:r>
              <a:rPr lang="en-US" sz="2400" b="1" dirty="0"/>
              <a:t>approve</a:t>
            </a:r>
            <a:r>
              <a:rPr lang="en-US" sz="2400" dirty="0"/>
              <a:t>(address _approved, uint256 _</a:t>
            </a:r>
            <a:r>
              <a:rPr lang="en-US" sz="2400" dirty="0" err="1"/>
              <a:t>tokenId</a:t>
            </a:r>
            <a:r>
              <a:rPr lang="en-US" sz="2400" dirty="0"/>
              <a:t>)</a:t>
            </a:r>
          </a:p>
          <a:p>
            <a:pPr marL="0" indent="0">
              <a:spcBef>
                <a:spcPts val="2376"/>
              </a:spcBef>
              <a:buNone/>
            </a:pPr>
            <a:r>
              <a:rPr lang="en-US" sz="2400" dirty="0"/>
              <a:t>function </a:t>
            </a:r>
            <a:r>
              <a:rPr lang="en-US" sz="2400" b="1" dirty="0" err="1"/>
              <a:t>setApprovalForAll</a:t>
            </a:r>
            <a:r>
              <a:rPr lang="en-US" sz="2400" dirty="0"/>
              <a:t>(address _operator, bool _approved)</a:t>
            </a:r>
          </a:p>
          <a:p>
            <a:pPr marL="0" indent="0">
              <a:spcBef>
                <a:spcPts val="2376"/>
              </a:spcBef>
              <a:buNone/>
            </a:pPr>
            <a:r>
              <a:rPr lang="en-US" sz="2400" dirty="0"/>
              <a:t>function </a:t>
            </a:r>
            <a:r>
              <a:rPr lang="en-US" sz="2400" b="1" dirty="0" err="1"/>
              <a:t>ownerOf</a:t>
            </a:r>
            <a:r>
              <a:rPr lang="en-US" sz="2400" dirty="0"/>
              <a:t>(uint256 _</a:t>
            </a:r>
            <a:r>
              <a:rPr lang="en-US" sz="2400" dirty="0" err="1"/>
              <a:t>tokenId</a:t>
            </a:r>
            <a:r>
              <a:rPr lang="en-US" sz="2400" dirty="0"/>
              <a:t>) returns (address);</a:t>
            </a:r>
          </a:p>
        </p:txBody>
      </p:sp>
    </p:spTree>
    <p:extLst>
      <p:ext uri="{BB962C8B-B14F-4D97-AF65-F5344CB8AC3E}">
        <p14:creationId xmlns:p14="http://schemas.microsoft.com/office/powerpoint/2010/main" val="35713485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38E52D-57B0-1F4B-A9A7-7C9ECE83E887}"/>
              </a:ext>
            </a:extLst>
          </p:cNvPr>
          <p:cNvSpPr>
            <a:spLocks noGrp="1"/>
          </p:cNvSpPr>
          <p:nvPr>
            <p:ph type="title"/>
          </p:nvPr>
        </p:nvSpPr>
        <p:spPr/>
        <p:txBody>
          <a:bodyPr>
            <a:normAutofit fontScale="90000"/>
          </a:bodyPr>
          <a:lstStyle/>
          <a:p>
            <a:r>
              <a:rPr lang="en-US" dirty="0"/>
              <a:t>Example: </a:t>
            </a:r>
            <a:r>
              <a:rPr lang="en-US" dirty="0" err="1"/>
              <a:t>CryptoPunks</a:t>
            </a:r>
            <a:r>
              <a:rPr lang="en-US" dirty="0"/>
              <a:t>  </a:t>
            </a:r>
            <a:r>
              <a:rPr lang="en-US" sz="2700" dirty="0"/>
              <a:t>(2017, predates ERC-721)</a:t>
            </a:r>
            <a:endParaRPr lang="en-US" dirty="0"/>
          </a:p>
        </p:txBody>
      </p:sp>
      <p:sp>
        <p:nvSpPr>
          <p:cNvPr id="3" name="Content Placeholder 2">
            <a:extLst>
              <a:ext uri="{FF2B5EF4-FFF2-40B4-BE49-F238E27FC236}">
                <a16:creationId xmlns:a16="http://schemas.microsoft.com/office/drawing/2014/main" id="{08B3F985-0B06-8F42-B0F5-F966ED3571AE}"/>
              </a:ext>
            </a:extLst>
          </p:cNvPr>
          <p:cNvSpPr>
            <a:spLocks noGrp="1"/>
          </p:cNvSpPr>
          <p:nvPr>
            <p:ph idx="1"/>
          </p:nvPr>
        </p:nvSpPr>
        <p:spPr>
          <a:xfrm>
            <a:off x="279384" y="1012501"/>
            <a:ext cx="7725309" cy="1234384"/>
          </a:xfrm>
        </p:spPr>
        <p:txBody>
          <a:bodyPr>
            <a:normAutofit lnSpcReduction="10000"/>
          </a:bodyPr>
          <a:lstStyle/>
          <a:p>
            <a:pPr marL="0" indent="0">
              <a:buNone/>
            </a:pPr>
            <a:r>
              <a:rPr lang="en-US" sz="2400" b="1" dirty="0"/>
              <a:t>10,000 total </a:t>
            </a:r>
            <a:r>
              <a:rPr lang="en-US" sz="2400" b="1" dirty="0" err="1"/>
              <a:t>CryptoPunks</a:t>
            </a:r>
            <a:r>
              <a:rPr lang="en-US" sz="2400" dirty="0"/>
              <a:t>.     Managed by contract at</a:t>
            </a:r>
            <a:br>
              <a:rPr lang="en-US" sz="2400" dirty="0"/>
            </a:br>
            <a:r>
              <a:rPr lang="en-US" sz="2400" dirty="0"/>
              <a:t>Ethereum address </a:t>
            </a:r>
            <a:r>
              <a:rPr lang="en-US" sz="2000" dirty="0">
                <a:solidFill>
                  <a:schemeClr val="tx1">
                    <a:lumMod val="85000"/>
                    <a:lumOff val="15000"/>
                  </a:schemeClr>
                </a:solidFill>
                <a:hlinkClick r:id="rId3">
                  <a:extLst>
                    <a:ext uri="{A12FA001-AC4F-418D-AE19-62706E023703}">
                      <ahyp:hlinkClr xmlns:ahyp="http://schemas.microsoft.com/office/drawing/2018/hyperlinkcolor" val="tx"/>
                    </a:ext>
                  </a:extLst>
                </a:hlinkClick>
              </a:rPr>
              <a:t>0xb47e3cd8DF8…</a:t>
            </a:r>
            <a:r>
              <a:rPr lang="en-US" sz="2400" dirty="0"/>
              <a:t>  (250 lines of solidity)</a:t>
            </a:r>
          </a:p>
          <a:p>
            <a:pPr marL="0" indent="0">
              <a:spcBef>
                <a:spcPts val="1000"/>
              </a:spcBef>
              <a:buNone/>
            </a:pPr>
            <a:r>
              <a:rPr lang="en-US" sz="2400" dirty="0"/>
              <a:t>on-chain marketplace:</a:t>
            </a:r>
          </a:p>
        </p:txBody>
      </p:sp>
      <p:pic>
        <p:nvPicPr>
          <p:cNvPr id="4" name="Picture 3">
            <a:extLst>
              <a:ext uri="{FF2B5EF4-FFF2-40B4-BE49-F238E27FC236}">
                <a16:creationId xmlns:a16="http://schemas.microsoft.com/office/drawing/2014/main" id="{2DE7695E-AD2D-4249-B8A2-550798DE2EBD}"/>
              </a:ext>
            </a:extLst>
          </p:cNvPr>
          <p:cNvPicPr>
            <a:picLocks noChangeAspect="1"/>
          </p:cNvPicPr>
          <p:nvPr/>
        </p:nvPicPr>
        <p:blipFill>
          <a:blip r:embed="rId4"/>
          <a:stretch>
            <a:fillRect/>
          </a:stretch>
        </p:blipFill>
        <p:spPr>
          <a:xfrm>
            <a:off x="8135241" y="964538"/>
            <a:ext cx="839271" cy="1258907"/>
          </a:xfrm>
          <a:prstGeom prst="rect">
            <a:avLst/>
          </a:prstGeom>
        </p:spPr>
      </p:pic>
      <p:sp>
        <p:nvSpPr>
          <p:cNvPr id="12" name="TextBox 11">
            <a:extLst>
              <a:ext uri="{FF2B5EF4-FFF2-40B4-BE49-F238E27FC236}">
                <a16:creationId xmlns:a16="http://schemas.microsoft.com/office/drawing/2014/main" id="{862DF6A9-FC9E-7B45-BC38-82DFA70A110B}"/>
              </a:ext>
            </a:extLst>
          </p:cNvPr>
          <p:cNvSpPr txBox="1"/>
          <p:nvPr/>
        </p:nvSpPr>
        <p:spPr>
          <a:xfrm>
            <a:off x="8097384" y="2171645"/>
            <a:ext cx="960519" cy="461665"/>
          </a:xfrm>
          <a:prstGeom prst="rect">
            <a:avLst/>
          </a:prstGeom>
          <a:noFill/>
        </p:spPr>
        <p:txBody>
          <a:bodyPr wrap="none" rtlCol="0">
            <a:spAutoFit/>
          </a:bodyPr>
          <a:lstStyle/>
          <a:p>
            <a:pPr algn="l"/>
            <a:r>
              <a:rPr lang="en-US" dirty="0">
                <a:latin typeface="+mn-lt"/>
              </a:rPr>
              <a:t>#7610</a:t>
            </a:r>
          </a:p>
        </p:txBody>
      </p:sp>
      <p:grpSp>
        <p:nvGrpSpPr>
          <p:cNvPr id="32" name="Group 31">
            <a:extLst>
              <a:ext uri="{FF2B5EF4-FFF2-40B4-BE49-F238E27FC236}">
                <a16:creationId xmlns:a16="http://schemas.microsoft.com/office/drawing/2014/main" id="{4D99C01A-1ED0-7940-AB26-7E4D06C13F55}"/>
              </a:ext>
            </a:extLst>
          </p:cNvPr>
          <p:cNvGrpSpPr/>
          <p:nvPr/>
        </p:nvGrpSpPr>
        <p:grpSpPr>
          <a:xfrm>
            <a:off x="226071" y="3931415"/>
            <a:ext cx="8423860" cy="1207253"/>
            <a:chOff x="226071" y="3931415"/>
            <a:chExt cx="8423860" cy="1207253"/>
          </a:xfrm>
        </p:grpSpPr>
        <p:sp>
          <p:nvSpPr>
            <p:cNvPr id="11" name="TextBox 10">
              <a:extLst>
                <a:ext uri="{FF2B5EF4-FFF2-40B4-BE49-F238E27FC236}">
                  <a16:creationId xmlns:a16="http://schemas.microsoft.com/office/drawing/2014/main" id="{714DD8FF-1418-0747-BA8A-F73D83753E42}"/>
                </a:ext>
              </a:extLst>
            </p:cNvPr>
            <p:cNvSpPr txBox="1"/>
            <p:nvPr/>
          </p:nvSpPr>
          <p:spPr>
            <a:xfrm>
              <a:off x="7558863" y="4183753"/>
              <a:ext cx="1091068" cy="400110"/>
            </a:xfrm>
            <a:prstGeom prst="rect">
              <a:avLst/>
            </a:prstGeom>
            <a:noFill/>
          </p:spPr>
          <p:txBody>
            <a:bodyPr wrap="none" rtlCol="0">
              <a:spAutoFit/>
            </a:bodyPr>
            <a:lstStyle/>
            <a:p>
              <a:pPr algn="l"/>
              <a:r>
                <a:rPr lang="en-US" sz="2000" dirty="0">
                  <a:latin typeface="+mn-lt"/>
                </a:rPr>
                <a:t>sell offer</a:t>
              </a:r>
            </a:p>
          </p:txBody>
        </p:sp>
        <p:cxnSp>
          <p:nvCxnSpPr>
            <p:cNvPr id="13" name="Straight Arrow Connector 12">
              <a:extLst>
                <a:ext uri="{FF2B5EF4-FFF2-40B4-BE49-F238E27FC236}">
                  <a16:creationId xmlns:a16="http://schemas.microsoft.com/office/drawing/2014/main" id="{FFB446AE-0250-6F46-8500-7FDFD59E0C0E}"/>
                </a:ext>
              </a:extLst>
            </p:cNvPr>
            <p:cNvCxnSpPr>
              <a:cxnSpLocks/>
              <a:stCxn id="11" idx="1"/>
            </p:cNvCxnSpPr>
            <p:nvPr/>
          </p:nvCxnSpPr>
          <p:spPr>
            <a:xfrm flipH="1">
              <a:off x="7220609" y="4383808"/>
              <a:ext cx="338254" cy="10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F38466E3-F517-7D45-8AFC-993ACA4316B7}"/>
                </a:ext>
              </a:extLst>
            </p:cNvPr>
            <p:cNvSpPr txBox="1"/>
            <p:nvPr/>
          </p:nvSpPr>
          <p:spPr>
            <a:xfrm>
              <a:off x="1944547" y="4830891"/>
              <a:ext cx="4127092" cy="307777"/>
            </a:xfrm>
            <a:prstGeom prst="rect">
              <a:avLst/>
            </a:prstGeom>
            <a:noFill/>
          </p:spPr>
          <p:txBody>
            <a:bodyPr wrap="none" rtlCol="0">
              <a:spAutoFit/>
            </a:bodyPr>
            <a:lstStyle/>
            <a:p>
              <a:r>
                <a:rPr lang="en-US" sz="1400" dirty="0">
                  <a:latin typeface="+mn-lt"/>
                </a:rPr>
                <a:t>https://</a:t>
              </a:r>
              <a:r>
                <a:rPr lang="en-US" sz="1400" dirty="0" err="1">
                  <a:latin typeface="+mn-lt"/>
                </a:rPr>
                <a:t>www.larvalabs.com</a:t>
              </a:r>
              <a:r>
                <a:rPr lang="en-US" sz="1400" dirty="0">
                  <a:latin typeface="+mn-lt"/>
                </a:rPr>
                <a:t>/</a:t>
              </a:r>
              <a:r>
                <a:rPr lang="en-US" sz="1400" dirty="0" err="1">
                  <a:latin typeface="+mn-lt"/>
                </a:rPr>
                <a:t>cryptopunks</a:t>
              </a:r>
              <a:r>
                <a:rPr lang="en-US" sz="1400" dirty="0">
                  <a:latin typeface="+mn-lt"/>
                </a:rPr>
                <a:t>/details/7610</a:t>
              </a:r>
            </a:p>
          </p:txBody>
        </p:sp>
        <p:pic>
          <p:nvPicPr>
            <p:cNvPr id="24" name="Picture 23">
              <a:extLst>
                <a:ext uri="{FF2B5EF4-FFF2-40B4-BE49-F238E27FC236}">
                  <a16:creationId xmlns:a16="http://schemas.microsoft.com/office/drawing/2014/main" id="{755AB61B-55B6-4641-9677-9952C625DF80}"/>
                </a:ext>
              </a:extLst>
            </p:cNvPr>
            <p:cNvPicPr>
              <a:picLocks noChangeAspect="1"/>
            </p:cNvPicPr>
            <p:nvPr/>
          </p:nvPicPr>
          <p:blipFill rotWithShape="1">
            <a:blip r:embed="rId5"/>
            <a:srcRect t="47941"/>
            <a:stretch/>
          </p:blipFill>
          <p:spPr>
            <a:xfrm>
              <a:off x="228661" y="4482687"/>
              <a:ext cx="6991947" cy="307777"/>
            </a:xfrm>
            <a:prstGeom prst="rect">
              <a:avLst/>
            </a:prstGeom>
          </p:spPr>
        </p:pic>
        <p:pic>
          <p:nvPicPr>
            <p:cNvPr id="25" name="Picture 24">
              <a:extLst>
                <a:ext uri="{FF2B5EF4-FFF2-40B4-BE49-F238E27FC236}">
                  <a16:creationId xmlns:a16="http://schemas.microsoft.com/office/drawing/2014/main" id="{5F3F9386-9578-D04B-AA71-014CFFB7A083}"/>
                </a:ext>
              </a:extLst>
            </p:cNvPr>
            <p:cNvPicPr>
              <a:picLocks noChangeAspect="1"/>
            </p:cNvPicPr>
            <p:nvPr/>
          </p:nvPicPr>
          <p:blipFill>
            <a:blip r:embed="rId6"/>
            <a:stretch>
              <a:fillRect/>
            </a:stretch>
          </p:blipFill>
          <p:spPr>
            <a:xfrm>
              <a:off x="228661" y="4195510"/>
              <a:ext cx="6991947" cy="275894"/>
            </a:xfrm>
            <a:prstGeom prst="rect">
              <a:avLst/>
            </a:prstGeom>
          </p:spPr>
        </p:pic>
        <p:pic>
          <p:nvPicPr>
            <p:cNvPr id="26" name="Picture 25">
              <a:extLst>
                <a:ext uri="{FF2B5EF4-FFF2-40B4-BE49-F238E27FC236}">
                  <a16:creationId xmlns:a16="http://schemas.microsoft.com/office/drawing/2014/main" id="{87B3F3AB-B44F-284A-B673-61F85FC9A056}"/>
                </a:ext>
              </a:extLst>
            </p:cNvPr>
            <p:cNvPicPr>
              <a:picLocks noChangeAspect="1"/>
            </p:cNvPicPr>
            <p:nvPr/>
          </p:nvPicPr>
          <p:blipFill>
            <a:blip r:embed="rId7"/>
            <a:stretch>
              <a:fillRect/>
            </a:stretch>
          </p:blipFill>
          <p:spPr>
            <a:xfrm>
              <a:off x="226071" y="3931415"/>
              <a:ext cx="6991947" cy="275894"/>
            </a:xfrm>
            <a:prstGeom prst="rect">
              <a:avLst/>
            </a:prstGeom>
          </p:spPr>
        </p:pic>
      </p:grpSp>
      <p:pic>
        <p:nvPicPr>
          <p:cNvPr id="27" name="Picture 26">
            <a:extLst>
              <a:ext uri="{FF2B5EF4-FFF2-40B4-BE49-F238E27FC236}">
                <a16:creationId xmlns:a16="http://schemas.microsoft.com/office/drawing/2014/main" id="{C7D8BFDC-A3F6-6E43-9376-BBE224DBCFC3}"/>
              </a:ext>
            </a:extLst>
          </p:cNvPr>
          <p:cNvPicPr>
            <a:picLocks noChangeAspect="1"/>
          </p:cNvPicPr>
          <p:nvPr/>
        </p:nvPicPr>
        <p:blipFill>
          <a:blip r:embed="rId8"/>
          <a:stretch>
            <a:fillRect/>
          </a:stretch>
        </p:blipFill>
        <p:spPr>
          <a:xfrm>
            <a:off x="226071" y="3273467"/>
            <a:ext cx="6991947" cy="583319"/>
          </a:xfrm>
          <a:prstGeom prst="rect">
            <a:avLst/>
          </a:prstGeom>
        </p:spPr>
      </p:pic>
      <p:grpSp>
        <p:nvGrpSpPr>
          <p:cNvPr id="33" name="Group 32">
            <a:extLst>
              <a:ext uri="{FF2B5EF4-FFF2-40B4-BE49-F238E27FC236}">
                <a16:creationId xmlns:a16="http://schemas.microsoft.com/office/drawing/2014/main" id="{A2101A74-4A5A-8E4C-9356-0C2B384AF846}"/>
              </a:ext>
            </a:extLst>
          </p:cNvPr>
          <p:cNvGrpSpPr/>
          <p:nvPr/>
        </p:nvGrpSpPr>
        <p:grpSpPr>
          <a:xfrm>
            <a:off x="206296" y="2637424"/>
            <a:ext cx="8514263" cy="630404"/>
            <a:chOff x="206296" y="2637424"/>
            <a:chExt cx="8514263" cy="630404"/>
          </a:xfrm>
        </p:grpSpPr>
        <p:pic>
          <p:nvPicPr>
            <p:cNvPr id="28" name="Picture 27">
              <a:extLst>
                <a:ext uri="{FF2B5EF4-FFF2-40B4-BE49-F238E27FC236}">
                  <a16:creationId xmlns:a16="http://schemas.microsoft.com/office/drawing/2014/main" id="{5C55BE67-1FE7-8E47-9BA9-DB1F0827CD72}"/>
                </a:ext>
              </a:extLst>
            </p:cNvPr>
            <p:cNvPicPr>
              <a:picLocks noChangeAspect="1"/>
            </p:cNvPicPr>
            <p:nvPr/>
          </p:nvPicPr>
          <p:blipFill>
            <a:blip r:embed="rId9"/>
            <a:stretch>
              <a:fillRect/>
            </a:stretch>
          </p:blipFill>
          <p:spPr>
            <a:xfrm>
              <a:off x="206296" y="2637424"/>
              <a:ext cx="6996718" cy="583717"/>
            </a:xfrm>
            <a:prstGeom prst="rect">
              <a:avLst/>
            </a:prstGeom>
          </p:spPr>
        </p:pic>
        <p:sp>
          <p:nvSpPr>
            <p:cNvPr id="29" name="TextBox 28">
              <a:extLst>
                <a:ext uri="{FF2B5EF4-FFF2-40B4-BE49-F238E27FC236}">
                  <a16:creationId xmlns:a16="http://schemas.microsoft.com/office/drawing/2014/main" id="{6363A6E2-080E-574F-8F8E-14EE4CFE7667}"/>
                </a:ext>
              </a:extLst>
            </p:cNvPr>
            <p:cNvSpPr txBox="1"/>
            <p:nvPr/>
          </p:nvSpPr>
          <p:spPr>
            <a:xfrm>
              <a:off x="7592622" y="2867718"/>
              <a:ext cx="1127937" cy="400110"/>
            </a:xfrm>
            <a:prstGeom prst="rect">
              <a:avLst/>
            </a:prstGeom>
            <a:noFill/>
          </p:spPr>
          <p:txBody>
            <a:bodyPr wrap="none" rtlCol="0">
              <a:spAutoFit/>
            </a:bodyPr>
            <a:lstStyle/>
            <a:p>
              <a:pPr algn="l"/>
              <a:r>
                <a:rPr lang="en-US" sz="2000" dirty="0">
                  <a:latin typeface="+mn-lt"/>
                </a:rPr>
                <a:t>buy offer</a:t>
              </a:r>
            </a:p>
          </p:txBody>
        </p:sp>
        <p:cxnSp>
          <p:nvCxnSpPr>
            <p:cNvPr id="30" name="Straight Arrow Connector 29">
              <a:extLst>
                <a:ext uri="{FF2B5EF4-FFF2-40B4-BE49-F238E27FC236}">
                  <a16:creationId xmlns:a16="http://schemas.microsoft.com/office/drawing/2014/main" id="{CB7A1F13-B3D9-284E-A8AB-C40E52FEC179}"/>
                </a:ext>
              </a:extLst>
            </p:cNvPr>
            <p:cNvCxnSpPr>
              <a:cxnSpLocks/>
              <a:stCxn id="29" idx="1"/>
            </p:cNvCxnSpPr>
            <p:nvPr/>
          </p:nvCxnSpPr>
          <p:spPr>
            <a:xfrm flipH="1">
              <a:off x="7254368" y="3067773"/>
              <a:ext cx="338254" cy="10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pic>
        <p:nvPicPr>
          <p:cNvPr id="31" name="Picture 30">
            <a:extLst>
              <a:ext uri="{FF2B5EF4-FFF2-40B4-BE49-F238E27FC236}">
                <a16:creationId xmlns:a16="http://schemas.microsoft.com/office/drawing/2014/main" id="{7886FF5F-DFFC-EA43-B565-7A33385C69B0}"/>
              </a:ext>
            </a:extLst>
          </p:cNvPr>
          <p:cNvPicPr>
            <a:picLocks noChangeAspect="1"/>
          </p:cNvPicPr>
          <p:nvPr/>
        </p:nvPicPr>
        <p:blipFill>
          <a:blip r:embed="rId10"/>
          <a:stretch>
            <a:fillRect/>
          </a:stretch>
        </p:blipFill>
        <p:spPr>
          <a:xfrm>
            <a:off x="226071" y="2269928"/>
            <a:ext cx="6976943" cy="306765"/>
          </a:xfrm>
          <a:prstGeom prst="rect">
            <a:avLst/>
          </a:prstGeom>
        </p:spPr>
      </p:pic>
      <p:grpSp>
        <p:nvGrpSpPr>
          <p:cNvPr id="36" name="Group 35">
            <a:extLst>
              <a:ext uri="{FF2B5EF4-FFF2-40B4-BE49-F238E27FC236}">
                <a16:creationId xmlns:a16="http://schemas.microsoft.com/office/drawing/2014/main" id="{09FA26D9-3728-7C4B-A704-20C7E16FE0B7}"/>
              </a:ext>
            </a:extLst>
          </p:cNvPr>
          <p:cNvGrpSpPr/>
          <p:nvPr/>
        </p:nvGrpSpPr>
        <p:grpSpPr>
          <a:xfrm>
            <a:off x="2928257" y="2146484"/>
            <a:ext cx="1153885" cy="899517"/>
            <a:chOff x="2928257" y="2146484"/>
            <a:chExt cx="1153885" cy="899517"/>
          </a:xfrm>
        </p:grpSpPr>
        <p:sp>
          <p:nvSpPr>
            <p:cNvPr id="34" name="Oval 33">
              <a:extLst>
                <a:ext uri="{FF2B5EF4-FFF2-40B4-BE49-F238E27FC236}">
                  <a16:creationId xmlns:a16="http://schemas.microsoft.com/office/drawing/2014/main" id="{2C0E869F-623D-2F42-9387-6F4BC438CAB5}"/>
                </a:ext>
              </a:extLst>
            </p:cNvPr>
            <p:cNvSpPr/>
            <p:nvPr/>
          </p:nvSpPr>
          <p:spPr>
            <a:xfrm>
              <a:off x="2928257" y="2522263"/>
              <a:ext cx="1153885" cy="523738"/>
            </a:xfrm>
            <a:prstGeom prst="ellipse">
              <a:avLst/>
            </a:prstGeom>
            <a:noFill/>
            <a:ln w="571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00FA30B1-BFB9-4044-AF3A-874590E1BF94}"/>
                </a:ext>
              </a:extLst>
            </p:cNvPr>
            <p:cNvSpPr txBox="1"/>
            <p:nvPr/>
          </p:nvSpPr>
          <p:spPr>
            <a:xfrm>
              <a:off x="3174018" y="2146484"/>
              <a:ext cx="662361" cy="461665"/>
            </a:xfrm>
            <a:prstGeom prst="rect">
              <a:avLst/>
            </a:prstGeom>
            <a:noFill/>
          </p:spPr>
          <p:txBody>
            <a:bodyPr wrap="none" rtlCol="0">
              <a:spAutoFit/>
            </a:bodyPr>
            <a:lstStyle/>
            <a:p>
              <a:pPr algn="l"/>
              <a:r>
                <a:rPr lang="en-US" dirty="0">
                  <a:latin typeface="+mn-lt"/>
                </a:rPr>
                <a:t>visa</a:t>
              </a:r>
            </a:p>
          </p:txBody>
        </p:sp>
      </p:grpSp>
      <p:grpSp>
        <p:nvGrpSpPr>
          <p:cNvPr id="39" name="Group 38">
            <a:extLst>
              <a:ext uri="{FF2B5EF4-FFF2-40B4-BE49-F238E27FC236}">
                <a16:creationId xmlns:a16="http://schemas.microsoft.com/office/drawing/2014/main" id="{99ADDF69-F996-4A47-BA8A-21FD1A5985E5}"/>
              </a:ext>
            </a:extLst>
          </p:cNvPr>
          <p:cNvGrpSpPr/>
          <p:nvPr/>
        </p:nvGrpSpPr>
        <p:grpSpPr>
          <a:xfrm>
            <a:off x="7218018" y="3831471"/>
            <a:ext cx="1025564" cy="400110"/>
            <a:chOff x="7230926" y="3816925"/>
            <a:chExt cx="1025564" cy="400110"/>
          </a:xfrm>
        </p:grpSpPr>
        <p:sp>
          <p:nvSpPr>
            <p:cNvPr id="37" name="TextBox 36">
              <a:extLst>
                <a:ext uri="{FF2B5EF4-FFF2-40B4-BE49-F238E27FC236}">
                  <a16:creationId xmlns:a16="http://schemas.microsoft.com/office/drawing/2014/main" id="{AC210C2E-0450-C742-8CF4-5F3B426C1255}"/>
                </a:ext>
              </a:extLst>
            </p:cNvPr>
            <p:cNvSpPr txBox="1"/>
            <p:nvPr/>
          </p:nvSpPr>
          <p:spPr>
            <a:xfrm>
              <a:off x="7558863" y="3816925"/>
              <a:ext cx="697627" cy="400110"/>
            </a:xfrm>
            <a:prstGeom prst="rect">
              <a:avLst/>
            </a:prstGeom>
            <a:noFill/>
          </p:spPr>
          <p:txBody>
            <a:bodyPr wrap="none" rtlCol="0">
              <a:spAutoFit/>
            </a:bodyPr>
            <a:lstStyle/>
            <a:p>
              <a:pPr algn="l"/>
              <a:r>
                <a:rPr lang="en-US" sz="2000" dirty="0">
                  <a:latin typeface="+mn-lt"/>
                </a:rPr>
                <a:t>sold!</a:t>
              </a:r>
            </a:p>
          </p:txBody>
        </p:sp>
        <p:cxnSp>
          <p:nvCxnSpPr>
            <p:cNvPr id="38" name="Straight Arrow Connector 37">
              <a:extLst>
                <a:ext uri="{FF2B5EF4-FFF2-40B4-BE49-F238E27FC236}">
                  <a16:creationId xmlns:a16="http://schemas.microsoft.com/office/drawing/2014/main" id="{3593775B-B022-9740-9CA9-D0F88D45CF9A}"/>
                </a:ext>
              </a:extLst>
            </p:cNvPr>
            <p:cNvCxnSpPr/>
            <p:nvPr/>
          </p:nvCxnSpPr>
          <p:spPr>
            <a:xfrm flipH="1">
              <a:off x="7230926" y="4050766"/>
              <a:ext cx="338255" cy="10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sp>
        <p:nvSpPr>
          <p:cNvPr id="40" name="TextBox 39">
            <a:extLst>
              <a:ext uri="{FF2B5EF4-FFF2-40B4-BE49-F238E27FC236}">
                <a16:creationId xmlns:a16="http://schemas.microsoft.com/office/drawing/2014/main" id="{80ADFEAB-2542-5A48-A24F-7EEDD5BC2992}"/>
              </a:ext>
            </a:extLst>
          </p:cNvPr>
          <p:cNvSpPr txBox="1"/>
          <p:nvPr/>
        </p:nvSpPr>
        <p:spPr>
          <a:xfrm>
            <a:off x="12115800" y="4245429"/>
            <a:ext cx="184731" cy="461665"/>
          </a:xfrm>
          <a:prstGeom prst="rect">
            <a:avLst/>
          </a:prstGeom>
          <a:noFill/>
        </p:spPr>
        <p:txBody>
          <a:bodyPr wrap="none" rtlCol="0">
            <a:spAutoFit/>
          </a:bodyPr>
          <a:lstStyle/>
          <a:p>
            <a:pPr algn="l"/>
            <a:endParaRPr lang="en-US" dirty="0">
              <a:latin typeface="+mn-lt"/>
            </a:endParaRPr>
          </a:p>
        </p:txBody>
      </p:sp>
    </p:spTree>
    <p:extLst>
      <p:ext uri="{BB962C8B-B14F-4D97-AF65-F5344CB8AC3E}">
        <p14:creationId xmlns:p14="http://schemas.microsoft.com/office/powerpoint/2010/main" val="4215900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par>
                                <p:cTn id="25" presetID="1" presetClass="exit" presetSubtype="0" fill="hold" nodeType="withEffect">
                                  <p:stCondLst>
                                    <p:cond delay="0"/>
                                  </p:stCondLst>
                                  <p:childTnLst>
                                    <p:set>
                                      <p:cBhvr>
                                        <p:cTn id="26" dur="1" fill="hold">
                                          <p:stCondLst>
                                            <p:cond delay="0"/>
                                          </p:stCondLst>
                                        </p:cTn>
                                        <p:tgtEl>
                                          <p:spTgt spid="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6E179-0AB8-DCB0-88F5-9C56C5F9E2F8}"/>
              </a:ext>
            </a:extLst>
          </p:cNvPr>
          <p:cNvSpPr>
            <a:spLocks noGrp="1"/>
          </p:cNvSpPr>
          <p:nvPr>
            <p:ph type="title"/>
          </p:nvPr>
        </p:nvSpPr>
        <p:spPr/>
        <p:txBody>
          <a:bodyPr wrap="none" lIns="91440" tIns="45720" rIns="91440" bIns="45720" anchor="t">
            <a:normAutofit fontScale="90000"/>
          </a:bodyPr>
          <a:lstStyle/>
          <a:p>
            <a:r>
              <a:rPr lang="en-US">
                <a:ea typeface="ＭＳ Ｐゴシック"/>
              </a:rPr>
              <a:t>NFT Marketplaces</a:t>
            </a:r>
            <a:endParaRPr lang="en-US"/>
          </a:p>
        </p:txBody>
      </p:sp>
      <p:sp>
        <p:nvSpPr>
          <p:cNvPr id="3" name="Content Placeholder 2">
            <a:extLst>
              <a:ext uri="{FF2B5EF4-FFF2-40B4-BE49-F238E27FC236}">
                <a16:creationId xmlns:a16="http://schemas.microsoft.com/office/drawing/2014/main" id="{D2463183-D436-12F4-9730-89A92C6629C8}"/>
              </a:ext>
            </a:extLst>
          </p:cNvPr>
          <p:cNvSpPr>
            <a:spLocks noGrp="1"/>
          </p:cNvSpPr>
          <p:nvPr>
            <p:ph idx="1"/>
          </p:nvPr>
        </p:nvSpPr>
        <p:spPr/>
        <p:txBody>
          <a:bodyPr>
            <a:normAutofit fontScale="92500"/>
          </a:bodyPr>
          <a:lstStyle/>
          <a:p>
            <a:pPr marL="0" indent="0">
              <a:buNone/>
            </a:pPr>
            <a:r>
              <a:rPr lang="en-US" sz="2400" dirty="0">
                <a:ea typeface="ＭＳ Ｐゴシック"/>
              </a:rPr>
              <a:t>NFT marketplaces built as a collection of smart contracts</a:t>
            </a:r>
          </a:p>
          <a:p>
            <a:r>
              <a:rPr lang="en-US" sz="2400" dirty="0" err="1">
                <a:ea typeface="ＭＳ Ｐゴシック"/>
              </a:rPr>
              <a:t>OpenSea</a:t>
            </a:r>
            <a:r>
              <a:rPr lang="en-US" sz="2400" dirty="0">
                <a:ea typeface="ＭＳ Ｐゴシック"/>
              </a:rPr>
              <a:t>, </a:t>
            </a:r>
            <a:r>
              <a:rPr lang="en-US" sz="2400" dirty="0" err="1">
                <a:ea typeface="ＭＳ Ｐゴシック"/>
              </a:rPr>
              <a:t>Rarible</a:t>
            </a:r>
            <a:r>
              <a:rPr lang="en-US" sz="2400" dirty="0">
                <a:ea typeface="ＭＳ Ｐゴシック"/>
              </a:rPr>
              <a:t>, Blur, etc. </a:t>
            </a:r>
            <a:endParaRPr lang="en-US" sz="2400" dirty="0"/>
          </a:p>
          <a:p>
            <a:endParaRPr lang="en-US" sz="2400" dirty="0"/>
          </a:p>
          <a:p>
            <a:endParaRPr lang="en-US" sz="2400" dirty="0">
              <a:ea typeface="ＭＳ Ｐゴシック"/>
            </a:endParaRPr>
          </a:p>
          <a:p>
            <a:endParaRPr lang="en-US" sz="2400" dirty="0">
              <a:ea typeface="ＭＳ Ｐゴシック"/>
            </a:endParaRPr>
          </a:p>
          <a:p>
            <a:pPr marL="0" indent="0">
              <a:buNone/>
            </a:pPr>
            <a:r>
              <a:rPr lang="en-US" sz="2400" dirty="0">
                <a:ea typeface="ＭＳ Ｐゴシック"/>
              </a:rPr>
              <a:t>Why smart contract marketplace?</a:t>
            </a:r>
          </a:p>
          <a:p>
            <a:r>
              <a:rPr lang="en-US" sz="2400" dirty="0">
                <a:ea typeface="ＭＳ Ｐゴシック"/>
              </a:rPr>
              <a:t>Trustless: Don't need to give 3rd party custody of your asset</a:t>
            </a:r>
          </a:p>
          <a:p>
            <a:r>
              <a:rPr lang="en-US" sz="2400" dirty="0">
                <a:ea typeface="ＭＳ Ｐゴシック"/>
              </a:rPr>
              <a:t>Permissionless: Anyone with wallet can purchase or list</a:t>
            </a:r>
          </a:p>
          <a:p>
            <a:r>
              <a:rPr lang="en-US" sz="2400" dirty="0">
                <a:ea typeface="ＭＳ Ｐゴシック"/>
              </a:rPr>
              <a:t>Atomic: Payment for asset and delivery of asset done in one Tx</a:t>
            </a:r>
          </a:p>
        </p:txBody>
      </p:sp>
      <p:pic>
        <p:nvPicPr>
          <p:cNvPr id="9" name="Picture 9" descr="Graphical user interface, application, website&#10;&#10;Description automatically generated">
            <a:extLst>
              <a:ext uri="{FF2B5EF4-FFF2-40B4-BE49-F238E27FC236}">
                <a16:creationId xmlns:a16="http://schemas.microsoft.com/office/drawing/2014/main" id="{AB6F53D5-4426-73C5-BDE0-F4C7FE20D33F}"/>
              </a:ext>
            </a:extLst>
          </p:cNvPr>
          <p:cNvPicPr>
            <a:picLocks noChangeAspect="1"/>
          </p:cNvPicPr>
          <p:nvPr/>
        </p:nvPicPr>
        <p:blipFill>
          <a:blip r:embed="rId2"/>
          <a:stretch>
            <a:fillRect/>
          </a:stretch>
        </p:blipFill>
        <p:spPr>
          <a:xfrm>
            <a:off x="4854712" y="1648128"/>
            <a:ext cx="3745496" cy="1850708"/>
          </a:xfrm>
          <a:prstGeom prst="rect">
            <a:avLst/>
          </a:prstGeom>
        </p:spPr>
      </p:pic>
    </p:spTree>
    <p:extLst>
      <p:ext uri="{BB962C8B-B14F-4D97-AF65-F5344CB8AC3E}">
        <p14:creationId xmlns:p14="http://schemas.microsoft.com/office/powerpoint/2010/main" val="127473112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503A1-5487-9E6A-2DA8-671A77F869C7}"/>
              </a:ext>
            </a:extLst>
          </p:cNvPr>
          <p:cNvSpPr>
            <a:spLocks noGrp="1"/>
          </p:cNvSpPr>
          <p:nvPr>
            <p:ph type="title"/>
          </p:nvPr>
        </p:nvSpPr>
        <p:spPr/>
        <p:txBody>
          <a:bodyPr>
            <a:normAutofit fontScale="90000"/>
          </a:bodyPr>
          <a:lstStyle/>
          <a:p>
            <a:r>
              <a:rPr lang="en-US" dirty="0"/>
              <a:t>The NFT ecosystem</a:t>
            </a:r>
          </a:p>
        </p:txBody>
      </p:sp>
      <p:sp>
        <p:nvSpPr>
          <p:cNvPr id="3" name="Content Placeholder 2">
            <a:extLst>
              <a:ext uri="{FF2B5EF4-FFF2-40B4-BE49-F238E27FC236}">
                <a16:creationId xmlns:a16="http://schemas.microsoft.com/office/drawing/2014/main" id="{FA916791-7425-48AE-CB4F-F474A17055B6}"/>
              </a:ext>
            </a:extLst>
          </p:cNvPr>
          <p:cNvSpPr>
            <a:spLocks noGrp="1"/>
          </p:cNvSpPr>
          <p:nvPr>
            <p:ph idx="1"/>
          </p:nvPr>
        </p:nvSpPr>
        <p:spPr>
          <a:xfrm>
            <a:off x="457199" y="1200151"/>
            <a:ext cx="8574833" cy="3818430"/>
          </a:xfrm>
        </p:spPr>
        <p:txBody>
          <a:bodyPr>
            <a:normAutofit/>
          </a:bodyPr>
          <a:lstStyle/>
          <a:p>
            <a:pPr marL="0" indent="0">
              <a:buNone/>
            </a:pPr>
            <a:r>
              <a:rPr lang="en-US" sz="2400" b="1" dirty="0"/>
              <a:t>Fractional ownership:</a:t>
            </a:r>
            <a:r>
              <a:rPr lang="en-US" sz="2400" dirty="0"/>
              <a:t>  buy a fraction of an NFT with a large group</a:t>
            </a:r>
          </a:p>
          <a:p>
            <a:pPr lvl="1"/>
            <a:r>
              <a:rPr lang="en-US" sz="2400" dirty="0"/>
              <a:t>such as an expensive gaming asset  (a spaceship)</a:t>
            </a:r>
          </a:p>
          <a:p>
            <a:pPr lvl="1"/>
            <a:r>
              <a:rPr lang="en-US" sz="2400" dirty="0"/>
              <a:t>control it with the group (governance, collaborative work)</a:t>
            </a:r>
          </a:p>
          <a:p>
            <a:pPr marL="0" indent="0">
              <a:spcBef>
                <a:spcPts val="1200"/>
              </a:spcBef>
              <a:buNone/>
            </a:pPr>
            <a:r>
              <a:rPr lang="en-US" sz="2400" b="1" dirty="0"/>
              <a:t>Lending/borrowing an NFT:   </a:t>
            </a:r>
            <a:r>
              <a:rPr lang="en-US" sz="2400" dirty="0"/>
              <a:t>  </a:t>
            </a:r>
            <a:r>
              <a:rPr lang="en-US" sz="1800" dirty="0"/>
              <a:t>(enabled by extensions to ERC-721)</a:t>
            </a:r>
          </a:p>
          <a:p>
            <a:pPr lvl="1"/>
            <a:r>
              <a:rPr lang="en-US" sz="2400" dirty="0"/>
              <a:t>Lend a gaming NFT or a domain name for someone to use</a:t>
            </a:r>
          </a:p>
          <a:p>
            <a:pPr lvl="1"/>
            <a:r>
              <a:rPr lang="en-US" sz="2400" dirty="0"/>
              <a:t>Try-before-you-buy experience</a:t>
            </a:r>
          </a:p>
          <a:p>
            <a:pPr marL="0" indent="0">
              <a:spcBef>
                <a:spcPts val="1200"/>
              </a:spcBef>
              <a:buNone/>
            </a:pPr>
            <a:r>
              <a:rPr lang="en-US" sz="2400" b="1" dirty="0"/>
              <a:t>Use an NFT as collateral for a loan  </a:t>
            </a:r>
            <a:r>
              <a:rPr lang="en-US" sz="2400" dirty="0"/>
              <a:t> </a:t>
            </a:r>
            <a:r>
              <a:rPr lang="en-US" sz="2000" dirty="0"/>
              <a:t>(need continuous price estimates)</a:t>
            </a:r>
            <a:endParaRPr lang="en-US" b="1" dirty="0"/>
          </a:p>
          <a:p>
            <a:pPr marL="0" indent="0">
              <a:spcBef>
                <a:spcPts val="1200"/>
              </a:spcBef>
              <a:buNone/>
            </a:pPr>
            <a:r>
              <a:rPr lang="en-US" sz="2400" dirty="0"/>
              <a:t>NFT derivatives markets,   NFT pricing services</a:t>
            </a:r>
          </a:p>
        </p:txBody>
      </p:sp>
    </p:spTree>
    <p:extLst>
      <p:ext uri="{BB962C8B-B14F-4D97-AF65-F5344CB8AC3E}">
        <p14:creationId xmlns:p14="http://schemas.microsoft.com/office/powerpoint/2010/main" val="443555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5495E63C-72FC-8D43-F9A1-A98747FB7E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000" y="139700"/>
            <a:ext cx="8636000" cy="4864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115081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22DE46-1FD7-6340-B251-936CDD5707CF}"/>
              </a:ext>
            </a:extLst>
          </p:cNvPr>
          <p:cNvSpPr>
            <a:spLocks noGrp="1"/>
          </p:cNvSpPr>
          <p:nvPr>
            <p:ph type="title"/>
          </p:nvPr>
        </p:nvSpPr>
        <p:spPr/>
        <p:txBody>
          <a:bodyPr>
            <a:normAutofit fontScale="90000"/>
          </a:bodyPr>
          <a:lstStyle/>
          <a:p>
            <a:r>
              <a:rPr lang="en-US" dirty="0"/>
              <a:t>Royalties</a:t>
            </a:r>
          </a:p>
        </p:txBody>
      </p:sp>
      <p:sp>
        <p:nvSpPr>
          <p:cNvPr id="3" name="Content Placeholder 2">
            <a:extLst>
              <a:ext uri="{FF2B5EF4-FFF2-40B4-BE49-F238E27FC236}">
                <a16:creationId xmlns:a16="http://schemas.microsoft.com/office/drawing/2014/main" id="{D8F6CC18-9918-6D40-8049-B8077DF511CD}"/>
              </a:ext>
            </a:extLst>
          </p:cNvPr>
          <p:cNvSpPr>
            <a:spLocks noGrp="1"/>
          </p:cNvSpPr>
          <p:nvPr>
            <p:ph idx="1"/>
          </p:nvPr>
        </p:nvSpPr>
        <p:spPr>
          <a:xfrm>
            <a:off x="457200" y="1089789"/>
            <a:ext cx="8560676" cy="1410816"/>
          </a:xfrm>
        </p:spPr>
        <p:txBody>
          <a:bodyPr>
            <a:normAutofit/>
          </a:bodyPr>
          <a:lstStyle/>
          <a:p>
            <a:pPr marL="0" indent="0">
              <a:buNone/>
            </a:pPr>
            <a:r>
              <a:rPr lang="en-US" sz="2400" dirty="0"/>
              <a:t>With ERC-721 it is quite easy to code up any royalty plan:</a:t>
            </a:r>
          </a:p>
          <a:p>
            <a:r>
              <a:rPr lang="en-US" sz="2400" dirty="0"/>
              <a:t>example:   on every sale of asset, send 1% royalty to creator.</a:t>
            </a:r>
          </a:p>
          <a:p>
            <a:pPr marL="0" indent="0">
              <a:buNone/>
            </a:pPr>
            <a:r>
              <a:rPr lang="en-US" sz="2400" dirty="0"/>
              <a:t>						(think:   NBA Top Shots)  </a:t>
            </a:r>
          </a:p>
        </p:txBody>
      </p:sp>
      <p:sp>
        <p:nvSpPr>
          <p:cNvPr id="4" name="TextBox 3">
            <a:extLst>
              <a:ext uri="{FF2B5EF4-FFF2-40B4-BE49-F238E27FC236}">
                <a16:creationId xmlns:a16="http://schemas.microsoft.com/office/drawing/2014/main" id="{E473D862-B688-60AE-DF28-C3DB4A0227B9}"/>
              </a:ext>
            </a:extLst>
          </p:cNvPr>
          <p:cNvSpPr txBox="1"/>
          <p:nvPr/>
        </p:nvSpPr>
        <p:spPr>
          <a:xfrm>
            <a:off x="378331" y="2710257"/>
            <a:ext cx="8523680" cy="2246769"/>
          </a:xfrm>
          <a:prstGeom prst="rect">
            <a:avLst/>
          </a:prstGeom>
          <a:noFill/>
        </p:spPr>
        <p:txBody>
          <a:bodyPr wrap="none" rtlCol="0">
            <a:spAutoFit/>
          </a:bodyPr>
          <a:lstStyle/>
          <a:p>
            <a:r>
              <a:rPr lang="en-US" u="sng" dirty="0">
                <a:latin typeface="+mn-lt"/>
              </a:rPr>
              <a:t>P</a:t>
            </a:r>
            <a:r>
              <a:rPr lang="en-US" sz="2400" u="sng" dirty="0">
                <a:latin typeface="+mn-lt"/>
              </a:rPr>
              <a:t>roblem</a:t>
            </a:r>
            <a:r>
              <a:rPr lang="en-US" sz="2400" dirty="0">
                <a:latin typeface="+mn-lt"/>
              </a:rPr>
              <a:t>:   not hard to bypass this policy.</a:t>
            </a:r>
          </a:p>
          <a:p>
            <a:pPr marL="342900" indent="-342900">
              <a:spcBef>
                <a:spcPts val="1200"/>
              </a:spcBef>
              <a:buFont typeface="Arial" panose="020B0604020202020204" pitchFamily="34" charset="0"/>
              <a:buChar char="•"/>
            </a:pPr>
            <a:r>
              <a:rPr lang="en-US" dirty="0">
                <a:latin typeface="+mn-lt"/>
              </a:rPr>
              <a:t>Custodial marketplace owns the asset</a:t>
            </a:r>
          </a:p>
          <a:p>
            <a:r>
              <a:rPr lang="en-US" dirty="0">
                <a:latin typeface="+mn-lt"/>
              </a:rPr>
              <a:t>		⇒  shows on its web site that asset belongs to Bob</a:t>
            </a:r>
          </a:p>
          <a:p>
            <a:pPr marL="342900" indent="-342900">
              <a:spcBef>
                <a:spcPts val="1200"/>
              </a:spcBef>
              <a:buFont typeface="Arial" panose="020B0604020202020204" pitchFamily="34" charset="0"/>
              <a:buChar char="•"/>
            </a:pPr>
            <a:r>
              <a:rPr lang="en-US" dirty="0">
                <a:latin typeface="+mn-lt"/>
              </a:rPr>
              <a:t>When Bob sells asset to Carol, marketplace updates its web site.</a:t>
            </a:r>
            <a:br>
              <a:rPr lang="en-US" dirty="0">
                <a:latin typeface="+mn-lt"/>
              </a:rPr>
            </a:br>
            <a:r>
              <a:rPr lang="en-US" dirty="0">
                <a:latin typeface="+mn-lt"/>
              </a:rPr>
              <a:t>		No on-chain Tx   ⇒   no royalty payment to creator</a:t>
            </a:r>
          </a:p>
        </p:txBody>
      </p:sp>
      <p:pic>
        <p:nvPicPr>
          <p:cNvPr id="5" name="Picture 4">
            <a:extLst>
              <a:ext uri="{FF2B5EF4-FFF2-40B4-BE49-F238E27FC236}">
                <a16:creationId xmlns:a16="http://schemas.microsoft.com/office/drawing/2014/main" id="{B0CB0166-2E2E-FDF7-E19B-92C63F94D3A5}"/>
              </a:ext>
            </a:extLst>
          </p:cNvPr>
          <p:cNvPicPr>
            <a:picLocks noChangeAspect="1"/>
          </p:cNvPicPr>
          <p:nvPr/>
        </p:nvPicPr>
        <p:blipFill>
          <a:blip r:embed="rId3"/>
          <a:stretch>
            <a:fillRect/>
          </a:stretch>
        </p:blipFill>
        <p:spPr>
          <a:xfrm>
            <a:off x="7116881" y="2018704"/>
            <a:ext cx="1900995" cy="1173454"/>
          </a:xfrm>
          <a:prstGeom prst="rect">
            <a:avLst/>
          </a:prstGeom>
        </p:spPr>
      </p:pic>
    </p:spTree>
    <p:extLst>
      <p:ext uri="{BB962C8B-B14F-4D97-AF65-F5344CB8AC3E}">
        <p14:creationId xmlns:p14="http://schemas.microsoft.com/office/powerpoint/2010/main" val="3299941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9BB3F-46A0-E189-0E3B-5C44CBC0A674}"/>
              </a:ext>
            </a:extLst>
          </p:cNvPr>
          <p:cNvSpPr>
            <a:spLocks noGrp="1"/>
          </p:cNvSpPr>
          <p:nvPr>
            <p:ph type="title"/>
          </p:nvPr>
        </p:nvSpPr>
        <p:spPr/>
        <p:txBody>
          <a:bodyPr wrap="none" lIns="91440" tIns="45720" rIns="91440" bIns="45720" anchor="t">
            <a:normAutofit fontScale="90000"/>
          </a:bodyPr>
          <a:lstStyle/>
          <a:p>
            <a:r>
              <a:rPr lang="en-US">
                <a:ea typeface="ＭＳ Ｐゴシック"/>
              </a:rPr>
              <a:t>Gaming Guilds</a:t>
            </a:r>
            <a:endParaRPr lang="en-US"/>
          </a:p>
        </p:txBody>
      </p:sp>
      <p:sp>
        <p:nvSpPr>
          <p:cNvPr id="3" name="Content Placeholder 2">
            <a:extLst>
              <a:ext uri="{FF2B5EF4-FFF2-40B4-BE49-F238E27FC236}">
                <a16:creationId xmlns:a16="http://schemas.microsoft.com/office/drawing/2014/main" id="{DFBA6947-0D3F-D8AE-CF02-ED327D1E0447}"/>
              </a:ext>
            </a:extLst>
          </p:cNvPr>
          <p:cNvSpPr>
            <a:spLocks noGrp="1"/>
          </p:cNvSpPr>
          <p:nvPr>
            <p:ph idx="1"/>
          </p:nvPr>
        </p:nvSpPr>
        <p:spPr/>
        <p:txBody>
          <a:bodyPr>
            <a:normAutofit/>
          </a:bodyPr>
          <a:lstStyle/>
          <a:p>
            <a:pPr marL="0" indent="0">
              <a:buNone/>
            </a:pPr>
            <a:r>
              <a:rPr lang="en-US" sz="2400" dirty="0">
                <a:ea typeface="ＭＳ Ｐゴシック"/>
              </a:rPr>
              <a:t>Inter-game financial institutions (Yield Guild Games)</a:t>
            </a:r>
          </a:p>
          <a:p>
            <a:pPr marL="0" indent="0">
              <a:buNone/>
            </a:pPr>
            <a:endParaRPr lang="en-US" sz="2400" dirty="0"/>
          </a:p>
          <a:p>
            <a:pPr marL="0" indent="0">
              <a:buNone/>
            </a:pPr>
            <a:r>
              <a:rPr lang="en-US" sz="2400" dirty="0">
                <a:ea typeface="ＭＳ Ｐゴシック"/>
              </a:rPr>
              <a:t>What is it:</a:t>
            </a:r>
          </a:p>
          <a:p>
            <a:pPr marL="0" indent="0">
              <a:buNone/>
            </a:pPr>
            <a:r>
              <a:rPr lang="en-US" sz="2400" dirty="0">
                <a:ea typeface="ＭＳ Ｐゴシック"/>
              </a:rPr>
              <a:t>    Source capital from LPs (by issuing a token)</a:t>
            </a:r>
          </a:p>
          <a:p>
            <a:pPr marL="0" indent="0">
              <a:buNone/>
            </a:pPr>
            <a:r>
              <a:rPr lang="en-US" sz="2400" dirty="0">
                <a:ea typeface="ＭＳ Ｐゴシック"/>
              </a:rPr>
              <a:t>    ⇒   Buy up swathes of virtual land and in-game items,</a:t>
            </a:r>
          </a:p>
          <a:p>
            <a:pPr marL="0" indent="0">
              <a:buNone/>
            </a:pPr>
            <a:r>
              <a:rPr lang="en-US" sz="2400" dirty="0">
                <a:ea typeface="ＭＳ Ｐゴシック"/>
              </a:rPr>
              <a:t>    ⇒   Generate revenue by </a:t>
            </a:r>
            <a:r>
              <a:rPr lang="en-US" sz="2400" b="1" dirty="0">
                <a:ea typeface="ＭＳ Ｐゴシック"/>
              </a:rPr>
              <a:t>leasing</a:t>
            </a:r>
            <a:r>
              <a:rPr lang="en-US" sz="2400" dirty="0">
                <a:ea typeface="ＭＳ Ｐゴシック"/>
              </a:rPr>
              <a:t> assets to players,</a:t>
            </a:r>
          </a:p>
          <a:p>
            <a:pPr marL="0" indent="0">
              <a:buNone/>
            </a:pPr>
            <a:r>
              <a:rPr lang="en-US" sz="2400" dirty="0">
                <a:ea typeface="ＭＳ Ｐゴシック"/>
              </a:rPr>
              <a:t>    ⇒   Pay LPs dividends, </a:t>
            </a:r>
          </a:p>
          <a:p>
            <a:pPr marL="0" indent="0">
              <a:buNone/>
            </a:pPr>
            <a:r>
              <a:rPr lang="en-US" sz="2400" dirty="0">
                <a:ea typeface="ＭＳ Ｐゴシック"/>
              </a:rPr>
              <a:t>    ⇒   Accrue capital gains on the underlying assets.</a:t>
            </a:r>
          </a:p>
          <a:p>
            <a:pPr marL="0" indent="0">
              <a:buNone/>
            </a:pPr>
            <a:endParaRPr lang="en-US" sz="2400" dirty="0"/>
          </a:p>
          <a:p>
            <a:pPr marL="0" indent="0">
              <a:buNone/>
            </a:pPr>
            <a:endParaRPr lang="en-US" sz="2400" dirty="0"/>
          </a:p>
        </p:txBody>
      </p:sp>
      <p:pic>
        <p:nvPicPr>
          <p:cNvPr id="4" name="Picture 4" descr="Logo&#10;&#10;Description automatically generated">
            <a:extLst>
              <a:ext uri="{FF2B5EF4-FFF2-40B4-BE49-F238E27FC236}">
                <a16:creationId xmlns:a16="http://schemas.microsoft.com/office/drawing/2014/main" id="{87B450E9-013A-7CC5-12C3-7B1283ABE56B}"/>
              </a:ext>
            </a:extLst>
          </p:cNvPr>
          <p:cNvPicPr>
            <a:picLocks noChangeAspect="1"/>
          </p:cNvPicPr>
          <p:nvPr/>
        </p:nvPicPr>
        <p:blipFill>
          <a:blip r:embed="rId2"/>
          <a:stretch>
            <a:fillRect/>
          </a:stretch>
        </p:blipFill>
        <p:spPr>
          <a:xfrm>
            <a:off x="7263469" y="1161573"/>
            <a:ext cx="1644950" cy="1212911"/>
          </a:xfrm>
          <a:prstGeom prst="rect">
            <a:avLst/>
          </a:prstGeom>
        </p:spPr>
      </p:pic>
    </p:spTree>
    <p:extLst>
      <p:ext uri="{BB962C8B-B14F-4D97-AF65-F5344CB8AC3E}">
        <p14:creationId xmlns:p14="http://schemas.microsoft.com/office/powerpoint/2010/main" val="2544940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FA05A-2D78-F81F-B5DC-E516B00DDE61}"/>
              </a:ext>
            </a:extLst>
          </p:cNvPr>
          <p:cNvSpPr>
            <a:spLocks noGrp="1"/>
          </p:cNvSpPr>
          <p:nvPr>
            <p:ph type="title"/>
          </p:nvPr>
        </p:nvSpPr>
        <p:spPr/>
        <p:txBody>
          <a:bodyPr wrap="none" lIns="91440" tIns="45720" rIns="91440" bIns="45720" anchor="t">
            <a:normAutofit fontScale="90000"/>
          </a:bodyPr>
          <a:lstStyle/>
          <a:p>
            <a:r>
              <a:rPr lang="en-US">
                <a:ea typeface="ＭＳ Ｐゴシック"/>
              </a:rPr>
              <a:t>Develop Virtual Land?</a:t>
            </a:r>
            <a:endParaRPr lang="en-US"/>
          </a:p>
        </p:txBody>
      </p:sp>
      <p:sp>
        <p:nvSpPr>
          <p:cNvPr id="3" name="Content Placeholder 2">
            <a:extLst>
              <a:ext uri="{FF2B5EF4-FFF2-40B4-BE49-F238E27FC236}">
                <a16:creationId xmlns:a16="http://schemas.microsoft.com/office/drawing/2014/main" id="{8B84FFF5-9F77-3AD3-D45E-62662CB57D79}"/>
              </a:ext>
            </a:extLst>
          </p:cNvPr>
          <p:cNvSpPr>
            <a:spLocks noGrp="1"/>
          </p:cNvSpPr>
          <p:nvPr>
            <p:ph idx="1"/>
          </p:nvPr>
        </p:nvSpPr>
        <p:spPr>
          <a:xfrm>
            <a:off x="457200" y="2469692"/>
            <a:ext cx="8229600" cy="1487065"/>
          </a:xfrm>
        </p:spPr>
        <p:txBody>
          <a:bodyPr>
            <a:normAutofit/>
          </a:bodyPr>
          <a:lstStyle/>
          <a:p>
            <a:pPr marL="0" indent="0">
              <a:buNone/>
            </a:pPr>
            <a:r>
              <a:rPr lang="en-US" sz="2400" dirty="0">
                <a:ea typeface="ＭＳ Ｐゴシック"/>
              </a:rPr>
              <a:t>Challenge for everyone: turn a cube into a digital city.</a:t>
            </a:r>
            <a:endParaRPr lang="en-US" dirty="0"/>
          </a:p>
          <a:p>
            <a:pPr marL="0" indent="0" algn="ctr">
              <a:buNone/>
            </a:pPr>
            <a:endParaRPr lang="en-US" sz="2400" dirty="0"/>
          </a:p>
          <a:p>
            <a:pPr marL="0" indent="0" algn="ctr">
              <a:buNone/>
            </a:pPr>
            <a:r>
              <a:rPr lang="en-US" sz="2400" dirty="0">
                <a:ea typeface="ＭＳ Ｐゴシック"/>
              </a:rPr>
              <a:t>=&gt;</a:t>
            </a:r>
            <a:endParaRPr lang="en-US" dirty="0"/>
          </a:p>
          <a:p>
            <a:pPr marL="0" indent="0" algn="ctr">
              <a:buNone/>
            </a:pPr>
            <a:endParaRPr lang="en-US" sz="2400" dirty="0"/>
          </a:p>
          <a:p>
            <a:pPr marL="0" indent="0" algn="ctr">
              <a:buNone/>
            </a:pPr>
            <a:endParaRPr lang="en-US" sz="2400" dirty="0">
              <a:ea typeface="ＭＳ Ｐゴシック"/>
            </a:endParaRPr>
          </a:p>
          <a:p>
            <a:pPr marL="0" indent="0">
              <a:buNone/>
            </a:pPr>
            <a:endParaRPr lang="en-US" sz="2400" dirty="0"/>
          </a:p>
        </p:txBody>
      </p:sp>
      <p:pic>
        <p:nvPicPr>
          <p:cNvPr id="4" name="Picture 4" descr="Diagram, engineering drawing&#10;&#10;Description automatically generated">
            <a:extLst>
              <a:ext uri="{FF2B5EF4-FFF2-40B4-BE49-F238E27FC236}">
                <a16:creationId xmlns:a16="http://schemas.microsoft.com/office/drawing/2014/main" id="{575C9686-BFD2-5B4E-DAA9-54F7B86D47BC}"/>
              </a:ext>
            </a:extLst>
          </p:cNvPr>
          <p:cNvPicPr>
            <a:picLocks noChangeAspect="1"/>
          </p:cNvPicPr>
          <p:nvPr/>
        </p:nvPicPr>
        <p:blipFill>
          <a:blip r:embed="rId3"/>
          <a:stretch>
            <a:fillRect/>
          </a:stretch>
        </p:blipFill>
        <p:spPr>
          <a:xfrm>
            <a:off x="1031046" y="3012692"/>
            <a:ext cx="3040403" cy="1888130"/>
          </a:xfrm>
          <a:prstGeom prst="rect">
            <a:avLst/>
          </a:prstGeom>
        </p:spPr>
      </p:pic>
      <p:pic>
        <p:nvPicPr>
          <p:cNvPr id="5" name="Picture 5">
            <a:extLst>
              <a:ext uri="{FF2B5EF4-FFF2-40B4-BE49-F238E27FC236}">
                <a16:creationId xmlns:a16="http://schemas.microsoft.com/office/drawing/2014/main" id="{9310FD17-9609-B5AC-78EF-02BC34984373}"/>
              </a:ext>
            </a:extLst>
          </p:cNvPr>
          <p:cNvPicPr>
            <a:picLocks noChangeAspect="1"/>
          </p:cNvPicPr>
          <p:nvPr/>
        </p:nvPicPr>
        <p:blipFill rotWithShape="1">
          <a:blip r:embed="rId4"/>
          <a:srcRect l="20148" t="1389" r="11460" b="-1620"/>
          <a:stretch/>
        </p:blipFill>
        <p:spPr>
          <a:xfrm>
            <a:off x="5048865" y="3011478"/>
            <a:ext cx="3182193" cy="1863309"/>
          </a:xfrm>
          <a:prstGeom prst="rect">
            <a:avLst/>
          </a:prstGeom>
        </p:spPr>
      </p:pic>
      <p:sp>
        <p:nvSpPr>
          <p:cNvPr id="6" name="TextBox 5">
            <a:extLst>
              <a:ext uri="{FF2B5EF4-FFF2-40B4-BE49-F238E27FC236}">
                <a16:creationId xmlns:a16="http://schemas.microsoft.com/office/drawing/2014/main" id="{613AFC8A-9DF8-E083-B18E-33417364ACDA}"/>
              </a:ext>
            </a:extLst>
          </p:cNvPr>
          <p:cNvSpPr txBox="1"/>
          <p:nvPr/>
        </p:nvSpPr>
        <p:spPr>
          <a:xfrm>
            <a:off x="457200" y="1054430"/>
            <a:ext cx="8104206" cy="959237"/>
          </a:xfrm>
          <a:prstGeom prst="rect">
            <a:avLst/>
          </a:prstGeom>
          <a:noFill/>
        </p:spPr>
        <p:txBody>
          <a:bodyPr wrap="none" rtlCol="0">
            <a:spAutoFit/>
          </a:bodyPr>
          <a:lstStyle/>
          <a:p>
            <a:pPr algn="l"/>
            <a:r>
              <a:rPr lang="en-US" dirty="0">
                <a:latin typeface="+mn-lt"/>
              </a:rPr>
              <a:t>Successful platforms leverage the creativity of their users (UGC)</a:t>
            </a:r>
          </a:p>
          <a:p>
            <a:pPr marL="342900" indent="-342900" algn="l">
              <a:spcBef>
                <a:spcPts val="1000"/>
              </a:spcBef>
              <a:buFont typeface="Arial" panose="020B0604020202020204" pitchFamily="34" charset="0"/>
              <a:buChar char="•"/>
            </a:pPr>
            <a:r>
              <a:rPr lang="en-US" dirty="0">
                <a:latin typeface="+mn-lt"/>
              </a:rPr>
              <a:t>NFTs let creators own, maintain, and control their creations</a:t>
            </a:r>
          </a:p>
        </p:txBody>
      </p:sp>
    </p:spTree>
    <p:extLst>
      <p:ext uri="{BB962C8B-B14F-4D97-AF65-F5344CB8AC3E}">
        <p14:creationId xmlns:p14="http://schemas.microsoft.com/office/powerpoint/2010/main" val="209020471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8172AE5B-21CD-D548-AD72-3757124A6A04}"/>
              </a:ext>
            </a:extLst>
          </p:cNvPr>
          <p:cNvSpPr>
            <a:spLocks noGrp="1"/>
          </p:cNvSpPr>
          <p:nvPr>
            <p:ph type="subTitle" idx="1"/>
          </p:nvPr>
        </p:nvSpPr>
        <p:spPr>
          <a:xfrm>
            <a:off x="1127051" y="3333498"/>
            <a:ext cx="7150395" cy="1314450"/>
          </a:xfrm>
        </p:spPr>
        <p:txBody>
          <a:bodyPr>
            <a:normAutofit/>
          </a:bodyPr>
          <a:lstStyle/>
          <a:p>
            <a:r>
              <a:rPr lang="en-US" dirty="0">
                <a:solidFill>
                  <a:schemeClr val="tx1"/>
                </a:solidFill>
              </a:rPr>
              <a:t>Next lecture:   The regulatory landscape</a:t>
            </a:r>
          </a:p>
        </p:txBody>
      </p:sp>
      <p:sp>
        <p:nvSpPr>
          <p:cNvPr id="4" name="Title 3">
            <a:extLst>
              <a:ext uri="{FF2B5EF4-FFF2-40B4-BE49-F238E27FC236}">
                <a16:creationId xmlns:a16="http://schemas.microsoft.com/office/drawing/2014/main" id="{E066383B-610F-F040-85AB-9E762F54A50E}"/>
              </a:ext>
            </a:extLst>
          </p:cNvPr>
          <p:cNvSpPr>
            <a:spLocks noGrp="1"/>
          </p:cNvSpPr>
          <p:nvPr>
            <p:ph type="ctrTitle"/>
          </p:nvPr>
        </p:nvSpPr>
        <p:spPr/>
        <p:txBody>
          <a:bodyPr/>
          <a:lstStyle/>
          <a:p>
            <a:r>
              <a:rPr lang="en-US" dirty="0"/>
              <a:t>END  OF  LECTURE</a:t>
            </a:r>
          </a:p>
        </p:txBody>
      </p:sp>
    </p:spTree>
    <p:extLst>
      <p:ext uri="{BB962C8B-B14F-4D97-AF65-F5344CB8AC3E}">
        <p14:creationId xmlns:p14="http://schemas.microsoft.com/office/powerpoint/2010/main" val="32547780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1F4E68-D4B5-7D2F-C657-6806A2BF829C}"/>
              </a:ext>
            </a:extLst>
          </p:cNvPr>
          <p:cNvSpPr>
            <a:spLocks noGrp="1"/>
          </p:cNvSpPr>
          <p:nvPr>
            <p:ph type="title"/>
          </p:nvPr>
        </p:nvSpPr>
        <p:spPr/>
        <p:txBody>
          <a:bodyPr>
            <a:noAutofit/>
          </a:bodyPr>
          <a:lstStyle/>
          <a:p>
            <a:r>
              <a:rPr lang="en-US" sz="3200" dirty="0"/>
              <a:t>Why </a:t>
            </a:r>
            <a:r>
              <a:rPr lang="en-US" sz="3200" dirty="0" err="1"/>
              <a:t>DeFi</a:t>
            </a:r>
            <a:r>
              <a:rPr lang="en-US" sz="3200" dirty="0"/>
              <a:t>?  Failures of the existing financial system</a:t>
            </a:r>
          </a:p>
        </p:txBody>
      </p:sp>
      <p:pic>
        <p:nvPicPr>
          <p:cNvPr id="7" name="Picture 6">
            <a:extLst>
              <a:ext uri="{FF2B5EF4-FFF2-40B4-BE49-F238E27FC236}">
                <a16:creationId xmlns:a16="http://schemas.microsoft.com/office/drawing/2014/main" id="{E6521697-D67F-62DB-B7E2-EBC8D7170E57}"/>
              </a:ext>
            </a:extLst>
          </p:cNvPr>
          <p:cNvPicPr>
            <a:picLocks noChangeAspect="1"/>
          </p:cNvPicPr>
          <p:nvPr/>
        </p:nvPicPr>
        <p:blipFill>
          <a:blip r:embed="rId3"/>
          <a:stretch>
            <a:fillRect/>
          </a:stretch>
        </p:blipFill>
        <p:spPr>
          <a:xfrm>
            <a:off x="404697" y="1306384"/>
            <a:ext cx="4114800" cy="2385391"/>
          </a:xfrm>
          <a:prstGeom prst="rect">
            <a:avLst/>
          </a:prstGeom>
          <a:ln>
            <a:solidFill>
              <a:schemeClr val="accent1"/>
            </a:solidFill>
          </a:ln>
        </p:spPr>
      </p:pic>
      <p:sp>
        <p:nvSpPr>
          <p:cNvPr id="8" name="TextBox 7">
            <a:extLst>
              <a:ext uri="{FF2B5EF4-FFF2-40B4-BE49-F238E27FC236}">
                <a16:creationId xmlns:a16="http://schemas.microsoft.com/office/drawing/2014/main" id="{3A7A5386-099C-2916-4874-41B540E4A121}"/>
              </a:ext>
            </a:extLst>
          </p:cNvPr>
          <p:cNvSpPr txBox="1"/>
          <p:nvPr/>
        </p:nvSpPr>
        <p:spPr>
          <a:xfrm>
            <a:off x="533173" y="3786441"/>
            <a:ext cx="4059701" cy="707886"/>
          </a:xfrm>
          <a:prstGeom prst="rect">
            <a:avLst/>
          </a:prstGeom>
          <a:noFill/>
        </p:spPr>
        <p:txBody>
          <a:bodyPr wrap="none" rtlCol="0">
            <a:spAutoFit/>
          </a:bodyPr>
          <a:lstStyle/>
          <a:p>
            <a:pPr algn="ctr"/>
            <a:r>
              <a:rPr lang="en-US" sz="2000" dirty="0">
                <a:latin typeface="+mn-lt"/>
              </a:rPr>
              <a:t>USDC/USDT daily purchasing volume </a:t>
            </a:r>
          </a:p>
          <a:p>
            <a:pPr algn="ctr"/>
            <a:r>
              <a:rPr lang="en-US" sz="2000" dirty="0">
                <a:latin typeface="+mn-lt"/>
              </a:rPr>
              <a:t>in Argentina during inflation</a:t>
            </a:r>
          </a:p>
        </p:txBody>
      </p:sp>
      <p:sp>
        <p:nvSpPr>
          <p:cNvPr id="9" name="TextBox 8">
            <a:extLst>
              <a:ext uri="{FF2B5EF4-FFF2-40B4-BE49-F238E27FC236}">
                <a16:creationId xmlns:a16="http://schemas.microsoft.com/office/drawing/2014/main" id="{4AAA276E-8DF3-455F-C126-13BF640E68BC}"/>
              </a:ext>
            </a:extLst>
          </p:cNvPr>
          <p:cNvSpPr txBox="1"/>
          <p:nvPr/>
        </p:nvSpPr>
        <p:spPr>
          <a:xfrm>
            <a:off x="2714035" y="4849304"/>
            <a:ext cx="6429965" cy="338554"/>
          </a:xfrm>
          <a:prstGeom prst="rect">
            <a:avLst/>
          </a:prstGeom>
          <a:noFill/>
        </p:spPr>
        <p:txBody>
          <a:bodyPr wrap="none" rtlCol="0">
            <a:spAutoFit/>
          </a:bodyPr>
          <a:lstStyle/>
          <a:p>
            <a:pPr algn="l"/>
            <a:r>
              <a:rPr lang="en-US" sz="1600" dirty="0">
                <a:latin typeface="+mn-lt"/>
              </a:rPr>
              <a:t>https://</a:t>
            </a:r>
            <a:r>
              <a:rPr lang="en-US" sz="1600" dirty="0" err="1">
                <a:latin typeface="+mn-lt"/>
              </a:rPr>
              <a:t>www.chainalysis.com</a:t>
            </a:r>
            <a:r>
              <a:rPr lang="en-US" sz="1600" dirty="0">
                <a:latin typeface="+mn-lt"/>
              </a:rPr>
              <a:t>/blog/</a:t>
            </a:r>
            <a:r>
              <a:rPr lang="en-US" sz="1600" dirty="0" err="1">
                <a:latin typeface="+mn-lt"/>
              </a:rPr>
              <a:t>latin</a:t>
            </a:r>
            <a:r>
              <a:rPr lang="en-US" sz="1600" dirty="0">
                <a:latin typeface="+mn-lt"/>
              </a:rPr>
              <a:t>-</a:t>
            </a:r>
            <a:r>
              <a:rPr lang="en-US" sz="1600" dirty="0" err="1">
                <a:latin typeface="+mn-lt"/>
              </a:rPr>
              <a:t>america</a:t>
            </a:r>
            <a:r>
              <a:rPr lang="en-US" sz="1600" dirty="0">
                <a:latin typeface="+mn-lt"/>
              </a:rPr>
              <a:t>-cryptocurrency-adoption/</a:t>
            </a:r>
          </a:p>
        </p:txBody>
      </p:sp>
      <p:sp>
        <p:nvSpPr>
          <p:cNvPr id="11" name="TextBox 10">
            <a:extLst>
              <a:ext uri="{FF2B5EF4-FFF2-40B4-BE49-F238E27FC236}">
                <a16:creationId xmlns:a16="http://schemas.microsoft.com/office/drawing/2014/main" id="{AAA58E06-F9E4-97F9-9ACD-F589EE78B6B7}"/>
              </a:ext>
            </a:extLst>
          </p:cNvPr>
          <p:cNvSpPr txBox="1"/>
          <p:nvPr/>
        </p:nvSpPr>
        <p:spPr>
          <a:xfrm>
            <a:off x="4935790" y="1587249"/>
            <a:ext cx="4026039" cy="1708160"/>
          </a:xfrm>
          <a:prstGeom prst="rect">
            <a:avLst/>
          </a:prstGeom>
          <a:noFill/>
          <a:ln>
            <a:solidFill>
              <a:schemeClr val="accent1"/>
            </a:solidFill>
          </a:ln>
        </p:spPr>
        <p:txBody>
          <a:bodyPr wrap="none" rtlCol="0">
            <a:spAutoFit/>
          </a:bodyPr>
          <a:lstStyle/>
          <a:p>
            <a:pPr algn="l"/>
            <a:r>
              <a:rPr lang="en-US" sz="2000" b="0" i="0" dirty="0">
                <a:solidFill>
                  <a:srgbClr val="293972"/>
                </a:solidFill>
                <a:effectLst/>
                <a:latin typeface="+mn-lt"/>
              </a:rPr>
              <a:t>“As crypto adoption has grown, </a:t>
            </a:r>
          </a:p>
          <a:p>
            <a:pPr algn="l"/>
            <a:r>
              <a:rPr lang="en-US" sz="2000" b="0" i="0" dirty="0">
                <a:solidFill>
                  <a:srgbClr val="293972"/>
                </a:solidFill>
                <a:effectLst/>
                <a:latin typeface="+mn-lt"/>
              </a:rPr>
              <a:t>lots of people [in Argentina] will now</a:t>
            </a:r>
          </a:p>
          <a:p>
            <a:pPr algn="l"/>
            <a:r>
              <a:rPr lang="en-US" sz="2000" b="0" i="0" dirty="0">
                <a:solidFill>
                  <a:srgbClr val="293972"/>
                </a:solidFill>
                <a:effectLst/>
                <a:latin typeface="+mn-lt"/>
              </a:rPr>
              <a:t>get their paycheck and immediately </a:t>
            </a:r>
          </a:p>
          <a:p>
            <a:pPr algn="l"/>
            <a:r>
              <a:rPr lang="en-US" sz="2000" b="0" i="0" dirty="0">
                <a:solidFill>
                  <a:srgbClr val="293972"/>
                </a:solidFill>
                <a:effectLst/>
                <a:latin typeface="+mn-lt"/>
              </a:rPr>
              <a:t>put it into USDT or USDC.” </a:t>
            </a:r>
          </a:p>
          <a:p>
            <a:pPr algn="l">
              <a:spcBef>
                <a:spcPts val="600"/>
              </a:spcBef>
            </a:pPr>
            <a:r>
              <a:rPr lang="en-US" sz="2000" dirty="0">
                <a:solidFill>
                  <a:srgbClr val="293972"/>
                </a:solidFill>
                <a:latin typeface="+mn-lt"/>
              </a:rPr>
              <a:t>      </a:t>
            </a:r>
            <a:r>
              <a:rPr lang="en-US" sz="1800" b="0" i="0" dirty="0">
                <a:solidFill>
                  <a:srgbClr val="293972"/>
                </a:solidFill>
                <a:effectLst/>
                <a:latin typeface="+mn-lt"/>
              </a:rPr>
              <a:t>Alfonso Martel Seward</a:t>
            </a:r>
            <a:r>
              <a:rPr lang="en-US" sz="1800" dirty="0">
                <a:solidFill>
                  <a:srgbClr val="293972"/>
                </a:solidFill>
                <a:latin typeface="+mn-lt"/>
              </a:rPr>
              <a:t>,  Lemon Cash</a:t>
            </a:r>
            <a:endParaRPr lang="en-US" sz="1800" dirty="0">
              <a:latin typeface="+mn-lt"/>
            </a:endParaRPr>
          </a:p>
        </p:txBody>
      </p:sp>
    </p:spTree>
    <p:extLst>
      <p:ext uri="{BB962C8B-B14F-4D97-AF65-F5344CB8AC3E}">
        <p14:creationId xmlns:p14="http://schemas.microsoft.com/office/powerpoint/2010/main" val="536458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977EE490-1270-3359-5856-0E497037C4E9}"/>
              </a:ext>
            </a:extLst>
          </p:cNvPr>
          <p:cNvSpPr>
            <a:spLocks noGrp="1"/>
          </p:cNvSpPr>
          <p:nvPr>
            <p:ph type="subTitle" idx="1"/>
          </p:nvPr>
        </p:nvSpPr>
        <p:spPr>
          <a:xfrm>
            <a:off x="1371600" y="3347787"/>
            <a:ext cx="6400800" cy="1314450"/>
          </a:xfrm>
        </p:spPr>
        <p:txBody>
          <a:bodyPr/>
          <a:lstStyle/>
          <a:p>
            <a:endParaRPr lang="en-US" dirty="0">
              <a:solidFill>
                <a:schemeClr val="tx1"/>
              </a:solidFill>
            </a:endParaRPr>
          </a:p>
        </p:txBody>
      </p:sp>
      <p:sp>
        <p:nvSpPr>
          <p:cNvPr id="4" name="Title 3">
            <a:extLst>
              <a:ext uri="{FF2B5EF4-FFF2-40B4-BE49-F238E27FC236}">
                <a16:creationId xmlns:a16="http://schemas.microsoft.com/office/drawing/2014/main" id="{6594CEE1-9535-AFB6-8165-A339DDD68E77}"/>
              </a:ext>
            </a:extLst>
          </p:cNvPr>
          <p:cNvSpPr>
            <a:spLocks noGrp="1"/>
          </p:cNvSpPr>
          <p:nvPr>
            <p:ph type="ctrTitle"/>
          </p:nvPr>
        </p:nvSpPr>
        <p:spPr>
          <a:xfrm>
            <a:off x="587141" y="1795713"/>
            <a:ext cx="8207943" cy="695368"/>
          </a:xfrm>
        </p:spPr>
        <p:txBody>
          <a:bodyPr/>
          <a:lstStyle/>
          <a:p>
            <a:r>
              <a:rPr lang="en-US" dirty="0"/>
              <a:t>Maximal Extractable Value  (MEV)</a:t>
            </a:r>
          </a:p>
        </p:txBody>
      </p:sp>
    </p:spTree>
    <p:extLst>
      <p:ext uri="{BB962C8B-B14F-4D97-AF65-F5344CB8AC3E}">
        <p14:creationId xmlns:p14="http://schemas.microsoft.com/office/powerpoint/2010/main" val="38171350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F50B6-7293-9379-3F05-FA3874B77796}"/>
              </a:ext>
            </a:extLst>
          </p:cNvPr>
          <p:cNvSpPr>
            <a:spLocks noGrp="1"/>
          </p:cNvSpPr>
          <p:nvPr>
            <p:ph type="title"/>
          </p:nvPr>
        </p:nvSpPr>
        <p:spPr/>
        <p:txBody>
          <a:bodyPr>
            <a:normAutofit fontScale="90000"/>
          </a:bodyPr>
          <a:lstStyle/>
          <a:p>
            <a:r>
              <a:rPr lang="en-US" dirty="0"/>
              <a:t>Searchers</a:t>
            </a:r>
          </a:p>
        </p:txBody>
      </p:sp>
      <p:sp>
        <p:nvSpPr>
          <p:cNvPr id="3" name="Content Placeholder 2">
            <a:extLst>
              <a:ext uri="{FF2B5EF4-FFF2-40B4-BE49-F238E27FC236}">
                <a16:creationId xmlns:a16="http://schemas.microsoft.com/office/drawing/2014/main" id="{020E0125-BCEC-8AFF-81DC-C294EE075818}"/>
              </a:ext>
            </a:extLst>
          </p:cNvPr>
          <p:cNvSpPr>
            <a:spLocks noGrp="1"/>
          </p:cNvSpPr>
          <p:nvPr>
            <p:ph idx="1"/>
          </p:nvPr>
        </p:nvSpPr>
        <p:spPr>
          <a:xfrm>
            <a:off x="457199" y="1200151"/>
            <a:ext cx="8490155" cy="3818430"/>
          </a:xfrm>
        </p:spPr>
        <p:txBody>
          <a:bodyPr>
            <a:normAutofit fontScale="85000" lnSpcReduction="10000"/>
          </a:bodyPr>
          <a:lstStyle/>
          <a:p>
            <a:pPr marL="0" indent="0">
              <a:buNone/>
            </a:pPr>
            <a:r>
              <a:rPr lang="en-US" dirty="0"/>
              <a:t>Ethereum gives rise to a new type of business:   </a:t>
            </a:r>
            <a:r>
              <a:rPr lang="en-US" b="1" dirty="0"/>
              <a:t>searchers</a:t>
            </a:r>
          </a:p>
          <a:p>
            <a:pPr>
              <a:spcBef>
                <a:spcPts val="1176"/>
              </a:spcBef>
              <a:tabLst>
                <a:tab pos="1825625" algn="l"/>
              </a:tabLst>
            </a:pPr>
            <a:r>
              <a:rPr lang="en-US" b="1" dirty="0"/>
              <a:t>Arbitrage:	</a:t>
            </a:r>
            <a:r>
              <a:rPr lang="en-US" dirty="0" err="1"/>
              <a:t>Uniswap</a:t>
            </a:r>
            <a:r>
              <a:rPr lang="en-US" dirty="0"/>
              <a:t> DAI/USDC exchange rate is 1.001</a:t>
            </a:r>
            <a:br>
              <a:rPr lang="en-US" dirty="0"/>
            </a:br>
            <a:r>
              <a:rPr lang="en-US" dirty="0"/>
              <a:t>  	whereas at </a:t>
            </a:r>
            <a:r>
              <a:rPr lang="en-US" dirty="0" err="1"/>
              <a:t>Sushiswap</a:t>
            </a:r>
            <a:r>
              <a:rPr lang="en-US" dirty="0"/>
              <a:t> the rate is  1.002</a:t>
            </a:r>
          </a:p>
          <a:p>
            <a:pPr marL="0" indent="0">
              <a:buNone/>
              <a:tabLst>
                <a:tab pos="449263" algn="l"/>
                <a:tab pos="1825625" algn="l"/>
              </a:tabLst>
            </a:pPr>
            <a:r>
              <a:rPr lang="en-US" dirty="0"/>
              <a:t>	⇒  a searcher posts Tx to equalize the markets and profits</a:t>
            </a:r>
          </a:p>
          <a:p>
            <a:pPr>
              <a:spcBef>
                <a:spcPts val="2376"/>
              </a:spcBef>
              <a:tabLst>
                <a:tab pos="449263" algn="l"/>
                <a:tab pos="1825625" algn="l"/>
              </a:tabLst>
            </a:pPr>
            <a:r>
              <a:rPr lang="en-US" b="1" dirty="0"/>
              <a:t>Liquidation</a:t>
            </a:r>
            <a:r>
              <a:rPr lang="en-US" dirty="0"/>
              <a:t>:  suppose there is a liquidation opportunity on </a:t>
            </a:r>
            <a:r>
              <a:rPr lang="en-US" dirty="0" err="1"/>
              <a:t>Aave</a:t>
            </a:r>
            <a:endParaRPr lang="en-US" dirty="0"/>
          </a:p>
          <a:p>
            <a:pPr marL="0" indent="0">
              <a:buNone/>
              <a:tabLst>
                <a:tab pos="449263" algn="l"/>
                <a:tab pos="1825625" algn="l"/>
              </a:tabLst>
            </a:pPr>
            <a:r>
              <a:rPr lang="en-US" dirty="0"/>
              <a:t>	⇒  a searcher posts a liquidation Tx and profits</a:t>
            </a:r>
          </a:p>
          <a:p>
            <a:pPr>
              <a:spcBef>
                <a:spcPts val="2376"/>
              </a:spcBef>
              <a:tabLst>
                <a:tab pos="449263" algn="l"/>
                <a:tab pos="1825625" algn="l"/>
              </a:tabLst>
            </a:pPr>
            <a:r>
              <a:rPr lang="en-US" dirty="0"/>
              <a:t>Many other examples … often using a sequence of Tx (a bundle)</a:t>
            </a:r>
          </a:p>
          <a:p>
            <a:pPr marL="0" indent="0">
              <a:buNone/>
              <a:tabLst>
                <a:tab pos="449263" algn="l"/>
                <a:tab pos="1825625" algn="l"/>
              </a:tabLst>
            </a:pPr>
            <a:endParaRPr lang="en-US" dirty="0"/>
          </a:p>
        </p:txBody>
      </p:sp>
    </p:spTree>
    <p:extLst>
      <p:ext uri="{BB962C8B-B14F-4D97-AF65-F5344CB8AC3E}">
        <p14:creationId xmlns:p14="http://schemas.microsoft.com/office/powerpoint/2010/main" val="4245359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F50B6-7293-9379-3F05-FA3874B77796}"/>
              </a:ext>
            </a:extLst>
          </p:cNvPr>
          <p:cNvSpPr>
            <a:spLocks noGrp="1"/>
          </p:cNvSpPr>
          <p:nvPr>
            <p:ph type="title"/>
          </p:nvPr>
        </p:nvSpPr>
        <p:spPr/>
        <p:txBody>
          <a:bodyPr>
            <a:normAutofit fontScale="90000"/>
          </a:bodyPr>
          <a:lstStyle/>
          <a:p>
            <a:r>
              <a:rPr lang="en-US" dirty="0"/>
              <a:t>The MEV problem</a:t>
            </a:r>
          </a:p>
        </p:txBody>
      </p:sp>
      <p:sp>
        <p:nvSpPr>
          <p:cNvPr id="3" name="Content Placeholder 2">
            <a:extLst>
              <a:ext uri="{FF2B5EF4-FFF2-40B4-BE49-F238E27FC236}">
                <a16:creationId xmlns:a16="http://schemas.microsoft.com/office/drawing/2014/main" id="{020E0125-BCEC-8AFF-81DC-C294EE075818}"/>
              </a:ext>
            </a:extLst>
          </p:cNvPr>
          <p:cNvSpPr>
            <a:spLocks noGrp="1"/>
          </p:cNvSpPr>
          <p:nvPr>
            <p:ph idx="1"/>
          </p:nvPr>
        </p:nvSpPr>
        <p:spPr>
          <a:xfrm>
            <a:off x="457199" y="1042832"/>
            <a:ext cx="8581369" cy="2920185"/>
          </a:xfrm>
        </p:spPr>
        <p:txBody>
          <a:bodyPr>
            <a:normAutofit/>
          </a:bodyPr>
          <a:lstStyle/>
          <a:p>
            <a:pPr marL="0" indent="0">
              <a:buNone/>
            </a:pPr>
            <a:r>
              <a:rPr lang="en-US" sz="2400" dirty="0"/>
              <a:t>What happens when a searcher posts a Tx to the </a:t>
            </a:r>
            <a:r>
              <a:rPr lang="en-US" sz="2400" dirty="0" err="1"/>
              <a:t>mempool</a:t>
            </a:r>
            <a:r>
              <a:rPr lang="en-US" sz="2400" dirty="0"/>
              <a:t>?</a:t>
            </a:r>
          </a:p>
          <a:p>
            <a:pPr>
              <a:spcBef>
                <a:spcPts val="1176"/>
              </a:spcBef>
              <a:tabLst>
                <a:tab pos="1825625" algn="l"/>
              </a:tabLst>
            </a:pPr>
            <a:r>
              <a:rPr lang="en-US" sz="2400" b="1" dirty="0"/>
              <a:t>Validator:	</a:t>
            </a:r>
            <a:r>
              <a:rPr lang="en-US" sz="2400" dirty="0"/>
              <a:t>create a new Tx’ with itself as beneficiary, and 		place it before Sam’s Tx in the proposed block</a:t>
            </a:r>
          </a:p>
          <a:p>
            <a:pPr>
              <a:spcBef>
                <a:spcPts val="1176"/>
              </a:spcBef>
              <a:tabLst>
                <a:tab pos="1825625" algn="l"/>
              </a:tabLst>
            </a:pPr>
            <a:r>
              <a:rPr lang="en-US" sz="2400" b="1" dirty="0"/>
              <a:t>Another searcher: </a:t>
            </a:r>
            <a:r>
              <a:rPr lang="en-US" sz="2400" dirty="0"/>
              <a:t>create a new Tx’ with itself as beneficiary, 	and posts it with a higher </a:t>
            </a:r>
            <a:r>
              <a:rPr lang="en-US" sz="2400" i="1" dirty="0" err="1"/>
              <a:t>maxPrioriyFee</a:t>
            </a:r>
            <a:endParaRPr lang="en-US" sz="2400" i="1" dirty="0"/>
          </a:p>
          <a:p>
            <a:pPr marL="0" indent="0">
              <a:spcBef>
                <a:spcPts val="576"/>
              </a:spcBef>
              <a:buNone/>
              <a:tabLst>
                <a:tab pos="912813" algn="l"/>
                <a:tab pos="1825625" algn="l"/>
              </a:tabLst>
            </a:pPr>
            <a:r>
              <a:rPr lang="en-US" sz="2400" dirty="0"/>
              <a:t>	⇒   this action is now mostly automated by copy-paste bots</a:t>
            </a:r>
          </a:p>
          <a:p>
            <a:pPr marL="0" indent="0">
              <a:spcBef>
                <a:spcPts val="1176"/>
              </a:spcBef>
              <a:buNone/>
              <a:tabLst>
                <a:tab pos="1825625" algn="l"/>
              </a:tabLst>
            </a:pPr>
            <a:endParaRPr lang="en-US" sz="2400" dirty="0"/>
          </a:p>
        </p:txBody>
      </p:sp>
      <p:pic>
        <p:nvPicPr>
          <p:cNvPr id="4" name="Picture 3">
            <a:extLst>
              <a:ext uri="{FF2B5EF4-FFF2-40B4-BE49-F238E27FC236}">
                <a16:creationId xmlns:a16="http://schemas.microsoft.com/office/drawing/2014/main" id="{9DA18D5C-E7A3-0988-05B4-84D3FE98057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57200" y="4368448"/>
            <a:ext cx="360445" cy="621457"/>
          </a:xfrm>
          <a:prstGeom prst="rect">
            <a:avLst/>
          </a:prstGeom>
        </p:spPr>
      </p:pic>
      <p:grpSp>
        <p:nvGrpSpPr>
          <p:cNvPr id="26" name="Group 25">
            <a:extLst>
              <a:ext uri="{FF2B5EF4-FFF2-40B4-BE49-F238E27FC236}">
                <a16:creationId xmlns:a16="http://schemas.microsoft.com/office/drawing/2014/main" id="{78254B8B-3020-C8B7-89E8-782180813844}"/>
              </a:ext>
            </a:extLst>
          </p:cNvPr>
          <p:cNvGrpSpPr/>
          <p:nvPr/>
        </p:nvGrpSpPr>
        <p:grpSpPr>
          <a:xfrm>
            <a:off x="7735044" y="3713704"/>
            <a:ext cx="1030733" cy="1332868"/>
            <a:chOff x="7735044" y="3713704"/>
            <a:chExt cx="1030733" cy="1332868"/>
          </a:xfrm>
        </p:grpSpPr>
        <p:pic>
          <p:nvPicPr>
            <p:cNvPr id="10" name="Picture 9">
              <a:extLst>
                <a:ext uri="{FF2B5EF4-FFF2-40B4-BE49-F238E27FC236}">
                  <a16:creationId xmlns:a16="http://schemas.microsoft.com/office/drawing/2014/main" id="{5052DCFF-6D13-E580-9FBD-18C99C0B045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flipH="1">
              <a:off x="7735044" y="4363226"/>
              <a:ext cx="459941" cy="683346"/>
            </a:xfrm>
            <a:prstGeom prst="rect">
              <a:avLst/>
            </a:prstGeom>
          </p:spPr>
        </p:pic>
        <p:sp>
          <p:nvSpPr>
            <p:cNvPr id="16" name="Cloud Callout 15">
              <a:extLst>
                <a:ext uri="{FF2B5EF4-FFF2-40B4-BE49-F238E27FC236}">
                  <a16:creationId xmlns:a16="http://schemas.microsoft.com/office/drawing/2014/main" id="{9CDFCB7F-4C84-7333-91C2-AC8CD929BF51}"/>
                </a:ext>
              </a:extLst>
            </p:cNvPr>
            <p:cNvSpPr/>
            <p:nvPr/>
          </p:nvSpPr>
          <p:spPr>
            <a:xfrm>
              <a:off x="7851377" y="3713704"/>
              <a:ext cx="914400" cy="400110"/>
            </a:xfrm>
            <a:prstGeom prst="cloudCallout">
              <a:avLst>
                <a:gd name="adj1" fmla="val -18507"/>
                <a:gd name="adj2" fmla="val 121668"/>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Tx’</a:t>
              </a:r>
            </a:p>
          </p:txBody>
        </p:sp>
      </p:grpSp>
      <p:grpSp>
        <p:nvGrpSpPr>
          <p:cNvPr id="18" name="Group 17">
            <a:extLst>
              <a:ext uri="{FF2B5EF4-FFF2-40B4-BE49-F238E27FC236}">
                <a16:creationId xmlns:a16="http://schemas.microsoft.com/office/drawing/2014/main" id="{8977B7B8-C0DD-C017-3747-2D3354791C2A}"/>
              </a:ext>
            </a:extLst>
          </p:cNvPr>
          <p:cNvGrpSpPr/>
          <p:nvPr/>
        </p:nvGrpSpPr>
        <p:grpSpPr>
          <a:xfrm flipH="1">
            <a:off x="4906302" y="4332354"/>
            <a:ext cx="2750339" cy="545639"/>
            <a:chOff x="1308452" y="2954752"/>
            <a:chExt cx="2298251" cy="545639"/>
          </a:xfrm>
        </p:grpSpPr>
        <p:sp>
          <p:nvSpPr>
            <p:cNvPr id="19" name="Rectangle 18">
              <a:extLst>
                <a:ext uri="{FF2B5EF4-FFF2-40B4-BE49-F238E27FC236}">
                  <a16:creationId xmlns:a16="http://schemas.microsoft.com/office/drawing/2014/main" id="{A5CDF769-DA9F-887A-B3B4-BE67DD5B07F6}"/>
                </a:ext>
              </a:extLst>
            </p:cNvPr>
            <p:cNvSpPr/>
            <p:nvPr/>
          </p:nvSpPr>
          <p:spPr>
            <a:xfrm>
              <a:off x="1465045" y="2954752"/>
              <a:ext cx="1957614" cy="54563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t>Tx’: credit Alice</a:t>
              </a:r>
            </a:p>
            <a:p>
              <a:pPr algn="ctr"/>
              <a:r>
                <a:rPr lang="en-US" sz="2000" dirty="0" err="1"/>
                <a:t>maxPrioriyFee</a:t>
              </a:r>
              <a:r>
                <a:rPr lang="en-US" sz="2000" dirty="0"/>
                <a:t>:  2X</a:t>
              </a:r>
            </a:p>
          </p:txBody>
        </p:sp>
        <p:cxnSp>
          <p:nvCxnSpPr>
            <p:cNvPr id="20" name="Straight Arrow Connector 19">
              <a:extLst>
                <a:ext uri="{FF2B5EF4-FFF2-40B4-BE49-F238E27FC236}">
                  <a16:creationId xmlns:a16="http://schemas.microsoft.com/office/drawing/2014/main" id="{5A5FCB64-77C1-5569-B52D-5392A6AEFF46}"/>
                </a:ext>
              </a:extLst>
            </p:cNvPr>
            <p:cNvCxnSpPr>
              <a:cxnSpLocks/>
            </p:cNvCxnSpPr>
            <p:nvPr/>
          </p:nvCxnSpPr>
          <p:spPr>
            <a:xfrm>
              <a:off x="1308452" y="3227571"/>
              <a:ext cx="2298251"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grpSp>
        <p:nvGrpSpPr>
          <p:cNvPr id="25" name="Group 24">
            <a:extLst>
              <a:ext uri="{FF2B5EF4-FFF2-40B4-BE49-F238E27FC236}">
                <a16:creationId xmlns:a16="http://schemas.microsoft.com/office/drawing/2014/main" id="{5ACD0E04-D3C5-43ED-1EC2-085C23C46148}"/>
              </a:ext>
            </a:extLst>
          </p:cNvPr>
          <p:cNvGrpSpPr/>
          <p:nvPr/>
        </p:nvGrpSpPr>
        <p:grpSpPr>
          <a:xfrm>
            <a:off x="968223" y="4377982"/>
            <a:ext cx="2549261" cy="545639"/>
            <a:chOff x="968223" y="4377982"/>
            <a:chExt cx="2549261" cy="545639"/>
          </a:xfrm>
        </p:grpSpPr>
        <p:sp>
          <p:nvSpPr>
            <p:cNvPr id="6" name="Rectangle 5">
              <a:extLst>
                <a:ext uri="{FF2B5EF4-FFF2-40B4-BE49-F238E27FC236}">
                  <a16:creationId xmlns:a16="http://schemas.microsoft.com/office/drawing/2014/main" id="{FC9F1E92-1BE3-CD3F-719A-ECAED0E7E5E3}"/>
                </a:ext>
              </a:extLst>
            </p:cNvPr>
            <p:cNvSpPr/>
            <p:nvPr/>
          </p:nvSpPr>
          <p:spPr>
            <a:xfrm>
              <a:off x="1192523" y="4377982"/>
              <a:ext cx="2043026" cy="54563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t>Tx: credit Sam</a:t>
              </a:r>
            </a:p>
            <a:p>
              <a:pPr algn="ctr"/>
              <a:r>
                <a:rPr lang="en-US" sz="2000" dirty="0" err="1"/>
                <a:t>maxPrioriyFee</a:t>
              </a:r>
              <a:r>
                <a:rPr lang="en-US" sz="2000" dirty="0"/>
                <a:t>:  X</a:t>
              </a:r>
            </a:p>
          </p:txBody>
        </p:sp>
        <p:cxnSp>
          <p:nvCxnSpPr>
            <p:cNvPr id="22" name="Straight Arrow Connector 21">
              <a:extLst>
                <a:ext uri="{FF2B5EF4-FFF2-40B4-BE49-F238E27FC236}">
                  <a16:creationId xmlns:a16="http://schemas.microsoft.com/office/drawing/2014/main" id="{A6AA0247-4BE1-995E-3CF1-3647602749CF}"/>
                </a:ext>
              </a:extLst>
            </p:cNvPr>
            <p:cNvCxnSpPr>
              <a:cxnSpLocks/>
            </p:cNvCxnSpPr>
            <p:nvPr/>
          </p:nvCxnSpPr>
          <p:spPr>
            <a:xfrm>
              <a:off x="968223" y="4671791"/>
              <a:ext cx="2549261"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sp>
        <p:nvSpPr>
          <p:cNvPr id="23" name="TextBox 22">
            <a:extLst>
              <a:ext uri="{FF2B5EF4-FFF2-40B4-BE49-F238E27FC236}">
                <a16:creationId xmlns:a16="http://schemas.microsoft.com/office/drawing/2014/main" id="{C99BD9FD-802B-0380-5BE8-E500270FF8E0}"/>
              </a:ext>
            </a:extLst>
          </p:cNvPr>
          <p:cNvSpPr txBox="1"/>
          <p:nvPr/>
        </p:nvSpPr>
        <p:spPr>
          <a:xfrm>
            <a:off x="278189" y="3900918"/>
            <a:ext cx="718466" cy="461665"/>
          </a:xfrm>
          <a:prstGeom prst="rect">
            <a:avLst/>
          </a:prstGeom>
          <a:noFill/>
        </p:spPr>
        <p:txBody>
          <a:bodyPr wrap="none" rtlCol="0">
            <a:spAutoFit/>
          </a:bodyPr>
          <a:lstStyle/>
          <a:p>
            <a:pPr algn="l"/>
            <a:r>
              <a:rPr lang="en-US" dirty="0">
                <a:latin typeface="+mn-lt"/>
              </a:rPr>
              <a:t>Sam</a:t>
            </a:r>
          </a:p>
        </p:txBody>
      </p:sp>
      <p:sp>
        <p:nvSpPr>
          <p:cNvPr id="24" name="Cloud Callout 23">
            <a:extLst>
              <a:ext uri="{FF2B5EF4-FFF2-40B4-BE49-F238E27FC236}">
                <a16:creationId xmlns:a16="http://schemas.microsoft.com/office/drawing/2014/main" id="{D2CD3284-A080-11F3-25A4-DB6E71E92DC9}"/>
              </a:ext>
            </a:extLst>
          </p:cNvPr>
          <p:cNvSpPr/>
          <p:nvPr/>
        </p:nvSpPr>
        <p:spPr>
          <a:xfrm rot="19963146">
            <a:off x="3291395" y="4172840"/>
            <a:ext cx="2152317" cy="566182"/>
          </a:xfrm>
          <a:prstGeom prst="cloudCallout">
            <a:avLst>
              <a:gd name="adj1" fmla="val -9905"/>
              <a:gd name="adj2" fmla="val 40574"/>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err="1">
                <a:solidFill>
                  <a:schemeClr val="tx1"/>
                </a:solidFill>
              </a:rPr>
              <a:t>mempool</a:t>
            </a:r>
            <a:endParaRPr lang="en-US" sz="2000" dirty="0">
              <a:solidFill>
                <a:schemeClr val="tx1"/>
              </a:solidFill>
            </a:endParaRPr>
          </a:p>
        </p:txBody>
      </p:sp>
    </p:spTree>
    <p:extLst>
      <p:ext uri="{BB962C8B-B14F-4D97-AF65-F5344CB8AC3E}">
        <p14:creationId xmlns:p14="http://schemas.microsoft.com/office/powerpoint/2010/main" val="3088618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6"/>
                                        </p:tgtEl>
                                        <p:attrNameLst>
                                          <p:attrName>style.visibility</p:attrName>
                                        </p:attrNameLst>
                                      </p:cBhvr>
                                      <p:to>
                                        <p:strVal val="visible"/>
                                      </p:to>
                                    </p:set>
                                  </p:childTnLst>
                                </p:cTn>
                              </p:par>
                            </p:childTnLst>
                          </p:cTn>
                        </p:par>
                        <p:par>
                          <p:cTn id="16" fill="hold">
                            <p:stCondLst>
                              <p:cond delay="0"/>
                            </p:stCondLst>
                            <p:childTnLst>
                              <p:par>
                                <p:cTn id="17" presetID="22" presetClass="entr" presetSubtype="2"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right)">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F50B6-7293-9379-3F05-FA3874B77796}"/>
              </a:ext>
            </a:extLst>
          </p:cNvPr>
          <p:cNvSpPr>
            <a:spLocks noGrp="1"/>
          </p:cNvSpPr>
          <p:nvPr>
            <p:ph type="title"/>
          </p:nvPr>
        </p:nvSpPr>
        <p:spPr/>
        <p:txBody>
          <a:bodyPr>
            <a:normAutofit fontScale="90000"/>
          </a:bodyPr>
          <a:lstStyle/>
          <a:p>
            <a:r>
              <a:rPr lang="en-US" dirty="0"/>
              <a:t>The MEV problem</a:t>
            </a:r>
          </a:p>
        </p:txBody>
      </p:sp>
      <p:pic>
        <p:nvPicPr>
          <p:cNvPr id="4" name="Picture 3">
            <a:extLst>
              <a:ext uri="{FF2B5EF4-FFF2-40B4-BE49-F238E27FC236}">
                <a16:creationId xmlns:a16="http://schemas.microsoft.com/office/drawing/2014/main" id="{9DA18D5C-E7A3-0988-05B4-84D3FE98057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57200" y="4368448"/>
            <a:ext cx="360445" cy="621457"/>
          </a:xfrm>
          <a:prstGeom prst="rect">
            <a:avLst/>
          </a:prstGeom>
        </p:spPr>
      </p:pic>
      <p:grpSp>
        <p:nvGrpSpPr>
          <p:cNvPr id="26" name="Group 25">
            <a:extLst>
              <a:ext uri="{FF2B5EF4-FFF2-40B4-BE49-F238E27FC236}">
                <a16:creationId xmlns:a16="http://schemas.microsoft.com/office/drawing/2014/main" id="{78254B8B-3020-C8B7-89E8-782180813844}"/>
              </a:ext>
            </a:extLst>
          </p:cNvPr>
          <p:cNvGrpSpPr/>
          <p:nvPr/>
        </p:nvGrpSpPr>
        <p:grpSpPr>
          <a:xfrm>
            <a:off x="7735044" y="3713704"/>
            <a:ext cx="1030733" cy="1332868"/>
            <a:chOff x="7735044" y="3713704"/>
            <a:chExt cx="1030733" cy="1332868"/>
          </a:xfrm>
        </p:grpSpPr>
        <p:pic>
          <p:nvPicPr>
            <p:cNvPr id="10" name="Picture 9">
              <a:extLst>
                <a:ext uri="{FF2B5EF4-FFF2-40B4-BE49-F238E27FC236}">
                  <a16:creationId xmlns:a16="http://schemas.microsoft.com/office/drawing/2014/main" id="{5052DCFF-6D13-E580-9FBD-18C99C0B0456}"/>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flipH="1">
              <a:off x="7735044" y="4363226"/>
              <a:ext cx="459941" cy="683346"/>
            </a:xfrm>
            <a:prstGeom prst="rect">
              <a:avLst/>
            </a:prstGeom>
          </p:spPr>
        </p:pic>
        <p:sp>
          <p:nvSpPr>
            <p:cNvPr id="16" name="Cloud Callout 15">
              <a:extLst>
                <a:ext uri="{FF2B5EF4-FFF2-40B4-BE49-F238E27FC236}">
                  <a16:creationId xmlns:a16="http://schemas.microsoft.com/office/drawing/2014/main" id="{9CDFCB7F-4C84-7333-91C2-AC8CD929BF51}"/>
                </a:ext>
              </a:extLst>
            </p:cNvPr>
            <p:cNvSpPr/>
            <p:nvPr/>
          </p:nvSpPr>
          <p:spPr>
            <a:xfrm>
              <a:off x="7851377" y="3713704"/>
              <a:ext cx="914400" cy="400110"/>
            </a:xfrm>
            <a:prstGeom prst="cloudCallout">
              <a:avLst>
                <a:gd name="adj1" fmla="val -18507"/>
                <a:gd name="adj2" fmla="val 121668"/>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Tx’</a:t>
              </a:r>
            </a:p>
          </p:txBody>
        </p:sp>
      </p:grpSp>
      <p:grpSp>
        <p:nvGrpSpPr>
          <p:cNvPr id="18" name="Group 17">
            <a:extLst>
              <a:ext uri="{FF2B5EF4-FFF2-40B4-BE49-F238E27FC236}">
                <a16:creationId xmlns:a16="http://schemas.microsoft.com/office/drawing/2014/main" id="{8977B7B8-C0DD-C017-3747-2D3354791C2A}"/>
              </a:ext>
            </a:extLst>
          </p:cNvPr>
          <p:cNvGrpSpPr/>
          <p:nvPr/>
        </p:nvGrpSpPr>
        <p:grpSpPr>
          <a:xfrm flipH="1">
            <a:off x="4906302" y="4332354"/>
            <a:ext cx="2750339" cy="545639"/>
            <a:chOff x="1308452" y="2954752"/>
            <a:chExt cx="2298251" cy="545639"/>
          </a:xfrm>
        </p:grpSpPr>
        <p:sp>
          <p:nvSpPr>
            <p:cNvPr id="19" name="Rectangle 18">
              <a:extLst>
                <a:ext uri="{FF2B5EF4-FFF2-40B4-BE49-F238E27FC236}">
                  <a16:creationId xmlns:a16="http://schemas.microsoft.com/office/drawing/2014/main" id="{A5CDF769-DA9F-887A-B3B4-BE67DD5B07F6}"/>
                </a:ext>
              </a:extLst>
            </p:cNvPr>
            <p:cNvSpPr/>
            <p:nvPr/>
          </p:nvSpPr>
          <p:spPr>
            <a:xfrm>
              <a:off x="1465045" y="2954752"/>
              <a:ext cx="1957614" cy="54563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t>Tx’: credit Alice</a:t>
              </a:r>
            </a:p>
            <a:p>
              <a:pPr algn="ctr"/>
              <a:r>
                <a:rPr lang="en-US" sz="2000" dirty="0" err="1"/>
                <a:t>maxPrioriyFee</a:t>
              </a:r>
              <a:r>
                <a:rPr lang="en-US" sz="2000" dirty="0"/>
                <a:t>:  2X</a:t>
              </a:r>
            </a:p>
          </p:txBody>
        </p:sp>
        <p:cxnSp>
          <p:nvCxnSpPr>
            <p:cNvPr id="20" name="Straight Arrow Connector 19">
              <a:extLst>
                <a:ext uri="{FF2B5EF4-FFF2-40B4-BE49-F238E27FC236}">
                  <a16:creationId xmlns:a16="http://schemas.microsoft.com/office/drawing/2014/main" id="{5A5FCB64-77C1-5569-B52D-5392A6AEFF46}"/>
                </a:ext>
              </a:extLst>
            </p:cNvPr>
            <p:cNvCxnSpPr>
              <a:cxnSpLocks/>
            </p:cNvCxnSpPr>
            <p:nvPr/>
          </p:nvCxnSpPr>
          <p:spPr>
            <a:xfrm>
              <a:off x="1308452" y="3227571"/>
              <a:ext cx="2298251"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grpSp>
        <p:nvGrpSpPr>
          <p:cNvPr id="25" name="Group 24">
            <a:extLst>
              <a:ext uri="{FF2B5EF4-FFF2-40B4-BE49-F238E27FC236}">
                <a16:creationId xmlns:a16="http://schemas.microsoft.com/office/drawing/2014/main" id="{5ACD0E04-D3C5-43ED-1EC2-085C23C46148}"/>
              </a:ext>
            </a:extLst>
          </p:cNvPr>
          <p:cNvGrpSpPr/>
          <p:nvPr/>
        </p:nvGrpSpPr>
        <p:grpSpPr>
          <a:xfrm>
            <a:off x="968223" y="4377982"/>
            <a:ext cx="2549261" cy="545639"/>
            <a:chOff x="968223" y="4377982"/>
            <a:chExt cx="2549261" cy="545639"/>
          </a:xfrm>
        </p:grpSpPr>
        <p:sp>
          <p:nvSpPr>
            <p:cNvPr id="6" name="Rectangle 5">
              <a:extLst>
                <a:ext uri="{FF2B5EF4-FFF2-40B4-BE49-F238E27FC236}">
                  <a16:creationId xmlns:a16="http://schemas.microsoft.com/office/drawing/2014/main" id="{FC9F1E92-1BE3-CD3F-719A-ECAED0E7E5E3}"/>
                </a:ext>
              </a:extLst>
            </p:cNvPr>
            <p:cNvSpPr/>
            <p:nvPr/>
          </p:nvSpPr>
          <p:spPr>
            <a:xfrm>
              <a:off x="1192523" y="4377982"/>
              <a:ext cx="2043026" cy="54563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t>Tx: credit Sam</a:t>
              </a:r>
            </a:p>
            <a:p>
              <a:pPr algn="ctr"/>
              <a:r>
                <a:rPr lang="en-US" sz="2000" dirty="0" err="1"/>
                <a:t>maxPrioriyFee</a:t>
              </a:r>
              <a:r>
                <a:rPr lang="en-US" sz="2000" dirty="0"/>
                <a:t>:  X</a:t>
              </a:r>
            </a:p>
          </p:txBody>
        </p:sp>
        <p:cxnSp>
          <p:nvCxnSpPr>
            <p:cNvPr id="22" name="Straight Arrow Connector 21">
              <a:extLst>
                <a:ext uri="{FF2B5EF4-FFF2-40B4-BE49-F238E27FC236}">
                  <a16:creationId xmlns:a16="http://schemas.microsoft.com/office/drawing/2014/main" id="{A6AA0247-4BE1-995E-3CF1-3647602749CF}"/>
                </a:ext>
              </a:extLst>
            </p:cNvPr>
            <p:cNvCxnSpPr>
              <a:cxnSpLocks/>
            </p:cNvCxnSpPr>
            <p:nvPr/>
          </p:nvCxnSpPr>
          <p:spPr>
            <a:xfrm>
              <a:off x="968223" y="4671791"/>
              <a:ext cx="2549261"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sp>
        <p:nvSpPr>
          <p:cNvPr id="23" name="TextBox 22">
            <a:extLst>
              <a:ext uri="{FF2B5EF4-FFF2-40B4-BE49-F238E27FC236}">
                <a16:creationId xmlns:a16="http://schemas.microsoft.com/office/drawing/2014/main" id="{C99BD9FD-802B-0380-5BE8-E500270FF8E0}"/>
              </a:ext>
            </a:extLst>
          </p:cNvPr>
          <p:cNvSpPr txBox="1"/>
          <p:nvPr/>
        </p:nvSpPr>
        <p:spPr>
          <a:xfrm>
            <a:off x="278189" y="3900918"/>
            <a:ext cx="718466" cy="461665"/>
          </a:xfrm>
          <a:prstGeom prst="rect">
            <a:avLst/>
          </a:prstGeom>
          <a:noFill/>
        </p:spPr>
        <p:txBody>
          <a:bodyPr wrap="none" rtlCol="0">
            <a:spAutoFit/>
          </a:bodyPr>
          <a:lstStyle/>
          <a:p>
            <a:pPr algn="l"/>
            <a:r>
              <a:rPr lang="en-US" dirty="0">
                <a:latin typeface="+mn-lt"/>
              </a:rPr>
              <a:t>Sam</a:t>
            </a:r>
          </a:p>
        </p:txBody>
      </p:sp>
      <p:sp>
        <p:nvSpPr>
          <p:cNvPr id="24" name="Cloud Callout 23">
            <a:extLst>
              <a:ext uri="{FF2B5EF4-FFF2-40B4-BE49-F238E27FC236}">
                <a16:creationId xmlns:a16="http://schemas.microsoft.com/office/drawing/2014/main" id="{D2CD3284-A080-11F3-25A4-DB6E71E92DC9}"/>
              </a:ext>
            </a:extLst>
          </p:cNvPr>
          <p:cNvSpPr/>
          <p:nvPr/>
        </p:nvSpPr>
        <p:spPr>
          <a:xfrm rot="19963146">
            <a:off x="3291395" y="4172840"/>
            <a:ext cx="2152317" cy="566182"/>
          </a:xfrm>
          <a:prstGeom prst="cloudCallout">
            <a:avLst>
              <a:gd name="adj1" fmla="val -9905"/>
              <a:gd name="adj2" fmla="val 40574"/>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err="1">
                <a:solidFill>
                  <a:schemeClr val="tx1"/>
                </a:solidFill>
              </a:rPr>
              <a:t>mempool</a:t>
            </a:r>
            <a:endParaRPr lang="en-US" sz="2000" dirty="0">
              <a:solidFill>
                <a:schemeClr val="tx1"/>
              </a:solidFill>
            </a:endParaRPr>
          </a:p>
        </p:txBody>
      </p:sp>
      <p:pic>
        <p:nvPicPr>
          <p:cNvPr id="8" name="apple.mp4">
            <a:hlinkClick r:id="" action="ppaction://media"/>
            <a:extLst>
              <a:ext uri="{FF2B5EF4-FFF2-40B4-BE49-F238E27FC236}">
                <a16:creationId xmlns:a16="http://schemas.microsoft.com/office/drawing/2014/main" id="{0BD48EB7-4B2C-2F2D-96AF-73FCB94A78F5}"/>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2778181" y="1057224"/>
            <a:ext cx="3178743" cy="2384057"/>
          </a:xfrm>
          <a:prstGeom prst="rect">
            <a:avLst/>
          </a:prstGeom>
        </p:spPr>
      </p:pic>
    </p:spTree>
    <p:extLst>
      <p:ext uri="{BB962C8B-B14F-4D97-AF65-F5344CB8AC3E}">
        <p14:creationId xmlns:p14="http://schemas.microsoft.com/office/powerpoint/2010/main" val="1339226258"/>
      </p:ext>
    </p:extLst>
  </p:cSld>
  <p:clrMapOvr>
    <a:masterClrMapping/>
  </p:clrMapOvr>
  <p:timing>
    <p:tnLst>
      <p:par>
        <p:cTn id="1" dur="indefinite" restart="never" nodeType="tmRoot">
          <p:childTnLst>
            <p:video>
              <p:cMediaNode vol="80000">
                <p:cTn id="2" fill="hold" display="0">
                  <p:stCondLst>
                    <p:cond delay="indefinite"/>
                  </p:stCondLst>
                </p:cTn>
                <p:tgtEl>
                  <p:spTgt spid="8"/>
                </p:tgtEl>
              </p:cMediaNode>
            </p:video>
            <p:seq concurrent="1" nextAc="seek">
              <p:cTn id="3" restart="whenNotActive" fill="hold" evtFilter="cancelBubble" nodeType="interactiveSeq">
                <p:stCondLst>
                  <p:cond evt="onClick" delay="0">
                    <p:tgtEl>
                      <p:spTgt spid="8"/>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p:cTn id="7"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lgn="l">
          <a:defRPr dirty="0" smtClean="0">
            <a:latin typeface="+mn-lt"/>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92609</TotalTime>
  <Words>2997</Words>
  <Application>Microsoft Macintosh PowerPoint</Application>
  <PresentationFormat>On-screen Show (16:9)</PresentationFormat>
  <Paragraphs>422</Paragraphs>
  <Slides>49</Slides>
  <Notes>26</Notes>
  <HiddenSlides>2</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49</vt:i4>
      </vt:variant>
    </vt:vector>
  </HeadingPairs>
  <TitlesOfParts>
    <vt:vector size="54" baseType="lpstr">
      <vt:lpstr>Arial</vt:lpstr>
      <vt:lpstr>Calibri</vt:lpstr>
      <vt:lpstr>Cambria Math</vt:lpstr>
      <vt:lpstr>Noto Sans</vt:lpstr>
      <vt:lpstr>Office Theme</vt:lpstr>
      <vt:lpstr>(1) Maximal Extractable Value, (2)  NFT Marketplaces</vt:lpstr>
      <vt:lpstr>Where we are in the course</vt:lpstr>
      <vt:lpstr>Decentralized Finance  (DeFi) </vt:lpstr>
      <vt:lpstr>Why DeFi?  Failures of the existing financial system</vt:lpstr>
      <vt:lpstr>Why DeFi?  Failures of the existing financial system</vt:lpstr>
      <vt:lpstr>Maximal Extractable Value  (MEV)</vt:lpstr>
      <vt:lpstr>Searchers</vt:lpstr>
      <vt:lpstr>The MEV problem</vt:lpstr>
      <vt:lpstr>The MEV problem</vt:lpstr>
      <vt:lpstr>The result harms honest users</vt:lpstr>
      <vt:lpstr>The result harms consensus</vt:lpstr>
      <vt:lpstr>The result causes centralization</vt:lpstr>
      <vt:lpstr>How big are MEV rewards?</vt:lpstr>
      <vt:lpstr>How big are MEV rewards?</vt:lpstr>
      <vt:lpstr>What to do??</vt:lpstr>
      <vt:lpstr>Two options</vt:lpstr>
      <vt:lpstr>Option 1:  Proposer Builder Separation (PBS)</vt:lpstr>
      <vt:lpstr>The participants in PBS  (as in MEV-boost)</vt:lpstr>
      <vt:lpstr>MEV-boost</vt:lpstr>
      <vt:lpstr>Many block options per slot</vt:lpstr>
      <vt:lpstr>Operating relays</vt:lpstr>
      <vt:lpstr>An example:  flashbots relay</vt:lpstr>
      <vt:lpstr>The race problem</vt:lpstr>
      <vt:lpstr>An example:  flashbots relay</vt:lpstr>
      <vt:lpstr>Are we done?   Not quite …</vt:lpstr>
      <vt:lpstr>The next step: SUAVE</vt:lpstr>
      <vt:lpstr>The SUAVE Multiparty Computation</vt:lpstr>
      <vt:lpstr>Option 2: Fair Ordering of Transactions</vt:lpstr>
      <vt:lpstr>Can we reduce MEV?</vt:lpstr>
      <vt:lpstr>Aequitas:  Time-Based Order-Fairness</vt:lpstr>
      <vt:lpstr>Aequitas:  Time-Based Order-Fairness</vt:lpstr>
      <vt:lpstr>More Time-Based Order-Fairness Protocols</vt:lpstr>
      <vt:lpstr>A different approach: blind order-fairness</vt:lpstr>
      <vt:lpstr>Blind Order-Fairness</vt:lpstr>
      <vt:lpstr>Blind Order-Fairness</vt:lpstr>
      <vt:lpstr>More ideas needed!</vt:lpstr>
      <vt:lpstr>New topic: the World of NFTs</vt:lpstr>
      <vt:lpstr>Digital assets  (NFTs)</vt:lpstr>
      <vt:lpstr>Digital assets  (NFTs)</vt:lpstr>
      <vt:lpstr>The ERC-721 standard</vt:lpstr>
      <vt:lpstr>The ERC-721 standard   (subset)</vt:lpstr>
      <vt:lpstr>Example: CryptoPunks  (2017, predates ERC-721)</vt:lpstr>
      <vt:lpstr>NFT Marketplaces</vt:lpstr>
      <vt:lpstr>The NFT ecosystem</vt:lpstr>
      <vt:lpstr>PowerPoint Presentation</vt:lpstr>
      <vt:lpstr>Royalties</vt:lpstr>
      <vt:lpstr>Gaming Guilds</vt:lpstr>
      <vt:lpstr>Develop Virtual Land?</vt:lpstr>
      <vt:lpstr>END  OF  LECTURE</vt:lpstr>
    </vt:vector>
  </TitlesOfParts>
  <Company>Stanford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Monica Lam</dc:creator>
  <cp:lastModifiedBy>Dan Boneh</cp:lastModifiedBy>
  <cp:revision>1302</cp:revision>
  <cp:lastPrinted>2015-09-20T23:02:57Z</cp:lastPrinted>
  <dcterms:created xsi:type="dcterms:W3CDTF">2010-10-17T19:58:05Z</dcterms:created>
  <dcterms:modified xsi:type="dcterms:W3CDTF">2023-12-10T22:46:51Z</dcterms:modified>
</cp:coreProperties>
</file>