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352" r:id="rId2"/>
    <p:sldId id="1712" r:id="rId3"/>
    <p:sldId id="1713" r:id="rId4"/>
    <p:sldId id="1715" r:id="rId5"/>
    <p:sldId id="1716" r:id="rId6"/>
    <p:sldId id="1717" r:id="rId7"/>
    <p:sldId id="1750" r:id="rId8"/>
    <p:sldId id="1714" r:id="rId9"/>
    <p:sldId id="1751" r:id="rId10"/>
    <p:sldId id="1752" r:id="rId11"/>
    <p:sldId id="1753" r:id="rId12"/>
    <p:sldId id="1757" r:id="rId13"/>
    <p:sldId id="1758" r:id="rId14"/>
    <p:sldId id="1754" r:id="rId15"/>
    <p:sldId id="1756" r:id="rId16"/>
    <p:sldId id="1755" r:id="rId17"/>
    <p:sldId id="1759" r:id="rId18"/>
    <p:sldId id="1760" r:id="rId19"/>
    <p:sldId id="1761" r:id="rId20"/>
    <p:sldId id="1762" r:id="rId21"/>
    <p:sldId id="1767" r:id="rId22"/>
    <p:sldId id="1764" r:id="rId23"/>
    <p:sldId id="1768" r:id="rId24"/>
    <p:sldId id="1769" r:id="rId25"/>
    <p:sldId id="1770" r:id="rId26"/>
    <p:sldId id="1765" r:id="rId27"/>
    <p:sldId id="1771" r:id="rId28"/>
    <p:sldId id="1774" r:id="rId29"/>
    <p:sldId id="1775" r:id="rId30"/>
    <p:sldId id="1780" r:id="rId31"/>
    <p:sldId id="1782" r:id="rId32"/>
    <p:sldId id="1772" r:id="rId33"/>
    <p:sldId id="1792" r:id="rId34"/>
    <p:sldId id="1788" r:id="rId35"/>
    <p:sldId id="1791" r:id="rId36"/>
    <p:sldId id="1773" r:id="rId37"/>
    <p:sldId id="1783" r:id="rId38"/>
    <p:sldId id="1790" r:id="rId39"/>
    <p:sldId id="1784" r:id="rId40"/>
    <p:sldId id="1781" r:id="rId41"/>
    <p:sldId id="1785" r:id="rId42"/>
    <p:sldId id="1787" r:id="rId43"/>
    <p:sldId id="1786" r:id="rId44"/>
    <p:sldId id="1793" r:id="rId45"/>
    <p:sldId id="1776" r:id="rId46"/>
    <p:sldId id="1777" r:id="rId47"/>
    <p:sldId id="1778" r:id="rId48"/>
    <p:sldId id="1779" r:id="rId49"/>
    <p:sldId id="1789" r:id="rId50"/>
    <p:sldId id="1633" r:id="rId5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025FF"/>
    <a:srgbClr val="9A0000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0706" autoAdjust="0"/>
  </p:normalViewPr>
  <p:slideViewPr>
    <p:cSldViewPr snapToGrid="0">
      <p:cViewPr varScale="1">
        <p:scale>
          <a:sx n="130" d="100"/>
          <a:sy n="130" d="100"/>
        </p:scale>
        <p:origin x="208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is worried ETH value will fall and she will be liquidated.   Wants to swap ETH collateral for equivalent USDC.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fee was paid to the pool, so </a:t>
            </a:r>
            <a:r>
              <a:rPr lang="en-US" dirty="0" err="1"/>
              <a:t>LiquidityAfter</a:t>
            </a:r>
            <a:r>
              <a:rPr lang="en-US" dirty="0"/>
              <a:t> is bigger than </a:t>
            </a:r>
            <a:r>
              <a:rPr lang="en-US" dirty="0" err="1"/>
              <a:t>LiquidityBefore</a:t>
            </a:r>
            <a:r>
              <a:rPr lang="en-US" dirty="0"/>
              <a:t>.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aave</a:t>
            </a:r>
            <a:r>
              <a:rPr lang="en-US" dirty="0"/>
              <a:t>/</a:t>
            </a:r>
            <a:r>
              <a:rPr lang="en-US" dirty="0" err="1"/>
              <a:t>aave</a:t>
            </a:r>
            <a:r>
              <a:rPr lang="en-US" dirty="0"/>
              <a:t>-protocol/blob/master/contracts/</a:t>
            </a:r>
            <a:r>
              <a:rPr lang="en-US" dirty="0" err="1"/>
              <a:t>lendingpool</a:t>
            </a:r>
            <a:r>
              <a:rPr lang="en-US"/>
              <a:t>/LendingPool.sol#L835%23L902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maker:   a large bank.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means that the UNI and USDC ERC-20 contracts transfer coins from LP’s address to pool’s address.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&gt;0,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    so  p&gt;0.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𝑑𝑥</a:t>
                </a:r>
                <a:r>
                  <a:rPr lang="en-US" dirty="0"/>
                  <a:t>&gt;0,     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𝑑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𝑦&lt;0</a:t>
                </a:r>
                <a:r>
                  <a:rPr lang="en-US" dirty="0"/>
                  <a:t>,     so  p&gt;0.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holds for any curve as long as  </a:t>
            </a:r>
            <a:r>
              <a:rPr lang="en-US" dirty="0" err="1"/>
              <a:t>dy</a:t>
            </a:r>
            <a:r>
              <a:rPr lang="en-US" dirty="0"/>
              <a:t>/dx is monotonically decreasing from infinity to zero as x goes from 0 to infinity.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Alternatively, the shallower the pool, the greater the slippage.  We want deep pools.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8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</m:t>
                    </m:r>
                  </m:oMath>
                </a14:m>
                <a:r>
                  <a:rPr lang="en-US" dirty="0"/>
                  <a:t>1, LP gets fees.    When |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−</m:t>
                    </m:r>
                  </m:oMath>
                </a14:m>
                <a:r>
                  <a:rPr lang="en-US" dirty="0"/>
                  <a:t>1| is large, LP’s losses</a:t>
                </a:r>
                <a:r>
                  <a:rPr lang="en-US" baseline="0" dirty="0"/>
                  <a:t> are great.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:r>
                  <a:rPr lang="en-US" sz="1200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 =</a:t>
                </a:r>
                <a:r>
                  <a:rPr lang="en-US" dirty="0"/>
                  <a:t>1, LP gets fees.    When |</a:t>
                </a:r>
                <a:r>
                  <a:rPr lang="en-US" sz="1200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 −</a:t>
                </a:r>
                <a:r>
                  <a:rPr lang="en-US" dirty="0"/>
                  <a:t>1| is large, LP’s losses</a:t>
                </a:r>
                <a:r>
                  <a:rPr lang="en-US" baseline="0" dirty="0"/>
                  <a:t> are great.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5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osFwSdVU0&amp;t=3074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hackingdistributed.com/2020/03/11/flash-loan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0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hyperlink" Target="https://www.amazon.com/Flash-Boys-Wall-Street-Revolt/dp/039335159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208.06046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youtu.be/lBntkdgoHr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Decentralized Exchanges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</a:t>
            </a:r>
            <a:r>
              <a:rPr lang="en-US"/>
              <a:t>Fall 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801C-EE5E-A5DE-29CA-365C1995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exchange?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A989-DAE0-7B7A-62E0-5FDA0741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2" y="110183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types of ERC-20 tokens on Ethereum:</a:t>
            </a:r>
          </a:p>
          <a:p>
            <a:r>
              <a:rPr lang="en-US" sz="2000" dirty="0"/>
              <a:t>WETH:  ETH wrapped as an ERC-20,        </a:t>
            </a:r>
            <a:r>
              <a:rPr lang="en-US" sz="2000" dirty="0" err="1"/>
              <a:t>stETH</a:t>
            </a:r>
            <a:r>
              <a:rPr lang="en-US" sz="2000" dirty="0"/>
              <a:t>:  staked ETH</a:t>
            </a:r>
          </a:p>
          <a:p>
            <a:r>
              <a:rPr lang="en-US" sz="2000" dirty="0"/>
              <a:t>USDC, USDT, DAI:   USD </a:t>
            </a:r>
            <a:r>
              <a:rPr lang="en-US" sz="2000" dirty="0" err="1"/>
              <a:t>stablecoins</a:t>
            </a:r>
            <a:endParaRPr lang="en-US" sz="2000" dirty="0"/>
          </a:p>
          <a:p>
            <a:r>
              <a:rPr lang="en-US" sz="2000" dirty="0"/>
              <a:t>Governance tokens (e.g., GTC for </a:t>
            </a:r>
            <a:r>
              <a:rPr lang="en-US" sz="2000" dirty="0" err="1"/>
              <a:t>Gitcoin</a:t>
            </a:r>
            <a:r>
              <a:rPr lang="en-US" sz="2000" dirty="0"/>
              <a:t>), </a:t>
            </a:r>
          </a:p>
          <a:p>
            <a:r>
              <a:rPr lang="en-US" sz="2000" dirty="0"/>
              <a:t>Gaming tokens</a:t>
            </a:r>
          </a:p>
          <a:p>
            <a:pPr marL="0" indent="0">
              <a:buNone/>
            </a:pPr>
            <a:r>
              <a:rPr lang="en-US" sz="2000" dirty="0"/>
              <a:t>	…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An exchange</a:t>
            </a:r>
            <a:r>
              <a:rPr lang="en-US" sz="2400" dirty="0"/>
              <a:t>:  used to convert one token to another  </a:t>
            </a:r>
            <a:r>
              <a:rPr lang="en-US" sz="1800" dirty="0"/>
              <a:t>(e.g., USDC ⇾ GTC)</a:t>
            </a:r>
            <a:endParaRPr lang="en-US" sz="2000" dirty="0"/>
          </a:p>
          <a:p>
            <a:r>
              <a:rPr lang="en-US" sz="2400" dirty="0"/>
              <a:t>What is the exchange rate?</a:t>
            </a:r>
          </a:p>
          <a:p>
            <a:r>
              <a:rPr lang="en-US" sz="2400" dirty="0"/>
              <a:t>How to connect sellers and buyers?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92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1712-DBB5-8757-2FF8-D4594D13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approach: a centralized exchange </a:t>
            </a:r>
            <a:r>
              <a:rPr lang="en-US" sz="2800" dirty="0"/>
              <a:t>(</a:t>
            </a:r>
            <a:r>
              <a:rPr lang="en-US" sz="2800" dirty="0" err="1"/>
              <a:t>CeX</a:t>
            </a:r>
            <a:r>
              <a:rPr lang="en-US" sz="2800" dirty="0"/>
              <a:t>)</a:t>
            </a:r>
            <a:endParaRPr lang="en-US" sz="3600" dirty="0"/>
          </a:p>
        </p:txBody>
      </p:sp>
      <p:pic>
        <p:nvPicPr>
          <p:cNvPr id="4" name="Picture 4" descr="Bank clipart bank clip art image - Clipartix">
            <a:extLst>
              <a:ext uri="{FF2B5EF4-FFF2-40B4-BE49-F238E27FC236}">
                <a16:creationId xmlns:a16="http://schemas.microsoft.com/office/drawing/2014/main" id="{340D5BAA-FA82-DBF4-8DAB-DF3F989CF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5187789" y="1606712"/>
            <a:ext cx="180407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08707-D76A-F14F-A7EE-9E1824D9C889}"/>
              </a:ext>
            </a:extLst>
          </p:cNvPr>
          <p:cNvSpPr txBox="1"/>
          <p:nvPr/>
        </p:nvSpPr>
        <p:spPr>
          <a:xfrm>
            <a:off x="5758644" y="316442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CeX</a:t>
            </a: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FE1F0-2BB6-C5AE-7E52-6F1730831B58}"/>
              </a:ext>
            </a:extLst>
          </p:cNvPr>
          <p:cNvSpPr/>
          <p:nvPr/>
        </p:nvSpPr>
        <p:spPr>
          <a:xfrm>
            <a:off x="5103974" y="3760625"/>
            <a:ext cx="2136954" cy="1257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BC52-A1A3-0DFB-1741-AEEAEBAE3D5B}"/>
              </a:ext>
            </a:extLst>
          </p:cNvPr>
          <p:cNvSpPr txBox="1"/>
          <p:nvPr/>
        </p:nvSpPr>
        <p:spPr>
          <a:xfrm>
            <a:off x="5388167" y="381536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1000: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93DA7-E07D-94C5-51D7-2CB12DEE42C6}"/>
              </a:ext>
            </a:extLst>
          </p:cNvPr>
          <p:cNvSpPr txBox="1"/>
          <p:nvPr/>
        </p:nvSpPr>
        <p:spPr>
          <a:xfrm>
            <a:off x="5235771" y="4193901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10000: USDC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47C7F-CFC8-8746-35D9-F4FDAC3F51DC}"/>
              </a:ext>
            </a:extLst>
          </p:cNvPr>
          <p:cNvSpPr txBox="1"/>
          <p:nvPr/>
        </p:nvSpPr>
        <p:spPr>
          <a:xfrm>
            <a:off x="7171267" y="4466298"/>
            <a:ext cx="125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Treasury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907E0-904C-E993-0928-8C46B2F3E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8" y="1606712"/>
            <a:ext cx="396475" cy="6835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61FC2E-E331-8BD5-88A0-8F633EFB0AD7}"/>
              </a:ext>
            </a:extLst>
          </p:cNvPr>
          <p:cNvGrpSpPr/>
          <p:nvPr/>
        </p:nvGrpSpPr>
        <p:grpSpPr>
          <a:xfrm>
            <a:off x="975564" y="1380569"/>
            <a:ext cx="4118578" cy="400110"/>
            <a:chOff x="811159" y="1831866"/>
            <a:chExt cx="4118578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3B8AE-BC8C-2FB2-3D84-68E92FA660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D3A149-68D5-139D-87B9-29E5F9748575}"/>
                </a:ext>
              </a:extLst>
            </p:cNvPr>
            <p:cNvSpPr txBox="1"/>
            <p:nvPr/>
          </p:nvSpPr>
          <p:spPr>
            <a:xfrm>
              <a:off x="899692" y="1831866"/>
              <a:ext cx="390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 want to exchange 2 ETH  for  USDC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00432-6A91-E664-538E-6BF90D635DEB}"/>
              </a:ext>
            </a:extLst>
          </p:cNvPr>
          <p:cNvGrpSpPr/>
          <p:nvPr/>
        </p:nvGrpSpPr>
        <p:grpSpPr>
          <a:xfrm>
            <a:off x="955374" y="2065662"/>
            <a:ext cx="4118578" cy="400110"/>
            <a:chOff x="811159" y="1871194"/>
            <a:chExt cx="4118578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7348ECE-D7DA-6BA0-F365-FC298B89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A1BC2C-59E9-6AE7-5331-4792A5C5B5E5}"/>
                </a:ext>
              </a:extLst>
            </p:cNvPr>
            <p:cNvSpPr txBox="1"/>
            <p:nvPr/>
          </p:nvSpPr>
          <p:spPr>
            <a:xfrm>
              <a:off x="948852" y="1871194"/>
              <a:ext cx="3931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The exchange rate:  1600 USDC/ETH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9E94C26-4EA6-7FD1-3D4C-26C8E7DFC860}"/>
              </a:ext>
            </a:extLst>
          </p:cNvPr>
          <p:cNvSpPr/>
          <p:nvPr/>
        </p:nvSpPr>
        <p:spPr>
          <a:xfrm>
            <a:off x="139518" y="3896741"/>
            <a:ext cx="1126250" cy="835808"/>
          </a:xfrm>
          <a:prstGeom prst="wedgeRectCallout">
            <a:avLst>
              <a:gd name="adj1" fmla="val -21706"/>
              <a:gd name="adj2" fmla="val -2363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C4BDE-D4AF-9A2A-1C36-3F17B130833E}"/>
              </a:ext>
            </a:extLst>
          </p:cNvPr>
          <p:cNvSpPr txBox="1"/>
          <p:nvPr/>
        </p:nvSpPr>
        <p:spPr>
          <a:xfrm>
            <a:off x="251237" y="409538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ETH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09F828-7762-2E42-17EF-D079364ECFA3}"/>
              </a:ext>
            </a:extLst>
          </p:cNvPr>
          <p:cNvGrpSpPr/>
          <p:nvPr/>
        </p:nvGrpSpPr>
        <p:grpSpPr>
          <a:xfrm>
            <a:off x="955374" y="2704897"/>
            <a:ext cx="4118578" cy="400110"/>
            <a:chOff x="811159" y="1843357"/>
            <a:chExt cx="411857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8A1A27-62FA-5234-D505-083354186A88}"/>
                </a:ext>
              </a:extLst>
            </p:cNvPr>
            <p:cNvCxnSpPr>
              <a:cxnSpLocks/>
            </p:cNvCxnSpPr>
            <p:nvPr/>
          </p:nvCxnSpPr>
          <p:spPr>
            <a:xfrm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C8B8B5-4A97-5677-DFB6-44E6AE2E6996}"/>
                </a:ext>
              </a:extLst>
            </p:cNvPr>
            <p:cNvSpPr txBox="1"/>
            <p:nvPr/>
          </p:nvSpPr>
          <p:spPr>
            <a:xfrm>
              <a:off x="1475895" y="1843357"/>
              <a:ext cx="323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Ok.  Sends 2 ETH to exchange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AE253-A531-4059-C46A-EF89C2B15575}"/>
              </a:ext>
            </a:extLst>
          </p:cNvPr>
          <p:cNvGrpSpPr/>
          <p:nvPr/>
        </p:nvGrpSpPr>
        <p:grpSpPr>
          <a:xfrm>
            <a:off x="905630" y="3311228"/>
            <a:ext cx="4118578" cy="400110"/>
            <a:chOff x="811159" y="1847181"/>
            <a:chExt cx="4118578" cy="40011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E6F424D-23C8-D8FF-86D3-13FCAE341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AC4995-0536-A56F-17E8-9932CBEE28E3}"/>
                </a:ext>
              </a:extLst>
            </p:cNvPr>
            <p:cNvSpPr txBox="1"/>
            <p:nvPr/>
          </p:nvSpPr>
          <p:spPr>
            <a:xfrm>
              <a:off x="1531762" y="1847181"/>
              <a:ext cx="2756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Sends 3200 USDC to Bob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8562951-843D-6B60-D084-B01A6D52A5E5}"/>
              </a:ext>
            </a:extLst>
          </p:cNvPr>
          <p:cNvSpPr txBox="1"/>
          <p:nvPr/>
        </p:nvSpPr>
        <p:spPr>
          <a:xfrm>
            <a:off x="5697889" y="4572442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10: GTC</a:t>
            </a:r>
          </a:p>
        </p:txBody>
      </p:sp>
    </p:spTree>
    <p:extLst>
      <p:ext uri="{BB962C8B-B14F-4D97-AF65-F5344CB8AC3E}">
        <p14:creationId xmlns:p14="http://schemas.microsoft.com/office/powerpoint/2010/main" val="29216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1712-DBB5-8757-2FF8-D4594D13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approach: a centralized exchange </a:t>
            </a:r>
            <a:r>
              <a:rPr lang="en-US" sz="2800" dirty="0"/>
              <a:t>(</a:t>
            </a:r>
            <a:r>
              <a:rPr lang="en-US" sz="2800" dirty="0" err="1"/>
              <a:t>CeX</a:t>
            </a:r>
            <a:r>
              <a:rPr lang="en-US" sz="2800" dirty="0"/>
              <a:t>)</a:t>
            </a:r>
            <a:endParaRPr lang="en-US" sz="3600" dirty="0"/>
          </a:p>
        </p:txBody>
      </p:sp>
      <p:pic>
        <p:nvPicPr>
          <p:cNvPr id="4" name="Picture 4" descr="Bank clipart bank clip art image - Clipartix">
            <a:extLst>
              <a:ext uri="{FF2B5EF4-FFF2-40B4-BE49-F238E27FC236}">
                <a16:creationId xmlns:a16="http://schemas.microsoft.com/office/drawing/2014/main" id="{340D5BAA-FA82-DBF4-8DAB-DF3F989CF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5187789" y="1606712"/>
            <a:ext cx="180407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08707-D76A-F14F-A7EE-9E1824D9C889}"/>
              </a:ext>
            </a:extLst>
          </p:cNvPr>
          <p:cNvSpPr txBox="1"/>
          <p:nvPr/>
        </p:nvSpPr>
        <p:spPr>
          <a:xfrm>
            <a:off x="5758644" y="316442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CeX</a:t>
            </a: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FE1F0-2BB6-C5AE-7E52-6F1730831B58}"/>
              </a:ext>
            </a:extLst>
          </p:cNvPr>
          <p:cNvSpPr/>
          <p:nvPr/>
        </p:nvSpPr>
        <p:spPr>
          <a:xfrm>
            <a:off x="5103974" y="3760625"/>
            <a:ext cx="2136954" cy="1257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BC52-A1A3-0DFB-1741-AEEAEBAE3D5B}"/>
              </a:ext>
            </a:extLst>
          </p:cNvPr>
          <p:cNvSpPr txBox="1"/>
          <p:nvPr/>
        </p:nvSpPr>
        <p:spPr>
          <a:xfrm>
            <a:off x="5388167" y="381536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1002</a:t>
            </a:r>
            <a:r>
              <a:rPr lang="en-US" dirty="0">
                <a:latin typeface="+mn-lt"/>
              </a:rPr>
              <a:t>: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93DA7-E07D-94C5-51D7-2CB12DEE42C6}"/>
              </a:ext>
            </a:extLst>
          </p:cNvPr>
          <p:cNvSpPr txBox="1"/>
          <p:nvPr/>
        </p:nvSpPr>
        <p:spPr>
          <a:xfrm>
            <a:off x="5407223" y="4193901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6800</a:t>
            </a:r>
            <a:r>
              <a:rPr lang="en-US" dirty="0">
                <a:latin typeface="+mn-lt"/>
              </a:rPr>
              <a:t>: USDC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47C7F-CFC8-8746-35D9-F4FDAC3F51DC}"/>
              </a:ext>
            </a:extLst>
          </p:cNvPr>
          <p:cNvSpPr txBox="1"/>
          <p:nvPr/>
        </p:nvSpPr>
        <p:spPr>
          <a:xfrm>
            <a:off x="7171267" y="4466298"/>
            <a:ext cx="125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Treasury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907E0-904C-E993-0928-8C46B2F3E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8" y="1606712"/>
            <a:ext cx="396475" cy="6835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61FC2E-E331-8BD5-88A0-8F633EFB0AD7}"/>
              </a:ext>
            </a:extLst>
          </p:cNvPr>
          <p:cNvGrpSpPr/>
          <p:nvPr/>
        </p:nvGrpSpPr>
        <p:grpSpPr>
          <a:xfrm>
            <a:off x="975564" y="1380569"/>
            <a:ext cx="4118578" cy="400110"/>
            <a:chOff x="811159" y="1831866"/>
            <a:chExt cx="4118578" cy="4001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13B8AE-BC8C-2FB2-3D84-68E92FA660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D3A149-68D5-139D-87B9-29E5F9748575}"/>
                </a:ext>
              </a:extLst>
            </p:cNvPr>
            <p:cNvSpPr txBox="1"/>
            <p:nvPr/>
          </p:nvSpPr>
          <p:spPr>
            <a:xfrm>
              <a:off x="899692" y="1831866"/>
              <a:ext cx="390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 want to exchange 2 ETH  for  USDC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200432-6A91-E664-538E-6BF90D635DEB}"/>
              </a:ext>
            </a:extLst>
          </p:cNvPr>
          <p:cNvGrpSpPr/>
          <p:nvPr/>
        </p:nvGrpSpPr>
        <p:grpSpPr>
          <a:xfrm>
            <a:off x="955374" y="2065662"/>
            <a:ext cx="4118578" cy="400110"/>
            <a:chOff x="811159" y="1871194"/>
            <a:chExt cx="4118578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7348ECE-D7DA-6BA0-F365-FC298B89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A1BC2C-59E9-6AE7-5331-4792A5C5B5E5}"/>
                </a:ext>
              </a:extLst>
            </p:cNvPr>
            <p:cNvSpPr txBox="1"/>
            <p:nvPr/>
          </p:nvSpPr>
          <p:spPr>
            <a:xfrm>
              <a:off x="948852" y="1871194"/>
              <a:ext cx="3931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The exchange rate:  1600 USDC/ETH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9E94C26-4EA6-7FD1-3D4C-26C8E7DFC860}"/>
              </a:ext>
            </a:extLst>
          </p:cNvPr>
          <p:cNvSpPr/>
          <p:nvPr/>
        </p:nvSpPr>
        <p:spPr>
          <a:xfrm>
            <a:off x="139517" y="4080713"/>
            <a:ext cx="1949051" cy="884834"/>
          </a:xfrm>
          <a:prstGeom prst="wedgeRectCallout">
            <a:avLst>
              <a:gd name="adj1" fmla="val -32702"/>
              <a:gd name="adj2" fmla="val -2379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C4BDE-D4AF-9A2A-1C36-3F17B130833E}"/>
              </a:ext>
            </a:extLst>
          </p:cNvPr>
          <p:cNvSpPr txBox="1"/>
          <p:nvPr/>
        </p:nvSpPr>
        <p:spPr>
          <a:xfrm>
            <a:off x="251237" y="4095388"/>
            <a:ext cx="164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      3: ETH</a:t>
            </a:r>
          </a:p>
          <a:p>
            <a:pPr algn="l"/>
            <a:r>
              <a:rPr lang="en-US" dirty="0">
                <a:latin typeface="+mn-lt"/>
              </a:rPr>
              <a:t>1600: USDC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09F828-7762-2E42-17EF-D079364ECFA3}"/>
              </a:ext>
            </a:extLst>
          </p:cNvPr>
          <p:cNvGrpSpPr/>
          <p:nvPr/>
        </p:nvGrpSpPr>
        <p:grpSpPr>
          <a:xfrm>
            <a:off x="955374" y="2704897"/>
            <a:ext cx="4118578" cy="400110"/>
            <a:chOff x="811159" y="1843357"/>
            <a:chExt cx="411857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8A1A27-62FA-5234-D505-083354186A88}"/>
                </a:ext>
              </a:extLst>
            </p:cNvPr>
            <p:cNvCxnSpPr>
              <a:cxnSpLocks/>
            </p:cNvCxnSpPr>
            <p:nvPr/>
          </p:nvCxnSpPr>
          <p:spPr>
            <a:xfrm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C8B8B5-4A97-5677-DFB6-44E6AE2E6996}"/>
                </a:ext>
              </a:extLst>
            </p:cNvPr>
            <p:cNvSpPr txBox="1"/>
            <p:nvPr/>
          </p:nvSpPr>
          <p:spPr>
            <a:xfrm>
              <a:off x="1470669" y="1843357"/>
              <a:ext cx="323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Ok.  Sends 2 ETH to exchange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AE253-A531-4059-C46A-EF89C2B15575}"/>
              </a:ext>
            </a:extLst>
          </p:cNvPr>
          <p:cNvGrpSpPr/>
          <p:nvPr/>
        </p:nvGrpSpPr>
        <p:grpSpPr>
          <a:xfrm>
            <a:off x="905630" y="3311228"/>
            <a:ext cx="4118578" cy="400110"/>
            <a:chOff x="811159" y="1847181"/>
            <a:chExt cx="4118578" cy="40011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E6F424D-23C8-D8FF-86D3-13FCAE341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59" y="2231923"/>
              <a:ext cx="41185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AC4995-0536-A56F-17E8-9932CBEE28E3}"/>
                </a:ext>
              </a:extLst>
            </p:cNvPr>
            <p:cNvSpPr txBox="1"/>
            <p:nvPr/>
          </p:nvSpPr>
          <p:spPr>
            <a:xfrm>
              <a:off x="1531762" y="1847181"/>
              <a:ext cx="2756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Sends 3200 USDC to Bob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8562951-843D-6B60-D084-B01A6D52A5E5}"/>
              </a:ext>
            </a:extLst>
          </p:cNvPr>
          <p:cNvSpPr txBox="1"/>
          <p:nvPr/>
        </p:nvSpPr>
        <p:spPr>
          <a:xfrm>
            <a:off x="5697889" y="4572442"/>
            <a:ext cx="114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10: GTC</a:t>
            </a:r>
          </a:p>
        </p:txBody>
      </p:sp>
    </p:spTree>
    <p:extLst>
      <p:ext uri="{BB962C8B-B14F-4D97-AF65-F5344CB8AC3E}">
        <p14:creationId xmlns:p14="http://schemas.microsoft.com/office/powerpoint/2010/main" val="75703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1712-DBB5-8757-2FF8-D4594D13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approach: a centralized exchange </a:t>
            </a:r>
            <a:r>
              <a:rPr lang="en-US" sz="2800" dirty="0"/>
              <a:t>(</a:t>
            </a:r>
            <a:r>
              <a:rPr lang="en-US" sz="2800" dirty="0" err="1"/>
              <a:t>CeX</a:t>
            </a:r>
            <a:r>
              <a:rPr lang="en-US" sz="2800" dirty="0"/>
              <a:t>)</a:t>
            </a:r>
            <a:endParaRPr lang="en-US" sz="3600" dirty="0"/>
          </a:p>
        </p:txBody>
      </p:sp>
      <p:pic>
        <p:nvPicPr>
          <p:cNvPr id="4" name="Picture 4" descr="Bank clipart bank clip art image - Clipartix">
            <a:extLst>
              <a:ext uri="{FF2B5EF4-FFF2-40B4-BE49-F238E27FC236}">
                <a16:creationId xmlns:a16="http://schemas.microsoft.com/office/drawing/2014/main" id="{340D5BAA-FA82-DBF4-8DAB-DF3F989CF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5730721" y="1606712"/>
            <a:ext cx="180407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08707-D76A-F14F-A7EE-9E1824D9C889}"/>
              </a:ext>
            </a:extLst>
          </p:cNvPr>
          <p:cNvSpPr txBox="1"/>
          <p:nvPr/>
        </p:nvSpPr>
        <p:spPr>
          <a:xfrm>
            <a:off x="6301576" y="316442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CeX</a:t>
            </a:r>
            <a:endParaRPr lang="en-US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907E0-904C-E993-0928-8C46B2F3E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8" y="1606712"/>
            <a:ext cx="396475" cy="68357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1828E7-BE31-82B3-3367-86ADF69DA426}"/>
              </a:ext>
            </a:extLst>
          </p:cNvPr>
          <p:cNvSpPr/>
          <p:nvPr/>
        </p:nvSpPr>
        <p:spPr>
          <a:xfrm>
            <a:off x="917846" y="1827538"/>
            <a:ext cx="4729060" cy="169163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Example:   </a:t>
            </a:r>
            <a:r>
              <a:rPr lang="en-US" b="1" dirty="0">
                <a:solidFill>
                  <a:schemeClr val="tx1"/>
                </a:solidFill>
              </a:rPr>
              <a:t>Limit order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solidFill>
                  <a:schemeClr val="tx1"/>
                </a:solidFill>
              </a:rPr>
              <a:t>	I am willing to buy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1 ETH for up to 1700 USDC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solidFill>
                  <a:schemeClr val="tx1"/>
                </a:solidFill>
              </a:rPr>
              <a:t>	[for the next 24 hours]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304FB-2395-0889-40FE-1AB5973AFB50}"/>
              </a:ext>
            </a:extLst>
          </p:cNvPr>
          <p:cNvSpPr txBox="1"/>
          <p:nvPr/>
        </p:nvSpPr>
        <p:spPr>
          <a:xfrm>
            <a:off x="1785938" y="135749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Many order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F45E1-512F-0AE2-8BDC-6A02AAB678BC}"/>
              </a:ext>
            </a:extLst>
          </p:cNvPr>
          <p:cNvSpPr txBox="1"/>
          <p:nvPr/>
        </p:nvSpPr>
        <p:spPr>
          <a:xfrm>
            <a:off x="858924" y="3916209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exchange either ”fills” the order, or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3D0E9-EAF8-E1EB-90AD-73DAFD265996}"/>
              </a:ext>
            </a:extLst>
          </p:cNvPr>
          <p:cNvSpPr txBox="1"/>
          <p:nvPr/>
        </p:nvSpPr>
        <p:spPr>
          <a:xfrm>
            <a:off x="858923" y="4525683"/>
            <a:ext cx="665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 list of such buy/sell orders is called an </a:t>
            </a:r>
            <a:r>
              <a:rPr lang="en-US" b="1" dirty="0">
                <a:latin typeface="+mn-lt"/>
              </a:rPr>
              <a:t>order book </a:t>
            </a:r>
          </a:p>
        </p:txBody>
      </p:sp>
    </p:spTree>
    <p:extLst>
      <p:ext uri="{BB962C8B-B14F-4D97-AF65-F5344CB8AC3E}">
        <p14:creationId xmlns:p14="http://schemas.microsoft.com/office/powerpoint/2010/main" val="31321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E7BE-20BE-5C6B-7303-EFD5D19B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issues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240B-F0A3-D253-70A2-BAB20DD8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68680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is exchange rate determined?</a:t>
            </a:r>
          </a:p>
          <a:p>
            <a:pPr lvl="1"/>
            <a:r>
              <a:rPr lang="en-US" sz="2400" dirty="0"/>
              <a:t>By supply and demand at the exchange  (not transparent)</a:t>
            </a:r>
          </a:p>
          <a:p>
            <a:pPr lvl="1"/>
            <a:r>
              <a:rPr lang="en-US" sz="2400" dirty="0"/>
              <a:t>Competition with other exchanges  (bad user experience)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b="1" dirty="0"/>
              <a:t>Security</a:t>
            </a:r>
            <a:r>
              <a:rPr lang="en-US" sz="2400" dirty="0"/>
              <a:t>:  What if exch. takes Bob’s 2 ETH, but never sends USDC?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b="1" dirty="0"/>
              <a:t>Censorship</a:t>
            </a:r>
            <a:r>
              <a:rPr lang="en-US" sz="2400" dirty="0"/>
              <a:t>:  What if exchange refuses to do business with Bob? </a:t>
            </a:r>
          </a:p>
        </p:txBody>
      </p:sp>
    </p:spTree>
    <p:extLst>
      <p:ext uri="{BB962C8B-B14F-4D97-AF65-F5344CB8AC3E}">
        <p14:creationId xmlns:p14="http://schemas.microsoft.com/office/powerpoint/2010/main" val="23026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B359-928D-E7F2-664D-AF92221B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more trusted solution:  </a:t>
            </a:r>
            <a:r>
              <a:rPr lang="en-US" dirty="0" err="1"/>
              <a:t>DeX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C782-FC5E-EE62-1FDB-D4B1ED4A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</a:rPr>
              <a:t>What is a DEX?</a:t>
            </a:r>
          </a:p>
          <a:p>
            <a:r>
              <a:rPr lang="en-US" sz="2400" dirty="0">
                <a:effectLst/>
              </a:rPr>
              <a:t>a marketplace where transactions occur directly between participants, </a:t>
            </a:r>
            <a:r>
              <a:rPr lang="en-US" sz="2400" b="1" dirty="0">
                <a:effectLst/>
              </a:rPr>
              <a:t>without a trusted intermediary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dirty="0">
                <a:effectLst/>
              </a:rPr>
              <a:t>Properties:  </a:t>
            </a:r>
          </a:p>
          <a:p>
            <a:r>
              <a:rPr lang="en-US" sz="2400" dirty="0"/>
              <a:t>Programmable:  can be used as a service by other contracts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Transparent:  code is available for everyone to see</a:t>
            </a:r>
          </a:p>
          <a:p>
            <a:r>
              <a:rPr lang="en-US" sz="2400" dirty="0">
                <a:effectLst/>
              </a:rPr>
              <a:t>Permissionless:  anyone can use</a:t>
            </a:r>
          </a:p>
          <a:p>
            <a:r>
              <a:rPr lang="en-US" sz="2400" dirty="0">
                <a:effectLst/>
              </a:rPr>
              <a:t>Non-Custodial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39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AFE2-D00F-AC2D-4905-7CDAF9E2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DeX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1F00-37C7-3282-567A-32D35EDE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First idea</a:t>
            </a:r>
            <a:r>
              <a:rPr lang="en-US" sz="2400" dirty="0"/>
              <a:t>:  on-chain order book</a:t>
            </a:r>
          </a:p>
          <a:p>
            <a:r>
              <a:rPr lang="en-US" sz="2400" dirty="0"/>
              <a:t>Liquidity providers place buy/sell orders on chain</a:t>
            </a:r>
          </a:p>
          <a:p>
            <a:r>
              <a:rPr lang="en-US" sz="2400" dirty="0"/>
              <a:t>Users fill them on chain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Problem:  gas inefficient</a:t>
            </a:r>
            <a:r>
              <a:rPr lang="en-US" sz="2400" dirty="0"/>
              <a:t>.</a:t>
            </a:r>
          </a:p>
          <a:p>
            <a:r>
              <a:rPr lang="en-US" sz="2400" dirty="0"/>
              <a:t>Orders cost gas: when placed, when filled, when canceled.</a:t>
            </a:r>
          </a:p>
          <a:p>
            <a:r>
              <a:rPr lang="en-US" sz="2400" dirty="0"/>
              <a:t>Matching buy orders to sell orders takes lots of gas </a:t>
            </a:r>
            <a:r>
              <a:rPr lang="en-US" sz="2000" dirty="0"/>
              <a:t>(but see </a:t>
            </a:r>
            <a:r>
              <a:rPr lang="en-US" sz="2000" dirty="0">
                <a:hlinkClick r:id="rId3"/>
              </a:rPr>
              <a:t>here</a:t>
            </a:r>
            <a:r>
              <a:rPr lang="en-US" sz="2400" dirty="0"/>
              <a:t>)</a:t>
            </a:r>
          </a:p>
          <a:p>
            <a:r>
              <a:rPr lang="en-US" sz="2400" dirty="0"/>
              <a:t>Feasible on chains with cheap gas</a:t>
            </a:r>
          </a:p>
        </p:txBody>
      </p:sp>
    </p:spTree>
    <p:extLst>
      <p:ext uri="{BB962C8B-B14F-4D97-AF65-F5344CB8AC3E}">
        <p14:creationId xmlns:p14="http://schemas.microsoft.com/office/powerpoint/2010/main" val="30069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AFE2-D00F-AC2D-4905-7CDAF9E2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DeX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1F00-37C7-3282-567A-32D35EDE8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Next idea</a:t>
            </a:r>
            <a:r>
              <a:rPr lang="en-US" sz="2400" dirty="0"/>
              <a:t>:  </a:t>
            </a:r>
            <a:r>
              <a:rPr lang="en-US" sz="2400" u="sng" dirty="0"/>
              <a:t>off-chain</a:t>
            </a:r>
            <a:r>
              <a:rPr lang="en-US" sz="2400" dirty="0"/>
              <a:t> order book</a:t>
            </a:r>
          </a:p>
          <a:p>
            <a:r>
              <a:rPr lang="en-US" sz="2400" dirty="0"/>
              <a:t>Liquidity providers sign buy/sell orders off chain</a:t>
            </a:r>
          </a:p>
          <a:p>
            <a:pPr lvl="2"/>
            <a:r>
              <a:rPr lang="en-US" sz="2400" dirty="0"/>
              <a:t>Post orders on a centralized web site</a:t>
            </a:r>
          </a:p>
          <a:p>
            <a:r>
              <a:rPr lang="en-US" sz="2400" dirty="0"/>
              <a:t>User signs an order it wants to fill and submits it on chain. </a:t>
            </a:r>
          </a:p>
          <a:p>
            <a:r>
              <a:rPr lang="en-US" sz="2400" dirty="0"/>
              <a:t>Examples:  0x Protocol,   </a:t>
            </a:r>
            <a:r>
              <a:rPr lang="en-US" sz="2400" dirty="0" err="1"/>
              <a:t>OpenSea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Problem:  </a:t>
            </a:r>
            <a:r>
              <a:rPr lang="en-US" sz="2400" dirty="0"/>
              <a:t>order book is not accessible to contracts (</a:t>
            </a:r>
            <a:r>
              <a:rPr lang="en-US" sz="2400" dirty="0" err="1"/>
              <a:t>dAPPs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41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E085-B77E-1078-DFBF-CAD30B29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DeX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8088-9291-10E6-4DB0-466D9D49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9831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very elegant idea:   </a:t>
            </a:r>
            <a:r>
              <a:rPr lang="en-US" sz="2400" b="1" dirty="0"/>
              <a:t>Automated Market Maker  </a:t>
            </a:r>
            <a:r>
              <a:rPr lang="en-US" sz="2400" dirty="0"/>
              <a:t>(AMM)</a:t>
            </a:r>
          </a:p>
          <a:p>
            <a:r>
              <a:rPr lang="en-US" sz="2400" dirty="0"/>
              <a:t>Liquidity providers deposit assets into an on-chain pool</a:t>
            </a:r>
          </a:p>
          <a:p>
            <a:r>
              <a:rPr lang="en-US" sz="2400" dirty="0"/>
              <a:t>Users trade with the on-chain pool </a:t>
            </a:r>
          </a:p>
          <a:p>
            <a:pPr lvl="2"/>
            <a:r>
              <a:rPr lang="en-US" sz="2400" dirty="0"/>
              <a:t>exchange rate is determined algorithmically</a:t>
            </a:r>
          </a:p>
          <a:p>
            <a:r>
              <a:rPr lang="en-US" sz="2400" dirty="0"/>
              <a:t>Examples:  </a:t>
            </a:r>
            <a:r>
              <a:rPr lang="en-US" sz="2400" dirty="0" err="1"/>
              <a:t>Uniswap</a:t>
            </a:r>
            <a:r>
              <a:rPr lang="en-US" sz="2400" dirty="0"/>
              <a:t>, Balancer, </a:t>
            </a:r>
            <a:r>
              <a:rPr lang="en-US" sz="2400" dirty="0" err="1"/>
              <a:t>Bancor</a:t>
            </a:r>
            <a:r>
              <a:rPr lang="en-US" sz="2400" dirty="0"/>
              <a:t>, …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Benefits:  Gas-efficient,  accessible to contracts, easy to bootstrap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Over 90% of </a:t>
            </a:r>
            <a:r>
              <a:rPr lang="en-US" sz="2400" dirty="0" err="1"/>
              <a:t>DeX</a:t>
            </a:r>
            <a:r>
              <a:rPr lang="en-US" sz="2400" dirty="0"/>
              <a:t> volume on Ethereum </a:t>
            </a:r>
          </a:p>
        </p:txBody>
      </p:sp>
    </p:spTree>
    <p:extLst>
      <p:ext uri="{BB962C8B-B14F-4D97-AF65-F5344CB8AC3E}">
        <p14:creationId xmlns:p14="http://schemas.microsoft.com/office/powerpoint/2010/main" val="32615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376C-FDEE-E081-35DE-93A9E5B6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Market Maker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5F8D-91ED-AC8B-4BCB-28484839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 People want to exchange   </a:t>
            </a:r>
            <a:r>
              <a:rPr lang="en-US" sz="2800" b="1" dirty="0"/>
              <a:t>USDC ⟺ WETH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8E1ED3-3265-1F85-023A-B7DA191CBCE4}"/>
              </a:ext>
            </a:extLst>
          </p:cNvPr>
          <p:cNvGrpSpPr/>
          <p:nvPr/>
        </p:nvGrpSpPr>
        <p:grpSpPr>
          <a:xfrm>
            <a:off x="252249" y="2347407"/>
            <a:ext cx="1357744" cy="2117950"/>
            <a:chOff x="252249" y="2505064"/>
            <a:chExt cx="1357744" cy="21179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D6F796-0D0B-2045-B35A-9099041C07E9}"/>
                </a:ext>
              </a:extLst>
            </p:cNvPr>
            <p:cNvSpPr txBox="1"/>
            <p:nvPr/>
          </p:nvSpPr>
          <p:spPr>
            <a:xfrm>
              <a:off x="252249" y="2505064"/>
              <a:ext cx="13577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latin typeface="+mn-lt"/>
                </a:rPr>
                <a:t>Liquidity</a:t>
              </a:r>
              <a:br>
                <a:rPr lang="en-US" u="sng" dirty="0">
                  <a:latin typeface="+mn-lt"/>
                </a:rPr>
              </a:br>
              <a:r>
                <a:rPr lang="en-US" u="sng" dirty="0">
                  <a:latin typeface="+mn-lt"/>
                </a:rPr>
                <a:t>providers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3247FF-878E-C530-80ED-65B071C2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196" y="4124431"/>
              <a:ext cx="289178" cy="4985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816C0B-9016-A1EE-FCD6-47ECEEC5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04" y="3444766"/>
              <a:ext cx="337043" cy="49858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B10AC0-A867-AFBB-88E2-CA88444BF9CF}"/>
              </a:ext>
            </a:extLst>
          </p:cNvPr>
          <p:cNvGrpSpPr/>
          <p:nvPr/>
        </p:nvGrpSpPr>
        <p:grpSpPr>
          <a:xfrm>
            <a:off x="2446132" y="2211106"/>
            <a:ext cx="2125877" cy="2320937"/>
            <a:chOff x="2475555" y="2368763"/>
            <a:chExt cx="1506193" cy="23209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9D388-295A-47D1-9080-54661BE9D267}"/>
                </a:ext>
              </a:extLst>
            </p:cNvPr>
            <p:cNvSpPr/>
            <p:nvPr/>
          </p:nvSpPr>
          <p:spPr>
            <a:xfrm>
              <a:off x="2547086" y="2416015"/>
              <a:ext cx="1434662" cy="22736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0170CF-0B4F-BC30-FBEB-89C71486B57F}"/>
                </a:ext>
              </a:extLst>
            </p:cNvPr>
            <p:cNvSpPr txBox="1"/>
            <p:nvPr/>
          </p:nvSpPr>
          <p:spPr>
            <a:xfrm>
              <a:off x="2475555" y="2368763"/>
              <a:ext cx="149031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/>
              <p:nvPr/>
            </p:nvSpPr>
            <p:spPr>
              <a:xfrm>
                <a:off x="2932455" y="3636587"/>
                <a:ext cx="126714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  WETH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55" y="3636587"/>
                <a:ext cx="1267142" cy="830997"/>
              </a:xfrm>
              <a:prstGeom prst="rect">
                <a:avLst/>
              </a:prstGeom>
              <a:blipFill>
                <a:blip r:embed="rId5"/>
                <a:stretch>
                  <a:fillRect l="-990" t="-4545" r="-693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FED9E60-4BCB-1F62-171C-2461AE9E6C08}"/>
              </a:ext>
            </a:extLst>
          </p:cNvPr>
          <p:cNvSpPr txBox="1"/>
          <p:nvPr/>
        </p:nvSpPr>
        <p:spPr>
          <a:xfrm>
            <a:off x="234800" y="4506857"/>
            <a:ext cx="196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(earn interest)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B16F2-249E-6B49-640F-9738774C458A}"/>
              </a:ext>
            </a:extLst>
          </p:cNvPr>
          <p:cNvGrpSpPr/>
          <p:nvPr/>
        </p:nvGrpSpPr>
        <p:grpSpPr>
          <a:xfrm>
            <a:off x="1163013" y="3287109"/>
            <a:ext cx="1273880" cy="1017860"/>
            <a:chOff x="1163013" y="3287109"/>
            <a:chExt cx="1273880" cy="10178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47D114-A20E-5CE0-4101-BA1D44B5D1A5}"/>
                </a:ext>
              </a:extLst>
            </p:cNvPr>
            <p:cNvGrpSpPr/>
            <p:nvPr/>
          </p:nvGrpSpPr>
          <p:grpSpPr>
            <a:xfrm>
              <a:off x="1182319" y="3287109"/>
              <a:ext cx="1254574" cy="928956"/>
              <a:chOff x="1182319" y="3444766"/>
              <a:chExt cx="1254574" cy="92895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1384651-5D8D-D157-66D1-CED178D53B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941" y="3694057"/>
                <a:ext cx="10304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F350F4-4E3A-B266-5DB5-9E1F970C6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941" y="4373722"/>
                <a:ext cx="10304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BCF4E2-4284-9286-DC90-6EC84DDAA253}"/>
                  </a:ext>
                </a:extLst>
              </p:cNvPr>
              <p:cNvSpPr txBox="1"/>
              <p:nvPr/>
            </p:nvSpPr>
            <p:spPr>
              <a:xfrm>
                <a:off x="1182319" y="3444766"/>
                <a:ext cx="1254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+mn-lt"/>
                  </a:rPr>
                  <a:t>USDC, WETH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81F740-F1DC-5F2D-5479-80A4F16BB239}"/>
                </a:ext>
              </a:extLst>
            </p:cNvPr>
            <p:cNvSpPr txBox="1"/>
            <p:nvPr/>
          </p:nvSpPr>
          <p:spPr>
            <a:xfrm>
              <a:off x="1163013" y="3966415"/>
              <a:ext cx="1254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USDC, WETH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6336334-A4C6-C2DE-7856-FA06C781ECD1}"/>
              </a:ext>
            </a:extLst>
          </p:cNvPr>
          <p:cNvSpPr/>
          <p:nvPr/>
        </p:nvSpPr>
        <p:spPr>
          <a:xfrm>
            <a:off x="4914788" y="1948653"/>
            <a:ext cx="1052052" cy="397592"/>
          </a:xfrm>
          <a:prstGeom prst="wedgeRectCallout">
            <a:avLst>
              <a:gd name="adj1" fmla="val 14681"/>
              <a:gd name="adj2" fmla="val -127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stable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D6C6B3E-8B29-1191-1922-8B4217E84A22}"/>
              </a:ext>
            </a:extLst>
          </p:cNvPr>
          <p:cNvSpPr/>
          <p:nvPr/>
        </p:nvSpPr>
        <p:spPr>
          <a:xfrm>
            <a:off x="6571523" y="1948653"/>
            <a:ext cx="1052052" cy="397592"/>
          </a:xfrm>
          <a:prstGeom prst="wedgeRectCallout">
            <a:avLst>
              <a:gd name="adj1" fmla="val 14681"/>
              <a:gd name="adj2" fmla="val -127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volitile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86482AC-9250-EB4C-85AD-A372F654B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EA9B8-3737-2B42-8E12-7B99735DC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… but first, flash loans</a:t>
            </a:r>
          </a:p>
        </p:txBody>
      </p:sp>
    </p:spTree>
    <p:extLst>
      <p:ext uri="{BB962C8B-B14F-4D97-AF65-F5344CB8AC3E}">
        <p14:creationId xmlns:p14="http://schemas.microsoft.com/office/powerpoint/2010/main" val="420085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376C-FDEE-E081-35DE-93A9E5B6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Market Maker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5F8D-91ED-AC8B-4BCB-28484839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 People want to exchange   </a:t>
            </a:r>
            <a:r>
              <a:rPr lang="en-US" sz="2800" b="1" dirty="0"/>
              <a:t>USDC ⟺ WETH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B10AC0-A867-AFBB-88E2-CA88444BF9CF}"/>
              </a:ext>
            </a:extLst>
          </p:cNvPr>
          <p:cNvGrpSpPr/>
          <p:nvPr/>
        </p:nvGrpSpPr>
        <p:grpSpPr>
          <a:xfrm>
            <a:off x="2446119" y="2211106"/>
            <a:ext cx="2125882" cy="2320937"/>
            <a:chOff x="2475550" y="2368763"/>
            <a:chExt cx="1506198" cy="23209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9D388-295A-47D1-9080-54661BE9D267}"/>
                </a:ext>
              </a:extLst>
            </p:cNvPr>
            <p:cNvSpPr/>
            <p:nvPr/>
          </p:nvSpPr>
          <p:spPr>
            <a:xfrm>
              <a:off x="2547086" y="2416015"/>
              <a:ext cx="1434662" cy="22736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0170CF-0B4F-BC30-FBEB-89C71486B57F}"/>
                </a:ext>
              </a:extLst>
            </p:cNvPr>
            <p:cNvSpPr txBox="1"/>
            <p:nvPr/>
          </p:nvSpPr>
          <p:spPr>
            <a:xfrm>
              <a:off x="2475550" y="2368763"/>
              <a:ext cx="149031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/>
              <p:nvPr/>
            </p:nvSpPr>
            <p:spPr>
              <a:xfrm>
                <a:off x="2932459" y="3636587"/>
                <a:ext cx="126714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  WETH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59" y="3636587"/>
                <a:ext cx="1267142" cy="830997"/>
              </a:xfrm>
              <a:prstGeom prst="rect">
                <a:avLst/>
              </a:prstGeom>
              <a:blipFill>
                <a:blip r:embed="rId2"/>
                <a:stretch>
                  <a:fillRect l="-990" t="-4545" r="-693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2CEFABD-7003-D60B-81E4-C9266551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423" y="3346342"/>
            <a:ext cx="584281" cy="864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EB2305-6E18-088D-2749-6F0075EDC211}"/>
              </a:ext>
            </a:extLst>
          </p:cNvPr>
          <p:cNvSpPr txBox="1"/>
          <p:nvPr/>
        </p:nvSpPr>
        <p:spPr>
          <a:xfrm>
            <a:off x="7122611" y="27461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user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9A68E5-0456-F954-0ED2-FEDB7E47F257}"/>
              </a:ext>
            </a:extLst>
          </p:cNvPr>
          <p:cNvGrpSpPr/>
          <p:nvPr/>
        </p:nvGrpSpPr>
        <p:grpSpPr>
          <a:xfrm flipH="1">
            <a:off x="4691202" y="3088269"/>
            <a:ext cx="2431348" cy="707886"/>
            <a:chOff x="852740" y="2878793"/>
            <a:chExt cx="1562579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91A391-BAF5-27E1-2AA2-518851EBCE35}"/>
                </a:ext>
              </a:extLst>
            </p:cNvPr>
            <p:cNvSpPr txBox="1"/>
            <p:nvPr/>
          </p:nvSpPr>
          <p:spPr>
            <a:xfrm>
              <a:off x="966545" y="2878793"/>
              <a:ext cx="13803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want to sell </a:t>
              </a:r>
              <a:br>
                <a:rPr lang="en-US" sz="2000" dirty="0">
                  <a:latin typeface="+mn-lt"/>
                </a:rPr>
              </a:br>
              <a:r>
                <a:rPr lang="en-US" sz="2000" b="1" dirty="0">
                  <a:latin typeface="+mn-lt"/>
                </a:rPr>
                <a:t>12 WETH</a:t>
              </a:r>
              <a:r>
                <a:rPr lang="en-US" sz="2000" dirty="0">
                  <a:latin typeface="+mn-lt"/>
                </a:rPr>
                <a:t> for </a:t>
              </a:r>
              <a:r>
                <a:rPr lang="en-US" sz="2000" b="1" dirty="0">
                  <a:latin typeface="+mn-lt"/>
                </a:rPr>
                <a:t>USDC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5C544A-9CB8-834E-838F-B3A36247B504}"/>
                </a:ext>
              </a:extLst>
            </p:cNvPr>
            <p:cNvCxnSpPr/>
            <p:nvPr/>
          </p:nvCxnSpPr>
          <p:spPr>
            <a:xfrm>
              <a:off x="852740" y="3210913"/>
              <a:ext cx="1562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D9EC4A-1218-7A7F-6F30-2EBC1D00948D}"/>
              </a:ext>
            </a:extLst>
          </p:cNvPr>
          <p:cNvGrpSpPr/>
          <p:nvPr/>
        </p:nvGrpSpPr>
        <p:grpSpPr>
          <a:xfrm flipH="1">
            <a:off x="4608274" y="4045266"/>
            <a:ext cx="2514275" cy="400110"/>
            <a:chOff x="852740" y="2878793"/>
            <a:chExt cx="1562579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AC086E-AE0B-F386-3897-6AB11891E768}"/>
                </a:ext>
              </a:extLst>
            </p:cNvPr>
            <p:cNvSpPr txBox="1"/>
            <p:nvPr/>
          </p:nvSpPr>
          <p:spPr>
            <a:xfrm>
              <a:off x="1321375" y="2878793"/>
              <a:ext cx="670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18 USDC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1D1E45C-AB6D-185F-657A-DEB0DF95E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740" y="3210913"/>
              <a:ext cx="1562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Callout 2">
            <a:extLst>
              <a:ext uri="{FF2B5EF4-FFF2-40B4-BE49-F238E27FC236}">
                <a16:creationId xmlns:a16="http://schemas.microsoft.com/office/drawing/2014/main" id="{F8CFC3A3-6681-26BE-F854-31953E450423}"/>
              </a:ext>
            </a:extLst>
          </p:cNvPr>
          <p:cNvSpPr/>
          <p:nvPr/>
        </p:nvSpPr>
        <p:spPr>
          <a:xfrm>
            <a:off x="175197" y="2221937"/>
            <a:ext cx="2118068" cy="1098316"/>
          </a:xfrm>
          <a:prstGeom prst="wedgeEllipseCallout">
            <a:avLst>
              <a:gd name="adj1" fmla="val 58090"/>
              <a:gd name="adj2" fmla="val 667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exchange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C6D4A-D6F8-8AD9-50DA-6176F998B1A4}"/>
              </a:ext>
            </a:extLst>
          </p:cNvPr>
          <p:cNvSpPr txBox="1"/>
          <p:nvPr/>
        </p:nvSpPr>
        <p:spPr>
          <a:xfrm>
            <a:off x="46395" y="3680524"/>
            <a:ext cx="240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say, 1 WETH = 1.5 USDC</a:t>
            </a:r>
          </a:p>
        </p:txBody>
      </p:sp>
    </p:spTree>
    <p:extLst>
      <p:ext uri="{BB962C8B-B14F-4D97-AF65-F5344CB8AC3E}">
        <p14:creationId xmlns:p14="http://schemas.microsoft.com/office/powerpoint/2010/main" val="16447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376C-FDEE-E081-35DE-93A9E5B6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Market Maker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5F8D-91ED-AC8B-4BCB-28484839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 People want to exchange   </a:t>
            </a:r>
            <a:r>
              <a:rPr lang="en-US" sz="2800" b="1" dirty="0"/>
              <a:t>USDC ⟺ WETH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B10AC0-A867-AFBB-88E2-CA88444BF9CF}"/>
              </a:ext>
            </a:extLst>
          </p:cNvPr>
          <p:cNvGrpSpPr/>
          <p:nvPr/>
        </p:nvGrpSpPr>
        <p:grpSpPr>
          <a:xfrm>
            <a:off x="2446119" y="2211106"/>
            <a:ext cx="2125882" cy="2320937"/>
            <a:chOff x="2475550" y="2368763"/>
            <a:chExt cx="1506198" cy="23209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9D388-295A-47D1-9080-54661BE9D267}"/>
                </a:ext>
              </a:extLst>
            </p:cNvPr>
            <p:cNvSpPr/>
            <p:nvPr/>
          </p:nvSpPr>
          <p:spPr>
            <a:xfrm>
              <a:off x="2547086" y="2416015"/>
              <a:ext cx="1434662" cy="22736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0170CF-0B4F-BC30-FBEB-89C71486B57F}"/>
                </a:ext>
              </a:extLst>
            </p:cNvPr>
            <p:cNvSpPr txBox="1"/>
            <p:nvPr/>
          </p:nvSpPr>
          <p:spPr>
            <a:xfrm>
              <a:off x="2475550" y="2368763"/>
              <a:ext cx="149031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/>
              <p:nvPr/>
            </p:nvSpPr>
            <p:spPr>
              <a:xfrm>
                <a:off x="2675968" y="3629767"/>
                <a:ext cx="180825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WETH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ACCD4-FFFC-A9E7-9BC2-5BE705976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8" y="3629767"/>
                <a:ext cx="1808252" cy="830997"/>
              </a:xfrm>
              <a:prstGeom prst="rect">
                <a:avLst/>
              </a:prstGeom>
              <a:blipFill>
                <a:blip r:embed="rId2"/>
                <a:stretch>
                  <a:fillRect t="-5970" r="-416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2CEFABD-7003-D60B-81E4-C9266551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423" y="3346342"/>
            <a:ext cx="584281" cy="864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EB2305-6E18-088D-2749-6F0075EDC211}"/>
              </a:ext>
            </a:extLst>
          </p:cNvPr>
          <p:cNvSpPr txBox="1"/>
          <p:nvPr/>
        </p:nvSpPr>
        <p:spPr>
          <a:xfrm>
            <a:off x="7122611" y="274617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user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9A68E5-0456-F954-0ED2-FEDB7E47F257}"/>
              </a:ext>
            </a:extLst>
          </p:cNvPr>
          <p:cNvGrpSpPr/>
          <p:nvPr/>
        </p:nvGrpSpPr>
        <p:grpSpPr>
          <a:xfrm flipH="1">
            <a:off x="4691202" y="3088269"/>
            <a:ext cx="2431348" cy="707886"/>
            <a:chOff x="852740" y="2878793"/>
            <a:chExt cx="1562579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91A391-BAF5-27E1-2AA2-518851EBCE35}"/>
                </a:ext>
              </a:extLst>
            </p:cNvPr>
            <p:cNvSpPr txBox="1"/>
            <p:nvPr/>
          </p:nvSpPr>
          <p:spPr>
            <a:xfrm>
              <a:off x="966545" y="2878793"/>
              <a:ext cx="13803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want to sell </a:t>
              </a:r>
              <a:br>
                <a:rPr lang="en-US" sz="2000" dirty="0">
                  <a:latin typeface="+mn-lt"/>
                </a:rPr>
              </a:br>
              <a:r>
                <a:rPr lang="en-US" sz="2000" b="1" dirty="0">
                  <a:latin typeface="+mn-lt"/>
                </a:rPr>
                <a:t>12 WETH</a:t>
              </a:r>
              <a:r>
                <a:rPr lang="en-US" sz="2000" dirty="0">
                  <a:latin typeface="+mn-lt"/>
                </a:rPr>
                <a:t> for </a:t>
              </a:r>
              <a:r>
                <a:rPr lang="en-US" sz="2000" b="1" dirty="0">
                  <a:latin typeface="+mn-lt"/>
                </a:rPr>
                <a:t>USDC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5C544A-9CB8-834E-838F-B3A36247B504}"/>
                </a:ext>
              </a:extLst>
            </p:cNvPr>
            <p:cNvCxnSpPr/>
            <p:nvPr/>
          </p:nvCxnSpPr>
          <p:spPr>
            <a:xfrm>
              <a:off x="852740" y="3210913"/>
              <a:ext cx="1562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D9EC4A-1218-7A7F-6F30-2EBC1D00948D}"/>
              </a:ext>
            </a:extLst>
          </p:cNvPr>
          <p:cNvGrpSpPr/>
          <p:nvPr/>
        </p:nvGrpSpPr>
        <p:grpSpPr>
          <a:xfrm flipH="1">
            <a:off x="4608274" y="4045266"/>
            <a:ext cx="2514275" cy="400110"/>
            <a:chOff x="852740" y="2878793"/>
            <a:chExt cx="1562579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AC086E-AE0B-F386-3897-6AB11891E768}"/>
                </a:ext>
              </a:extLst>
            </p:cNvPr>
            <p:cNvSpPr txBox="1"/>
            <p:nvPr/>
          </p:nvSpPr>
          <p:spPr>
            <a:xfrm>
              <a:off x="1321375" y="2878793"/>
              <a:ext cx="670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18 USDC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1D1E45C-AB6D-185F-657A-DEB0DF95E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740" y="3210913"/>
              <a:ext cx="1562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Callout 2">
            <a:extLst>
              <a:ext uri="{FF2B5EF4-FFF2-40B4-BE49-F238E27FC236}">
                <a16:creationId xmlns:a16="http://schemas.microsoft.com/office/drawing/2014/main" id="{F8CFC3A3-6681-26BE-F854-31953E450423}"/>
              </a:ext>
            </a:extLst>
          </p:cNvPr>
          <p:cNvSpPr/>
          <p:nvPr/>
        </p:nvSpPr>
        <p:spPr>
          <a:xfrm>
            <a:off x="175197" y="2221937"/>
            <a:ext cx="2118068" cy="1098316"/>
          </a:xfrm>
          <a:prstGeom prst="wedgeEllipseCallout">
            <a:avLst>
              <a:gd name="adj1" fmla="val 58090"/>
              <a:gd name="adj2" fmla="val 667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exchange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C6D4A-D6F8-8AD9-50DA-6176F998B1A4}"/>
              </a:ext>
            </a:extLst>
          </p:cNvPr>
          <p:cNvSpPr txBox="1"/>
          <p:nvPr/>
        </p:nvSpPr>
        <p:spPr>
          <a:xfrm>
            <a:off x="46395" y="3680524"/>
            <a:ext cx="240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say, 1 WETH = 1.5 USDC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B257-E10C-8BCA-6649-22557C859841}"/>
              </a:ext>
            </a:extLst>
          </p:cNvPr>
          <p:cNvSpPr txBox="1"/>
          <p:nvPr/>
        </p:nvSpPr>
        <p:spPr>
          <a:xfrm>
            <a:off x="2278977" y="4587150"/>
            <a:ext cx="253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updated pool state</a:t>
            </a:r>
          </a:p>
        </p:txBody>
      </p:sp>
    </p:spTree>
    <p:extLst>
      <p:ext uri="{BB962C8B-B14F-4D97-AF65-F5344CB8AC3E}">
        <p14:creationId xmlns:p14="http://schemas.microsoft.com/office/powerpoint/2010/main" val="207869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C6B421-6E1E-D084-9E9A-E3A0D8424CD9}"/>
                  </a:ext>
                </a:extLst>
              </p:cNvPr>
              <p:cNvSpPr/>
              <p:nvPr/>
            </p:nvSpPr>
            <p:spPr>
              <a:xfrm>
                <a:off x="328606" y="2000253"/>
                <a:ext cx="8615368" cy="2214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u="sng" dirty="0">
                    <a:solidFill>
                      <a:schemeClr val="tx1"/>
                    </a:solidFill>
                  </a:rPr>
                  <a:t>Def:</a:t>
                </a:r>
                <a:r>
                  <a:rPr lang="en-US" b="1" dirty="0">
                    <a:solidFill>
                      <a:schemeClr val="tx1"/>
                    </a:solidFill>
                  </a:rPr>
                  <a:t>  marginal price.</a:t>
                </a:r>
                <a:br>
                  <a:rPr lang="en-US" b="1" dirty="0">
                    <a:solidFill>
                      <a:schemeClr val="tx1"/>
                    </a:solidFill>
                  </a:rPr>
                </a:br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Suppose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Alice sent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(an infinitesimal) amount of X to pool;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	and the pool sent back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amount of Y. 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			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change in X is positive;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change in Y is negative) 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	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marginal price </a:t>
                </a:r>
                <a:r>
                  <a:rPr lang="en-US" dirty="0">
                    <a:solidFill>
                      <a:schemeClr val="tx1"/>
                    </a:solidFill>
                  </a:rPr>
                  <a:t>is defined as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(&gt;0)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C6B421-6E1E-D084-9E9A-E3A0D8424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6" y="2000253"/>
                <a:ext cx="8615368" cy="2214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CFD5BC2-E2FA-EA49-17C3-754745F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determine exchange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0DEC-4E1E-5271-B4D1-6397C269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86775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Pool has (x units of X) and (y units of Y)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F8CF1EF-7467-3D1E-AC54-ABC352C3DDAD}"/>
              </a:ext>
            </a:extLst>
          </p:cNvPr>
          <p:cNvSpPr/>
          <p:nvPr/>
        </p:nvSpPr>
        <p:spPr>
          <a:xfrm>
            <a:off x="3100387" y="4556119"/>
            <a:ext cx="5686425" cy="461665"/>
          </a:xfrm>
          <a:prstGeom prst="wedgeRoundRectCallout">
            <a:avLst>
              <a:gd name="adj1" fmla="val -44702"/>
              <a:gd name="adj2" fmla="val -14794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The price of a small amount Y in units of X</a:t>
            </a:r>
          </a:p>
        </p:txBody>
      </p:sp>
    </p:spTree>
    <p:extLst>
      <p:ext uri="{BB962C8B-B14F-4D97-AF65-F5344CB8AC3E}">
        <p14:creationId xmlns:p14="http://schemas.microsoft.com/office/powerpoint/2010/main" val="17268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3A6075-7780-20DC-096B-932495338332}"/>
              </a:ext>
            </a:extLst>
          </p:cNvPr>
          <p:cNvSpPr/>
          <p:nvPr/>
        </p:nvSpPr>
        <p:spPr>
          <a:xfrm>
            <a:off x="5004619" y="4208207"/>
            <a:ext cx="1602658" cy="682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6B421-6E1E-D084-9E9A-E3A0D8424CD9}"/>
              </a:ext>
            </a:extLst>
          </p:cNvPr>
          <p:cNvSpPr/>
          <p:nvPr/>
        </p:nvSpPr>
        <p:spPr>
          <a:xfrm>
            <a:off x="410390" y="1052667"/>
            <a:ext cx="7700964" cy="929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D5BC2-E2FA-EA49-17C3-754745F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determine exchange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20DEC-4E1E-5271-B4D1-6397C269D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72331"/>
                <a:ext cx="8486775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reasonable goal for the pool to maintain:</a:t>
                </a:r>
              </a:p>
              <a:p>
                <a:pPr marL="0" indent="0">
                  <a:buNone/>
                </a:pPr>
                <a:r>
                  <a:rPr lang="en-US" sz="2400" dirty="0"/>
                  <a:t>		(value of X in pool)  =  (value of Y in pool) 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Let’s use the marginal price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 to estimate value of assets in pool:</a:t>
                </a:r>
              </a:p>
              <a:p>
                <a:r>
                  <a:rPr lang="en-US" sz="2400" dirty="0"/>
                  <a:t>(value of X in pool) in units of Y: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   </a:t>
                </a:r>
              </a:p>
              <a:p>
                <a:r>
                  <a:rPr lang="en-US" sz="2400" dirty="0"/>
                  <a:t>(value of Y in pool) in units of Y: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So, goal above requires: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Plugging in the def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gives: 		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 err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20DEC-4E1E-5271-B4D1-6397C269D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2331"/>
                <a:ext cx="8486775" cy="3818430"/>
              </a:xfrm>
              <a:blipFill>
                <a:blip r:embed="rId2"/>
                <a:stretch>
                  <a:fillRect l="-1196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BCE88-23CE-3DFB-CCEA-FC4AA1C265F4}"/>
                  </a:ext>
                </a:extLst>
              </p:cNvPr>
              <p:cNvSpPr txBox="1"/>
              <p:nvPr/>
            </p:nvSpPr>
            <p:spPr>
              <a:xfrm>
                <a:off x="5656214" y="3629168"/>
                <a:ext cx="2005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⇒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BCE88-23CE-3DFB-CCEA-FC4AA1C26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4" y="3629168"/>
                <a:ext cx="2005229" cy="461665"/>
              </a:xfrm>
              <a:prstGeom prst="rect">
                <a:avLst/>
              </a:prstGeom>
              <a:blipFill>
                <a:blip r:embed="rId3"/>
                <a:stretch>
                  <a:fillRect l="-5031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6B421-6E1E-D084-9E9A-E3A0D8424CD9}"/>
              </a:ext>
            </a:extLst>
          </p:cNvPr>
          <p:cNvSpPr/>
          <p:nvPr/>
        </p:nvSpPr>
        <p:spPr>
          <a:xfrm>
            <a:off x="2461724" y="1019361"/>
            <a:ext cx="1779638" cy="815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D5BC2-E2FA-EA49-17C3-754745F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determine exchange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20DEC-4E1E-5271-B4D1-6397C269D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1724" y="1039025"/>
                <a:ext cx="1779638" cy="795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err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20DEC-4E1E-5271-B4D1-6397C269D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1724" y="1039025"/>
                <a:ext cx="1779638" cy="7957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7BDA651-2D8B-CB83-88B0-695B88D676DE}"/>
              </a:ext>
            </a:extLst>
          </p:cNvPr>
          <p:cNvGrpSpPr/>
          <p:nvPr/>
        </p:nvGrpSpPr>
        <p:grpSpPr>
          <a:xfrm>
            <a:off x="536942" y="3443279"/>
            <a:ext cx="6992567" cy="757237"/>
            <a:chOff x="665533" y="3843338"/>
            <a:chExt cx="6992567" cy="7572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55F8F5-0C39-19C6-67F5-09F449443A66}"/>
                </a:ext>
              </a:extLst>
            </p:cNvPr>
            <p:cNvSpPr/>
            <p:nvPr/>
          </p:nvSpPr>
          <p:spPr>
            <a:xfrm>
              <a:off x="5839055" y="3843338"/>
              <a:ext cx="1819045" cy="7572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D32E4C-9108-2D81-C7F8-555002DCD4AC}"/>
                    </a:ext>
                  </a:extLst>
                </p:cNvPr>
                <p:cNvSpPr txBox="1"/>
                <p:nvPr/>
              </p:nvSpPr>
              <p:spPr>
                <a:xfrm>
                  <a:off x="665533" y="3979588"/>
                  <a:ext cx="67299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or equivalently, the pool must maintain: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D32E4C-9108-2D81-C7F8-555002DCD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33" y="3979588"/>
                  <a:ext cx="672991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07" t="-5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A715DA-CF08-8656-0D22-734EBCFDD0D3}"/>
              </a:ext>
            </a:extLst>
          </p:cNvPr>
          <p:cNvSpPr txBox="1"/>
          <p:nvPr/>
        </p:nvSpPr>
        <p:spPr>
          <a:xfrm>
            <a:off x="583419" y="4454144"/>
            <a:ext cx="512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the famous constant product formula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AA9D3-2162-4832-5101-154320384E58}"/>
              </a:ext>
            </a:extLst>
          </p:cNvPr>
          <p:cNvSpPr txBox="1"/>
          <p:nvPr/>
        </p:nvSpPr>
        <p:spPr>
          <a:xfrm>
            <a:off x="457200" y="1191485"/>
            <a:ext cx="17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diff. eq.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45BED-FBBB-A812-BB6D-043166E589E7}"/>
              </a:ext>
            </a:extLst>
          </p:cNvPr>
          <p:cNvSpPr txBox="1"/>
          <p:nvPr/>
        </p:nvSpPr>
        <p:spPr>
          <a:xfrm>
            <a:off x="4595693" y="1191485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 a unique solution: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D6C7CC-7EB9-F73B-BC52-AE8F7446D0E0}"/>
              </a:ext>
            </a:extLst>
          </p:cNvPr>
          <p:cNvGrpSpPr/>
          <p:nvPr/>
        </p:nvGrpSpPr>
        <p:grpSpPr>
          <a:xfrm>
            <a:off x="666382" y="2261880"/>
            <a:ext cx="8110068" cy="815462"/>
            <a:chOff x="666382" y="2261880"/>
            <a:chExt cx="8110068" cy="8154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BE4CCE-F2DC-5952-4416-43D2025800A0}"/>
                </a:ext>
              </a:extLst>
            </p:cNvPr>
            <p:cNvGrpSpPr/>
            <p:nvPr/>
          </p:nvGrpSpPr>
          <p:grpSpPr>
            <a:xfrm>
              <a:off x="666382" y="2261880"/>
              <a:ext cx="4471987" cy="815462"/>
              <a:chOff x="3629025" y="3043467"/>
              <a:chExt cx="4471987" cy="81546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5096A3-A3C5-1AA0-73F0-056A39B94E50}"/>
                  </a:ext>
                </a:extLst>
              </p:cNvPr>
              <p:cNvSpPr/>
              <p:nvPr/>
            </p:nvSpPr>
            <p:spPr>
              <a:xfrm>
                <a:off x="3629025" y="3043467"/>
                <a:ext cx="4305761" cy="7957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281A87FA-165E-F5BD-F967-DEB9497AC18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auto">
                  <a:xfrm>
                    <a:off x="3795251" y="3063131"/>
                    <a:ext cx="4305761" cy="795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rmAutofit/>
                  </a:bodyPr>
                  <a:lstStyle>
                    <a:lvl1pPr marL="342900" indent="-3429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defRPr>
                    </a:lvl1pPr>
                    <a:lvl2pPr marL="742950" indent="-28575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2pPr>
                    <a:lvl3pPr marL="11430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3pPr>
                    <a:lvl4pPr marL="16002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4pPr>
                    <a:lvl5pPr marL="2057400" indent="-228600" algn="l" defTabSz="457200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ＭＳ Ｐゴシック" pitchFamily="-112" charset="-128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/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lang="en-US" dirty="0"/>
                      <a:t>  </a:t>
                    </a:r>
                    <a:r>
                      <a:rPr lang="en-US" sz="2400" dirty="0"/>
                      <a:t>,   for a constant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Content Placeholder 2">
                    <a:extLst>
                      <a:ext uri="{FF2B5EF4-FFF2-40B4-BE49-F238E27FC236}">
                        <a16:creationId xmlns:a16="http://schemas.microsoft.com/office/drawing/2014/main" id="{281A87FA-165E-F5BD-F967-DEB9497AC1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95251" y="3063131"/>
                    <a:ext cx="4305761" cy="7957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82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3913268-B8FB-E270-7925-06AF30AB354A}"/>
                    </a:ext>
                  </a:extLst>
                </p:cNvPr>
                <p:cNvSpPr txBox="1"/>
                <p:nvPr/>
              </p:nvSpPr>
              <p:spPr>
                <a:xfrm>
                  <a:off x="5388984" y="2281544"/>
                  <a:ext cx="338746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4000" dirty="0">
                      <a:latin typeface="+mn-lt"/>
                    </a:rPr>
                    <a:t>(</a:t>
                  </a:r>
                  <a:r>
                    <a:rPr lang="en-US" sz="4000" i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err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4000" i="1" dirty="0">
                      <a:latin typeface="+mn-lt"/>
                    </a:rPr>
                    <a:t> </a:t>
                  </a:r>
                  <a:r>
                    <a:rPr lang="en-US" sz="4000" dirty="0">
                      <a:latin typeface="+mn-l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3913268-B8FB-E270-7925-06AF30AB3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984" y="2281544"/>
                  <a:ext cx="3387466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6343" t="-17544" r="-597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3B41CA-FC7F-5044-B343-ECC8EB0DE743}"/>
              </a:ext>
            </a:extLst>
          </p:cNvPr>
          <p:cNvSpPr txBox="1"/>
          <p:nvPr/>
        </p:nvSpPr>
        <p:spPr>
          <a:xfrm>
            <a:off x="5388984" y="2033939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indeed:</a:t>
            </a:r>
          </a:p>
        </p:txBody>
      </p:sp>
    </p:spTree>
    <p:extLst>
      <p:ext uri="{BB962C8B-B14F-4D97-AF65-F5344CB8AC3E}">
        <p14:creationId xmlns:p14="http://schemas.microsoft.com/office/powerpoint/2010/main" val="34325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C50AFF-CC9D-2760-9266-906872D1DC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So 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mean ??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C50AFF-CC9D-2760-9266-906872D1D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4E50AD-22CC-8275-9BE2-BA09BB5C9F99}"/>
                  </a:ext>
                </a:extLst>
              </p:cNvPr>
              <p:cNvSpPr txBox="1"/>
              <p:nvPr/>
            </p:nvSpPr>
            <p:spPr>
              <a:xfrm>
                <a:off x="158010" y="1223514"/>
                <a:ext cx="5040291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constant product market maker:</a:t>
                </a:r>
              </a:p>
              <a:p>
                <a:pPr marL="342900" indent="-342900" algn="l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Say: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sz="2000" dirty="0">
                    <a:latin typeface="+mn-lt"/>
                  </a:rPr>
                  <a:t>WETH</a:t>
                </a:r>
                <a:r>
                  <a:rPr lang="en-US" dirty="0">
                    <a:latin typeface="+mn-lt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2000" dirty="0">
                    <a:latin typeface="+mn-lt"/>
                  </a:rPr>
                  <a:t>USDC</a:t>
                </a:r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				10 × 12 = 120</a:t>
                </a:r>
              </a:p>
              <a:p>
                <a:pPr marL="342900" indent="-342900" algn="l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Alice wants to buy 4 </a:t>
                </a:r>
                <a:r>
                  <a:rPr lang="en-US" sz="2000" dirty="0">
                    <a:latin typeface="+mn-lt"/>
                  </a:rPr>
                  <a:t>WETH</a:t>
                </a:r>
                <a:r>
                  <a:rPr lang="en-US" dirty="0">
                    <a:latin typeface="+mn-lt"/>
                  </a:rPr>
                  <a:t> from pool</a:t>
                </a:r>
              </a:p>
              <a:p>
                <a:pPr algn="l"/>
                <a:r>
                  <a:rPr lang="en-US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−4=6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US" dirty="0">
                    <a:latin typeface="+mn-lt"/>
                  </a:rPr>
                  <a:t>	To maintain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+mn-lt"/>
                  </a:rPr>
                  <a:t> Alice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needs to send  8 USDC to pool</a:t>
                </a:r>
              </a:p>
              <a:p>
                <a:r>
                  <a:rPr lang="en-US" dirty="0">
                    <a:latin typeface="+mn-lt"/>
                  </a:rPr>
                  <a:t>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+8=20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4E50AD-22CC-8275-9BE2-BA09BB5C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0" y="1223514"/>
                <a:ext cx="5040291" cy="4031873"/>
              </a:xfrm>
              <a:prstGeom prst="rect">
                <a:avLst/>
              </a:prstGeom>
              <a:blipFill>
                <a:blip r:embed="rId3"/>
                <a:stretch>
                  <a:fillRect l="-2010" t="-125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2A0F2DE4-D440-3B85-3E62-7C37256A8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20" y="1376516"/>
            <a:ext cx="3217122" cy="31729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8E5C5D-9C54-DC41-F1D3-75A9DD594BC2}"/>
              </a:ext>
            </a:extLst>
          </p:cNvPr>
          <p:cNvSpPr txBox="1"/>
          <p:nvPr/>
        </p:nvSpPr>
        <p:spPr>
          <a:xfrm>
            <a:off x="6440129" y="101272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AF0FB7-04E1-4D8B-9D86-AA15D7566CC1}"/>
                  </a:ext>
                </a:extLst>
              </p:cNvPr>
              <p:cNvSpPr txBox="1"/>
              <p:nvPr/>
            </p:nvSpPr>
            <p:spPr>
              <a:xfrm>
                <a:off x="6440129" y="1012723"/>
                <a:ext cx="18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AF0FB7-04E1-4D8B-9D86-AA15D756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29" y="1012723"/>
                <a:ext cx="1803827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BEA5E11-09C1-0B4F-ABEC-1EBDA2813865}"/>
              </a:ext>
            </a:extLst>
          </p:cNvPr>
          <p:cNvSpPr txBox="1"/>
          <p:nvPr/>
        </p:nvSpPr>
        <p:spPr>
          <a:xfrm>
            <a:off x="6734028" y="4536667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WETH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872A3C-9044-C0FD-60D4-88204334D86A}"/>
              </a:ext>
            </a:extLst>
          </p:cNvPr>
          <p:cNvSpPr txBox="1"/>
          <p:nvPr/>
        </p:nvSpPr>
        <p:spPr>
          <a:xfrm rot="16200000">
            <a:off x="5119114" y="274316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USDC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3C62C6-CC60-07CF-D7BB-F78FDB9056B4}"/>
              </a:ext>
            </a:extLst>
          </p:cNvPr>
          <p:cNvGrpSpPr/>
          <p:nvPr/>
        </p:nvGrpSpPr>
        <p:grpSpPr>
          <a:xfrm>
            <a:off x="6734028" y="2959510"/>
            <a:ext cx="1937092" cy="707886"/>
            <a:chOff x="6734028" y="2959510"/>
            <a:chExt cx="1937092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176589-315F-59FF-9CC5-946B58173EF7}"/>
                </a:ext>
              </a:extLst>
            </p:cNvPr>
            <p:cNvSpPr txBox="1"/>
            <p:nvPr/>
          </p:nvSpPr>
          <p:spPr>
            <a:xfrm>
              <a:off x="7179942" y="2959510"/>
              <a:ext cx="14911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current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state of pool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690736-B4D2-3BEE-5363-1FEDAC599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4028" y="3200250"/>
              <a:ext cx="774725" cy="123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EEDEFE-2A87-C1E8-3FA5-FC99ED4D32DB}"/>
              </a:ext>
            </a:extLst>
          </p:cNvPr>
          <p:cNvGrpSpPr/>
          <p:nvPr/>
        </p:nvGrpSpPr>
        <p:grpSpPr>
          <a:xfrm>
            <a:off x="6302477" y="1863864"/>
            <a:ext cx="965399" cy="810510"/>
            <a:chOff x="6302477" y="1863864"/>
            <a:chExt cx="965399" cy="810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3DA224-D47B-4B51-DB48-ECF489031892}"/>
                </a:ext>
              </a:extLst>
            </p:cNvPr>
            <p:cNvSpPr txBox="1"/>
            <p:nvPr/>
          </p:nvSpPr>
          <p:spPr>
            <a:xfrm>
              <a:off x="6568582" y="1863864"/>
              <a:ext cx="6992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new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state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A1B2738-4191-3D50-B1CD-7232232ED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2477" y="2213479"/>
              <a:ext cx="325619" cy="4608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0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A1580-D807-2657-F8F6-44DAA1B9E0A1}"/>
              </a:ext>
            </a:extLst>
          </p:cNvPr>
          <p:cNvSpPr/>
          <p:nvPr/>
        </p:nvSpPr>
        <p:spPr>
          <a:xfrm>
            <a:off x="4473677" y="2163097"/>
            <a:ext cx="1809136" cy="8652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5999E-2883-7618-DE3F-0A14B9F5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generally:   </a:t>
            </a:r>
            <a:r>
              <a:rPr lang="en-US" dirty="0" err="1"/>
              <a:t>Uniswap</a:t>
            </a:r>
            <a:r>
              <a:rPr lang="en-US" dirty="0"/>
              <a:t> v2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78B4C-7DD8-9D96-116E-8F01AA330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194927"/>
                <a:ext cx="8686800" cy="1936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 ;        Alice wants to buy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∈(0,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from pool.   </a:t>
                </a:r>
              </a:p>
              <a:p>
                <a:pPr marL="0" indent="0">
                  <a:buNone/>
                </a:pPr>
                <a:r>
                  <a:rPr lang="en-US" sz="2400" dirty="0"/>
                  <a:t>How much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should she pay?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    ⇒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    </a:t>
                </a:r>
                <a:r>
                  <a:rPr lang="en-US" sz="1800" dirty="0"/>
                  <a:t>(solve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simplify)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78B4C-7DD8-9D96-116E-8F01AA330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194927"/>
                <a:ext cx="8686800" cy="1936339"/>
              </a:xfrm>
              <a:blipFill>
                <a:blip r:embed="rId2"/>
                <a:stretch>
                  <a:fillRect l="-1022" t="-1961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1DD43F3-FA5F-6A6F-347D-2C1BD41039BB}"/>
              </a:ext>
            </a:extLst>
          </p:cNvPr>
          <p:cNvGrpSpPr/>
          <p:nvPr/>
        </p:nvGrpSpPr>
        <p:grpSpPr>
          <a:xfrm>
            <a:off x="526025" y="4347563"/>
            <a:ext cx="7182375" cy="690682"/>
            <a:chOff x="526025" y="4347563"/>
            <a:chExt cx="7182375" cy="6906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85BC4-0026-A2F8-9326-6EEFC81DAB14}"/>
                </a:ext>
              </a:extLst>
            </p:cNvPr>
            <p:cNvSpPr/>
            <p:nvPr/>
          </p:nvSpPr>
          <p:spPr>
            <a:xfrm>
              <a:off x="5633884" y="4367227"/>
              <a:ext cx="2074516" cy="6710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63158-C6BE-4F3F-0D93-D2A67B3CE536}"/>
                    </a:ext>
                  </a:extLst>
                </p:cNvPr>
                <p:cNvSpPr txBox="1"/>
                <p:nvPr/>
              </p:nvSpPr>
              <p:spPr>
                <a:xfrm>
                  <a:off x="526025" y="4347563"/>
                  <a:ext cx="7113550" cy="671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so: 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400" dirty="0"/>
                    <a:t>     ⇒    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0D63158-C6BE-4F3F-0D93-D2A67B3CE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25" y="4347563"/>
                  <a:ext cx="7113550" cy="671018"/>
                </a:xfrm>
                <a:prstGeom prst="rect">
                  <a:avLst/>
                </a:prstGeom>
                <a:blipFill>
                  <a:blip r:embed="rId3"/>
                  <a:stretch>
                    <a:fillRect l="-1248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64B5DF-C7E3-F738-E086-E1CE58151420}"/>
              </a:ext>
            </a:extLst>
          </p:cNvPr>
          <p:cNvGrpSpPr/>
          <p:nvPr/>
        </p:nvGrpSpPr>
        <p:grpSpPr>
          <a:xfrm>
            <a:off x="0" y="3224980"/>
            <a:ext cx="9144000" cy="1122583"/>
            <a:chOff x="0" y="3224980"/>
            <a:chExt cx="9144000" cy="1122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4B4699-39BB-6E9E-8503-5F969E48FD21}"/>
                    </a:ext>
                  </a:extLst>
                </p:cNvPr>
                <p:cNvSpPr txBox="1"/>
                <p:nvPr/>
              </p:nvSpPr>
              <p:spPr>
                <a:xfrm>
                  <a:off x="457200" y="3362678"/>
                  <a:ext cx="8080738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But liquidity providers (LP’s) take a fee 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b="0" dirty="0">
                      <a:latin typeface="+mn-lt"/>
                      <a:ea typeface="Cambria Math" panose="02040503050406030204" pitchFamily="18" charset="0"/>
                    </a:rPr>
                    <a:t>         </a:t>
                  </a:r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(say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=0.97)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+mn-lt"/>
                    </a:rPr>
                    <a:t>	Alice pays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>
                      <a:latin typeface="+mn-lt"/>
                    </a:rPr>
                    <a:t>:      pool gets 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>
                      <a:latin typeface="+mn-lt"/>
                    </a:rPr>
                    <a:t>,      LP’s get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/>
                    <a:t> 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74B4699-39BB-6E9E-8503-5F969E48F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362678"/>
                  <a:ext cx="8080738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1256" t="-2532" r="-471" b="-12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19F5DD-C721-EC54-760F-4BB56000DBA1}"/>
                </a:ext>
              </a:extLst>
            </p:cNvPr>
            <p:cNvCxnSpPr/>
            <p:nvPr/>
          </p:nvCxnSpPr>
          <p:spPr>
            <a:xfrm>
              <a:off x="0" y="3224980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B95039-B394-E83C-2816-2B1B7B082A2A}"/>
              </a:ext>
            </a:extLst>
          </p:cNvPr>
          <p:cNvSpPr txBox="1"/>
          <p:nvPr/>
        </p:nvSpPr>
        <p:spPr>
          <a:xfrm>
            <a:off x="-228600" y="2971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7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4869-11B7-6CE3-D25F-7BA99D6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Buy and sell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93FBB-0AC9-A1D6-FCB8-41BD4C2D5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5"/>
          <a:stretch/>
        </p:blipFill>
        <p:spPr>
          <a:xfrm>
            <a:off x="105197" y="953730"/>
            <a:ext cx="8910983" cy="372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11EB2-E8BC-975F-4BD2-D7976B7BCF9D}"/>
                  </a:ext>
                </a:extLst>
              </p:cNvPr>
              <p:cNvSpPr txBox="1"/>
              <p:nvPr/>
            </p:nvSpPr>
            <p:spPr>
              <a:xfrm>
                <a:off x="1514167" y="2929588"/>
                <a:ext cx="10402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11EB2-E8BC-975F-4BD2-D7976B7BC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167" y="2929588"/>
                <a:ext cx="1040285" cy="276999"/>
              </a:xfrm>
              <a:prstGeom prst="rect">
                <a:avLst/>
              </a:prstGeom>
              <a:blipFill>
                <a:blip r:embed="rId3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E2B00-0831-07F8-79B9-85B3B8A19724}"/>
                  </a:ext>
                </a:extLst>
              </p:cNvPr>
              <p:cNvSpPr txBox="1"/>
              <p:nvPr/>
            </p:nvSpPr>
            <p:spPr>
              <a:xfrm>
                <a:off x="1533831" y="1242639"/>
                <a:ext cx="10402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1E2B00-0831-07F8-79B9-85B3B8A19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31" y="1242639"/>
                <a:ext cx="1040285" cy="276999"/>
              </a:xfrm>
              <a:prstGeom prst="rect">
                <a:avLst/>
              </a:prstGeom>
              <a:blipFill>
                <a:blip r:embed="rId4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B3E35C-D1EB-60C6-8C48-59E5AA7FEB01}"/>
              </a:ext>
            </a:extLst>
          </p:cNvPr>
          <p:cNvSpPr txBox="1"/>
          <p:nvPr/>
        </p:nvSpPr>
        <p:spPr>
          <a:xfrm>
            <a:off x="127820" y="4655036"/>
            <a:ext cx="32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gas efficient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1757811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9F78-AC6D-58DA-1482-48D3A9F2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marginal price as a tangent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28763-9E6C-69B4-6B7C-7AB2455A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84" y="1739061"/>
            <a:ext cx="3175056" cy="31586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4FCD57-116A-5582-00FC-989CA4A9DCE3}"/>
              </a:ext>
            </a:extLst>
          </p:cNvPr>
          <p:cNvGrpSpPr/>
          <p:nvPr/>
        </p:nvGrpSpPr>
        <p:grpSpPr>
          <a:xfrm>
            <a:off x="7474739" y="3038168"/>
            <a:ext cx="1142872" cy="1140542"/>
            <a:chOff x="7258429" y="2959510"/>
            <a:chExt cx="1142872" cy="11405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5F0D04-A32D-2E7F-DCA7-A1B5120B06F3}"/>
                </a:ext>
              </a:extLst>
            </p:cNvPr>
            <p:cNvSpPr txBox="1"/>
            <p:nvPr/>
          </p:nvSpPr>
          <p:spPr>
            <a:xfrm>
              <a:off x="7449758" y="2959510"/>
              <a:ext cx="951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current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state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F7F5307-5882-765B-68B1-3392A6B7E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429" y="3539613"/>
              <a:ext cx="332074" cy="560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A0C1E3-E53C-3F97-9ED7-CA4A54DE0C24}"/>
              </a:ext>
            </a:extLst>
          </p:cNvPr>
          <p:cNvSpPr txBox="1"/>
          <p:nvPr/>
        </p:nvSpPr>
        <p:spPr>
          <a:xfrm rot="885395">
            <a:off x="6593348" y="4188520"/>
            <a:ext cx="10073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tangent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F6158C-9A38-1A01-A799-AC87C041ABB9}"/>
              </a:ext>
            </a:extLst>
          </p:cNvPr>
          <p:cNvSpPr>
            <a:spLocks noChangeAspect="1"/>
          </p:cNvSpPr>
          <p:nvPr/>
        </p:nvSpPr>
        <p:spPr>
          <a:xfrm>
            <a:off x="7403703" y="4218037"/>
            <a:ext cx="98322" cy="98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E8F00-CEED-1B33-92EA-E2C16C3CABF5}"/>
                  </a:ext>
                </a:extLst>
              </p:cNvPr>
              <p:cNvSpPr txBox="1"/>
              <p:nvPr/>
            </p:nvSpPr>
            <p:spPr>
              <a:xfrm>
                <a:off x="316787" y="1376516"/>
                <a:ext cx="4531369" cy="2840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+mn-lt"/>
                  </a:rPr>
                  <a:t>      ⇒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 </a:t>
                </a:r>
              </a:p>
              <a:p>
                <a:pPr algn="l"/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The marginal price: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pPr algn="l"/>
                <a:endParaRPr lang="en-US" dirty="0">
                  <a:latin typeface="+mn-lt"/>
                </a:endParaRPr>
              </a:p>
              <a:p>
                <a:pPr algn="l"/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 ⇒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+mn-lt"/>
                  </a:rPr>
                  <a:t>  is the slope of the tangent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		at the current state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E8F00-CEED-1B33-92EA-E2C16C3C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7" y="1376516"/>
                <a:ext cx="4531369" cy="2840265"/>
              </a:xfrm>
              <a:prstGeom prst="rect">
                <a:avLst/>
              </a:prstGeom>
              <a:blipFill>
                <a:blip r:embed="rId3"/>
                <a:stretch>
                  <a:fillRect l="-1955" t="-1778" r="-1117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5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 feature: automatic price discovery  </a:t>
                </a:r>
                <a:r>
                  <a:rPr lang="en-US" sz="2000" dirty="0"/>
                  <a:t>(assume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=1)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247" t="-13725" r="-370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2400" b="1" dirty="0"/>
                  <a:t>Thm:   </a:t>
                </a:r>
                <a:r>
                  <a:rPr lang="en-US" sz="2400" dirty="0"/>
                  <a:t>the marginal price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converges to the market exchange rate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blipFill>
                <a:blip r:embed="rId3"/>
                <a:stretch>
                  <a:fillRect l="-1154" t="-5128" r="-144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81819B-6F81-9EAB-824D-62C0CF173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14" y="1859948"/>
            <a:ext cx="3175056" cy="31586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5AA619-CDD2-F763-9576-1CD700096CE6}"/>
              </a:ext>
            </a:extLst>
          </p:cNvPr>
          <p:cNvGrpSpPr/>
          <p:nvPr/>
        </p:nvGrpSpPr>
        <p:grpSpPr>
          <a:xfrm>
            <a:off x="6874970" y="3143432"/>
            <a:ext cx="1247549" cy="819582"/>
            <a:chOff x="7258429" y="3280470"/>
            <a:chExt cx="1247549" cy="8195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41ECBC-4A82-5096-DE1F-FE05F68EDD4B}"/>
                </a:ext>
              </a:extLst>
            </p:cNvPr>
            <p:cNvSpPr txBox="1"/>
            <p:nvPr/>
          </p:nvSpPr>
          <p:spPr>
            <a:xfrm>
              <a:off x="7554435" y="3280470"/>
              <a:ext cx="951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current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state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EB2F7A-07D8-2FAE-8732-A1170151C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429" y="3539613"/>
              <a:ext cx="332074" cy="560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B20A940-457B-A7F0-A953-2C91CE795DCA}"/>
              </a:ext>
            </a:extLst>
          </p:cNvPr>
          <p:cNvSpPr>
            <a:spLocks noChangeAspect="1"/>
          </p:cNvSpPr>
          <p:nvPr/>
        </p:nvSpPr>
        <p:spPr>
          <a:xfrm>
            <a:off x="6803934" y="4002341"/>
            <a:ext cx="98322" cy="98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1DEF79-F969-B245-FC30-2266A7900C88}"/>
                  </a:ext>
                </a:extLst>
              </p:cNvPr>
              <p:cNvSpPr txBox="1"/>
              <p:nvPr/>
            </p:nvSpPr>
            <p:spPr>
              <a:xfrm>
                <a:off x="107957" y="2027111"/>
                <a:ext cx="535390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Proof by example:   say,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=12,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   marginal price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=0.833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1DEF79-F969-B245-FC30-2266A7900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7" y="2027111"/>
                <a:ext cx="5353902" cy="984885"/>
              </a:xfrm>
              <a:prstGeom prst="rect">
                <a:avLst/>
              </a:prstGeom>
              <a:blipFill>
                <a:blip r:embed="rId5"/>
                <a:stretch>
                  <a:fillRect l="-1891" t="-3797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2ADB66-9396-800B-1290-E8ABA6696D6C}"/>
                  </a:ext>
                </a:extLst>
              </p:cNvPr>
              <p:cNvSpPr txBox="1"/>
              <p:nvPr/>
            </p:nvSpPr>
            <p:spPr>
              <a:xfrm>
                <a:off x="570599" y="3423554"/>
                <a:ext cx="4857484" cy="83099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Suppose a </a:t>
                </a:r>
                <a:r>
                  <a:rPr lang="en-US" dirty="0" err="1">
                    <a:latin typeface="+mn-lt"/>
                  </a:rPr>
                  <a:t>CeX</a:t>
                </a:r>
                <a:r>
                  <a:rPr lang="en-US" dirty="0">
                    <a:latin typeface="+mn-lt"/>
                  </a:rPr>
                  <a:t> offers a different price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𝑚𝑎𝑟𝑘𝑒𝑡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1.875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2ADB66-9396-800B-1290-E8ABA6696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99" y="3423554"/>
                <a:ext cx="4857484" cy="830997"/>
              </a:xfrm>
              <a:prstGeom prst="rect">
                <a:avLst/>
              </a:prstGeom>
              <a:blipFill>
                <a:blip r:embed="rId6"/>
                <a:stretch>
                  <a:fillRect l="-1823" t="-5970" r="-1042" b="-2985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49FF0-83A3-1314-6473-029442991477}"/>
                  </a:ext>
                </a:extLst>
              </p:cNvPr>
              <p:cNvSpPr txBox="1"/>
              <p:nvPr/>
            </p:nvSpPr>
            <p:spPr>
              <a:xfrm>
                <a:off x="5947026" y="4404453"/>
                <a:ext cx="1910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=0.833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49FF0-83A3-1314-6473-029442991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026" y="4404453"/>
                <a:ext cx="1910459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F892FBE-0A74-2702-E8A1-4ECE3C108B43}"/>
              </a:ext>
            </a:extLst>
          </p:cNvPr>
          <p:cNvGrpSpPr/>
          <p:nvPr/>
        </p:nvGrpSpPr>
        <p:grpSpPr>
          <a:xfrm>
            <a:off x="6174772" y="2061940"/>
            <a:ext cx="2595582" cy="1621446"/>
            <a:chOff x="6174772" y="2061940"/>
            <a:chExt cx="2595582" cy="16214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2E6C79-D6A7-5E70-5730-A8377558EF63}"/>
                </a:ext>
              </a:extLst>
            </p:cNvPr>
            <p:cNvGrpSpPr/>
            <p:nvPr/>
          </p:nvGrpSpPr>
          <p:grpSpPr>
            <a:xfrm>
              <a:off x="6174772" y="2061940"/>
              <a:ext cx="2595582" cy="1508287"/>
              <a:chOff x="6888827" y="2911471"/>
              <a:chExt cx="2595582" cy="150828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18E977-3C22-DF5E-8CAA-3CA49573B935}"/>
                  </a:ext>
                </a:extLst>
              </p:cNvPr>
              <p:cNvSpPr txBox="1"/>
              <p:nvPr/>
            </p:nvSpPr>
            <p:spPr>
              <a:xfrm>
                <a:off x="6888827" y="2911471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This point matches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the </a:t>
                </a:r>
                <a:r>
                  <a:rPr lang="en-US" sz="2000" dirty="0" err="1">
                    <a:latin typeface="+mn-lt"/>
                  </a:rPr>
                  <a:t>CeX</a:t>
                </a:r>
                <a:r>
                  <a:rPr lang="en-US" sz="2000" dirty="0">
                    <a:latin typeface="+mn-lt"/>
                  </a:rPr>
                  <a:t> price:  </a:t>
                </a:r>
                <a:r>
                  <a:rPr lang="en-US" sz="1400" dirty="0">
                    <a:latin typeface="+mn-lt"/>
                  </a:rPr>
                  <a:t>15/8=1.875</a:t>
                </a: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9FED318-EC15-18DB-C686-C1F21705DE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7099" y="3539613"/>
                <a:ext cx="313404" cy="8801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5A45B-7431-16A6-514E-B3E455BD9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7102" y="3585064"/>
              <a:ext cx="98322" cy="983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DE0E27-C580-8A6D-5DA2-0F0E6D87C5D2}"/>
              </a:ext>
            </a:extLst>
          </p:cNvPr>
          <p:cNvSpPr txBox="1"/>
          <p:nvPr/>
        </p:nvSpPr>
        <p:spPr>
          <a:xfrm>
            <a:off x="626779" y="4435276"/>
            <a:ext cx="345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arbitrage opportunity! </a:t>
            </a:r>
          </a:p>
        </p:txBody>
      </p:sp>
    </p:spTree>
    <p:extLst>
      <p:ext uri="{BB962C8B-B14F-4D97-AF65-F5344CB8AC3E}">
        <p14:creationId xmlns:p14="http://schemas.microsoft.com/office/powerpoint/2010/main" val="35617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uiExpand="1" build="allAtOnce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5100-0584-A34F-9E2B-41107689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flash loan?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D2A8-C651-F044-859B-5DCF6546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036866"/>
            <a:ext cx="8403771" cy="11838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A flash loan is taken and repaid in a </a:t>
            </a:r>
            <a:r>
              <a:rPr lang="en-US" u="sng" dirty="0"/>
              <a:t>single</a:t>
            </a:r>
            <a:r>
              <a:rPr lang="en-US" dirty="0"/>
              <a:t> transaction</a:t>
            </a:r>
          </a:p>
          <a:p>
            <a:pPr marL="0" indent="0" algn="ctr">
              <a:spcBef>
                <a:spcPts val="1824"/>
              </a:spcBef>
              <a:buNone/>
            </a:pPr>
            <a:r>
              <a:rPr lang="en-US" dirty="0"/>
              <a:t>⟹  zero risk for lender    ⟹ borrower needs no collateral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EE198-19F5-F049-A9EE-B0B3DEC992AC}"/>
              </a:ext>
            </a:extLst>
          </p:cNvPr>
          <p:cNvSpPr txBox="1"/>
          <p:nvPr/>
        </p:nvSpPr>
        <p:spPr>
          <a:xfrm>
            <a:off x="100914" y="4723692"/>
            <a:ext cx="644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Attacking the </a:t>
            </a:r>
            <a:r>
              <a:rPr lang="en-US" sz="1800" u="sng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</a:t>
            </a:r>
            <a:r>
              <a:rPr lang="en-US" sz="1800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2060"/>
                  </a:solidFill>
                </a:u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Ecosystem with Flash Loans for Fun and Profit”</a:t>
            </a:r>
            <a:endParaRPr lang="en-US" sz="1800" u="sng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002060"/>
                </a:solidFill>
              </a:u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9FF4B-E022-FF4D-BC54-D8C9F893DA8D}"/>
              </a:ext>
            </a:extLst>
          </p:cNvPr>
          <p:cNvSpPr/>
          <p:nvPr/>
        </p:nvSpPr>
        <p:spPr>
          <a:xfrm>
            <a:off x="6433180" y="2429148"/>
            <a:ext cx="1273629" cy="1594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</a:t>
            </a:r>
            <a:br>
              <a:rPr lang="en-US" dirty="0"/>
            </a:br>
            <a:r>
              <a:rPr lang="en-US" dirty="0"/>
              <a:t>Loan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EB0CFD-F82D-394F-8353-63CC4A41CC94}"/>
              </a:ext>
            </a:extLst>
          </p:cNvPr>
          <p:cNvCxnSpPr>
            <a:cxnSpLocks/>
          </p:cNvCxnSpPr>
          <p:nvPr/>
        </p:nvCxnSpPr>
        <p:spPr>
          <a:xfrm flipH="1">
            <a:off x="4582886" y="2904419"/>
            <a:ext cx="18502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8B8596-15DF-2B49-A93D-1CD7485C6F20}"/>
              </a:ext>
            </a:extLst>
          </p:cNvPr>
          <p:cNvGrpSpPr/>
          <p:nvPr/>
        </p:nvGrpSpPr>
        <p:grpSpPr>
          <a:xfrm>
            <a:off x="4582885" y="2341784"/>
            <a:ext cx="1850295" cy="461665"/>
            <a:chOff x="4582885" y="2341784"/>
            <a:chExt cx="1850295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6DD450-E7CC-A244-B6F5-C5176C5BBE0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885" y="2719362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F3F5E4-6D7B-A04D-BB27-86BA1E2F8F59}"/>
                </a:ext>
              </a:extLst>
            </p:cNvPr>
            <p:cNvSpPr txBox="1"/>
            <p:nvPr/>
          </p:nvSpPr>
          <p:spPr>
            <a:xfrm>
              <a:off x="4604657" y="2341784"/>
              <a:ext cx="1741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borrow $1M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275ABC-CC83-3F4F-B122-B756A049AE12}"/>
              </a:ext>
            </a:extLst>
          </p:cNvPr>
          <p:cNvGrpSpPr/>
          <p:nvPr/>
        </p:nvGrpSpPr>
        <p:grpSpPr>
          <a:xfrm>
            <a:off x="3200400" y="2426971"/>
            <a:ext cx="1382485" cy="1594757"/>
            <a:chOff x="3200400" y="2426971"/>
            <a:chExt cx="1382485" cy="1594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D4A25-BD34-4A40-A930-289CDE2FCF23}"/>
                </a:ext>
              </a:extLst>
            </p:cNvPr>
            <p:cNvSpPr/>
            <p:nvPr/>
          </p:nvSpPr>
          <p:spPr>
            <a:xfrm>
              <a:off x="3200400" y="2426971"/>
              <a:ext cx="1382485" cy="15947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Initiating</a:t>
              </a:r>
              <a:br>
                <a:rPr lang="en-US" dirty="0"/>
              </a:br>
              <a:r>
                <a:rPr lang="en-US" dirty="0"/>
                <a:t>contract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6A6D6F-0210-EE49-985F-63AC8965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04550" y="3340719"/>
              <a:ext cx="377591" cy="55856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622CFF-5734-0145-842F-BC3F4EE47EA3}"/>
              </a:ext>
            </a:extLst>
          </p:cNvPr>
          <p:cNvGrpSpPr/>
          <p:nvPr/>
        </p:nvGrpSpPr>
        <p:grpSpPr>
          <a:xfrm>
            <a:off x="402770" y="2522114"/>
            <a:ext cx="3922510" cy="1578169"/>
            <a:chOff x="402770" y="2522114"/>
            <a:chExt cx="3922510" cy="1578169"/>
          </a:xfrm>
        </p:grpSpPr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8E778D46-E865-AE48-934F-792B8335F687}"/>
                </a:ext>
              </a:extLst>
            </p:cNvPr>
            <p:cNvSpPr/>
            <p:nvPr/>
          </p:nvSpPr>
          <p:spPr>
            <a:xfrm rot="14475487">
              <a:off x="2572437" y="3690571"/>
              <a:ext cx="413933" cy="405491"/>
            </a:xfrm>
            <a:prstGeom prst="corner">
              <a:avLst>
                <a:gd name="adj1" fmla="val 18643"/>
                <a:gd name="adj2" fmla="val 16683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684EAC-C715-FA44-802A-B9958C9F3DE7}"/>
                </a:ext>
              </a:extLst>
            </p:cNvPr>
            <p:cNvGrpSpPr/>
            <p:nvPr/>
          </p:nvGrpSpPr>
          <p:grpSpPr>
            <a:xfrm>
              <a:off x="402770" y="2522114"/>
              <a:ext cx="3922510" cy="1443280"/>
              <a:chOff x="457199" y="2609198"/>
              <a:chExt cx="3922510" cy="1443280"/>
            </a:xfrm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76DCBB2F-97EB-3F45-8909-A3C65A75EF7C}"/>
                  </a:ext>
                </a:extLst>
              </p:cNvPr>
              <p:cNvSpPr/>
              <p:nvPr/>
            </p:nvSpPr>
            <p:spPr>
              <a:xfrm rot="16200000">
                <a:off x="2279202" y="1951971"/>
                <a:ext cx="1443280" cy="2757734"/>
              </a:xfrm>
              <a:prstGeom prst="blockArc">
                <a:avLst>
                  <a:gd name="adj1" fmla="val 10894151"/>
                  <a:gd name="adj2" fmla="val 42135"/>
                  <a:gd name="adj3" fmla="val 5876"/>
                </a:avLst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FE1679-2855-DE4F-A2A8-693AD2506090}"/>
                  </a:ext>
                </a:extLst>
              </p:cNvPr>
              <p:cNvSpPr txBox="1"/>
              <p:nvPr/>
            </p:nvSpPr>
            <p:spPr>
              <a:xfrm>
                <a:off x="457199" y="2957490"/>
                <a:ext cx="12891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do stuff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with funds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2B74FC-B9F2-124D-B2B8-BD4FD1126195}"/>
              </a:ext>
            </a:extLst>
          </p:cNvPr>
          <p:cNvGrpSpPr/>
          <p:nvPr/>
        </p:nvGrpSpPr>
        <p:grpSpPr>
          <a:xfrm>
            <a:off x="4571996" y="3340719"/>
            <a:ext cx="1850295" cy="461665"/>
            <a:chOff x="4637312" y="3340719"/>
            <a:chExt cx="1850295" cy="46166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61A55AD-A717-6F4F-8283-937986D7DCE5}"/>
                </a:ext>
              </a:extLst>
            </p:cNvPr>
            <p:cNvCxnSpPr>
              <a:cxnSpLocks/>
            </p:cNvCxnSpPr>
            <p:nvPr/>
          </p:nvCxnSpPr>
          <p:spPr>
            <a:xfrm>
              <a:off x="4637312" y="3718297"/>
              <a:ext cx="1850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7CFA2E-BD4A-B449-B715-02D81783207A}"/>
                </a:ext>
              </a:extLst>
            </p:cNvPr>
            <p:cNvSpPr txBox="1"/>
            <p:nvPr/>
          </p:nvSpPr>
          <p:spPr>
            <a:xfrm>
              <a:off x="4648198" y="3340719"/>
              <a:ext cx="1743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return funds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4EBD3DA-7B85-3C45-9C28-371DDC6F39EA}"/>
              </a:ext>
            </a:extLst>
          </p:cNvPr>
          <p:cNvSpPr txBox="1"/>
          <p:nvPr/>
        </p:nvSpPr>
        <p:spPr>
          <a:xfrm>
            <a:off x="2645225" y="4124875"/>
            <a:ext cx="618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(Tx is valid only if funds are returned in same Tx)</a:t>
            </a:r>
          </a:p>
        </p:txBody>
      </p:sp>
    </p:spTree>
    <p:extLst>
      <p:ext uri="{BB962C8B-B14F-4D97-AF65-F5344CB8AC3E}">
        <p14:creationId xmlns:p14="http://schemas.microsoft.com/office/powerpoint/2010/main" val="34118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1819B-6F81-9EAB-824D-62C0CF17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14" y="1859948"/>
            <a:ext cx="3175056" cy="315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 feature: automatic price discovery  </a:t>
                </a:r>
                <a:r>
                  <a:rPr lang="en-US" sz="2000" dirty="0"/>
                  <a:t>(assume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=1)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247" t="-13725" r="-370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2400" b="1" dirty="0"/>
                  <a:t>Thm:   </a:t>
                </a:r>
                <a:r>
                  <a:rPr lang="en-US" sz="2400" dirty="0"/>
                  <a:t>the marginal price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converges to the market exchange rate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blipFill>
                <a:blip r:embed="rId4"/>
                <a:stretch>
                  <a:fillRect l="-1154" t="-5128" r="-144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85AA619-CDD2-F763-9576-1CD700096CE6}"/>
              </a:ext>
            </a:extLst>
          </p:cNvPr>
          <p:cNvGrpSpPr/>
          <p:nvPr/>
        </p:nvGrpSpPr>
        <p:grpSpPr>
          <a:xfrm>
            <a:off x="6874970" y="3045992"/>
            <a:ext cx="1142872" cy="917022"/>
            <a:chOff x="7258429" y="3183030"/>
            <a:chExt cx="1142872" cy="9170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41ECBC-4A82-5096-DE1F-FE05F68EDD4B}"/>
                </a:ext>
              </a:extLst>
            </p:cNvPr>
            <p:cNvSpPr txBox="1"/>
            <p:nvPr/>
          </p:nvSpPr>
          <p:spPr>
            <a:xfrm>
              <a:off x="7449758" y="3183030"/>
              <a:ext cx="951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current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state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EB2F7A-07D8-2FAE-8732-A1170151C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429" y="3539613"/>
              <a:ext cx="332074" cy="560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B20A940-457B-A7F0-A953-2C91CE795DCA}"/>
              </a:ext>
            </a:extLst>
          </p:cNvPr>
          <p:cNvSpPr>
            <a:spLocks noChangeAspect="1"/>
          </p:cNvSpPr>
          <p:nvPr/>
        </p:nvSpPr>
        <p:spPr>
          <a:xfrm>
            <a:off x="6803934" y="4002341"/>
            <a:ext cx="98322" cy="98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49FF0-83A3-1314-6473-029442991477}"/>
                  </a:ext>
                </a:extLst>
              </p:cNvPr>
              <p:cNvSpPr txBox="1"/>
              <p:nvPr/>
            </p:nvSpPr>
            <p:spPr>
              <a:xfrm>
                <a:off x="5947026" y="4404453"/>
                <a:ext cx="1910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=0.833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49FF0-83A3-1314-6473-029442991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026" y="4404453"/>
                <a:ext cx="1910459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A0BE53-44F9-2CFC-97C0-A6AAA250EC2B}"/>
                  </a:ext>
                </a:extLst>
              </p:cNvPr>
              <p:cNvSpPr txBox="1"/>
              <p:nvPr/>
            </p:nvSpPr>
            <p:spPr>
              <a:xfrm>
                <a:off x="178129" y="1895961"/>
                <a:ext cx="526483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</a:t>
                </a:r>
                <a:r>
                  <a:rPr lang="en-US" sz="2000" i="0" dirty="0">
                    <a:effectLst/>
                    <a:latin typeface="+mn-lt"/>
                  </a:rPr>
                  <a:t>rbitrageur will do: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borrow 1 token of type Y from Compound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send 1 Y to </a:t>
                </a:r>
                <a:r>
                  <a:rPr lang="en-US" sz="2000" dirty="0" err="1">
                    <a:latin typeface="+mn-lt"/>
                  </a:rPr>
                  <a:t>DeX</a:t>
                </a:r>
                <a:r>
                  <a:rPr lang="en-US" sz="2000" dirty="0">
                    <a:latin typeface="+mn-lt"/>
                  </a:rPr>
                  <a:t>,   get 0.77 X tokens back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send 0.77 X to </a:t>
                </a:r>
                <a:r>
                  <a:rPr lang="en-US" sz="2000" dirty="0" err="1">
                    <a:latin typeface="+mn-lt"/>
                  </a:rPr>
                  <a:t>CeX</a:t>
                </a:r>
                <a:r>
                  <a:rPr lang="en-US" sz="2000" dirty="0">
                    <a:latin typeface="+mn-lt"/>
                  </a:rPr>
                  <a:t>, get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077×1.875=1.44</m:t>
                    </m:r>
                  </m:oMath>
                </a14:m>
                <a:r>
                  <a:rPr lang="en-US" sz="2000" dirty="0">
                    <a:latin typeface="+mn-lt"/>
                  </a:rPr>
                  <a:t> Y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repay 1 Y to Compound,    </a:t>
                </a:r>
                <a:r>
                  <a:rPr lang="en-US" sz="2000" b="1" dirty="0">
                    <a:latin typeface="+mn-lt"/>
                  </a:rPr>
                  <a:t>keep 0.44 Y  </a:t>
                </a:r>
                <a:r>
                  <a:rPr lang="en-US" sz="2000" dirty="0">
                    <a:latin typeface="+mn-lt"/>
                  </a:rPr>
                  <a:t>!!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A0BE53-44F9-2CFC-97C0-A6AAA250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29" y="1895961"/>
                <a:ext cx="5264839" cy="1631216"/>
              </a:xfrm>
              <a:prstGeom prst="rect">
                <a:avLst/>
              </a:prstGeom>
              <a:blipFill>
                <a:blip r:embed="rId6"/>
                <a:stretch>
                  <a:fillRect l="-962" t="-2326" r="-240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63587C4-E0BB-3A46-1A9C-B8E0953BED98}"/>
              </a:ext>
            </a:extLst>
          </p:cNvPr>
          <p:cNvSpPr>
            <a:spLocks noChangeAspect="1"/>
          </p:cNvSpPr>
          <p:nvPr/>
        </p:nvSpPr>
        <p:spPr>
          <a:xfrm>
            <a:off x="6457102" y="3585064"/>
            <a:ext cx="98322" cy="983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2F911-13AD-7B44-1A41-F466BCF48CFD}"/>
              </a:ext>
            </a:extLst>
          </p:cNvPr>
          <p:cNvSpPr txBox="1"/>
          <p:nvPr/>
        </p:nvSpPr>
        <p:spPr>
          <a:xfrm>
            <a:off x="178129" y="4373675"/>
            <a:ext cx="563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Where did the 0.44 Y come from?  Who lost money?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8097E7-8B33-7EB2-61F9-07776C53C9C8}"/>
              </a:ext>
            </a:extLst>
          </p:cNvPr>
          <p:cNvSpPr txBox="1"/>
          <p:nvPr/>
        </p:nvSpPr>
        <p:spPr>
          <a:xfrm>
            <a:off x="683536" y="4743390"/>
            <a:ext cx="390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Answer:  LP’s lost … we will see why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E45B76-31FD-0BCF-F02D-9914E21ABEB1}"/>
              </a:ext>
            </a:extLst>
          </p:cNvPr>
          <p:cNvGrpSpPr/>
          <p:nvPr/>
        </p:nvGrpSpPr>
        <p:grpSpPr>
          <a:xfrm>
            <a:off x="6324161" y="2641603"/>
            <a:ext cx="2104807" cy="1409899"/>
            <a:chOff x="6324161" y="2641603"/>
            <a:chExt cx="2104807" cy="14098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ECFAB2-E6B7-3DBE-28F4-89CB42AFBFE0}"/>
                </a:ext>
              </a:extLst>
            </p:cNvPr>
            <p:cNvGrpSpPr/>
            <p:nvPr/>
          </p:nvGrpSpPr>
          <p:grpSpPr>
            <a:xfrm>
              <a:off x="6324161" y="2641603"/>
              <a:ext cx="2104807" cy="1326980"/>
              <a:chOff x="6324161" y="2641603"/>
              <a:chExt cx="2104807" cy="132698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8540F7-326E-FD9F-1631-1A9E06DE50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41374" y="3870261"/>
                <a:ext cx="98322" cy="983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95F94EA-91C3-5687-7D1E-720DBC7B0A4A}"/>
                  </a:ext>
                </a:extLst>
              </p:cNvPr>
              <p:cNvGrpSpPr/>
              <p:nvPr/>
            </p:nvGrpSpPr>
            <p:grpSpPr>
              <a:xfrm>
                <a:off x="6324161" y="2641603"/>
                <a:ext cx="2104807" cy="1189331"/>
                <a:chOff x="6893447" y="3152550"/>
                <a:chExt cx="2104807" cy="118933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E69C07-656A-1FAB-6CC4-C5A1D83E827D}"/>
                    </a:ext>
                  </a:extLst>
                </p:cNvPr>
                <p:cNvSpPr txBox="1"/>
                <p:nvPr/>
              </p:nvSpPr>
              <p:spPr>
                <a:xfrm>
                  <a:off x="6893447" y="3152550"/>
                  <a:ext cx="21048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+mn-lt"/>
                    </a:rPr>
                    <a:t>updated </a:t>
                  </a:r>
                  <a:r>
                    <a:rPr lang="en-US" sz="2000" dirty="0" err="1">
                      <a:latin typeface="+mn-lt"/>
                    </a:rPr>
                    <a:t>DeX</a:t>
                  </a:r>
                  <a:r>
                    <a:rPr lang="en-US" sz="2000" dirty="0">
                      <a:latin typeface="+mn-lt"/>
                    </a:rPr>
                    <a:t> state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EC6B95F2-0941-04EA-4E1F-1163AB9EB7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59821" y="3539613"/>
                  <a:ext cx="330682" cy="8022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5C0B37-CC99-B2A2-8732-FE1DACA07C26}"/>
                </a:ext>
              </a:extLst>
            </p:cNvPr>
            <p:cNvGrpSpPr/>
            <p:nvPr/>
          </p:nvGrpSpPr>
          <p:grpSpPr>
            <a:xfrm>
              <a:off x="6690535" y="3968583"/>
              <a:ext cx="113399" cy="82919"/>
              <a:chOff x="6690535" y="3968583"/>
              <a:chExt cx="113399" cy="8291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D870981-B1FE-CAB7-D902-370A591C8962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6690535" y="4051502"/>
                <a:ext cx="113399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E0BBFB-A9D8-9D80-C5A0-E12DC2CCA86B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>
                <a:off x="6690535" y="3968583"/>
                <a:ext cx="0" cy="8291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3C1691-4A5A-BE1E-3ACF-C579D456B3EB}"/>
              </a:ext>
            </a:extLst>
          </p:cNvPr>
          <p:cNvGrpSpPr/>
          <p:nvPr/>
        </p:nvGrpSpPr>
        <p:grpSpPr>
          <a:xfrm>
            <a:off x="6496712" y="3695313"/>
            <a:ext cx="145520" cy="232144"/>
            <a:chOff x="6496712" y="3695313"/>
            <a:chExt cx="145520" cy="2321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B3C152-0BFD-CDB7-0019-E2D677131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3910" y="3735584"/>
              <a:ext cx="98322" cy="98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9C8297-7CE6-2046-9786-C17D0CED0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2437" y="3927457"/>
              <a:ext cx="54919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3F9154-FD74-1A08-D86F-4E3345B3D424}"/>
                </a:ext>
              </a:extLst>
            </p:cNvPr>
            <p:cNvCxnSpPr>
              <a:cxnSpLocks/>
            </p:cNvCxnSpPr>
            <p:nvPr/>
          </p:nvCxnSpPr>
          <p:spPr>
            <a:xfrm>
              <a:off x="6582437" y="3844538"/>
              <a:ext cx="0" cy="82919"/>
            </a:xfrm>
            <a:prstGeom prst="line">
              <a:avLst/>
            </a:prstGeom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A7E2D4-CB46-7B3A-77E5-B92F95CB3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6712" y="3778232"/>
              <a:ext cx="54919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D4708B-6F37-5973-3887-9722FCCDFBEF}"/>
                </a:ext>
              </a:extLst>
            </p:cNvPr>
            <p:cNvCxnSpPr>
              <a:cxnSpLocks/>
            </p:cNvCxnSpPr>
            <p:nvPr/>
          </p:nvCxnSpPr>
          <p:spPr>
            <a:xfrm>
              <a:off x="6496712" y="3695313"/>
              <a:ext cx="0" cy="82919"/>
            </a:xfrm>
            <a:prstGeom prst="line">
              <a:avLst/>
            </a:prstGeom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2FE8EA-9FD2-AAA9-CDEC-B94B86D5524E}"/>
              </a:ext>
            </a:extLst>
          </p:cNvPr>
          <p:cNvSpPr txBox="1"/>
          <p:nvPr/>
        </p:nvSpPr>
        <p:spPr>
          <a:xfrm>
            <a:off x="142002" y="3565967"/>
            <a:ext cx="5336141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000" dirty="0">
                <a:latin typeface="+mn-lt"/>
              </a:rPr>
              <a:t>Iterate until </a:t>
            </a:r>
            <a:r>
              <a:rPr lang="en-US" sz="2000" dirty="0" err="1">
                <a:latin typeface="+mn-lt"/>
              </a:rPr>
              <a:t>DeX</a:t>
            </a:r>
            <a:r>
              <a:rPr lang="en-US" sz="2000" dirty="0">
                <a:latin typeface="+mn-lt"/>
              </a:rPr>
              <a:t> marginal price = </a:t>
            </a:r>
            <a:r>
              <a:rPr lang="en-US" sz="2000" dirty="0" err="1">
                <a:latin typeface="+mn-lt"/>
              </a:rPr>
              <a:t>CeX</a:t>
            </a:r>
            <a:r>
              <a:rPr lang="en-US" sz="2000" dirty="0">
                <a:latin typeface="+mn-lt"/>
              </a:rPr>
              <a:t> price</a:t>
            </a:r>
          </a:p>
          <a:p>
            <a:pPr algn="l">
              <a:spcBef>
                <a:spcPts val="300"/>
              </a:spcBef>
            </a:pPr>
            <a:r>
              <a:rPr lang="en-US" sz="2000" dirty="0">
                <a:latin typeface="+mn-lt"/>
              </a:rPr>
              <a:t>⇒  Arb. is providing a service, and making a profit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F55DB3-A18E-8F4C-C0BC-E20DBF332949}"/>
              </a:ext>
            </a:extLst>
          </p:cNvPr>
          <p:cNvSpPr/>
          <p:nvPr/>
        </p:nvSpPr>
        <p:spPr>
          <a:xfrm>
            <a:off x="178129" y="1895961"/>
            <a:ext cx="5416426" cy="16312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1819B-6F81-9EAB-824D-62C0CF17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4" y="1859948"/>
            <a:ext cx="3175056" cy="315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 feature: automatic price discovery  </a:t>
                </a:r>
                <a:r>
                  <a:rPr lang="en-US" sz="2000" dirty="0"/>
                  <a:t>(assume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=1)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2C8EF0-B166-5BBE-A05C-4DD96F3F1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5247" t="-13725" r="-370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2400" b="1" dirty="0"/>
                  <a:t>Thm:   </a:t>
                </a:r>
                <a:r>
                  <a:rPr lang="en-US" sz="2400" dirty="0"/>
                  <a:t>the marginal price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converges to the market exchange rate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56DAE3-E7CD-C135-009F-C7362A15ABE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57" y="1170654"/>
                <a:ext cx="8787598" cy="461665"/>
              </a:xfrm>
              <a:prstGeom prst="rect">
                <a:avLst/>
              </a:prstGeom>
              <a:blipFill>
                <a:blip r:embed="rId5"/>
                <a:stretch>
                  <a:fillRect l="-1154" t="-5128" r="-144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B20A940-457B-A7F0-A953-2C91CE795DCA}"/>
              </a:ext>
            </a:extLst>
          </p:cNvPr>
          <p:cNvSpPr>
            <a:spLocks noChangeAspect="1"/>
          </p:cNvSpPr>
          <p:nvPr/>
        </p:nvSpPr>
        <p:spPr>
          <a:xfrm>
            <a:off x="6803934" y="4002341"/>
            <a:ext cx="98322" cy="98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3587C4-E0BB-3A46-1A9C-B8E0953BED98}"/>
              </a:ext>
            </a:extLst>
          </p:cNvPr>
          <p:cNvSpPr>
            <a:spLocks noChangeAspect="1"/>
          </p:cNvSpPr>
          <p:nvPr/>
        </p:nvSpPr>
        <p:spPr>
          <a:xfrm>
            <a:off x="6457102" y="3585064"/>
            <a:ext cx="98322" cy="983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EDC9D-6D43-373B-79FC-B97E881F362C}"/>
              </a:ext>
            </a:extLst>
          </p:cNvPr>
          <p:cNvSpPr txBox="1"/>
          <p:nvPr/>
        </p:nvSpPr>
        <p:spPr>
          <a:xfrm>
            <a:off x="297368" y="1800957"/>
            <a:ext cx="52481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 summarize: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state is below market rate</a:t>
            </a:r>
          </a:p>
          <a:p>
            <a:pPr algn="l"/>
            <a:r>
              <a:rPr lang="en-US" dirty="0">
                <a:latin typeface="+mn-lt"/>
              </a:rPr>
              <a:t>	⇒   arbitrageurs will move </a:t>
            </a:r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up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state is above market rate</a:t>
            </a:r>
          </a:p>
          <a:p>
            <a:pPr algn="l"/>
            <a:r>
              <a:rPr lang="en-US" dirty="0">
                <a:latin typeface="+mn-lt"/>
              </a:rPr>
              <a:t>	⇒   arbitrageurs will move </a:t>
            </a:r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down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46F7E2-5EBE-6C30-EE3F-D0FC17A126C5}"/>
              </a:ext>
            </a:extLst>
          </p:cNvPr>
          <p:cNvSpPr txBox="1"/>
          <p:nvPr/>
        </p:nvSpPr>
        <p:spPr>
          <a:xfrm>
            <a:off x="7193584" y="2864913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latin typeface="+mn-lt"/>
              </a:rPr>
              <a:t>CeX</a:t>
            </a:r>
            <a:r>
              <a:rPr lang="en-US" sz="2400" dirty="0">
                <a:latin typeface="+mn-lt"/>
              </a:rPr>
              <a:t> price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D7023F-5A1D-220D-B3F7-F5109B2A8CB5}"/>
              </a:ext>
            </a:extLst>
          </p:cNvPr>
          <p:cNvCxnSpPr/>
          <p:nvPr/>
        </p:nvCxnSpPr>
        <p:spPr>
          <a:xfrm flipH="1">
            <a:off x="6555424" y="3084423"/>
            <a:ext cx="705318" cy="500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5CE2B1-AD76-4BA3-2E60-28C7812BF0E2}"/>
              </a:ext>
            </a:extLst>
          </p:cNvPr>
          <p:cNvSpPr txBox="1"/>
          <p:nvPr/>
        </p:nvSpPr>
        <p:spPr>
          <a:xfrm>
            <a:off x="6932217" y="3804573"/>
            <a:ext cx="175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DeX</a:t>
            </a:r>
            <a:r>
              <a:rPr lang="en-US" sz="2000" dirty="0">
                <a:latin typeface="+mn-lt"/>
              </a:rPr>
              <a:t> below </a:t>
            </a:r>
            <a:r>
              <a:rPr lang="en-US" sz="2000" dirty="0" err="1">
                <a:latin typeface="+mn-lt"/>
              </a:rPr>
              <a:t>CeX</a:t>
            </a:r>
            <a:endParaRPr lang="en-US" sz="2000" dirty="0">
              <a:latin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995160-76E1-1C1E-2EA2-CC6D4887C5AE}"/>
              </a:ext>
            </a:extLst>
          </p:cNvPr>
          <p:cNvGrpSpPr/>
          <p:nvPr/>
        </p:nvGrpSpPr>
        <p:grpSpPr>
          <a:xfrm>
            <a:off x="6180439" y="2186388"/>
            <a:ext cx="1748748" cy="551529"/>
            <a:chOff x="6180439" y="2186388"/>
            <a:chExt cx="1748748" cy="55152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382909-5647-0207-54E8-E7B49A751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0439" y="2639595"/>
              <a:ext cx="98322" cy="98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4776A1-E5E9-762D-578A-069A011FFD4F}"/>
                </a:ext>
              </a:extLst>
            </p:cNvPr>
            <p:cNvSpPr txBox="1"/>
            <p:nvPr/>
          </p:nvSpPr>
          <p:spPr>
            <a:xfrm>
              <a:off x="6180439" y="2186388"/>
              <a:ext cx="1748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DeX</a:t>
              </a:r>
              <a:r>
                <a:rPr lang="en-US" sz="2000" dirty="0">
                  <a:latin typeface="+mn-lt"/>
                </a:rPr>
                <a:t> above </a:t>
              </a:r>
              <a:r>
                <a:rPr lang="en-US" sz="2000" dirty="0" err="1">
                  <a:latin typeface="+mn-lt"/>
                </a:rPr>
                <a:t>CeX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F8A3D0-3ABB-63B6-40C1-B0A8A838B180}"/>
              </a:ext>
            </a:extLst>
          </p:cNvPr>
          <p:cNvGrpSpPr/>
          <p:nvPr/>
        </p:nvGrpSpPr>
        <p:grpSpPr>
          <a:xfrm>
            <a:off x="6501871" y="3683386"/>
            <a:ext cx="302063" cy="379379"/>
            <a:chOff x="6501871" y="3683386"/>
            <a:chExt cx="302063" cy="37937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1D1B87-3559-B9EC-DEEB-A42A13175F8C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6506263" y="4051502"/>
              <a:ext cx="29767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B2C7E3-1F30-8AC0-DBDB-5108B91DF517}"/>
                </a:ext>
              </a:extLst>
            </p:cNvPr>
            <p:cNvCxnSpPr>
              <a:cxnSpLocks/>
            </p:cNvCxnSpPr>
            <p:nvPr/>
          </p:nvCxnSpPr>
          <p:spPr>
            <a:xfrm>
              <a:off x="6501871" y="3683386"/>
              <a:ext cx="4392" cy="37937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330B63-F652-CA3B-70A1-8D39478B428D}"/>
              </a:ext>
            </a:extLst>
          </p:cNvPr>
          <p:cNvGrpSpPr/>
          <p:nvPr/>
        </p:nvGrpSpPr>
        <p:grpSpPr>
          <a:xfrm rot="16200000" flipV="1">
            <a:off x="5882040" y="3057138"/>
            <a:ext cx="903321" cy="246802"/>
            <a:chOff x="6501871" y="3683386"/>
            <a:chExt cx="302063" cy="37937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E8E7E61-3B34-D17C-520C-537438245125}"/>
                </a:ext>
              </a:extLst>
            </p:cNvPr>
            <p:cNvCxnSpPr/>
            <p:nvPr/>
          </p:nvCxnSpPr>
          <p:spPr>
            <a:xfrm flipH="1">
              <a:off x="6506263" y="4051502"/>
              <a:ext cx="29767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200C46-F74B-8B56-BCD4-B0A019880AB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871" y="3683386"/>
              <a:ext cx="4392" cy="37937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1B2D15E-B757-9CE9-C8D4-B4A06F830DFC}"/>
              </a:ext>
            </a:extLst>
          </p:cNvPr>
          <p:cNvSpPr txBox="1"/>
          <p:nvPr/>
        </p:nvSpPr>
        <p:spPr>
          <a:xfrm>
            <a:off x="160277" y="4262878"/>
            <a:ext cx="551317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marginal price matches market price,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without ever being told the market price !!</a:t>
            </a:r>
          </a:p>
        </p:txBody>
      </p:sp>
    </p:spTree>
    <p:extLst>
      <p:ext uri="{BB962C8B-B14F-4D97-AF65-F5344CB8AC3E}">
        <p14:creationId xmlns:p14="http://schemas.microsoft.com/office/powerpoint/2010/main" val="39305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D3A7C07E-E874-50D1-F6C9-E8C652E1B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88" y="981413"/>
            <a:ext cx="4214435" cy="4120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80916-E509-4FF0-6C67-32DDDD05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1:  Slippage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9B17-F1BE-2C51-AC83-3450110D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506"/>
            <a:ext cx="4114800" cy="1554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Slippage</a:t>
            </a:r>
            <a:r>
              <a:rPr lang="en-US" sz="2400" dirty="0"/>
              <a:t>:	</a:t>
            </a:r>
          </a:p>
          <a:p>
            <a:r>
              <a:rPr lang="en-US" sz="2400" dirty="0"/>
              <a:t>the larger the trade, </a:t>
            </a:r>
            <a:br>
              <a:rPr lang="en-US" sz="2400" dirty="0"/>
            </a:br>
            <a:r>
              <a:rPr lang="en-US" sz="2400" dirty="0"/>
              <a:t>the worse the exchange rate</a:t>
            </a:r>
            <a:br>
              <a:rPr lang="en-US" sz="2400" dirty="0"/>
            </a:br>
            <a:r>
              <a:rPr lang="en-US" sz="2400" dirty="0"/>
              <a:t>is for the user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4A792E-744D-8407-F981-4CE96D1816BF}"/>
              </a:ext>
            </a:extLst>
          </p:cNvPr>
          <p:cNvGrpSpPr/>
          <p:nvPr/>
        </p:nvGrpSpPr>
        <p:grpSpPr>
          <a:xfrm>
            <a:off x="6967905" y="3344484"/>
            <a:ext cx="1409751" cy="984917"/>
            <a:chOff x="2182973" y="3787435"/>
            <a:chExt cx="1409751" cy="98491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417BFD-A577-B1BC-BFFD-19FDF04899F2}"/>
                </a:ext>
              </a:extLst>
            </p:cNvPr>
            <p:cNvGrpSpPr/>
            <p:nvPr/>
          </p:nvGrpSpPr>
          <p:grpSpPr>
            <a:xfrm>
              <a:off x="2293337" y="3787435"/>
              <a:ext cx="1299387" cy="870056"/>
              <a:chOff x="7297757" y="3252785"/>
              <a:chExt cx="1299387" cy="86685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D3BA4B-3001-7687-8263-C4A6559F2DF4}"/>
                  </a:ext>
                </a:extLst>
              </p:cNvPr>
              <p:cNvSpPr txBox="1"/>
              <p:nvPr/>
            </p:nvSpPr>
            <p:spPr>
              <a:xfrm>
                <a:off x="7645601" y="3252785"/>
                <a:ext cx="9515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current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DB20593-768B-8A9B-E61B-A37AED44E3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7757" y="3659195"/>
                <a:ext cx="523012" cy="4604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FC9F7F-6184-1EEE-812B-1445F7845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2973" y="4674030"/>
              <a:ext cx="98322" cy="983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08EAF0-91E8-087D-7F68-100484480DA2}"/>
              </a:ext>
            </a:extLst>
          </p:cNvPr>
          <p:cNvGrpSpPr/>
          <p:nvPr/>
        </p:nvGrpSpPr>
        <p:grpSpPr>
          <a:xfrm>
            <a:off x="5548514" y="2183587"/>
            <a:ext cx="1317027" cy="1237711"/>
            <a:chOff x="6242762" y="2357187"/>
            <a:chExt cx="1317027" cy="123771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841D3C-A839-41D6-C555-6C4E699E7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444" y="3496576"/>
              <a:ext cx="98322" cy="9832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AE6028-10B7-75FA-2FC9-CAE7F6A261D3}"/>
                </a:ext>
              </a:extLst>
            </p:cNvPr>
            <p:cNvGrpSpPr/>
            <p:nvPr/>
          </p:nvGrpSpPr>
          <p:grpSpPr>
            <a:xfrm>
              <a:off x="6242762" y="2357187"/>
              <a:ext cx="1317027" cy="1088136"/>
              <a:chOff x="7257186" y="3008670"/>
              <a:chExt cx="1317027" cy="108739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C4C0E-11D7-FA31-7E93-A3029132B751}"/>
                  </a:ext>
                </a:extLst>
              </p:cNvPr>
              <p:cNvSpPr txBox="1"/>
              <p:nvPr/>
            </p:nvSpPr>
            <p:spPr>
              <a:xfrm>
                <a:off x="7257186" y="3008670"/>
                <a:ext cx="13170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state after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trade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CB85627-B240-F869-DEB8-9751B2561E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91190" y="3539613"/>
                <a:ext cx="99313" cy="5564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6BF6DE-1DF4-9EDA-0FE6-3FECCBC2AFE6}"/>
              </a:ext>
            </a:extLst>
          </p:cNvPr>
          <p:cNvCxnSpPr>
            <a:cxnSpLocks/>
          </p:cNvCxnSpPr>
          <p:nvPr/>
        </p:nvCxnSpPr>
        <p:spPr>
          <a:xfrm>
            <a:off x="5088010" y="2921099"/>
            <a:ext cx="2277990" cy="1613956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93E368-B036-D1FC-1D8B-5B255072434F}"/>
              </a:ext>
            </a:extLst>
          </p:cNvPr>
          <p:cNvGrpSpPr/>
          <p:nvPr/>
        </p:nvGrpSpPr>
        <p:grpSpPr>
          <a:xfrm>
            <a:off x="6431452" y="1754458"/>
            <a:ext cx="2291552" cy="2054264"/>
            <a:chOff x="6668962" y="2585811"/>
            <a:chExt cx="2291552" cy="2054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41BABE-22C6-5390-0D25-FFC279BCFA6E}"/>
                    </a:ext>
                  </a:extLst>
                </p:cNvPr>
                <p:cNvSpPr txBox="1"/>
                <p:nvPr/>
              </p:nvSpPr>
              <p:spPr>
                <a:xfrm>
                  <a:off x="7448049" y="2585811"/>
                  <a:ext cx="1512465" cy="646331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+mn-lt"/>
                    </a:rPr>
                    <a:t>effective price</a:t>
                  </a:r>
                </a:p>
                <a:p>
                  <a:pPr algn="ctr"/>
                  <a:r>
                    <a:rPr lang="en-US" sz="1800" dirty="0"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slope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41BABE-22C6-5390-0D25-FFC279BCFA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049" y="2585811"/>
                  <a:ext cx="1512465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479" t="-3774" r="-2479" b="-13208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CA02FDF-2D94-BB41-C117-7ED3E21F7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962" y="3240797"/>
              <a:ext cx="994661" cy="13992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3A0C19-D83F-45C9-575F-BE507CFEDB25}"/>
              </a:ext>
            </a:extLst>
          </p:cNvPr>
          <p:cNvGrpSpPr/>
          <p:nvPr/>
        </p:nvGrpSpPr>
        <p:grpSpPr>
          <a:xfrm>
            <a:off x="4987636" y="3648364"/>
            <a:ext cx="3423415" cy="1187908"/>
            <a:chOff x="4987636" y="3648364"/>
            <a:chExt cx="3423415" cy="118790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0065BC-6256-D57B-FEB8-EB4245DFFEB5}"/>
                </a:ext>
              </a:extLst>
            </p:cNvPr>
            <p:cNvCxnSpPr>
              <a:cxnSpLocks/>
            </p:cNvCxnSpPr>
            <p:nvPr/>
          </p:nvCxnSpPr>
          <p:spPr>
            <a:xfrm>
              <a:off x="4987636" y="3648364"/>
              <a:ext cx="3184625" cy="993637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79C11D8-7B0A-599F-E2D4-F5027328A800}"/>
                </a:ext>
              </a:extLst>
            </p:cNvPr>
            <p:cNvSpPr txBox="1"/>
            <p:nvPr/>
          </p:nvSpPr>
          <p:spPr>
            <a:xfrm rot="987732">
              <a:off x="7500674" y="4466940"/>
              <a:ext cx="910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tangent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2D535C9-6071-E464-C3B4-4EB0B85831B0}"/>
              </a:ext>
            </a:extLst>
          </p:cNvPr>
          <p:cNvGrpSpPr/>
          <p:nvPr/>
        </p:nvGrpSpPr>
        <p:grpSpPr>
          <a:xfrm>
            <a:off x="5730042" y="3421298"/>
            <a:ext cx="1237863" cy="871793"/>
            <a:chOff x="6427605" y="3617625"/>
            <a:chExt cx="1022667" cy="66122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C94ADD7-77A2-9ED4-5734-BE9472A79ED3}"/>
                </a:ext>
              </a:extLst>
            </p:cNvPr>
            <p:cNvCxnSpPr>
              <a:cxnSpLocks/>
            </p:cNvCxnSpPr>
            <p:nvPr/>
          </p:nvCxnSpPr>
          <p:spPr>
            <a:xfrm>
              <a:off x="6427605" y="4267198"/>
              <a:ext cx="1022667" cy="11655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68F1143-C379-5812-0B93-6CD56568EA7C}"/>
                </a:ext>
              </a:extLst>
            </p:cNvPr>
            <p:cNvCxnSpPr>
              <a:cxnSpLocks/>
            </p:cNvCxnSpPr>
            <p:nvPr/>
          </p:nvCxnSpPr>
          <p:spPr>
            <a:xfrm>
              <a:off x="6427605" y="3617625"/>
              <a:ext cx="0" cy="655999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783A436-BC88-5907-81FF-D8F49BB53950}"/>
              </a:ext>
            </a:extLst>
          </p:cNvPr>
          <p:cNvGrpSpPr/>
          <p:nvPr/>
        </p:nvGrpSpPr>
        <p:grpSpPr>
          <a:xfrm>
            <a:off x="5686994" y="3868625"/>
            <a:ext cx="575799" cy="445131"/>
            <a:chOff x="5686994" y="3868625"/>
            <a:chExt cx="575799" cy="44513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E55AD2A-30D7-FCD0-1654-901366DD1240}"/>
                </a:ext>
              </a:extLst>
            </p:cNvPr>
            <p:cNvCxnSpPr/>
            <p:nvPr/>
          </p:nvCxnSpPr>
          <p:spPr>
            <a:xfrm>
              <a:off x="5730042" y="3868625"/>
              <a:ext cx="0" cy="409100"/>
            </a:xfrm>
            <a:prstGeom prst="line">
              <a:avLst/>
            </a:prstGeom>
            <a:ln w="76200">
              <a:solidFill>
                <a:srgbClr val="3025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287C23B-F061-F278-FA2E-2AD4A44B2EBC}"/>
                </a:ext>
              </a:extLst>
            </p:cNvPr>
            <p:cNvSpPr txBox="1"/>
            <p:nvPr/>
          </p:nvSpPr>
          <p:spPr>
            <a:xfrm>
              <a:off x="5686994" y="3983922"/>
              <a:ext cx="575799" cy="329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050" dirty="0">
                  <a:latin typeface="+mn-lt"/>
                </a:rPr>
                <a:t>market</a:t>
              </a:r>
            </a:p>
            <a:p>
              <a:pPr algn="ctr">
                <a:lnSpc>
                  <a:spcPts val="900"/>
                </a:lnSpc>
              </a:pPr>
              <a:r>
                <a:rPr lang="en-US" sz="1050" dirty="0">
                  <a:latin typeface="+mn-lt"/>
                </a:rPr>
                <a:t>price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4A7444-EB3D-CBE1-5419-7BFCD9E740DA}"/>
              </a:ext>
            </a:extLst>
          </p:cNvPr>
          <p:cNvGrpSpPr/>
          <p:nvPr/>
        </p:nvGrpSpPr>
        <p:grpSpPr>
          <a:xfrm>
            <a:off x="4791989" y="3432724"/>
            <a:ext cx="885578" cy="845001"/>
            <a:chOff x="4791989" y="3432724"/>
            <a:chExt cx="885578" cy="845001"/>
          </a:xfrm>
        </p:grpSpPr>
        <p:sp>
          <p:nvSpPr>
            <p:cNvPr id="84" name="Left Brace 83">
              <a:extLst>
                <a:ext uri="{FF2B5EF4-FFF2-40B4-BE49-F238E27FC236}">
                  <a16:creationId xmlns:a16="http://schemas.microsoft.com/office/drawing/2014/main" id="{AB8860ED-0FFF-5839-C657-18B0A9816815}"/>
                </a:ext>
              </a:extLst>
            </p:cNvPr>
            <p:cNvSpPr/>
            <p:nvPr/>
          </p:nvSpPr>
          <p:spPr>
            <a:xfrm>
              <a:off x="5533798" y="3432724"/>
              <a:ext cx="143769" cy="84500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576817-DF50-8496-DCAA-CCE39FDEAF0D}"/>
                </a:ext>
              </a:extLst>
            </p:cNvPr>
            <p:cNvSpPr txBox="1"/>
            <p:nvPr/>
          </p:nvSpPr>
          <p:spPr>
            <a:xfrm>
              <a:off x="4791989" y="3593351"/>
              <a:ext cx="872355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 dirty="0">
                  <a:latin typeface="+mn-lt"/>
                </a:rPr>
                <a:t>#Y user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pays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EA274AF-AC24-09BD-C44F-3F082161111B}"/>
                  </a:ext>
                </a:extLst>
              </p:cNvPr>
              <p:cNvSpPr txBox="1"/>
              <p:nvPr/>
            </p:nvSpPr>
            <p:spPr>
              <a:xfrm>
                <a:off x="169610" y="2784811"/>
                <a:ext cx="4348370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market price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+mn-lt"/>
                  </a:rPr>
                  <a:t>tangent slope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	#Y user should pay = blue line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	… but user pays more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EA274AF-AC24-09BD-C44F-3F082161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0" y="2784811"/>
                <a:ext cx="4348370" cy="1508105"/>
              </a:xfrm>
              <a:prstGeom prst="rect">
                <a:avLst/>
              </a:prstGeom>
              <a:blipFill>
                <a:blip r:embed="rId5"/>
                <a:stretch>
                  <a:fillRect l="-2332" t="-2521" r="-1166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F48D643-9771-EA00-0675-306D7054B204}"/>
              </a:ext>
            </a:extLst>
          </p:cNvPr>
          <p:cNvGrpSpPr/>
          <p:nvPr/>
        </p:nvGrpSpPr>
        <p:grpSpPr>
          <a:xfrm>
            <a:off x="5730041" y="4366521"/>
            <a:ext cx="1336185" cy="636340"/>
            <a:chOff x="4772304" y="3449582"/>
            <a:chExt cx="896048" cy="636340"/>
          </a:xfrm>
        </p:grpSpPr>
        <p:sp>
          <p:nvSpPr>
            <p:cNvPr id="94" name="Left Brace 93">
              <a:extLst>
                <a:ext uri="{FF2B5EF4-FFF2-40B4-BE49-F238E27FC236}">
                  <a16:creationId xmlns:a16="http://schemas.microsoft.com/office/drawing/2014/main" id="{39465EC1-0DF4-3535-9132-7A9A932204C4}"/>
                </a:ext>
              </a:extLst>
            </p:cNvPr>
            <p:cNvSpPr/>
            <p:nvPr/>
          </p:nvSpPr>
          <p:spPr>
            <a:xfrm rot="16200000">
              <a:off x="5122920" y="3098966"/>
              <a:ext cx="143769" cy="84500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1C5E3CF-A373-C576-4BAB-CF4C242CBE4F}"/>
                </a:ext>
              </a:extLst>
            </p:cNvPr>
            <p:cNvSpPr txBox="1"/>
            <p:nvPr/>
          </p:nvSpPr>
          <p:spPr>
            <a:xfrm>
              <a:off x="4787982" y="3593351"/>
              <a:ext cx="880370" cy="492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 dirty="0">
                  <a:latin typeface="+mn-lt"/>
                </a:rPr>
                <a:t>#X user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gets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4D287D-9A50-51A9-132B-6CBC216FA139}"/>
              </a:ext>
            </a:extLst>
          </p:cNvPr>
          <p:cNvSpPr txBox="1"/>
          <p:nvPr/>
        </p:nvSpPr>
        <p:spPr>
          <a:xfrm>
            <a:off x="444139" y="4659803"/>
            <a:ext cx="378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uniswap</a:t>
            </a:r>
            <a:r>
              <a:rPr lang="en-US" sz="2000" dirty="0">
                <a:latin typeface="+mn-lt"/>
              </a:rPr>
              <a:t> bounds slippage at 0.5%)</a:t>
            </a:r>
          </a:p>
        </p:txBody>
      </p:sp>
    </p:spTree>
    <p:extLst>
      <p:ext uri="{BB962C8B-B14F-4D97-AF65-F5344CB8AC3E}">
        <p14:creationId xmlns:p14="http://schemas.microsoft.com/office/powerpoint/2010/main" val="9616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0916-E509-4FF0-6C67-32DDDD05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Slippage: 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9B349-7D91-349E-552B-CDCA31CDC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69"/>
          <a:stretch/>
        </p:blipFill>
        <p:spPr>
          <a:xfrm>
            <a:off x="3028336" y="1235790"/>
            <a:ext cx="2920180" cy="1424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92976-3382-FBCF-EF31-8455141C0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69"/>
          <a:stretch/>
        </p:blipFill>
        <p:spPr>
          <a:xfrm>
            <a:off x="6137376" y="1235789"/>
            <a:ext cx="2920181" cy="142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5B9BDA-7DE9-0BC8-A408-AE3478D34991}"/>
                  </a:ext>
                </a:extLst>
              </p:cNvPr>
              <p:cNvSpPr txBox="1"/>
              <p:nvPr/>
            </p:nvSpPr>
            <p:spPr>
              <a:xfrm>
                <a:off x="268338" y="1588181"/>
                <a:ext cx="190254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5B9BDA-7DE9-0BC8-A408-AE3478D34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8" y="1588181"/>
                <a:ext cx="1902541" cy="786241"/>
              </a:xfrm>
              <a:prstGeom prst="rect">
                <a:avLst/>
              </a:prstGeom>
              <a:blipFill>
                <a:blip r:embed="rId5"/>
                <a:stretch>
                  <a:fillRect l="-667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E01A0B-27E9-1A3A-46EF-25FC09FC1084}"/>
                  </a:ext>
                </a:extLst>
              </p:cNvPr>
              <p:cNvSpPr txBox="1"/>
              <p:nvPr/>
            </p:nvSpPr>
            <p:spPr>
              <a:xfrm>
                <a:off x="406400" y="3523717"/>
                <a:ext cx="8496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Note:  if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 (Alice wants to buy entire pool)  then price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i="1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E01A0B-27E9-1A3A-46EF-25FC09FC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523717"/>
                <a:ext cx="8496300" cy="461665"/>
              </a:xfrm>
              <a:prstGeom prst="rect">
                <a:avLst/>
              </a:prstGeom>
              <a:blipFill>
                <a:blip r:embed="rId6"/>
                <a:stretch>
                  <a:fillRect l="-119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EC0EBA-CF5F-36E1-2F7E-3C9DBBF659CD}"/>
              </a:ext>
            </a:extLst>
          </p:cNvPr>
          <p:cNvSpPr txBox="1"/>
          <p:nvPr/>
        </p:nvSpPr>
        <p:spPr>
          <a:xfrm>
            <a:off x="3549446" y="2754477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1785.5</a:t>
            </a:r>
            <a:r>
              <a:rPr lang="en-US" sz="1800" dirty="0">
                <a:latin typeface="+mn-lt"/>
              </a:rPr>
              <a:t> USDC/ETH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C4EA6-31B6-7D51-EA68-CAEC44767445}"/>
              </a:ext>
            </a:extLst>
          </p:cNvPr>
          <p:cNvSpPr txBox="1"/>
          <p:nvPr/>
        </p:nvSpPr>
        <p:spPr>
          <a:xfrm>
            <a:off x="6690853" y="2754477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1782.36</a:t>
            </a:r>
            <a:r>
              <a:rPr lang="en-US" sz="1800" dirty="0">
                <a:latin typeface="+mn-lt"/>
              </a:rPr>
              <a:t> USDC/ETH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546D5-E2C2-14D8-D0FE-011D990D1F5E}"/>
              </a:ext>
            </a:extLst>
          </p:cNvPr>
          <p:cNvSpPr txBox="1"/>
          <p:nvPr/>
        </p:nvSpPr>
        <p:spPr>
          <a:xfrm>
            <a:off x="589935" y="4129971"/>
            <a:ext cx="7964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Cambria Math" panose="02040503050406030204" pitchFamily="18" charset="0"/>
              </a:rPr>
              <a:t>		⇒   Pool will never run out of X or Y tokens.</a:t>
            </a:r>
            <a:endParaRPr lang="en-US" i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593C0-C7EF-B4A9-2838-25118F95DBF8}"/>
              </a:ext>
            </a:extLst>
          </p:cNvPr>
          <p:cNvSpPr txBox="1"/>
          <p:nvPr/>
        </p:nvSpPr>
        <p:spPr>
          <a:xfrm>
            <a:off x="6432617" y="4804946"/>
            <a:ext cx="2711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https://</a:t>
            </a:r>
            <a:r>
              <a:rPr lang="en-US" sz="1600" dirty="0" err="1">
                <a:latin typeface="+mn-lt"/>
              </a:rPr>
              <a:t>app.uniswap.org</a:t>
            </a:r>
            <a:r>
              <a:rPr lang="en-US" sz="1600" dirty="0">
                <a:latin typeface="+mn-lt"/>
              </a:rPr>
              <a:t>/swap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94B891-D0FD-3019-C54B-4FFCC6F942C9}"/>
                  </a:ext>
                </a:extLst>
              </p:cNvPr>
              <p:cNvSpPr txBox="1"/>
              <p:nvPr/>
            </p:nvSpPr>
            <p:spPr>
              <a:xfrm>
                <a:off x="5879973" y="2676432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94B891-D0FD-3019-C54B-4FFCC6F9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3" y="2676432"/>
                <a:ext cx="48442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3640-6DE0-6BC0-8F0A-20BBDEDC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2:  the sandwich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B51E3-2A83-5545-E8DD-0F16DC12B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474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Consider the </a:t>
                </a:r>
                <a:r>
                  <a:rPr lang="en-US" sz="2000" dirty="0"/>
                  <a:t>WETH-USDC </a:t>
                </a:r>
                <a:r>
                  <a:rPr lang="en-US" sz="2400" dirty="0"/>
                  <a:t>pool</a:t>
                </a:r>
                <a:r>
                  <a:rPr lang="en-US" sz="2000" dirty="0"/>
                  <a:t>:</a:t>
                </a:r>
                <a:endParaRPr lang="en-US" sz="2400" dirty="0"/>
              </a:p>
              <a:p>
                <a:r>
                  <a:rPr lang="en-US" sz="2400" dirty="0"/>
                  <a:t>User Alice submits a Tx to sell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USDC</a:t>
                </a:r>
                <a:r>
                  <a:rPr lang="en-US" sz="2400" dirty="0"/>
                  <a:t> to pool.  </a:t>
                </a:r>
              </a:p>
              <a:p>
                <a:r>
                  <a:rPr lang="en-US" sz="2400" dirty="0"/>
                  <a:t>Normally, she gets back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WETH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Sam monitors the </a:t>
                </a:r>
                <a:r>
                  <a:rPr lang="en-US" sz="2400" dirty="0" err="1"/>
                  <a:t>mempool</a:t>
                </a:r>
                <a:r>
                  <a:rPr lang="en-US" sz="2400" dirty="0"/>
                  <a:t>, and sees Alice’s Tx.</a:t>
                </a:r>
              </a:p>
              <a:p>
                <a:pPr marL="0" indent="0">
                  <a:buNone/>
                </a:pPr>
                <a:r>
                  <a:rPr lang="en-US" sz="2400" dirty="0"/>
                  <a:t>He immediately submits two of his own Tx:</a:t>
                </a:r>
              </a:p>
              <a:p>
                <a:pPr>
                  <a:tabLst>
                    <a:tab pos="1143000" algn="l"/>
                  </a:tabLst>
                </a:pPr>
                <a:r>
                  <a:rPr lang="en-US" sz="2400" dirty="0"/>
                  <a:t>Tx1:	Sam sells 5 </a:t>
                </a:r>
                <a:r>
                  <a:rPr lang="en-US" sz="2000" dirty="0"/>
                  <a:t>USDC</a:t>
                </a:r>
                <a:r>
                  <a:rPr lang="en-US" sz="2400" dirty="0"/>
                  <a:t> to pool,  gets back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WETH   (high tip)</a:t>
                </a:r>
                <a:endParaRPr lang="en-US" sz="2400" dirty="0"/>
              </a:p>
              <a:p>
                <a:pPr>
                  <a:tabLst>
                    <a:tab pos="1143000" algn="l"/>
                  </a:tabLst>
                </a:pPr>
                <a:r>
                  <a:rPr lang="en-US" sz="2400" dirty="0"/>
                  <a:t>Tx2:	Sam sells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WETH</a:t>
                </a:r>
                <a:r>
                  <a:rPr lang="en-US" sz="2400" dirty="0"/>
                  <a:t> to pool,  gets back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USDC   (low tip)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B51E3-2A83-5545-E8DD-0F16DC12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47488"/>
              </a:xfrm>
              <a:blipFill>
                <a:blip r:embed="rId2"/>
                <a:stretch>
                  <a:fillRect l="-1235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530B16E-320C-0058-ADED-0A8D222B9481}"/>
              </a:ext>
            </a:extLst>
          </p:cNvPr>
          <p:cNvGrpSpPr/>
          <p:nvPr/>
        </p:nvGrpSpPr>
        <p:grpSpPr>
          <a:xfrm>
            <a:off x="825910" y="4502654"/>
            <a:ext cx="7870649" cy="653025"/>
            <a:chOff x="825910" y="4502654"/>
            <a:chExt cx="7870649" cy="6530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36C9BB2-F32F-714D-B88C-50017BD64F3A}"/>
                </a:ext>
              </a:extLst>
            </p:cNvPr>
            <p:cNvCxnSpPr>
              <a:cxnSpLocks/>
            </p:cNvCxnSpPr>
            <p:nvPr/>
          </p:nvCxnSpPr>
          <p:spPr>
            <a:xfrm>
              <a:off x="825910" y="4825820"/>
              <a:ext cx="7089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1F9236-9188-CC7E-1C1D-F130D4BA5075}"/>
                </a:ext>
              </a:extLst>
            </p:cNvPr>
            <p:cNvSpPr txBox="1"/>
            <p:nvPr/>
          </p:nvSpPr>
          <p:spPr>
            <a:xfrm>
              <a:off x="7939621" y="4547644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time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7A58EC-F9DA-718D-B277-F37C6A972DE6}"/>
                </a:ext>
              </a:extLst>
            </p:cNvPr>
            <p:cNvCxnSpPr>
              <a:cxnSpLocks/>
            </p:cNvCxnSpPr>
            <p:nvPr/>
          </p:nvCxnSpPr>
          <p:spPr>
            <a:xfrm>
              <a:off x="1887794" y="4641859"/>
              <a:ext cx="0" cy="367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DFE97D-B9B0-35AB-C955-071E1C6C4741}"/>
                </a:ext>
              </a:extLst>
            </p:cNvPr>
            <p:cNvCxnSpPr>
              <a:cxnSpLocks/>
            </p:cNvCxnSpPr>
            <p:nvPr/>
          </p:nvCxnSpPr>
          <p:spPr>
            <a:xfrm>
              <a:off x="3357716" y="4641859"/>
              <a:ext cx="0" cy="367923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DC8068-6876-ED52-F95B-0029686CB2C8}"/>
                </a:ext>
              </a:extLst>
            </p:cNvPr>
            <p:cNvCxnSpPr>
              <a:cxnSpLocks/>
            </p:cNvCxnSpPr>
            <p:nvPr/>
          </p:nvCxnSpPr>
          <p:spPr>
            <a:xfrm>
              <a:off x="5604387" y="4641859"/>
              <a:ext cx="0" cy="3679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371498-F2A1-81AE-BBB4-3FF7BD46A06E}"/>
                </a:ext>
              </a:extLst>
            </p:cNvPr>
            <p:cNvSpPr txBox="1"/>
            <p:nvPr/>
          </p:nvSpPr>
          <p:spPr>
            <a:xfrm>
              <a:off x="1175829" y="4502654"/>
              <a:ext cx="7187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Sam’s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Tx1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C67BF8-E72B-4F4B-9BB2-3CFB973991E8}"/>
                </a:ext>
              </a:extLst>
            </p:cNvPr>
            <p:cNvSpPr txBox="1"/>
            <p:nvPr/>
          </p:nvSpPr>
          <p:spPr>
            <a:xfrm>
              <a:off x="5604387" y="4509348"/>
              <a:ext cx="7187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Sam’s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Tx2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B3F99F-D496-FA0B-602D-1F3C11048C61}"/>
                </a:ext>
              </a:extLst>
            </p:cNvPr>
            <p:cNvSpPr txBox="1"/>
            <p:nvPr/>
          </p:nvSpPr>
          <p:spPr>
            <a:xfrm>
              <a:off x="3333902" y="4507795"/>
              <a:ext cx="15579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Alice’s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sandwiched 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3640-6DE0-6BC0-8F0A-20BBDEDC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2:  the sandwich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B51E3-2A83-5545-E8DD-0F16DC12B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1358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Now, Alice gets back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+5)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−∆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000" dirty="0"/>
                  <a:t>WETH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	⇒	she gets a worse exchange rate because of Sam’s Tx1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	⇒	For Sam,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’&gt;5</m:t>
                    </m:r>
                  </m:oMath>
                </a14:m>
                <a:r>
                  <a:rPr lang="en-US" sz="2400" dirty="0"/>
                  <a:t>  so he made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’−5)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USDC  </a:t>
                </a:r>
                <a:r>
                  <a:rPr lang="en-US" sz="2400" dirty="0"/>
                  <a:t>off of Alice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is a frontrunning attack:</a:t>
                </a:r>
              </a:p>
              <a:p>
                <a:r>
                  <a:rPr lang="en-US" sz="2400" dirty="0"/>
                  <a:t>Also happens in regular financial markets (see </a:t>
                </a:r>
                <a:r>
                  <a:rPr lang="en-US" sz="2400" dirty="0">
                    <a:hlinkClick r:id="rId2"/>
                  </a:rPr>
                  <a:t>flash boys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We will come back to this when we discuss MEV.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B51E3-2A83-5545-E8DD-0F16DC12B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135875"/>
              </a:xfrm>
              <a:blipFill>
                <a:blip r:embed="rId3"/>
                <a:stretch>
                  <a:fillRect l="-102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6C9BB2-F32F-714D-B88C-50017BD64F3A}"/>
              </a:ext>
            </a:extLst>
          </p:cNvPr>
          <p:cNvCxnSpPr>
            <a:cxnSpLocks/>
          </p:cNvCxnSpPr>
          <p:nvPr/>
        </p:nvCxnSpPr>
        <p:spPr>
          <a:xfrm>
            <a:off x="825910" y="4825820"/>
            <a:ext cx="70890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1F9236-9188-CC7E-1C1D-F130D4BA5075}"/>
              </a:ext>
            </a:extLst>
          </p:cNvPr>
          <p:cNvSpPr txBox="1"/>
          <p:nvPr/>
        </p:nvSpPr>
        <p:spPr>
          <a:xfrm>
            <a:off x="7939621" y="454764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7A58EC-F9DA-718D-B277-F37C6A972DE6}"/>
              </a:ext>
            </a:extLst>
          </p:cNvPr>
          <p:cNvCxnSpPr>
            <a:cxnSpLocks/>
          </p:cNvCxnSpPr>
          <p:nvPr/>
        </p:nvCxnSpPr>
        <p:spPr>
          <a:xfrm>
            <a:off x="1887794" y="4641859"/>
            <a:ext cx="0" cy="3679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FE97D-B9B0-35AB-C955-071E1C6C4741}"/>
              </a:ext>
            </a:extLst>
          </p:cNvPr>
          <p:cNvCxnSpPr>
            <a:cxnSpLocks/>
          </p:cNvCxnSpPr>
          <p:nvPr/>
        </p:nvCxnSpPr>
        <p:spPr>
          <a:xfrm>
            <a:off x="3357716" y="4641859"/>
            <a:ext cx="0" cy="36792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C8068-6876-ED52-F95B-0029686CB2C8}"/>
              </a:ext>
            </a:extLst>
          </p:cNvPr>
          <p:cNvCxnSpPr>
            <a:cxnSpLocks/>
          </p:cNvCxnSpPr>
          <p:nvPr/>
        </p:nvCxnSpPr>
        <p:spPr>
          <a:xfrm>
            <a:off x="5604387" y="4641859"/>
            <a:ext cx="0" cy="3679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71498-F2A1-81AE-BBB4-3FF7BD46A06E}"/>
              </a:ext>
            </a:extLst>
          </p:cNvPr>
          <p:cNvSpPr txBox="1"/>
          <p:nvPr/>
        </p:nvSpPr>
        <p:spPr>
          <a:xfrm>
            <a:off x="1175829" y="4502654"/>
            <a:ext cx="718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Sam’s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67BF8-E72B-4F4B-9BB2-3CFB973991E8}"/>
              </a:ext>
            </a:extLst>
          </p:cNvPr>
          <p:cNvSpPr txBox="1"/>
          <p:nvPr/>
        </p:nvSpPr>
        <p:spPr>
          <a:xfrm>
            <a:off x="5604387" y="4509348"/>
            <a:ext cx="718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Sam’s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Tx2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3F99F-D496-FA0B-602D-1F3C11048C61}"/>
              </a:ext>
            </a:extLst>
          </p:cNvPr>
          <p:cNvSpPr txBox="1"/>
          <p:nvPr/>
        </p:nvSpPr>
        <p:spPr>
          <a:xfrm>
            <a:off x="3333902" y="4507795"/>
            <a:ext cx="15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Alice’s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sandwiched Tx</a:t>
            </a:r>
          </a:p>
        </p:txBody>
      </p:sp>
    </p:spTree>
    <p:extLst>
      <p:ext uri="{BB962C8B-B14F-4D97-AF65-F5344CB8AC3E}">
        <p14:creationId xmlns:p14="http://schemas.microsoft.com/office/powerpoint/2010/main" val="17939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441913F-6A7C-D4EB-2CF6-7FD2E6AA3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130C8B-4632-3087-8938-29CBF3DF3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Incentives for liquidity providers</a:t>
            </a:r>
          </a:p>
        </p:txBody>
      </p:sp>
    </p:spTree>
    <p:extLst>
      <p:ext uri="{BB962C8B-B14F-4D97-AF65-F5344CB8AC3E}">
        <p14:creationId xmlns:p14="http://schemas.microsoft.com/office/powerpoint/2010/main" val="1540654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D32C-5A2D-08AF-E27F-319B76B0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 liquidity providers (LP’s)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E25EE-5393-C3AD-F672-52C651D2BB92}"/>
              </a:ext>
            </a:extLst>
          </p:cNvPr>
          <p:cNvSpPr txBox="1"/>
          <p:nvPr/>
        </p:nvSpPr>
        <p:spPr>
          <a:xfrm>
            <a:off x="4337574" y="3795895"/>
            <a:ext cx="47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90CE7-CA45-2881-A633-627BEFD63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64" y="4229096"/>
            <a:ext cx="289178" cy="4985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BC2F12-ACFC-C1CC-8CF9-6C49A0D7C5D7}"/>
              </a:ext>
            </a:extLst>
          </p:cNvPr>
          <p:cNvGrpSpPr/>
          <p:nvPr/>
        </p:nvGrpSpPr>
        <p:grpSpPr>
          <a:xfrm>
            <a:off x="6791992" y="2847053"/>
            <a:ext cx="2125877" cy="2075131"/>
            <a:chOff x="2475555" y="2614569"/>
            <a:chExt cx="1506193" cy="20751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8A8B92-A6DD-0B59-9F70-AD3791615D7F}"/>
                </a:ext>
              </a:extLst>
            </p:cNvPr>
            <p:cNvSpPr/>
            <p:nvPr/>
          </p:nvSpPr>
          <p:spPr>
            <a:xfrm>
              <a:off x="2547086" y="2614569"/>
              <a:ext cx="1434662" cy="20751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4FEDD-72FC-14D1-0BB5-62C14AB1B537}"/>
                </a:ext>
              </a:extLst>
            </p:cNvPr>
            <p:cNvSpPr txBox="1"/>
            <p:nvPr/>
          </p:nvSpPr>
          <p:spPr>
            <a:xfrm>
              <a:off x="2475555" y="2614569"/>
              <a:ext cx="149031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/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  WETH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blipFill>
                <a:blip r:embed="rId3"/>
                <a:stretch>
                  <a:fillRect l="-1000" t="-4545" r="-70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46DAF58-A4C6-EAA7-2CA4-01DEA0531AD9}"/>
              </a:ext>
            </a:extLst>
          </p:cNvPr>
          <p:cNvGrpSpPr/>
          <p:nvPr/>
        </p:nvGrpSpPr>
        <p:grpSpPr>
          <a:xfrm>
            <a:off x="4810781" y="4117174"/>
            <a:ext cx="1981211" cy="744050"/>
            <a:chOff x="4810781" y="4117174"/>
            <a:chExt cx="1981211" cy="74405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C4CDA5-71F6-4154-3EC1-96C9862863DB}"/>
                </a:ext>
              </a:extLst>
            </p:cNvPr>
            <p:cNvCxnSpPr>
              <a:cxnSpLocks/>
            </p:cNvCxnSpPr>
            <p:nvPr/>
          </p:nvCxnSpPr>
          <p:spPr>
            <a:xfrm>
              <a:off x="4810781" y="4478387"/>
              <a:ext cx="19812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/>
                <p:nvPr/>
              </p:nvSpPr>
              <p:spPr>
                <a:xfrm>
                  <a:off x="5192760" y="4117174"/>
                  <a:ext cx="1253869" cy="744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USDC </a:t>
                  </a:r>
                </a:p>
                <a:p>
                  <a:pPr algn="l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WETH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760" y="4117174"/>
                  <a:ext cx="1253869" cy="744050"/>
                </a:xfrm>
                <a:prstGeom prst="rect">
                  <a:avLst/>
                </a:prstGeom>
                <a:blipFill>
                  <a:blip r:embed="rId4"/>
                  <a:stretch>
                    <a:fillRect l="-1000" t="-5085" r="-4000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/>
              <p:nvPr/>
            </p:nvSpPr>
            <p:spPr>
              <a:xfrm>
                <a:off x="234307" y="970159"/>
                <a:ext cx="7958332" cy="184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When LP contributes to pool: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   does not change marginal price of pool, namely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   LP “owns”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 of the pool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7" y="970159"/>
                <a:ext cx="7958332" cy="1843774"/>
              </a:xfrm>
              <a:prstGeom prst="rect">
                <a:avLst/>
              </a:prstGeom>
              <a:blipFill>
                <a:blip r:embed="rId5"/>
                <a:stretch>
                  <a:fillRect l="-1115" t="-2055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7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D32C-5A2D-08AF-E27F-319B76B0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 liquidity providers (LP’s)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E25EE-5393-C3AD-F672-52C651D2BB92}"/>
              </a:ext>
            </a:extLst>
          </p:cNvPr>
          <p:cNvSpPr txBox="1"/>
          <p:nvPr/>
        </p:nvSpPr>
        <p:spPr>
          <a:xfrm>
            <a:off x="4337574" y="3795895"/>
            <a:ext cx="47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90CE7-CA45-2881-A633-627BEFD63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64" y="4229096"/>
            <a:ext cx="289178" cy="4985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BC2F12-ACFC-C1CC-8CF9-6C49A0D7C5D7}"/>
              </a:ext>
            </a:extLst>
          </p:cNvPr>
          <p:cNvGrpSpPr/>
          <p:nvPr/>
        </p:nvGrpSpPr>
        <p:grpSpPr>
          <a:xfrm>
            <a:off x="6791992" y="2847053"/>
            <a:ext cx="2125877" cy="2075131"/>
            <a:chOff x="2475555" y="2614569"/>
            <a:chExt cx="1506193" cy="20751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8A8B92-A6DD-0B59-9F70-AD3791615D7F}"/>
                </a:ext>
              </a:extLst>
            </p:cNvPr>
            <p:cNvSpPr/>
            <p:nvPr/>
          </p:nvSpPr>
          <p:spPr>
            <a:xfrm>
              <a:off x="2547086" y="2614569"/>
              <a:ext cx="1434662" cy="20751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4FEDD-72FC-14D1-0BB5-62C14AB1B537}"/>
                </a:ext>
              </a:extLst>
            </p:cNvPr>
            <p:cNvSpPr txBox="1"/>
            <p:nvPr/>
          </p:nvSpPr>
          <p:spPr>
            <a:xfrm>
              <a:off x="2475555" y="2614569"/>
              <a:ext cx="149031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/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  WETH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blipFill>
                <a:blip r:embed="rId3"/>
                <a:stretch>
                  <a:fillRect l="-1000" t="-4545" r="-70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46DAF58-A4C6-EAA7-2CA4-01DEA0531AD9}"/>
              </a:ext>
            </a:extLst>
          </p:cNvPr>
          <p:cNvGrpSpPr/>
          <p:nvPr/>
        </p:nvGrpSpPr>
        <p:grpSpPr>
          <a:xfrm>
            <a:off x="4810781" y="4117174"/>
            <a:ext cx="1981211" cy="744050"/>
            <a:chOff x="4810781" y="4117174"/>
            <a:chExt cx="1981211" cy="74405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C4CDA5-71F6-4154-3EC1-96C9862863DB}"/>
                </a:ext>
              </a:extLst>
            </p:cNvPr>
            <p:cNvCxnSpPr>
              <a:cxnSpLocks/>
            </p:cNvCxnSpPr>
            <p:nvPr/>
          </p:nvCxnSpPr>
          <p:spPr>
            <a:xfrm>
              <a:off x="4810781" y="4478387"/>
              <a:ext cx="19812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/>
                <p:nvPr/>
              </p:nvSpPr>
              <p:spPr>
                <a:xfrm>
                  <a:off x="5192760" y="4117174"/>
                  <a:ext cx="1253869" cy="744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USDC </a:t>
                  </a:r>
                </a:p>
                <a:p>
                  <a:pPr algn="l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WETH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760" y="4117174"/>
                  <a:ext cx="1253869" cy="744050"/>
                </a:xfrm>
                <a:prstGeom prst="rect">
                  <a:avLst/>
                </a:prstGeom>
                <a:blipFill>
                  <a:blip r:embed="rId4"/>
                  <a:stretch>
                    <a:fillRect l="-1000" t="-5085" r="-4000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/>
              <p:nvPr/>
            </p:nvSpPr>
            <p:spPr>
              <a:xfrm>
                <a:off x="234307" y="970159"/>
                <a:ext cx="7958332" cy="184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When LP contributes to pool: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   does not change marginal price of pool, namely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⇒   LP “owns”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+mn-lt"/>
                  </a:rPr>
                  <a:t>  of the pool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7" y="970159"/>
                <a:ext cx="7958332" cy="1843774"/>
              </a:xfrm>
              <a:prstGeom prst="rect">
                <a:avLst/>
              </a:prstGeom>
              <a:blipFill>
                <a:blip r:embed="rId5"/>
                <a:stretch>
                  <a:fillRect l="-1115" t="-2055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BB9C9-2FD2-75B6-8FBB-EEA081DD1D08}"/>
                  </a:ext>
                </a:extLst>
              </p:cNvPr>
              <p:cNvSpPr txBox="1"/>
              <p:nvPr/>
            </p:nvSpPr>
            <p:spPr>
              <a:xfrm>
                <a:off x="1285408" y="2962559"/>
                <a:ext cx="5238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LP receives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’ newly minted UNI tokens,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indicating fractional ownership of pool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BB9C9-2FD2-75B6-8FBB-EEA081DD1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08" y="2962559"/>
                <a:ext cx="5238165" cy="830997"/>
              </a:xfrm>
              <a:prstGeom prst="rect">
                <a:avLst/>
              </a:prstGeom>
              <a:blipFill>
                <a:blip r:embed="rId6"/>
                <a:stretch>
                  <a:fillRect l="-1937" t="-4545" r="-96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683A17-A7DA-97F2-CE7E-E6A5EAA9E429}"/>
                  </a:ext>
                </a:extLst>
              </p:cNvPr>
              <p:cNvSpPr/>
              <p:nvPr/>
            </p:nvSpPr>
            <p:spPr>
              <a:xfrm>
                <a:off x="202865" y="1514167"/>
                <a:ext cx="8134890" cy="22172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Note: </a:t>
                </a:r>
                <a:r>
                  <a:rPr lang="en-US" sz="2400" dirty="0">
                    <a:latin typeface="+mn-lt"/>
                  </a:rPr>
                  <a:t>LP contribution changes the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7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683A17-A7DA-97F2-CE7E-E6A5EAA9E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5" y="1514167"/>
                <a:ext cx="8134890" cy="22172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572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D32C-5A2D-08AF-E27F-319B76B0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withdrawal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E25EE-5393-C3AD-F672-52C651D2BB92}"/>
              </a:ext>
            </a:extLst>
          </p:cNvPr>
          <p:cNvSpPr txBox="1"/>
          <p:nvPr/>
        </p:nvSpPr>
        <p:spPr>
          <a:xfrm>
            <a:off x="4337574" y="3795895"/>
            <a:ext cx="47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90CE7-CA45-2881-A633-627BEFD63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64" y="4229096"/>
            <a:ext cx="289178" cy="4985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BC2F12-ACFC-C1CC-8CF9-6C49A0D7C5D7}"/>
              </a:ext>
            </a:extLst>
          </p:cNvPr>
          <p:cNvGrpSpPr/>
          <p:nvPr/>
        </p:nvGrpSpPr>
        <p:grpSpPr>
          <a:xfrm>
            <a:off x="6791992" y="2847053"/>
            <a:ext cx="2125877" cy="2075131"/>
            <a:chOff x="2475555" y="2614569"/>
            <a:chExt cx="1506193" cy="20751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8A8B92-A6DD-0B59-9F70-AD3791615D7F}"/>
                </a:ext>
              </a:extLst>
            </p:cNvPr>
            <p:cNvSpPr/>
            <p:nvPr/>
          </p:nvSpPr>
          <p:spPr>
            <a:xfrm>
              <a:off x="2547086" y="2614569"/>
              <a:ext cx="1434662" cy="20751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94FEDD-72FC-14D1-0BB5-62C14AB1B537}"/>
                </a:ext>
              </a:extLst>
            </p:cNvPr>
            <p:cNvSpPr txBox="1"/>
            <p:nvPr/>
          </p:nvSpPr>
          <p:spPr>
            <a:xfrm>
              <a:off x="2475555" y="2614569"/>
              <a:ext cx="149031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Uniswap</a:t>
              </a:r>
              <a:br>
                <a:rPr lang="en-US" dirty="0">
                  <a:latin typeface="+mn-lt"/>
                </a:rPr>
              </a:br>
              <a:r>
                <a:rPr lang="en-US" sz="2000" dirty="0">
                  <a:latin typeface="+mn-lt"/>
                </a:rPr>
                <a:t>USDC-WETH</a:t>
              </a:r>
              <a:r>
                <a:rPr lang="en-US" dirty="0">
                  <a:latin typeface="+mn-lt"/>
                </a:rPr>
                <a:t> pool</a:t>
              </a: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en-US" sz="2000" dirty="0" err="1">
                  <a:latin typeface="+mn-lt"/>
                </a:rPr>
                <a:t>dAPP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/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USDC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  WETH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65E38-E41F-6A66-48B2-088C192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15" y="4026728"/>
                <a:ext cx="1267142" cy="830997"/>
              </a:xfrm>
              <a:prstGeom prst="rect">
                <a:avLst/>
              </a:prstGeom>
              <a:blipFill>
                <a:blip r:embed="rId3"/>
                <a:stretch>
                  <a:fillRect l="-1000" t="-4545" r="-70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5B3EC8E-C528-E63A-CE8C-02B59D084B9D}"/>
              </a:ext>
            </a:extLst>
          </p:cNvPr>
          <p:cNvGrpSpPr/>
          <p:nvPr/>
        </p:nvGrpSpPr>
        <p:grpSpPr>
          <a:xfrm>
            <a:off x="4810781" y="4117174"/>
            <a:ext cx="1981211" cy="744050"/>
            <a:chOff x="4810781" y="4117174"/>
            <a:chExt cx="1981211" cy="74405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C4CDA5-71F6-4154-3EC1-96C986286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781" y="4478387"/>
              <a:ext cx="19812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/>
                <p:nvPr/>
              </p:nvSpPr>
              <p:spPr>
                <a:xfrm>
                  <a:off x="5192760" y="4117174"/>
                  <a:ext cx="1329210" cy="744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USDC </a:t>
                  </a:r>
                </a:p>
                <a:p>
                  <a:pPr algn="l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WETH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A702952-462E-DF70-56BC-92F3B1EE8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760" y="4117174"/>
                  <a:ext cx="1329210" cy="744050"/>
                </a:xfrm>
                <a:prstGeom prst="rect">
                  <a:avLst/>
                </a:prstGeom>
                <a:blipFill>
                  <a:blip r:embed="rId4"/>
                  <a:stretch>
                    <a:fillRect t="-5085" r="-3774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/>
              <p:nvPr/>
            </p:nvSpPr>
            <p:spPr>
              <a:xfrm>
                <a:off x="234307" y="970159"/>
                <a:ext cx="8617295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is the current state of the pool.  LP owns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+mn-lt"/>
                  </a:rPr>
                  <a:t> fraction of pool.</a:t>
                </a:r>
              </a:p>
              <a:p>
                <a:pPr algn="l">
                  <a:spcBef>
                    <a:spcPts val="1600"/>
                  </a:spcBef>
                </a:pPr>
                <a:r>
                  <a:rPr lang="en-US" dirty="0">
                    <a:latin typeface="+mn-lt"/>
                  </a:rPr>
                  <a:t>When LP withdraws from pool they get:</a:t>
                </a:r>
              </a:p>
              <a:p>
                <a:pPr marL="342900" indent="-342900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’’)</m:t>
                    </m:r>
                  </m:oMath>
                </a14:m>
                <a:r>
                  <a:rPr lang="en-US" dirty="0">
                    <a:latin typeface="+mn-lt"/>
                  </a:rPr>
                  <a:t> of (USDC,WETH)  where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.</a:t>
                </a:r>
              </a:p>
              <a:p>
                <a:pPr marL="342900" indent="-342900">
                  <a:spcBef>
                    <a:spcPts val="1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LP also receives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fraction of the collected fees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7A8839-7F6B-E0FF-309B-AE92F396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7" y="970159"/>
                <a:ext cx="8617295" cy="2185214"/>
              </a:xfrm>
              <a:prstGeom prst="rect">
                <a:avLst/>
              </a:prstGeom>
              <a:blipFill>
                <a:blip r:embed="rId5"/>
                <a:stretch>
                  <a:fillRect l="-1031" t="-1734" r="-147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2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DF28-61E7-5343-BA06-F80C6625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AC7-4873-FB49-A3FF-71E5F064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Risk free arbitrage </a:t>
            </a:r>
          </a:p>
          <a:p>
            <a:pPr>
              <a:spcBef>
                <a:spcPts val="2472"/>
              </a:spcBef>
            </a:pPr>
            <a:r>
              <a:rPr lang="en-US" dirty="0"/>
              <a:t>Collateral swap </a:t>
            </a:r>
          </a:p>
          <a:p>
            <a:pPr>
              <a:spcBef>
                <a:spcPts val="2472"/>
              </a:spcBef>
            </a:pPr>
            <a:r>
              <a:rPr lang="en-US" dirty="0" err="1"/>
              <a:t>DeFi</a:t>
            </a:r>
            <a:r>
              <a:rPr lang="en-US" dirty="0"/>
              <a:t> attacks:  price oracle manipulation</a:t>
            </a:r>
          </a:p>
          <a:p>
            <a:pPr marL="0" indent="0">
              <a:spcBef>
                <a:spcPts val="2472"/>
              </a:spcBef>
              <a:buNone/>
            </a:pPr>
            <a:r>
              <a:rPr lang="en-US" dirty="0"/>
              <a:t>	</a:t>
            </a:r>
            <a:r>
              <a:rPr lang="en-US" sz="5400" b="1" dirty="0"/>
              <a:t>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586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1B2B75-CE0C-14F3-D4EA-61179EF94E3A}"/>
              </a:ext>
            </a:extLst>
          </p:cNvPr>
          <p:cNvSpPr/>
          <p:nvPr/>
        </p:nvSpPr>
        <p:spPr>
          <a:xfrm>
            <a:off x="373626" y="2920179"/>
            <a:ext cx="6990735" cy="1504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1E7-0F1E-8482-F950-2FE7599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LP’s contribute to pool?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LP has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(USDC,WETH).</a:t>
                </a:r>
              </a:p>
              <a:p>
                <a:r>
                  <a:rPr lang="en-US" sz="2400" dirty="0"/>
                  <a:t>Should LP contribute them to USDC-WETH pool?</a:t>
                </a:r>
              </a:p>
              <a:p>
                <a:r>
                  <a:rPr lang="en-US" sz="2400" dirty="0"/>
                  <a:t>Or is there a more profitable strategy for the LP?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AMM strategy</a:t>
                </a:r>
                <a:r>
                  <a:rPr lang="en-US" sz="2400" dirty="0"/>
                  <a:t>:	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	contribute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USDC-WETH pool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	withdraw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from pool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772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1D93A4-7E78-7C3A-AF19-8423ECBB0A06}"/>
              </a:ext>
            </a:extLst>
          </p:cNvPr>
          <p:cNvSpPr/>
          <p:nvPr/>
        </p:nvSpPr>
        <p:spPr>
          <a:xfrm>
            <a:off x="176981" y="934063"/>
            <a:ext cx="8657303" cy="623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1E7-0F1E-8482-F950-2FE7599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vs. Hold   </a:t>
            </a:r>
            <a:r>
              <a:rPr lang="en-US" sz="4000" dirty="0"/>
              <a:t>(divergence loss)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716" y="1072332"/>
                <a:ext cx="8686800" cy="40711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HOLD Strategy</a:t>
                </a:r>
                <a:r>
                  <a:rPr lang="en-US" sz="2400" dirty="0"/>
                  <a:t>:  LP holds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of </a:t>
                </a:r>
                <a:r>
                  <a:rPr lang="en-US" sz="2000" dirty="0"/>
                  <a:t>(USDC,WETH)</a:t>
                </a:r>
                <a:r>
                  <a:rPr lang="en-US" sz="2400" dirty="0"/>
                  <a:t> between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market price of </a:t>
                </a:r>
                <a:r>
                  <a:rPr lang="en-US" sz="2000" dirty="0"/>
                  <a:t>WETH/USDC </a:t>
                </a:r>
                <a:r>
                  <a:rPr lang="en-US" sz="2400" dirty="0"/>
                  <a:t>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dirty="0"/>
                  <a:t>Fact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then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 LP’s portfolio value is:</a:t>
                </a:r>
              </a:p>
              <a:p>
                <a:pPr marL="0" indent="0">
                  <a:buNone/>
                </a:pPr>
                <a:r>
                  <a:rPr lang="en-US" sz="2400" dirty="0"/>
                  <a:t>			HOLD strategy: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 WETH</a:t>
                </a:r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			AMM strategy: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+ fees   </a:t>
                </a:r>
                <a:r>
                  <a:rPr lang="en-US" sz="2000" dirty="0"/>
                  <a:t>WETH</a:t>
                </a:r>
                <a:r>
                  <a:rPr lang="en-US" sz="2400" dirty="0"/>
                  <a:t>.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dirty="0"/>
                  <a:t>Fact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 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 LP’s portfolio value:</a:t>
                </a:r>
              </a:p>
              <a:p>
                <a:pPr marL="0" indent="0">
                  <a:buNone/>
                </a:pPr>
                <a:r>
                  <a:rPr lang="en-US" sz="2400" dirty="0"/>
                  <a:t>			HOLD strategy: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 WETH</a:t>
                </a:r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			AMM strategy:	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+ fees   </a:t>
                </a:r>
                <a:r>
                  <a:rPr lang="en-US" sz="2000" dirty="0"/>
                  <a:t>WETH</a:t>
                </a:r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					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increases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716" y="1072332"/>
                <a:ext cx="8686800" cy="4071168"/>
              </a:xfrm>
              <a:blipFill>
                <a:blip r:embed="rId3"/>
                <a:stretch>
                  <a:fillRect l="-876" t="-186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63D0342-FB30-A21B-1F4A-9ABED5D90542}"/>
              </a:ext>
            </a:extLst>
          </p:cNvPr>
          <p:cNvSpPr/>
          <p:nvPr/>
        </p:nvSpPr>
        <p:spPr>
          <a:xfrm>
            <a:off x="7806813" y="3647768"/>
            <a:ext cx="1111045" cy="530942"/>
          </a:xfrm>
          <a:prstGeom prst="wedgeRoundRectCallout">
            <a:avLst>
              <a:gd name="adj1" fmla="val -167656"/>
              <a:gd name="adj2" fmla="val 909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Loss vs. Hold</a:t>
            </a:r>
          </a:p>
        </p:txBody>
      </p:sp>
    </p:spTree>
    <p:extLst>
      <p:ext uri="{BB962C8B-B14F-4D97-AF65-F5344CB8AC3E}">
        <p14:creationId xmlns:p14="http://schemas.microsoft.com/office/powerpoint/2010/main" val="8221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8D6AED-E87F-C276-3950-3B2D12FAD1C7}"/>
              </a:ext>
            </a:extLst>
          </p:cNvPr>
          <p:cNvSpPr/>
          <p:nvPr/>
        </p:nvSpPr>
        <p:spPr>
          <a:xfrm>
            <a:off x="176981" y="934063"/>
            <a:ext cx="8657303" cy="623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1E7-0F1E-8482-F950-2FE7599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vs. Hold   </a:t>
            </a:r>
            <a:r>
              <a:rPr lang="en-US" sz="4000" dirty="0"/>
              <a:t>(divergence loss)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716" y="1072332"/>
                <a:ext cx="8686800" cy="407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HOLD Strategy</a:t>
                </a:r>
                <a:r>
                  <a:rPr lang="en-US" sz="2200" dirty="0"/>
                  <a:t>:  LP holds </a:t>
                </a:r>
                <a14:m>
                  <m:oMath xmlns:m="http://schemas.openxmlformats.org/officeDocument/2006/math">
                    <m:r>
                      <a:rPr lang="en-US" sz="2200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of </a:t>
                </a:r>
                <a:r>
                  <a:rPr lang="en-US" sz="2000" dirty="0"/>
                  <a:t>(USDC,WETH)</a:t>
                </a:r>
                <a:r>
                  <a:rPr lang="en-US" sz="2200" dirty="0"/>
                  <a:t> between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88149-6916-3032-F411-13ABCD7D5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716" y="1072332"/>
                <a:ext cx="8686800" cy="4071168"/>
              </a:xfrm>
              <a:blipFill>
                <a:blip r:embed="rId2"/>
                <a:stretch>
                  <a:fillRect l="-876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7EFEA0-9FCD-6C31-A5C4-195804116D4A}"/>
                  </a:ext>
                </a:extLst>
              </p:cNvPr>
              <p:cNvSpPr txBox="1"/>
              <p:nvPr/>
            </p:nvSpPr>
            <p:spPr>
              <a:xfrm>
                <a:off x="176981" y="1951700"/>
                <a:ext cx="8675260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>
                    <a:latin typeface="+mn-lt"/>
                  </a:rPr>
                  <a:t>Loss-vs-Hold increases as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deviates from 1.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		⇒ the greater the change in price, the greater the LP’s losses</a:t>
                </a:r>
              </a:p>
              <a:p>
                <a:pPr marL="457200" indent="-457200" algn="l">
                  <a:buAutoNum type="arabicParenBoth"/>
                </a:pPr>
                <a:endParaRPr lang="en-US" dirty="0">
                  <a:latin typeface="+mn-lt"/>
                </a:endParaRPr>
              </a:p>
              <a:p>
                <a:pPr marL="457200" indent="-457200" algn="l">
                  <a:buAutoNum type="arabicParenBoth"/>
                </a:pPr>
                <a:r>
                  <a:rPr lang="en-US" dirty="0">
                    <a:latin typeface="+mn-lt"/>
                  </a:rPr>
                  <a:t>AMM vs. HOLD strategy makes sense only if  fees &gt; Loss-vs-Hold.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		⇒ determines the pool’s fee needed to attract liquidity</a:t>
                </a:r>
              </a:p>
              <a:p>
                <a:pPr algn="l"/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(3) Who gets the LP’s losses?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7EFEA0-9FCD-6C31-A5C4-195804116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1951700"/>
                <a:ext cx="8675260" cy="2985433"/>
              </a:xfrm>
              <a:prstGeom prst="rect">
                <a:avLst/>
              </a:prstGeom>
              <a:blipFill>
                <a:blip r:embed="rId3"/>
                <a:stretch>
                  <a:fillRect l="-1023" t="-1695" r="-14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EFDDFD5-D826-6C3D-B8C0-9DA272C6B0B6}"/>
              </a:ext>
            </a:extLst>
          </p:cNvPr>
          <p:cNvSpPr txBox="1"/>
          <p:nvPr/>
        </p:nvSpPr>
        <p:spPr>
          <a:xfrm>
            <a:off x="4249997" y="4468424"/>
            <a:ext cx="179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Arbitrageurs</a:t>
            </a:r>
          </a:p>
        </p:txBody>
      </p:sp>
    </p:spTree>
    <p:extLst>
      <p:ext uri="{BB962C8B-B14F-4D97-AF65-F5344CB8AC3E}">
        <p14:creationId xmlns:p14="http://schemas.microsoft.com/office/powerpoint/2010/main" val="15172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EF441B-DF82-C51F-CF13-CBFB59C2413B}"/>
              </a:ext>
            </a:extLst>
          </p:cNvPr>
          <p:cNvSpPr/>
          <p:nvPr/>
        </p:nvSpPr>
        <p:spPr>
          <a:xfrm>
            <a:off x="176981" y="1200151"/>
            <a:ext cx="8657303" cy="1611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1E7-0F1E-8482-F950-2FE7599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vs. Rebalancing  (LVR)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8149-6916-3032-F411-13ABCD7D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" y="1200151"/>
            <a:ext cx="8686800" cy="1611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hlinkClick r:id="rId2"/>
              </a:rPr>
              <a:t>Rebalancing Strategy</a:t>
            </a:r>
            <a:r>
              <a:rPr lang="en-US" sz="2400" b="1" dirty="0"/>
              <a:t>:</a:t>
            </a:r>
          </a:p>
          <a:p>
            <a:r>
              <a:rPr lang="en-US" sz="2400" dirty="0"/>
              <a:t>LP maintains its portfolio outside of the </a:t>
            </a:r>
            <a:r>
              <a:rPr lang="en-US" sz="2400" dirty="0" err="1"/>
              <a:t>DeX</a:t>
            </a:r>
            <a:endParaRPr lang="en-US" sz="2400" dirty="0"/>
          </a:p>
          <a:p>
            <a:r>
              <a:rPr lang="en-US" sz="2400" dirty="0"/>
              <a:t>LP does the same rebalancing on its portfolio as the </a:t>
            </a:r>
            <a:r>
              <a:rPr lang="en-US" sz="2400" dirty="0" err="1"/>
              <a:t>DeX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but it does so by trading with a </a:t>
            </a:r>
            <a:r>
              <a:rPr lang="en-US" sz="2400" dirty="0" err="1"/>
              <a:t>CeX</a:t>
            </a:r>
            <a:r>
              <a:rPr lang="en-US" sz="2400" dirty="0"/>
              <a:t>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EA858-3871-4113-638B-004E8C1B9C4C}"/>
              </a:ext>
            </a:extLst>
          </p:cNvPr>
          <p:cNvSpPr txBox="1"/>
          <p:nvPr/>
        </p:nvSpPr>
        <p:spPr>
          <a:xfrm>
            <a:off x="5462095" y="4774168"/>
            <a:ext cx="368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https://</a:t>
            </a:r>
            <a:r>
              <a:rPr lang="en-US" sz="1800" dirty="0" err="1">
                <a:latin typeface="+mn-lt"/>
              </a:rPr>
              <a:t>arxiv.org</a:t>
            </a:r>
            <a:r>
              <a:rPr lang="en-US" sz="1800" dirty="0">
                <a:latin typeface="+mn-lt"/>
              </a:rPr>
              <a:t>/pdf/2208.06046.pdf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3A738-D18F-3E25-3E38-B7006C352C04}"/>
              </a:ext>
            </a:extLst>
          </p:cNvPr>
          <p:cNvSpPr txBox="1"/>
          <p:nvPr/>
        </p:nvSpPr>
        <p:spPr>
          <a:xfrm>
            <a:off x="358877" y="3024790"/>
            <a:ext cx="836709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 strategy that more accurately predicts LP’s losses </a:t>
            </a:r>
          </a:p>
          <a:p>
            <a:pPr algn="l"/>
            <a:r>
              <a:rPr lang="en-US" dirty="0">
                <a:latin typeface="+mn-lt"/>
              </a:rPr>
              <a:t>	when providing liquidity to </a:t>
            </a:r>
            <a:r>
              <a:rPr lang="en-US" dirty="0" err="1">
                <a:latin typeface="+mn-lt"/>
              </a:rPr>
              <a:t>DeX</a:t>
            </a:r>
            <a:endParaRPr lang="en-US" dirty="0">
              <a:latin typeface="+mn-lt"/>
            </a:endParaRP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⇒  more accurately determines the fee needed to attract liquidity</a:t>
            </a:r>
          </a:p>
        </p:txBody>
      </p:sp>
    </p:spTree>
    <p:extLst>
      <p:ext uri="{BB962C8B-B14F-4D97-AF65-F5344CB8AC3E}">
        <p14:creationId xmlns:p14="http://schemas.microsoft.com/office/powerpoint/2010/main" val="2532731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4166-A6BB-C811-631A-BEFBB219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Loss vs. Rebalancing  (LVR)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1289-CAAC-C24E-B073-D4A8222A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1797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LVR meta theorem:</a:t>
            </a:r>
          </a:p>
          <a:p>
            <a:pPr marL="0" indent="0">
              <a:buNone/>
            </a:pPr>
            <a:r>
              <a:rPr lang="en-US" sz="2400" dirty="0"/>
              <a:t>	At periods of high exchange rate volatility, the rebalancing 	strategy greatly outperforms the investment in a </a:t>
            </a:r>
            <a:r>
              <a:rPr lang="en-US" sz="2400" dirty="0" err="1"/>
              <a:t>DeX</a:t>
            </a:r>
            <a:r>
              <a:rPr lang="en-US" sz="2400" dirty="0"/>
              <a:t> as an LP,</a:t>
            </a:r>
            <a:br>
              <a:rPr lang="en-US" sz="2400" dirty="0"/>
            </a:br>
            <a:r>
              <a:rPr lang="en-US" sz="2400" dirty="0"/>
              <a:t>	unless fees are “very” high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⇒   At periods of high volatility, LPs withdraw funds from the pool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/>
              <a:t>(unless </a:t>
            </a:r>
            <a:r>
              <a:rPr lang="en-US" sz="2400" dirty="0"/>
              <a:t>the </a:t>
            </a:r>
            <a:r>
              <a:rPr lang="en-US" sz="2400"/>
              <a:t>pool charges </a:t>
            </a:r>
            <a:r>
              <a:rPr lang="en-US" sz="2400" dirty="0"/>
              <a:t>very high fees)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368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3A807E6-53ED-51E3-FBCA-C490D312A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E8EA3-A919-6012-F328-2805CF2F4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functions</a:t>
            </a:r>
          </a:p>
        </p:txBody>
      </p:sp>
    </p:spTree>
    <p:extLst>
      <p:ext uri="{BB962C8B-B14F-4D97-AF65-F5344CB8AC3E}">
        <p14:creationId xmlns:p14="http://schemas.microsoft.com/office/powerpoint/2010/main" val="161152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E6D7-7C7C-4A43-8851-9DA2AD2D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Constant Function Market Maker (CFMM)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1FB6-FCAA-A0A2-FE0C-B5C1322D8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2890"/>
                <a:ext cx="8686800" cy="41406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Pool maintains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  for some function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(∙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Examples: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sz="2400" b="1" dirty="0"/>
                  <a:t>constant product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en-US" sz="2400" dirty="0"/>
              </a:p>
              <a:p>
                <a:pPr>
                  <a:spcBef>
                    <a:spcPts val="1600"/>
                  </a:spcBef>
                </a:pPr>
                <a:r>
                  <a:rPr lang="en-US" sz="2400" b="1" dirty="0"/>
                  <a:t>constant weighted product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lvl="1"/>
                <a:r>
                  <a:rPr lang="en-US" sz="2400" dirty="0"/>
                  <a:t>Maintains an imbalanced portfolio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>
                  <a:spcBef>
                    <a:spcPts val="1600"/>
                  </a:spcBef>
                </a:pPr>
                <a:r>
                  <a:rPr lang="en-US" sz="2400" b="1" dirty="0"/>
                  <a:t>constant sum</a:t>
                </a:r>
                <a:r>
                  <a:rPr lang="en-US" sz="2400" dirty="0"/>
                  <a:t>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   for some constant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400" dirty="0"/>
                  <a:t>marginal price is always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000" dirty="0"/>
                  <a:t>(never changes)</a:t>
                </a:r>
              </a:p>
              <a:p>
                <a:pPr lvl="1"/>
                <a:r>
                  <a:rPr lang="en-US" sz="2400" dirty="0"/>
                  <a:t>used</a:t>
                </a:r>
                <a:r>
                  <a:rPr lang="en-US" sz="2400" dirty="0">
                    <a:latin typeface="+mn-lt"/>
                  </a:rPr>
                  <a:t> when X-to-Y exchange rate does not change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1FB6-FCAA-A0A2-FE0C-B5C1322D8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2890"/>
                <a:ext cx="8686800" cy="4140609"/>
              </a:xfrm>
              <a:blipFill>
                <a:blip r:embed="rId2"/>
                <a:stretch>
                  <a:fillRect l="-1170" t="-1223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F51719C-35D8-CEC4-B9C1-31C21D304AE0}"/>
                  </a:ext>
                </a:extLst>
              </p:cNvPr>
              <p:cNvSpPr/>
              <p:nvPr/>
            </p:nvSpPr>
            <p:spPr>
              <a:xfrm>
                <a:off x="5766620" y="1622323"/>
                <a:ext cx="2403988" cy="486695"/>
              </a:xfrm>
              <a:prstGeom prst="wedgeRoundRectCallout">
                <a:avLst>
                  <a:gd name="adj1" fmla="val -68348"/>
                  <a:gd name="adj2" fmla="val 9383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val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F51719C-35D8-CEC4-B9C1-31C21D304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620" y="1622323"/>
                <a:ext cx="2403988" cy="486695"/>
              </a:xfrm>
              <a:prstGeom prst="wedgeRoundRectCallout">
                <a:avLst>
                  <a:gd name="adj1" fmla="val -68348"/>
                  <a:gd name="adj2" fmla="val 9383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5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641F-BB31-CEBE-3F36-1F744680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Uniswap</a:t>
            </a:r>
            <a:r>
              <a:rPr lang="en-US" dirty="0"/>
              <a:t> v3:  concentrated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9740-C092-C8B1-D8AE-92BA6768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6818671" cy="347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v2, LP’s liquidity is used on the entire price range.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v3, LP can specify a price range where their 	liquidity will be used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⇒   protects LP from price swings.   Results in a 	deeper pool when price is in the allowed range.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53AB8-D1E5-499A-80AA-6489E8C0E849}"/>
              </a:ext>
            </a:extLst>
          </p:cNvPr>
          <p:cNvSpPr txBox="1"/>
          <p:nvPr/>
        </p:nvSpPr>
        <p:spPr>
          <a:xfrm>
            <a:off x="686449" y="4774168"/>
            <a:ext cx="388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https://</a:t>
            </a:r>
            <a:r>
              <a:rPr lang="en-US" sz="1800" dirty="0" err="1">
                <a:latin typeface="+mn-lt"/>
              </a:rPr>
              <a:t>uniswap.org</a:t>
            </a:r>
            <a:r>
              <a:rPr lang="en-US" sz="1800" dirty="0">
                <a:latin typeface="+mn-lt"/>
              </a:rPr>
              <a:t>/whitepaper-v3.pdf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E1CF9-14CE-7410-C3D7-F4945627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1"/>
          <a:stretch/>
        </p:blipFill>
        <p:spPr>
          <a:xfrm>
            <a:off x="7452853" y="1143694"/>
            <a:ext cx="1581068" cy="3841666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C49F97-9C42-DFC2-D55A-54F7D0D23A4A}"/>
              </a:ext>
            </a:extLst>
          </p:cNvPr>
          <p:cNvSpPr/>
          <p:nvPr/>
        </p:nvSpPr>
        <p:spPr>
          <a:xfrm>
            <a:off x="7570839" y="3108835"/>
            <a:ext cx="983226" cy="97155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3154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4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641F-BB31-CEBE-3F36-1F744680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Uniswap</a:t>
            </a:r>
            <a:r>
              <a:rPr lang="en-US" dirty="0"/>
              <a:t> v4:  hooks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79740-C092-C8B1-D8AE-92BA67680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68813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Enables pool creator to specify hooks at pool creation time:</a:t>
                </a:r>
              </a:p>
              <a:p>
                <a:r>
                  <a:rPr lang="en-US" sz="2400" dirty="0"/>
                  <a:t>code that executes at certain points during trade:</a:t>
                </a:r>
                <a:br>
                  <a:rPr lang="en-US" sz="2400" dirty="0"/>
                </a:br>
                <a:r>
                  <a:rPr lang="en-US" sz="2400" dirty="0"/>
                  <a:t>			 				e.g.,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BeforeSwap</a:t>
                </a:r>
                <a:r>
                  <a:rPr lang="en-US" sz="2400" dirty="0"/>
                  <a:t>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AfterSwap</a:t>
                </a:r>
                <a:r>
                  <a:rPr lang="en-US" sz="2400" dirty="0"/>
                  <a:t> hooks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Hooks enable:    (more examples </a:t>
                </a:r>
                <a:r>
                  <a:rPr lang="en-US" sz="2400" dirty="0">
                    <a:hlinkClick r:id="rId2"/>
                  </a:rPr>
                  <a:t>here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Dynamic trade fee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) based on state of the pool</a:t>
                </a:r>
              </a:p>
              <a:p>
                <a:r>
                  <a:rPr lang="en-US" sz="2400" dirty="0"/>
                  <a:t>Limit orders  </a:t>
                </a:r>
                <a:r>
                  <a:rPr lang="en-US" sz="2000" dirty="0"/>
                  <a:t>(e.g., acceptable price for the next 24 hours)</a:t>
                </a:r>
              </a:p>
              <a:p>
                <a:r>
                  <a:rPr lang="en-US" sz="2400" dirty="0"/>
                  <a:t>More sophisticated pricing strategies </a:t>
                </a:r>
                <a:r>
                  <a:rPr lang="en-US" sz="2000" dirty="0"/>
                  <a:t>(e.g., average over last hour)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79740-C092-C8B1-D8AE-92BA67680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68813" cy="3818430"/>
              </a:xfrm>
              <a:blipFill>
                <a:blip r:embed="rId3"/>
                <a:stretch>
                  <a:fillRect l="-118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785897-29FC-E35E-DED4-D45CB51A4419}"/>
              </a:ext>
            </a:extLst>
          </p:cNvPr>
          <p:cNvSpPr txBox="1"/>
          <p:nvPr/>
        </p:nvSpPr>
        <p:spPr>
          <a:xfrm>
            <a:off x="5459722" y="4774168"/>
            <a:ext cx="368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https://</a:t>
            </a:r>
            <a:r>
              <a:rPr lang="en-US" sz="1800" dirty="0" err="1">
                <a:latin typeface="+mn-lt"/>
              </a:rPr>
              <a:t>blog.uniswap.org</a:t>
            </a:r>
            <a:r>
              <a:rPr lang="en-US" sz="1800" dirty="0">
                <a:latin typeface="+mn-lt"/>
              </a:rPr>
              <a:t>/uniswap-v4</a:t>
            </a:r>
          </a:p>
        </p:txBody>
      </p:sp>
    </p:spTree>
    <p:extLst>
      <p:ext uri="{BB962C8B-B14F-4D97-AF65-F5344CB8AC3E}">
        <p14:creationId xmlns:p14="http://schemas.microsoft.com/office/powerpoint/2010/main" val="2486269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0B03-2DF3-9D39-1338-F1965F10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  AMMs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A4B9-B7CF-FCD8-FC91-41B67296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AMM is implemented as a simple smart contract   (</a:t>
            </a:r>
            <a:r>
              <a:rPr lang="en-US" sz="2400" dirty="0" err="1"/>
              <a:t>proj</a:t>
            </a:r>
            <a:r>
              <a:rPr lang="en-US" sz="2400" dirty="0"/>
              <a:t> #4)</a:t>
            </a:r>
          </a:p>
          <a:p>
            <a:endParaRPr lang="en-US" sz="2400" dirty="0"/>
          </a:p>
          <a:p>
            <a:r>
              <a:rPr lang="en-US" sz="2400" dirty="0"/>
              <a:t>Automatic price discovery (no off-chain oracles)</a:t>
            </a:r>
          </a:p>
          <a:p>
            <a:endParaRPr lang="en-US" sz="2400" dirty="0"/>
          </a:p>
          <a:p>
            <a:r>
              <a:rPr lang="en-US" sz="2400" dirty="0"/>
              <a:t>No dependence on a central point of control</a:t>
            </a:r>
          </a:p>
          <a:p>
            <a:endParaRPr lang="en-US" sz="2400" dirty="0"/>
          </a:p>
          <a:p>
            <a:r>
              <a:rPr lang="en-US" sz="2400" dirty="0"/>
              <a:t>Fully composable with other </a:t>
            </a:r>
            <a:r>
              <a:rPr lang="en-US" sz="2400" dirty="0" err="1"/>
              <a:t>dAPPs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896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2536-9602-C240-B96D-D26EA842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free arbitrage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2C52A-16B0-7744-8508-65D1384966C3}"/>
              </a:ext>
            </a:extLst>
          </p:cNvPr>
          <p:cNvSpPr txBox="1"/>
          <p:nvPr/>
        </p:nvSpPr>
        <p:spPr>
          <a:xfrm>
            <a:off x="2971801" y="1339662"/>
            <a:ext cx="345158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Aave</a:t>
            </a:r>
            <a:r>
              <a:rPr lang="en-US" dirty="0">
                <a:latin typeface="+mn-lt"/>
              </a:rPr>
              <a:t>  (flash loan provider)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7D743-B1C2-3D40-B8E2-246EA31A3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8344" y="3089591"/>
            <a:ext cx="584281" cy="86432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FEB0093-1ABD-4940-8F7D-AE82785094AD}"/>
              </a:ext>
            </a:extLst>
          </p:cNvPr>
          <p:cNvGrpSpPr/>
          <p:nvPr/>
        </p:nvGrpSpPr>
        <p:grpSpPr>
          <a:xfrm>
            <a:off x="1768508" y="2032159"/>
            <a:ext cx="2574889" cy="972302"/>
            <a:chOff x="1768508" y="1879755"/>
            <a:chExt cx="2574889" cy="97230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49BC87-73D3-1146-B1E6-46314CAF4C78}"/>
                </a:ext>
              </a:extLst>
            </p:cNvPr>
            <p:cNvCxnSpPr>
              <a:cxnSpLocks/>
            </p:cNvCxnSpPr>
            <p:nvPr/>
          </p:nvCxnSpPr>
          <p:spPr>
            <a:xfrm>
              <a:off x="4343397" y="1879755"/>
              <a:ext cx="0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2A7FC9-5203-9A47-AC43-BA8857D19E39}"/>
                </a:ext>
              </a:extLst>
            </p:cNvPr>
            <p:cNvSpPr txBox="1"/>
            <p:nvPr/>
          </p:nvSpPr>
          <p:spPr>
            <a:xfrm>
              <a:off x="1768508" y="1934185"/>
              <a:ext cx="2569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Flash loan 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969C25-0F20-4B4C-A19C-1A6BA5C2E268}"/>
              </a:ext>
            </a:extLst>
          </p:cNvPr>
          <p:cNvSpPr txBox="1"/>
          <p:nvPr/>
        </p:nvSpPr>
        <p:spPr>
          <a:xfrm>
            <a:off x="381833" y="2958108"/>
            <a:ext cx="140237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USDC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DAI</a:t>
            </a:r>
            <a:endParaRPr lang="en-US" dirty="0">
              <a:latin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E1E606-52CE-BE49-BE39-57A1915008CE}"/>
              </a:ext>
            </a:extLst>
          </p:cNvPr>
          <p:cNvGrpSpPr/>
          <p:nvPr/>
        </p:nvGrpSpPr>
        <p:grpSpPr>
          <a:xfrm>
            <a:off x="1877628" y="2952882"/>
            <a:ext cx="2106541" cy="461665"/>
            <a:chOff x="1877628" y="2800478"/>
            <a:chExt cx="2106541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E6F451-3896-174C-B3F6-1B28EC9B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628" y="3153032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D32DF4-C6D5-5445-A450-844F3CFD8588}"/>
                </a:ext>
              </a:extLst>
            </p:cNvPr>
            <p:cNvSpPr txBox="1"/>
            <p:nvPr/>
          </p:nvSpPr>
          <p:spPr>
            <a:xfrm>
              <a:off x="2306298" y="2800478"/>
              <a:ext cx="1249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610903-3A28-C54B-846D-CE7FABCB8C0A}"/>
              </a:ext>
            </a:extLst>
          </p:cNvPr>
          <p:cNvGrpSpPr/>
          <p:nvPr/>
        </p:nvGrpSpPr>
        <p:grpSpPr>
          <a:xfrm>
            <a:off x="1877628" y="3534032"/>
            <a:ext cx="2106541" cy="461665"/>
            <a:chOff x="1877628" y="3381628"/>
            <a:chExt cx="2106541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1086E8A-4C1E-2C48-9C78-2F6EDA21C0EA}"/>
                </a:ext>
              </a:extLst>
            </p:cNvPr>
            <p:cNvCxnSpPr>
              <a:cxnSpLocks/>
            </p:cNvCxnSpPr>
            <p:nvPr/>
          </p:nvCxnSpPr>
          <p:spPr>
            <a:xfrm>
              <a:off x="1877628" y="3381628"/>
              <a:ext cx="21065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976BE6-089A-634E-A7FA-5C5A2005EE58}"/>
                </a:ext>
              </a:extLst>
            </p:cNvPr>
            <p:cNvSpPr txBox="1"/>
            <p:nvPr/>
          </p:nvSpPr>
          <p:spPr>
            <a:xfrm>
              <a:off x="2199906" y="338162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94F870-F5CE-5F4E-835F-E206637B6E23}"/>
              </a:ext>
            </a:extLst>
          </p:cNvPr>
          <p:cNvSpPr txBox="1"/>
          <p:nvPr/>
        </p:nvSpPr>
        <p:spPr>
          <a:xfrm>
            <a:off x="7206697" y="2988297"/>
            <a:ext cx="14023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Curve</a:t>
            </a:r>
          </a:p>
          <a:p>
            <a:pPr algn="ctr"/>
            <a:r>
              <a:rPr lang="en-US" sz="2000" dirty="0">
                <a:latin typeface="+mn-lt"/>
              </a:rPr>
              <a:t>DAI</a:t>
            </a:r>
            <a:r>
              <a:rPr lang="en-US" dirty="0">
                <a:latin typeface="+mn-lt"/>
              </a:rPr>
              <a:t>⇾</a:t>
            </a:r>
            <a:r>
              <a:rPr lang="en-US" sz="2000" dirty="0">
                <a:latin typeface="+mn-lt"/>
              </a:rPr>
              <a:t>USDC</a:t>
            </a:r>
            <a:endParaRPr lang="en-US" dirty="0">
              <a:latin typeface="+mn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D495D5-B3EC-4E47-8A20-5A31038418F8}"/>
              </a:ext>
            </a:extLst>
          </p:cNvPr>
          <p:cNvGrpSpPr/>
          <p:nvPr/>
        </p:nvGrpSpPr>
        <p:grpSpPr>
          <a:xfrm>
            <a:off x="4834776" y="2952882"/>
            <a:ext cx="2278498" cy="461665"/>
            <a:chOff x="4834776" y="2800478"/>
            <a:chExt cx="2278498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E3F223-904A-0949-BCFB-679C81BA514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776" y="3153032"/>
              <a:ext cx="2278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7E6281-28E6-584D-811C-2EF5210DA104}"/>
                </a:ext>
              </a:extLst>
            </p:cNvPr>
            <p:cNvSpPr txBox="1"/>
            <p:nvPr/>
          </p:nvSpPr>
          <p:spPr>
            <a:xfrm flipH="1">
              <a:off x="5040913" y="2800478"/>
              <a:ext cx="1581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1.002M </a:t>
              </a:r>
              <a:r>
                <a:rPr lang="en-US" sz="2000" dirty="0">
                  <a:latin typeface="+mn-lt"/>
                </a:rPr>
                <a:t>DAI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C9D128-2892-1B4D-846A-7CC59961FA06}"/>
              </a:ext>
            </a:extLst>
          </p:cNvPr>
          <p:cNvGrpSpPr/>
          <p:nvPr/>
        </p:nvGrpSpPr>
        <p:grpSpPr>
          <a:xfrm>
            <a:off x="4834776" y="3534032"/>
            <a:ext cx="2188630" cy="461665"/>
            <a:chOff x="4834776" y="3381628"/>
            <a:chExt cx="2188630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1082FD-FE27-024D-8D5C-ACFE3C132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4776" y="3403400"/>
              <a:ext cx="21886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2D81E-B3DD-EB4F-8B4B-28BB0590E2BB}"/>
                </a:ext>
              </a:extLst>
            </p:cNvPr>
            <p:cNvSpPr txBox="1"/>
            <p:nvPr/>
          </p:nvSpPr>
          <p:spPr>
            <a:xfrm flipH="1">
              <a:off x="4923635" y="3381628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1.001M </a:t>
              </a:r>
              <a:r>
                <a:rPr lang="en-US" sz="2000" dirty="0">
                  <a:latin typeface="+mn-lt"/>
                </a:rPr>
                <a:t>USDC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D13155-5793-5142-8123-1AEA74BAD48C}"/>
              </a:ext>
            </a:extLst>
          </p:cNvPr>
          <p:cNvSpPr txBox="1"/>
          <p:nvPr/>
        </p:nvSpPr>
        <p:spPr>
          <a:xfrm>
            <a:off x="96756" y="3767101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1.002DAI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434983-9062-414C-85B4-34E605FEF0B3}"/>
              </a:ext>
            </a:extLst>
          </p:cNvPr>
          <p:cNvSpPr txBox="1"/>
          <p:nvPr/>
        </p:nvSpPr>
        <p:spPr>
          <a:xfrm>
            <a:off x="6960355" y="3824630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1USDC = 1.001DAI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4C00A7-2074-D844-A287-2CE1264E0620}"/>
              </a:ext>
            </a:extLst>
          </p:cNvPr>
          <p:cNvGrpSpPr/>
          <p:nvPr/>
        </p:nvGrpSpPr>
        <p:grpSpPr>
          <a:xfrm>
            <a:off x="4571997" y="2032159"/>
            <a:ext cx="2692806" cy="972302"/>
            <a:chOff x="4571997" y="1879755"/>
            <a:chExt cx="2692806" cy="97230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21A3F2F-3FCE-844E-AE1E-76FCBAD9B2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1997" y="1879755"/>
              <a:ext cx="3" cy="97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4B0E54-99FE-2D47-B2E5-5153E429A080}"/>
                </a:ext>
              </a:extLst>
            </p:cNvPr>
            <p:cNvSpPr txBox="1"/>
            <p:nvPr/>
          </p:nvSpPr>
          <p:spPr>
            <a:xfrm>
              <a:off x="4577721" y="1934185"/>
              <a:ext cx="268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Repay 1M </a:t>
              </a:r>
              <a:r>
                <a:rPr lang="en-US" sz="2000" dirty="0">
                  <a:latin typeface="+mn-lt"/>
                </a:rPr>
                <a:t>USDC</a:t>
              </a:r>
              <a:r>
                <a:rPr lang="en-US" dirty="0">
                  <a:latin typeface="+mn-lt"/>
                </a:rPr>
                <a:t> loan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9E2345-F552-E24A-A84F-28E2D6B1EBF0}"/>
              </a:ext>
            </a:extLst>
          </p:cNvPr>
          <p:cNvGrpSpPr/>
          <p:nvPr/>
        </p:nvGrpSpPr>
        <p:grpSpPr>
          <a:xfrm>
            <a:off x="3292154" y="4009296"/>
            <a:ext cx="2237857" cy="951557"/>
            <a:chOff x="3292154" y="3856892"/>
            <a:chExt cx="2237857" cy="951557"/>
          </a:xfrm>
        </p:grpSpPr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FC070EA7-12C8-8947-88CC-A5FF7C7037A9}"/>
                </a:ext>
              </a:extLst>
            </p:cNvPr>
            <p:cNvSpPr/>
            <p:nvPr/>
          </p:nvSpPr>
          <p:spPr>
            <a:xfrm>
              <a:off x="4299852" y="3856892"/>
              <a:ext cx="228604" cy="4756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5A6E14-ABF6-ED4B-94D1-9A360E17DC98}"/>
                </a:ext>
              </a:extLst>
            </p:cNvPr>
            <p:cNvSpPr txBox="1"/>
            <p:nvPr/>
          </p:nvSpPr>
          <p:spPr>
            <a:xfrm>
              <a:off x="3292154" y="4408339"/>
              <a:ext cx="2237857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keep  0.001M USDC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8003D30-FCC1-B344-8C94-63593CAEC9AD}"/>
              </a:ext>
            </a:extLst>
          </p:cNvPr>
          <p:cNvSpPr txBox="1"/>
          <p:nvPr/>
        </p:nvSpPr>
        <p:spPr>
          <a:xfrm>
            <a:off x="1409698" y="796388"/>
            <a:ext cx="662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finds a USDC/DAI price difference in two pools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01AE5C-4732-CD43-A19F-7B8C59E7AD47}"/>
              </a:ext>
            </a:extLst>
          </p:cNvPr>
          <p:cNvSpPr txBox="1"/>
          <p:nvPr/>
        </p:nvSpPr>
        <p:spPr>
          <a:xfrm>
            <a:off x="5793475" y="4551477"/>
            <a:ext cx="32882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 in a single transaction</a:t>
            </a:r>
          </a:p>
        </p:txBody>
      </p:sp>
    </p:spTree>
    <p:extLst>
      <p:ext uri="{BB962C8B-B14F-4D97-AF65-F5344CB8AC3E}">
        <p14:creationId xmlns:p14="http://schemas.microsoft.com/office/powerpoint/2010/main" val="17103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802" y="3461317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MEV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C10A-ECB9-6B4C-9336-BDD30A57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Collateral swap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8C8CD-31F2-4849-A5ED-34934791A0BA}"/>
              </a:ext>
            </a:extLst>
          </p:cNvPr>
          <p:cNvSpPr/>
          <p:nvPr/>
        </p:nvSpPr>
        <p:spPr>
          <a:xfrm>
            <a:off x="332509" y="1698171"/>
            <a:ext cx="189481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+1 </a:t>
            </a:r>
            <a:r>
              <a:rPr lang="en-US" dirty="0" err="1"/>
              <a:t>cETH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ED493-9CCB-B545-BC71-2A1AB4B43C03}"/>
              </a:ext>
            </a:extLst>
          </p:cNvPr>
          <p:cNvSpPr txBox="1"/>
          <p:nvPr/>
        </p:nvSpPr>
        <p:spPr>
          <a:xfrm>
            <a:off x="207234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2895D-6D56-6641-8DBB-6E83EDA2414F}"/>
              </a:ext>
            </a:extLst>
          </p:cNvPr>
          <p:cNvSpPr txBox="1"/>
          <p:nvPr/>
        </p:nvSpPr>
        <p:spPr>
          <a:xfrm>
            <a:off x="-48995" y="4291595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ETH as collateral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13C3F-EC37-0445-8DB1-0876CA8F7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12555" y="951406"/>
            <a:ext cx="459445" cy="679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A8829F-BC1A-C646-8F79-25783DD8275E}"/>
              </a:ext>
            </a:extLst>
          </p:cNvPr>
          <p:cNvSpPr/>
          <p:nvPr/>
        </p:nvSpPr>
        <p:spPr>
          <a:xfrm>
            <a:off x="6770214" y="1698171"/>
            <a:ext cx="2024741" cy="25472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-1000 DAI</a:t>
            </a:r>
          </a:p>
          <a:p>
            <a:pPr algn="ctr"/>
            <a:r>
              <a:rPr lang="en-US" dirty="0"/>
              <a:t>+1500 </a:t>
            </a:r>
            <a:r>
              <a:rPr lang="en-US" dirty="0" err="1"/>
              <a:t>cUSDC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401F7-2536-4A4E-92C7-6C3DDFC66784}"/>
              </a:ext>
            </a:extLst>
          </p:cNvPr>
          <p:cNvSpPr txBox="1"/>
          <p:nvPr/>
        </p:nvSpPr>
        <p:spPr>
          <a:xfrm>
            <a:off x="6332204" y="123650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@Compound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4B1C9-CA10-0C4E-9337-79AD87BD113F}"/>
              </a:ext>
            </a:extLst>
          </p:cNvPr>
          <p:cNvSpPr txBox="1"/>
          <p:nvPr/>
        </p:nvSpPr>
        <p:spPr>
          <a:xfrm>
            <a:off x="6383067" y="4242608"/>
            <a:ext cx="280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borrowed DAI using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USDC as collateral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D5563-70AD-9C49-8482-B16FD5A17E9B}"/>
              </a:ext>
            </a:extLst>
          </p:cNvPr>
          <p:cNvSpPr txBox="1"/>
          <p:nvPr/>
        </p:nvSpPr>
        <p:spPr>
          <a:xfrm>
            <a:off x="2370564" y="1698171"/>
            <a:ext cx="433291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Take 1000 DAI flash loan</a:t>
            </a:r>
          </a:p>
          <a:p>
            <a:pPr algn="l"/>
            <a:r>
              <a:rPr lang="en-US" dirty="0">
                <a:latin typeface="+mn-lt"/>
              </a:rPr>
              <a:t>Repay 1000 DAI debt </a:t>
            </a:r>
            <a:r>
              <a:rPr lang="en-US" sz="1800" dirty="0">
                <a:latin typeface="+mn-lt"/>
              </a:rPr>
              <a:t>(@</a:t>
            </a:r>
            <a:r>
              <a:rPr lang="en-US" sz="1800" dirty="0" err="1">
                <a:latin typeface="+mn-lt"/>
              </a:rPr>
              <a:t>Compund</a:t>
            </a:r>
            <a:r>
              <a:rPr lang="en-US" sz="1800" dirty="0">
                <a:latin typeface="+mn-lt"/>
              </a:rPr>
              <a:t>)</a:t>
            </a:r>
          </a:p>
          <a:p>
            <a:pPr algn="l"/>
            <a:r>
              <a:rPr lang="en-US" dirty="0">
                <a:latin typeface="+mn-lt"/>
              </a:rPr>
              <a:t>Redeem 1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(from Compound)</a:t>
            </a:r>
          </a:p>
          <a:p>
            <a:pPr algn="l"/>
            <a:r>
              <a:rPr lang="en-US" dirty="0">
                <a:latin typeface="+mn-lt"/>
              </a:rPr>
              <a:t>Swap 1 </a:t>
            </a:r>
            <a:r>
              <a:rPr lang="en-US" dirty="0" err="1">
                <a:latin typeface="+mn-lt"/>
              </a:rPr>
              <a:t>cETH</a:t>
            </a:r>
            <a:r>
              <a:rPr lang="en-US" dirty="0">
                <a:latin typeface="+mn-lt"/>
              </a:rPr>
              <a:t> for 1500 </a:t>
            </a:r>
            <a:r>
              <a:rPr lang="en-US" dirty="0" err="1">
                <a:latin typeface="+mn-lt"/>
              </a:rPr>
              <a:t>cUSDC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Deposit 1500 </a:t>
            </a:r>
            <a:r>
              <a:rPr lang="en-US" dirty="0" err="1">
                <a:latin typeface="+mn-lt"/>
              </a:rPr>
              <a:t>cUSDC</a:t>
            </a:r>
            <a:r>
              <a:rPr lang="en-US" dirty="0">
                <a:latin typeface="+mn-lt"/>
              </a:rPr>
              <a:t> as collateral</a:t>
            </a:r>
          </a:p>
          <a:p>
            <a:pPr algn="l"/>
            <a:r>
              <a:rPr lang="en-US" dirty="0">
                <a:latin typeface="+mn-lt"/>
              </a:rPr>
              <a:t>Borrow 1000 DAI</a:t>
            </a:r>
          </a:p>
          <a:p>
            <a:pPr algn="l"/>
            <a:r>
              <a:rPr lang="en-US" dirty="0">
                <a:latin typeface="+mn-lt"/>
              </a:rPr>
              <a:t>Repay 1000 DAI flash loan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15E75-3A0B-624C-9068-C816689572CC}"/>
              </a:ext>
            </a:extLst>
          </p:cNvPr>
          <p:cNvSpPr txBox="1"/>
          <p:nvPr/>
        </p:nvSpPr>
        <p:spPr>
          <a:xfrm>
            <a:off x="2784375" y="4375827"/>
            <a:ext cx="344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 single Ethereum transaction)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1F29D-CA1C-3A92-AC58-8780E0019EA8}"/>
              </a:ext>
            </a:extLst>
          </p:cNvPr>
          <p:cNvSpPr txBox="1"/>
          <p:nvPr/>
        </p:nvSpPr>
        <p:spPr>
          <a:xfrm>
            <a:off x="6353570" y="829567"/>
            <a:ext cx="13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goal: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2D396-DDA6-8A8E-76BC-5D7C26F523F1}"/>
              </a:ext>
            </a:extLst>
          </p:cNvPr>
          <p:cNvSpPr txBox="1"/>
          <p:nvPr/>
        </p:nvSpPr>
        <p:spPr>
          <a:xfrm>
            <a:off x="173233" y="828072"/>
            <a:ext cx="83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start:</a:t>
            </a:r>
          </a:p>
        </p:txBody>
      </p:sp>
    </p:spTree>
    <p:extLst>
      <p:ext uri="{BB962C8B-B14F-4D97-AF65-F5344CB8AC3E}">
        <p14:creationId xmlns:p14="http://schemas.microsoft.com/office/powerpoint/2010/main" val="4650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1.60494E-6 L 4.4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B26E-D3AD-349A-4871-74798C2E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Aave</a:t>
            </a:r>
            <a:r>
              <a:rPr lang="en-US" dirty="0"/>
              <a:t> v1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C4E5-FAF8-04C4-0A41-23FA7789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90547" cy="3818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function </a:t>
            </a:r>
            <a:r>
              <a:rPr lang="en-US" sz="2000" b="0" i="0" dirty="0" err="1">
                <a:effectLst/>
              </a:rPr>
              <a:t>flashLoan</a:t>
            </a:r>
            <a:r>
              <a:rPr lang="en-US" sz="2000" b="0" i="0" dirty="0">
                <a:effectLst/>
              </a:rPr>
              <a:t>(address _receiver, uint256 _amount) {</a:t>
            </a:r>
          </a:p>
          <a:p>
            <a:pPr marL="0" indent="0">
              <a:buNone/>
            </a:pPr>
            <a:r>
              <a:rPr lang="en-US" sz="2000" dirty="0"/>
              <a:t>    …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// transfer funds to the receiver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</a:t>
            </a:r>
            <a:r>
              <a:rPr lang="en-US" sz="2000" dirty="0" err="1">
                <a:effectLst/>
              </a:rPr>
              <a:t>core.</a:t>
            </a:r>
            <a:r>
              <a:rPr lang="en-US" sz="2000" b="1" dirty="0" err="1">
                <a:effectLst/>
              </a:rPr>
              <a:t>transferToUser</a:t>
            </a:r>
            <a:r>
              <a:rPr lang="en-US" sz="2000" dirty="0">
                <a:effectLst/>
              </a:rPr>
              <a:t>(_reserve, </a:t>
            </a:r>
            <a:r>
              <a:rPr lang="en-US" sz="2000" dirty="0" err="1">
                <a:effectLst/>
              </a:rPr>
              <a:t>userPayable</a:t>
            </a:r>
            <a:r>
              <a:rPr lang="en-US" sz="2000" dirty="0">
                <a:effectLst/>
              </a:rPr>
              <a:t>, _amount);</a:t>
            </a:r>
          </a:p>
          <a:p>
            <a:pPr marL="0" indent="0">
              <a:buNone/>
            </a:pP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 // execute action of the receiver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</a:t>
            </a:r>
            <a:r>
              <a:rPr lang="en-US" sz="2000" dirty="0" err="1">
                <a:effectLst/>
              </a:rPr>
              <a:t>receiver.</a:t>
            </a:r>
            <a:r>
              <a:rPr lang="en-US" sz="2000" b="1" dirty="0" err="1">
                <a:effectLst/>
              </a:rPr>
              <a:t>executeOperation</a:t>
            </a:r>
            <a:r>
              <a:rPr lang="en-US" sz="2000" dirty="0">
                <a:effectLst/>
              </a:rPr>
              <a:t>(_reserve, _amount, </a:t>
            </a:r>
            <a:r>
              <a:rPr lang="en-US" sz="2000" dirty="0" err="1">
                <a:effectLst/>
              </a:rPr>
              <a:t>amountFee</a:t>
            </a:r>
            <a:r>
              <a:rPr lang="en-US" sz="2000" dirty="0">
                <a:effectLst/>
              </a:rPr>
              <a:t>, _params);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    …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  // abort if loan is not repaid</a:t>
            </a:r>
          </a:p>
          <a:p>
            <a:pPr marL="0" indent="0">
              <a:buNone/>
            </a:pPr>
            <a:r>
              <a:rPr lang="en-US" sz="2200" dirty="0">
                <a:effectLst/>
              </a:rPr>
              <a:t>    require( </a:t>
            </a:r>
            <a:r>
              <a:rPr lang="en-US" sz="2200" b="1" dirty="0" err="1">
                <a:effectLst/>
              </a:rPr>
              <a:t>availableLiquidityAfter</a:t>
            </a:r>
            <a:r>
              <a:rPr lang="en-US" sz="2200" b="1" dirty="0">
                <a:effectLst/>
              </a:rPr>
              <a:t> == </a:t>
            </a:r>
            <a:r>
              <a:rPr lang="en-US" sz="2200" b="1" dirty="0" err="1">
                <a:effectLst/>
              </a:rPr>
              <a:t>availableLiquidityBefore.add</a:t>
            </a:r>
            <a:r>
              <a:rPr lang="en-US" sz="2200" b="1" dirty="0">
                <a:effectLst/>
              </a:rPr>
              <a:t>(</a:t>
            </a:r>
            <a:r>
              <a:rPr lang="en-US" sz="2200" b="1" dirty="0" err="1">
                <a:effectLst/>
              </a:rPr>
              <a:t>amountFee</a:t>
            </a:r>
            <a:r>
              <a:rPr lang="en-US" sz="2200" b="1" dirty="0">
                <a:effectLst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effectLst/>
              </a:rPr>
              <a:t>            "balance inconsistent");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110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BCE6-A05F-1143-80FE-ABA1458D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loans amounts on </a:t>
            </a:r>
            <a:r>
              <a:rPr lang="en-US" dirty="0" err="1"/>
              <a:t>Aave</a:t>
            </a:r>
            <a:r>
              <a:rPr lang="en-US" dirty="0"/>
              <a:t>   </a:t>
            </a:r>
            <a:r>
              <a:rPr lang="en-US" sz="2700" dirty="0"/>
              <a:t>(in 2021)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6A4-7578-F74A-9F5C-BCBB19EC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664607"/>
            <a:ext cx="6337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8238E2F-9108-C000-1EE2-69B1A1E09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(</a:t>
            </a:r>
            <a:r>
              <a:rPr lang="en-US" sz="4400" dirty="0" err="1">
                <a:solidFill>
                  <a:schemeClr val="tx1"/>
                </a:solidFill>
              </a:rPr>
              <a:t>Dex</a:t>
            </a:r>
            <a:r>
              <a:rPr lang="en-US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B0F20-2926-CD7E-F383-8F56E3E51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Decentralized Exchanges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95555</TotalTime>
  <Words>3435</Words>
  <Application>Microsoft Macintosh PowerPoint</Application>
  <PresentationFormat>On-screen Show (16:9)</PresentationFormat>
  <Paragraphs>460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Cambria Math</vt:lpstr>
      <vt:lpstr>Office Theme</vt:lpstr>
      <vt:lpstr>Decentralized Exchanges</vt:lpstr>
      <vt:lpstr>… but first, flash loans</vt:lpstr>
      <vt:lpstr>What is a flash loan?</vt:lpstr>
      <vt:lpstr>Use cases</vt:lpstr>
      <vt:lpstr>Risk free arbitrage</vt:lpstr>
      <vt:lpstr>Collateral swap</vt:lpstr>
      <vt:lpstr>Aave v1 implementation</vt:lpstr>
      <vt:lpstr>Flash loans amounts on Aave   (in 2021)</vt:lpstr>
      <vt:lpstr>Decentralized Exchanges</vt:lpstr>
      <vt:lpstr>What is an exchange?</vt:lpstr>
      <vt:lpstr>First approach: a centralized exchange (CeX)</vt:lpstr>
      <vt:lpstr>First approach: a centralized exchange (CeX)</vt:lpstr>
      <vt:lpstr>First approach: a centralized exchange (CeX)</vt:lpstr>
      <vt:lpstr>Some issues …</vt:lpstr>
      <vt:lpstr>A more trusted solution:  DeX</vt:lpstr>
      <vt:lpstr>How to build a DeX?</vt:lpstr>
      <vt:lpstr>How to build a DeX?</vt:lpstr>
      <vt:lpstr>How to build a DeX?</vt:lpstr>
      <vt:lpstr>Automated Market Maker</vt:lpstr>
      <vt:lpstr>Automated Market Maker</vt:lpstr>
      <vt:lpstr>Automated Market Maker</vt:lpstr>
      <vt:lpstr>How to determine exchange rate?</vt:lpstr>
      <vt:lpstr>How to determine exchange rate?</vt:lpstr>
      <vt:lpstr>How to determine exchange rate?</vt:lpstr>
      <vt:lpstr>So what does x∙y=k  mean ?? </vt:lpstr>
      <vt:lpstr>More generally:   Uniswap v2</vt:lpstr>
      <vt:lpstr>Buy and sell equations</vt:lpstr>
      <vt:lpstr>The marginal price as a tangent</vt:lpstr>
      <vt:lpstr>A feature: automatic price discovery  (assume ϕ=1)</vt:lpstr>
      <vt:lpstr>A feature: automatic price discovery  (assume ϕ=1)</vt:lpstr>
      <vt:lpstr>A feature: automatic price discovery  (assume ϕ=1)</vt:lpstr>
      <vt:lpstr>Problem 1:  Slippage</vt:lpstr>
      <vt:lpstr>Slippage: an example</vt:lpstr>
      <vt:lpstr>Problem 2:  the sandwich attack</vt:lpstr>
      <vt:lpstr>Problem 2:  the sandwich attack</vt:lpstr>
      <vt:lpstr>Incentives for liquidity providers</vt:lpstr>
      <vt:lpstr>Recall:   liquidity providers (LP’s)</vt:lpstr>
      <vt:lpstr>Recall:   liquidity providers (LP’s)</vt:lpstr>
      <vt:lpstr>LP withdrawal</vt:lpstr>
      <vt:lpstr>Should LP’s contribute to pool?</vt:lpstr>
      <vt:lpstr>Loss vs. Hold   (divergence loss)</vt:lpstr>
      <vt:lpstr>Loss vs. Hold   (divergence loss)</vt:lpstr>
      <vt:lpstr>Loss vs. Rebalancing  (LVR)</vt:lpstr>
      <vt:lpstr>Loss vs. Rebalancing  (LVR)</vt:lpstr>
      <vt:lpstr>Other functions</vt:lpstr>
      <vt:lpstr>Constant Function Market Maker (CFMM)</vt:lpstr>
      <vt:lpstr>Uniswap v3:  concentrated liquidity</vt:lpstr>
      <vt:lpstr>Uniswap v4:  hooks</vt:lpstr>
      <vt:lpstr>Summary:   AMMs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1521</cp:revision>
  <cp:lastPrinted>2015-09-20T23:02:57Z</cp:lastPrinted>
  <dcterms:created xsi:type="dcterms:W3CDTF">2010-10-17T19:58:05Z</dcterms:created>
  <dcterms:modified xsi:type="dcterms:W3CDTF">2023-11-16T03:30:35Z</dcterms:modified>
</cp:coreProperties>
</file>