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352" r:id="rId2"/>
    <p:sldId id="1783" r:id="rId3"/>
    <p:sldId id="1626" r:id="rId4"/>
    <p:sldId id="1656" r:id="rId5"/>
    <p:sldId id="1657" r:id="rId6"/>
    <p:sldId id="1658" r:id="rId7"/>
    <p:sldId id="1645" r:id="rId8"/>
    <p:sldId id="1646" r:id="rId9"/>
    <p:sldId id="1585" r:id="rId10"/>
    <p:sldId id="1647" r:id="rId11"/>
    <p:sldId id="1782" r:id="rId12"/>
    <p:sldId id="1568" r:id="rId13"/>
    <p:sldId id="1514" r:id="rId14"/>
    <p:sldId id="1538" r:id="rId15"/>
    <p:sldId id="1562" r:id="rId16"/>
    <p:sldId id="1563" r:id="rId17"/>
    <p:sldId id="1648" r:id="rId18"/>
    <p:sldId id="1653" r:id="rId19"/>
    <p:sldId id="1779" r:id="rId20"/>
    <p:sldId id="1654" r:id="rId21"/>
    <p:sldId id="1780" r:id="rId22"/>
    <p:sldId id="1618" r:id="rId23"/>
    <p:sldId id="1781" r:id="rId24"/>
    <p:sldId id="1534" r:id="rId25"/>
    <p:sldId id="1627" r:id="rId26"/>
    <p:sldId id="1628" r:id="rId27"/>
    <p:sldId id="1630" r:id="rId28"/>
    <p:sldId id="1629" r:id="rId29"/>
    <p:sldId id="1631" r:id="rId30"/>
    <p:sldId id="1634" r:id="rId31"/>
    <p:sldId id="1635" r:id="rId32"/>
    <p:sldId id="1636" r:id="rId33"/>
    <p:sldId id="1638" r:id="rId34"/>
    <p:sldId id="1639" r:id="rId35"/>
    <p:sldId id="1641" r:id="rId36"/>
    <p:sldId id="1640" r:id="rId37"/>
    <p:sldId id="1652" r:id="rId38"/>
    <p:sldId id="1642" r:id="rId39"/>
    <p:sldId id="1643" r:id="rId40"/>
    <p:sldId id="1644" r:id="rId41"/>
    <p:sldId id="378" r:id="rId42"/>
    <p:sldId id="379" r:id="rId43"/>
    <p:sldId id="398" r:id="rId44"/>
    <p:sldId id="1597" r:id="rId45"/>
    <p:sldId id="1599" r:id="rId46"/>
    <p:sldId id="1633" r:id="rId47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87176" autoAdjust="0"/>
  </p:normalViewPr>
  <p:slideViewPr>
    <p:cSldViewPr snapToGrid="0">
      <p:cViewPr varScale="1">
        <p:scale>
          <a:sx n="130" d="100"/>
          <a:sy n="130" d="100"/>
        </p:scale>
        <p:origin x="208" y="2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blockchains also used in other areas, like digital asset management, e.g., as in online games.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 security when 51% of nodes are honest.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1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 security when 51% of nodes are honest.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1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course:   you will know how to write your own DAPP.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1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posts hash h on the blockchain.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0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example:   will see why on</a:t>
            </a:r>
            <a:r>
              <a:rPr lang="en-US" baseline="0" dirty="0"/>
              <a:t> the last slide of this segment.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9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2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4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blockchains also used in other areas, like digital asset management, e.g., as in online games.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/electric-capital/developer-reports/blob/master/dev_report_2022.pdf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rPr>
              <a:t>NSD: Russian National Settlement Depository.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[Pass, Seeman, </a:t>
            </a:r>
            <a:r>
              <a:rPr lang="en-US" dirty="0" err="1"/>
              <a:t>Shelat</a:t>
            </a:r>
            <a:r>
              <a:rPr lang="en-US" dirty="0"/>
              <a:t>, 2016]</a:t>
            </a:r>
          </a:p>
          <a:p>
            <a:r>
              <a:rPr lang="en-US" dirty="0"/>
              <a:t>Blockchain data needs to be public:    private blockchains are not part of this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9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 cloud service paid for by inflation.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7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network partition:   can stop accepting transactions (</a:t>
            </a:r>
            <a:r>
              <a:rPr lang="en-US" dirty="0" err="1"/>
              <a:t>Paxos</a:t>
            </a:r>
            <a:r>
              <a:rPr lang="en-US" dirty="0"/>
              <a:t>), or can accept transactions and resolve fork once partition heals (Bitcoin).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network partition:   can stop accepting transactions (</a:t>
            </a:r>
            <a:r>
              <a:rPr lang="en-US" dirty="0" err="1"/>
              <a:t>Paxos</a:t>
            </a:r>
            <a:r>
              <a:rPr lang="en-US" dirty="0"/>
              <a:t>), or can accept transactions and resolve fork once partition heals (Bitcoin).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71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1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2.png"/><Relationship Id="rId17" Type="http://schemas.openxmlformats.org/officeDocument/2006/relationships/image" Target="../media/image280.png"/><Relationship Id="rId2" Type="http://schemas.openxmlformats.org/officeDocument/2006/relationships/image" Target="../media/image30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71.png"/><Relationship Id="rId5" Type="http://schemas.openxmlformats.org/officeDocument/2006/relationships/image" Target="../media/image33.png"/><Relationship Id="rId15" Type="http://schemas.openxmlformats.org/officeDocument/2006/relationships/image" Target="../media/image260.png"/><Relationship Id="rId10" Type="http://schemas.openxmlformats.org/officeDocument/2006/relationships/image" Target="../media/image41.png"/><Relationship Id="rId19" Type="http://schemas.openxmlformats.org/officeDocument/2006/relationships/image" Target="../media/image281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50.png"/><Relationship Id="rId18" Type="http://schemas.openxmlformats.org/officeDocument/2006/relationships/image" Target="../media/image251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17" Type="http://schemas.openxmlformats.org/officeDocument/2006/relationships/image" Target="../media/image44.png"/><Relationship Id="rId2" Type="http://schemas.openxmlformats.org/officeDocument/2006/relationships/image" Target="../media/image30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6.png"/><Relationship Id="rId5" Type="http://schemas.openxmlformats.org/officeDocument/2006/relationships/image" Target="../media/image33.png"/><Relationship Id="rId15" Type="http://schemas.openxmlformats.org/officeDocument/2006/relationships/image" Target="../media/image270.pn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453433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/>
              <a:t>Cryptocurrencies and </a:t>
            </a:r>
            <a:br>
              <a:rPr lang="en-US" dirty="0"/>
            </a:br>
            <a:r>
              <a:rPr lang="en-US" dirty="0"/>
              <a:t>Blockchain Technologies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Dan Boneh</a:t>
            </a:r>
          </a:p>
          <a:p>
            <a:r>
              <a:rPr lang="en-US" dirty="0">
                <a:solidFill>
                  <a:schemeClr val="tx1"/>
                </a:solidFill>
              </a:rPr>
              <a:t>Stanford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2474352" y="207519"/>
            <a:ext cx="3624710" cy="1000520"/>
            <a:chOff x="1451095" y="185646"/>
            <a:chExt cx="3624710" cy="10005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480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CS251 Fall 2023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1451095" y="724501"/>
              <a:ext cx="3624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https://cs251.stanford.edu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DDF87AE-BFA6-FD42-A358-D975A542D44A}"/>
              </a:ext>
            </a:extLst>
          </p:cNvPr>
          <p:cNvSpPr txBox="1"/>
          <p:nvPr/>
        </p:nvSpPr>
        <p:spPr>
          <a:xfrm>
            <a:off x="1128723" y="4360172"/>
            <a:ext cx="7443448" cy="718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[course videos on canvas,  discussions on </a:t>
            </a:r>
            <a:r>
              <a:rPr lang="en-US" sz="1800" dirty="0" err="1">
                <a:latin typeface="+mn-lt"/>
              </a:rPr>
              <a:t>edstem</a:t>
            </a:r>
            <a:r>
              <a:rPr lang="en-US" sz="1800" dirty="0">
                <a:latin typeface="+mn-lt"/>
              </a:rPr>
              <a:t>,  homework on </a:t>
            </a:r>
            <a:r>
              <a:rPr lang="en-US" sz="1800" dirty="0" err="1">
                <a:latin typeface="+mn-lt"/>
              </a:rPr>
              <a:t>gradescope</a:t>
            </a:r>
            <a:r>
              <a:rPr lang="en-US" sz="1800" dirty="0">
                <a:latin typeface="+mn-lt"/>
              </a:rPr>
              <a:t>]</a:t>
            </a:r>
          </a:p>
          <a:p>
            <a:pPr algn="ctr">
              <a:lnSpc>
                <a:spcPts val="3000"/>
              </a:lnSpc>
            </a:pPr>
            <a:r>
              <a:rPr lang="en-US" sz="1800" dirty="0">
                <a:latin typeface="+mn-lt"/>
              </a:rPr>
              <a:t>[first project – Merkle trees – is out on the course web site] 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DD951-C4E7-664A-A90D-4656A74F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volume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D92712-E603-8A45-A8EE-45CCC89C0916}"/>
              </a:ext>
            </a:extLst>
          </p:cNvPr>
          <p:cNvGrpSpPr/>
          <p:nvPr/>
        </p:nvGrpSpPr>
        <p:grpSpPr>
          <a:xfrm>
            <a:off x="2026557" y="1839562"/>
            <a:ext cx="5401430" cy="2292474"/>
            <a:chOff x="676729" y="1480333"/>
            <a:chExt cx="5401430" cy="22924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920F07F-4E00-3F4B-A03F-E113F90E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729" y="1893207"/>
              <a:ext cx="3175000" cy="1879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7457A1-C6A1-0844-94A8-E10623D99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9790" y="1849665"/>
              <a:ext cx="1587500" cy="1879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EB63F4-DB69-F94C-B46B-89F98254D503}"/>
                </a:ext>
              </a:extLst>
            </p:cNvPr>
            <p:cNvSpPr txBox="1"/>
            <p:nvPr/>
          </p:nvSpPr>
          <p:spPr>
            <a:xfrm>
              <a:off x="3125106" y="1480333"/>
              <a:ext cx="2953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u="sng" dirty="0">
                  <a:latin typeface="+mn-lt"/>
                </a:rPr>
                <a:t>24h volume</a:t>
              </a:r>
              <a:r>
                <a:rPr lang="en-US" sz="1800" dirty="0">
                  <a:latin typeface="+mn-lt"/>
                </a:rPr>
                <a:t>		Sep. 2023</a:t>
              </a:r>
              <a:endParaRPr lang="en-US" sz="1800" u="sng" dirty="0">
                <a:latin typeface="+mn-lt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4130E19-8CDE-6C4C-928A-C72479381107}"/>
              </a:ext>
            </a:extLst>
          </p:cNvPr>
          <p:cNvSpPr/>
          <p:nvPr/>
        </p:nvSpPr>
        <p:spPr>
          <a:xfrm>
            <a:off x="2026557" y="2208894"/>
            <a:ext cx="3970561" cy="187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F8A4A-C78D-FF63-D8DA-45C1157784F9}"/>
              </a:ext>
            </a:extLst>
          </p:cNvPr>
          <p:cNvSpPr txBox="1"/>
          <p:nvPr/>
        </p:nvSpPr>
        <p:spPr>
          <a:xfrm>
            <a:off x="4661784" y="2271524"/>
            <a:ext cx="7777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$9.9B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5DF9B-BCE3-A4C5-7A75-C90E91C870D0}"/>
              </a:ext>
            </a:extLst>
          </p:cNvPr>
          <p:cNvSpPr txBox="1"/>
          <p:nvPr/>
        </p:nvSpPr>
        <p:spPr>
          <a:xfrm>
            <a:off x="4661783" y="2877073"/>
            <a:ext cx="7777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$3.4B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6B5D1-2724-8BC8-CDC3-F1B2227A1AF9}"/>
              </a:ext>
            </a:extLst>
          </p:cNvPr>
          <p:cNvSpPr txBox="1"/>
          <p:nvPr/>
        </p:nvSpPr>
        <p:spPr>
          <a:xfrm>
            <a:off x="4661782" y="3538567"/>
            <a:ext cx="7777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$2.7B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DA0C42-9A21-E2A4-6A4E-007BA37DC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519" y="3440172"/>
            <a:ext cx="2298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2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7F5B2-8D25-EC8E-9BB1-3A2F9508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38" y="1009904"/>
            <a:ext cx="8107403" cy="3875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DDF15-D672-3F75-41FC-2167EC23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4919"/>
            <a:ext cx="8499987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# Active developers since launch</a:t>
            </a:r>
            <a:r>
              <a:rPr lang="en-US" sz="2400" dirty="0"/>
              <a:t>  </a:t>
            </a:r>
            <a:r>
              <a:rPr lang="en-US" sz="2000" dirty="0"/>
              <a:t>(as of 12/31/2022)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E1A10-6C04-3941-EBE9-B799A6BB1641}"/>
              </a:ext>
            </a:extLst>
          </p:cNvPr>
          <p:cNvSpPr txBox="1"/>
          <p:nvPr/>
        </p:nvSpPr>
        <p:spPr>
          <a:xfrm>
            <a:off x="7097478" y="4849304"/>
            <a:ext cx="2046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source: electric capital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F09785-800C-80B1-BF51-B1F233E2206C}"/>
              </a:ext>
            </a:extLst>
          </p:cNvPr>
          <p:cNvSpPr/>
          <p:nvPr/>
        </p:nvSpPr>
        <p:spPr>
          <a:xfrm>
            <a:off x="5614216" y="1533832"/>
            <a:ext cx="845575" cy="43261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1E2DCF-4303-1173-D07C-618EB6F4FD98}"/>
              </a:ext>
            </a:extLst>
          </p:cNvPr>
          <p:cNvSpPr/>
          <p:nvPr/>
        </p:nvSpPr>
        <p:spPr>
          <a:xfrm>
            <a:off x="7610166" y="3778353"/>
            <a:ext cx="845575" cy="43261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F798F-C241-594C-8FDC-36BEC9C7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6934">
            <a:off x="359535" y="1601148"/>
            <a:ext cx="8424930" cy="2302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1EA71-F8B2-8F4E-ADBC-5100B08E5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9445">
            <a:off x="81307" y="2067694"/>
            <a:ext cx="8712200" cy="1701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A2280A0-286A-5545-9AAF-F724DD2D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Central Bank Digital Currency  (CBDC)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9A5FC-3CCD-3A45-961A-D1DA6500FB78}"/>
              </a:ext>
            </a:extLst>
          </p:cNvPr>
          <p:cNvSpPr txBox="1"/>
          <p:nvPr/>
        </p:nvSpPr>
        <p:spPr>
          <a:xfrm rot="21161054">
            <a:off x="206369" y="2072364"/>
            <a:ext cx="869875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30 central banks actively working on retail CBDC</a:t>
            </a:r>
          </a:p>
          <a:p>
            <a:r>
              <a:rPr lang="en-US" sz="3200" dirty="0">
                <a:latin typeface="+mn-lt"/>
              </a:rPr>
              <a:t>									</a:t>
            </a:r>
            <a:r>
              <a:rPr lang="en-US" sz="2800" dirty="0">
                <a:latin typeface="+mn-lt"/>
              </a:rPr>
              <a:t>[BIS survey Jan. 2019]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30075-BF7A-9544-B5F3-033A6B383302}"/>
              </a:ext>
            </a:extLst>
          </p:cNvPr>
          <p:cNvSpPr/>
          <p:nvPr/>
        </p:nvSpPr>
        <p:spPr>
          <a:xfrm rot="20857827">
            <a:off x="639704" y="3692295"/>
            <a:ext cx="1738081" cy="508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B774B9-02F6-D944-A915-2C8212A3B356}"/>
              </a:ext>
            </a:extLst>
          </p:cNvPr>
          <p:cNvGrpSpPr/>
          <p:nvPr/>
        </p:nvGrpSpPr>
        <p:grpSpPr>
          <a:xfrm>
            <a:off x="605365" y="1978601"/>
            <a:ext cx="7979229" cy="1464407"/>
            <a:chOff x="605365" y="1978601"/>
            <a:chExt cx="7979229" cy="14644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4C0BF9-ADFC-9A4B-95EB-731CB8F48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365" y="1978601"/>
              <a:ext cx="7979229" cy="14644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47DAAD-476B-D445-B022-4C9DDF6B403F}"/>
                </a:ext>
              </a:extLst>
            </p:cNvPr>
            <p:cNvSpPr/>
            <p:nvPr/>
          </p:nvSpPr>
          <p:spPr>
            <a:xfrm>
              <a:off x="696686" y="3113314"/>
              <a:ext cx="250371" cy="286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17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EC88BD-E2F0-5E45-BD4C-79347C2DD49C}"/>
              </a:ext>
            </a:extLst>
          </p:cNvPr>
          <p:cNvSpPr/>
          <p:nvPr/>
        </p:nvSpPr>
        <p:spPr>
          <a:xfrm>
            <a:off x="1060732" y="2627533"/>
            <a:ext cx="7545841" cy="21819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What is a blockchain?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327638" y="4193150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Data Availability / 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327638" y="2743221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Execution engine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307912" y="2018257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B1582-D1BF-7B4C-8A43-441B1759946B}"/>
              </a:ext>
            </a:extLst>
          </p:cNvPr>
          <p:cNvSpPr/>
          <p:nvPr/>
        </p:nvSpPr>
        <p:spPr>
          <a:xfrm>
            <a:off x="1836363" y="1293293"/>
            <a:ext cx="6227179" cy="497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user facing tools  </a:t>
            </a:r>
            <a:r>
              <a:rPr lang="en-US" dirty="0"/>
              <a:t>(cloud servers)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C8B439-7D5A-2934-29A5-7EFC8CFC74A6}"/>
              </a:ext>
            </a:extLst>
          </p:cNvPr>
          <p:cNvGrpSpPr/>
          <p:nvPr/>
        </p:nvGrpSpPr>
        <p:grpSpPr>
          <a:xfrm>
            <a:off x="327638" y="3468185"/>
            <a:ext cx="7755630" cy="497711"/>
            <a:chOff x="327638" y="3905052"/>
            <a:chExt cx="7755630" cy="49771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C6E83B-730A-280E-A069-C1AC606304F7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Sequencer:  orders transactions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CBBAA7-A773-87A9-4F00-086F5B1550F8}"/>
                </a:ext>
              </a:extLst>
            </p:cNvPr>
            <p:cNvSpPr txBox="1"/>
            <p:nvPr/>
          </p:nvSpPr>
          <p:spPr>
            <a:xfrm>
              <a:off x="327638" y="3905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06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Consensus layer   </a:t>
            </a:r>
            <a:r>
              <a:rPr lang="en-US" sz="2400" dirty="0"/>
              <a:t>(informal)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B5A9-7725-B34F-9649-2D86901AE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7001"/>
            <a:ext cx="8686800" cy="2943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u="sng" dirty="0"/>
              <a:t>public</a:t>
            </a:r>
            <a:r>
              <a:rPr lang="en-US" sz="2400" u="sng" dirty="0"/>
              <a:t> append-only data structure</a:t>
            </a:r>
            <a:r>
              <a:rPr lang="en-US" sz="2400" dirty="0"/>
              <a:t>:</a:t>
            </a: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/>
              <a:t>once added, data can never be removed*</a:t>
            </a: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all honest participants have the same data</a:t>
            </a:r>
            <a:r>
              <a:rPr lang="en-US" sz="2400" dirty="0"/>
              <a:t>**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Liveness: </a:t>
            </a:r>
            <a:r>
              <a:rPr lang="en-US" sz="2400" dirty="0"/>
              <a:t>honest participants can add new transactions</a:t>
            </a:r>
            <a:endParaRPr lang="en-US" sz="2400" b="1" dirty="0"/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Open(?)</a:t>
            </a:r>
            <a:r>
              <a:rPr lang="en-US" sz="2400" dirty="0"/>
              <a:t>: anyone can add data (no authentication)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A25B7-AD39-2F4B-9997-75D8B661FC1E}"/>
              </a:ext>
            </a:extLst>
          </p:cNvPr>
          <p:cNvSpPr/>
          <p:nvPr/>
        </p:nvSpPr>
        <p:spPr>
          <a:xfrm>
            <a:off x="2257063" y="4520870"/>
            <a:ext cx="6227179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Availability / Consensus layer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661952-69FC-8740-8FF6-6C1B6221FC18}"/>
              </a:ext>
            </a:extLst>
          </p:cNvPr>
          <p:cNvGrpSpPr/>
          <p:nvPr/>
        </p:nvGrpSpPr>
        <p:grpSpPr>
          <a:xfrm>
            <a:off x="5592726" y="1012281"/>
            <a:ext cx="3310387" cy="869682"/>
            <a:chOff x="5592726" y="1012281"/>
            <a:chExt cx="3310387" cy="8696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81D497-2E9E-4D4B-A33B-FF712F894B5C}"/>
                </a:ext>
              </a:extLst>
            </p:cNvPr>
            <p:cNvSpPr txBox="1"/>
            <p:nvPr/>
          </p:nvSpPr>
          <p:spPr>
            <a:xfrm>
              <a:off x="5837274" y="1012281"/>
              <a:ext cx="306583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achieved by replication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6F23F32-6A00-744F-9A36-5F4AC9655A50}"/>
                </a:ext>
              </a:extLst>
            </p:cNvPr>
            <p:cNvCxnSpPr/>
            <p:nvPr/>
          </p:nvCxnSpPr>
          <p:spPr>
            <a:xfrm flipH="1">
              <a:off x="5592726" y="1477926"/>
              <a:ext cx="595423" cy="4040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2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8199-61B5-4042-8347-13C26C4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blocks added to chain?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76B21-78F4-C448-ABDB-1158AF677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91" y="2408536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90375-66CE-4443-8FE9-160E91100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330531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0AC6C-87E6-E241-A646-0F7BA576B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2376362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3169E-FC4E-904B-A2B2-9C3030192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4186436"/>
            <a:ext cx="584281" cy="864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34F339-543B-1B42-BAC9-4D1B937F2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910" y="3232563"/>
            <a:ext cx="1190746" cy="1190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C1F2F-6C3E-E647-9424-5F47B1D33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02" y="3580751"/>
            <a:ext cx="1190746" cy="11907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BE08F-EE5F-7843-B421-96E1FA70DA0B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70C801-498A-1A4A-9A04-F7F6066028A6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DB1C4E-A813-6443-848C-9F442C4E9737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9A662-E0F1-9545-8FA7-DB15F78399C0}"/>
              </a:ext>
            </a:extLst>
          </p:cNvPr>
          <p:cNvSpPr/>
          <p:nvPr/>
        </p:nvSpPr>
        <p:spPr>
          <a:xfrm>
            <a:off x="500025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42A5C4-8A46-0C4B-994E-B6ABA765DF9B}"/>
              </a:ext>
            </a:extLst>
          </p:cNvPr>
          <p:cNvSpPr/>
          <p:nvPr/>
        </p:nvSpPr>
        <p:spPr>
          <a:xfrm>
            <a:off x="1452049" y="261310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11EB2C-F5B8-BF45-82EB-4CE2E4A6D60E}"/>
              </a:ext>
            </a:extLst>
          </p:cNvPr>
          <p:cNvSpPr/>
          <p:nvPr/>
        </p:nvSpPr>
        <p:spPr>
          <a:xfrm>
            <a:off x="1460776" y="3534451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E1EA65-9AF8-DD46-940F-7DA503B82748}"/>
              </a:ext>
            </a:extLst>
          </p:cNvPr>
          <p:cNvSpPr/>
          <p:nvPr/>
        </p:nvSpPr>
        <p:spPr>
          <a:xfrm>
            <a:off x="1460775" y="439724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E4DE3-CC33-6D4E-83BB-8B8D587EE66C}"/>
              </a:ext>
            </a:extLst>
          </p:cNvPr>
          <p:cNvGrpSpPr/>
          <p:nvPr/>
        </p:nvGrpSpPr>
        <p:grpSpPr>
          <a:xfrm>
            <a:off x="4851913" y="2482807"/>
            <a:ext cx="1376778" cy="325714"/>
            <a:chOff x="765985" y="1493133"/>
            <a:chExt cx="1376778" cy="3257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05286-AAB6-7B4C-A7E8-9C61787A2413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EE3976-B36C-B343-A2C5-444E7E119399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6B13D2-42DA-BA45-B1E8-7C567E0FF4A6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C7D0DA-8E48-0946-A193-E90398CFB730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67E878E0-74DF-2C42-AA8C-AC5854DCD5E7}"/>
              </a:ext>
            </a:extLst>
          </p:cNvPr>
          <p:cNvSpPr/>
          <p:nvPr/>
        </p:nvSpPr>
        <p:spPr>
          <a:xfrm>
            <a:off x="7162799" y="1748019"/>
            <a:ext cx="1523999" cy="612648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A63B6-5D58-4041-9052-3A4E5A158BEF}"/>
              </a:ext>
            </a:extLst>
          </p:cNvPr>
          <p:cNvSpPr txBox="1"/>
          <p:nvPr/>
        </p:nvSpPr>
        <p:spPr>
          <a:xfrm>
            <a:off x="5972591" y="2195254"/>
            <a:ext cx="108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6.25 BTC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AD89F247-B60D-804C-9C17-A63E075D2D55}"/>
              </a:ext>
            </a:extLst>
          </p:cNvPr>
          <p:cNvSpPr/>
          <p:nvPr/>
        </p:nvSpPr>
        <p:spPr>
          <a:xfrm>
            <a:off x="3530278" y="3009734"/>
            <a:ext cx="1251815" cy="612648"/>
          </a:xfrm>
          <a:prstGeom prst="wedgeRoundRectCallout">
            <a:avLst>
              <a:gd name="adj1" fmla="val 137157"/>
              <a:gd name="adj2" fmla="val 1111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block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01A75EBE-224A-F74A-9F20-E51E4F04CDE6}"/>
              </a:ext>
            </a:extLst>
          </p:cNvPr>
          <p:cNvSpPr/>
          <p:nvPr/>
        </p:nvSpPr>
        <p:spPr>
          <a:xfrm>
            <a:off x="7663839" y="2659751"/>
            <a:ext cx="1251815" cy="612648"/>
          </a:xfrm>
          <a:prstGeom prst="wedgeRoundRectCallout">
            <a:avLst>
              <a:gd name="adj1" fmla="val -44071"/>
              <a:gd name="adj2" fmla="val 86549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367ED-F748-264B-8E2F-1220A4906F0D}"/>
              </a:ext>
            </a:extLst>
          </p:cNvPr>
          <p:cNvSpPr txBox="1"/>
          <p:nvPr/>
        </p:nvSpPr>
        <p:spPr>
          <a:xfrm>
            <a:off x="182521" y="2542244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39B58-323B-1942-9C07-D15482A8745C}"/>
              </a:ext>
            </a:extLst>
          </p:cNvPr>
          <p:cNvSpPr txBox="1"/>
          <p:nvPr/>
        </p:nvSpPr>
        <p:spPr>
          <a:xfrm>
            <a:off x="182521" y="3482725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FDBBA7-E20B-BA42-BF5C-649F35C28A22}"/>
              </a:ext>
            </a:extLst>
          </p:cNvPr>
          <p:cNvSpPr txBox="1"/>
          <p:nvPr/>
        </p:nvSpPr>
        <p:spPr>
          <a:xfrm>
            <a:off x="182521" y="444192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27DE426C-650B-964E-8F32-0DA0530A681F}"/>
              </a:ext>
            </a:extLst>
          </p:cNvPr>
          <p:cNvSpPr/>
          <p:nvPr/>
        </p:nvSpPr>
        <p:spPr>
          <a:xfrm>
            <a:off x="1948828" y="1779320"/>
            <a:ext cx="1251815" cy="612648"/>
          </a:xfrm>
          <a:prstGeom prst="wedgeRoundRectCallout">
            <a:avLst>
              <a:gd name="adj1" fmla="val -58569"/>
              <a:gd name="adj2" fmla="val 97715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signed</a:t>
            </a:r>
          </a:p>
        </p:txBody>
      </p:sp>
    </p:spTree>
    <p:extLst>
      <p:ext uri="{BB962C8B-B14F-4D97-AF65-F5344CB8AC3E}">
        <p14:creationId xmlns:p14="http://schemas.microsoft.com/office/powerpoint/2010/main" val="11488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851 0.16266 " pathEditMode="relative" ptsTypes="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5625 0.0095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0.35625 -0.1336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2 L -0.41597 -0.192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9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40" grpId="0" animBg="1"/>
      <p:bldP spid="40" grpId="1" animBg="1"/>
      <p:bldP spid="41" grpId="0"/>
      <p:bldP spid="27" grpId="0" animBg="1"/>
      <p:bldP spid="29" grpId="2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8199-61B5-4042-8347-13C26C4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blocks added to chain?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76B21-78F4-C448-ABDB-1158AF677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91" y="2408536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90375-66CE-4443-8FE9-160E91100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330531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0AC6C-87E6-E241-A646-0F7BA576B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2376362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3169E-FC4E-904B-A2B2-9C3030192D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4186436"/>
            <a:ext cx="584281" cy="864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34F339-543B-1B42-BAC9-4D1B937F2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910" y="3232563"/>
            <a:ext cx="1190746" cy="1190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C1F2F-6C3E-E647-9424-5F47B1D33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02" y="3580751"/>
            <a:ext cx="1190746" cy="11907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BE08F-EE5F-7843-B421-96E1FA70DA0B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70C801-498A-1A4A-9A04-F7F6066028A6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DB1C4E-A813-6443-848C-9F442C4E9737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9A662-E0F1-9545-8FA7-DB15F78399C0}"/>
              </a:ext>
            </a:extLst>
          </p:cNvPr>
          <p:cNvSpPr/>
          <p:nvPr/>
        </p:nvSpPr>
        <p:spPr>
          <a:xfrm>
            <a:off x="500025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E4DE3-CC33-6D4E-83BB-8B8D587EE66C}"/>
              </a:ext>
            </a:extLst>
          </p:cNvPr>
          <p:cNvGrpSpPr/>
          <p:nvPr/>
        </p:nvGrpSpPr>
        <p:grpSpPr>
          <a:xfrm>
            <a:off x="1043720" y="1491728"/>
            <a:ext cx="1376778" cy="325714"/>
            <a:chOff x="765985" y="1493133"/>
            <a:chExt cx="1376778" cy="3257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05286-AAB6-7B4C-A7E8-9C61787A2413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EE3976-B36C-B343-A2C5-444E7E119399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6B13D2-42DA-BA45-B1E8-7C567E0FF4A6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C7D0DA-8E48-0946-A193-E90398CFB730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578FB4-E458-C64E-BF84-ACD405E5F041}"/>
              </a:ext>
            </a:extLst>
          </p:cNvPr>
          <p:cNvGrpSpPr/>
          <p:nvPr/>
        </p:nvGrpSpPr>
        <p:grpSpPr>
          <a:xfrm>
            <a:off x="6990392" y="3069705"/>
            <a:ext cx="1376778" cy="325714"/>
            <a:chOff x="765985" y="1493133"/>
            <a:chExt cx="1376778" cy="32571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5166FF-9D16-5F43-BB34-E5E0916DA497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6D4B5B-1187-1043-B3A2-1DDB0748EC6E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1C8E52-B09E-B942-8A02-F02103347AE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0DA567-8712-5C41-90BB-18DA84EF1094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67E878E0-74DF-2C42-AA8C-AC5854DCD5E7}"/>
              </a:ext>
            </a:extLst>
          </p:cNvPr>
          <p:cNvSpPr/>
          <p:nvPr/>
        </p:nvSpPr>
        <p:spPr>
          <a:xfrm>
            <a:off x="7535536" y="2102212"/>
            <a:ext cx="1376777" cy="612648"/>
          </a:xfrm>
          <a:prstGeom prst="wedgeRoundRectCallout">
            <a:avLst>
              <a:gd name="adj1" fmla="val -52716"/>
              <a:gd name="adj2" fmla="val 160231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02F9E6-695A-5849-A948-92EAD4EE18C6}"/>
              </a:ext>
            </a:extLst>
          </p:cNvPr>
          <p:cNvSpPr/>
          <p:nvPr/>
        </p:nvSpPr>
        <p:spPr>
          <a:xfrm>
            <a:off x="1452049" y="2613108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9AF93A-561D-8F41-A3F1-2D2F36641E12}"/>
              </a:ext>
            </a:extLst>
          </p:cNvPr>
          <p:cNvSpPr/>
          <p:nvPr/>
        </p:nvSpPr>
        <p:spPr>
          <a:xfrm>
            <a:off x="1460776" y="3534451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F43250-FFBD-E443-BB86-70B011E72F5E}"/>
              </a:ext>
            </a:extLst>
          </p:cNvPr>
          <p:cNvSpPr/>
          <p:nvPr/>
        </p:nvSpPr>
        <p:spPr>
          <a:xfrm>
            <a:off x="1460775" y="4397248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7E2185-7FE4-7746-AC48-2B0DA9DAFDD4}"/>
              </a:ext>
            </a:extLst>
          </p:cNvPr>
          <p:cNvSpPr txBox="1"/>
          <p:nvPr/>
        </p:nvSpPr>
        <p:spPr>
          <a:xfrm>
            <a:off x="6758787" y="4306569"/>
            <a:ext cx="108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6.25 BTC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7952A-0B0C-0741-8707-11C56A63F806}"/>
              </a:ext>
            </a:extLst>
          </p:cNvPr>
          <p:cNvSpPr txBox="1"/>
          <p:nvPr/>
        </p:nvSpPr>
        <p:spPr>
          <a:xfrm>
            <a:off x="4791194" y="11336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F3C350-C237-634B-8C4C-9694619C7EC3}"/>
              </a:ext>
            </a:extLst>
          </p:cNvPr>
          <p:cNvSpPr txBox="1"/>
          <p:nvPr/>
        </p:nvSpPr>
        <p:spPr>
          <a:xfrm>
            <a:off x="182521" y="2542244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788F8D-CADF-874F-9E7D-5916D71A7AA1}"/>
              </a:ext>
            </a:extLst>
          </p:cNvPr>
          <p:cNvSpPr txBox="1"/>
          <p:nvPr/>
        </p:nvSpPr>
        <p:spPr>
          <a:xfrm>
            <a:off x="182521" y="3482725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ECDC21-2FAB-9E4C-BFBF-F01BC23B1ACB}"/>
              </a:ext>
            </a:extLst>
          </p:cNvPr>
          <p:cNvSpPr txBox="1"/>
          <p:nvPr/>
        </p:nvSpPr>
        <p:spPr>
          <a:xfrm>
            <a:off x="182521" y="444192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C21E4-E6B3-B115-AE28-2CFBF9A33406}"/>
              </a:ext>
            </a:extLst>
          </p:cNvPr>
          <p:cNvSpPr txBox="1"/>
          <p:nvPr/>
        </p:nvSpPr>
        <p:spPr>
          <a:xfrm>
            <a:off x="5972591" y="2195254"/>
            <a:ext cx="108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6.25 BTC</a:t>
            </a:r>
          </a:p>
        </p:txBody>
      </p:sp>
    </p:spTree>
    <p:extLst>
      <p:ext uri="{BB962C8B-B14F-4D97-AF65-F5344CB8AC3E}">
        <p14:creationId xmlns:p14="http://schemas.microsoft.com/office/powerpoint/2010/main" val="6590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7531E-6 L 0.36371 0.156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76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5625 0.0095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0.35625 -0.133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0988E-6 L -0.43125 -0.3055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357B3-8F30-7043-A7BB-37DDB771B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002" y="1692552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08FEC-4C02-F34B-A2D8-A9CAD7FC73E8}"/>
              </a:ext>
            </a:extLst>
          </p:cNvPr>
          <p:cNvGrpSpPr/>
          <p:nvPr/>
        </p:nvGrpSpPr>
        <p:grpSpPr>
          <a:xfrm flipH="1">
            <a:off x="7027514" y="1834450"/>
            <a:ext cx="1190746" cy="461665"/>
            <a:chOff x="1135568" y="1685955"/>
            <a:chExt cx="1190746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2D3B21-DF94-E54B-B8EC-4F0F97E594D1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AB5148-0505-7B47-84AC-C86305933A2F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4AC5772A-861D-1848-BFF5-2D64CAC762F8}"/>
              </a:ext>
            </a:extLst>
          </p:cNvPr>
          <p:cNvSpPr/>
          <p:nvPr/>
        </p:nvSpPr>
        <p:spPr>
          <a:xfrm>
            <a:off x="6028936" y="934267"/>
            <a:ext cx="3093759" cy="612648"/>
          </a:xfrm>
          <a:prstGeom prst="cloudCallout">
            <a:avLst>
              <a:gd name="adj1" fmla="val -21980"/>
              <a:gd name="adj2" fmla="val 10367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ADC30D-A4E5-2E41-9754-7E500EE7D1B7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517060" y="2252741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5CE3B-E74B-4F46-98C9-6EC95AF800CC}"/>
              </a:ext>
            </a:extLst>
          </p:cNvPr>
          <p:cNvCxnSpPr/>
          <p:nvPr/>
        </p:nvCxnSpPr>
        <p:spPr>
          <a:xfrm>
            <a:off x="3573814" y="3888207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92DFA428-AA5E-4648-89BA-A2565454A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725" y="2815016"/>
            <a:ext cx="241300" cy="546100"/>
          </a:xfrm>
          <a:prstGeom prst="rect">
            <a:avLst/>
          </a:prstGeom>
        </p:spPr>
      </p:pic>
      <p:sp>
        <p:nvSpPr>
          <p:cNvPr id="36" name="Cloud Callout 35">
            <a:extLst>
              <a:ext uri="{FF2B5EF4-FFF2-40B4-BE49-F238E27FC236}">
                <a16:creationId xmlns:a16="http://schemas.microsoft.com/office/drawing/2014/main" id="{70EDD075-1977-7D4D-B7E5-AFF5B5EA9286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13369-3362-8480-D7A0-DBD566DC02FA}"/>
              </a:ext>
            </a:extLst>
          </p:cNvPr>
          <p:cNvSpPr txBox="1"/>
          <p:nvPr/>
        </p:nvSpPr>
        <p:spPr>
          <a:xfrm>
            <a:off x="3412177" y="2626819"/>
            <a:ext cx="2541465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The good case: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copies are consistent</a:t>
            </a:r>
          </a:p>
        </p:txBody>
      </p:sp>
    </p:spTree>
    <p:extLst>
      <p:ext uri="{BB962C8B-B14F-4D97-AF65-F5344CB8AC3E}">
        <p14:creationId xmlns:p14="http://schemas.microsoft.com/office/powerpoint/2010/main" val="995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3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357B3-8F30-7043-A7BB-37DDB771B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002" y="1692552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08FEC-4C02-F34B-A2D8-A9CAD7FC73E8}"/>
              </a:ext>
            </a:extLst>
          </p:cNvPr>
          <p:cNvGrpSpPr/>
          <p:nvPr/>
        </p:nvGrpSpPr>
        <p:grpSpPr>
          <a:xfrm flipH="1">
            <a:off x="7027514" y="1834450"/>
            <a:ext cx="1190746" cy="461665"/>
            <a:chOff x="1135568" y="1685955"/>
            <a:chExt cx="1190746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2D3B21-DF94-E54B-B8EC-4F0F97E594D1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AB5148-0505-7B47-84AC-C86305933A2F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Tx3, Tx4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4AC5772A-861D-1848-BFF5-2D64CAC762F8}"/>
              </a:ext>
            </a:extLst>
          </p:cNvPr>
          <p:cNvSpPr/>
          <p:nvPr/>
        </p:nvSpPr>
        <p:spPr>
          <a:xfrm>
            <a:off x="6028936" y="934267"/>
            <a:ext cx="3093759" cy="612648"/>
          </a:xfrm>
          <a:prstGeom prst="cloudCallout">
            <a:avLst>
              <a:gd name="adj1" fmla="val -21980"/>
              <a:gd name="adj2" fmla="val 10367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Tx3, Tx4, Tx1, Tx2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Tx4, Tx3, Tx1, Tx2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1B0F3CE5-8818-CF41-A217-9B53D199851A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Tx4, Tx3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ADC30D-A4E5-2E41-9754-7E500EE7D1B7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517060" y="2252741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5CE3B-E74B-4F46-98C9-6EC95AF800CC}"/>
              </a:ext>
            </a:extLst>
          </p:cNvPr>
          <p:cNvCxnSpPr/>
          <p:nvPr/>
        </p:nvCxnSpPr>
        <p:spPr>
          <a:xfrm>
            <a:off x="3573814" y="3888207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92DFA428-AA5E-4648-89BA-A2565454A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25" y="2815016"/>
            <a:ext cx="241300" cy="54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C6797-8221-F143-B6CF-1B3493E18C97}"/>
              </a:ext>
            </a:extLst>
          </p:cNvPr>
          <p:cNvSpPr txBox="1"/>
          <p:nvPr/>
        </p:nvSpPr>
        <p:spPr>
          <a:xfrm>
            <a:off x="11124" y="2071956"/>
            <a:ext cx="2463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Network delays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7B0540-2CC9-4C46-9607-CB5FCC580331}"/>
                  </a:ext>
                </a:extLst>
              </p:cNvPr>
              <p:cNvSpPr txBox="1"/>
              <p:nvPr/>
            </p:nvSpPr>
            <p:spPr>
              <a:xfrm>
                <a:off x="4113212" y="1881397"/>
                <a:ext cx="1129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>
                    <a:latin typeface="+mn-lt"/>
                  </a:rPr>
                  <a:t>-delay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7B0540-2CC9-4C46-9607-CB5FCC58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212" y="1881397"/>
                <a:ext cx="1129540" cy="461665"/>
              </a:xfrm>
              <a:prstGeom prst="rect">
                <a:avLst/>
              </a:prstGeom>
              <a:blipFill>
                <a:blip r:embed="rId5"/>
                <a:stretch>
                  <a:fillRect l="-1124" t="-8108" r="-786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A55C69-C4B5-7B44-8129-E040D146D9F9}"/>
                  </a:ext>
                </a:extLst>
              </p:cNvPr>
              <p:cNvSpPr txBox="1"/>
              <p:nvPr/>
            </p:nvSpPr>
            <p:spPr>
              <a:xfrm>
                <a:off x="4097446" y="3506445"/>
                <a:ext cx="1129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>
                    <a:latin typeface="+mn-lt"/>
                  </a:rPr>
                  <a:t>-delay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A55C69-C4B5-7B44-8129-E040D146D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446" y="3506445"/>
                <a:ext cx="1129540" cy="461665"/>
              </a:xfrm>
              <a:prstGeom prst="rect">
                <a:avLst/>
              </a:prstGeom>
              <a:blipFill>
                <a:blip r:embed="rId6"/>
                <a:stretch>
                  <a:fillRect l="-1111" t="-8108" r="-777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0EE2F07-5406-7C91-7DF2-B8889D4400FD}"/>
              </a:ext>
            </a:extLst>
          </p:cNvPr>
          <p:cNvSpPr txBox="1"/>
          <p:nvPr/>
        </p:nvSpPr>
        <p:spPr>
          <a:xfrm>
            <a:off x="3408688" y="2678390"/>
            <a:ext cx="256595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 can affect Tx order</a:t>
            </a:r>
          </a:p>
        </p:txBody>
      </p:sp>
    </p:spTree>
    <p:extLst>
      <p:ext uri="{BB962C8B-B14F-4D97-AF65-F5344CB8AC3E}">
        <p14:creationId xmlns:p14="http://schemas.microsoft.com/office/powerpoint/2010/main" val="31908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8" grpId="0"/>
      <p:bldP spid="30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357B3-8F30-7043-A7BB-37DDB771B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002" y="1692552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08FEC-4C02-F34B-A2D8-A9CAD7FC73E8}"/>
              </a:ext>
            </a:extLst>
          </p:cNvPr>
          <p:cNvGrpSpPr/>
          <p:nvPr/>
        </p:nvGrpSpPr>
        <p:grpSpPr>
          <a:xfrm flipH="1">
            <a:off x="7027514" y="1834450"/>
            <a:ext cx="1190746" cy="461665"/>
            <a:chOff x="1135568" y="1685955"/>
            <a:chExt cx="1190746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2D3B21-DF94-E54B-B8EC-4F0F97E594D1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AB5148-0505-7B47-84AC-C86305933A2F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4AC5772A-861D-1848-BFF5-2D64CAC762F8}"/>
              </a:ext>
            </a:extLst>
          </p:cNvPr>
          <p:cNvSpPr/>
          <p:nvPr/>
        </p:nvSpPr>
        <p:spPr>
          <a:xfrm>
            <a:off x="6028936" y="934267"/>
            <a:ext cx="3093759" cy="612648"/>
          </a:xfrm>
          <a:prstGeom prst="cloudCallout">
            <a:avLst>
              <a:gd name="adj1" fmla="val -21980"/>
              <a:gd name="adj2" fmla="val 10367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Tx3, Tx4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Tx3, Tx4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1B0F3CE5-8818-CF41-A217-9B53D199851A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92DFA428-AA5E-4648-89BA-A2565454A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25" y="2815016"/>
            <a:ext cx="241300" cy="54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C6797-8221-F143-B6CF-1B3493E18C97}"/>
              </a:ext>
            </a:extLst>
          </p:cNvPr>
          <p:cNvSpPr txBox="1"/>
          <p:nvPr/>
        </p:nvSpPr>
        <p:spPr>
          <a:xfrm>
            <a:off x="11124" y="2071956"/>
            <a:ext cx="2765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Network delays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Network partition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B0D42B-1399-F843-B5C1-344150024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545748" y="2806726"/>
            <a:ext cx="2721288" cy="3480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20322D-D108-A688-36E4-4307DBDAF515}"/>
              </a:ext>
            </a:extLst>
          </p:cNvPr>
          <p:cNvSpPr txBox="1"/>
          <p:nvPr/>
        </p:nvSpPr>
        <p:spPr>
          <a:xfrm>
            <a:off x="4186971" y="2404487"/>
            <a:ext cx="1263744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network</a:t>
            </a:r>
          </a:p>
          <a:p>
            <a:pPr algn="ctr"/>
            <a:r>
              <a:rPr lang="en-US" dirty="0">
                <a:latin typeface="+mn-lt"/>
              </a:rPr>
              <a:t>partition</a:t>
            </a:r>
          </a:p>
        </p:txBody>
      </p:sp>
    </p:spTree>
    <p:extLst>
      <p:ext uri="{BB962C8B-B14F-4D97-AF65-F5344CB8AC3E}">
        <p14:creationId xmlns:p14="http://schemas.microsoft.com/office/powerpoint/2010/main" val="15717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17D1-0C05-0643-85B5-AF255071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/>
              <a:t>blockchain for?</a:t>
            </a:r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F14C849-78B2-7A44-81F8-01CC63047969}"/>
              </a:ext>
            </a:extLst>
          </p:cNvPr>
          <p:cNvSpPr txBox="1">
            <a:spLocks/>
          </p:cNvSpPr>
          <p:nvPr/>
        </p:nvSpPr>
        <p:spPr bwMode="auto">
          <a:xfrm>
            <a:off x="878515" y="1211573"/>
            <a:ext cx="7386970" cy="1704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Abstract answer:   a blockchain provides</a:t>
            </a:r>
          </a:p>
          <a:p>
            <a:pPr marL="457200" lvl="1" indent="0">
              <a:buNone/>
            </a:pPr>
            <a:r>
              <a:rPr lang="en-US" dirty="0"/>
              <a:t>	coordination between many parties,</a:t>
            </a:r>
          </a:p>
          <a:p>
            <a:pPr marL="457200" lvl="1" indent="0">
              <a:buNone/>
            </a:pPr>
            <a:r>
              <a:rPr lang="en-US" dirty="0"/>
              <a:t>	when there is no single trusted party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3919D-6B91-4749-9501-455B2FF16EF0}"/>
              </a:ext>
            </a:extLst>
          </p:cNvPr>
          <p:cNvSpPr txBox="1"/>
          <p:nvPr/>
        </p:nvSpPr>
        <p:spPr>
          <a:xfrm>
            <a:off x="1325662" y="3829884"/>
            <a:ext cx="649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if trusted party exists  ⇒   no need for a blockchain</a:t>
            </a:r>
          </a:p>
        </p:txBody>
      </p:sp>
    </p:spTree>
    <p:extLst>
      <p:ext uri="{BB962C8B-B14F-4D97-AF65-F5344CB8AC3E}">
        <p14:creationId xmlns:p14="http://schemas.microsoft.com/office/powerpoint/2010/main" val="600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Tx4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Tx4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1B0F3CE5-8818-CF41-A217-9B53D199851A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Tx1, Tx2, Tx4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5CE3B-E74B-4F46-98C9-6EC95AF800CC}"/>
              </a:ext>
            </a:extLst>
          </p:cNvPr>
          <p:cNvCxnSpPr/>
          <p:nvPr/>
        </p:nvCxnSpPr>
        <p:spPr>
          <a:xfrm>
            <a:off x="3573814" y="3888207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2C6797-8221-F143-B6CF-1B3493E18C97}"/>
              </a:ext>
            </a:extLst>
          </p:cNvPr>
          <p:cNvSpPr txBox="1"/>
          <p:nvPr/>
        </p:nvSpPr>
        <p:spPr>
          <a:xfrm>
            <a:off x="12370" y="2065283"/>
            <a:ext cx="1441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crash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5DDDF1-AC70-2DB3-013A-3C7E9B8CD605}"/>
              </a:ext>
            </a:extLst>
          </p:cNvPr>
          <p:cNvGrpSpPr/>
          <p:nvPr/>
        </p:nvGrpSpPr>
        <p:grpSpPr>
          <a:xfrm flipH="1">
            <a:off x="7027514" y="1834450"/>
            <a:ext cx="1275664" cy="461665"/>
            <a:chOff x="1050650" y="1685955"/>
            <a:chExt cx="1275664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47ACE87-230A-E4C9-95AF-2C8286A759CE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6C1C1C-CC36-999B-2823-34C2D276FDC5}"/>
                </a:ext>
              </a:extLst>
            </p:cNvPr>
            <p:cNvSpPr txBox="1"/>
            <p:nvPr/>
          </p:nvSpPr>
          <p:spPr>
            <a:xfrm>
              <a:off x="1050650" y="1685955"/>
              <a:ext cx="895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Tx3??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F007B97-86BE-A0FA-85E6-B7EFFDDC1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768" y="1714860"/>
            <a:ext cx="1190746" cy="11907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109AD-672D-753E-E199-2C2687B04009}"/>
              </a:ext>
            </a:extLst>
          </p:cNvPr>
          <p:cNvSpPr txBox="1"/>
          <p:nvPr/>
        </p:nvSpPr>
        <p:spPr>
          <a:xfrm>
            <a:off x="5861283" y="1364885"/>
            <a:ext cx="116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crashed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6BE896-6EC4-C264-506F-FB5AC15D6FDA}"/>
              </a:ext>
            </a:extLst>
          </p:cNvPr>
          <p:cNvSpPr/>
          <p:nvPr/>
        </p:nvSpPr>
        <p:spPr>
          <a:xfrm>
            <a:off x="5877756" y="1789332"/>
            <a:ext cx="1118227" cy="1058782"/>
          </a:xfrm>
          <a:prstGeom prst="rect">
            <a:avLst/>
          </a:prstGeom>
          <a:solidFill>
            <a:schemeClr val="bg1">
              <a:alpha val="70843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5960-45BF-BE4F-BEA3-12BC401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consensus a hard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3582-987A-FD4A-92D4-C07DC2AC4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1657368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BCC35-699F-8F4E-9620-AB32612AD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314" y="3162093"/>
            <a:ext cx="1190746" cy="1190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B84AF-88D5-5C40-A906-F1A8B243B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237" y="3292834"/>
            <a:ext cx="1190746" cy="11907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ADBA3-CA7D-5A4B-AF08-D7EC99660781}"/>
              </a:ext>
            </a:extLst>
          </p:cNvPr>
          <p:cNvGrpSpPr/>
          <p:nvPr/>
        </p:nvGrpSpPr>
        <p:grpSpPr>
          <a:xfrm>
            <a:off x="1135568" y="1685955"/>
            <a:ext cx="1190746" cy="461665"/>
            <a:chOff x="1135568" y="1685955"/>
            <a:chExt cx="1190746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0DE90-5E08-C14A-BF5A-C99939FA2497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9C3EC-1E0E-1F44-B4E8-4F74C793409E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65714-6BE2-E443-9B7E-80C259408CC9}"/>
              </a:ext>
            </a:extLst>
          </p:cNvPr>
          <p:cNvGrpSpPr/>
          <p:nvPr/>
        </p:nvGrpSpPr>
        <p:grpSpPr>
          <a:xfrm>
            <a:off x="1083776" y="3292834"/>
            <a:ext cx="1190746" cy="461665"/>
            <a:chOff x="1135568" y="1685955"/>
            <a:chExt cx="1190746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5CB3B3-290F-1641-A706-E1E1DA7961C2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177F6-EADF-EF49-9428-0655DFCD8AD7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9DA028-1EE0-674F-B28B-1633BD821977}"/>
              </a:ext>
            </a:extLst>
          </p:cNvPr>
          <p:cNvGrpSpPr/>
          <p:nvPr/>
        </p:nvGrpSpPr>
        <p:grpSpPr>
          <a:xfrm flipH="1">
            <a:off x="7063471" y="3250513"/>
            <a:ext cx="1190746" cy="461665"/>
            <a:chOff x="1135568" y="1685955"/>
            <a:chExt cx="119074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633306-3810-FD43-AD23-01AC537DDBD0}"/>
                </a:ext>
              </a:extLst>
            </p:cNvPr>
            <p:cNvCxnSpPr/>
            <p:nvPr/>
          </p:nvCxnSpPr>
          <p:spPr>
            <a:xfrm>
              <a:off x="1229710" y="2065283"/>
              <a:ext cx="10966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D9FAB-3BF7-3048-A698-A56C7482D9F0}"/>
                </a:ext>
              </a:extLst>
            </p:cNvPr>
            <p:cNvSpPr txBox="1"/>
            <p:nvPr/>
          </p:nvSpPr>
          <p:spPr>
            <a:xfrm>
              <a:off x="1135568" y="1685955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Tx4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DC85870C-0C9F-E746-BF99-4539175801F5}"/>
              </a:ext>
            </a:extLst>
          </p:cNvPr>
          <p:cNvSpPr/>
          <p:nvPr/>
        </p:nvSpPr>
        <p:spPr>
          <a:xfrm>
            <a:off x="2128154" y="936474"/>
            <a:ext cx="3093759" cy="612648"/>
          </a:xfrm>
          <a:prstGeom prst="cloudCallout">
            <a:avLst>
              <a:gd name="adj1" fmla="val -9750"/>
              <a:gd name="adj2" fmla="val 882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???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1B8F8905-8808-FB40-BA7B-8BE1A34DD52F}"/>
              </a:ext>
            </a:extLst>
          </p:cNvPr>
          <p:cNvSpPr/>
          <p:nvPr/>
        </p:nvSpPr>
        <p:spPr>
          <a:xfrm>
            <a:off x="6096977" y="4483580"/>
            <a:ext cx="3093759" cy="612648"/>
          </a:xfrm>
          <a:prstGeom prst="cloudCallout">
            <a:avLst>
              <a:gd name="adj1" fmla="val -29624"/>
              <a:gd name="adj2" fmla="val -8932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???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1B0F3CE5-8818-CF41-A217-9B53D199851A}"/>
              </a:ext>
            </a:extLst>
          </p:cNvPr>
          <p:cNvSpPr/>
          <p:nvPr/>
        </p:nvSpPr>
        <p:spPr>
          <a:xfrm>
            <a:off x="2693904" y="4453850"/>
            <a:ext cx="3093759" cy="612648"/>
          </a:xfrm>
          <a:prstGeom prst="cloudCallout">
            <a:avLst>
              <a:gd name="adj1" fmla="val -29514"/>
              <a:gd name="adj2" fmla="val -920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???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5CE3B-E74B-4F46-98C9-6EC95AF800CC}"/>
              </a:ext>
            </a:extLst>
          </p:cNvPr>
          <p:cNvCxnSpPr/>
          <p:nvPr/>
        </p:nvCxnSpPr>
        <p:spPr>
          <a:xfrm>
            <a:off x="3573814" y="3888207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4580D3-E9F9-9045-BB06-6D2E77B20BAE}"/>
              </a:ext>
            </a:extLst>
          </p:cNvPr>
          <p:cNvCxnSpPr>
            <a:cxnSpLocks/>
          </p:cNvCxnSpPr>
          <p:nvPr/>
        </p:nvCxnSpPr>
        <p:spPr>
          <a:xfrm>
            <a:off x="2937453" y="2830963"/>
            <a:ext cx="0" cy="29959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2C6797-8221-F143-B6CF-1B3493E18C97}"/>
              </a:ext>
            </a:extLst>
          </p:cNvPr>
          <p:cNvSpPr txBox="1"/>
          <p:nvPr/>
        </p:nvSpPr>
        <p:spPr>
          <a:xfrm>
            <a:off x="12370" y="2065283"/>
            <a:ext cx="1441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crash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malice</a:t>
            </a:r>
          </a:p>
        </p:txBody>
      </p:sp>
      <p:pic>
        <p:nvPicPr>
          <p:cNvPr id="1026" name="Picture 2" descr="Free to Use , Public Domain Devil Clip Art">
            <a:extLst>
              <a:ext uri="{FF2B5EF4-FFF2-40B4-BE49-F238E27FC236}">
                <a16:creationId xmlns:a16="http://schemas.microsoft.com/office/drawing/2014/main" id="{7054C0F2-7632-BD4B-B28D-6E0649E5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40" y="1909845"/>
            <a:ext cx="839343" cy="8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6AA4A20-B874-AD48-BB3B-BF0F3CB63FA2}"/>
              </a:ext>
            </a:extLst>
          </p:cNvPr>
          <p:cNvCxnSpPr/>
          <p:nvPr/>
        </p:nvCxnSpPr>
        <p:spPr>
          <a:xfrm>
            <a:off x="3517060" y="2252741"/>
            <a:ext cx="2303942" cy="35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39391C-D67E-BE41-86FE-9971021B4025}"/>
              </a:ext>
            </a:extLst>
          </p:cNvPr>
          <p:cNvCxnSpPr>
            <a:cxnSpLocks/>
          </p:cNvCxnSpPr>
          <p:nvPr/>
        </p:nvCxnSpPr>
        <p:spPr>
          <a:xfrm>
            <a:off x="6479439" y="2848114"/>
            <a:ext cx="0" cy="43224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4ED9C2-B882-A590-1A82-0D541BD9945F}"/>
              </a:ext>
            </a:extLst>
          </p:cNvPr>
          <p:cNvSpPr txBox="1"/>
          <p:nvPr/>
        </p:nvSpPr>
        <p:spPr>
          <a:xfrm>
            <a:off x="3311423" y="2635475"/>
            <a:ext cx="2828723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Consensus protocols:</a:t>
            </a:r>
          </a:p>
          <a:p>
            <a:pPr algn="ctr"/>
            <a:r>
              <a:rPr lang="en-US" dirty="0">
                <a:latin typeface="+mn-lt"/>
              </a:rPr>
              <a:t>next week</a:t>
            </a:r>
          </a:p>
        </p:txBody>
      </p:sp>
    </p:spTree>
    <p:extLst>
      <p:ext uri="{BB962C8B-B14F-4D97-AF65-F5344CB8AC3E}">
        <p14:creationId xmlns:p14="http://schemas.microsoft.com/office/powerpoint/2010/main" val="25375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1A3B-A97D-634E-9936-C142B5CD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55"/>
            <a:ext cx="8229600" cy="623097"/>
          </a:xfrm>
        </p:spPr>
        <p:txBody>
          <a:bodyPr>
            <a:noAutofit/>
          </a:bodyPr>
          <a:lstStyle/>
          <a:p>
            <a:r>
              <a:rPr lang="en-US" sz="3600" dirty="0"/>
              <a:t>Next layer:  the blockchain computer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CE5F3-A6F7-C44E-9CFA-D6E385ABE969}"/>
              </a:ext>
            </a:extLst>
          </p:cNvPr>
          <p:cNvSpPr/>
          <p:nvPr/>
        </p:nvSpPr>
        <p:spPr>
          <a:xfrm>
            <a:off x="526026" y="4452044"/>
            <a:ext cx="6612192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availability / Consensus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77603-64B5-6B47-9E6A-F54039EA829B}"/>
              </a:ext>
            </a:extLst>
          </p:cNvPr>
          <p:cNvSpPr/>
          <p:nvPr/>
        </p:nvSpPr>
        <p:spPr>
          <a:xfrm>
            <a:off x="314632" y="3018503"/>
            <a:ext cx="6980903" cy="1347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/>
              <a:t>blockchain computer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B0B2D-1911-6143-8CA4-D72B0363EF53}"/>
              </a:ext>
            </a:extLst>
          </p:cNvPr>
          <p:cNvSpPr/>
          <p:nvPr/>
        </p:nvSpPr>
        <p:spPr>
          <a:xfrm>
            <a:off x="2966622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A75454-6028-C140-A1D0-90ADF0D60308}"/>
              </a:ext>
            </a:extLst>
          </p:cNvPr>
          <p:cNvSpPr/>
          <p:nvPr/>
        </p:nvSpPr>
        <p:spPr>
          <a:xfrm>
            <a:off x="5174210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C09E51-CBA8-2045-A091-A3B0541AEF67}"/>
              </a:ext>
            </a:extLst>
          </p:cNvPr>
          <p:cNvSpPr/>
          <p:nvPr/>
        </p:nvSpPr>
        <p:spPr>
          <a:xfrm>
            <a:off x="760229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A0F1347-FDA4-734F-931D-6A82E3A0D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88" y="3797934"/>
            <a:ext cx="435533" cy="461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7D88F7-A444-2544-A996-C9AD8790B2C1}"/>
              </a:ext>
            </a:extLst>
          </p:cNvPr>
          <p:cNvSpPr txBox="1"/>
          <p:nvPr/>
        </p:nvSpPr>
        <p:spPr>
          <a:xfrm>
            <a:off x="1313642" y="3720675"/>
            <a:ext cx="1274708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on-chain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7594D-AD6C-594A-F8B1-09F47C560788}"/>
              </a:ext>
            </a:extLst>
          </p:cNvPr>
          <p:cNvSpPr txBox="1"/>
          <p:nvPr/>
        </p:nvSpPr>
        <p:spPr>
          <a:xfrm>
            <a:off x="377214" y="1068195"/>
            <a:ext cx="87667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Decentralized applications </a:t>
            </a:r>
            <a:r>
              <a:rPr lang="en-US" dirty="0">
                <a:latin typeface="+mn-lt"/>
              </a:rPr>
              <a:t>(DAPPs):  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Run on blockchain:  code and state are written on chain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Accept Tx from users  ⇒  state transitions are recorded on chain</a:t>
            </a:r>
          </a:p>
        </p:txBody>
      </p:sp>
    </p:spTree>
    <p:extLst>
      <p:ext uri="{BB962C8B-B14F-4D97-AF65-F5344CB8AC3E}">
        <p14:creationId xmlns:p14="http://schemas.microsoft.com/office/powerpoint/2010/main" val="14763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1A3B-A97D-634E-9936-C142B5CD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55"/>
            <a:ext cx="8229600" cy="623097"/>
          </a:xfrm>
        </p:spPr>
        <p:txBody>
          <a:bodyPr>
            <a:noAutofit/>
          </a:bodyPr>
          <a:lstStyle/>
          <a:p>
            <a:r>
              <a:rPr lang="en-US" sz="3600" dirty="0"/>
              <a:t>Next layer:  the blockchain computer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CE5F3-A6F7-C44E-9CFA-D6E385ABE969}"/>
              </a:ext>
            </a:extLst>
          </p:cNvPr>
          <p:cNvSpPr/>
          <p:nvPr/>
        </p:nvSpPr>
        <p:spPr>
          <a:xfrm>
            <a:off x="526026" y="4452044"/>
            <a:ext cx="6612192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availability / Consensus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77603-64B5-6B47-9E6A-F54039EA829B}"/>
              </a:ext>
            </a:extLst>
          </p:cNvPr>
          <p:cNvSpPr/>
          <p:nvPr/>
        </p:nvSpPr>
        <p:spPr>
          <a:xfrm>
            <a:off x="314632" y="3018503"/>
            <a:ext cx="6980903" cy="1347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/>
              <a:t>blockchain computer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B0B2D-1911-6143-8CA4-D72B0363EF53}"/>
              </a:ext>
            </a:extLst>
          </p:cNvPr>
          <p:cNvSpPr/>
          <p:nvPr/>
        </p:nvSpPr>
        <p:spPr>
          <a:xfrm>
            <a:off x="2966622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A75454-6028-C140-A1D0-90ADF0D60308}"/>
              </a:ext>
            </a:extLst>
          </p:cNvPr>
          <p:cNvSpPr/>
          <p:nvPr/>
        </p:nvSpPr>
        <p:spPr>
          <a:xfrm>
            <a:off x="5174210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C09E51-CBA8-2045-A091-A3B0541AEF67}"/>
              </a:ext>
            </a:extLst>
          </p:cNvPr>
          <p:cNvSpPr/>
          <p:nvPr/>
        </p:nvSpPr>
        <p:spPr>
          <a:xfrm>
            <a:off x="760229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48159E-00CF-708D-23DB-FB3F85648D3A}"/>
              </a:ext>
            </a:extLst>
          </p:cNvPr>
          <p:cNvGrpSpPr/>
          <p:nvPr/>
        </p:nvGrpSpPr>
        <p:grpSpPr>
          <a:xfrm>
            <a:off x="7380602" y="1093272"/>
            <a:ext cx="1274708" cy="1254119"/>
            <a:chOff x="7380602" y="1093272"/>
            <a:chExt cx="1274708" cy="12541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6898AD-1A28-F645-BC33-8CF155D3D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1509" y="1093272"/>
              <a:ext cx="1015451" cy="8488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C5CC2A-9FA7-C24A-B780-4DFBBDBB1AC6}"/>
                </a:ext>
              </a:extLst>
            </p:cNvPr>
            <p:cNvSpPr txBox="1"/>
            <p:nvPr/>
          </p:nvSpPr>
          <p:spPr>
            <a:xfrm>
              <a:off x="7380602" y="1885726"/>
              <a:ext cx="1274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end user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D1BC2D-DE5D-5B7C-C403-7A613F048D0E}"/>
              </a:ext>
            </a:extLst>
          </p:cNvPr>
          <p:cNvGrpSpPr/>
          <p:nvPr/>
        </p:nvGrpSpPr>
        <p:grpSpPr>
          <a:xfrm>
            <a:off x="989177" y="1018018"/>
            <a:ext cx="4206151" cy="1603914"/>
            <a:chOff x="989177" y="1018018"/>
            <a:chExt cx="4206151" cy="16039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0EA886-172D-514F-938B-A915DBD08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356" y="1364315"/>
              <a:ext cx="2649794" cy="125761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5D3A2F-BEF3-424C-9FFD-F5555029CB62}"/>
                </a:ext>
              </a:extLst>
            </p:cNvPr>
            <p:cNvSpPr txBox="1"/>
            <p:nvPr/>
          </p:nvSpPr>
          <p:spPr>
            <a:xfrm>
              <a:off x="989177" y="1018018"/>
              <a:ext cx="4206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 layer: user facing servers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B4222B5-4BDC-0644-A007-7DE09C58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4963" y="1453531"/>
              <a:ext cx="815463" cy="864391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A0F1347-FDA4-734F-931D-6A82E3A0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88" y="3797934"/>
            <a:ext cx="435533" cy="461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7D88F7-A444-2544-A996-C9AD8790B2C1}"/>
              </a:ext>
            </a:extLst>
          </p:cNvPr>
          <p:cNvSpPr txBox="1"/>
          <p:nvPr/>
        </p:nvSpPr>
        <p:spPr>
          <a:xfrm>
            <a:off x="1313642" y="3720675"/>
            <a:ext cx="1274708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on-chain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204E07-AE6D-4B4E-9CA0-1DE225259B5B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3398" y="2347391"/>
            <a:ext cx="729281" cy="84691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F6C5D4-C313-BE43-A8A2-FEAAD2B729D7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409162" y="1517699"/>
            <a:ext cx="3122347" cy="26099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3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CAB59C-F3D8-A246-83E6-F22EA5A06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39" y="0"/>
            <a:ext cx="8794922" cy="5143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BD0F316-BC5F-334B-A4C2-5DCD86BED66C}"/>
              </a:ext>
            </a:extLst>
          </p:cNvPr>
          <p:cNvSpPr/>
          <p:nvPr/>
        </p:nvSpPr>
        <p:spPr>
          <a:xfrm>
            <a:off x="7091090" y="2893672"/>
            <a:ext cx="1238491" cy="451412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0983AF-753E-8A49-B87C-A8D071751F12}"/>
              </a:ext>
            </a:extLst>
          </p:cNvPr>
          <p:cNvSpPr/>
          <p:nvPr/>
        </p:nvSpPr>
        <p:spPr>
          <a:xfrm>
            <a:off x="1691834" y="2164466"/>
            <a:ext cx="1238491" cy="407284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4DFD17-9426-B141-BF40-83F7AD4E697A}"/>
              </a:ext>
            </a:extLst>
          </p:cNvPr>
          <p:cNvSpPr/>
          <p:nvPr/>
        </p:nvSpPr>
        <p:spPr>
          <a:xfrm>
            <a:off x="6130226" y="841530"/>
            <a:ext cx="960864" cy="451412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6B39F-BAAA-D745-802C-F8309F54DFCC}"/>
              </a:ext>
            </a:extLst>
          </p:cNvPr>
          <p:cNvSpPr txBox="1"/>
          <p:nvPr/>
        </p:nvSpPr>
        <p:spPr>
          <a:xfrm>
            <a:off x="3043376" y="4801659"/>
            <a:ext cx="27414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[source:  the Block Genesis]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1C021-C55A-01D8-8432-89ED4E4A56AB}"/>
              </a:ext>
            </a:extLst>
          </p:cNvPr>
          <p:cNvSpPr txBox="1"/>
          <p:nvPr/>
        </p:nvSpPr>
        <p:spPr>
          <a:xfrm>
            <a:off x="1152220" y="7710"/>
            <a:ext cx="452726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b="1" u="sng" dirty="0">
                <a:latin typeface="+mn-lt"/>
              </a:rPr>
              <a:t>Lots of experiments:</a:t>
            </a:r>
          </a:p>
        </p:txBody>
      </p:sp>
    </p:spTree>
    <p:extLst>
      <p:ext uri="{BB962C8B-B14F-4D97-AF65-F5344CB8AC3E}">
        <p14:creationId xmlns:p14="http://schemas.microsoft.com/office/powerpoint/2010/main" val="15415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9FFE-E238-7346-B806-24AA16B5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course</a:t>
            </a:r>
          </a:p>
        </p:txBody>
      </p:sp>
      <p:pic>
        <p:nvPicPr>
          <p:cNvPr id="1026" name="Picture 2" descr="The Three-Legged Stool - Fire Rescue Magazine">
            <a:extLst>
              <a:ext uri="{FF2B5EF4-FFF2-40B4-BE49-F238E27FC236}">
                <a16:creationId xmlns:a16="http://schemas.microsoft.com/office/drawing/2014/main" id="{1EB206AB-FE38-AC45-B73F-09EAA681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18" y="1321626"/>
            <a:ext cx="4316819" cy="28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09DC5-A7C1-DF40-8F9D-AA9E93DA76B1}"/>
              </a:ext>
            </a:extLst>
          </p:cNvPr>
          <p:cNvSpPr txBox="1"/>
          <p:nvPr/>
        </p:nvSpPr>
        <p:spPr>
          <a:xfrm>
            <a:off x="1222745" y="3827721"/>
            <a:ext cx="186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Cryptography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2123E-0A62-D549-9D01-8BA0BE8B52CD}"/>
              </a:ext>
            </a:extLst>
          </p:cNvPr>
          <p:cNvSpPr txBox="1"/>
          <p:nvPr/>
        </p:nvSpPr>
        <p:spPr>
          <a:xfrm>
            <a:off x="5413150" y="3827720"/>
            <a:ext cx="2636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Distributed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5DB9C-4346-364B-9967-6EEF5DE0D763}"/>
              </a:ext>
            </a:extLst>
          </p:cNvPr>
          <p:cNvSpPr txBox="1"/>
          <p:nvPr/>
        </p:nvSpPr>
        <p:spPr>
          <a:xfrm>
            <a:off x="3434244" y="4289385"/>
            <a:ext cx="150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15668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8591-4F3E-874E-ABD3-1D031A1D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333C9-73DA-4545-98C2-872197F60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5088"/>
            <a:ext cx="8229600" cy="40630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starting point:  Bitcoin mechanics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Consensus protocols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Ethereum and decentralized applications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 err="1"/>
              <a:t>DeFi</a:t>
            </a:r>
            <a:r>
              <a:rPr lang="en-US" sz="2400" dirty="0"/>
              <a:t>:  decentralized applications in finance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Private transactions on a public blockchain</a:t>
            </a:r>
            <a:br>
              <a:rPr lang="en-US" sz="2400" dirty="0"/>
            </a:br>
            <a:r>
              <a:rPr lang="en-US" sz="2400" dirty="0"/>
              <a:t>				(SNARKs and zero knowledge proofs)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Scaling the blockchain:   getting to 10K Tx/sec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400" dirty="0"/>
              <a:t>Interoperability among chains:  bridges and wrapped coins</a:t>
            </a:r>
          </a:p>
        </p:txBody>
      </p:sp>
    </p:spTree>
    <p:extLst>
      <p:ext uri="{BB962C8B-B14F-4D97-AF65-F5344CB8AC3E}">
        <p14:creationId xmlns:p14="http://schemas.microsoft.com/office/powerpoint/2010/main" val="35831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4C8E-99EF-704A-A0E1-A044A86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A367-BDF6-0848-903B-0BF305DB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01740" cy="3818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cs251.stanford.edu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problems, projects, final exam</a:t>
            </a:r>
          </a:p>
          <a:p>
            <a:r>
              <a:rPr lang="en-US" dirty="0"/>
              <a:t>Optional weekly sections on Friday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Please tell us how we can improve …</a:t>
            </a:r>
            <a:br>
              <a:rPr lang="en-US" dirty="0"/>
            </a:br>
            <a:r>
              <a:rPr lang="en-US" dirty="0"/>
              <a:t>Don’t wait until the end of the quarter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DBC71-39CE-E442-B064-5F3CFD5DE99B}"/>
              </a:ext>
            </a:extLst>
          </p:cNvPr>
          <p:cNvSpPr/>
          <p:nvPr/>
        </p:nvSpPr>
        <p:spPr>
          <a:xfrm>
            <a:off x="584791" y="3593805"/>
            <a:ext cx="8229600" cy="13184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72A12C-ECAE-284C-9231-7574F42CF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339D39-07D0-E740-A7E6-A6BCA166B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get started …</a:t>
            </a:r>
          </a:p>
        </p:txBody>
      </p:sp>
    </p:spTree>
    <p:extLst>
      <p:ext uri="{BB962C8B-B14F-4D97-AF65-F5344CB8AC3E}">
        <p14:creationId xmlns:p14="http://schemas.microsoft.com/office/powerpoint/2010/main" val="479183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8A53-46F9-9C46-A1CF-62A2A44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Cryptography </a:t>
            </a:r>
            <a:r>
              <a:rPr lang="en-US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</p:spPr>
            <p:txBody>
              <a:bodyPr/>
              <a:lstStyle/>
              <a:p>
                <a:pPr marL="514350" indent="-514350">
                  <a:buAutoNum type="arabicParenBoth"/>
                </a:pPr>
                <a:r>
                  <a:rPr lang="en-US" dirty="0"/>
                  <a:t>cryptographic hash functions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efficiently computable function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  <a:blipFill>
                <a:blip r:embed="rId2"/>
                <a:stretch>
                  <a:fillRect l="-1698" t="-363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EF9B8-7CC7-1E48-8C4D-BEC0DE5BAEB8}"/>
              </a:ext>
            </a:extLst>
          </p:cNvPr>
          <p:cNvGrpSpPr/>
          <p:nvPr/>
        </p:nvGrpSpPr>
        <p:grpSpPr>
          <a:xfrm>
            <a:off x="287079" y="3306426"/>
            <a:ext cx="8631846" cy="1154783"/>
            <a:chOff x="287079" y="3306426"/>
            <a:chExt cx="8631846" cy="1154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433A8A-50A8-0947-A203-0AA75D9041FE}"/>
                </a:ext>
              </a:extLst>
            </p:cNvPr>
            <p:cNvSpPr/>
            <p:nvPr/>
          </p:nvSpPr>
          <p:spPr>
            <a:xfrm>
              <a:off x="287079" y="3976577"/>
              <a:ext cx="3242930" cy="4678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megabytes</a:t>
              </a: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6C0271C-7730-CE40-B3DB-1B6B4D156243}"/>
                </a:ext>
              </a:extLst>
            </p:cNvPr>
            <p:cNvSpPr/>
            <p:nvPr/>
          </p:nvSpPr>
          <p:spPr>
            <a:xfrm>
              <a:off x="3742661" y="3976577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635805-1FD6-0947-BC69-7DD7C0FAB982}"/>
                </a:ext>
              </a:extLst>
            </p:cNvPr>
            <p:cNvSpPr/>
            <p:nvPr/>
          </p:nvSpPr>
          <p:spPr>
            <a:xfrm>
              <a:off x="4933721" y="3993377"/>
              <a:ext cx="1530874" cy="46783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hash value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63EBBD36-F7A0-C943-B917-733AFB9CD44B}"/>
                </a:ext>
              </a:extLst>
            </p:cNvPr>
            <p:cNvSpPr/>
            <p:nvPr/>
          </p:nvSpPr>
          <p:spPr>
            <a:xfrm rot="16200000">
              <a:off x="5601597" y="3080351"/>
              <a:ext cx="195121" cy="15308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4887B4-F55A-2E4B-B91C-DA76B5BD777C}"/>
                </a:ext>
              </a:extLst>
            </p:cNvPr>
            <p:cNvSpPr txBox="1"/>
            <p:nvPr/>
          </p:nvSpPr>
          <p:spPr>
            <a:xfrm>
              <a:off x="5079500" y="3306426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32 bytes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/>
                <p:nvPr/>
              </p:nvSpPr>
              <p:spPr>
                <a:xfrm>
                  <a:off x="6920429" y="3987210"/>
                  <a:ext cx="1998496" cy="465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oMath>
                    </m:oMathPara>
                  </a14:m>
                  <a:endParaRPr lang="en-US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29" y="3987210"/>
                  <a:ext cx="1998496" cy="465833"/>
                </a:xfrm>
                <a:prstGeom prst="rect">
                  <a:avLst/>
                </a:prstGeom>
                <a:blipFill>
                  <a:blip r:embed="rId3"/>
                  <a:stretch>
                    <a:fillRect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24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17D1-0C05-0643-85B5-AF255071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blockchain?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F14C849-78B2-7A44-81F8-01CC63047969}"/>
              </a:ext>
            </a:extLst>
          </p:cNvPr>
          <p:cNvSpPr txBox="1">
            <a:spLocks/>
          </p:cNvSpPr>
          <p:nvPr/>
        </p:nvSpPr>
        <p:spPr bwMode="auto">
          <a:xfrm>
            <a:off x="878515" y="1211573"/>
            <a:ext cx="7386970" cy="1704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Abstract answer:   a blockchain provides</a:t>
            </a:r>
          </a:p>
          <a:p>
            <a:pPr marL="457200" lvl="1" indent="0">
              <a:buNone/>
            </a:pPr>
            <a:r>
              <a:rPr lang="en-US" dirty="0"/>
              <a:t>	coordination between many parties,</a:t>
            </a:r>
          </a:p>
          <a:p>
            <a:pPr marL="457200" lvl="1" indent="0">
              <a:buNone/>
            </a:pPr>
            <a:r>
              <a:rPr lang="en-US" dirty="0"/>
              <a:t>	when there is no single trusted party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3919D-6B91-4749-9501-455B2FF16EF0}"/>
              </a:ext>
            </a:extLst>
          </p:cNvPr>
          <p:cNvSpPr txBox="1"/>
          <p:nvPr/>
        </p:nvSpPr>
        <p:spPr>
          <a:xfrm>
            <a:off x="1325662" y="3367768"/>
            <a:ext cx="649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if trusted party exists  ⇒   no need for a blockchain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91A62-2C39-DF4C-808A-185EC7401C47}"/>
              </a:ext>
            </a:extLst>
          </p:cNvPr>
          <p:cNvSpPr txBox="1"/>
          <p:nvPr/>
        </p:nvSpPr>
        <p:spPr>
          <a:xfrm>
            <a:off x="1803450" y="4280981"/>
            <a:ext cx="546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[financial systems:  often no trusted party]</a:t>
            </a:r>
          </a:p>
        </p:txBody>
      </p:sp>
    </p:spTree>
    <p:extLst>
      <p:ext uri="{BB962C8B-B14F-4D97-AF65-F5344CB8AC3E}">
        <p14:creationId xmlns:p14="http://schemas.microsoft.com/office/powerpoint/2010/main" val="7012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755C-5ABF-1D42-AB30-F8B36790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Collision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E1B80-88CC-624B-95EB-DF39483FB4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284" y="1200150"/>
                <a:ext cx="8846288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 a </a:t>
                </a:r>
                <a:r>
                  <a:rPr lang="en-US" sz="2400" b="1" u="sng" dirty="0"/>
                  <a:t>collision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pair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    </m:t>
                    </m:r>
                  </m:oMath>
                </a14:m>
                <a:r>
                  <a:rPr lang="en-US" sz="2400" dirty="0"/>
                  <a:t>implies that </a:t>
                </a:r>
                <a:r>
                  <a:rPr lang="en-US" sz="2400" u="sng" dirty="0"/>
                  <a:t>many</a:t>
                </a:r>
                <a:r>
                  <a:rPr lang="en-US" sz="2400" dirty="0"/>
                  <a:t> collisions exist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  <a:tabLst>
                    <a:tab pos="676275" algn="l"/>
                  </a:tabLst>
                </a:pPr>
                <a:r>
                  <a:rPr lang="en-US" sz="2400" b="1" u="sng" dirty="0"/>
                  <a:t>Def</a:t>
                </a:r>
                <a:r>
                  <a:rPr lang="en-US" sz="2400" b="1" dirty="0"/>
                  <a:t>:	</a:t>
                </a:r>
                <a:r>
                  <a:rPr lang="en-US" sz="2400" dirty="0"/>
                  <a:t>a function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 is </a:t>
                </a:r>
                <a:r>
                  <a:rPr lang="en-US" sz="2400" b="1" u="sng" dirty="0"/>
                  <a:t>collision resistant</a:t>
                </a:r>
                <a:r>
                  <a:rPr lang="en-US" sz="2400" dirty="0"/>
                  <a:t> if it is “hard” to find 	even a single collision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    (we say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CRF)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Example:    </a:t>
                </a:r>
                <a:r>
                  <a:rPr lang="en-US" sz="2400" b="1" dirty="0"/>
                  <a:t>SHA256</a:t>
                </a:r>
                <a:r>
                  <a:rPr lang="en-US" sz="2400" dirty="0"/>
                  <a:t>:   </a:t>
                </a:r>
                <a:r>
                  <a:rPr lang="en-US" sz="3200" dirty="0"/>
                  <a:t>{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: 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)&lt;2</a:t>
                </a:r>
                <a:r>
                  <a:rPr lang="en-US" sz="2400" baseline="30000" dirty="0"/>
                  <a:t>64</a:t>
                </a:r>
                <a:r>
                  <a:rPr lang="en-US" sz="2400" dirty="0"/>
                  <a:t> bytes</a:t>
                </a:r>
                <a:r>
                  <a:rPr lang="en-US" sz="3200" dirty="0"/>
                  <a:t>}</a:t>
                </a:r>
                <a:r>
                  <a:rPr lang="en-US" sz="2400" dirty="0"/>
                  <a:t> ⇾ {0,1}</a:t>
                </a:r>
                <a:r>
                  <a:rPr lang="en-US" sz="2400" baseline="30000" dirty="0"/>
                  <a:t>256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E1B80-88CC-624B-95EB-DF39483FB4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284" y="1200150"/>
                <a:ext cx="8846288" cy="3943349"/>
              </a:xfrm>
              <a:blipFill>
                <a:blip r:embed="rId2"/>
                <a:stretch>
                  <a:fillRect l="-1003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9324D92-C7E7-C142-A7CE-AD457C46572F}"/>
              </a:ext>
            </a:extLst>
          </p:cNvPr>
          <p:cNvSpPr/>
          <p:nvPr/>
        </p:nvSpPr>
        <p:spPr>
          <a:xfrm>
            <a:off x="7081284" y="1073887"/>
            <a:ext cx="1935127" cy="6804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EBDFE2-6CC3-E345-B156-44BAA9CF3D45}"/>
              </a:ext>
            </a:extLst>
          </p:cNvPr>
          <p:cNvGrpSpPr/>
          <p:nvPr/>
        </p:nvGrpSpPr>
        <p:grpSpPr>
          <a:xfrm>
            <a:off x="6836229" y="4681834"/>
            <a:ext cx="2307771" cy="461666"/>
            <a:chOff x="6836229" y="4681834"/>
            <a:chExt cx="2307771" cy="461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B80125-06C7-C74C-A9A5-451452EE5187}"/>
                </a:ext>
              </a:extLst>
            </p:cNvPr>
            <p:cNvSpPr txBox="1"/>
            <p:nvPr/>
          </p:nvSpPr>
          <p:spPr>
            <a:xfrm>
              <a:off x="6996296" y="4681834"/>
              <a:ext cx="2147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details in CS255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EF05A8-0438-F84A-9026-58253C000BC3}"/>
                </a:ext>
              </a:extLst>
            </p:cNvPr>
            <p:cNvSpPr/>
            <p:nvPr/>
          </p:nvSpPr>
          <p:spPr>
            <a:xfrm>
              <a:off x="6836229" y="4681834"/>
              <a:ext cx="2307771" cy="461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B6256B-8DBB-BA92-9B7B-DA9282A50143}"/>
              </a:ext>
            </a:extLst>
          </p:cNvPr>
          <p:cNvSpPr txBox="1"/>
          <p:nvPr/>
        </p:nvSpPr>
        <p:spPr>
          <a:xfrm>
            <a:off x="3541574" y="4681834"/>
            <a:ext cx="2209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(output is 32 bytes)</a:t>
            </a:r>
          </a:p>
        </p:txBody>
      </p:sp>
    </p:spTree>
    <p:extLst>
      <p:ext uri="{BB962C8B-B14F-4D97-AF65-F5344CB8AC3E}">
        <p14:creationId xmlns:p14="http://schemas.microsoft.com/office/powerpoint/2010/main" val="24210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E1813-C77D-A84C-B78F-7ABF2006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Application:  committing to data on a 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0F55-42B5-0749-A18A-E9D1E5CB3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Alice has a large file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.     She posts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       </m:t>
                    </m:r>
                  </m:oMath>
                </a14:m>
                <a:r>
                  <a:rPr lang="en-US" sz="2000" dirty="0"/>
                  <a:t>(32 bytes)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sz="2400" dirty="0"/>
                  <a:t>Bob reads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     Later he learns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’)=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CRF    ⇒    Bob is convinced that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		(otherwise,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 are a collision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We say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b="1" dirty="0"/>
                  <a:t>binding commitment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			(note:  not hiding,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may leak information about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0F55-42B5-0749-A18A-E9D1E5CB3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  <a:blipFill>
                <a:blip r:embed="rId3"/>
                <a:stretch>
                  <a:fillRect l="-1170" t="-962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2AA15-370B-DD42-A6B6-BD2D23E85A71}"/>
              </a:ext>
            </a:extLst>
          </p:cNvPr>
          <p:cNvSpPr/>
          <p:nvPr/>
        </p:nvSpPr>
        <p:spPr>
          <a:xfrm>
            <a:off x="244549" y="2571750"/>
            <a:ext cx="8803758" cy="1160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09E6-267A-B640-A0AE-FDD91035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Committing to a list    </a:t>
            </a:r>
            <a:r>
              <a:rPr lang="en-US" sz="2200" dirty="0"/>
              <a:t>(of transactions)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6C5E8-E99C-1C4C-9265-4368BA0109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447" y="1200150"/>
                <a:ext cx="8867553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Alice has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b="1" dirty="0"/>
                  <a:t>Goal</a:t>
                </a:r>
                <a:r>
                  <a:rPr lang="en-US" sz="2400" dirty="0"/>
                  <a:t>:   </a:t>
                </a:r>
              </a:p>
              <a:p>
                <a:pPr marL="349250" indent="-349250">
                  <a:spcBef>
                    <a:spcPts val="1200"/>
                  </a:spcBef>
                  <a:buNone/>
                </a:pPr>
                <a:r>
                  <a:rPr lang="en-US" sz="2400" dirty="0"/>
                  <a:t>-	Alice posts a </a:t>
                </a:r>
                <a:r>
                  <a:rPr lang="en-US" sz="2400" u="sng" dirty="0"/>
                  <a:t>short</a:t>
                </a:r>
                <a:r>
                  <a:rPr lang="en-US" sz="2400" dirty="0"/>
                  <a:t> binding commitment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  <a:buFontTx/>
                  <a:buChar char="-"/>
                </a:pPr>
                <a:r>
                  <a:rPr lang="en-US" sz="2400" dirty="0"/>
                  <a:t>Bob reads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     Given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i="0" dirty="0" err="1" smtClean="0">
                            <a:latin typeface="Cambria Math" panose="02040503050406030204" pitchFamily="18" charset="0"/>
                          </a:rPr>
                          <m:t>proof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  can check that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aseline="-250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		Bob runs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erify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⇾ accept/reject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728"/>
                  </a:spcBef>
                  <a:buNone/>
                </a:pPr>
                <a:r>
                  <a:rPr lang="en-US" sz="2200" b="1" dirty="0"/>
                  <a:t>security</a:t>
                </a:r>
                <a:r>
                  <a:rPr lang="en-US" sz="2200" dirty="0"/>
                  <a:t>:    adv. cannot find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sz="2200" dirty="0" err="1"/>
                  <a:t>s.t.</a:t>
                </a:r>
                <a:r>
                  <a:rPr lang="en-US" sz="2200" dirty="0"/>
                  <a:t> 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   and</a:t>
                </a:r>
                <a:br>
                  <a:rPr lang="en-US" sz="2200" dirty="0"/>
                </a:br>
                <a:r>
                  <a:rPr lang="en-US" sz="2200" dirty="0"/>
                  <a:t>    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verify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200" dirty="0"/>
                  <a:t>where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6C5E8-E99C-1C4C-9265-4368BA010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447" y="1200150"/>
                <a:ext cx="8867553" cy="3943349"/>
              </a:xfrm>
              <a:blipFill>
                <a:blip r:embed="rId2"/>
                <a:stretch>
                  <a:fillRect l="-1001" t="-962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FE9B7E7-BC86-D745-A6ED-F910EBAD2E71}"/>
              </a:ext>
            </a:extLst>
          </p:cNvPr>
          <p:cNvGrpSpPr/>
          <p:nvPr/>
        </p:nvGrpSpPr>
        <p:grpSpPr>
          <a:xfrm>
            <a:off x="6117476" y="1083419"/>
            <a:ext cx="1239314" cy="1376002"/>
            <a:chOff x="6836735" y="1371600"/>
            <a:chExt cx="1239314" cy="13760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AA2105-6908-4247-BA46-82BA2E091E34}"/>
                </a:ext>
              </a:extLst>
            </p:cNvPr>
            <p:cNvSpPr txBox="1"/>
            <p:nvPr/>
          </p:nvSpPr>
          <p:spPr>
            <a:xfrm>
              <a:off x="6836735" y="1371600"/>
              <a:ext cx="123931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32 bytes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EE5002D-4260-1D48-AD02-5183D08926A7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7297234" y="1833265"/>
              <a:ext cx="159158" cy="9143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B62F866-BCF0-9046-B542-EDCAB03A36D8}"/>
              </a:ext>
            </a:extLst>
          </p:cNvPr>
          <p:cNvSpPr/>
          <p:nvPr/>
        </p:nvSpPr>
        <p:spPr>
          <a:xfrm>
            <a:off x="276447" y="1876097"/>
            <a:ext cx="8757194" cy="20672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6249-0ED2-BE48-A878-FC32F859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4B0D91-9E46-ED4E-9172-FFBC181F6A85}"/>
              </a:ext>
            </a:extLst>
          </p:cNvPr>
          <p:cNvGrpSpPr/>
          <p:nvPr/>
        </p:nvGrpSpPr>
        <p:grpSpPr>
          <a:xfrm>
            <a:off x="1116418" y="1276542"/>
            <a:ext cx="4114801" cy="2517524"/>
            <a:chOff x="1116418" y="1276542"/>
            <a:chExt cx="4114801" cy="2517524"/>
          </a:xfrm>
        </p:grpSpPr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653B1B96-7287-524E-9A50-A5863C2384E9}"/>
                </a:ext>
              </a:extLst>
            </p:cNvPr>
            <p:cNvSpPr/>
            <p:nvPr/>
          </p:nvSpPr>
          <p:spPr>
            <a:xfrm>
              <a:off x="1116418" y="1640961"/>
              <a:ext cx="4114801" cy="2153105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Merkle tree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commitment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7CA22D-B569-5D45-A34E-22AB66B49011}"/>
                    </a:ext>
                  </a:extLst>
                </p:cNvPr>
                <p:cNvSpPr/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7CA22D-B569-5D45-A34E-22AB66B49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1B39B3-6577-7941-A15D-8B4048C09FD2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1B39B3-6577-7941-A15D-8B4048C0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065FD-0EDC-0B45-A853-E58F0FAE9D06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065FD-0EDC-0B45-A853-E58F0FAE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1427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49898-B258-3345-8B28-14E121E9C379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49898-B258-3345-8B28-14E121E9C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14271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D2132-901E-5145-9432-0E7553C6722C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D2132-901E-5145-9432-0E7553C67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C9E069-28BF-C44B-A7B0-9F4F6CF2ADCE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C9E069-28BF-C44B-A7B0-9F4F6CF2A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9B2175-ED8D-294B-B1E1-3E7386001B29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9B2175-ED8D-294B-B1E1-3E7386001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C18117-4FEC-7F4D-A39C-BE275FD01399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C18117-4FEC-7F4D-A39C-BE275FD01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9DAB3-5CCF-D74A-945B-A99D82D17B35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9DAB3-5CCF-D74A-945B-A99D82D17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7507F4A4-60A3-1342-AFA5-62EF15DBCD1D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4E6E01-8095-0243-AB99-AB80AE38818F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A888-BEBE-3948-88ED-ECDCE0F72B51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 of size 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A888-BEBE-3948-88ED-ECDCE0F7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blipFill>
                <a:blip r:embed="rId11"/>
                <a:stretch>
                  <a:fillRect l="-2491" t="-3093" r="-1423" b="-9278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E7BB6B8-FC18-3B41-8BE6-6FA914EE28DA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0F64BA-80FE-BB49-BDE3-43A9805498FD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8CA84E7-DB9F-3445-A052-F74CB58EDA0E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9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1D0-F27B-C246-9CFB-256892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         [simplified]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1E274-5CBB-CD46-800A-A31AB60BE682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51F39-EA04-CF43-9F08-37F5610BD61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D41E9-8B31-6048-B7CA-CF68668E9EFC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D8E0-4E79-0B4C-9DDD-092D6DC1600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E6F72BEC-1BC3-7044-B6E1-2C1BF1AEFC31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897994-4A19-3D4B-A3D5-6D456389E049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25D8A5B-D1FE-3042-AA74-CAE5F9397515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A5555-DD04-944E-88DE-0BCC8C53F6F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9AF5AB-A50C-B142-8054-FC346FF5B69A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8D0F6-1942-7243-B384-202238E4CE14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1EE9E-7514-2244-B126-2797EC097E84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C68765-D986-6B40-B3C9-6BD262F45D7E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770315-86E7-314C-B394-17D6D5522699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E94F9-68F9-7B43-AEDD-76A744EDF75F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32E8F-F360-7A41-9258-C58C01B2460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06B47A-69E0-BD4D-9453-C3EFFE3D0BB6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64B3D4-EA74-4B40-A7A3-14CA21A6660B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10D1EF-4E9D-764B-BE09-670A794F5D4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0253F5-58AB-F646-ACF9-F16CB8346B22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1C47A0-C2ED-F64A-A46D-9E95DA5A5D6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FBA9FF-4C45-E24B-BE5F-2E0DAD7E6A5D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7E9FED-178A-6B48-966F-76D81AA8E30A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85BFAB-D039-D94B-B4EE-0823678CE03A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FE299-15D9-3E4A-8E11-EFBFA93014C0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BD0BA9-B662-2245-93EF-225A8799D4E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6F3449-64FE-7041-8A51-55108BF6BA8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0CF379-0D5A-E846-A268-3D2F763DE1D7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A7C89-3C4F-FF4C-A436-EFF5586D033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 of size 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blipFill>
                <a:blip r:embed="rId11"/>
                <a:stretch>
                  <a:fillRect l="-2491" t="-3093" r="-1423" b="-9278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/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blipFill>
                <a:blip r:embed="rId12"/>
                <a:stretch>
                  <a:fillRect l="-2448" t="-2597" b="-12987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F60F1C-20F3-D34D-B907-719F1AC374B2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096C8D-4DEB-384E-BBE0-005E00C315A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329507-B7A0-1048-A995-911D6A0C8885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1978EED-CA66-4243-8676-F55CB33304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B97931-D3A9-3248-804E-C143CC336BF9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/>
              <p:nvPr/>
            </p:nvSpPr>
            <p:spPr>
              <a:xfrm>
                <a:off x="5724861" y="3947973"/>
                <a:ext cx="3033651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length of proof: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861" y="3947973"/>
                <a:ext cx="3033651" cy="461665"/>
              </a:xfrm>
              <a:prstGeom prst="rect">
                <a:avLst/>
              </a:prstGeom>
              <a:blipFill>
                <a:blip r:embed="rId19"/>
                <a:stretch>
                  <a:fillRect l="-291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259C2FE-AAFA-9E42-95DC-AAEFAF93C274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B8EEDA-E77A-D246-8416-B4741EAF301A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FD1821D-AC55-6145-9D8B-C9923EDC4BDD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55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8" grpId="0" animBg="1"/>
      <p:bldP spid="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1D0-F27B-C246-9CFB-256892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         [simplified]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1E274-5CBB-CD46-800A-A31AB60BE682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51F39-EA04-CF43-9F08-37F5610BD61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D41E9-8B31-6048-B7CA-CF68668E9EFC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D8E0-4E79-0B4C-9DDD-092D6DC1600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E6F72BEC-1BC3-7044-B6E1-2C1BF1AEFC31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897994-4A19-3D4B-A3D5-6D456389E049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25D8A5B-D1FE-3042-AA74-CAE5F9397515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A5555-DD04-944E-88DE-0BCC8C53F6F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9AF5AB-A50C-B142-8054-FC346FF5B69A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8D0F6-1942-7243-B384-202238E4CE14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1EE9E-7514-2244-B126-2797EC097E84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C68765-D986-6B40-B3C9-6BD262F45D7E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770315-86E7-314C-B394-17D6D5522699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E94F9-68F9-7B43-AEDD-76A744EDF75F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32E8F-F360-7A41-9258-C58C01B2460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06B47A-69E0-BD4D-9453-C3EFFE3D0BB6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64B3D4-EA74-4B40-A7A3-14CA21A6660B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10D1EF-4E9D-764B-BE09-670A794F5D4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0253F5-58AB-F646-ACF9-F16CB8346B22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1C47A0-C2ED-F64A-A46D-9E95DA5A5D6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FBA9FF-4C45-E24B-BE5F-2E0DAD7E6A5D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7E9FED-178A-6B48-966F-76D81AA8E30A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85BFAB-D039-D94B-B4EE-0823678CE03A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FE299-15D9-3E4A-8E11-EFBFA93014C0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BD0BA9-B662-2245-93EF-225A8799D4E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6F3449-64FE-7041-8A51-55108BF6BA8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0CF379-0D5A-E846-A268-3D2F763DE1D7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A7C89-3C4F-FF4C-A436-EFF5586D033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/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blipFill>
                <a:blip r:embed="rId11"/>
                <a:stretch>
                  <a:fillRect l="-2439" t="-3947" b="-14474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F60F1C-20F3-D34D-B907-719F1AC374B2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096C8D-4DEB-384E-BBE0-005E00C315A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329507-B7A0-1048-A995-911D6A0C8885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1978EED-CA66-4243-8676-F55CB33304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B97931-D3A9-3248-804E-C143CC336BF9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/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 does: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⇽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:r>
                  <a:rPr lang="en-US" dirty="0"/>
                  <a:t>	accept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blipFill>
                <a:blip r:embed="rId18"/>
                <a:stretch>
                  <a:fillRect l="-3057" t="-3289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2134C224-E846-5641-9132-F1152FC8DECA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495CB7B-6FDB-FB4B-B107-62C5CC4DCD06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0863543-2800-E64E-9481-7C7EF922DB17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4615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AAC5-A085-2042-8833-96E8817A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80D71-A65C-B54C-A880-770F024757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86" y="915017"/>
                <a:ext cx="8952614" cy="251644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:   For a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:     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CRF then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	adv. cannot find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sz="2400" dirty="0"/>
                  <a:t>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</a:t>
                </a:r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  		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commit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b="0" i="0" dirty="0">
                    <a:latin typeface="+mj-lt"/>
                  </a:rPr>
                  <a:t>,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verify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accept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(to prove, prove the contra-positive)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80D71-A65C-B54C-A880-770F024757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86" y="915017"/>
                <a:ext cx="8952614" cy="2516442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A4CFFD-24F4-E00F-89F0-CE4E1CABD42A}"/>
                  </a:ext>
                </a:extLst>
              </p:cNvPr>
              <p:cNvSpPr txBox="1"/>
              <p:nvPr/>
            </p:nvSpPr>
            <p:spPr>
              <a:xfrm>
                <a:off x="191386" y="3654244"/>
                <a:ext cx="8533170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b="1" dirty="0">
                    <a:latin typeface="+mn-lt"/>
                  </a:rPr>
                  <a:t>How is this useful?     </a:t>
                </a:r>
                <a:r>
                  <a:rPr lang="en-US" dirty="0">
                    <a:latin typeface="+mn-lt"/>
                  </a:rPr>
                  <a:t>To post a block of transactions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 on chain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	suffices to only write commit(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) to chain.   Keeps chain small.   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>
                    <a:latin typeface="+mn-lt"/>
                  </a:rPr>
                  <a:t>		⇒   Later, can prove contents of every Tx.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A4CFFD-24F4-E00F-89F0-CE4E1CABD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" y="3654244"/>
                <a:ext cx="8533170" cy="1354217"/>
              </a:xfrm>
              <a:prstGeom prst="rect">
                <a:avLst/>
              </a:prstGeom>
              <a:blipFill>
                <a:blip r:embed="rId3"/>
                <a:stretch>
                  <a:fillRect l="-1040" t="-2778" r="-149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73BEFC3-F922-E365-AD9A-6E4126F52576}"/>
              </a:ext>
            </a:extLst>
          </p:cNvPr>
          <p:cNvSpPr/>
          <p:nvPr/>
        </p:nvSpPr>
        <p:spPr>
          <a:xfrm>
            <a:off x="148522" y="986457"/>
            <a:ext cx="8295391" cy="17424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0AAB393-A3C4-FE45-A982-0530578E063F}"/>
              </a:ext>
            </a:extLst>
          </p:cNvPr>
          <p:cNvSpPr/>
          <p:nvPr/>
        </p:nvSpPr>
        <p:spPr>
          <a:xfrm>
            <a:off x="0" y="1388148"/>
            <a:ext cx="9144000" cy="10693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32761E-4A03-0D41-8C1A-8E4C38ECF915}"/>
              </a:ext>
            </a:extLst>
          </p:cNvPr>
          <p:cNvGrpSpPr/>
          <p:nvPr/>
        </p:nvGrpSpPr>
        <p:grpSpPr>
          <a:xfrm>
            <a:off x="6439974" y="2071480"/>
            <a:ext cx="2515112" cy="1916849"/>
            <a:chOff x="894701" y="2819400"/>
            <a:chExt cx="3353482" cy="2555799"/>
          </a:xfrm>
        </p:grpSpPr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B97A92E2-6D98-414C-A945-FCE71E9504CD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B4E759-F767-1A45-A2C0-0EDD026A933A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2D6AA9A-3639-004B-BAE5-6503EFE045A9}"/>
              </a:ext>
            </a:extLst>
          </p:cNvPr>
          <p:cNvGrpSpPr/>
          <p:nvPr/>
        </p:nvGrpSpPr>
        <p:grpSpPr>
          <a:xfrm>
            <a:off x="3406632" y="2114550"/>
            <a:ext cx="2515112" cy="1916849"/>
            <a:chOff x="894701" y="2819400"/>
            <a:chExt cx="3353482" cy="2555799"/>
          </a:xfrm>
        </p:grpSpPr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F929D135-C455-1141-81F9-F613D7C6C4D8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A9344A-2D79-9949-9B06-4D3EC1816061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4F026D-1F8C-D64D-ADDA-BA3CFCD54A6E}"/>
              </a:ext>
            </a:extLst>
          </p:cNvPr>
          <p:cNvGrpSpPr/>
          <p:nvPr/>
        </p:nvGrpSpPr>
        <p:grpSpPr>
          <a:xfrm>
            <a:off x="415478" y="2114550"/>
            <a:ext cx="2515112" cy="1916849"/>
            <a:chOff x="894701" y="2819400"/>
            <a:chExt cx="3353482" cy="2555799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4867E79B-4F2D-274A-97BB-B663C7FBE951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5746E7-9CCF-5A4D-AA73-0C151D4BF022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A53CE0-3190-F749-8D47-E849D56E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 block chain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820443-B273-A649-8918-6416915BE018}"/>
              </a:ext>
            </a:extLst>
          </p:cNvPr>
          <p:cNvCxnSpPr>
            <a:cxnSpLocks/>
          </p:cNvCxnSpPr>
          <p:nvPr/>
        </p:nvCxnSpPr>
        <p:spPr>
          <a:xfrm>
            <a:off x="0" y="1388147"/>
            <a:ext cx="9144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B9E2E3-2E72-2B4F-99B4-F8C7A1021151}"/>
              </a:ext>
            </a:extLst>
          </p:cNvPr>
          <p:cNvCxnSpPr>
            <a:cxnSpLocks/>
          </p:cNvCxnSpPr>
          <p:nvPr/>
        </p:nvCxnSpPr>
        <p:spPr>
          <a:xfrm>
            <a:off x="0" y="2457450"/>
            <a:ext cx="9144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F94DF6-AEA8-3D40-B522-E7FEEC6BEFAA}"/>
              </a:ext>
            </a:extLst>
          </p:cNvPr>
          <p:cNvSpPr txBox="1"/>
          <p:nvPr/>
        </p:nvSpPr>
        <p:spPr>
          <a:xfrm>
            <a:off x="555585" y="983848"/>
            <a:ext cx="14526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blockchain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F36E79-39CF-9F4F-8018-0F22AAA1BAC1}"/>
              </a:ext>
            </a:extLst>
          </p:cNvPr>
          <p:cNvGrpSpPr/>
          <p:nvPr/>
        </p:nvGrpSpPr>
        <p:grpSpPr>
          <a:xfrm>
            <a:off x="400050" y="1485901"/>
            <a:ext cx="2628153" cy="859790"/>
            <a:chOff x="1328058" y="2077732"/>
            <a:chExt cx="3504204" cy="11463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5B2E26-063F-ED41-8436-25C16FEBCEF6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69FE68-C27C-FB4A-9163-4ECF98BA751E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5AF669-D088-DC48-9554-D198D530D7E2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3279B0-1830-A445-9B29-97915D43FA9B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b="1" dirty="0"/>
                <a:t>⊥</a:t>
              </a:r>
              <a:endParaRPr lang="en-US" sz="18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69FCD-99BE-7F4C-942A-9A9A9D6DB69C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2A2D8-FBA8-9046-A1A6-F8B0AADE1252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BB648-638B-EB4C-88FE-79B290CEDFF9}"/>
              </a:ext>
            </a:extLst>
          </p:cNvPr>
          <p:cNvGrpSpPr/>
          <p:nvPr/>
        </p:nvGrpSpPr>
        <p:grpSpPr>
          <a:xfrm>
            <a:off x="3389631" y="1485901"/>
            <a:ext cx="2628153" cy="859790"/>
            <a:chOff x="1328058" y="2077732"/>
            <a:chExt cx="3504204" cy="11463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D8FCC3-BF9F-724B-9429-280A7B947FFD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A78B27-6BB1-E544-A327-912E1F24A505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738302-0D9F-8342-B3F1-5533B06E5112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695A39-96E0-5544-8972-FEDD005565A2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hash</a:t>
              </a:r>
              <a:endParaRPr lang="en-US" sz="18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B793A4-6697-684E-95C0-F42C6D41D9DA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8A5B78-D870-7A4A-84D0-B6CA48CB5F47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7279127-0915-8242-9B52-2969AA74061C}"/>
              </a:ext>
            </a:extLst>
          </p:cNvPr>
          <p:cNvGrpSpPr/>
          <p:nvPr/>
        </p:nvGrpSpPr>
        <p:grpSpPr>
          <a:xfrm>
            <a:off x="2320282" y="1569537"/>
            <a:ext cx="1473855" cy="252765"/>
            <a:chOff x="3093709" y="2092716"/>
            <a:chExt cx="1965140" cy="337020"/>
          </a:xfrm>
        </p:grpSpPr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347190FD-1E4C-184F-8499-6E3C79CED5EA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3526342" y="2092716"/>
              <a:ext cx="1532507" cy="337020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1DBFBA-6536-9844-BC09-5A1DB62B00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3709" y="2092716"/>
              <a:ext cx="433836" cy="2591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7BD5168-B710-0E48-84CA-53505F114868}"/>
              </a:ext>
            </a:extLst>
          </p:cNvPr>
          <p:cNvGrpSpPr/>
          <p:nvPr/>
        </p:nvGrpSpPr>
        <p:grpSpPr>
          <a:xfrm>
            <a:off x="6379213" y="1488650"/>
            <a:ext cx="2628153" cy="859790"/>
            <a:chOff x="1328058" y="2077732"/>
            <a:chExt cx="3504204" cy="11463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7401307-AEE1-6D47-93EC-4844F168C755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7FCD95D-F42E-964E-A05D-C30EA392DAA7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4F2FB80-7671-7743-966E-CE9FCD835BE1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8AADF3-CFE0-1449-A4F5-A2FC56FD48EB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hash</a:t>
              </a:r>
              <a:endParaRPr lang="en-US" sz="18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8B1A0F-426A-114E-8B2B-5B52030F6B3D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B1AF9A-1582-7641-AA89-925B5BC3ED2C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71E01E0-6160-B349-BCBE-5F7B5613E4CF}"/>
              </a:ext>
            </a:extLst>
          </p:cNvPr>
          <p:cNvGrpSpPr/>
          <p:nvPr/>
        </p:nvGrpSpPr>
        <p:grpSpPr>
          <a:xfrm>
            <a:off x="5301916" y="1565395"/>
            <a:ext cx="1473855" cy="252765"/>
            <a:chOff x="3093709" y="2092716"/>
            <a:chExt cx="1965140" cy="337020"/>
          </a:xfrm>
        </p:grpSpPr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D0C38DE4-7B4C-2D41-908C-85800F2E91EE}"/>
                </a:ext>
              </a:extLst>
            </p:cNvPr>
            <p:cNvCxnSpPr>
              <a:cxnSpLocks/>
            </p:cNvCxnSpPr>
            <p:nvPr/>
          </p:nvCxnSpPr>
          <p:spPr>
            <a:xfrm>
              <a:off x="3526342" y="2092716"/>
              <a:ext cx="1532507" cy="33702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7A5108F-0002-4847-A239-FB83A8F3B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3709" y="2092716"/>
              <a:ext cx="433836" cy="2591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8C94ABE-04CF-6E46-9440-8C0A6CB54E4F}"/>
              </a:ext>
            </a:extLst>
          </p:cNvPr>
          <p:cNvSpPr txBox="1"/>
          <p:nvPr/>
        </p:nvSpPr>
        <p:spPr>
          <a:xfrm>
            <a:off x="914400" y="4591475"/>
            <a:ext cx="77892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Merkle proofs are used to prove that a Tx is “on the block chain”</a:t>
            </a:r>
          </a:p>
        </p:txBody>
      </p:sp>
    </p:spTree>
    <p:extLst>
      <p:ext uri="{BB962C8B-B14F-4D97-AF65-F5344CB8AC3E}">
        <p14:creationId xmlns:p14="http://schemas.microsoft.com/office/powerpoint/2010/main" val="16716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7B16-077B-A94D-AEF4-308A35A7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application:  proof of work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452884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Goal</a:t>
                </a:r>
                <a:r>
                  <a:rPr lang="en-US" sz="2400" dirty="0"/>
                  <a:t>:   computational problem that</a:t>
                </a:r>
              </a:p>
              <a:p>
                <a:r>
                  <a:rPr lang="en-US" sz="2400" dirty="0"/>
                  <a:t>takes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solve, but			(D is called the </a:t>
                </a:r>
                <a:r>
                  <a:rPr lang="en-US" sz="2400" b="1" dirty="0"/>
                  <a:t>difficulty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solution takes time O(1) to verify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How?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⇾{0,1,2,…,2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dirty="0"/>
                  <a:t>    e.g.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puzzle:   input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  output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)&lt;2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verify(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):    accept if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)&lt;2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452884" cy="3818430"/>
              </a:xfrm>
              <a:blipFill>
                <a:blip r:embed="rId2"/>
                <a:stretch>
                  <a:fillRect l="-1203" t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DEB1A31-1CD9-4546-A054-852815C01719}"/>
              </a:ext>
            </a:extLst>
          </p:cNvPr>
          <p:cNvSpPr/>
          <p:nvPr/>
        </p:nvSpPr>
        <p:spPr>
          <a:xfrm>
            <a:off x="3742664" y="4221125"/>
            <a:ext cx="2371058" cy="60605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84757-0C30-404E-8FA8-EB8E070EB1B5}"/>
              </a:ext>
            </a:extLst>
          </p:cNvPr>
          <p:cNvSpPr/>
          <p:nvPr/>
        </p:nvSpPr>
        <p:spPr>
          <a:xfrm>
            <a:off x="276447" y="1200151"/>
            <a:ext cx="5082362" cy="1371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7B16-077B-A94D-AEF4-308A35A7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application:  proof of work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88829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:    if H is a “random function” then the best algorithm </a:t>
                </a:r>
                <a:br>
                  <a:rPr lang="en-US" sz="2400" dirty="0"/>
                </a:br>
                <a:r>
                  <a:rPr lang="en-US" sz="2400" dirty="0"/>
                  <a:t>	requires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 evaluations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in expectation.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Note:  this is a parallel algorithm</a:t>
                </a:r>
              </a:p>
              <a:p>
                <a:pPr marL="0" indent="0">
                  <a:buNone/>
                </a:pPr>
                <a:r>
                  <a:rPr lang="en-US" sz="2400" dirty="0"/>
                  <a:t>	⇒   the more machines I have, the faster I solve the puzzle.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Proof of work is used in some consensus protocols (e.g., Bitcoin)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sz="2400" dirty="0"/>
                  <a:t>	Bitcoin uses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SHA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SHA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88829" cy="3818430"/>
              </a:xfrm>
              <a:blipFill>
                <a:blip r:embed="rId2"/>
                <a:stretch>
                  <a:fillRect l="-1182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02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95D4-A1F9-2F4B-949E-39608D4B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Blockchains: what is the new idea?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2EA086-9F3B-4441-8DE2-EB60A21195A5}"/>
              </a:ext>
            </a:extLst>
          </p:cNvPr>
          <p:cNvCxnSpPr/>
          <p:nvPr/>
        </p:nvCxnSpPr>
        <p:spPr>
          <a:xfrm>
            <a:off x="331076" y="2207172"/>
            <a:ext cx="8355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6393CB-1453-A644-8D14-DEDA5AD7CC84}"/>
              </a:ext>
            </a:extLst>
          </p:cNvPr>
          <p:cNvCxnSpPr/>
          <p:nvPr/>
        </p:nvCxnSpPr>
        <p:spPr>
          <a:xfrm>
            <a:off x="867103" y="2081048"/>
            <a:ext cx="0" cy="268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0B76B7-66B6-C642-8E07-C974D08454C6}"/>
              </a:ext>
            </a:extLst>
          </p:cNvPr>
          <p:cNvSpPr txBox="1"/>
          <p:nvPr/>
        </p:nvSpPr>
        <p:spPr>
          <a:xfrm>
            <a:off x="457200" y="15856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2009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C16B9-2C2C-824A-9841-EAD03CFDD31C}"/>
              </a:ext>
            </a:extLst>
          </p:cNvPr>
          <p:cNvSpPr txBox="1"/>
          <p:nvPr/>
        </p:nvSpPr>
        <p:spPr>
          <a:xfrm>
            <a:off x="345934" y="2423224"/>
            <a:ext cx="106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Bitcoin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AFEEE-DA07-964B-A2DB-B434AB9FCB4C}"/>
              </a:ext>
            </a:extLst>
          </p:cNvPr>
          <p:cNvSpPr txBox="1"/>
          <p:nvPr/>
        </p:nvSpPr>
        <p:spPr>
          <a:xfrm>
            <a:off x="359226" y="3078536"/>
            <a:ext cx="7460056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Several innovations: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practical </a:t>
            </a:r>
            <a:r>
              <a:rPr lang="en-US" b="1" dirty="0">
                <a:latin typeface="+mn-lt"/>
              </a:rPr>
              <a:t>public append-only data structure</a:t>
            </a:r>
            <a:r>
              <a:rPr lang="en-US" dirty="0">
                <a:latin typeface="+mn-lt"/>
              </a:rPr>
              <a:t>,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secured by </a:t>
            </a:r>
            <a:r>
              <a:rPr lang="en-US" u="sng" dirty="0">
                <a:latin typeface="+mn-lt"/>
              </a:rPr>
              <a:t>replication</a:t>
            </a:r>
            <a:r>
              <a:rPr lang="en-US" dirty="0">
                <a:latin typeface="+mn-lt"/>
              </a:rPr>
              <a:t> and </a:t>
            </a:r>
            <a:r>
              <a:rPr lang="en-US" u="sng" dirty="0">
                <a:latin typeface="+mn-lt"/>
              </a:rPr>
              <a:t>incentives</a:t>
            </a:r>
            <a:r>
              <a:rPr lang="en-US" dirty="0">
                <a:latin typeface="+mn-lt"/>
              </a:rPr>
              <a:t>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fixed supply asset </a:t>
            </a:r>
            <a:r>
              <a:rPr lang="en-US" sz="2000" dirty="0">
                <a:latin typeface="+mn-lt"/>
              </a:rPr>
              <a:t>(BTC)</a:t>
            </a:r>
            <a:r>
              <a:rPr lang="en-US" dirty="0">
                <a:latin typeface="+mn-lt"/>
              </a:rPr>
              <a:t>.    Digital payments, and more.</a:t>
            </a:r>
          </a:p>
        </p:txBody>
      </p:sp>
    </p:spTree>
    <p:extLst>
      <p:ext uri="{BB962C8B-B14F-4D97-AF65-F5344CB8AC3E}">
        <p14:creationId xmlns:p14="http://schemas.microsoft.com/office/powerpoint/2010/main" val="27169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47E5F7-9375-E34A-8C68-F566D9978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83307"/>
            <a:ext cx="7772400" cy="695368"/>
          </a:xfrm>
        </p:spPr>
        <p:txBody>
          <a:bodyPr/>
          <a:lstStyle/>
          <a:p>
            <a:r>
              <a:rPr lang="en-US" dirty="0"/>
              <a:t>Cryptography background:</a:t>
            </a:r>
            <a:br>
              <a:rPr lang="en-US" dirty="0"/>
            </a:br>
            <a:r>
              <a:rPr lang="en-US" dirty="0"/>
              <a:t>Digital Signatures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1059F8C-C478-A545-A4BF-F3315846C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1742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authorize a transaction</a:t>
            </a:r>
          </a:p>
        </p:txBody>
      </p:sp>
    </p:spTree>
    <p:extLst>
      <p:ext uri="{BB962C8B-B14F-4D97-AF65-F5344CB8AC3E}">
        <p14:creationId xmlns:p14="http://schemas.microsoft.com/office/powerpoint/2010/main" val="802808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895350"/>
            <a:ext cx="8839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Physical signatures:  </a:t>
            </a:r>
            <a:r>
              <a:rPr lang="en-US" b="0" dirty="0"/>
              <a:t>bind transaction to author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581150"/>
            <a:ext cx="3352800" cy="1186854"/>
            <a:chOff x="609600" y="1962150"/>
            <a:chExt cx="3352800" cy="1186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962150"/>
              <a:ext cx="3352800" cy="11868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14400" y="239395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0393" t="16976" r="29453" b="8950"/>
            <a:stretch/>
          </p:blipFill>
          <p:spPr>
            <a:xfrm>
              <a:off x="1600201" y="2724150"/>
              <a:ext cx="457200" cy="28724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070069" y="2561979"/>
            <a:ext cx="4311931" cy="1196625"/>
            <a:chOff x="4070069" y="2561979"/>
            <a:chExt cx="4311931" cy="1196625"/>
          </a:xfrm>
        </p:grpSpPr>
        <p:grpSp>
          <p:nvGrpSpPr>
            <p:cNvPr id="9" name="Group 8"/>
            <p:cNvGrpSpPr/>
            <p:nvPr/>
          </p:nvGrpSpPr>
          <p:grpSpPr>
            <a:xfrm>
              <a:off x="5029200" y="2571750"/>
              <a:ext cx="3352800" cy="1186854"/>
              <a:chOff x="609600" y="1962150"/>
              <a:chExt cx="3352800" cy="118685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1962150"/>
                <a:ext cx="3352800" cy="118685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14400" y="2393950"/>
                <a:ext cx="2588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Bob agrees to pay Alice 100$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10393" t="16976" r="29453" b="8950"/>
              <a:stretch/>
            </p:blipFill>
            <p:spPr>
              <a:xfrm>
                <a:off x="1600201" y="2724150"/>
                <a:ext cx="457200" cy="287246"/>
              </a:xfrm>
              <a:prstGeom prst="rect">
                <a:avLst/>
              </a:prstGeom>
            </p:spPr>
          </p:pic>
        </p:grpSp>
        <p:sp>
          <p:nvSpPr>
            <p:cNvPr id="6" name="Right Arrow 5"/>
            <p:cNvSpPr/>
            <p:nvPr/>
          </p:nvSpPr>
          <p:spPr>
            <a:xfrm rot="1672349">
              <a:off x="4070069" y="2561979"/>
              <a:ext cx="6858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3796665"/>
            <a:ext cx="85628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 in the digital world: 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   anyone can copy Bob’s signature from one doc to another</a:t>
            </a:r>
          </a:p>
        </p:txBody>
      </p:sp>
    </p:spTree>
    <p:extLst>
      <p:ext uri="{BB962C8B-B14F-4D97-AF65-F5344CB8AC3E}">
        <p14:creationId xmlns:p14="http://schemas.microsoft.com/office/powerpoint/2010/main" val="25241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3221"/>
            <a:ext cx="8229600" cy="857250"/>
          </a:xfrm>
        </p:spPr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839200" cy="609600"/>
          </a:xfrm>
        </p:spPr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Solution:  </a:t>
            </a:r>
            <a:r>
              <a:rPr lang="en-US" b="0" dirty="0"/>
              <a:t>make signature depend on document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1863864"/>
            <a:ext cx="3352800" cy="1186854"/>
            <a:chOff x="304800" y="2019240"/>
            <a:chExt cx="3352800" cy="1186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019240"/>
              <a:ext cx="3352800" cy="11868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245104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92" y="3692664"/>
            <a:ext cx="103632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64" y="4302264"/>
            <a:ext cx="1667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secret signing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sk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9192" y="3768864"/>
            <a:ext cx="1494608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signing</a:t>
            </a:r>
          </a:p>
          <a:p>
            <a:pPr algn="ctr"/>
            <a:r>
              <a:rPr lang="en-US" dirty="0"/>
              <a:t>algorithm</a:t>
            </a:r>
          </a:p>
        </p:txBody>
      </p:sp>
      <p:sp>
        <p:nvSpPr>
          <p:cNvPr id="2" name="Up Arrow 1"/>
          <p:cNvSpPr/>
          <p:nvPr/>
        </p:nvSpPr>
        <p:spPr>
          <a:xfrm flipV="1">
            <a:off x="2924992" y="3159264"/>
            <a:ext cx="228600" cy="5334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477192" y="4073664"/>
            <a:ext cx="7620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105150"/>
            <a:ext cx="1354908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signature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075" y="142428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Signer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1733550"/>
            <a:ext cx="1295400" cy="1295400"/>
            <a:chOff x="6629400" y="1428750"/>
            <a:chExt cx="1295400" cy="1295400"/>
          </a:xfrm>
        </p:grpSpPr>
        <p:sp>
          <p:nvSpPr>
            <p:cNvPr id="14" name="Rounded Rectangle 13"/>
            <p:cNvSpPr/>
            <p:nvPr/>
          </p:nvSpPr>
          <p:spPr>
            <a:xfrm>
              <a:off x="6629400" y="1962150"/>
              <a:ext cx="1295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verifier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1800" y="1428750"/>
              <a:ext cx="1113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Verifier</a:t>
              </a: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332376" y="2647950"/>
            <a:ext cx="10795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43" t="13511" r="3163" b="8927"/>
          <a:stretch/>
        </p:blipFill>
        <p:spPr>
          <a:xfrm flipH="1">
            <a:off x="6789603" y="3817691"/>
            <a:ext cx="958533" cy="591024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6225134" y="4280716"/>
            <a:ext cx="204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public verification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pk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23" name="Up Arrow 22"/>
          <p:cNvSpPr/>
          <p:nvPr/>
        </p:nvSpPr>
        <p:spPr>
          <a:xfrm>
            <a:off x="7110375" y="3105150"/>
            <a:ext cx="228600" cy="7620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797585" y="2116838"/>
            <a:ext cx="1346919" cy="1015663"/>
            <a:chOff x="7772400" y="2091775"/>
            <a:chExt cx="1346919" cy="1015663"/>
          </a:xfrm>
        </p:grpSpPr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>
              <a:off x="7772400" y="2647950"/>
              <a:ext cx="6858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105475" y="2091775"/>
              <a:ext cx="10138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‘accept’</a:t>
              </a:r>
            </a:p>
            <a:p>
              <a:pPr algn="ctr"/>
              <a:r>
                <a:rPr lang="en-US" sz="2000" b="1" dirty="0">
                  <a:latin typeface="+mn-lt"/>
                </a:rPr>
                <a:t>or</a:t>
              </a:r>
            </a:p>
            <a:p>
              <a:pPr algn="ctr"/>
              <a:r>
                <a:rPr lang="en-US" sz="2000" b="1" dirty="0">
                  <a:latin typeface="+mn-lt"/>
                </a:rPr>
                <a:t>‘reject’</a:t>
              </a:r>
            </a:p>
          </p:txBody>
        </p:sp>
      </p:grpSp>
      <p:sp>
        <p:nvSpPr>
          <p:cNvPr id="27" name="Bent Arrow 26"/>
          <p:cNvSpPr/>
          <p:nvPr/>
        </p:nvSpPr>
        <p:spPr>
          <a:xfrm rot="16200000" flipV="1">
            <a:off x="3651399" y="3600450"/>
            <a:ext cx="685800" cy="609600"/>
          </a:xfrm>
          <a:prstGeom prst="ben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5029200" y="1885950"/>
            <a:ext cx="304800" cy="16764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54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signatures:   syntax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71550"/>
            <a:ext cx="8686800" cy="4095750"/>
          </a:xfrm>
        </p:spPr>
        <p:txBody>
          <a:bodyPr>
            <a:normAutofit/>
          </a:bodyPr>
          <a:lstStyle/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r>
              <a:rPr lang="en-US" sz="2400" b="1" u="sng" dirty="0">
                <a:sym typeface="Symbol" charset="0"/>
              </a:rPr>
              <a:t>Def</a:t>
            </a:r>
            <a:r>
              <a:rPr lang="en-US" sz="2400" dirty="0">
                <a:sym typeface="Symbol" charset="0"/>
              </a:rPr>
              <a:t>:    a signature scheme is a triple of algorithms:</a:t>
            </a: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Gen</a:t>
            </a:r>
            <a:r>
              <a:rPr lang="en-US" sz="2400" dirty="0">
                <a:sym typeface="Symbol" charset="0"/>
              </a:rPr>
              <a:t>():  </a:t>
            </a:r>
            <a:r>
              <a:rPr lang="en-US" sz="2400" dirty="0"/>
              <a:t>outputs a key pair    (pk, </a:t>
            </a:r>
            <a:r>
              <a:rPr lang="en-US" sz="2400" dirty="0" err="1"/>
              <a:t>sk</a:t>
            </a:r>
            <a:r>
              <a:rPr lang="en-US" sz="2400" dirty="0"/>
              <a:t>)</a:t>
            </a:r>
            <a:endParaRPr lang="en-US" sz="2400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Sign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sk</a:t>
            </a:r>
            <a:r>
              <a:rPr lang="en-US" sz="2400" dirty="0">
                <a:sym typeface="Symbol" charset="0"/>
              </a:rPr>
              <a:t>, </a:t>
            </a:r>
            <a:r>
              <a:rPr lang="en-US" sz="2400" dirty="0"/>
              <a:t>msg</a:t>
            </a:r>
            <a:r>
              <a:rPr lang="en-US" sz="2400" dirty="0">
                <a:sym typeface="Symbol" charset="0"/>
              </a:rPr>
              <a:t>)  outputs sig.  </a:t>
            </a:r>
            <a:r>
              <a:rPr lang="en-US" sz="2400" dirty="0" err="1">
                <a:sym typeface="Symbol" charset="0"/>
              </a:rPr>
              <a:t>σ</a:t>
            </a:r>
            <a:endParaRPr lang="en-US" sz="2400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Verify</a:t>
            </a:r>
            <a:r>
              <a:rPr lang="en-US" sz="2400" dirty="0">
                <a:sym typeface="Symbol" charset="0"/>
              </a:rPr>
              <a:t>(pk, msg, </a:t>
            </a:r>
            <a:r>
              <a:rPr lang="en-US" sz="2400" dirty="0" err="1">
                <a:sym typeface="Symbol" charset="0"/>
              </a:rPr>
              <a:t>σ</a:t>
            </a:r>
            <a:r>
              <a:rPr lang="en-US" sz="2400" dirty="0">
                <a:sym typeface="Symbol" charset="0"/>
              </a:rPr>
              <a:t>)  outputs ‘accept</a:t>
            </a:r>
            <a:r>
              <a:rPr lang="ja-JP" altLang="en-US" sz="2400" dirty="0">
                <a:latin typeface="Arial"/>
                <a:sym typeface="Symbol" charset="0"/>
              </a:rPr>
              <a:t>’</a:t>
            </a:r>
            <a:r>
              <a:rPr lang="en-US" sz="2400" dirty="0">
                <a:sym typeface="Symbol" charset="0"/>
              </a:rPr>
              <a:t> or  ‘reject</a:t>
            </a:r>
            <a:r>
              <a:rPr lang="en-US" sz="2400" dirty="0">
                <a:latin typeface="Arial"/>
                <a:sym typeface="Symbol" charset="0"/>
              </a:rPr>
              <a:t>’</a:t>
            </a:r>
            <a:endParaRPr lang="en-US" altLang="ja-JP" sz="2400" dirty="0">
              <a:latin typeface="Arial"/>
              <a:sym typeface="Symbol" charset="0"/>
            </a:endParaRPr>
          </a:p>
          <a:p>
            <a:pPr marL="0" indent="0">
              <a:spcBef>
                <a:spcPts val="4200"/>
              </a:spcBef>
              <a:buNone/>
            </a:pPr>
            <a:r>
              <a:rPr lang="en-US" sz="2400" b="1" u="sng" dirty="0"/>
              <a:t>Secure signatures</a:t>
            </a:r>
            <a:r>
              <a:rPr lang="en-US" sz="2400" dirty="0"/>
              <a:t>:   (informal)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Adversary who sees signatures </a:t>
            </a:r>
            <a:r>
              <a:rPr lang="en-US" sz="2400" b="1" dirty="0"/>
              <a:t>on many messages </a:t>
            </a:r>
            <a:r>
              <a:rPr lang="en-US" sz="2400" dirty="0"/>
              <a:t>of his choice,</a:t>
            </a:r>
            <a:br>
              <a:rPr lang="en-US" sz="2400" dirty="0"/>
            </a:br>
            <a:r>
              <a:rPr lang="en-US" sz="2400" dirty="0"/>
              <a:t>	cannot forge a signature on a new message.</a:t>
            </a:r>
          </a:p>
        </p:txBody>
      </p:sp>
    </p:spTree>
    <p:extLst>
      <p:ext uri="{BB962C8B-B14F-4D97-AF65-F5344CB8AC3E}">
        <p14:creationId xmlns:p14="http://schemas.microsoft.com/office/powerpoint/2010/main" val="23083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4103-22F4-FC4C-B55F-CD108CFE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of signature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D54E-EFB5-3847-91A8-F48D20A0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01" y="1029672"/>
            <a:ext cx="8686801" cy="398890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776"/>
              </a:spcBef>
              <a:buFont typeface="+mj-lt"/>
              <a:buAutoNum type="arabicPeriod"/>
            </a:pPr>
            <a:r>
              <a:rPr lang="en-US" sz="2400" u="sng" dirty="0"/>
              <a:t>RSA signatures (old … not used in blockchains)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long sigs and public keys (≥256 bytes),    fast to verify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u="sng" dirty="0"/>
              <a:t>Discrete-log signatures</a:t>
            </a:r>
            <a:r>
              <a:rPr lang="en-US" sz="2400" dirty="0"/>
              <a:t>:   </a:t>
            </a:r>
            <a:r>
              <a:rPr lang="en-US" sz="2400" dirty="0" err="1"/>
              <a:t>Schnorr</a:t>
            </a:r>
            <a:r>
              <a:rPr lang="en-US" sz="2400" dirty="0"/>
              <a:t> and  ECDSA</a:t>
            </a:r>
          </a:p>
          <a:p>
            <a:pPr lvl="1"/>
            <a:r>
              <a:rPr lang="en-US" sz="2400" dirty="0"/>
              <a:t>short sigs (48 or 64 bytes) and public key (32 bytes)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u="sng" dirty="0"/>
              <a:t>BLS signatures</a:t>
            </a:r>
            <a:r>
              <a:rPr lang="en-US" sz="2400" dirty="0"/>
              <a:t>:  48 bytes,   </a:t>
            </a:r>
            <a:r>
              <a:rPr lang="en-US" sz="2400" dirty="0" err="1"/>
              <a:t>aggregatable</a:t>
            </a:r>
            <a:r>
              <a:rPr lang="en-US" sz="2400" dirty="0"/>
              <a:t>,   easy threshold</a:t>
            </a:r>
          </a:p>
          <a:p>
            <a:pPr marL="457200" indent="-457200">
              <a:spcBef>
                <a:spcPts val="4776"/>
              </a:spcBef>
              <a:buFont typeface="+mj-lt"/>
              <a:buAutoNum type="arabicPeriod"/>
            </a:pPr>
            <a:r>
              <a:rPr lang="en-US" sz="2400" u="sng" dirty="0"/>
              <a:t>Post-quantum</a:t>
            </a:r>
            <a:r>
              <a:rPr lang="en-US" sz="2400" dirty="0"/>
              <a:t> signatures:    long  (≥600 bytes)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C473AA-4202-524E-8FFF-C704CF555A34}"/>
              </a:ext>
            </a:extLst>
          </p:cNvPr>
          <p:cNvCxnSpPr/>
          <p:nvPr/>
        </p:nvCxnSpPr>
        <p:spPr>
          <a:xfrm>
            <a:off x="0" y="404505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5A3EAC-F28F-1D45-8F86-AF11F949F3F2}"/>
              </a:ext>
            </a:extLst>
          </p:cNvPr>
          <p:cNvSpPr txBox="1"/>
          <p:nvPr/>
        </p:nvSpPr>
        <p:spPr>
          <a:xfrm>
            <a:off x="6017018" y="3644948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(Ethereum </a:t>
            </a:r>
            <a:r>
              <a:rPr lang="en-US" sz="1800" dirty="0">
                <a:latin typeface="+mn-lt"/>
              </a:rPr>
              <a:t>2.0</a:t>
            </a:r>
            <a:r>
              <a:rPr lang="en-US" sz="2000" dirty="0">
                <a:latin typeface="+mn-lt"/>
              </a:rPr>
              <a:t>, Chia, </a:t>
            </a:r>
            <a:r>
              <a:rPr lang="en-US" sz="2000" dirty="0" err="1">
                <a:latin typeface="+mn-lt"/>
              </a:rPr>
              <a:t>Dfinity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D047B-A9F5-714B-8CFE-85923974A73D}"/>
              </a:ext>
            </a:extLst>
          </p:cNvPr>
          <p:cNvSpPr txBox="1"/>
          <p:nvPr/>
        </p:nvSpPr>
        <p:spPr>
          <a:xfrm>
            <a:off x="6936793" y="2179787"/>
            <a:ext cx="220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(Bitcoin, Ethereum)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E6CD9B-AC64-464D-9DDA-24B01415FD65}"/>
              </a:ext>
            </a:extLst>
          </p:cNvPr>
          <p:cNvGrpSpPr/>
          <p:nvPr/>
        </p:nvGrpSpPr>
        <p:grpSpPr>
          <a:xfrm>
            <a:off x="6836229" y="4681834"/>
            <a:ext cx="2307771" cy="461666"/>
            <a:chOff x="6836229" y="4681834"/>
            <a:chExt cx="2307771" cy="4616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ECAB8D-B084-5040-B67D-4709ECED9127}"/>
                </a:ext>
              </a:extLst>
            </p:cNvPr>
            <p:cNvSpPr txBox="1"/>
            <p:nvPr/>
          </p:nvSpPr>
          <p:spPr>
            <a:xfrm>
              <a:off x="6996296" y="4681834"/>
              <a:ext cx="2147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details in CS255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BCA0F3-C277-AD4E-AAEB-C9C83F852747}"/>
                </a:ext>
              </a:extLst>
            </p:cNvPr>
            <p:cNvSpPr/>
            <p:nvPr/>
          </p:nvSpPr>
          <p:spPr>
            <a:xfrm>
              <a:off x="6836229" y="4681834"/>
              <a:ext cx="2307771" cy="461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9898-7D48-944B-9BA5-F4E0836C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 on the blockchain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3EA02-6E85-984C-8E90-31E3BBB5C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68" y="1047291"/>
            <a:ext cx="4981168" cy="190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Signatures are used everywhere:</a:t>
            </a:r>
          </a:p>
          <a:p>
            <a:r>
              <a:rPr lang="en-US" sz="2400" dirty="0"/>
              <a:t>ensure Tx authorization,</a:t>
            </a:r>
          </a:p>
          <a:p>
            <a:r>
              <a:rPr lang="en-US" sz="2400" dirty="0"/>
              <a:t>governance votes,</a:t>
            </a:r>
          </a:p>
          <a:p>
            <a:r>
              <a:rPr lang="en-US" sz="2400" dirty="0"/>
              <a:t>consensus protocol votes.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6ED94-5345-BD47-B55E-C1C3167E1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408536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37A4C-005A-6D4E-A8B7-F36C03644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96" y="3305319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E14E1-9964-7442-B623-22250EB28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84244" y="4186436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60E75-3261-1F44-AF3D-9F334BFF4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232563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7ACB2-D575-C94E-A69E-A503B8C5B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580751"/>
            <a:ext cx="1190746" cy="119074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F581211-A474-3F45-A646-07CDD526C564}"/>
              </a:ext>
            </a:extLst>
          </p:cNvPr>
          <p:cNvSpPr/>
          <p:nvPr/>
        </p:nvSpPr>
        <p:spPr>
          <a:xfrm>
            <a:off x="582086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E26037B-8232-B147-BEE4-5F97A26C855C}"/>
              </a:ext>
            </a:extLst>
          </p:cNvPr>
          <p:cNvSpPr/>
          <p:nvPr/>
        </p:nvSpPr>
        <p:spPr>
          <a:xfrm>
            <a:off x="6631101" y="1209781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05183B1-D22C-3D4D-9D6F-BCB74068A351}"/>
              </a:ext>
            </a:extLst>
          </p:cNvPr>
          <p:cNvSpPr/>
          <p:nvPr/>
        </p:nvSpPr>
        <p:spPr>
          <a:xfrm>
            <a:off x="5230445" y="2152758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Tx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3E23DC0-74A5-7F46-BD24-FA5CF6EFB876}"/>
              </a:ext>
            </a:extLst>
          </p:cNvPr>
          <p:cNvSpPr/>
          <p:nvPr/>
        </p:nvSpPr>
        <p:spPr>
          <a:xfrm>
            <a:off x="8030302" y="1841803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87948F-AE84-AB42-AE5C-7ED8FDDF7769}"/>
              </a:ext>
            </a:extLst>
          </p:cNvPr>
          <p:cNvCxnSpPr>
            <a:cxnSpLocks/>
          </p:cNvCxnSpPr>
          <p:nvPr/>
        </p:nvCxnSpPr>
        <p:spPr>
          <a:xfrm>
            <a:off x="2774568" y="3580751"/>
            <a:ext cx="3046299" cy="1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809B70-750E-EB4B-8498-59DBBCB184BA}"/>
              </a:ext>
            </a:extLst>
          </p:cNvPr>
          <p:cNvCxnSpPr>
            <a:cxnSpLocks/>
          </p:cNvCxnSpPr>
          <p:nvPr/>
        </p:nvCxnSpPr>
        <p:spPr>
          <a:xfrm flipV="1">
            <a:off x="2774568" y="3936570"/>
            <a:ext cx="3046299" cy="522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4F58DC-9DFC-3240-A657-BA8FBA4965DE}"/>
              </a:ext>
            </a:extLst>
          </p:cNvPr>
          <p:cNvGrpSpPr/>
          <p:nvPr/>
        </p:nvGrpSpPr>
        <p:grpSpPr>
          <a:xfrm>
            <a:off x="1796939" y="3275923"/>
            <a:ext cx="1904945" cy="586155"/>
            <a:chOff x="630585" y="1312985"/>
            <a:chExt cx="1904945" cy="58615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3B8AC-8270-6A46-809A-969F0970D05B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7BE6A6F-A0C6-464E-8BBE-BE60E9C70731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9DA0BE-3C8C-794A-83C7-DA5750FFF4F9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FDAB14-7255-CF40-B8AA-266D4DED6476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8FFDE9B-C71B-B54F-A0C9-F87579955EFC}"/>
              </a:ext>
            </a:extLst>
          </p:cNvPr>
          <p:cNvGrpSpPr/>
          <p:nvPr/>
        </p:nvGrpSpPr>
        <p:grpSpPr>
          <a:xfrm>
            <a:off x="1796938" y="4236822"/>
            <a:ext cx="1904945" cy="586155"/>
            <a:chOff x="630585" y="1312985"/>
            <a:chExt cx="1904945" cy="58615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54BD86-25ED-F245-8136-6C808808AA10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C1BE9F-B7E0-214C-A9CF-8562DECAAE45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25EBC1-ECA0-3E4B-918C-C1D1413B3F75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7CF856-EBE0-E24F-BF43-335F68C208C2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7225-8279-A742-9D4C-2F413B930368}"/>
              </a:ext>
            </a:extLst>
          </p:cNvPr>
          <p:cNvSpPr txBox="1"/>
          <p:nvPr/>
        </p:nvSpPr>
        <p:spPr>
          <a:xfrm>
            <a:off x="380770" y="342925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E0B414-026B-7144-A370-DE194381C3D6}"/>
              </a:ext>
            </a:extLst>
          </p:cNvPr>
          <p:cNvSpPr txBox="1"/>
          <p:nvPr/>
        </p:nvSpPr>
        <p:spPr>
          <a:xfrm>
            <a:off x="380771" y="4328154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46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18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lecture:   the Bitcoin blockchain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95D4-A1F9-2F4B-949E-39608D4B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Blockchains: what is the new idea?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6393CB-1453-A644-8D14-DEDA5AD7CC84}"/>
              </a:ext>
            </a:extLst>
          </p:cNvPr>
          <p:cNvCxnSpPr/>
          <p:nvPr/>
        </p:nvCxnSpPr>
        <p:spPr>
          <a:xfrm>
            <a:off x="867103" y="2081048"/>
            <a:ext cx="0" cy="268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0B76B7-66B6-C642-8E07-C974D08454C6}"/>
              </a:ext>
            </a:extLst>
          </p:cNvPr>
          <p:cNvSpPr txBox="1"/>
          <p:nvPr/>
        </p:nvSpPr>
        <p:spPr>
          <a:xfrm>
            <a:off x="457200" y="15856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2009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C16B9-2C2C-824A-9841-EAD03CFDD31C}"/>
              </a:ext>
            </a:extLst>
          </p:cNvPr>
          <p:cNvSpPr txBox="1"/>
          <p:nvPr/>
        </p:nvSpPr>
        <p:spPr>
          <a:xfrm>
            <a:off x="345934" y="2423224"/>
            <a:ext cx="106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Bitcoin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AFEEE-DA07-964B-A2DB-B434AB9FCB4C}"/>
              </a:ext>
            </a:extLst>
          </p:cNvPr>
          <p:cNvSpPr txBox="1"/>
          <p:nvPr/>
        </p:nvSpPr>
        <p:spPr>
          <a:xfrm>
            <a:off x="236476" y="3078536"/>
            <a:ext cx="8663269" cy="1954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Several innovations: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Blockchain computer</a:t>
            </a:r>
            <a:r>
              <a:rPr lang="en-US" dirty="0">
                <a:latin typeface="+mn-lt"/>
              </a:rPr>
              <a:t>:  a fully programmable environment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		⟹   public programs that manage digital and financial assets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Composability</a:t>
            </a:r>
            <a:r>
              <a:rPr lang="en-US" dirty="0">
                <a:latin typeface="+mn-lt"/>
              </a:rPr>
              <a:t>:  applications running on chain can call each other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37D313-0BCD-9F45-8668-35F6E3D0B61A}"/>
              </a:ext>
            </a:extLst>
          </p:cNvPr>
          <p:cNvCxnSpPr/>
          <p:nvPr/>
        </p:nvCxnSpPr>
        <p:spPr>
          <a:xfrm>
            <a:off x="4323958" y="2081048"/>
            <a:ext cx="0" cy="268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A50D2A-EE26-F742-89F1-31777554C77F}"/>
              </a:ext>
            </a:extLst>
          </p:cNvPr>
          <p:cNvSpPr txBox="1"/>
          <p:nvPr/>
        </p:nvSpPr>
        <p:spPr>
          <a:xfrm>
            <a:off x="3914055" y="15856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2015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359C9F-CDC8-FF4F-97CE-D30461F7889C}"/>
              </a:ext>
            </a:extLst>
          </p:cNvPr>
          <p:cNvSpPr txBox="1"/>
          <p:nvPr/>
        </p:nvSpPr>
        <p:spPr>
          <a:xfrm>
            <a:off x="3692427" y="2423224"/>
            <a:ext cx="143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Ethereum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2EA086-9F3B-4441-8DE2-EB60A21195A5}"/>
              </a:ext>
            </a:extLst>
          </p:cNvPr>
          <p:cNvCxnSpPr/>
          <p:nvPr/>
        </p:nvCxnSpPr>
        <p:spPr>
          <a:xfrm>
            <a:off x="331076" y="2207172"/>
            <a:ext cx="8355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19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95D4-A1F9-2F4B-949E-39608D4B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Blockchains: what is the new idea?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6393CB-1453-A644-8D14-DEDA5AD7CC84}"/>
              </a:ext>
            </a:extLst>
          </p:cNvPr>
          <p:cNvCxnSpPr/>
          <p:nvPr/>
        </p:nvCxnSpPr>
        <p:spPr>
          <a:xfrm>
            <a:off x="867103" y="2081048"/>
            <a:ext cx="0" cy="268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0B76B7-66B6-C642-8E07-C974D08454C6}"/>
              </a:ext>
            </a:extLst>
          </p:cNvPr>
          <p:cNvSpPr txBox="1"/>
          <p:nvPr/>
        </p:nvSpPr>
        <p:spPr>
          <a:xfrm>
            <a:off x="457200" y="15856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2009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C16B9-2C2C-824A-9841-EAD03CFDD31C}"/>
              </a:ext>
            </a:extLst>
          </p:cNvPr>
          <p:cNvSpPr txBox="1"/>
          <p:nvPr/>
        </p:nvSpPr>
        <p:spPr>
          <a:xfrm>
            <a:off x="345934" y="2423224"/>
            <a:ext cx="106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Bitcoin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37D313-0BCD-9F45-8668-35F6E3D0B61A}"/>
              </a:ext>
            </a:extLst>
          </p:cNvPr>
          <p:cNvCxnSpPr/>
          <p:nvPr/>
        </p:nvCxnSpPr>
        <p:spPr>
          <a:xfrm>
            <a:off x="4323958" y="2081048"/>
            <a:ext cx="0" cy="268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A50D2A-EE26-F742-89F1-31777554C77F}"/>
              </a:ext>
            </a:extLst>
          </p:cNvPr>
          <p:cNvSpPr txBox="1"/>
          <p:nvPr/>
        </p:nvSpPr>
        <p:spPr>
          <a:xfrm>
            <a:off x="3914055" y="15856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2015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359C9F-CDC8-FF4F-97CE-D30461F7889C}"/>
              </a:ext>
            </a:extLst>
          </p:cNvPr>
          <p:cNvSpPr txBox="1"/>
          <p:nvPr/>
        </p:nvSpPr>
        <p:spPr>
          <a:xfrm>
            <a:off x="3692427" y="2423224"/>
            <a:ext cx="143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Ethereum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61140-9514-A043-A418-E0C609D881AA}"/>
              </a:ext>
            </a:extLst>
          </p:cNvPr>
          <p:cNvGrpSpPr/>
          <p:nvPr/>
        </p:nvGrpSpPr>
        <p:grpSpPr>
          <a:xfrm>
            <a:off x="5688661" y="1585620"/>
            <a:ext cx="3045334" cy="1674005"/>
            <a:chOff x="5688661" y="1585620"/>
            <a:chExt cx="3045334" cy="16740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671CE8-FFA5-F24F-92B3-411B7F789CCE}"/>
                </a:ext>
              </a:extLst>
            </p:cNvPr>
            <p:cNvSpPr txBox="1"/>
            <p:nvPr/>
          </p:nvSpPr>
          <p:spPr>
            <a:xfrm>
              <a:off x="6115256" y="2428628"/>
              <a:ext cx="24161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growth of </a:t>
              </a:r>
              <a:br>
                <a:rPr lang="en-US" b="1" dirty="0">
                  <a:latin typeface="+mn-lt"/>
                </a:rPr>
              </a:br>
              <a:r>
                <a:rPr lang="en-US" b="1" dirty="0" err="1">
                  <a:latin typeface="+mn-lt"/>
                </a:rPr>
                <a:t>DeFi</a:t>
              </a:r>
              <a:r>
                <a:rPr lang="en-US" b="1" dirty="0">
                  <a:latin typeface="+mn-lt"/>
                </a:rPr>
                <a:t>, NFTs, DAOs 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696E61D-D165-1144-82E0-FCC3DFB44A74}"/>
                </a:ext>
              </a:extLst>
            </p:cNvPr>
            <p:cNvSpPr/>
            <p:nvPr/>
          </p:nvSpPr>
          <p:spPr>
            <a:xfrm>
              <a:off x="5943600" y="2047285"/>
              <a:ext cx="2522483" cy="30976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E61009-4E38-CA42-BA93-8EC7D4BF2481}"/>
                </a:ext>
              </a:extLst>
            </p:cNvPr>
            <p:cNvCxnSpPr/>
            <p:nvPr/>
          </p:nvCxnSpPr>
          <p:spPr>
            <a:xfrm>
              <a:off x="6098564" y="2081048"/>
              <a:ext cx="0" cy="2680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DA7611-1CC6-984D-9787-837ABCB05BA2}"/>
                </a:ext>
              </a:extLst>
            </p:cNvPr>
            <p:cNvSpPr txBox="1"/>
            <p:nvPr/>
          </p:nvSpPr>
          <p:spPr>
            <a:xfrm>
              <a:off x="5688661" y="1585620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2017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059EA-718E-D848-B90B-478B70A66331}"/>
                </a:ext>
              </a:extLst>
            </p:cNvPr>
            <p:cNvCxnSpPr/>
            <p:nvPr/>
          </p:nvCxnSpPr>
          <p:spPr>
            <a:xfrm>
              <a:off x="8337267" y="2089031"/>
              <a:ext cx="0" cy="2680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907BD0-3B35-8F42-91D4-890EE169CDA1}"/>
                </a:ext>
              </a:extLst>
            </p:cNvPr>
            <p:cNvSpPr txBox="1"/>
            <p:nvPr/>
          </p:nvSpPr>
          <p:spPr>
            <a:xfrm>
              <a:off x="7927364" y="1593603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2022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2EA086-9F3B-4441-8DE2-EB60A21195A5}"/>
              </a:ext>
            </a:extLst>
          </p:cNvPr>
          <p:cNvCxnSpPr/>
          <p:nvPr/>
        </p:nvCxnSpPr>
        <p:spPr>
          <a:xfrm>
            <a:off x="331076" y="2207172"/>
            <a:ext cx="8355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1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0480A-E8D2-10A2-B63C-4E5C7DFFE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62" y="2872636"/>
            <a:ext cx="6215493" cy="2020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0D9F8-5F2E-7448-A276-47D58155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this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B5FA-0C8E-FE45-BB51-D7C3A886C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200151"/>
            <a:ext cx="8739961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(1) Basic application:  a digital currency (stored value)</a:t>
            </a:r>
          </a:p>
          <a:p>
            <a:r>
              <a:rPr lang="en-US" sz="2400" dirty="0"/>
              <a:t>Current largest:  Bitcoin </a:t>
            </a:r>
            <a:r>
              <a:rPr lang="en-US" sz="2000" dirty="0"/>
              <a:t>(2009)</a:t>
            </a:r>
            <a:r>
              <a:rPr lang="en-US" sz="2400" dirty="0"/>
              <a:t>,   Ethereum </a:t>
            </a:r>
            <a:r>
              <a:rPr lang="en-US" sz="2000" dirty="0"/>
              <a:t>(2015)</a:t>
            </a:r>
            <a:endParaRPr lang="en-US" sz="2400" dirty="0"/>
          </a:p>
          <a:p>
            <a:r>
              <a:rPr lang="en-US" sz="2400" dirty="0"/>
              <a:t>Global:  accessible to anyone with an Internet connection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DE6A99-37EA-2049-A294-53F4C2B9E83C}"/>
              </a:ext>
            </a:extLst>
          </p:cNvPr>
          <p:cNvGrpSpPr/>
          <p:nvPr/>
        </p:nvGrpSpPr>
        <p:grpSpPr>
          <a:xfrm>
            <a:off x="1373363" y="2650580"/>
            <a:ext cx="6215492" cy="2446831"/>
            <a:chOff x="368300" y="804842"/>
            <a:chExt cx="8407400" cy="4089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161A92-7597-1C43-9687-02550BBE3AFA}"/>
                </a:ext>
              </a:extLst>
            </p:cNvPr>
            <p:cNvGrpSpPr/>
            <p:nvPr/>
          </p:nvGrpSpPr>
          <p:grpSpPr>
            <a:xfrm>
              <a:off x="368300" y="804842"/>
              <a:ext cx="8407400" cy="4089400"/>
              <a:chOff x="368300" y="804842"/>
              <a:chExt cx="8407400" cy="40894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0F69621-A144-E14A-92E3-ABAA590D0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300" y="804842"/>
                <a:ext cx="8407400" cy="40894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8FA2BC8-8A25-F34F-906D-2E3843D6ED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28" b="22775"/>
              <a:stretch/>
            </p:blipFill>
            <p:spPr>
              <a:xfrm>
                <a:off x="5682927" y="924748"/>
                <a:ext cx="2935866" cy="351083"/>
              </a:xfrm>
              <a:prstGeom prst="rect">
                <a:avLst/>
              </a:prstGeom>
              <a:ln>
                <a:noFill/>
              </a:ln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5EAB81-7433-DC42-9B87-CDE0BE867367}"/>
                </a:ext>
              </a:extLst>
            </p:cNvPr>
            <p:cNvCxnSpPr/>
            <p:nvPr/>
          </p:nvCxnSpPr>
          <p:spPr>
            <a:xfrm>
              <a:off x="2152891" y="4097438"/>
              <a:ext cx="16551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3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D9F8-5F2E-7448-A276-47D58155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else is it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B5FA-0C8E-FE45-BB51-D7C3A886C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200151"/>
            <a:ext cx="8739961" cy="3818430"/>
          </a:xfrm>
        </p:spPr>
        <p:txBody>
          <a:bodyPr>
            <a:noAutofit/>
          </a:bodyPr>
          <a:lstStyle/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(2) Decentralized applications (DAPPs)</a:t>
            </a:r>
          </a:p>
          <a:p>
            <a:r>
              <a:rPr lang="en-US" sz="2400" b="1" dirty="0" err="1"/>
              <a:t>DeFi</a:t>
            </a:r>
            <a:r>
              <a:rPr lang="en-US" sz="2400" dirty="0"/>
              <a:t>:   financial instruments managed by </a:t>
            </a:r>
            <a:r>
              <a:rPr lang="en-US" sz="2400" u="sng" dirty="0"/>
              <a:t>public</a:t>
            </a:r>
            <a:r>
              <a:rPr lang="en-US" sz="2400" dirty="0"/>
              <a:t> programs </a:t>
            </a:r>
          </a:p>
          <a:p>
            <a:pPr lvl="1"/>
            <a:r>
              <a:rPr lang="en-US" sz="2400" dirty="0"/>
              <a:t>examples:   </a:t>
            </a:r>
            <a:r>
              <a:rPr lang="en-US" sz="2400" dirty="0" err="1"/>
              <a:t>stablecoins</a:t>
            </a:r>
            <a:r>
              <a:rPr lang="en-US" sz="2400" dirty="0"/>
              <a:t>,   lending,   exchanges,   ….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Asset management </a:t>
            </a:r>
            <a:r>
              <a:rPr lang="en-US" sz="2400" dirty="0"/>
              <a:t>(NFTs)</a:t>
            </a:r>
            <a:r>
              <a:rPr lang="en-US" sz="2400" b="1" dirty="0"/>
              <a:t>:  </a:t>
            </a:r>
            <a:r>
              <a:rPr lang="en-US" sz="2400" dirty="0"/>
              <a:t>  art,  game assets,  domain names.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Decentralized organizations </a:t>
            </a:r>
            <a:r>
              <a:rPr lang="en-US" sz="2400" dirty="0"/>
              <a:t>(DAOs):      </a:t>
            </a:r>
            <a:r>
              <a:rPr lang="en-US" sz="2000" dirty="0"/>
              <a:t>(decentralized governance)</a:t>
            </a:r>
          </a:p>
          <a:p>
            <a:pPr marL="912813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DAOs for investment,   for donations,   for collecting art,   etc. 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US" sz="2400" dirty="0"/>
              <a:t>(3) New programming model:   writing decentralized programs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749B8B-EA6A-C345-8B37-8F92F120A6F6}"/>
              </a:ext>
            </a:extLst>
          </p:cNvPr>
          <p:cNvCxnSpPr/>
          <p:nvPr/>
        </p:nvCxnSpPr>
        <p:spPr>
          <a:xfrm>
            <a:off x="95693" y="4199857"/>
            <a:ext cx="8952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DD951-C4E7-664A-A90D-4656A74F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Assets managed by DAPPs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FAEA6-3C0E-794A-9964-75CF5714543B}"/>
              </a:ext>
            </a:extLst>
          </p:cNvPr>
          <p:cNvSpPr/>
          <p:nvPr/>
        </p:nvSpPr>
        <p:spPr>
          <a:xfrm>
            <a:off x="1949903" y="1828800"/>
            <a:ext cx="956583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5D10A-7B52-95EF-EDB3-B4E18CC8E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2" t="15745"/>
          <a:stretch/>
        </p:blipFill>
        <p:spPr>
          <a:xfrm>
            <a:off x="237995" y="1079948"/>
            <a:ext cx="8771350" cy="3547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D5A835-8EF1-F29F-B812-D051A6E08AD3}"/>
              </a:ext>
            </a:extLst>
          </p:cNvPr>
          <p:cNvSpPr txBox="1"/>
          <p:nvPr/>
        </p:nvSpPr>
        <p:spPr>
          <a:xfrm>
            <a:off x="7728377" y="4710431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Sep.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603C1-795B-9158-3501-48633453B89D}"/>
              </a:ext>
            </a:extLst>
          </p:cNvPr>
          <p:cNvSpPr txBox="1"/>
          <p:nvPr/>
        </p:nvSpPr>
        <p:spPr>
          <a:xfrm>
            <a:off x="5511452" y="1177447"/>
            <a:ext cx="11853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>
                <a:latin typeface="+mn-lt"/>
              </a:rPr>
              <a:t>StableCoin</a:t>
            </a:r>
            <a:endParaRPr lang="en-US" sz="18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19060-1FBB-419A-CDDB-604553DD0F6E}"/>
              </a:ext>
            </a:extLst>
          </p:cNvPr>
          <p:cNvSpPr txBox="1"/>
          <p:nvPr/>
        </p:nvSpPr>
        <p:spPr>
          <a:xfrm>
            <a:off x="5571308" y="1918995"/>
            <a:ext cx="10656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Exchange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6FDAD-732A-26FB-D793-D7AA29CA3004}"/>
              </a:ext>
            </a:extLst>
          </p:cNvPr>
          <p:cNvSpPr txBox="1"/>
          <p:nvPr/>
        </p:nvSpPr>
        <p:spPr>
          <a:xfrm>
            <a:off x="5641488" y="2620259"/>
            <a:ext cx="925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Lending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E122C-63BE-8B51-BC99-095E2DA04B0C}"/>
              </a:ext>
            </a:extLst>
          </p:cNvPr>
          <p:cNvSpPr txBox="1"/>
          <p:nvPr/>
        </p:nvSpPr>
        <p:spPr>
          <a:xfrm>
            <a:off x="5571308" y="3403968"/>
            <a:ext cx="10656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Exchange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4695C-C9AC-3223-76DF-0BD922B0F458}"/>
              </a:ext>
            </a:extLst>
          </p:cNvPr>
          <p:cNvSpPr txBox="1"/>
          <p:nvPr/>
        </p:nvSpPr>
        <p:spPr>
          <a:xfrm>
            <a:off x="5641488" y="4076078"/>
            <a:ext cx="925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Lending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0DFED4-B962-87B9-E59F-1734E46D4505}"/>
              </a:ext>
            </a:extLst>
          </p:cNvPr>
          <p:cNvSpPr txBox="1"/>
          <p:nvPr/>
        </p:nvSpPr>
        <p:spPr>
          <a:xfrm>
            <a:off x="7792287" y="1177447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$4.5B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093A2-F188-BCDD-61AE-0A6518083A1E}"/>
              </a:ext>
            </a:extLst>
          </p:cNvPr>
          <p:cNvSpPr txBox="1"/>
          <p:nvPr/>
        </p:nvSpPr>
        <p:spPr>
          <a:xfrm>
            <a:off x="7802697" y="1970706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$2.2B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05B5B2-4E69-385B-8067-B7D7417F4BDD}"/>
              </a:ext>
            </a:extLst>
          </p:cNvPr>
          <p:cNvSpPr txBox="1"/>
          <p:nvPr/>
        </p:nvSpPr>
        <p:spPr>
          <a:xfrm>
            <a:off x="7802697" y="2668598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$2.3B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6CC90-B826-7300-E425-4285C9C23FCA}"/>
              </a:ext>
            </a:extLst>
          </p:cNvPr>
          <p:cNvSpPr txBox="1"/>
          <p:nvPr/>
        </p:nvSpPr>
        <p:spPr>
          <a:xfrm>
            <a:off x="1144104" y="2693437"/>
            <a:ext cx="37863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BAD3A3-E329-03F3-B243-46F26908EC4E}"/>
              </a:ext>
            </a:extLst>
          </p:cNvPr>
          <p:cNvSpPr txBox="1"/>
          <p:nvPr/>
        </p:nvSpPr>
        <p:spPr>
          <a:xfrm>
            <a:off x="1414491" y="3434745"/>
            <a:ext cx="37863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A496BE-4F37-6A23-8F0D-836D79242713}"/>
              </a:ext>
            </a:extLst>
          </p:cNvPr>
          <p:cNvSpPr txBox="1"/>
          <p:nvPr/>
        </p:nvSpPr>
        <p:spPr>
          <a:xfrm>
            <a:off x="7802697" y="3373190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$3.1B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279EE-5F20-85EA-8276-594EB2418BFC}"/>
              </a:ext>
            </a:extLst>
          </p:cNvPr>
          <p:cNvSpPr txBox="1"/>
          <p:nvPr/>
        </p:nvSpPr>
        <p:spPr>
          <a:xfrm>
            <a:off x="7803275" y="4095255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$1.8B</a:t>
            </a:r>
          </a:p>
        </p:txBody>
      </p:sp>
    </p:spTree>
    <p:extLst>
      <p:ext uri="{BB962C8B-B14F-4D97-AF65-F5344CB8AC3E}">
        <p14:creationId xmlns:p14="http://schemas.microsoft.com/office/powerpoint/2010/main" val="1684770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91548</TotalTime>
  <Words>2413</Words>
  <Application>Microsoft Macintosh PowerPoint</Application>
  <PresentationFormat>On-screen Show (16:9)</PresentationFormat>
  <Paragraphs>457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Cambria Math</vt:lpstr>
      <vt:lpstr>Office Theme</vt:lpstr>
      <vt:lpstr>Cryptocurrencies and  Blockchain Technologies</vt:lpstr>
      <vt:lpstr>What is a blockchain for?</vt:lpstr>
      <vt:lpstr>What is a blockchain?</vt:lpstr>
      <vt:lpstr>Blockchains: what is the new idea?</vt:lpstr>
      <vt:lpstr>Blockchains: what is the new idea?</vt:lpstr>
      <vt:lpstr>Blockchains: what is the new idea?</vt:lpstr>
      <vt:lpstr>So what is this good for?</vt:lpstr>
      <vt:lpstr>What else is it good for?</vt:lpstr>
      <vt:lpstr>Assets managed by DAPPs</vt:lpstr>
      <vt:lpstr>Transaction volume</vt:lpstr>
      <vt:lpstr># Active developers since launch  (as of 12/31/2022)</vt:lpstr>
      <vt:lpstr>Central Bank Digital Currency  (CBDC)</vt:lpstr>
      <vt:lpstr>What is a blockchain?</vt:lpstr>
      <vt:lpstr>Consensus layer   (informal)</vt:lpstr>
      <vt:lpstr>How are blocks added to chain?</vt:lpstr>
      <vt:lpstr>How are blocks added to chain?</vt:lpstr>
      <vt:lpstr>Why is consensus a hard problem?</vt:lpstr>
      <vt:lpstr>Why is consensus a hard problem?</vt:lpstr>
      <vt:lpstr>Why is consensus a hard problem?</vt:lpstr>
      <vt:lpstr>Why is consensus a hard problem?</vt:lpstr>
      <vt:lpstr>Why is consensus a hard problem?</vt:lpstr>
      <vt:lpstr>Next layer:  the blockchain computer</vt:lpstr>
      <vt:lpstr>Next layer:  the blockchain computer</vt:lpstr>
      <vt:lpstr>PowerPoint Presentation</vt:lpstr>
      <vt:lpstr>This course</vt:lpstr>
      <vt:lpstr>Course organization</vt:lpstr>
      <vt:lpstr>Course organization</vt:lpstr>
      <vt:lpstr>Let’s get started …</vt:lpstr>
      <vt:lpstr>Cryptography Background</vt:lpstr>
      <vt:lpstr>Collision resistance</vt:lpstr>
      <vt:lpstr>Application:  committing to data on a blockchain</vt:lpstr>
      <vt:lpstr>Committing to a list    (of transactions)</vt:lpstr>
      <vt:lpstr>Merkle tree     (Merkle 1989)</vt:lpstr>
      <vt:lpstr>Merkle tree     (Merkle 1989)         [simplified]</vt:lpstr>
      <vt:lpstr>Merkle tree     (Merkle 1989)         [simplified]</vt:lpstr>
      <vt:lpstr>Merkle tree     (Merkle 1989)</vt:lpstr>
      <vt:lpstr>Abstract block chain</vt:lpstr>
      <vt:lpstr>Another application:  proof of work  </vt:lpstr>
      <vt:lpstr>Another application:  proof of work  </vt:lpstr>
      <vt:lpstr>Cryptography background: Digital Signatures</vt:lpstr>
      <vt:lpstr>Signatures</vt:lpstr>
      <vt:lpstr>Digital signatures</vt:lpstr>
      <vt:lpstr>Digital signatures:   syntax</vt:lpstr>
      <vt:lpstr>Families of signature schemes</vt:lpstr>
      <vt:lpstr>Signatures on the blockchain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1259</cp:revision>
  <cp:lastPrinted>2015-09-20T23:02:57Z</cp:lastPrinted>
  <dcterms:created xsi:type="dcterms:W3CDTF">2010-10-17T19:58:05Z</dcterms:created>
  <dcterms:modified xsi:type="dcterms:W3CDTF">2023-09-29T05:05:33Z</dcterms:modified>
</cp:coreProperties>
</file>