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1352" r:id="rId2"/>
    <p:sldId id="1642" r:id="rId3"/>
    <p:sldId id="1646" r:id="rId4"/>
    <p:sldId id="1664" r:id="rId5"/>
    <p:sldId id="1651" r:id="rId6"/>
    <p:sldId id="1656" r:id="rId7"/>
    <p:sldId id="1687" r:id="rId8"/>
    <p:sldId id="1688" r:id="rId9"/>
    <p:sldId id="1659" r:id="rId10"/>
    <p:sldId id="1658" r:id="rId11"/>
    <p:sldId id="1662" r:id="rId12"/>
    <p:sldId id="1689" r:id="rId13"/>
    <p:sldId id="1660" r:id="rId14"/>
    <p:sldId id="1690" r:id="rId15"/>
    <p:sldId id="1691" r:id="rId16"/>
    <p:sldId id="1693" r:id="rId17"/>
    <p:sldId id="1692" r:id="rId18"/>
    <p:sldId id="1681" r:id="rId19"/>
    <p:sldId id="1682" r:id="rId20"/>
    <p:sldId id="1683" r:id="rId21"/>
    <p:sldId id="1684" r:id="rId22"/>
    <p:sldId id="1665" r:id="rId23"/>
    <p:sldId id="1669" r:id="rId24"/>
    <p:sldId id="259" r:id="rId25"/>
    <p:sldId id="260" r:id="rId26"/>
    <p:sldId id="261" r:id="rId27"/>
    <p:sldId id="262" r:id="rId28"/>
    <p:sldId id="1685" r:id="rId29"/>
    <p:sldId id="264" r:id="rId30"/>
    <p:sldId id="265" r:id="rId31"/>
    <p:sldId id="266" r:id="rId32"/>
    <p:sldId id="267" r:id="rId33"/>
    <p:sldId id="268" r:id="rId34"/>
    <p:sldId id="269" r:id="rId35"/>
    <p:sldId id="270" r:id="rId36"/>
    <p:sldId id="271" r:id="rId37"/>
    <p:sldId id="272" r:id="rId38"/>
    <p:sldId id="273" r:id="rId39"/>
    <p:sldId id="274" r:id="rId40"/>
    <p:sldId id="275" r:id="rId41"/>
    <p:sldId id="1666" r:id="rId42"/>
    <p:sldId id="1667" r:id="rId43"/>
    <p:sldId id="1668" r:id="rId44"/>
    <p:sldId id="1670" r:id="rId45"/>
    <p:sldId id="1671" r:id="rId46"/>
    <p:sldId id="1633" r:id="rId47"/>
  </p:sldIdLst>
  <p:sldSz cx="9144000" cy="5143500" type="screen16x9"/>
  <p:notesSz cx="91440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9A0000"/>
    <a:srgbClr val="3025FF"/>
    <a:srgbClr val="AD0000"/>
    <a:srgbClr val="96060B"/>
    <a:srgbClr val="CAC9CA"/>
    <a:srgbClr val="848384"/>
    <a:srgbClr val="353535"/>
    <a:srgbClr val="181818"/>
    <a:srgbClr val="E2FDBE"/>
    <a:srgbClr val="FEF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78" autoAdjust="0"/>
    <p:restoredTop sz="90706" autoAdjust="0"/>
  </p:normalViewPr>
  <p:slideViewPr>
    <p:cSldViewPr snapToGrid="0">
      <p:cViewPr varScale="1">
        <p:scale>
          <a:sx n="130" d="100"/>
          <a:sy n="130" d="100"/>
        </p:scale>
        <p:origin x="208" y="3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352" y="38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125" d="100"/>
          <a:sy n="125" d="100"/>
        </p:scale>
        <p:origin x="-3960" y="-11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69C4B-EC5A-BA4C-B83C-9270746811F3}" type="datetimeFigureOut">
              <a:rPr lang="en-US" smtClean="0"/>
              <a:pPr/>
              <a:t>10/19/22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ECE5B-4CC4-F446-93E7-1DC269D82A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31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8D36DFA-3B2C-F743-90CA-9BD1CAE78F1A}" type="datetime1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17EB13C-F963-D44E-AB67-20FAD2F50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18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nonce must match current nonce of sender in sender’s account data.   When Tx processed successfully, nonce in sender’s account data is incremented by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41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4974218e1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4974218e1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send():  returns false on failure.    transfer() raises exception on failure.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9867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4974218e1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4974218e1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220613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4974218e1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4974218e1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block.coinbase</a:t>
            </a:r>
            <a:r>
              <a:rPr lang="en-US" dirty="0"/>
              <a:t>:  fee recipient address.      </a:t>
            </a:r>
            <a:r>
              <a:rPr lang="en-US" dirty="0" err="1"/>
              <a:t>block.gaslimit</a:t>
            </a:r>
            <a:r>
              <a:rPr lang="en-US" dirty="0"/>
              <a:t>:  block gas limit.       </a:t>
            </a:r>
            <a:r>
              <a:rPr lang="en-US" sz="1800" b="0" dirty="0" err="1">
                <a:effectLst/>
              </a:rPr>
              <a:t>gasleft</a:t>
            </a:r>
            <a:r>
              <a:rPr lang="en-US" sz="1800" b="0" dirty="0">
                <a:effectLst/>
              </a:rPr>
              <a:t>() returns (uint256): Remaining gas.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require:  for checking inputs.    assert: for validating internal state (failure means a bug).   Either way, triggers reversion (same as throw).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829103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4974218e1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4974218e1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External is more efficient than public, so use it if you know the function will never be called internally. 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01184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4974218e1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4974218e1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SafeMath</a:t>
            </a:r>
            <a:r>
              <a:rPr lang="en-US" dirty="0"/>
              <a:t> can be declared as a library:    Library </a:t>
            </a:r>
            <a:r>
              <a:rPr lang="en-US" dirty="0" err="1"/>
              <a:t>SafeMath</a:t>
            </a:r>
            <a:r>
              <a:rPr lang="en-US" dirty="0"/>
              <a:t> { }     (instead of a contract)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Libraries are called using DELEGATECALL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468578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4974218e1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44974218e1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10611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44cc33c9a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44cc33c9a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transfer:  transfer from Tx sender.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transferFrom</a:t>
            </a:r>
            <a:r>
              <a:rPr lang="en-US" dirty="0"/>
              <a:t>:  transfer from some other account.   Function will check permissions.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approve:  allow _spender to spend _value from Tx sender’s account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totalSupply</a:t>
            </a:r>
            <a:r>
              <a:rPr lang="en-US" dirty="0"/>
              <a:t>:  total coins in all accounts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allowance:  how much can _spender spend from _owner’s </a:t>
            </a:r>
            <a:r>
              <a:rPr lang="en-US" dirty="0" err="1"/>
              <a:t>acccount</a:t>
            </a:r>
            <a:r>
              <a:rPr lang="en-US" dirty="0"/>
              <a:t>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74483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4974218e1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4974218e1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All coins initially belong to creator, set by constructor.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Admin can call the mint() function to add tokens to someone’s account.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537416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44974218e1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44974218e1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29465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601df82bc266eab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601df82bc266eab8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2028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Selfdestruct</a:t>
            </a:r>
            <a:r>
              <a:rPr lang="en-US" dirty="0"/>
              <a:t> </a:t>
            </a:r>
            <a:r>
              <a:rPr lang="en-US" dirty="0" err="1"/>
              <a:t>addr</a:t>
            </a:r>
            <a:r>
              <a:rPr lang="en-US" dirty="0"/>
              <a:t>:  sends all account funds to specified address.   Refund removed to avoid </a:t>
            </a:r>
            <a:r>
              <a:rPr lang="en-US" dirty="0" err="1"/>
              <a:t>gastokens</a:t>
            </a:r>
            <a:r>
              <a:rPr lang="en-US" dirty="0"/>
              <a:t>.</a:t>
            </a:r>
          </a:p>
          <a:p>
            <a:r>
              <a:rPr lang="en-US" dirty="0"/>
              <a:t>CREATE:  create a new contract</a:t>
            </a:r>
          </a:p>
          <a:p>
            <a:r>
              <a:rPr lang="en-US" dirty="0"/>
              <a:t>CALL:  contract at address </a:t>
            </a:r>
            <a:r>
              <a:rPr lang="en-US" dirty="0" err="1"/>
              <a:t>addr</a:t>
            </a:r>
            <a:r>
              <a:rPr lang="en-US" dirty="0"/>
              <a:t>,  with max gas,  and value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575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4974218e1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44974218e1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6355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44974218e1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44974218e1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03726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44974218e1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44974218e1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5610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44974218e1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44974218e1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84292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44974218e1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44974218e1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34835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44974218e1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44974218e1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82896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44974218e1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44974218e1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9862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ycharts.com</a:t>
            </a:r>
            <a:r>
              <a:rPr lang="en-US" dirty="0"/>
              <a:t>/indicators/</a:t>
            </a:r>
            <a:r>
              <a:rPr lang="en-US" dirty="0" err="1"/>
              <a:t>ethereum_average_gas_price</a:t>
            </a:r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ycharts.com</a:t>
            </a:r>
            <a:r>
              <a:rPr lang="en-US" dirty="0"/>
              <a:t>/indicators/</a:t>
            </a:r>
            <a:r>
              <a:rPr lang="en-US" dirty="0" err="1"/>
              <a:t>ethereum_average_transaction_fee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34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gas for each instruction defined by a hard coded table.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34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gas for each instruction defined by a hard coded table.</a:t>
            </a:r>
          </a:p>
          <a:p>
            <a:r>
              <a:rPr lang="en-US" dirty="0"/>
              <a:t>BURN:  deflates the currency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12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etherscan.io</a:t>
            </a:r>
            <a:r>
              <a:rPr lang="en-US" dirty="0"/>
              <a:t>/blocks</a:t>
            </a:r>
          </a:p>
          <a:p>
            <a:r>
              <a:rPr lang="en-US" dirty="0"/>
              <a:t>When previous block is light (&lt;15M gas), </a:t>
            </a:r>
            <a:r>
              <a:rPr lang="en-US" dirty="0" err="1"/>
              <a:t>baseFee</a:t>
            </a:r>
            <a:r>
              <a:rPr lang="en-US" dirty="0"/>
              <a:t> goes down.    When previous block is heavy (&gt;15M gas), </a:t>
            </a:r>
            <a:r>
              <a:rPr lang="en-US" dirty="0" err="1"/>
              <a:t>baseFee</a:t>
            </a:r>
            <a:r>
              <a:rPr lang="en-US" dirty="0"/>
              <a:t> goes up.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27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a second price auction were used:  proposers would be incentivized to create fake transactions.</a:t>
            </a:r>
          </a:p>
          <a:p>
            <a:r>
              <a:rPr lang="en-US" dirty="0"/>
              <a:t>See  https://</a:t>
            </a:r>
            <a:r>
              <a:rPr lang="en-US" dirty="0" err="1"/>
              <a:t>arxiv.org</a:t>
            </a:r>
            <a:r>
              <a:rPr lang="en-US" dirty="0"/>
              <a:t>/pdf/2106.01340.pdf  for an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31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26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Code tab shows code.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EB13C-F963-D44E-AB67-20FAD2F50C9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73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DFC8-652C-2A41-ABFD-B1F021817DFC}" type="datetime1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E5B5C-DED7-1642-8D38-762AABC53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459348"/>
            <a:ext cx="9144000" cy="1321876"/>
          </a:xfrm>
          <a:prstGeom prst="rect">
            <a:avLst/>
          </a:prstGeom>
          <a:solidFill>
            <a:srgbClr val="5A159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>
              <a:defRPr/>
            </a:pPr>
            <a:endParaRPr lang="en-US" sz="2400" b="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08610"/>
            <a:ext cx="7772400" cy="6953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365125" y="1"/>
            <a:ext cx="8350251" cy="810599"/>
          </a:xfrm>
          <a:prstGeom prst="roundRect">
            <a:avLst/>
          </a:prstGeom>
          <a:noFill/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kern="0" dirty="0">
              <a:solidFill>
                <a:schemeClr val="bg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4763"/>
            <a:ext cx="9144000" cy="838200"/>
          </a:xfrm>
          <a:prstGeom prst="rect">
            <a:avLst/>
          </a:prstGeom>
          <a:solidFill>
            <a:srgbClr val="99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>
              <a:defRPr/>
            </a:pP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919"/>
            <a:ext cx="8229600" cy="623097"/>
          </a:xfrm>
          <a:prstGeom prst="rect">
            <a:avLst/>
          </a:prstGeom>
        </p:spPr>
        <p:txBody>
          <a:bodyPr wrap="none"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8184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F94FB-DBAC-5A49-BBDE-DEB602A733FE}" type="datetime1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4F64E-2EE5-7440-95DF-06B2C2E4B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076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793E1D0-547A-D244-A03A-F935803C2C43}" type="datetime1">
              <a:rPr lang="en-US"/>
              <a:pPr>
                <a:defRPr/>
              </a:pPr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A64D269-B643-834D-96C1-658E4275C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101" r:id="rId2"/>
    <p:sldLayoutId id="2147484095" r:id="rId3"/>
    <p:sldLayoutId id="2147484102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ethereum/EIPs/blob/master/EIPS/eip-20.md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570" y="1765005"/>
            <a:ext cx="8502354" cy="999460"/>
          </a:xfrm>
        </p:spPr>
        <p:txBody>
          <a:bodyPr>
            <a:noAutofit/>
          </a:bodyPr>
          <a:lstStyle/>
          <a:p>
            <a:pPr>
              <a:lnSpc>
                <a:spcPts val="5040"/>
              </a:lnSpc>
              <a:spcBef>
                <a:spcPts val="0"/>
              </a:spcBef>
            </a:pPr>
            <a:r>
              <a:rPr lang="en-US" sz="4800" dirty="0"/>
              <a:t>Solidity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1F1188-11C7-D44B-B40B-6A3A04244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399" y="84621"/>
            <a:ext cx="1223505" cy="12235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6EC6456-65FF-AE4F-BF1C-E2E0C33D64E8}"/>
              </a:ext>
            </a:extLst>
          </p:cNvPr>
          <p:cNvSpPr txBox="1"/>
          <p:nvPr/>
        </p:nvSpPr>
        <p:spPr>
          <a:xfrm>
            <a:off x="3444768" y="234708"/>
            <a:ext cx="2480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CS251 Fall 2022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182417-0D84-1647-8BC9-3591C6CAE862}"/>
              </a:ext>
            </a:extLst>
          </p:cNvPr>
          <p:cNvSpPr txBox="1"/>
          <p:nvPr/>
        </p:nvSpPr>
        <p:spPr>
          <a:xfrm>
            <a:off x="3306539" y="719965"/>
            <a:ext cx="2756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(cs251.stanford.edu)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95BE49-D5B5-6345-A235-211F5413DB85}"/>
              </a:ext>
            </a:extLst>
          </p:cNvPr>
          <p:cNvSpPr txBox="1"/>
          <p:nvPr/>
        </p:nvSpPr>
        <p:spPr>
          <a:xfrm>
            <a:off x="3677364" y="3086230"/>
            <a:ext cx="1789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>
                <a:latin typeface="+mn-lt"/>
              </a:rPr>
              <a:t>Dan Boneh</a:t>
            </a:r>
          </a:p>
        </p:txBody>
      </p:sp>
    </p:spTree>
    <p:extLst>
      <p:ext uri="{BB962C8B-B14F-4D97-AF65-F5344CB8AC3E}">
        <p14:creationId xmlns:p14="http://schemas.microsoft.com/office/powerpoint/2010/main" val="1566261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6BA1D-6948-3646-B238-038C165F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Gas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3FCE-CBC0-8F49-8C3A-923EAE11F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310" y="1075232"/>
            <a:ext cx="8927689" cy="39433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Why charge gas?</a:t>
            </a:r>
          </a:p>
          <a:p>
            <a:r>
              <a:rPr lang="en-US" sz="2400" dirty="0"/>
              <a:t>Tx fees (gas) prevents submitting Tx that runs for many steps.</a:t>
            </a:r>
          </a:p>
          <a:p>
            <a:pPr>
              <a:tabLst>
                <a:tab pos="2568575" algn="l"/>
              </a:tabLst>
            </a:pPr>
            <a:r>
              <a:rPr lang="en-US" sz="2400" dirty="0"/>
              <a:t>During high load:	block proposer chooses Tx from </a:t>
            </a:r>
            <a:r>
              <a:rPr lang="en-US" sz="2400" dirty="0" err="1"/>
              <a:t>mempool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	that maximize its income.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Old EVM:   (prior to </a:t>
            </a:r>
            <a:r>
              <a:rPr lang="en-US" sz="2000" dirty="0"/>
              <a:t>EIP1559,  live on 8/2021</a:t>
            </a:r>
            <a:r>
              <a:rPr lang="en-US" sz="2400" dirty="0"/>
              <a:t>)</a:t>
            </a:r>
          </a:p>
          <a:p>
            <a:r>
              <a:rPr lang="en-US" sz="2400" dirty="0"/>
              <a:t>Every Tx contains a </a:t>
            </a:r>
            <a:r>
              <a:rPr lang="en-US" sz="2400" dirty="0" err="1"/>
              <a:t>gasPrice</a:t>
            </a:r>
            <a:r>
              <a:rPr lang="en-US" sz="2400" dirty="0"/>
              <a:t> ``bid’’   (gas ⇾ Wei  conversion price)</a:t>
            </a:r>
            <a:endParaRPr lang="en-US" dirty="0"/>
          </a:p>
          <a:p>
            <a:r>
              <a:rPr lang="en-US" sz="2400" dirty="0"/>
              <a:t>Producer chooses Tx with highest </a:t>
            </a:r>
            <a:r>
              <a:rPr lang="en-US" sz="2400" dirty="0" err="1"/>
              <a:t>gasPrice</a:t>
            </a:r>
            <a:r>
              <a:rPr lang="en-US" sz="2400" dirty="0"/>
              <a:t>   (</a:t>
            </a:r>
            <a:r>
              <a:rPr lang="en-US" sz="1800" dirty="0"/>
              <a:t>max  sum(</a:t>
            </a:r>
            <a:r>
              <a:rPr lang="en-US" sz="1800" dirty="0" err="1"/>
              <a:t>gasPrice×gasLimit</a:t>
            </a:r>
            <a:r>
              <a:rPr lang="en-US" sz="1800" dirty="0"/>
              <a:t>)</a:t>
            </a:r>
            <a:r>
              <a:rPr lang="en-US" sz="2400" dirty="0"/>
              <a:t>)</a:t>
            </a:r>
            <a:endParaRPr lang="en-US" sz="2000" dirty="0"/>
          </a:p>
          <a:p>
            <a:pPr marL="0" indent="0">
              <a:buNone/>
            </a:pPr>
            <a:r>
              <a:rPr lang="en-US" sz="2400" dirty="0"/>
              <a:t>	⟹   not an efficient auction mechanism  (first price auction)</a:t>
            </a:r>
          </a:p>
        </p:txBody>
      </p:sp>
    </p:spTree>
    <p:extLst>
      <p:ext uri="{BB962C8B-B14F-4D97-AF65-F5344CB8AC3E}">
        <p14:creationId xmlns:p14="http://schemas.microsoft.com/office/powerpoint/2010/main" val="406325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82E55BE-AF9D-6D1E-E453-930E21B84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774" y="1352649"/>
            <a:ext cx="7772400" cy="176960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87DA30-4872-4343-9248-E34D281E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Gas prices spike during congestion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BFAC3E-3EA8-C347-8B75-5AD983618677}"/>
              </a:ext>
            </a:extLst>
          </p:cNvPr>
          <p:cNvSpPr/>
          <p:nvPr/>
        </p:nvSpPr>
        <p:spPr>
          <a:xfrm>
            <a:off x="350874" y="946296"/>
            <a:ext cx="4912242" cy="2977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66FC66-E680-D443-9610-63EB889BD8EC}"/>
              </a:ext>
            </a:extLst>
          </p:cNvPr>
          <p:cNvSpPr txBox="1"/>
          <p:nvPr/>
        </p:nvSpPr>
        <p:spPr>
          <a:xfrm>
            <a:off x="489349" y="990675"/>
            <a:ext cx="36299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>
                <a:latin typeface="+mn-lt"/>
              </a:rPr>
              <a:t>GasPrice</a:t>
            </a:r>
            <a:r>
              <a:rPr lang="en-US" dirty="0">
                <a:latin typeface="+mn-lt"/>
              </a:rPr>
              <a:t> in </a:t>
            </a:r>
            <a:r>
              <a:rPr lang="en-US" dirty="0" err="1">
                <a:latin typeface="+mn-lt"/>
              </a:rPr>
              <a:t>Gwei</a:t>
            </a:r>
            <a:r>
              <a:rPr lang="en-US" dirty="0">
                <a:latin typeface="+mn-lt"/>
              </a:rPr>
              <a:t>:   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       20 </a:t>
            </a:r>
            <a:r>
              <a:rPr lang="en-US" dirty="0" err="1">
                <a:latin typeface="+mn-lt"/>
              </a:rPr>
              <a:t>Gwei</a:t>
            </a:r>
            <a:r>
              <a:rPr lang="en-US" dirty="0">
                <a:latin typeface="+mn-lt"/>
              </a:rPr>
              <a:t> = 20×10</a:t>
            </a:r>
            <a:r>
              <a:rPr lang="en-US" baseline="30000" dirty="0">
                <a:latin typeface="+mn-lt"/>
              </a:rPr>
              <a:t>-9</a:t>
            </a:r>
            <a:r>
              <a:rPr lang="en-US" dirty="0">
                <a:latin typeface="+mn-lt"/>
              </a:rPr>
              <a:t> ETH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D84913C-752D-65BA-E924-9B07D3772DF6}"/>
              </a:ext>
            </a:extLst>
          </p:cNvPr>
          <p:cNvGrpSpPr/>
          <p:nvPr/>
        </p:nvGrpSpPr>
        <p:grpSpPr>
          <a:xfrm>
            <a:off x="632635" y="3340175"/>
            <a:ext cx="8047705" cy="1795632"/>
            <a:chOff x="632635" y="3340175"/>
            <a:chExt cx="8047705" cy="179563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322805E-9C1F-37F8-1DFA-33999692CE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07940" y="3340175"/>
              <a:ext cx="7772400" cy="1795632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FB43C5E-8D5A-DA48-AEEE-41C8F1653ED0}"/>
                </a:ext>
              </a:extLst>
            </p:cNvPr>
            <p:cNvSpPr txBox="1"/>
            <p:nvPr/>
          </p:nvSpPr>
          <p:spPr>
            <a:xfrm>
              <a:off x="632635" y="3418831"/>
              <a:ext cx="28918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>
                  <a:latin typeface="+mn-lt"/>
                </a:rPr>
                <a:t>Average Tx fee in USD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F2D0CED-03BE-E981-3311-9EAC52B2374E}"/>
              </a:ext>
            </a:extLst>
          </p:cNvPr>
          <p:cNvGrpSpPr/>
          <p:nvPr/>
        </p:nvGrpSpPr>
        <p:grpSpPr>
          <a:xfrm>
            <a:off x="4886632" y="1036841"/>
            <a:ext cx="2689425" cy="673972"/>
            <a:chOff x="4886632" y="1036841"/>
            <a:chExt cx="2689425" cy="67397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62015EB-E5D4-088B-4354-E7EA3340C441}"/>
                </a:ext>
              </a:extLst>
            </p:cNvPr>
            <p:cNvSpPr txBox="1"/>
            <p:nvPr/>
          </p:nvSpPr>
          <p:spPr>
            <a:xfrm>
              <a:off x="5263116" y="1036841"/>
              <a:ext cx="23129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dirty="0">
                  <a:latin typeface="+mn-lt"/>
                </a:rPr>
                <a:t>popular project launch</a:t>
              </a: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5324B80-0D5B-3988-270D-50A0F9922C91}"/>
                </a:ext>
              </a:extLst>
            </p:cNvPr>
            <p:cNvSpPr/>
            <p:nvPr/>
          </p:nvSpPr>
          <p:spPr>
            <a:xfrm>
              <a:off x="4886632" y="1221277"/>
              <a:ext cx="412955" cy="489536"/>
            </a:xfrm>
            <a:custGeom>
              <a:avLst/>
              <a:gdLst>
                <a:gd name="connsiteX0" fmla="*/ 412955 w 412955"/>
                <a:gd name="connsiteY0" fmla="*/ 17588 h 489536"/>
                <a:gd name="connsiteX1" fmla="*/ 245807 w 412955"/>
                <a:gd name="connsiteY1" fmla="*/ 56917 h 489536"/>
                <a:gd name="connsiteX2" fmla="*/ 0 w 412955"/>
                <a:gd name="connsiteY2" fmla="*/ 489536 h 48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2955" h="489536">
                  <a:moveTo>
                    <a:pt x="412955" y="17588"/>
                  </a:moveTo>
                  <a:cubicBezTo>
                    <a:pt x="363794" y="-2077"/>
                    <a:pt x="314633" y="-21741"/>
                    <a:pt x="245807" y="56917"/>
                  </a:cubicBezTo>
                  <a:cubicBezTo>
                    <a:pt x="176981" y="135575"/>
                    <a:pt x="88490" y="312555"/>
                    <a:pt x="0" y="48953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690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6BA1D-6948-3646-B238-038C165F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Gas calculation:  EIP1559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3FCE-CBC0-8F49-8C3A-923EAE11F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13" y="1200150"/>
            <a:ext cx="8612372" cy="394334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/>
              <a:t>Every block has a “</a:t>
            </a:r>
            <a:r>
              <a:rPr lang="en-US" sz="2400" dirty="0" err="1"/>
              <a:t>baseFee</a:t>
            </a:r>
            <a:r>
              <a:rPr lang="en-US" sz="2400" dirty="0"/>
              <a:t>”:   the </a:t>
            </a:r>
            <a:r>
              <a:rPr lang="en-US" sz="2400" b="1" dirty="0"/>
              <a:t>minimum</a:t>
            </a:r>
            <a:r>
              <a:rPr lang="en-US" sz="2400" dirty="0"/>
              <a:t> </a:t>
            </a:r>
            <a:r>
              <a:rPr lang="en-US" sz="2400" dirty="0" err="1"/>
              <a:t>gasPrice</a:t>
            </a:r>
            <a:r>
              <a:rPr lang="en-US" sz="2400" dirty="0"/>
              <a:t> for Tx in the block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baseFee</a:t>
            </a:r>
            <a:r>
              <a:rPr lang="en-US" sz="2400" dirty="0"/>
              <a:t> is computed from </a:t>
            </a:r>
            <a:r>
              <a:rPr lang="en-US" sz="2400" u="sng" dirty="0"/>
              <a:t>total gas</a:t>
            </a:r>
            <a:r>
              <a:rPr lang="en-US" sz="2400" dirty="0"/>
              <a:t> in earlier blocks:</a:t>
            </a:r>
          </a:p>
          <a:p>
            <a:pPr>
              <a:spcBef>
                <a:spcPts val="2376"/>
              </a:spcBef>
            </a:pPr>
            <a:r>
              <a:rPr lang="en-US" sz="2400" dirty="0"/>
              <a:t>	earlier blocks at gas limit (30M gas) ⟹ base fee goes up 12.5% </a:t>
            </a:r>
          </a:p>
          <a:p>
            <a:pPr>
              <a:spcBef>
                <a:spcPts val="2376"/>
              </a:spcBef>
            </a:pPr>
            <a:r>
              <a:rPr lang="en-US" sz="2400" dirty="0"/>
              <a:t>	earlier blocks empty ⟹  base fee decreases by 12.5%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If earlier blocks at “target size” (15M gas)  ⟹  </a:t>
            </a:r>
            <a:r>
              <a:rPr lang="en-US" sz="2400" dirty="0" err="1"/>
              <a:t>baseFee</a:t>
            </a:r>
            <a:r>
              <a:rPr lang="en-US" sz="2400" dirty="0"/>
              <a:t> does not change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D7E4EC1-DCE1-DD47-889A-5A815D4F867F}"/>
              </a:ext>
            </a:extLst>
          </p:cNvPr>
          <p:cNvGrpSpPr/>
          <p:nvPr/>
        </p:nvGrpSpPr>
        <p:grpSpPr>
          <a:xfrm>
            <a:off x="7814934" y="2625827"/>
            <a:ext cx="1318433" cy="1036864"/>
            <a:chOff x="7644809" y="1881963"/>
            <a:chExt cx="1318433" cy="70341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2A83513-128D-9C48-8463-606FDC185BE4}"/>
                </a:ext>
              </a:extLst>
            </p:cNvPr>
            <p:cNvSpPr txBox="1"/>
            <p:nvPr/>
          </p:nvSpPr>
          <p:spPr>
            <a:xfrm>
              <a:off x="7810555" y="2000606"/>
              <a:ext cx="115268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interpolate </a:t>
              </a:r>
            </a:p>
            <a:p>
              <a:pPr algn="ctr"/>
              <a:r>
                <a:rPr lang="en-US" sz="1600" dirty="0">
                  <a:latin typeface="+mn-lt"/>
                </a:rPr>
                <a:t>in between</a:t>
              </a:r>
            </a:p>
          </p:txBody>
        </p:sp>
        <p:sp>
          <p:nvSpPr>
            <p:cNvPr id="5" name="Right Brace 4">
              <a:extLst>
                <a:ext uri="{FF2B5EF4-FFF2-40B4-BE49-F238E27FC236}">
                  <a16:creationId xmlns:a16="http://schemas.microsoft.com/office/drawing/2014/main" id="{6CD59185-7ED4-8C43-A39B-1E814A885EAB}"/>
                </a:ext>
              </a:extLst>
            </p:cNvPr>
            <p:cNvSpPr/>
            <p:nvPr/>
          </p:nvSpPr>
          <p:spPr>
            <a:xfrm>
              <a:off x="7644809" y="1881963"/>
              <a:ext cx="212651" cy="689787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49A968B3-3DF9-0C4C-98CF-88E6427D2A70}"/>
              </a:ext>
            </a:extLst>
          </p:cNvPr>
          <p:cNvSpPr/>
          <p:nvPr/>
        </p:nvSpPr>
        <p:spPr>
          <a:xfrm>
            <a:off x="127591" y="1936039"/>
            <a:ext cx="8920716" cy="189259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55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7650FB0-6481-3B4C-B283-8BBC32F17C1A}"/>
              </a:ext>
            </a:extLst>
          </p:cNvPr>
          <p:cNvSpPr/>
          <p:nvPr/>
        </p:nvSpPr>
        <p:spPr>
          <a:xfrm>
            <a:off x="760228" y="3106222"/>
            <a:ext cx="7623544" cy="12546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74320" rtlCol="0" anchor="ctr"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Computed </a:t>
            </a:r>
            <a:r>
              <a:rPr lang="en-US" b="1" dirty="0" err="1">
                <a:solidFill>
                  <a:schemeClr val="tx1"/>
                </a:solidFill>
              </a:rPr>
              <a:t>gasPrice</a:t>
            </a:r>
            <a:r>
              <a:rPr lang="en-US" dirty="0">
                <a:solidFill>
                  <a:schemeClr val="tx1"/>
                </a:solidFill>
              </a:rPr>
              <a:t> bid  </a:t>
            </a:r>
            <a:r>
              <a:rPr lang="en-US" sz="1800" dirty="0">
                <a:solidFill>
                  <a:schemeClr val="tx1"/>
                </a:solidFill>
              </a:rPr>
              <a:t>(in Wei = 10</a:t>
            </a:r>
            <a:r>
              <a:rPr lang="en-US" sz="1800" baseline="30000" dirty="0">
                <a:solidFill>
                  <a:schemeClr val="tx1"/>
                </a:solidFill>
              </a:rPr>
              <a:t>-18</a:t>
            </a:r>
            <a:r>
              <a:rPr lang="en-US" sz="1800" dirty="0">
                <a:solidFill>
                  <a:schemeClr val="tx1"/>
                </a:solidFill>
              </a:rPr>
              <a:t> ETH)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0" indent="0">
              <a:spcBef>
                <a:spcPts val="1776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b="1" dirty="0" err="1">
                <a:solidFill>
                  <a:schemeClr val="tx1"/>
                </a:solidFill>
              </a:rPr>
              <a:t>gasPrice</a:t>
            </a:r>
            <a:r>
              <a:rPr lang="en-US" dirty="0">
                <a:solidFill>
                  <a:schemeClr val="tx1"/>
                </a:solidFill>
              </a:rPr>
              <a:t> ⇽ min(</a:t>
            </a:r>
            <a:r>
              <a:rPr lang="en-US" b="1" dirty="0" err="1">
                <a:solidFill>
                  <a:schemeClr val="tx1"/>
                </a:solidFill>
              </a:rPr>
              <a:t>maxFee</a:t>
            </a:r>
            <a:r>
              <a:rPr lang="en-US" dirty="0">
                <a:solidFill>
                  <a:schemeClr val="tx1"/>
                </a:solidFill>
              </a:rPr>
              <a:t>,   </a:t>
            </a:r>
            <a:r>
              <a:rPr lang="en-US" b="1" dirty="0" err="1">
                <a:solidFill>
                  <a:schemeClr val="tx1"/>
                </a:solidFill>
              </a:rPr>
              <a:t>baseFee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+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maxPriorityFee</a:t>
            </a:r>
            <a:r>
              <a:rPr lang="en-US" b="1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26BA1D-6948-3646-B238-038C165F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Gas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3FCE-CBC0-8F49-8C3A-923EAE11F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0028"/>
            <a:ext cx="8580474" cy="1862026"/>
          </a:xfrm>
        </p:spPr>
        <p:txBody>
          <a:bodyPr>
            <a:normAutofit/>
          </a:bodyPr>
          <a:lstStyle/>
          <a:p>
            <a:pPr marL="0" indent="0">
              <a:spcBef>
                <a:spcPts val="2376"/>
              </a:spcBef>
              <a:buNone/>
            </a:pPr>
            <a:r>
              <a:rPr lang="en-US" sz="2400" dirty="0"/>
              <a:t>A transaction specifies three parameters:</a:t>
            </a:r>
          </a:p>
          <a:p>
            <a:r>
              <a:rPr lang="en-US" sz="2400" b="1" dirty="0" err="1"/>
              <a:t>gasLimit</a:t>
            </a:r>
            <a:r>
              <a:rPr lang="en-US" sz="2400" dirty="0"/>
              <a:t>:  max total gas allowed for Tx</a:t>
            </a:r>
          </a:p>
          <a:p>
            <a:pPr>
              <a:spcBef>
                <a:spcPts val="1176"/>
              </a:spcBef>
            </a:pPr>
            <a:r>
              <a:rPr lang="en-US" sz="2400" b="1" dirty="0" err="1"/>
              <a:t>maxFee</a:t>
            </a:r>
            <a:r>
              <a:rPr lang="en-US" sz="2400" b="1" dirty="0"/>
              <a:t>:   </a:t>
            </a:r>
            <a:r>
              <a:rPr lang="en-US" sz="2400" dirty="0"/>
              <a:t>maximum allowed gas price</a:t>
            </a:r>
            <a:endParaRPr lang="en-US" sz="2400" b="1" dirty="0"/>
          </a:p>
          <a:p>
            <a:r>
              <a:rPr lang="en-US" sz="2400" b="1" dirty="0" err="1"/>
              <a:t>maxPriorityFee</a:t>
            </a:r>
            <a:r>
              <a:rPr lang="en-US" sz="2400" dirty="0"/>
              <a:t>:  additional “tip” to be paid to block proposer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F12880-876E-3642-8455-A6AEB8071F03}"/>
              </a:ext>
            </a:extLst>
          </p:cNvPr>
          <p:cNvSpPr txBox="1"/>
          <p:nvPr/>
        </p:nvSpPr>
        <p:spPr>
          <a:xfrm>
            <a:off x="2009552" y="4579700"/>
            <a:ext cx="4365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Max Tx fee:   </a:t>
            </a:r>
            <a:r>
              <a:rPr lang="en-US" b="1" dirty="0" err="1">
                <a:latin typeface="+mn-lt"/>
              </a:rPr>
              <a:t>gasLimit</a:t>
            </a:r>
            <a:r>
              <a:rPr lang="en-US" b="1" dirty="0">
                <a:latin typeface="+mn-lt"/>
              </a:rPr>
              <a:t> × </a:t>
            </a:r>
            <a:r>
              <a:rPr lang="en-US" b="1" dirty="0" err="1">
                <a:latin typeface="+mn-lt"/>
              </a:rPr>
              <a:t>gasPrice</a:t>
            </a:r>
            <a:endParaRPr lang="en-US" b="1" dirty="0"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109726-F8A6-A4C0-EA38-8E8963AB6EBC}"/>
              </a:ext>
            </a:extLst>
          </p:cNvPr>
          <p:cNvSpPr txBox="1"/>
          <p:nvPr/>
        </p:nvSpPr>
        <p:spPr>
          <a:xfrm rot="16200000">
            <a:off x="-19342" y="2159805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bid</a:t>
            </a:r>
          </a:p>
        </p:txBody>
      </p:sp>
      <p:sp>
        <p:nvSpPr>
          <p:cNvPr id="7" name="Left Bracket 6">
            <a:extLst>
              <a:ext uri="{FF2B5EF4-FFF2-40B4-BE49-F238E27FC236}">
                <a16:creationId xmlns:a16="http://schemas.microsoft.com/office/drawing/2014/main" id="{5DE6525F-6EC8-8826-433E-F29F7CA55C28}"/>
              </a:ext>
            </a:extLst>
          </p:cNvPr>
          <p:cNvSpPr/>
          <p:nvPr/>
        </p:nvSpPr>
        <p:spPr>
          <a:xfrm>
            <a:off x="457200" y="2000369"/>
            <a:ext cx="73742" cy="860817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8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6BA1D-6948-3646-B238-038C165F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Gas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3FCE-CBC0-8F49-8C3A-923EAE11F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178" y="1094014"/>
            <a:ext cx="8888822" cy="4049485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arenBoth"/>
            </a:pPr>
            <a:r>
              <a:rPr lang="en-US" sz="2400" dirty="0"/>
              <a:t>if  </a:t>
            </a:r>
            <a:r>
              <a:rPr lang="en-US" sz="2400" b="1" dirty="0" err="1"/>
              <a:t>gasPrice</a:t>
            </a:r>
            <a:r>
              <a:rPr lang="en-US" sz="2400" dirty="0"/>
              <a:t> &lt; </a:t>
            </a:r>
            <a:r>
              <a:rPr lang="en-US" sz="2400" b="1" dirty="0" err="1"/>
              <a:t>baseFee</a:t>
            </a:r>
            <a:r>
              <a:rPr lang="en-US" sz="2400" dirty="0"/>
              <a:t>:  abort</a:t>
            </a:r>
          </a:p>
          <a:p>
            <a:pPr marL="457200" indent="-457200">
              <a:buAutoNum type="arabicParenBoth"/>
            </a:pPr>
            <a:r>
              <a:rPr lang="en-US" sz="2400" dirty="0"/>
              <a:t>If </a:t>
            </a:r>
            <a:r>
              <a:rPr lang="en-US" sz="2400" b="1" dirty="0" err="1"/>
              <a:t>gasLimit×gasPrice</a:t>
            </a:r>
            <a:r>
              <a:rPr lang="en-US" sz="2400" b="1" dirty="0"/>
              <a:t> </a:t>
            </a:r>
            <a:r>
              <a:rPr lang="en-US" sz="2400" dirty="0"/>
              <a:t>&gt; </a:t>
            </a:r>
            <a:r>
              <a:rPr lang="en-US" sz="2400" dirty="0" err="1"/>
              <a:t>msg.sender.balance</a:t>
            </a:r>
            <a:r>
              <a:rPr lang="en-US" sz="2400" dirty="0"/>
              <a:t>:  abort</a:t>
            </a:r>
          </a:p>
          <a:p>
            <a:pPr marL="457200" indent="-457200">
              <a:buAutoNum type="arabicParenBoth"/>
            </a:pPr>
            <a:r>
              <a:rPr lang="en-US" sz="2400" dirty="0"/>
              <a:t>deduct </a:t>
            </a:r>
            <a:r>
              <a:rPr lang="en-US" sz="2400" b="1" dirty="0" err="1"/>
              <a:t>gasLimit×gasPrice</a:t>
            </a:r>
            <a:r>
              <a:rPr lang="en-US" sz="2400" b="1" dirty="0"/>
              <a:t> </a:t>
            </a:r>
            <a:r>
              <a:rPr lang="en-US" sz="2400" dirty="0"/>
              <a:t>from </a:t>
            </a:r>
            <a:r>
              <a:rPr lang="en-US" sz="2400" dirty="0" err="1"/>
              <a:t>msg.sender.balance</a:t>
            </a:r>
            <a:endParaRPr lang="en-US" sz="2400" dirty="0"/>
          </a:p>
          <a:p>
            <a:pPr marL="457200" indent="-457200">
              <a:spcBef>
                <a:spcPts val="1776"/>
              </a:spcBef>
              <a:buAutoNum type="arabicParenBoth"/>
            </a:pPr>
            <a:r>
              <a:rPr lang="en-US" sz="2400" dirty="0"/>
              <a:t>set </a:t>
            </a:r>
            <a:r>
              <a:rPr lang="en-US" sz="2400" b="1" dirty="0"/>
              <a:t>Gas</a:t>
            </a:r>
            <a:r>
              <a:rPr lang="en-US" sz="2400" dirty="0"/>
              <a:t> ⇽ </a:t>
            </a:r>
            <a:r>
              <a:rPr lang="en-US" sz="2400" b="1" dirty="0" err="1"/>
              <a:t>gasLimit</a:t>
            </a:r>
            <a:endParaRPr lang="en-US" sz="2400" b="1" dirty="0"/>
          </a:p>
          <a:p>
            <a:pPr marL="457200" indent="-457200">
              <a:buAutoNum type="arabicParenBoth"/>
            </a:pPr>
            <a:r>
              <a:rPr lang="en-US" sz="2400" dirty="0"/>
              <a:t>execute Tx:  deduct gas from </a:t>
            </a:r>
            <a:r>
              <a:rPr lang="en-US" sz="2400" b="1" dirty="0"/>
              <a:t>Gas</a:t>
            </a:r>
            <a:r>
              <a:rPr lang="en-US" sz="2400" dirty="0"/>
              <a:t> for each instruction</a:t>
            </a:r>
          </a:p>
          <a:p>
            <a:pPr marL="114300" indent="0">
              <a:buNone/>
            </a:pPr>
            <a:r>
              <a:rPr lang="en-US" sz="2400" dirty="0"/>
              <a:t>	  if at end (</a:t>
            </a:r>
            <a:r>
              <a:rPr lang="en-US" sz="2400" b="1" dirty="0"/>
              <a:t>Gas</a:t>
            </a:r>
            <a:r>
              <a:rPr lang="en-US" sz="2400" dirty="0"/>
              <a:t> &lt; 0):  abort, Tx is invalid </a:t>
            </a:r>
            <a:r>
              <a:rPr lang="en-US" sz="2200" dirty="0"/>
              <a:t>(proposer keeps </a:t>
            </a:r>
            <a:r>
              <a:rPr lang="en-US" sz="2200" b="1" dirty="0" err="1"/>
              <a:t>gasLimit×gasPrice</a:t>
            </a:r>
            <a:r>
              <a:rPr lang="en-US" sz="2200" b="1" dirty="0"/>
              <a:t>)</a:t>
            </a:r>
            <a:r>
              <a:rPr lang="en-US" sz="2200" dirty="0"/>
              <a:t>  </a:t>
            </a:r>
            <a:endParaRPr lang="en-US" sz="2200" b="1" dirty="0"/>
          </a:p>
          <a:p>
            <a:pPr marL="9525" indent="0">
              <a:spcBef>
                <a:spcPts val="1176"/>
              </a:spcBef>
              <a:buNone/>
            </a:pPr>
            <a:r>
              <a:rPr lang="en-US" sz="2400" dirty="0"/>
              <a:t>(6)  Refund </a:t>
            </a:r>
            <a:r>
              <a:rPr lang="en-US" sz="2400" b="1" dirty="0" err="1"/>
              <a:t>Gas</a:t>
            </a:r>
            <a:r>
              <a:rPr lang="en-US" sz="2400" dirty="0" err="1"/>
              <a:t>×</a:t>
            </a:r>
            <a:r>
              <a:rPr lang="en-US" sz="2400" b="1" dirty="0" err="1"/>
              <a:t>gasPrice</a:t>
            </a:r>
            <a:r>
              <a:rPr lang="en-US" sz="2400" dirty="0"/>
              <a:t> to </a:t>
            </a:r>
            <a:r>
              <a:rPr lang="en-US" sz="2400" dirty="0" err="1"/>
              <a:t>msg.sender.balance</a:t>
            </a:r>
            <a:r>
              <a:rPr lang="en-US" sz="2400" dirty="0"/>
              <a:t>    </a:t>
            </a:r>
            <a:r>
              <a:rPr lang="en-US" sz="2200" dirty="0"/>
              <a:t>(leftover change)</a:t>
            </a:r>
          </a:p>
          <a:p>
            <a:pPr marL="9525" indent="0">
              <a:spcBef>
                <a:spcPts val="1776"/>
              </a:spcBef>
              <a:buNone/>
            </a:pPr>
            <a:r>
              <a:rPr lang="en-US" sz="2400" dirty="0"/>
              <a:t>(7) </a:t>
            </a:r>
            <a:r>
              <a:rPr lang="en-US" sz="2400" b="1" dirty="0" err="1"/>
              <a:t>gasUsed</a:t>
            </a:r>
            <a:r>
              <a:rPr lang="en-US" sz="2400" dirty="0"/>
              <a:t> ⇽ </a:t>
            </a:r>
            <a:r>
              <a:rPr lang="en-US" sz="2400" b="1" dirty="0" err="1"/>
              <a:t>gasLimit</a:t>
            </a:r>
            <a:r>
              <a:rPr lang="en-US" sz="2400" b="1" dirty="0"/>
              <a:t> – Gas </a:t>
            </a:r>
          </a:p>
          <a:p>
            <a:pPr marL="9525" indent="0">
              <a:spcBef>
                <a:spcPts val="576"/>
              </a:spcBef>
              <a:buNone/>
            </a:pPr>
            <a:r>
              <a:rPr lang="en-US" sz="2400" b="1" dirty="0"/>
              <a:t>		</a:t>
            </a:r>
            <a:r>
              <a:rPr lang="en-US" sz="2400" dirty="0"/>
              <a:t>(7a)  BURN  </a:t>
            </a:r>
            <a:r>
              <a:rPr lang="en-US" sz="2400" b="1" dirty="0" err="1"/>
              <a:t>gasUsed</a:t>
            </a:r>
            <a:r>
              <a:rPr lang="en-US" sz="2400" b="1" dirty="0"/>
              <a:t>× </a:t>
            </a:r>
            <a:r>
              <a:rPr lang="en-US" sz="2400" b="1" dirty="0" err="1"/>
              <a:t>baseFee</a:t>
            </a:r>
            <a:endParaRPr lang="en-US" sz="2400" b="1" dirty="0"/>
          </a:p>
          <a:p>
            <a:pPr marL="9525" indent="0">
              <a:buNone/>
            </a:pPr>
            <a:r>
              <a:rPr lang="en-US" sz="2400" dirty="0"/>
              <a:t>		(7b)  Send  </a:t>
            </a:r>
            <a:r>
              <a:rPr lang="en-US" sz="2400" b="1" dirty="0" err="1"/>
              <a:t>gasUsed</a:t>
            </a:r>
            <a:r>
              <a:rPr lang="en-US" sz="2400" b="1" dirty="0"/>
              <a:t>×</a:t>
            </a:r>
            <a:r>
              <a:rPr lang="en-US" sz="2400" dirty="0"/>
              <a:t>(</a:t>
            </a:r>
            <a:r>
              <a:rPr lang="en-US" sz="2400" b="1" dirty="0" err="1"/>
              <a:t>gasPrice</a:t>
            </a:r>
            <a:r>
              <a:rPr lang="en-US" sz="2400" b="1" dirty="0"/>
              <a:t> – </a:t>
            </a:r>
            <a:r>
              <a:rPr lang="en-US" sz="2400" b="1" dirty="0" err="1"/>
              <a:t>baseFee</a:t>
            </a:r>
            <a:r>
              <a:rPr lang="en-US" sz="2400" dirty="0"/>
              <a:t>)  to block producer</a:t>
            </a:r>
          </a:p>
        </p:txBody>
      </p:sp>
      <p:pic>
        <p:nvPicPr>
          <p:cNvPr id="1026" name="Picture 2" descr="Burning Fire, Flame Clipart, Burn It, Orange PNG Transparent Clipart Image  and PSD File for Free Download | Transparent background, Abstract artwork,  Clipart images">
            <a:extLst>
              <a:ext uri="{FF2B5EF4-FFF2-40B4-BE49-F238E27FC236}">
                <a16:creationId xmlns:a16="http://schemas.microsoft.com/office/drawing/2014/main" id="{9DD32BC9-5FA3-754A-A810-ADE4CC592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026" y="3932528"/>
            <a:ext cx="767896" cy="542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CF7FD16-37A1-1147-897E-063A7B9CAEB9}"/>
              </a:ext>
            </a:extLst>
          </p:cNvPr>
          <p:cNvCxnSpPr/>
          <p:nvPr/>
        </p:nvCxnSpPr>
        <p:spPr>
          <a:xfrm>
            <a:off x="170121" y="2169042"/>
            <a:ext cx="851667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5880FBF-75C5-CD44-B418-6A19EA2DD1D6}"/>
              </a:ext>
            </a:extLst>
          </p:cNvPr>
          <p:cNvCxnSpPr/>
          <p:nvPr/>
        </p:nvCxnSpPr>
        <p:spPr>
          <a:xfrm>
            <a:off x="170121" y="3767470"/>
            <a:ext cx="851667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34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D27B8-F74D-D9C5-3EB7-28DB62838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r>
              <a:rPr lang="en-US" dirty="0" err="1"/>
              <a:t>baseFee</a:t>
            </a:r>
            <a:r>
              <a:rPr lang="en-US" dirty="0"/>
              <a:t> and effect of burn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B43FB10-8835-CD96-C683-6113C1771FD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7736" y="1047578"/>
          <a:ext cx="626806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663">
                  <a:extLst>
                    <a:ext uri="{9D8B030D-6E8A-4147-A177-3AD203B41FA5}">
                      <a16:colId xmlns:a16="http://schemas.microsoft.com/office/drawing/2014/main" val="677212393"/>
                    </a:ext>
                  </a:extLst>
                </a:gridCol>
                <a:gridCol w="2050067">
                  <a:extLst>
                    <a:ext uri="{9D8B030D-6E8A-4147-A177-3AD203B41FA5}">
                      <a16:colId xmlns:a16="http://schemas.microsoft.com/office/drawing/2014/main" val="426049832"/>
                    </a:ext>
                  </a:extLst>
                </a:gridCol>
                <a:gridCol w="1651819">
                  <a:extLst>
                    <a:ext uri="{9D8B030D-6E8A-4147-A177-3AD203B41FA5}">
                      <a16:colId xmlns:a16="http://schemas.microsoft.com/office/drawing/2014/main" val="3792570273"/>
                    </a:ext>
                  </a:extLst>
                </a:gridCol>
                <a:gridCol w="1376515">
                  <a:extLst>
                    <a:ext uri="{9D8B030D-6E8A-4147-A177-3AD203B41FA5}">
                      <a16:colId xmlns:a16="http://schemas.microsoft.com/office/drawing/2014/main" val="1291355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block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gasUsed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baseFee</a:t>
                      </a:r>
                      <a:r>
                        <a:rPr lang="en-US" dirty="0"/>
                        <a:t> </a:t>
                      </a:r>
                      <a:r>
                        <a:rPr lang="en-US" sz="1600" dirty="0"/>
                        <a:t>(</a:t>
                      </a:r>
                      <a:r>
                        <a:rPr lang="en-US" sz="1600" dirty="0" err="1"/>
                        <a:t>Gwei</a:t>
                      </a:r>
                      <a:r>
                        <a:rPr lang="en-US" sz="1600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ETH burned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4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15763570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21,486,058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16.92     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268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15763569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14,609,185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988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15763568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25,239,720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120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15763567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29,976,215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13.90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668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15763566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14,926,172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13.91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294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15763565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1,985,580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3513665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D010A520-EF73-0011-471E-85732FE066A8}"/>
              </a:ext>
            </a:extLst>
          </p:cNvPr>
          <p:cNvGrpSpPr/>
          <p:nvPr/>
        </p:nvGrpSpPr>
        <p:grpSpPr>
          <a:xfrm>
            <a:off x="6202123" y="3643458"/>
            <a:ext cx="2547195" cy="487319"/>
            <a:chOff x="6341805" y="4050891"/>
            <a:chExt cx="2547195" cy="48731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B54CAA5-9B79-A15B-432B-6F19EB397580}"/>
                </a:ext>
              </a:extLst>
            </p:cNvPr>
            <p:cNvSpPr txBox="1"/>
            <p:nvPr/>
          </p:nvSpPr>
          <p:spPr>
            <a:xfrm>
              <a:off x="6754761" y="4168878"/>
              <a:ext cx="2134239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dirty="0">
                  <a:latin typeface="+mn-lt"/>
                </a:rPr>
                <a:t>≈ </a:t>
              </a:r>
              <a:r>
                <a:rPr lang="en-US" sz="1800" dirty="0" err="1">
                  <a:latin typeface="+mn-lt"/>
                </a:rPr>
                <a:t>gasUsed×baseFee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465396F9-FCE1-D244-D18F-2BA89FB54DDE}"/>
                </a:ext>
              </a:extLst>
            </p:cNvPr>
            <p:cNvSpPr/>
            <p:nvPr/>
          </p:nvSpPr>
          <p:spPr>
            <a:xfrm>
              <a:off x="6341805" y="4050891"/>
              <a:ext cx="412955" cy="345541"/>
            </a:xfrm>
            <a:custGeom>
              <a:avLst/>
              <a:gdLst>
                <a:gd name="connsiteX0" fmla="*/ 412955 w 412955"/>
                <a:gd name="connsiteY0" fmla="*/ 334297 h 345541"/>
                <a:gd name="connsiteX1" fmla="*/ 196646 w 412955"/>
                <a:gd name="connsiteY1" fmla="*/ 334297 h 345541"/>
                <a:gd name="connsiteX2" fmla="*/ 137652 w 412955"/>
                <a:gd name="connsiteY2" fmla="*/ 314633 h 345541"/>
                <a:gd name="connsiteX3" fmla="*/ 49162 w 412955"/>
                <a:gd name="connsiteY3" fmla="*/ 245807 h 345541"/>
                <a:gd name="connsiteX4" fmla="*/ 29497 w 412955"/>
                <a:gd name="connsiteY4" fmla="*/ 176981 h 345541"/>
                <a:gd name="connsiteX5" fmla="*/ 19665 w 412955"/>
                <a:gd name="connsiteY5" fmla="*/ 98323 h 345541"/>
                <a:gd name="connsiteX6" fmla="*/ 0 w 412955"/>
                <a:gd name="connsiteY6" fmla="*/ 0 h 345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2955" h="345541">
                  <a:moveTo>
                    <a:pt x="412955" y="334297"/>
                  </a:moveTo>
                  <a:cubicBezTo>
                    <a:pt x="315568" y="346470"/>
                    <a:pt x="313794" y="351869"/>
                    <a:pt x="196646" y="334297"/>
                  </a:cubicBezTo>
                  <a:cubicBezTo>
                    <a:pt x="176147" y="331222"/>
                    <a:pt x="137652" y="314633"/>
                    <a:pt x="137652" y="314633"/>
                  </a:cubicBezTo>
                  <a:cubicBezTo>
                    <a:pt x="67088" y="267591"/>
                    <a:pt x="95369" y="292016"/>
                    <a:pt x="49162" y="245807"/>
                  </a:cubicBezTo>
                  <a:cubicBezTo>
                    <a:pt x="41367" y="222425"/>
                    <a:pt x="33613" y="201678"/>
                    <a:pt x="29497" y="176981"/>
                  </a:cubicBezTo>
                  <a:cubicBezTo>
                    <a:pt x="25153" y="150917"/>
                    <a:pt x="24009" y="124387"/>
                    <a:pt x="19665" y="98323"/>
                  </a:cubicBezTo>
                  <a:cubicBezTo>
                    <a:pt x="14170" y="65354"/>
                    <a:pt x="0" y="0"/>
                    <a:pt x="0" y="0"/>
                  </a:cubicBezTo>
                </a:path>
              </a:pathLst>
            </a:custGeom>
            <a:noFill/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5A5E97C-AAF0-C0F3-F93A-8683F081E7B9}"/>
              </a:ext>
            </a:extLst>
          </p:cNvPr>
          <p:cNvSpPr txBox="1"/>
          <p:nvPr/>
        </p:nvSpPr>
        <p:spPr>
          <a:xfrm>
            <a:off x="339213" y="4248764"/>
            <a:ext cx="7974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>
                <a:latin typeface="+mn-lt"/>
              </a:rPr>
              <a:t>baseFee</a:t>
            </a:r>
            <a:r>
              <a:rPr lang="en-US" dirty="0">
                <a:latin typeface="+mn-lt"/>
              </a:rPr>
              <a:t> &lt; 16Gwei    ⇒    new issuance &gt; burn   ⇒   ETH inflates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359F79-DD8B-269D-B828-1A9D369BF011}"/>
              </a:ext>
            </a:extLst>
          </p:cNvPr>
          <p:cNvSpPr txBox="1"/>
          <p:nvPr/>
        </p:nvSpPr>
        <p:spPr>
          <a:xfrm>
            <a:off x="339212" y="4643283"/>
            <a:ext cx="8056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>
                <a:latin typeface="+mn-lt"/>
              </a:rPr>
              <a:t>baseFee</a:t>
            </a:r>
            <a:r>
              <a:rPr lang="en-US" dirty="0">
                <a:latin typeface="+mn-lt"/>
              </a:rPr>
              <a:t> &gt; 16Gwei    ⇒    new issuance &lt; burn   ⇒   ETH deflates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A6D7060-D124-2407-CCB3-6E21A80A7B90}"/>
              </a:ext>
            </a:extLst>
          </p:cNvPr>
          <p:cNvGrpSpPr/>
          <p:nvPr/>
        </p:nvGrpSpPr>
        <p:grpSpPr>
          <a:xfrm>
            <a:off x="3152588" y="2542077"/>
            <a:ext cx="2361718" cy="696154"/>
            <a:chOff x="3152588" y="2542077"/>
            <a:chExt cx="2361718" cy="696154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E5D8183-5200-E176-58FF-CCFCB4182FDE}"/>
                </a:ext>
              </a:extLst>
            </p:cNvPr>
            <p:cNvSpPr txBox="1"/>
            <p:nvPr/>
          </p:nvSpPr>
          <p:spPr>
            <a:xfrm>
              <a:off x="3152588" y="2930454"/>
              <a:ext cx="7200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dirty="0">
                  <a:latin typeface="+mn-lt"/>
                </a:rPr>
                <a:t>(&lt;15M)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09CB6D1-E743-7E5B-C2CF-C3A17F54857C}"/>
                </a:ext>
              </a:extLst>
            </p:cNvPr>
            <p:cNvSpPr txBox="1"/>
            <p:nvPr/>
          </p:nvSpPr>
          <p:spPr>
            <a:xfrm>
              <a:off x="5097204" y="2542077"/>
              <a:ext cx="4171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dirty="0">
                  <a:latin typeface="+mn-lt"/>
                </a:rPr>
                <a:t>↓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D709087-E138-E678-C5C0-6E615C1DB9BB}"/>
              </a:ext>
            </a:extLst>
          </p:cNvPr>
          <p:cNvGrpSpPr/>
          <p:nvPr/>
        </p:nvGrpSpPr>
        <p:grpSpPr>
          <a:xfrm>
            <a:off x="3147673" y="2910790"/>
            <a:ext cx="2351887" cy="686319"/>
            <a:chOff x="3147673" y="2910790"/>
            <a:chExt cx="2351887" cy="68631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79B8FC0-E6A5-6FD8-D43C-86F663D34D94}"/>
                </a:ext>
              </a:extLst>
            </p:cNvPr>
            <p:cNvSpPr txBox="1"/>
            <p:nvPr/>
          </p:nvSpPr>
          <p:spPr>
            <a:xfrm>
              <a:off x="3147673" y="3289332"/>
              <a:ext cx="7200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dirty="0">
                  <a:latin typeface="+mn-lt"/>
                </a:rPr>
                <a:t>(&lt;15M)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3B17966-92F2-1CF1-EDA3-3B73D02E4E4B}"/>
                </a:ext>
              </a:extLst>
            </p:cNvPr>
            <p:cNvSpPr txBox="1"/>
            <p:nvPr/>
          </p:nvSpPr>
          <p:spPr>
            <a:xfrm>
              <a:off x="5082458" y="2910790"/>
              <a:ext cx="4171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dirty="0">
                  <a:latin typeface="+mn-lt"/>
                </a:rPr>
                <a:t>↓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ACBE10E-59DF-AEFF-6474-C095E1E82644}"/>
              </a:ext>
            </a:extLst>
          </p:cNvPr>
          <p:cNvGrpSpPr/>
          <p:nvPr/>
        </p:nvGrpSpPr>
        <p:grpSpPr>
          <a:xfrm>
            <a:off x="3162422" y="1409465"/>
            <a:ext cx="2307640" cy="707887"/>
            <a:chOff x="3162422" y="1409465"/>
            <a:chExt cx="2307640" cy="70788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E332565-F708-23A4-205C-607EB80F2C82}"/>
                </a:ext>
              </a:extLst>
            </p:cNvPr>
            <p:cNvSpPr txBox="1"/>
            <p:nvPr/>
          </p:nvSpPr>
          <p:spPr>
            <a:xfrm>
              <a:off x="3162422" y="1809575"/>
              <a:ext cx="7200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dirty="0">
                  <a:latin typeface="+mn-lt"/>
                </a:rPr>
                <a:t>(&lt;15M)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3CD1006-DE6D-B444-973D-D39AB4582DF4}"/>
                </a:ext>
              </a:extLst>
            </p:cNvPr>
            <p:cNvSpPr txBox="1"/>
            <p:nvPr/>
          </p:nvSpPr>
          <p:spPr>
            <a:xfrm>
              <a:off x="5052960" y="1409465"/>
              <a:ext cx="4171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dirty="0">
                  <a:latin typeface="+mn-lt"/>
                </a:rPr>
                <a:t>↓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99D5DABD-57A3-46EC-06AE-6329224BBBEB}"/>
              </a:ext>
            </a:extLst>
          </p:cNvPr>
          <p:cNvSpPr txBox="1"/>
          <p:nvPr/>
        </p:nvSpPr>
        <p:spPr>
          <a:xfrm>
            <a:off x="3406655" y="3944845"/>
            <a:ext cx="1839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beacon chain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91300B0-E9FC-3AB0-A934-DF215743B838}"/>
              </a:ext>
            </a:extLst>
          </p:cNvPr>
          <p:cNvGrpSpPr/>
          <p:nvPr/>
        </p:nvGrpSpPr>
        <p:grpSpPr>
          <a:xfrm>
            <a:off x="3147672" y="2144763"/>
            <a:ext cx="2351888" cy="712467"/>
            <a:chOff x="3147672" y="2144763"/>
            <a:chExt cx="2351888" cy="71246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81699D7-7E4C-D8CD-F93F-533337D27B59}"/>
                </a:ext>
              </a:extLst>
            </p:cNvPr>
            <p:cNvSpPr txBox="1"/>
            <p:nvPr/>
          </p:nvSpPr>
          <p:spPr>
            <a:xfrm>
              <a:off x="3147672" y="2549453"/>
              <a:ext cx="7200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dirty="0">
                  <a:latin typeface="+mn-lt"/>
                </a:rPr>
                <a:t>(&gt;15M)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AAC5D91-895E-D4DA-246D-6819A39991DF}"/>
                </a:ext>
              </a:extLst>
            </p:cNvPr>
            <p:cNvSpPr txBox="1"/>
            <p:nvPr/>
          </p:nvSpPr>
          <p:spPr>
            <a:xfrm rot="10800000">
              <a:off x="5082458" y="2144763"/>
              <a:ext cx="4171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dirty="0">
                  <a:latin typeface="+mn-lt"/>
                </a:rPr>
                <a:t>↓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399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2F419-A1E5-D757-9C20-E828E5C54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Eth total supply  (</a:t>
            </a:r>
            <a:r>
              <a:rPr lang="en-US"/>
              <a:t>since merge)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1B95CE-BE49-1498-B490-FD6CA4279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80" y="1419603"/>
            <a:ext cx="8551639" cy="193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0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6AAE8-70FB-A945-973E-B19AA0A70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burn ETH 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10320-7899-504F-843C-E584FDE5E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EIP1559 goals</a:t>
            </a:r>
            <a:r>
              <a:rPr lang="en-US" sz="2400" dirty="0"/>
              <a:t> (informal):    </a:t>
            </a:r>
          </a:p>
          <a:p>
            <a:r>
              <a:rPr lang="en-US" sz="2400" dirty="0"/>
              <a:t>users incentivized to bid their true utility for posting Tx,</a:t>
            </a:r>
          </a:p>
          <a:p>
            <a:r>
              <a:rPr lang="en-US" sz="2400" dirty="0"/>
              <a:t>block proposer incentivized to not create fake Tx, and</a:t>
            </a:r>
          </a:p>
          <a:p>
            <a:r>
              <a:rPr lang="en-US" sz="2400" dirty="0"/>
              <a:t>disincentivize off chain agreements.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Suppose no burn  (i.e., </a:t>
            </a:r>
            <a:r>
              <a:rPr lang="en-US" sz="2400" dirty="0" err="1"/>
              <a:t>baseFee</a:t>
            </a:r>
            <a:r>
              <a:rPr lang="en-US" sz="2400" dirty="0"/>
              <a:t> given to block producer):</a:t>
            </a:r>
          </a:p>
          <a:p>
            <a:pPr marL="581025" indent="-581025">
              <a:buNone/>
            </a:pPr>
            <a:r>
              <a:rPr lang="en-US" sz="2400" dirty="0"/>
              <a:t>⟹	in periods of low Tx volume proposer would try to increase volume by offering to refund the </a:t>
            </a:r>
            <a:r>
              <a:rPr lang="en-US" sz="2400" dirty="0" err="1"/>
              <a:t>baseFee</a:t>
            </a:r>
            <a:r>
              <a:rPr lang="en-US" sz="2400" dirty="0"/>
              <a:t> </a:t>
            </a:r>
            <a:r>
              <a:rPr lang="en-US" sz="2400" i="1" dirty="0"/>
              <a:t>off chain </a:t>
            </a:r>
            <a:r>
              <a:rPr lang="en-US" sz="2400" dirty="0"/>
              <a:t>to users.</a:t>
            </a:r>
          </a:p>
        </p:txBody>
      </p:sp>
    </p:spTree>
    <p:extLst>
      <p:ext uri="{BB962C8B-B14F-4D97-AF65-F5344CB8AC3E}">
        <p14:creationId xmlns:p14="http://schemas.microsoft.com/office/powerpoint/2010/main" val="2407365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00A29-F738-FB4D-B3CB-30440530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look at the Ethereum blockchain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190B5D-F2BA-8E42-9CD2-D41EF5DAA347}"/>
              </a:ext>
            </a:extLst>
          </p:cNvPr>
          <p:cNvSpPr txBox="1"/>
          <p:nvPr/>
        </p:nvSpPr>
        <p:spPr>
          <a:xfrm>
            <a:off x="244819" y="1071903"/>
            <a:ext cx="1805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>
                <a:latin typeface="+mn-lt"/>
              </a:rPr>
              <a:t>etherscan.io</a:t>
            </a:r>
            <a:r>
              <a:rPr lang="en-US" dirty="0">
                <a:latin typeface="+mn-lt"/>
              </a:rPr>
              <a:t>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49EAE-5FD0-934F-8E8D-B20A44A62D3C}"/>
              </a:ext>
            </a:extLst>
          </p:cNvPr>
          <p:cNvSpPr/>
          <p:nvPr/>
        </p:nvSpPr>
        <p:spPr>
          <a:xfrm>
            <a:off x="244819" y="1743152"/>
            <a:ext cx="3696451" cy="252619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0C45DF-140A-084F-D897-CCEA0A5FCE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2043"/>
          <a:stretch/>
        </p:blipFill>
        <p:spPr>
          <a:xfrm>
            <a:off x="244820" y="1770221"/>
            <a:ext cx="1100926" cy="23986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6E2066-6416-BAFD-09A2-8BD57FC508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390" t="14753"/>
          <a:stretch/>
        </p:blipFill>
        <p:spPr>
          <a:xfrm>
            <a:off x="1350797" y="2116879"/>
            <a:ext cx="2327260" cy="206183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BA2AB91E-DBAC-D34D-16DE-7D07239CA09E}"/>
              </a:ext>
            </a:extLst>
          </p:cNvPr>
          <p:cNvGrpSpPr/>
          <p:nvPr/>
        </p:nvGrpSpPr>
        <p:grpSpPr>
          <a:xfrm>
            <a:off x="3951514" y="1259569"/>
            <a:ext cx="5125552" cy="3319533"/>
            <a:chOff x="3951514" y="1259569"/>
            <a:chExt cx="5125552" cy="331953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4A08467-F6FD-E545-AFA6-788C0F03AC36}"/>
                </a:ext>
              </a:extLst>
            </p:cNvPr>
            <p:cNvGrpSpPr/>
            <p:nvPr/>
          </p:nvGrpSpPr>
          <p:grpSpPr>
            <a:xfrm>
              <a:off x="3951514" y="1259569"/>
              <a:ext cx="5061970" cy="3214108"/>
              <a:chOff x="3951514" y="1259569"/>
              <a:chExt cx="5061970" cy="3214108"/>
            </a:xfrm>
          </p:grpSpPr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5FD6364E-529B-E845-897D-7136E88288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951514" y="1770221"/>
                <a:ext cx="643859" cy="389975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3A42D170-022E-954A-89EC-CFCA9803B4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51514" y="2644877"/>
                <a:ext cx="633615" cy="18288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E40C66E-AD90-6045-BDC2-6D5D36492164}"/>
                  </a:ext>
                </a:extLst>
              </p:cNvPr>
              <p:cNvSpPr txBox="1"/>
              <p:nvPr/>
            </p:nvSpPr>
            <p:spPr>
              <a:xfrm>
                <a:off x="7820913" y="1259569"/>
                <a:ext cx="11925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dirty="0">
                    <a:latin typeface="+mn-lt"/>
                  </a:rPr>
                  <a:t>Tx value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4628729-F9A9-E94E-8409-B33C56043E68}"/>
                  </a:ext>
                </a:extLst>
              </p:cNvPr>
              <p:cNvSpPr txBox="1"/>
              <p:nvPr/>
            </p:nvSpPr>
            <p:spPr>
              <a:xfrm>
                <a:off x="4866018" y="1281677"/>
                <a:ext cx="2253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dirty="0">
                    <a:latin typeface="+mn-lt"/>
                  </a:rPr>
                  <a:t>From/to address</a:t>
                </a:r>
              </a:p>
            </p:txBody>
          </p:sp>
        </p:grp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AB862A0-8F17-6047-3686-ACF6F31B33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5373" y="1715578"/>
              <a:ext cx="4481693" cy="2863524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9229A6A5-DB40-2DDC-60DB-D96447B678C8}"/>
              </a:ext>
            </a:extLst>
          </p:cNvPr>
          <p:cNvSpPr/>
          <p:nvPr/>
        </p:nvSpPr>
        <p:spPr>
          <a:xfrm>
            <a:off x="4595373" y="3529781"/>
            <a:ext cx="4481693" cy="304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3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00A29-F738-FB4D-B3CB-30440530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look at a transaction 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FEA441-FA9A-5D42-B562-27FA1E09DEFE}"/>
              </a:ext>
            </a:extLst>
          </p:cNvPr>
          <p:cNvSpPr txBox="1"/>
          <p:nvPr/>
        </p:nvSpPr>
        <p:spPr>
          <a:xfrm>
            <a:off x="457200" y="996043"/>
            <a:ext cx="6523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Transaction ID:   </a:t>
            </a:r>
            <a:r>
              <a:rPr lang="en-US" sz="2000" b="0" i="0" dirty="0">
                <a:solidFill>
                  <a:srgbClr val="1E2022"/>
                </a:solidFill>
                <a:effectLst/>
                <a:latin typeface="Helvetica" pitchFamily="2" charset="0"/>
              </a:rPr>
              <a:t>0x14b1a03534ce3c460b022185b4 …</a:t>
            </a:r>
            <a:endParaRPr lang="en-US" dirty="0"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DBACB7-EC0D-DC47-B4BA-E370A29B9057}"/>
              </a:ext>
            </a:extLst>
          </p:cNvPr>
          <p:cNvSpPr txBox="1"/>
          <p:nvPr/>
        </p:nvSpPr>
        <p:spPr>
          <a:xfrm>
            <a:off x="506187" y="1530707"/>
            <a:ext cx="8500161" cy="24006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From:	</a:t>
            </a:r>
            <a:r>
              <a:rPr lang="en-US" sz="2000" b="0" i="0" u="none" strike="noStrike" dirty="0">
                <a:solidFill>
                  <a:srgbClr val="3498DB"/>
                </a:solidFill>
                <a:effectLst/>
                <a:latin typeface="+mn-lt"/>
              </a:rPr>
              <a:t>0x1deaf9880c1180b02307e940c1e8ef936e504b6a</a:t>
            </a:r>
            <a:endParaRPr lang="en-US" dirty="0"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en-US" dirty="0">
                <a:latin typeface="+mn-lt"/>
              </a:rPr>
              <a:t>To: 		</a:t>
            </a:r>
            <a:r>
              <a:rPr lang="en-US" b="0" i="0" dirty="0">
                <a:solidFill>
                  <a:srgbClr val="1E2022"/>
                </a:solidFill>
                <a:effectLst/>
                <a:latin typeface="+mn-lt"/>
              </a:rPr>
              <a:t>Contract </a:t>
            </a:r>
            <a:r>
              <a:rPr lang="en-US" sz="2000" b="0" i="0" u="none" strike="noStrike" dirty="0">
                <a:solidFill>
                  <a:srgbClr val="3498DB"/>
                </a:solidFill>
                <a:effectLst/>
                <a:latin typeface="+mn-lt"/>
              </a:rPr>
              <a:t>0x68b3465833fb72a70ecdf485e0e4c7bd8665fc45</a:t>
            </a:r>
            <a:r>
              <a:rPr lang="en-US" sz="2000" b="0" i="0" dirty="0">
                <a:solidFill>
                  <a:srgbClr val="1E2022"/>
                </a:solidFill>
                <a:effectLst/>
                <a:latin typeface="+mn-lt"/>
              </a:rPr>
              <a:t> </a:t>
            </a:r>
            <a:br>
              <a:rPr lang="en-US" sz="2000" b="0" i="0" dirty="0">
                <a:solidFill>
                  <a:srgbClr val="1E2022"/>
                </a:solidFill>
                <a:effectLst/>
                <a:latin typeface="+mn-lt"/>
              </a:rPr>
            </a:br>
            <a:r>
              <a:rPr lang="en-US" b="0" i="0" dirty="0">
                <a:solidFill>
                  <a:srgbClr val="1E2022"/>
                </a:solidFill>
                <a:effectLst/>
                <a:latin typeface="+mn-lt"/>
              </a:rPr>
              <a:t>		(</a:t>
            </a:r>
            <a:r>
              <a:rPr lang="en-US" b="0" i="0" dirty="0" err="1">
                <a:solidFill>
                  <a:srgbClr val="1E2022"/>
                </a:solidFill>
                <a:effectLst/>
                <a:latin typeface="+mn-lt"/>
              </a:rPr>
              <a:t>Uniswap</a:t>
            </a:r>
            <a:r>
              <a:rPr lang="en-US" b="0" i="0" dirty="0">
                <a:solidFill>
                  <a:srgbClr val="1E2022"/>
                </a:solidFill>
                <a:effectLst/>
                <a:latin typeface="+mn-lt"/>
              </a:rPr>
              <a:t> V3: Router 2)</a:t>
            </a:r>
            <a:endParaRPr lang="en-US" dirty="0"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en-US" b="1" dirty="0">
                <a:latin typeface="+mn-lt"/>
              </a:rPr>
              <a:t>Value:	0.14 Ether   ($182)</a:t>
            </a:r>
          </a:p>
          <a:p>
            <a:pPr>
              <a:spcBef>
                <a:spcPts val="1200"/>
              </a:spcBef>
            </a:pPr>
            <a:r>
              <a:rPr lang="en-US" b="1" dirty="0">
                <a:latin typeface="+mn-lt"/>
              </a:rPr>
              <a:t>Data</a:t>
            </a:r>
            <a:r>
              <a:rPr lang="en-US" dirty="0">
                <a:latin typeface="+mn-lt"/>
              </a:rPr>
              <a:t>:	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Function: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multicall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()     </a:t>
            </a:r>
            <a:r>
              <a:rPr lang="en-US" sz="2000" dirty="0">
                <a:latin typeface="+mn-lt"/>
              </a:rPr>
              <a:t>[calls multiple methods in a single call]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C97B98-E0B4-F542-B0F2-9BC1B07AF30C}"/>
              </a:ext>
            </a:extLst>
          </p:cNvPr>
          <p:cNvSpPr txBox="1"/>
          <p:nvPr/>
        </p:nvSpPr>
        <p:spPr>
          <a:xfrm>
            <a:off x="457200" y="4573750"/>
            <a:ext cx="8369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Contract generated a call to Contract </a:t>
            </a:r>
            <a:r>
              <a:rPr lang="en-US" sz="2000" dirty="0">
                <a:latin typeface="+mn-lt"/>
              </a:rPr>
              <a:t>0xC02aaA39b22 …</a:t>
            </a:r>
            <a:r>
              <a:rPr lang="en-US" dirty="0">
                <a:latin typeface="+mn-lt"/>
              </a:rPr>
              <a:t>   (value:0.14)</a:t>
            </a:r>
          </a:p>
        </p:txBody>
      </p:sp>
    </p:spTree>
    <p:extLst>
      <p:ext uri="{BB962C8B-B14F-4D97-AF65-F5344CB8AC3E}">
        <p14:creationId xmlns:p14="http://schemas.microsoft.com/office/powerpoint/2010/main" val="196946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E3C2E-05E9-9641-96EE-E358CBE10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4EC07-1D35-5C4D-B2D2-589BCDF66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86800" cy="39433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World state:   set of accounts identified by 32-byte address.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Two types of accounts:</a:t>
            </a:r>
          </a:p>
          <a:p>
            <a:pPr marL="857250" lvl="1" indent="-457200">
              <a:spcBef>
                <a:spcPts val="2376"/>
              </a:spcBef>
              <a:buAutoNum type="arabicParenBoth"/>
            </a:pPr>
            <a:r>
              <a:rPr lang="en-US" sz="2400" b="1" dirty="0"/>
              <a:t>owned accounts</a:t>
            </a:r>
            <a:r>
              <a:rPr lang="en-US" sz="2400" dirty="0"/>
              <a:t>:    address = H(PK)</a:t>
            </a:r>
          </a:p>
          <a:p>
            <a:pPr marL="400050" lvl="1" indent="0">
              <a:spcBef>
                <a:spcPts val="2376"/>
              </a:spcBef>
              <a:buNone/>
            </a:pPr>
            <a:r>
              <a:rPr lang="en-US" sz="2400" b="1" dirty="0"/>
              <a:t>(2) contracts</a:t>
            </a:r>
            <a:r>
              <a:rPr lang="en-US" sz="2400" dirty="0"/>
              <a:t>:  		address = H(</a:t>
            </a:r>
            <a:r>
              <a:rPr lang="en-US" sz="2400" dirty="0" err="1"/>
              <a:t>CreatorAddr</a:t>
            </a:r>
            <a:r>
              <a:rPr lang="en-US" sz="2400" dirty="0"/>
              <a:t>, </a:t>
            </a:r>
            <a:r>
              <a:rPr lang="en-US" sz="2400" dirty="0" err="1"/>
              <a:t>CreatorNonce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15521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00A29-F738-FB4D-B3CB-30440530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look at the To contract 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FEA441-FA9A-5D42-B562-27FA1E09DEFE}"/>
              </a:ext>
            </a:extLst>
          </p:cNvPr>
          <p:cNvSpPr txBox="1"/>
          <p:nvPr/>
        </p:nvSpPr>
        <p:spPr>
          <a:xfrm>
            <a:off x="457200" y="978203"/>
            <a:ext cx="7924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Contract 0xC02aaA39b223FE8D0A0e5C4F27eAD9083C756Cc2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192770-964B-974D-87A5-B28E6585415A}"/>
              </a:ext>
            </a:extLst>
          </p:cNvPr>
          <p:cNvSpPr/>
          <p:nvPr/>
        </p:nvSpPr>
        <p:spPr>
          <a:xfrm>
            <a:off x="452815" y="1474490"/>
            <a:ext cx="6541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</a:pPr>
            <a:r>
              <a:rPr lang="en-US" b="0" i="0" dirty="0">
                <a:solidFill>
                  <a:srgbClr val="1E2022"/>
                </a:solidFill>
                <a:effectLst/>
                <a:latin typeface="+mn-lt"/>
              </a:rPr>
              <a:t>(Wrapped ETH:   called </a:t>
            </a:r>
            <a:r>
              <a:rPr lang="en-US" dirty="0">
                <a:solidFill>
                  <a:srgbClr val="1E2022"/>
                </a:solidFill>
                <a:latin typeface="+mn-lt"/>
              </a:rPr>
              <a:t>from </a:t>
            </a:r>
            <a:r>
              <a:rPr lang="en-US" b="0" i="0" dirty="0" err="1">
                <a:solidFill>
                  <a:srgbClr val="1E2022"/>
                </a:solidFill>
                <a:effectLst/>
                <a:latin typeface="+mn-lt"/>
              </a:rPr>
              <a:t>Uniswap</a:t>
            </a:r>
            <a:r>
              <a:rPr lang="en-US" b="0" i="0" dirty="0">
                <a:solidFill>
                  <a:srgbClr val="1E2022"/>
                </a:solidFill>
                <a:effectLst/>
                <a:latin typeface="+mn-lt"/>
              </a:rPr>
              <a:t> V3: Router 2)</a:t>
            </a:r>
            <a:endParaRPr lang="en-US" dirty="0"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8F987E-3AFE-B247-AC5E-EACD53A12284}"/>
              </a:ext>
            </a:extLst>
          </p:cNvPr>
          <p:cNvSpPr txBox="1"/>
          <p:nvPr/>
        </p:nvSpPr>
        <p:spPr>
          <a:xfrm>
            <a:off x="452815" y="2183858"/>
            <a:ext cx="3818674" cy="9848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latin typeface="+mn-lt"/>
              </a:rPr>
              <a:t>Balance:	</a:t>
            </a:r>
            <a:r>
              <a:rPr lang="en-US" b="0" i="0" dirty="0">
                <a:solidFill>
                  <a:srgbClr val="1E2022"/>
                </a:solidFill>
                <a:effectLst/>
                <a:latin typeface="Helvetica" pitchFamily="2" charset="0"/>
              </a:rPr>
              <a:t> </a:t>
            </a:r>
            <a:r>
              <a:rPr lang="en-US" b="1" i="0" dirty="0">
                <a:solidFill>
                  <a:srgbClr val="1E2022"/>
                </a:solidFill>
                <a:effectLst/>
                <a:latin typeface="+mn-lt"/>
              </a:rPr>
              <a:t>4,133,236</a:t>
            </a:r>
            <a:r>
              <a:rPr lang="en-US" b="0" i="0" dirty="0">
                <a:solidFill>
                  <a:srgbClr val="1E2022"/>
                </a:solidFill>
                <a:effectLst/>
                <a:latin typeface="Helvetica" pitchFamily="2" charset="0"/>
              </a:rPr>
              <a:t> </a:t>
            </a:r>
            <a:r>
              <a:rPr lang="en-US" dirty="0">
                <a:latin typeface="+mn-lt"/>
              </a:rPr>
              <a:t>Ether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+mn-lt"/>
              </a:rPr>
              <a:t>Code:		81 lines of solidity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A60ABF5-F338-AD41-B10B-87C8C1C3FECA}"/>
                  </a:ext>
                </a:extLst>
              </p:cNvPr>
              <p:cNvSpPr txBox="1"/>
              <p:nvPr/>
            </p:nvSpPr>
            <p:spPr>
              <a:xfrm>
                <a:off x="452815" y="3366462"/>
                <a:ext cx="5210144" cy="1754326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+mn-lt"/>
                  </a:rPr>
                  <a:t>function </a:t>
                </a:r>
                <a:r>
                  <a:rPr lang="en-US" sz="1800" b="1" dirty="0">
                    <a:latin typeface="+mn-lt"/>
                  </a:rPr>
                  <a:t>withdraw</a:t>
                </a:r>
                <a:r>
                  <a:rPr lang="en-US" sz="1800" dirty="0">
                    <a:latin typeface="+mn-lt"/>
                  </a:rPr>
                  <a:t>(</a:t>
                </a:r>
                <a:r>
                  <a:rPr lang="en-US" sz="1800" dirty="0" err="1">
                    <a:latin typeface="+mn-lt"/>
                  </a:rPr>
                  <a:t>uint</a:t>
                </a:r>
                <a:r>
                  <a:rPr lang="en-US" sz="1800" dirty="0">
                    <a:latin typeface="+mn-lt"/>
                  </a:rPr>
                  <a:t> </a:t>
                </a:r>
                <a:r>
                  <a:rPr lang="en-US" sz="1800" b="1" dirty="0">
                    <a:latin typeface="+mn-lt"/>
                  </a:rPr>
                  <a:t>wad</a:t>
                </a:r>
                <a:r>
                  <a:rPr lang="en-US" sz="1800" dirty="0">
                    <a:latin typeface="+mn-lt"/>
                  </a:rPr>
                  <a:t>) public {</a:t>
                </a:r>
              </a:p>
              <a:p>
                <a:r>
                  <a:rPr lang="en-US" sz="1800" dirty="0">
                    <a:latin typeface="+mn-lt"/>
                  </a:rPr>
                  <a:t>        require(</a:t>
                </a:r>
                <a:r>
                  <a:rPr lang="en-US" sz="1800" dirty="0" err="1">
                    <a:latin typeface="+mn-lt"/>
                  </a:rPr>
                  <a:t>balanceOf</a:t>
                </a:r>
                <a:r>
                  <a:rPr lang="en-US" sz="1800" dirty="0">
                    <a:latin typeface="+mn-lt"/>
                  </a:rPr>
                  <a:t>[</a:t>
                </a:r>
                <a:r>
                  <a:rPr lang="en-US" sz="1800" dirty="0" err="1">
                    <a:latin typeface="+mn-lt"/>
                  </a:rPr>
                  <a:t>msg.sender</a:t>
                </a:r>
                <a:r>
                  <a:rPr lang="en-US" sz="1800" dirty="0">
                    <a:latin typeface="+mn-lt"/>
                  </a:rPr>
                  <a:t>] &gt;= wad);</a:t>
                </a:r>
              </a:p>
              <a:p>
                <a:r>
                  <a:rPr lang="en-US" sz="1800" dirty="0">
                    <a:latin typeface="+mn-lt"/>
                  </a:rPr>
                  <a:t>        </a:t>
                </a:r>
                <a:r>
                  <a:rPr lang="en-US" sz="1800" dirty="0" err="1">
                    <a:latin typeface="+mn-lt"/>
                  </a:rPr>
                  <a:t>balanceOf</a:t>
                </a:r>
                <a:r>
                  <a:rPr lang="en-US" sz="1800" dirty="0">
                    <a:latin typeface="+mn-lt"/>
                  </a:rPr>
                  <a:t>[</a:t>
                </a:r>
                <a:r>
                  <a:rPr lang="en-US" sz="1800" dirty="0" err="1">
                    <a:latin typeface="+mn-lt"/>
                  </a:rPr>
                  <a:t>msg.sender</a:t>
                </a:r>
                <a:r>
                  <a:rPr lang="en-US" sz="1800" dirty="0">
                    <a:latin typeface="+mn-lt"/>
                  </a:rPr>
                  <a:t>]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800" dirty="0">
                    <a:latin typeface="+mn-lt"/>
                  </a:rPr>
                  <a:t>= wad;</a:t>
                </a:r>
              </a:p>
              <a:p>
                <a:r>
                  <a:rPr lang="en-US" sz="1800" dirty="0">
                    <a:latin typeface="+mn-lt"/>
                  </a:rPr>
                  <a:t>        </a:t>
                </a:r>
                <a:r>
                  <a:rPr lang="en-US" sz="1800" dirty="0" err="1">
                    <a:latin typeface="+mn-lt"/>
                  </a:rPr>
                  <a:t>msg.sender.transfer</a:t>
                </a:r>
                <a:r>
                  <a:rPr lang="en-US" sz="1800" dirty="0">
                    <a:latin typeface="+mn-lt"/>
                  </a:rPr>
                  <a:t>(wad);</a:t>
                </a:r>
              </a:p>
              <a:p>
                <a:r>
                  <a:rPr lang="en-US" sz="1800" dirty="0">
                    <a:latin typeface="+mn-lt"/>
                  </a:rPr>
                  <a:t>        Withdrawal(</a:t>
                </a:r>
                <a:r>
                  <a:rPr lang="en-US" sz="1800" dirty="0" err="1">
                    <a:latin typeface="+mn-lt"/>
                  </a:rPr>
                  <a:t>msg.sender</a:t>
                </a:r>
                <a:r>
                  <a:rPr lang="en-US" sz="1800" dirty="0">
                    <a:latin typeface="+mn-lt"/>
                  </a:rPr>
                  <a:t>, wad);   // emit log event</a:t>
                </a:r>
              </a:p>
              <a:p>
                <a:r>
                  <a:rPr lang="en-US" sz="1800" dirty="0">
                    <a:latin typeface="+mn-lt"/>
                  </a:rPr>
                  <a:t>}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A60ABF5-F338-AD41-B10B-87C8C1C3F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15" y="3366462"/>
                <a:ext cx="5210144" cy="1754326"/>
              </a:xfrm>
              <a:prstGeom prst="rect">
                <a:avLst/>
              </a:prstGeom>
              <a:blipFill>
                <a:blip r:embed="rId3"/>
                <a:stretch>
                  <a:fillRect l="-971" t="-714" b="-4286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ight Brace 9">
            <a:extLst>
              <a:ext uri="{FF2B5EF4-FFF2-40B4-BE49-F238E27FC236}">
                <a16:creationId xmlns:a16="http://schemas.microsoft.com/office/drawing/2014/main" id="{39FC153B-CC7A-5B47-AA48-2ACBAD1F6ECA}"/>
              </a:ext>
            </a:extLst>
          </p:cNvPr>
          <p:cNvSpPr/>
          <p:nvPr/>
        </p:nvSpPr>
        <p:spPr>
          <a:xfrm>
            <a:off x="6320512" y="2199603"/>
            <a:ext cx="144083" cy="92660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76157A-08EF-C549-A122-048502190B84}"/>
              </a:ext>
            </a:extLst>
          </p:cNvPr>
          <p:cNvSpPr txBox="1"/>
          <p:nvPr/>
        </p:nvSpPr>
        <p:spPr>
          <a:xfrm>
            <a:off x="6464595" y="2420537"/>
            <a:ext cx="2319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anyone can read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6622CC-FA58-D549-B64A-DBED2D4EDA7B}"/>
              </a:ext>
            </a:extLst>
          </p:cNvPr>
          <p:cNvSpPr txBox="1"/>
          <p:nvPr/>
        </p:nvSpPr>
        <p:spPr>
          <a:xfrm>
            <a:off x="6464595" y="4022952"/>
            <a:ext cx="1789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code snippet</a:t>
            </a:r>
          </a:p>
        </p:txBody>
      </p:sp>
    </p:spTree>
    <p:extLst>
      <p:ext uri="{BB962C8B-B14F-4D97-AF65-F5344CB8AC3E}">
        <p14:creationId xmlns:p14="http://schemas.microsoft.com/office/powerpoint/2010/main" val="422993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688C25FE-0138-EDB1-F297-F0D4FFEE4EF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538"/>
          <a:stretch/>
        </p:blipFill>
        <p:spPr>
          <a:xfrm>
            <a:off x="5814249" y="1761414"/>
            <a:ext cx="3182735" cy="194221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E51797-11C3-1448-A87C-7FA0E127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Remember: contracts cannot keep secrets!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9B37D84-A036-CC46-AB1F-194A9153A4F3}"/>
              </a:ext>
            </a:extLst>
          </p:cNvPr>
          <p:cNvSpPr txBox="1"/>
          <p:nvPr/>
        </p:nvSpPr>
        <p:spPr>
          <a:xfrm>
            <a:off x="6409439" y="1456293"/>
            <a:ext cx="1470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 err="1">
                <a:latin typeface="+mn-lt"/>
              </a:rPr>
              <a:t>etherscan.io</a:t>
            </a:r>
            <a:endParaRPr lang="en-US" sz="2000" dirty="0">
              <a:latin typeface="+mn-lt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1775242-C46B-9540-A7AF-06F552C87E4E}"/>
              </a:ext>
            </a:extLst>
          </p:cNvPr>
          <p:cNvGrpSpPr/>
          <p:nvPr/>
        </p:nvGrpSpPr>
        <p:grpSpPr>
          <a:xfrm>
            <a:off x="395265" y="2325049"/>
            <a:ext cx="4034695" cy="1935979"/>
            <a:chOff x="395265" y="2423370"/>
            <a:chExt cx="4034695" cy="193597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E750A34-C797-5349-A753-F5A526146961}"/>
                </a:ext>
              </a:extLst>
            </p:cNvPr>
            <p:cNvSpPr/>
            <p:nvPr/>
          </p:nvSpPr>
          <p:spPr>
            <a:xfrm>
              <a:off x="395265" y="2423370"/>
              <a:ext cx="4034695" cy="1935979"/>
            </a:xfrm>
            <a:prstGeom prst="rect">
              <a:avLst/>
            </a:prstGeom>
            <a:solidFill>
              <a:srgbClr val="C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D049BAD-8D0C-1F48-B4B1-272F86E9F53C}"/>
                </a:ext>
              </a:extLst>
            </p:cNvPr>
            <p:cNvSpPr txBox="1"/>
            <p:nvPr/>
          </p:nvSpPr>
          <p:spPr>
            <a:xfrm>
              <a:off x="704804" y="3379062"/>
              <a:ext cx="301409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>
                  <a:solidFill>
                    <a:schemeClr val="bg1"/>
                  </a:solidFill>
                  <a:latin typeface="+mn-lt"/>
                </a:rPr>
                <a:t>⟹	never store secrets</a:t>
              </a:r>
              <a:br>
                <a:rPr lang="en-US" dirty="0">
                  <a:solidFill>
                    <a:schemeClr val="bg1"/>
                  </a:solidFill>
                  <a:latin typeface="+mn-lt"/>
                </a:rPr>
              </a:br>
              <a:r>
                <a:rPr lang="en-US" dirty="0">
                  <a:solidFill>
                    <a:schemeClr val="bg1"/>
                  </a:solidFill>
                  <a:latin typeface="+mn-lt"/>
                </a:rPr>
                <a:t>	in contract!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361106-7A9F-E846-8FBC-8F6D551C2235}"/>
                </a:ext>
              </a:extLst>
            </p:cNvPr>
            <p:cNvSpPr txBox="1"/>
            <p:nvPr/>
          </p:nvSpPr>
          <p:spPr>
            <a:xfrm>
              <a:off x="582001" y="2576090"/>
              <a:ext cx="344318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>
                  <a:solidFill>
                    <a:schemeClr val="bg1"/>
                  </a:solidFill>
                  <a:latin typeface="+mn-lt"/>
                </a:rPr>
                <a:t>Anyone can read contract </a:t>
              </a:r>
            </a:p>
            <a:p>
              <a:pPr algn="l"/>
              <a:r>
                <a:rPr lang="en-US" dirty="0">
                  <a:solidFill>
                    <a:schemeClr val="bg1"/>
                  </a:solidFill>
                  <a:latin typeface="+mn-lt"/>
                </a:rPr>
                <a:t>state in storage array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11F86AE-63D9-2846-AD83-902E3343A5B3}"/>
              </a:ext>
            </a:extLst>
          </p:cNvPr>
          <p:cNvSpPr txBox="1"/>
          <p:nvPr/>
        </p:nvSpPr>
        <p:spPr>
          <a:xfrm>
            <a:off x="4486625" y="4679167"/>
            <a:ext cx="455951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Solidity variables stored in S[] array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81C1B3-2587-0229-466B-EB34E21C95A0}"/>
              </a:ext>
            </a:extLst>
          </p:cNvPr>
          <p:cNvSpPr txBox="1"/>
          <p:nvPr/>
        </p:nvSpPr>
        <p:spPr>
          <a:xfrm>
            <a:off x="457200" y="978203"/>
            <a:ext cx="7924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Contract 0xC02aaA39b223FE8D0A0e5C4F27eAD9083C756Cc2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5DB0262-36CF-ECD7-6B99-F630EA155328}"/>
              </a:ext>
            </a:extLst>
          </p:cNvPr>
          <p:cNvSpPr/>
          <p:nvPr/>
        </p:nvSpPr>
        <p:spPr>
          <a:xfrm>
            <a:off x="452815" y="1474490"/>
            <a:ext cx="2086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</a:pPr>
            <a:r>
              <a:rPr lang="en-US" b="0" i="0" dirty="0">
                <a:solidFill>
                  <a:srgbClr val="1E2022"/>
                </a:solidFill>
                <a:effectLst/>
                <a:latin typeface="+mn-lt"/>
              </a:rPr>
              <a:t>(Wrapped ETH)</a:t>
            </a:r>
            <a:endParaRPr lang="en-US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3FEFBA-4607-C048-8414-2CE2275AC4BD}"/>
              </a:ext>
            </a:extLst>
          </p:cNvPr>
          <p:cNvSpPr txBox="1"/>
          <p:nvPr/>
        </p:nvSpPr>
        <p:spPr>
          <a:xfrm>
            <a:off x="7864340" y="2145375"/>
            <a:ext cx="917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latin typeface="+mn-lt"/>
              </a:rPr>
              <a:t>(see API)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1C71FC-8A40-804F-90DA-47211F4B0999}"/>
              </a:ext>
            </a:extLst>
          </p:cNvPr>
          <p:cNvSpPr txBox="1"/>
          <p:nvPr/>
        </p:nvSpPr>
        <p:spPr>
          <a:xfrm>
            <a:off x="6676005" y="2143809"/>
            <a:ext cx="9262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latin typeface="+mn-lt"/>
              </a:rPr>
              <a:t>(storage)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C1E5CDA-7A07-F050-9DB1-E028720F85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2558"/>
          <a:stretch/>
        </p:blipFill>
        <p:spPr>
          <a:xfrm>
            <a:off x="5814248" y="3703633"/>
            <a:ext cx="3182735" cy="85329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0125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9222C63-088A-7746-87D4-8A3DD46156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Solidity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D4820B-0038-F145-903F-061B41F5214D}"/>
              </a:ext>
            </a:extLst>
          </p:cNvPr>
          <p:cNvSpPr txBox="1"/>
          <p:nvPr/>
        </p:nvSpPr>
        <p:spPr>
          <a:xfrm>
            <a:off x="2175674" y="3198739"/>
            <a:ext cx="4941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docs:   https://</a:t>
            </a:r>
            <a:r>
              <a:rPr lang="en-US" dirty="0" err="1">
                <a:latin typeface="+mn-lt"/>
              </a:rPr>
              <a:t>solidity.readthedocs.io</a:t>
            </a:r>
            <a:r>
              <a:rPr lang="en-US" dirty="0">
                <a:latin typeface="+mn-lt"/>
              </a:rPr>
              <a:t>/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CA9782-6F53-6042-9827-0785C7F79D69}"/>
              </a:ext>
            </a:extLst>
          </p:cNvPr>
          <p:cNvSpPr txBox="1"/>
          <p:nvPr/>
        </p:nvSpPr>
        <p:spPr>
          <a:xfrm>
            <a:off x="3111856" y="4124332"/>
            <a:ext cx="2920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Several IDE’s available</a:t>
            </a:r>
          </a:p>
        </p:txBody>
      </p:sp>
    </p:spTree>
    <p:extLst>
      <p:ext uri="{BB962C8B-B14F-4D97-AF65-F5344CB8AC3E}">
        <p14:creationId xmlns:p14="http://schemas.microsoft.com/office/powerpoint/2010/main" val="288046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43CF9-04EC-FE4E-867D-8B6E811FD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Contract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F941D-CAED-C943-A2EB-56B6CF2C8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9433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interface </a:t>
            </a:r>
            <a:r>
              <a:rPr lang="en-US" sz="2000" b="1" dirty="0"/>
              <a:t>IERC20</a:t>
            </a:r>
            <a:r>
              <a:rPr lang="en-US" sz="2000" dirty="0"/>
              <a:t> {</a:t>
            </a:r>
            <a:br>
              <a:rPr lang="en-US" sz="2000" dirty="0"/>
            </a:br>
            <a:r>
              <a:rPr lang="en-US" sz="2000" dirty="0"/>
              <a:t>	function </a:t>
            </a:r>
            <a:r>
              <a:rPr lang="en-US" sz="2000" b="1" dirty="0"/>
              <a:t>transfer</a:t>
            </a:r>
            <a:r>
              <a:rPr lang="en-US" sz="2000" dirty="0"/>
              <a:t>(address _to,   uint256 _value)   external   returns (bool);</a:t>
            </a:r>
          </a:p>
          <a:p>
            <a:pPr marL="0" indent="0">
              <a:buNone/>
            </a:pPr>
            <a:r>
              <a:rPr lang="en-US" sz="2000" dirty="0"/>
              <a:t>	function </a:t>
            </a:r>
            <a:r>
              <a:rPr lang="en-US" sz="2000" b="1" dirty="0" err="1"/>
              <a:t>totalSupply</a:t>
            </a:r>
            <a:r>
              <a:rPr lang="en-US" sz="2000" dirty="0"/>
              <a:t>()  external  view  returns (uint256);</a:t>
            </a:r>
          </a:p>
          <a:p>
            <a:pPr marL="0" indent="0">
              <a:buNone/>
            </a:pPr>
            <a:r>
              <a:rPr lang="en-US" sz="2000" dirty="0"/>
              <a:t>	…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spcBef>
                <a:spcPts val="1680"/>
              </a:spcBef>
              <a:buNone/>
            </a:pPr>
            <a:r>
              <a:rPr lang="en-US" sz="2000" dirty="0"/>
              <a:t>contract </a:t>
            </a:r>
            <a:r>
              <a:rPr lang="en-US" sz="2000" b="1" dirty="0"/>
              <a:t>ERC20</a:t>
            </a:r>
            <a:r>
              <a:rPr lang="en-US" sz="2000" dirty="0"/>
              <a:t> is </a:t>
            </a:r>
            <a:r>
              <a:rPr lang="en-US" sz="2000" b="1" dirty="0"/>
              <a:t>IERC20</a:t>
            </a:r>
            <a:r>
              <a:rPr lang="en-US" sz="2000" dirty="0"/>
              <a:t>  {           // inheritance</a:t>
            </a:r>
          </a:p>
          <a:p>
            <a:pPr marL="0" indent="0">
              <a:buNone/>
            </a:pPr>
            <a:r>
              <a:rPr lang="en-US" sz="2000" dirty="0"/>
              <a:t>	address owner; </a:t>
            </a:r>
          </a:p>
          <a:p>
            <a:pPr marL="0" indent="0">
              <a:buNone/>
            </a:pPr>
            <a:r>
              <a:rPr lang="en-US" sz="2000" dirty="0"/>
              <a:t>	constructor() public { owner = </a:t>
            </a:r>
            <a:r>
              <a:rPr lang="en-US" sz="2000" dirty="0" err="1"/>
              <a:t>msg.sender</a:t>
            </a:r>
            <a:r>
              <a:rPr lang="en-US" sz="2000" dirty="0"/>
              <a:t>; }</a:t>
            </a:r>
          </a:p>
          <a:p>
            <a:pPr marL="0" indent="0">
              <a:buNone/>
            </a:pPr>
            <a:r>
              <a:rPr lang="en-US" sz="2000" dirty="0"/>
              <a:t>	function </a:t>
            </a:r>
            <a:r>
              <a:rPr lang="en-US" sz="2000" b="1" dirty="0"/>
              <a:t>transfer</a:t>
            </a:r>
            <a:r>
              <a:rPr lang="en-US" sz="2000" dirty="0"/>
              <a:t>(address _to, uint256 _value)  external returns (bool)  {</a:t>
            </a:r>
          </a:p>
          <a:p>
            <a:pPr marL="0" indent="0">
              <a:buNone/>
            </a:pPr>
            <a:r>
              <a:rPr lang="en-US" sz="2000" dirty="0"/>
              <a:t>            …  </a:t>
            </a:r>
            <a:r>
              <a:rPr lang="en-US" sz="2000" dirty="0" err="1"/>
              <a:t>implentation</a:t>
            </a:r>
            <a:r>
              <a:rPr lang="en-US" sz="2000" dirty="0"/>
              <a:t> …</a:t>
            </a:r>
          </a:p>
          <a:p>
            <a:pPr marL="0" indent="0">
              <a:buNone/>
            </a:pPr>
            <a:r>
              <a:rPr lang="en-US" sz="2000" dirty="0"/>
              <a:t>}	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69989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12604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Value types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832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uint256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address (bytes32)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_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address.</a:t>
            </a:r>
            <a:r>
              <a:rPr lang="en" sz="1800" b="1" dirty="0" err="1">
                <a:latin typeface="Roboto Mono"/>
                <a:ea typeface="Roboto Mono"/>
                <a:cs typeface="Roboto Mono"/>
                <a:sym typeface="Roboto Mono"/>
              </a:rPr>
              <a:t>balance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,    _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address.</a:t>
            </a:r>
            <a:r>
              <a:rPr lang="en" sz="1800" b="1" dirty="0" err="1">
                <a:latin typeface="Roboto Mono"/>
                <a:ea typeface="Roboto Mono"/>
                <a:cs typeface="Roboto Mono"/>
                <a:sym typeface="Roboto Mono"/>
              </a:rPr>
              <a:t>send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(value),    _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address.</a:t>
            </a:r>
            <a:r>
              <a:rPr lang="en" sz="1800" b="1" dirty="0" err="1">
                <a:latin typeface="Roboto Mono"/>
                <a:ea typeface="Roboto Mono"/>
                <a:cs typeface="Roboto Mono"/>
                <a:sym typeface="Roboto Mono"/>
              </a:rPr>
              <a:t>transfer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(value) </a:t>
            </a: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c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all: send </a:t>
            </a:r>
            <a:r>
              <a:rPr lang="en" sz="1800" dirty="0">
                <a:latin typeface="Roboto" panose="02000000000000000000" pitchFamily="2" charset="0"/>
                <a:ea typeface="Roboto" panose="02000000000000000000" pitchFamily="2" charset="0"/>
                <a:cs typeface="Roboto Mono"/>
                <a:sym typeface="Roboto Mono"/>
              </a:rPr>
              <a:t>Tx to another contract</a:t>
            </a:r>
          </a:p>
          <a:p>
            <a:pPr marL="596900" lvl="1" indent="0">
              <a:spcBef>
                <a:spcPts val="0"/>
              </a:spcBef>
              <a:buNone/>
            </a:pPr>
            <a:r>
              <a:rPr lang="en" sz="2400" dirty="0">
                <a:latin typeface="Roboto" panose="02000000000000000000" pitchFamily="2" charset="0"/>
                <a:ea typeface="Roboto" panose="02000000000000000000" pitchFamily="2" charset="0"/>
                <a:cs typeface="Roboto Mono"/>
                <a:sym typeface="Roboto Mono"/>
              </a:rPr>
              <a:t>		</a:t>
            </a:r>
            <a:r>
              <a:rPr lang="en-US" sz="1800" dirty="0">
                <a:ea typeface="Roboto" panose="02000000000000000000" pitchFamily="2" charset="0"/>
              </a:rPr>
              <a:t>bool success = _</a:t>
            </a:r>
            <a:r>
              <a:rPr lang="en-US" sz="1800" dirty="0" err="1">
                <a:ea typeface="Roboto" panose="02000000000000000000" pitchFamily="2" charset="0"/>
              </a:rPr>
              <a:t>address.call</a:t>
            </a:r>
            <a:r>
              <a:rPr lang="en-US" sz="1800" dirty="0">
                <a:ea typeface="Roboto" panose="02000000000000000000" pitchFamily="2" charset="0"/>
              </a:rPr>
              <a:t>{value: </a:t>
            </a:r>
            <a:r>
              <a:rPr lang="en-US" sz="1800" dirty="0" err="1">
                <a:ea typeface="Roboto" panose="02000000000000000000" pitchFamily="2" charset="0"/>
              </a:rPr>
              <a:t>msg.value</a:t>
            </a:r>
            <a:r>
              <a:rPr lang="en-US" sz="1800" dirty="0">
                <a:ea typeface="Roboto" panose="02000000000000000000" pitchFamily="2" charset="0"/>
              </a:rPr>
              <a:t>/2,  gas: 1000}(</a:t>
            </a:r>
            <a:r>
              <a:rPr lang="en-US" sz="1800" dirty="0" err="1">
                <a:ea typeface="Roboto" panose="02000000000000000000" pitchFamily="2" charset="0"/>
              </a:rPr>
              <a:t>args</a:t>
            </a:r>
            <a:r>
              <a:rPr lang="en-US" sz="1800" dirty="0">
                <a:ea typeface="Roboto" panose="02000000000000000000" pitchFamily="2" charset="0"/>
              </a:rPr>
              <a:t>);</a:t>
            </a:r>
            <a:endParaRPr lang="en" sz="2400" dirty="0">
              <a:ea typeface="Roboto" panose="02000000000000000000" pitchFamily="2" charset="0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d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elegatecall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: load code from another contract into current context  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bytes32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bool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17753270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243004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Reference types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structs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arrays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bytes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strings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m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appings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Declaration:		m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apping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 (address =&gt; unit256)  </a:t>
            </a:r>
            <a:r>
              <a:rPr lang="en" sz="1800" b="1" dirty="0">
                <a:latin typeface="Roboto Mono"/>
                <a:ea typeface="Roboto Mono"/>
                <a:cs typeface="Roboto Mono"/>
                <a:sym typeface="Roboto Mono"/>
              </a:rPr>
              <a:t>balances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Assignment:		b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alances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[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addr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] = value;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BAE680-9723-BE40-873D-CD54C7B0CCAA}"/>
              </a:ext>
            </a:extLst>
          </p:cNvPr>
          <p:cNvSpPr txBox="1"/>
          <p:nvPr/>
        </p:nvSpPr>
        <p:spPr>
          <a:xfrm>
            <a:off x="5938355" y="445025"/>
            <a:ext cx="2906693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 struct Person {</a:t>
            </a:r>
          </a:p>
          <a:p>
            <a:r>
              <a:rPr lang="en-US" sz="2000" dirty="0">
                <a:latin typeface="+mn-lt"/>
              </a:rPr>
              <a:t>        uint128 age;</a:t>
            </a:r>
          </a:p>
          <a:p>
            <a:r>
              <a:rPr lang="en-US" sz="2000" dirty="0">
                <a:latin typeface="+mn-lt"/>
              </a:rPr>
              <a:t>        uint128 balance;</a:t>
            </a:r>
          </a:p>
          <a:p>
            <a:r>
              <a:rPr lang="en-US" sz="2000" dirty="0">
                <a:latin typeface="+mn-lt"/>
              </a:rPr>
              <a:t>        address </a:t>
            </a:r>
            <a:r>
              <a:rPr lang="en-US" sz="2000" dirty="0" err="1">
                <a:latin typeface="+mn-lt"/>
              </a:rPr>
              <a:t>addr</a:t>
            </a:r>
            <a:r>
              <a:rPr lang="en-US" sz="2000" dirty="0">
                <a:latin typeface="+mn-lt"/>
              </a:rPr>
              <a:t>;</a:t>
            </a:r>
          </a:p>
          <a:p>
            <a:r>
              <a:rPr lang="en-US" sz="2000" dirty="0">
                <a:latin typeface="+mn-lt"/>
              </a:rPr>
              <a:t>    }</a:t>
            </a:r>
          </a:p>
          <a:p>
            <a:r>
              <a:rPr lang="en-US" sz="2000" dirty="0">
                <a:latin typeface="+mn-lt"/>
              </a:rPr>
              <a:t> Person[10] public people;</a:t>
            </a:r>
          </a:p>
        </p:txBody>
      </p:sp>
    </p:spTree>
    <p:extLst>
      <p:ext uri="{BB962C8B-B14F-4D97-AF65-F5344CB8AC3E}">
        <p14:creationId xmlns:p14="http://schemas.microsoft.com/office/powerpoint/2010/main" val="1124428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Globally available variables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699" y="876028"/>
            <a:ext cx="9013053" cy="42674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block:    .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blockhash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,  .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coinbase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,  .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gaslimit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,  .number,  .timestamp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gasLeft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()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msg:   .data,  .sender,  .sig,  .value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tx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:  .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gasprice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,  .origin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 err="1">
                <a:solidFill>
                  <a:schemeClr val="bg1">
                    <a:lumMod val="65000"/>
                  </a:schemeClr>
                </a:solidFill>
                <a:latin typeface="Roboto Mono"/>
                <a:ea typeface="Roboto Mono"/>
                <a:cs typeface="Roboto Mono"/>
                <a:sym typeface="Roboto Mono"/>
              </a:rPr>
              <a:t>abi</a:t>
            </a:r>
            <a:r>
              <a:rPr lang="en" sz="1800" dirty="0">
                <a:solidFill>
                  <a:schemeClr val="bg1">
                    <a:lumMod val="65000"/>
                  </a:schemeClr>
                </a:solidFill>
                <a:latin typeface="Roboto Mono"/>
                <a:ea typeface="Roboto Mono"/>
                <a:cs typeface="Roboto Mono"/>
                <a:sym typeface="Roboto Mono"/>
              </a:rPr>
              <a:t>:  encode, </a:t>
            </a:r>
            <a:r>
              <a:rPr lang="en" sz="1800" dirty="0" err="1">
                <a:solidFill>
                  <a:schemeClr val="bg1">
                    <a:lumMod val="65000"/>
                  </a:schemeClr>
                </a:solidFill>
                <a:latin typeface="Roboto Mono"/>
                <a:ea typeface="Roboto Mono"/>
                <a:cs typeface="Roboto Mono"/>
                <a:sym typeface="Roboto Mono"/>
              </a:rPr>
              <a:t>encodePacked</a:t>
            </a:r>
            <a:r>
              <a:rPr lang="en" sz="1800" dirty="0">
                <a:solidFill>
                  <a:schemeClr val="bg1">
                    <a:lumMod val="65000"/>
                  </a:schemeClr>
                </a:solidFill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" sz="1800" dirty="0" err="1">
                <a:solidFill>
                  <a:schemeClr val="bg1">
                    <a:lumMod val="65000"/>
                  </a:schemeClr>
                </a:solidFill>
                <a:latin typeface="Roboto Mono"/>
                <a:ea typeface="Roboto Mono"/>
                <a:cs typeface="Roboto Mono"/>
                <a:sym typeface="Roboto Mono"/>
              </a:rPr>
              <a:t>encodeWithSelector</a:t>
            </a:r>
            <a:r>
              <a:rPr lang="en" sz="1800" dirty="0">
                <a:solidFill>
                  <a:schemeClr val="bg1">
                    <a:lumMod val="65000"/>
                  </a:schemeClr>
                </a:solidFill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" sz="1800" dirty="0" err="1">
                <a:solidFill>
                  <a:schemeClr val="bg1">
                    <a:lumMod val="65000"/>
                  </a:schemeClr>
                </a:solidFill>
                <a:latin typeface="Roboto Mono"/>
                <a:ea typeface="Roboto Mono"/>
                <a:cs typeface="Roboto Mono"/>
                <a:sym typeface="Roboto Mono"/>
              </a:rPr>
              <a:t>encodeWithSignature</a:t>
            </a:r>
            <a:endParaRPr sz="1800" dirty="0">
              <a:solidFill>
                <a:schemeClr val="bg1">
                  <a:lumMod val="65000"/>
                </a:schemeClr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K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eccak256(),  sha256(),  sha3()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require,   assert      e.g.:    require(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msg.value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 &gt; 100,  “insufficient funds sent”)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45A74B-17C7-B74B-8CA6-C25C5D92C763}"/>
              </a:ext>
            </a:extLst>
          </p:cNvPr>
          <p:cNvSpPr/>
          <p:nvPr/>
        </p:nvSpPr>
        <p:spPr>
          <a:xfrm>
            <a:off x="3423684" y="4338084"/>
            <a:ext cx="5263116" cy="5316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CB3E6C-EEEC-F34E-9CC3-6E61129ECDAF}"/>
              </a:ext>
            </a:extLst>
          </p:cNvPr>
          <p:cNvSpPr txBox="1"/>
          <p:nvPr/>
        </p:nvSpPr>
        <p:spPr>
          <a:xfrm>
            <a:off x="5784111" y="1701209"/>
            <a:ext cx="282320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A ⇾ B ⇾ C ⇾ D:</a:t>
            </a:r>
          </a:p>
          <a:p>
            <a:pPr algn="l"/>
            <a:r>
              <a:rPr lang="en-US" sz="2000" dirty="0">
                <a:latin typeface="+mn-lt"/>
              </a:rPr>
              <a:t>at D:	</a:t>
            </a:r>
            <a:r>
              <a:rPr lang="en-US" sz="2000" dirty="0" err="1">
                <a:latin typeface="+mn-lt"/>
              </a:rPr>
              <a:t>msg.sender</a:t>
            </a:r>
            <a:r>
              <a:rPr lang="en-US" sz="2000" dirty="0">
                <a:latin typeface="+mn-lt"/>
              </a:rPr>
              <a:t> == C</a:t>
            </a:r>
          </a:p>
          <a:p>
            <a:pPr algn="l"/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tx.origin</a:t>
            </a:r>
            <a:r>
              <a:rPr lang="en-US" sz="2000" dirty="0">
                <a:latin typeface="+mn-lt"/>
              </a:rPr>
              <a:t> == A</a:t>
            </a:r>
          </a:p>
        </p:txBody>
      </p:sp>
    </p:spTree>
    <p:extLst>
      <p:ext uri="{BB962C8B-B14F-4D97-AF65-F5344CB8AC3E}">
        <p14:creationId xmlns:p14="http://schemas.microsoft.com/office/powerpoint/2010/main" val="406477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179211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Function visibilities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118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e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xternal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: function can only be called from outside contract.</a:t>
            </a:r>
            <a:b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		Arguments read from 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calldata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public:  function can be called externally and internally. </a:t>
            </a:r>
            <a:b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		if called externally: arguments copied from </a:t>
            </a:r>
            <a:r>
              <a:rPr lang="en-US" sz="1800" dirty="0" err="1">
                <a:latin typeface="Roboto Mono"/>
                <a:ea typeface="Roboto Mono"/>
                <a:cs typeface="Roboto Mono"/>
                <a:sym typeface="Roboto Mono"/>
              </a:rPr>
              <a:t>calldata</a:t>
            </a: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 to memory</a:t>
            </a: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private:  only visible inside contract</a:t>
            </a:r>
          </a:p>
          <a:p>
            <a:pPr lvl="0" indent="-317500">
              <a:lnSpc>
                <a:spcPct val="150000"/>
              </a:lnSpc>
              <a:buSzPts val="1400"/>
              <a:buFont typeface="Roboto Mono"/>
              <a:buChar char="●"/>
            </a:pPr>
            <a:r>
              <a:rPr lang="en" sz="1800" dirty="0">
                <a:latin typeface="Roboto" panose="02000000000000000000" pitchFamily="2" charset="0"/>
                <a:ea typeface="Roboto" panose="02000000000000000000" pitchFamily="2" charset="0"/>
                <a:cs typeface="Roboto Mono"/>
                <a:sym typeface="Roboto Mono"/>
              </a:rPr>
              <a:t>internal: </a:t>
            </a: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only visible in 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this contract and contracts deriving from it</a:t>
            </a:r>
            <a:endParaRPr sz="1800" dirty="0">
              <a:latin typeface="Roboto" panose="02000000000000000000" pitchFamily="2" charset="0"/>
              <a:ea typeface="Roboto" panose="02000000000000000000" pitchFamily="2" charset="0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v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iew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:  only read storage  (no writes to storage) </a:t>
            </a: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-US" sz="1800" dirty="0">
                <a:latin typeface="Roboto Mono"/>
                <a:ea typeface="Roboto Mono"/>
                <a:cs typeface="Roboto Mono"/>
                <a:sym typeface="Roboto Mono"/>
              </a:rPr>
              <a:t>pure:  does not touch storage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949837-EC66-D940-B7E0-99AB72FD2DDA}"/>
              </a:ext>
            </a:extLst>
          </p:cNvPr>
          <p:cNvSpPr txBox="1"/>
          <p:nvPr/>
        </p:nvSpPr>
        <p:spPr>
          <a:xfrm>
            <a:off x="1562986" y="4650586"/>
            <a:ext cx="658295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function f(</a:t>
            </a:r>
            <a:r>
              <a:rPr lang="en-US" sz="2000" dirty="0" err="1">
                <a:latin typeface="+mn-lt"/>
              </a:rPr>
              <a:t>uint</a:t>
            </a:r>
            <a:r>
              <a:rPr lang="en-US" sz="2000" dirty="0">
                <a:latin typeface="+mn-lt"/>
              </a:rPr>
              <a:t> a) private pure returns (</a:t>
            </a:r>
            <a:r>
              <a:rPr lang="en-US" sz="2000" dirty="0" err="1">
                <a:latin typeface="+mn-lt"/>
              </a:rPr>
              <a:t>uint</a:t>
            </a:r>
            <a:r>
              <a:rPr lang="en-US" sz="2000" dirty="0">
                <a:latin typeface="+mn-lt"/>
              </a:rPr>
              <a:t> b) { return a + 1; } </a:t>
            </a:r>
          </a:p>
        </p:txBody>
      </p:sp>
    </p:spTree>
    <p:extLst>
      <p:ext uri="{BB962C8B-B14F-4D97-AF65-F5344CB8AC3E}">
        <p14:creationId xmlns:p14="http://schemas.microsoft.com/office/powerpoint/2010/main" val="49013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53791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Inheritance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147" y="985273"/>
            <a:ext cx="9121267" cy="40107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400" u="sng" dirty="0">
                <a:ea typeface="Roboto Mono"/>
                <a:cs typeface="Roboto Mono"/>
                <a:sym typeface="Roboto Mono"/>
              </a:rPr>
              <a:t>Inheritance</a:t>
            </a:r>
            <a:endParaRPr sz="2400" u="sng" dirty="0">
              <a:ea typeface="Roboto Mono"/>
              <a:cs typeface="Roboto Mono"/>
              <a:sym typeface="Roboto Mono"/>
            </a:endParaRPr>
          </a:p>
          <a:p>
            <a:pPr marL="5969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000" dirty="0">
                <a:ea typeface="Roboto Mono"/>
                <a:cs typeface="Roboto Mono"/>
                <a:sym typeface="Roboto Mono"/>
              </a:rPr>
              <a:t>    contract </a:t>
            </a:r>
            <a:r>
              <a:rPr lang="en" sz="2000" dirty="0" err="1">
                <a:ea typeface="Roboto Mono"/>
                <a:cs typeface="Roboto Mono"/>
                <a:sym typeface="Roboto Mono"/>
              </a:rPr>
              <a:t>Destructable</a:t>
            </a:r>
            <a:r>
              <a:rPr lang="en" sz="2000" b="1" dirty="0">
                <a:ea typeface="Roboto Mono"/>
                <a:cs typeface="Roboto Mono"/>
                <a:sym typeface="Roboto Mono"/>
              </a:rPr>
              <a:t> </a:t>
            </a:r>
            <a:r>
              <a:rPr lang="en" sz="2000" b="1" u="sng" dirty="0">
                <a:ea typeface="Roboto Mono"/>
                <a:cs typeface="Roboto Mono"/>
                <a:sym typeface="Roboto Mono"/>
              </a:rPr>
              <a:t>is owned 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{</a:t>
            </a:r>
          </a:p>
          <a:p>
            <a:pPr marL="5969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000" dirty="0">
                <a:solidFill>
                  <a:srgbClr val="902000"/>
                </a:solidFill>
                <a:effectLst/>
                <a:sym typeface="Roboto Mono"/>
              </a:rPr>
              <a:t>	    </a:t>
            </a:r>
            <a:r>
              <a:rPr lang="en-US" sz="2000" dirty="0">
                <a:solidFill>
                  <a:srgbClr val="902000"/>
                </a:solidFill>
                <a:effectLst/>
              </a:rPr>
              <a:t>function</a:t>
            </a:r>
            <a:r>
              <a:rPr lang="en-US" sz="2000" dirty="0">
                <a:solidFill>
                  <a:srgbClr val="BBBBBB"/>
                </a:solidFill>
                <a:effectLst/>
              </a:rPr>
              <a:t>  </a:t>
            </a:r>
            <a:r>
              <a:rPr lang="en-US" sz="2000" dirty="0">
                <a:solidFill>
                  <a:srgbClr val="BB60D5"/>
                </a:solidFill>
                <a:effectLst/>
              </a:rPr>
              <a:t>destroy</a:t>
            </a:r>
            <a:r>
              <a:rPr lang="en-US" sz="2000" dirty="0">
                <a:effectLst/>
              </a:rPr>
              <a:t>()</a:t>
            </a:r>
            <a:r>
              <a:rPr lang="en-US" sz="2000" dirty="0">
                <a:solidFill>
                  <a:srgbClr val="BBBBBB"/>
                </a:solidFill>
                <a:effectLst/>
              </a:rPr>
              <a:t>  </a:t>
            </a:r>
            <a:r>
              <a:rPr lang="en-US" sz="2000" dirty="0">
                <a:solidFill>
                  <a:srgbClr val="902000"/>
                </a:solidFill>
                <a:effectLst/>
              </a:rPr>
              <a:t>public</a:t>
            </a:r>
            <a:r>
              <a:rPr lang="en-US" sz="2000" dirty="0">
                <a:solidFill>
                  <a:srgbClr val="BBBBBB"/>
                </a:solidFill>
                <a:effectLst/>
              </a:rPr>
              <a:t> </a:t>
            </a:r>
            <a:r>
              <a:rPr lang="en-US" sz="2000" b="1" u="sng" dirty="0" err="1"/>
              <a:t>onlyOwner</a:t>
            </a:r>
            <a:r>
              <a:rPr lang="en-US" sz="2000" dirty="0">
                <a:solidFill>
                  <a:srgbClr val="BBBBBB"/>
                </a:solidFill>
                <a:effectLst/>
              </a:rPr>
              <a:t>  </a:t>
            </a:r>
            <a:r>
              <a:rPr lang="en-US" sz="2000" dirty="0">
                <a:effectLst/>
              </a:rPr>
              <a:t>{</a:t>
            </a:r>
            <a:r>
              <a:rPr lang="en-US" sz="2000" dirty="0"/>
              <a:t> </a:t>
            </a:r>
            <a:r>
              <a:rPr lang="en-US" sz="2000" dirty="0" err="1"/>
              <a:t>selfdestruct</a:t>
            </a:r>
            <a:r>
              <a:rPr lang="en-US" sz="2000" dirty="0">
                <a:effectLst/>
              </a:rPr>
              <a:t>(</a:t>
            </a:r>
            <a:r>
              <a:rPr lang="en-US" sz="2000" dirty="0"/>
              <a:t>owner</a:t>
            </a:r>
            <a:r>
              <a:rPr lang="en-US" sz="2000" dirty="0">
                <a:effectLst/>
              </a:rPr>
              <a:t>) };</a:t>
            </a:r>
            <a:r>
              <a:rPr lang="en-US" sz="2000" dirty="0"/>
              <a:t> </a:t>
            </a:r>
          </a:p>
          <a:p>
            <a:pPr marL="5969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000" dirty="0">
                <a:effectLst/>
              </a:rPr>
              <a:t>    }</a:t>
            </a:r>
          </a:p>
          <a:p>
            <a:pPr marL="5969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400" dirty="0">
                <a:ea typeface="Roboto Mono"/>
                <a:cs typeface="Roboto Mono"/>
                <a:sym typeface="Roboto Mono"/>
              </a:rPr>
              <a:t>code of contract “owned” is compiled into contract </a:t>
            </a:r>
            <a:r>
              <a:rPr lang="en-US" sz="2400" dirty="0" err="1">
                <a:ea typeface="Roboto Mono"/>
                <a:cs typeface="Roboto Mono"/>
                <a:sym typeface="Roboto Mono"/>
              </a:rPr>
              <a:t>Destructable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482600">
              <a:lnSpc>
                <a:spcPct val="150000"/>
              </a:lnSpc>
              <a:spcBef>
                <a:spcPts val="3000"/>
              </a:spcBef>
              <a:buSzPts val="1400"/>
            </a:pPr>
            <a:r>
              <a:rPr lang="en" sz="2400" u="sng" dirty="0">
                <a:ea typeface="Roboto Mono"/>
                <a:cs typeface="Roboto Mono"/>
                <a:sym typeface="Roboto Mono"/>
              </a:rPr>
              <a:t>Libraries</a:t>
            </a:r>
            <a:r>
              <a:rPr lang="en" sz="2400" dirty="0">
                <a:ea typeface="Roboto Mono"/>
                <a:cs typeface="Roboto Mono"/>
                <a:sym typeface="Roboto Mono"/>
              </a:rPr>
              <a:t>: library code is executed in the context of calling contract</a:t>
            </a:r>
            <a:endParaRPr sz="2400" dirty="0">
              <a:ea typeface="Roboto Mono"/>
              <a:cs typeface="Roboto Mono"/>
              <a:sym typeface="Roboto Mono"/>
            </a:endParaRPr>
          </a:p>
          <a:p>
            <a:pPr marL="914400" marR="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2400" dirty="0">
                <a:ea typeface="Roboto Mono"/>
                <a:cs typeface="Roboto Mono"/>
                <a:sym typeface="Roboto Mono"/>
              </a:rPr>
              <a:t>library </a:t>
            </a:r>
            <a:r>
              <a:rPr lang="en" sz="2400" b="1" dirty="0">
                <a:ea typeface="Roboto Mono"/>
                <a:cs typeface="Roboto Mono"/>
                <a:sym typeface="Roboto Mono"/>
              </a:rPr>
              <a:t>Search</a:t>
            </a:r>
            <a:r>
              <a:rPr lang="en" sz="2400" dirty="0">
                <a:ea typeface="Roboto Mono"/>
                <a:cs typeface="Roboto Mono"/>
                <a:sym typeface="Roboto Mono"/>
              </a:rPr>
              <a:t> {  function </a:t>
            </a:r>
            <a:r>
              <a:rPr lang="en" sz="2400" b="1" dirty="0" err="1">
                <a:ea typeface="Roboto Mono"/>
                <a:cs typeface="Roboto Mono"/>
                <a:sym typeface="Roboto Mono"/>
              </a:rPr>
              <a:t>IndexOf</a:t>
            </a:r>
            <a:r>
              <a:rPr lang="en" sz="2400" dirty="0">
                <a:ea typeface="Roboto Mono"/>
                <a:cs typeface="Roboto Mono"/>
                <a:sym typeface="Roboto Mono"/>
              </a:rPr>
              <a:t>();  } 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Roboto Mono"/>
              <a:buChar char="○"/>
            </a:pPr>
            <a:r>
              <a:rPr lang="en-US" sz="2400" dirty="0">
                <a:ea typeface="Roboto Mono"/>
                <a:cs typeface="Roboto Mono"/>
                <a:sym typeface="Roboto Mono"/>
              </a:rPr>
              <a:t>contract A { function B { </a:t>
            </a:r>
            <a:r>
              <a:rPr lang="en-US" sz="2400" b="1" dirty="0" err="1">
                <a:ea typeface="Roboto Mono"/>
                <a:cs typeface="Roboto Mono"/>
                <a:sym typeface="Roboto Mono"/>
              </a:rPr>
              <a:t>Search.IndexOf</a:t>
            </a:r>
            <a:r>
              <a:rPr lang="en-US" sz="2400" dirty="0">
                <a:ea typeface="Roboto Mono"/>
                <a:cs typeface="Roboto Mono"/>
                <a:sym typeface="Roboto Mono"/>
              </a:rPr>
              <a:t>(); }  }</a:t>
            </a:r>
          </a:p>
          <a:p>
            <a:pPr marL="5969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" sz="2400" dirty="0">
              <a:ea typeface="Roboto Mono"/>
              <a:cs typeface="Roboto Mono"/>
              <a:sym typeface="Roboto Mono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DD73E9-6469-4845-9754-AF1624642895}"/>
              </a:ext>
            </a:extLst>
          </p:cNvPr>
          <p:cNvSpPr txBox="1"/>
          <p:nvPr/>
        </p:nvSpPr>
        <p:spPr>
          <a:xfrm>
            <a:off x="4680157" y="31963"/>
            <a:ext cx="4415889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007020"/>
                </a:solidFill>
                <a:effectLst/>
                <a:latin typeface="+mn-lt"/>
              </a:rPr>
              <a:t>contract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b="1" dirty="0">
                <a:solidFill>
                  <a:srgbClr val="D55537"/>
                </a:solidFill>
                <a:effectLst/>
                <a:latin typeface="+mn-lt"/>
              </a:rPr>
              <a:t>owned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dirty="0">
                <a:effectLst/>
                <a:latin typeface="+mn-lt"/>
              </a:rPr>
              <a:t>{</a:t>
            </a:r>
            <a:r>
              <a:rPr lang="en-US" sz="1800" dirty="0">
                <a:latin typeface="+mn-lt"/>
              </a:rPr>
              <a:t> </a:t>
            </a:r>
          </a:p>
          <a:p>
            <a:r>
              <a:rPr lang="en-US" sz="1800" dirty="0">
                <a:solidFill>
                  <a:srgbClr val="902000"/>
                </a:solidFill>
                <a:effectLst/>
                <a:latin typeface="+mn-lt"/>
              </a:rPr>
              <a:t>     address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 </a:t>
            </a:r>
            <a:r>
              <a:rPr lang="en-US" sz="1800" dirty="0">
                <a:latin typeface="+mn-lt"/>
              </a:rPr>
              <a:t>owner</a:t>
            </a:r>
            <a:r>
              <a:rPr lang="en-US" sz="1800" dirty="0">
                <a:effectLst/>
                <a:latin typeface="+mn-lt"/>
              </a:rPr>
              <a:t>;</a:t>
            </a:r>
            <a:endParaRPr lang="en-US" sz="1800" dirty="0">
              <a:latin typeface="+mn-lt"/>
            </a:endParaRPr>
          </a:p>
          <a:p>
            <a:r>
              <a:rPr lang="en-US" sz="1800" dirty="0">
                <a:solidFill>
                  <a:srgbClr val="902000"/>
                </a:solidFill>
                <a:effectLst/>
                <a:latin typeface="+mn-lt"/>
              </a:rPr>
              <a:t>     constructor</a:t>
            </a:r>
            <a:r>
              <a:rPr lang="en-US" sz="1800" dirty="0">
                <a:effectLst/>
                <a:latin typeface="+mn-lt"/>
              </a:rPr>
              <a:t>()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dirty="0">
                <a:effectLst/>
                <a:latin typeface="+mn-lt"/>
              </a:rPr>
              <a:t>{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dirty="0">
                <a:latin typeface="+mn-lt"/>
              </a:rPr>
              <a:t>owner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dirty="0">
                <a:solidFill>
                  <a:srgbClr val="666666"/>
                </a:solidFill>
                <a:effectLst/>
                <a:latin typeface="+mn-lt"/>
              </a:rPr>
              <a:t>=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b="1" dirty="0" err="1">
                <a:solidFill>
                  <a:srgbClr val="007020"/>
                </a:solidFill>
                <a:effectLst/>
                <a:latin typeface="+mn-lt"/>
              </a:rPr>
              <a:t>msg.sender</a:t>
            </a:r>
            <a:r>
              <a:rPr lang="en-US" sz="1800" dirty="0">
                <a:effectLst/>
                <a:latin typeface="+mn-lt"/>
              </a:rPr>
              <a:t>;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dirty="0">
                <a:effectLst/>
                <a:latin typeface="+mn-lt"/>
              </a:rPr>
              <a:t>}</a:t>
            </a:r>
            <a:r>
              <a:rPr lang="en-US" sz="1800" dirty="0">
                <a:latin typeface="+mn-lt"/>
              </a:rPr>
              <a:t> </a:t>
            </a:r>
          </a:p>
          <a:p>
            <a:r>
              <a:rPr lang="en-US" sz="1800" dirty="0">
                <a:solidFill>
                  <a:srgbClr val="902000"/>
                </a:solidFill>
                <a:effectLst/>
                <a:latin typeface="+mn-lt"/>
              </a:rPr>
              <a:t>     modifier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b="1" dirty="0" err="1">
                <a:latin typeface="+mn-lt"/>
              </a:rPr>
              <a:t>onlyOwner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dirty="0">
                <a:effectLst/>
                <a:latin typeface="+mn-lt"/>
              </a:rPr>
              <a:t>{</a:t>
            </a:r>
            <a:r>
              <a:rPr lang="en-US" sz="1800" dirty="0">
                <a:latin typeface="+mn-lt"/>
              </a:rPr>
              <a:t> </a:t>
            </a:r>
          </a:p>
          <a:p>
            <a:r>
              <a:rPr lang="en-US" sz="1800" dirty="0">
                <a:solidFill>
                  <a:srgbClr val="902000"/>
                </a:solidFill>
                <a:effectLst/>
                <a:latin typeface="+mn-lt"/>
              </a:rPr>
              <a:t>          require</a:t>
            </a:r>
            <a:r>
              <a:rPr lang="en-US" sz="1800" dirty="0">
                <a:effectLst/>
                <a:latin typeface="+mn-lt"/>
              </a:rPr>
              <a:t>(</a:t>
            </a:r>
            <a:r>
              <a:rPr lang="en-US" sz="1800" dirty="0">
                <a:latin typeface="+mn-lt"/>
              </a:rPr>
              <a:t> </a:t>
            </a:r>
            <a:r>
              <a:rPr lang="en-US" sz="1800" b="1" dirty="0" err="1">
                <a:solidFill>
                  <a:srgbClr val="007020"/>
                </a:solidFill>
                <a:effectLst/>
                <a:latin typeface="+mn-lt"/>
              </a:rPr>
              <a:t>msg.sender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dirty="0">
                <a:solidFill>
                  <a:srgbClr val="666666"/>
                </a:solidFill>
                <a:effectLst/>
                <a:latin typeface="+mn-lt"/>
              </a:rPr>
              <a:t>==</a:t>
            </a:r>
            <a:r>
              <a:rPr lang="en-US" sz="1800" dirty="0">
                <a:solidFill>
                  <a:srgbClr val="BBBBBB"/>
                </a:solidFill>
                <a:effectLst/>
                <a:latin typeface="+mn-lt"/>
              </a:rPr>
              <a:t> </a:t>
            </a:r>
            <a:r>
              <a:rPr lang="en-US" sz="1800" dirty="0">
                <a:latin typeface="+mn-lt"/>
              </a:rPr>
              <a:t>owner); _; }     }</a:t>
            </a:r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1E464A9-FE63-1C8A-3F6D-809CBFE47EB7}"/>
              </a:ext>
            </a:extLst>
          </p:cNvPr>
          <p:cNvCxnSpPr/>
          <p:nvPr/>
        </p:nvCxnSpPr>
        <p:spPr>
          <a:xfrm>
            <a:off x="0" y="325889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03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243004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ERC20 tokens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173474" y="1152474"/>
            <a:ext cx="8832300" cy="38022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u="sng" dirty="0">
                <a:solidFill>
                  <a:schemeClr val="hlink"/>
                </a:solidFill>
                <a:ea typeface="Roboto Mono"/>
                <a:cs typeface="Roboto Mono"/>
                <a:sym typeface="Roboto Mono"/>
                <a:hlinkClick r:id="rId3"/>
              </a:rPr>
              <a:t>https://github.com/ethereum/EIPs/blob/master/EIPS/eip-20.md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A standard API for </a:t>
            </a:r>
            <a:r>
              <a:rPr lang="en" sz="2000" u="sng" dirty="0">
                <a:ea typeface="Roboto Mono"/>
                <a:cs typeface="Roboto Mono"/>
                <a:sym typeface="Roboto Mono"/>
              </a:rPr>
              <a:t>fungible tokens</a:t>
            </a:r>
            <a:r>
              <a:rPr lang="en" sz="2000" dirty="0">
                <a:ea typeface="Roboto Mono"/>
                <a:cs typeface="Roboto Mono"/>
                <a:sym typeface="Roboto Mono"/>
              </a:rPr>
              <a:t> that provides basic functionality to transfer tokens or allow the tokens to be spent by a third party.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An ERC20 token is itself a smart contract that maintains all user balances:</a:t>
            </a:r>
            <a:br>
              <a:rPr lang="en" sz="2000" dirty="0">
                <a:ea typeface="Roboto Mono"/>
                <a:cs typeface="Roboto Mono"/>
                <a:sym typeface="Roboto Mono"/>
              </a:rPr>
            </a:br>
            <a:r>
              <a:rPr lang="en" sz="2000" dirty="0">
                <a:ea typeface="Roboto Mono"/>
                <a:cs typeface="Roboto Mono"/>
                <a:sym typeface="Roboto Mono"/>
              </a:rPr>
              <a:t>		</a:t>
            </a:r>
            <a:r>
              <a:rPr lang="en-US" sz="2000" dirty="0"/>
              <a:t>mapping(address =&gt; uint256)  internal </a:t>
            </a:r>
            <a:r>
              <a:rPr lang="en-US" sz="2000" b="1" dirty="0"/>
              <a:t>balances</a:t>
            </a:r>
            <a:r>
              <a:rPr lang="en-US" sz="2000" dirty="0"/>
              <a:t>;</a:t>
            </a:r>
            <a:endParaRPr sz="2000" dirty="0"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2000" dirty="0">
                <a:ea typeface="Roboto Mono"/>
                <a:cs typeface="Roboto Mono"/>
                <a:sym typeface="Roboto Mono"/>
              </a:rPr>
              <a:t>A standard interface allows other contracts to interact with every ERC20 token.   No need for special logic for each token.</a:t>
            </a:r>
            <a:endParaRPr sz="2000" dirty="0"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3096536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1776D-2771-CE4D-A503-E8EBFE74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Recap:  Transactions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E4349-A885-384B-B8A1-85AD21B12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6" y="1071562"/>
            <a:ext cx="9015413" cy="4071937"/>
          </a:xfrm>
        </p:spPr>
        <p:txBody>
          <a:bodyPr>
            <a:normAutofit/>
          </a:bodyPr>
          <a:lstStyle/>
          <a:p>
            <a:pPr>
              <a:spcBef>
                <a:spcPts val="1176"/>
              </a:spcBef>
            </a:pPr>
            <a:r>
              <a:rPr lang="en-US" sz="2400" b="1" dirty="0"/>
              <a:t>To:</a:t>
            </a:r>
            <a:r>
              <a:rPr lang="en-US" sz="2400" dirty="0"/>
              <a:t>  32-byte address   (0 ⇾ create new account)</a:t>
            </a:r>
          </a:p>
          <a:p>
            <a:pPr>
              <a:spcBef>
                <a:spcPts val="1176"/>
              </a:spcBef>
            </a:pPr>
            <a:r>
              <a:rPr lang="en-US" sz="2400" b="1" dirty="0"/>
              <a:t>From</a:t>
            </a:r>
            <a:r>
              <a:rPr lang="en-US" sz="2400" dirty="0"/>
              <a:t>:   32-byte address</a:t>
            </a:r>
          </a:p>
          <a:p>
            <a:pPr>
              <a:spcBef>
                <a:spcPts val="1176"/>
              </a:spcBef>
            </a:pPr>
            <a:r>
              <a:rPr lang="en-US" sz="2400" b="1" dirty="0"/>
              <a:t>Value</a:t>
            </a:r>
            <a:r>
              <a:rPr lang="en-US" sz="2400" dirty="0"/>
              <a:t>:  # Wei being sent with Tx</a:t>
            </a:r>
          </a:p>
          <a:p>
            <a:pPr>
              <a:spcBef>
                <a:spcPts val="1176"/>
              </a:spcBef>
            </a:pPr>
            <a:r>
              <a:rPr lang="en-US" sz="2400" dirty="0"/>
              <a:t>Tx fees </a:t>
            </a:r>
            <a:r>
              <a:rPr lang="en-US" sz="1600" dirty="0"/>
              <a:t>(EIP 1559)</a:t>
            </a:r>
            <a:r>
              <a:rPr lang="en-US" sz="2400" b="1" dirty="0"/>
              <a:t>:  </a:t>
            </a:r>
            <a:r>
              <a:rPr lang="en-US" sz="2400" b="1" dirty="0" err="1"/>
              <a:t>gasLimit</a:t>
            </a:r>
            <a:r>
              <a:rPr lang="en-US" sz="2400" b="1" dirty="0"/>
              <a:t>,  </a:t>
            </a:r>
            <a:r>
              <a:rPr lang="en-US" sz="2400" b="1" dirty="0" err="1"/>
              <a:t>maxFee</a:t>
            </a:r>
            <a:r>
              <a:rPr lang="en-US" sz="2400" b="1" dirty="0"/>
              <a:t>,  </a:t>
            </a:r>
            <a:r>
              <a:rPr lang="en-US" sz="2400" b="1" dirty="0" err="1"/>
              <a:t>maxPriorityFee</a:t>
            </a:r>
            <a:endParaRPr lang="en-US" sz="2400" dirty="0"/>
          </a:p>
          <a:p>
            <a:pPr>
              <a:spcBef>
                <a:spcPts val="1176"/>
              </a:spcBef>
            </a:pPr>
            <a:r>
              <a:rPr lang="en-US" sz="2400" b="1" dirty="0"/>
              <a:t>data:  </a:t>
            </a:r>
            <a:r>
              <a:rPr lang="en-US" sz="2400" dirty="0"/>
              <a:t> what contract function to call &amp; arguments</a:t>
            </a:r>
          </a:p>
          <a:p>
            <a:pPr marL="0" indent="0">
              <a:spcBef>
                <a:spcPts val="1176"/>
              </a:spcBef>
              <a:buNone/>
            </a:pPr>
            <a:r>
              <a:rPr lang="en-US" sz="2400" dirty="0"/>
              <a:t>			if  To = 0:   create new contract   </a:t>
            </a:r>
            <a:r>
              <a:rPr lang="en-US" sz="2400" b="1" dirty="0"/>
              <a:t>code = (</a:t>
            </a:r>
            <a:r>
              <a:rPr lang="en-US" sz="2400" b="1" dirty="0" err="1"/>
              <a:t>init</a:t>
            </a:r>
            <a:r>
              <a:rPr lang="en-US" sz="2400" b="1" dirty="0"/>
              <a:t>, body)</a:t>
            </a:r>
          </a:p>
          <a:p>
            <a:pPr>
              <a:spcBef>
                <a:spcPts val="1176"/>
              </a:spcBef>
            </a:pPr>
            <a:r>
              <a:rPr lang="en-US" sz="2400" b="1" dirty="0"/>
              <a:t>[signature]:</a:t>
            </a:r>
            <a:r>
              <a:rPr lang="en-US" sz="2400" dirty="0"/>
              <a:t>  if Tx initiated by an owned account</a:t>
            </a:r>
          </a:p>
        </p:txBody>
      </p:sp>
    </p:spTree>
    <p:extLst>
      <p:ext uri="{BB962C8B-B14F-4D97-AF65-F5344CB8AC3E}">
        <p14:creationId xmlns:p14="http://schemas.microsoft.com/office/powerpoint/2010/main" val="102441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ERC20 token interface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0" y="1269432"/>
            <a:ext cx="9144000" cy="37385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function </a:t>
            </a:r>
            <a:r>
              <a:rPr lang="en" sz="1600" b="1" dirty="0">
                <a:latin typeface="Roboto Mono"/>
                <a:ea typeface="Roboto Mono"/>
                <a:cs typeface="Roboto Mono"/>
                <a:sym typeface="Roboto Mono"/>
              </a:rPr>
              <a:t>transfer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(address _to,   uint256 _value) external returns (bool);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function </a:t>
            </a:r>
            <a:r>
              <a:rPr lang="en" sz="1600" b="1" dirty="0" err="1">
                <a:latin typeface="Roboto Mono"/>
                <a:ea typeface="Roboto Mono"/>
                <a:cs typeface="Roboto Mono"/>
                <a:sym typeface="Roboto Mono"/>
              </a:rPr>
              <a:t>transferFrom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(address _from,   address _to,   uint256 _value) external returns (bool);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function </a:t>
            </a:r>
            <a:r>
              <a:rPr lang="en" sz="1600" b="1" dirty="0">
                <a:latin typeface="Roboto Mono"/>
                <a:ea typeface="Roboto Mono"/>
                <a:cs typeface="Roboto Mono"/>
                <a:sym typeface="Roboto Mono"/>
              </a:rPr>
              <a:t>approve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(address _spender,  uint256 _value) external returns (bool);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36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function </a:t>
            </a:r>
            <a:r>
              <a:rPr lang="en" sz="1600" b="1" dirty="0" err="1">
                <a:latin typeface="Roboto Mono"/>
                <a:ea typeface="Roboto Mono"/>
                <a:cs typeface="Roboto Mono"/>
                <a:sym typeface="Roboto Mono"/>
              </a:rPr>
              <a:t>totalSupply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() external view returns (uint256);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function </a:t>
            </a:r>
            <a:r>
              <a:rPr lang="en" sz="1600" b="1" dirty="0" err="1">
                <a:latin typeface="Roboto Mono"/>
                <a:ea typeface="Roboto Mono"/>
                <a:cs typeface="Roboto Mono"/>
                <a:sym typeface="Roboto Mono"/>
              </a:rPr>
              <a:t>balanceOf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(address _owner) external view returns (uint256);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200"/>
              <a:buFont typeface="Roboto Mono"/>
              <a:buChar char="●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function </a:t>
            </a:r>
            <a:r>
              <a:rPr lang="en" sz="1600" b="1" dirty="0">
                <a:latin typeface="Roboto Mono"/>
                <a:ea typeface="Roboto Mono"/>
                <a:cs typeface="Roboto Mono"/>
                <a:sym typeface="Roboto Mono"/>
              </a:rPr>
              <a:t>allowance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(address _owner, address _spender) external view returns (uint256);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404236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35934" y="58973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latin typeface="Roboto Mono"/>
                <a:ea typeface="Roboto Mono"/>
                <a:cs typeface="Roboto Mono"/>
                <a:sym typeface="Roboto Mono"/>
              </a:rPr>
              <a:t>How are ERC20 tokens transferred?</a:t>
            </a:r>
            <a:endParaRPr sz="40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BDB4D5-F23D-9A4B-AC39-35DD5D738A4C}"/>
              </a:ext>
            </a:extLst>
          </p:cNvPr>
          <p:cNvSpPr txBox="1"/>
          <p:nvPr/>
        </p:nvSpPr>
        <p:spPr>
          <a:xfrm>
            <a:off x="271130" y="991730"/>
            <a:ext cx="8685404" cy="36317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contract </a:t>
            </a:r>
            <a:r>
              <a:rPr lang="en-US" sz="2000" b="1" dirty="0">
                <a:latin typeface="+mn-lt"/>
              </a:rPr>
              <a:t>ERC20</a:t>
            </a:r>
            <a:r>
              <a:rPr lang="en-US" sz="2000" dirty="0">
                <a:latin typeface="+mn-lt"/>
              </a:rPr>
              <a:t> is IERC20  {</a:t>
            </a:r>
          </a:p>
          <a:p>
            <a:pPr>
              <a:spcBef>
                <a:spcPts val="1200"/>
              </a:spcBef>
            </a:pPr>
            <a:r>
              <a:rPr lang="en-US" sz="2000" dirty="0">
                <a:latin typeface="+mn-lt"/>
              </a:rPr>
              <a:t>    mapping (address =&gt; uint256) internal </a:t>
            </a:r>
            <a:r>
              <a:rPr lang="en-US" sz="2000" b="1" dirty="0">
                <a:latin typeface="+mn-lt"/>
              </a:rPr>
              <a:t>balances</a:t>
            </a:r>
            <a:r>
              <a:rPr lang="en-US" sz="2000" dirty="0">
                <a:latin typeface="+mn-lt"/>
              </a:rPr>
              <a:t>;</a:t>
            </a:r>
          </a:p>
          <a:p>
            <a:pPr>
              <a:spcBef>
                <a:spcPts val="1200"/>
              </a:spcBef>
            </a:pPr>
            <a:r>
              <a:rPr lang="en-US" sz="2000" dirty="0">
                <a:latin typeface="+mn-lt"/>
              </a:rPr>
              <a:t>    function </a:t>
            </a:r>
            <a:r>
              <a:rPr lang="en-US" sz="2000" b="1" dirty="0">
                <a:latin typeface="+mn-lt"/>
              </a:rPr>
              <a:t>transfer</a:t>
            </a:r>
            <a:r>
              <a:rPr lang="en-US" sz="2000" dirty="0">
                <a:latin typeface="+mn-lt"/>
              </a:rPr>
              <a:t>(address  </a:t>
            </a:r>
            <a:r>
              <a:rPr lang="en-US" sz="2000" b="1" dirty="0">
                <a:latin typeface="+mn-lt"/>
              </a:rPr>
              <a:t>_to</a:t>
            </a:r>
            <a:r>
              <a:rPr lang="en-US" sz="2000" dirty="0">
                <a:latin typeface="+mn-lt"/>
              </a:rPr>
              <a:t>,   uint256  </a:t>
            </a:r>
            <a:r>
              <a:rPr lang="en-US" sz="2000" b="1" dirty="0">
                <a:latin typeface="+mn-lt"/>
              </a:rPr>
              <a:t>_value</a:t>
            </a:r>
            <a:r>
              <a:rPr lang="en-US" sz="2000" dirty="0">
                <a:latin typeface="+mn-lt"/>
              </a:rPr>
              <a:t>)   external returns (bool)  {</a:t>
            </a:r>
          </a:p>
          <a:p>
            <a:r>
              <a:rPr lang="en-US" sz="2000" dirty="0">
                <a:latin typeface="+mn-lt"/>
              </a:rPr>
              <a:t>        require(</a:t>
            </a:r>
            <a:r>
              <a:rPr lang="en-US" sz="2000" b="1" dirty="0">
                <a:latin typeface="+mn-lt"/>
              </a:rPr>
              <a:t>balances[</a:t>
            </a:r>
            <a:r>
              <a:rPr lang="en-US" sz="2000" b="1" dirty="0" err="1">
                <a:latin typeface="+mn-lt"/>
              </a:rPr>
              <a:t>msg.sender</a:t>
            </a:r>
            <a:r>
              <a:rPr lang="en-US" sz="2000" b="1" dirty="0">
                <a:latin typeface="+mn-lt"/>
              </a:rPr>
              <a:t>] &gt;= _value</a:t>
            </a:r>
            <a:r>
              <a:rPr lang="en-US" sz="2000" dirty="0">
                <a:latin typeface="+mn-lt"/>
              </a:rPr>
              <a:t>,  "ERC20_INSUFFICIENT_BALANCE");</a:t>
            </a:r>
          </a:p>
          <a:p>
            <a:r>
              <a:rPr lang="en-US" sz="2000" dirty="0">
                <a:latin typeface="+mn-lt"/>
              </a:rPr>
              <a:t>        require(</a:t>
            </a:r>
            <a:r>
              <a:rPr lang="en-US" sz="2000" b="1" dirty="0">
                <a:latin typeface="+mn-lt"/>
              </a:rPr>
              <a:t>balances[_to] + _value &gt;= balances[_to],  </a:t>
            </a:r>
            <a:r>
              <a:rPr lang="en-US" sz="2000" dirty="0">
                <a:latin typeface="+mn-lt"/>
              </a:rPr>
              <a:t>"UINT256_OVERFLOW” );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+mn-lt"/>
              </a:rPr>
              <a:t>        balances[</a:t>
            </a:r>
            <a:r>
              <a:rPr lang="en-US" sz="2000" dirty="0" err="1">
                <a:latin typeface="+mn-lt"/>
              </a:rPr>
              <a:t>msg.sender</a:t>
            </a:r>
            <a:r>
              <a:rPr lang="en-US" sz="2000" dirty="0">
                <a:latin typeface="+mn-lt"/>
              </a:rPr>
              <a:t>]  −=  _value;</a:t>
            </a:r>
          </a:p>
          <a:p>
            <a:r>
              <a:rPr lang="en-US" sz="2000" dirty="0">
                <a:latin typeface="+mn-lt"/>
              </a:rPr>
              <a:t>        balances[_to]  +=  _value;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+mn-lt"/>
              </a:rPr>
              <a:t>        emit Transfer(</a:t>
            </a:r>
            <a:r>
              <a:rPr lang="en-US" sz="2000" dirty="0" err="1">
                <a:latin typeface="+mn-lt"/>
              </a:rPr>
              <a:t>msg.sender</a:t>
            </a:r>
            <a:r>
              <a:rPr lang="en-US" sz="2000" dirty="0">
                <a:latin typeface="+mn-lt"/>
              </a:rPr>
              <a:t>, _to, _value);      //  write log message</a:t>
            </a:r>
          </a:p>
          <a:p>
            <a:r>
              <a:rPr lang="en-US" sz="2000" dirty="0">
                <a:latin typeface="+mn-lt"/>
              </a:rPr>
              <a:t>        return true;</a:t>
            </a:r>
          </a:p>
          <a:p>
            <a:r>
              <a:rPr lang="en-US" sz="2000" dirty="0">
                <a:latin typeface="+mn-lt"/>
              </a:rPr>
              <a:t>    }}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FE63EF-E611-D243-BB37-0C2CDEB8A7A5}"/>
              </a:ext>
            </a:extLst>
          </p:cNvPr>
          <p:cNvSpPr txBox="1"/>
          <p:nvPr/>
        </p:nvSpPr>
        <p:spPr>
          <a:xfrm>
            <a:off x="249470" y="4684417"/>
            <a:ext cx="8447569" cy="400110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Tokens can be minted by a special function   </a:t>
            </a:r>
            <a:r>
              <a:rPr lang="en-US" sz="2000" b="1" dirty="0">
                <a:latin typeface="+mn-lt"/>
              </a:rPr>
              <a:t>mint(address _to,  uint256 _value)</a:t>
            </a:r>
          </a:p>
        </p:txBody>
      </p:sp>
    </p:spTree>
    <p:extLst>
      <p:ext uri="{BB962C8B-B14F-4D97-AF65-F5344CB8AC3E}">
        <p14:creationId xmlns:p14="http://schemas.microsoft.com/office/powerpoint/2010/main" val="224699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311700" y="288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ABI encoding and decoding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400" dirty="0">
                <a:latin typeface="Roboto Mono"/>
                <a:ea typeface="Roboto Mono"/>
                <a:cs typeface="Roboto Mono"/>
                <a:sym typeface="Roboto Mono"/>
              </a:rPr>
              <a:t>Every function has a 4 byte selector that is calculated as </a:t>
            </a:r>
            <a:br>
              <a:rPr lang="en" sz="1400" dirty="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400" dirty="0">
                <a:latin typeface="Roboto Mono"/>
                <a:ea typeface="Roboto Mono"/>
                <a:cs typeface="Roboto Mono"/>
                <a:sym typeface="Roboto Mono"/>
              </a:rPr>
              <a:t>the first 4 bytes of the hash of the function signature.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Roboto Mono"/>
              <a:buChar char="●"/>
            </a:pPr>
            <a:r>
              <a:rPr lang="en" sz="1400" dirty="0">
                <a:latin typeface="Roboto Mono"/>
                <a:ea typeface="Roboto Mono"/>
                <a:cs typeface="Roboto Mono"/>
                <a:sym typeface="Roboto Mono"/>
              </a:rPr>
              <a:t>In the case of `transfer`, this looks like </a:t>
            </a:r>
            <a:r>
              <a:rPr lang="en" sz="1400" b="1" dirty="0">
                <a:latin typeface="Roboto Mono"/>
                <a:ea typeface="Roboto Mono"/>
                <a:cs typeface="Roboto Mono"/>
                <a:sym typeface="Roboto Mono"/>
              </a:rPr>
              <a:t>bytes4(keccak256(“transfer(address,uint256)”);</a:t>
            </a:r>
            <a:endParaRPr sz="1400" b="1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400" dirty="0">
                <a:latin typeface="Roboto Mono"/>
                <a:ea typeface="Roboto Mono"/>
                <a:cs typeface="Roboto Mono"/>
                <a:sym typeface="Roboto Mono"/>
              </a:rPr>
              <a:t>The function arguments are then ABI encoded into a single byte array and concatenated with the function selector. ABI encoding simple types means left padding each argument to 32 bytes.</a:t>
            </a:r>
          </a:p>
          <a:p>
            <a:pPr marL="457200" lvl="0" indent="-317500" algn="l" rtl="0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400" dirty="0">
                <a:latin typeface="Roboto Mono"/>
                <a:ea typeface="Roboto Mono"/>
                <a:cs typeface="Roboto Mono"/>
                <a:sym typeface="Roboto Mono"/>
              </a:rPr>
              <a:t>This data is then sent to the address of the contract, which is able to decode the arguments and execute the code.</a:t>
            </a:r>
          </a:p>
          <a:p>
            <a:pPr marL="457200" lvl="0" indent="-317500" algn="l" rtl="0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400" b="1" dirty="0">
                <a:latin typeface="Roboto Mono"/>
                <a:ea typeface="Roboto Mono"/>
                <a:cs typeface="Roboto Mono"/>
                <a:sym typeface="Roboto Mono"/>
              </a:rPr>
              <a:t>Functions can also be implemented within the fallback function</a:t>
            </a:r>
            <a:endParaRPr b="1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1833273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Calling other contracts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Addresses can be cast to contract types.</a:t>
            </a:r>
          </a:p>
          <a:p>
            <a:pPr marL="1511300" lvl="3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address  _token;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1511300" lvl="3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IERC20Token  </a:t>
            </a:r>
            <a:r>
              <a:rPr lang="en" sz="1800" b="1" dirty="0" err="1">
                <a:latin typeface="Roboto Mono"/>
                <a:ea typeface="Roboto Mono"/>
                <a:cs typeface="Roboto Mono"/>
                <a:sym typeface="Roboto Mono"/>
              </a:rPr>
              <a:t>tokenContract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 = IERC20Token(_token);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1511300" lvl="3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ERC20Token  </a:t>
            </a:r>
            <a:r>
              <a:rPr lang="en" sz="1800" b="1" dirty="0" err="1">
                <a:latin typeface="Roboto Mono"/>
                <a:ea typeface="Roboto Mono"/>
                <a:cs typeface="Roboto Mono"/>
                <a:sym typeface="Roboto Mono"/>
              </a:rPr>
              <a:t>tokenContract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 = ERC20Token(_token);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When calling a function on an external contract, Solidity will automatically handle ABI encoding, copying to memory, and copying return values.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1800" b="1" dirty="0" err="1">
                <a:latin typeface="Roboto Mono"/>
                <a:ea typeface="Roboto Mono"/>
                <a:cs typeface="Roboto Mono"/>
                <a:sym typeface="Roboto Mono"/>
              </a:rPr>
              <a:t>tokenContract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.transfer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(_to,  _value);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0" indent="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0277810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Gas cost considerations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33" name="Google Shape;133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Everything costs gas, including processes that are happening under the hood (ABI decoding, copying variables to memory, 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etc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).</a:t>
            </a: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endParaRPr lang="en"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1397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Considerations in reducing gas costs: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How often to we expect a certain function to be called? Is the bottleneck the cost of deploying the contract or the cost of each individual function call?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Are the variables being used in </a:t>
            </a:r>
            <a:r>
              <a:rPr lang="en" sz="1800" dirty="0" err="1">
                <a:latin typeface="Roboto Mono"/>
                <a:ea typeface="Roboto Mono"/>
                <a:cs typeface="Roboto Mono"/>
                <a:sym typeface="Roboto Mono"/>
              </a:rPr>
              <a:t>calldata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, the stack, memory, or storage?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11175539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Stack variables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39" name="Google Shape;139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Stack variables are generally the cheapest to use and can be used for any simple types (anything that is &lt;= 32 bytes).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uint256 a = 123;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All simple types are represented as bytes32 at the EVM level.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Only 16 stack variables can exist within a single scope.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3462365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Calldata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>
            <a:off x="118636" y="1282075"/>
            <a:ext cx="8906728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600" dirty="0" err="1">
                <a:latin typeface="Roboto Mono"/>
                <a:ea typeface="Roboto Mono"/>
                <a:cs typeface="Roboto Mono"/>
                <a:sym typeface="Roboto Mono"/>
              </a:rPr>
              <a:t>Calldata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 is a read-only byte array.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Every byte of a transaction’s </a:t>
            </a:r>
            <a:r>
              <a:rPr lang="en" sz="1600" dirty="0" err="1">
                <a:latin typeface="Roboto Mono"/>
                <a:ea typeface="Roboto Mono"/>
                <a:cs typeface="Roboto Mono"/>
                <a:sym typeface="Roboto Mono"/>
              </a:rPr>
              <a:t>calldata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 costs gas </a:t>
            </a:r>
            <a:b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		</a:t>
            </a:r>
            <a:r>
              <a:rPr lang="en" sz="1600">
                <a:latin typeface="Roboto Mono"/>
                <a:ea typeface="Roboto Mono"/>
                <a:cs typeface="Roboto Mono"/>
                <a:sym typeface="Roboto Mono"/>
              </a:rPr>
              <a:t>	(16 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gas per non-zero byte, 4 gas per zero byte).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All else equal, a function with more arguments (and larger </a:t>
            </a:r>
            <a:r>
              <a:rPr lang="en" sz="1600" dirty="0" err="1">
                <a:latin typeface="Roboto Mono"/>
                <a:ea typeface="Roboto Mono"/>
                <a:cs typeface="Roboto Mono"/>
                <a:sym typeface="Roboto Mono"/>
              </a:rPr>
              <a:t>calldata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) will cost more gas.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It is cheaper to load variables directly from </a:t>
            </a:r>
            <a:r>
              <a:rPr lang="en" sz="1600" dirty="0" err="1">
                <a:latin typeface="Roboto Mono"/>
                <a:ea typeface="Roboto Mono"/>
                <a:cs typeface="Roboto Mono"/>
                <a:sym typeface="Roboto Mono"/>
              </a:rPr>
              <a:t>calldata</a:t>
            </a: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, rather than copying them to memory.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sz="1600" dirty="0">
                <a:latin typeface="Roboto Mono"/>
                <a:ea typeface="Roboto Mono"/>
                <a:cs typeface="Roboto Mono"/>
                <a:sym typeface="Roboto Mono"/>
              </a:rPr>
              <a:t>For the most part, this can be accomplished by marking a function as `external`.</a:t>
            </a:r>
            <a:endParaRPr sz="16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8188702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Memory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51" name="Google Shape;151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Memory is a byte array.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Complex types (anything &gt; 32 bytes such as structs, arrays, and strings) must be stored in memory or in storage.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5969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			string </a:t>
            </a:r>
            <a:r>
              <a:rPr lang="en" sz="1800" u="sng" dirty="0">
                <a:latin typeface="Roboto Mono"/>
                <a:ea typeface="Roboto Mono"/>
                <a:cs typeface="Roboto Mono"/>
                <a:sym typeface="Roboto Mono"/>
              </a:rPr>
              <a:t>memory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800" b="1" dirty="0">
                <a:latin typeface="Roboto Mono"/>
                <a:ea typeface="Roboto Mono"/>
                <a:cs typeface="Roboto Mono"/>
                <a:sym typeface="Roboto Mono"/>
              </a:rPr>
              <a:t>name</a:t>
            </a: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 = “Alice”;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endParaRPr lang="en"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Memory is cheap, but the cost of memory grows quadratically. 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2777212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>
            <a:spLocks noGrp="1"/>
          </p:cNvSpPr>
          <p:nvPr>
            <p:ph type="title"/>
          </p:nvPr>
        </p:nvSpPr>
        <p:spPr>
          <a:xfrm>
            <a:off x="311700" y="124933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Storage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57" name="Google Shape;157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660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Using storage is very expensive and should be used sparingly.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Writing to storage is most expensive.  Reading from storage is cheaper, but still relatively expensive.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mappings and state variables are always in storage.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Some gas is refunded when storage is deleted or set to 0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Trick for saving has:  variables &lt; 32 bytes can be packed into 32 byte slots.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0" algn="l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31895083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>
            <a:spLocks noGrp="1"/>
          </p:cNvSpPr>
          <p:nvPr>
            <p:ph type="title"/>
          </p:nvPr>
        </p:nvSpPr>
        <p:spPr>
          <a:xfrm>
            <a:off x="311700" y="12604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Event logs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63" name="Google Shape;163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Event logs are a cheap way of storing data that </a:t>
            </a:r>
            <a:b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does not need to be accessed by any contracts.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Events are stored in transaction receipts, rather than in storage.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149194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5A3A-026D-9C43-BE8B-2E6A761F1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Recap:  Blocks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4654B-7FB5-314E-94B3-80168B108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00151"/>
            <a:ext cx="8474149" cy="3818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Validators collect Tx from users: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⇒  run them sequentially on current world state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⇒  new block contains </a:t>
            </a:r>
            <a:r>
              <a:rPr lang="en-US" sz="2400" b="1" dirty="0"/>
              <a:t>updated world state</a:t>
            </a:r>
            <a:r>
              <a:rPr lang="en-US" sz="2400" dirty="0"/>
              <a:t>,  Tx list,  log </a:t>
            </a:r>
            <a:r>
              <a:rPr lang="en-US" sz="2400" dirty="0" err="1"/>
              <a:t>msgs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13922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>
            <a:spLocks noGrp="1"/>
          </p:cNvSpPr>
          <p:nvPr>
            <p:ph type="title"/>
          </p:nvPr>
        </p:nvSpPr>
        <p:spPr>
          <a:xfrm>
            <a:off x="311700" y="179211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Security considerations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69" name="Google Shape;169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Are we checking math calculations for overflows and underflows?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done by the compiler since Solidity 0.8.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What assertions should be made about function inputs, return values, and contract state?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Who is allowed to call each function?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marR="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 sz="1800" dirty="0">
                <a:latin typeface="Roboto Mono"/>
                <a:ea typeface="Roboto Mono"/>
                <a:cs typeface="Roboto Mono"/>
                <a:sym typeface="Roboto Mono"/>
              </a:rPr>
              <a:t>Are we making any assumptions about the functionality of external contracts that are being called?</a:t>
            </a:r>
            <a:endParaRPr sz="1800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10629649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0C4C4B77-0311-B043-BBF9-B1586CF6DC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8730EE4-F67B-BA4C-932E-83A2F9B13F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Re-</a:t>
            </a:r>
            <a:r>
              <a:rPr lang="en-US" dirty="0" err="1"/>
              <a:t>entrency</a:t>
            </a:r>
            <a:r>
              <a:rPr lang="en-US" dirty="0"/>
              <a:t> bugs</a:t>
            </a:r>
          </a:p>
        </p:txBody>
      </p:sp>
    </p:spTree>
    <p:extLst>
      <p:ext uri="{BB962C8B-B14F-4D97-AF65-F5344CB8AC3E}">
        <p14:creationId xmlns:p14="http://schemas.microsoft.com/office/powerpoint/2010/main" val="22545744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DA0A2-0955-2743-B225-B5C2E5A9ED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3403" y="137558"/>
            <a:ext cx="8516679" cy="50059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contract Bank{</a:t>
            </a:r>
          </a:p>
          <a:p>
            <a:pPr marL="0" indent="0">
              <a:spcBef>
                <a:spcPts val="1536"/>
              </a:spcBef>
              <a:buNone/>
            </a:pPr>
            <a:r>
              <a:rPr lang="en-US" sz="2000" dirty="0"/>
              <a:t>   mapping(address=&gt;</a:t>
            </a:r>
            <a:r>
              <a:rPr lang="en-US" sz="2000" dirty="0" err="1"/>
              <a:t>uint</a:t>
            </a:r>
            <a:r>
              <a:rPr lang="en-US" sz="2000" dirty="0"/>
              <a:t>) </a:t>
            </a:r>
            <a:r>
              <a:rPr lang="en-US" sz="2000" dirty="0" err="1"/>
              <a:t>userBalances</a:t>
            </a:r>
            <a:r>
              <a:rPr lang="en-US" sz="2000" dirty="0"/>
              <a:t>;</a:t>
            </a:r>
          </a:p>
          <a:p>
            <a:pPr marL="0" indent="0">
              <a:spcBef>
                <a:spcPts val="1536"/>
              </a:spcBef>
              <a:buNone/>
            </a:pPr>
            <a:r>
              <a:rPr lang="en-US" sz="2000" dirty="0"/>
              <a:t>   </a:t>
            </a:r>
            <a:r>
              <a:rPr lang="en-US" sz="2000" b="1" dirty="0"/>
              <a:t>function </a:t>
            </a:r>
            <a:r>
              <a:rPr lang="en-US" sz="2000" b="1" dirty="0" err="1"/>
              <a:t>getUserBalance</a:t>
            </a:r>
            <a:r>
              <a:rPr lang="en-US" sz="2000" dirty="0"/>
              <a:t>(address user) constant public returns(</a:t>
            </a:r>
            <a:r>
              <a:rPr lang="en-US" sz="2000" dirty="0" err="1"/>
              <a:t>uint</a:t>
            </a:r>
            <a:r>
              <a:rPr lang="en-US" sz="2000" dirty="0"/>
              <a:t>) {</a:t>
            </a:r>
          </a:p>
          <a:p>
            <a:pPr marL="0" indent="0">
              <a:buNone/>
            </a:pPr>
            <a:r>
              <a:rPr lang="en-US" sz="2000" dirty="0"/>
              <a:t>       return </a:t>
            </a:r>
            <a:r>
              <a:rPr lang="en-US" sz="2000" dirty="0" err="1"/>
              <a:t>userBalances</a:t>
            </a:r>
            <a:r>
              <a:rPr lang="en-US" sz="2000" dirty="0"/>
              <a:t>[user];      }</a:t>
            </a:r>
          </a:p>
          <a:p>
            <a:pPr marL="0" indent="0">
              <a:spcBef>
                <a:spcPts val="1536"/>
              </a:spcBef>
              <a:buNone/>
            </a:pPr>
            <a:r>
              <a:rPr lang="en-US" sz="2000" dirty="0"/>
              <a:t>   </a:t>
            </a:r>
            <a:r>
              <a:rPr lang="en-US" sz="2000" b="1" dirty="0"/>
              <a:t>function </a:t>
            </a:r>
            <a:r>
              <a:rPr lang="en-US" sz="2000" b="1" dirty="0" err="1"/>
              <a:t>addToBalance</a:t>
            </a:r>
            <a:r>
              <a:rPr lang="en-US" sz="2000" dirty="0"/>
              <a:t>() public payable {</a:t>
            </a:r>
          </a:p>
          <a:p>
            <a:pPr marL="0" indent="0">
              <a:buNone/>
            </a:pPr>
            <a:r>
              <a:rPr lang="en-US" sz="2000" dirty="0"/>
              <a:t>      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 =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 + </a:t>
            </a:r>
            <a:r>
              <a:rPr lang="en-US" sz="2000" dirty="0" err="1"/>
              <a:t>msg.value</a:t>
            </a:r>
            <a:r>
              <a:rPr lang="en-US" sz="2000" dirty="0"/>
              <a:t>;    }</a:t>
            </a:r>
          </a:p>
          <a:p>
            <a:pPr marL="0" indent="0">
              <a:spcBef>
                <a:spcPts val="1824"/>
              </a:spcBef>
              <a:buNone/>
            </a:pPr>
            <a:r>
              <a:rPr lang="en-US" sz="2000" dirty="0"/>
              <a:t>   // user withdraws funds</a:t>
            </a:r>
          </a:p>
          <a:p>
            <a:pPr marL="0" indent="0">
              <a:spcBef>
                <a:spcPts val="336"/>
              </a:spcBef>
              <a:buNone/>
            </a:pPr>
            <a:r>
              <a:rPr lang="en-US" sz="2000" dirty="0"/>
              <a:t>   </a:t>
            </a:r>
            <a:r>
              <a:rPr lang="en-US" sz="2000" b="1" dirty="0"/>
              <a:t>function </a:t>
            </a:r>
            <a:r>
              <a:rPr lang="en-US" sz="2000" b="1" dirty="0" err="1"/>
              <a:t>withdrawBalance</a:t>
            </a:r>
            <a:r>
              <a:rPr lang="en-US" sz="2000" dirty="0"/>
              <a:t>() public {</a:t>
            </a:r>
          </a:p>
          <a:p>
            <a:pPr marL="0" indent="0">
              <a:buNone/>
            </a:pPr>
            <a:r>
              <a:rPr lang="en-US" sz="2000" dirty="0"/>
              <a:t>       </a:t>
            </a:r>
            <a:r>
              <a:rPr lang="en-US" sz="2000" dirty="0" err="1"/>
              <a:t>uint</a:t>
            </a:r>
            <a:r>
              <a:rPr lang="en-US" sz="2000" dirty="0"/>
              <a:t> </a:t>
            </a:r>
            <a:r>
              <a:rPr lang="en-US" sz="2000" dirty="0" err="1"/>
              <a:t>amountToWithdraw</a:t>
            </a:r>
            <a:r>
              <a:rPr lang="en-US" sz="2000" dirty="0"/>
              <a:t> =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];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000" dirty="0"/>
              <a:t>       // send funds to caller ... vulnerable!</a:t>
            </a:r>
          </a:p>
          <a:p>
            <a:pPr marL="0" indent="0">
              <a:buNone/>
            </a:pPr>
            <a:r>
              <a:rPr lang="en-US" sz="2000" dirty="0"/>
              <a:t>       if (</a:t>
            </a:r>
            <a:r>
              <a:rPr lang="en-US" sz="2000" b="1" dirty="0" err="1"/>
              <a:t>msg.sender.call</a:t>
            </a:r>
            <a:r>
              <a:rPr lang="en-US" sz="2000" b="1" dirty="0"/>
              <a:t>{</a:t>
            </a:r>
            <a:r>
              <a:rPr lang="en-US" sz="2000" b="1" dirty="0" err="1"/>
              <a:t>value:amountToWithdraw</a:t>
            </a:r>
            <a:r>
              <a:rPr lang="en-US" sz="2000" b="1" dirty="0"/>
              <a:t>}()</a:t>
            </a:r>
            <a:r>
              <a:rPr lang="en-US" sz="2000" dirty="0"/>
              <a:t> == false) {  throw;  }</a:t>
            </a:r>
          </a:p>
          <a:p>
            <a:pPr marL="0" indent="0">
              <a:buNone/>
            </a:pPr>
            <a:r>
              <a:rPr lang="en-US" sz="2000" dirty="0"/>
              <a:t>      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 = 0;</a:t>
            </a:r>
          </a:p>
          <a:p>
            <a:pPr marL="0" indent="0">
              <a:buNone/>
            </a:pPr>
            <a:r>
              <a:rPr lang="en-US" sz="2000" dirty="0"/>
              <a:t>}  }</a:t>
            </a:r>
          </a:p>
        </p:txBody>
      </p:sp>
    </p:spTree>
    <p:extLst>
      <p:ext uri="{BB962C8B-B14F-4D97-AF65-F5344CB8AC3E}">
        <p14:creationId xmlns:p14="http://schemas.microsoft.com/office/powerpoint/2010/main" val="341271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694E69-48C6-7F41-8BF2-CD291269C7A9}"/>
              </a:ext>
            </a:extLst>
          </p:cNvPr>
          <p:cNvSpPr txBox="1"/>
          <p:nvPr/>
        </p:nvSpPr>
        <p:spPr>
          <a:xfrm>
            <a:off x="175433" y="95960"/>
            <a:ext cx="887287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contract Attacker {</a:t>
            </a:r>
          </a:p>
          <a:p>
            <a:r>
              <a:rPr lang="en-US" sz="2000" dirty="0">
                <a:latin typeface="+mn-lt"/>
              </a:rPr>
              <a:t>   </a:t>
            </a:r>
            <a:r>
              <a:rPr lang="en-US" sz="2000" dirty="0" err="1">
                <a:latin typeface="+mn-lt"/>
              </a:rPr>
              <a:t>uint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numIterations</a:t>
            </a:r>
            <a:r>
              <a:rPr lang="en-US" sz="2000" dirty="0">
                <a:latin typeface="+mn-lt"/>
              </a:rPr>
              <a:t>;</a:t>
            </a:r>
          </a:p>
          <a:p>
            <a:r>
              <a:rPr lang="en-US" sz="2000" dirty="0">
                <a:latin typeface="+mn-lt"/>
              </a:rPr>
              <a:t>   Bank bank;</a:t>
            </a:r>
          </a:p>
          <a:p>
            <a:pPr>
              <a:spcBef>
                <a:spcPts val="1200"/>
              </a:spcBef>
            </a:pPr>
            <a:r>
              <a:rPr lang="en-US" sz="2000" dirty="0">
                <a:latin typeface="+mn-lt"/>
              </a:rPr>
              <a:t>   </a:t>
            </a:r>
            <a:r>
              <a:rPr lang="en-US" sz="2000" b="1" dirty="0">
                <a:latin typeface="+mn-lt"/>
              </a:rPr>
              <a:t>function Attacker</a:t>
            </a:r>
            <a:r>
              <a:rPr lang="en-US" sz="2000" dirty="0">
                <a:latin typeface="+mn-lt"/>
              </a:rPr>
              <a:t>(address _</a:t>
            </a:r>
            <a:r>
              <a:rPr lang="en-US" sz="2000" dirty="0" err="1">
                <a:latin typeface="+mn-lt"/>
              </a:rPr>
              <a:t>bankAddress</a:t>
            </a:r>
            <a:r>
              <a:rPr lang="en-US" sz="2000" dirty="0">
                <a:latin typeface="+mn-lt"/>
              </a:rPr>
              <a:t>) {     // constructor</a:t>
            </a:r>
          </a:p>
          <a:p>
            <a:r>
              <a:rPr lang="en-US" sz="2000" dirty="0">
                <a:latin typeface="+mn-lt"/>
              </a:rPr>
              <a:t>       	bank = Bank(_</a:t>
            </a:r>
            <a:r>
              <a:rPr lang="en-US" sz="2000" dirty="0" err="1">
                <a:latin typeface="+mn-lt"/>
              </a:rPr>
              <a:t>bankAddress</a:t>
            </a:r>
            <a:r>
              <a:rPr lang="en-US" sz="2000" dirty="0">
                <a:latin typeface="+mn-lt"/>
              </a:rPr>
              <a:t>);</a:t>
            </a:r>
          </a:p>
          <a:p>
            <a:r>
              <a:rPr lang="en-US" sz="2000" dirty="0">
                <a:latin typeface="+mn-lt"/>
              </a:rPr>
              <a:t>       	</a:t>
            </a:r>
            <a:r>
              <a:rPr lang="en-US" sz="2000" dirty="0" err="1">
                <a:latin typeface="+mn-lt"/>
              </a:rPr>
              <a:t>numIterations</a:t>
            </a:r>
            <a:r>
              <a:rPr lang="en-US" sz="2000" dirty="0">
                <a:latin typeface="+mn-lt"/>
              </a:rPr>
              <a:t> = 10;</a:t>
            </a:r>
          </a:p>
          <a:p>
            <a:r>
              <a:rPr lang="en-US" sz="2000" dirty="0">
                <a:latin typeface="+mn-lt"/>
              </a:rPr>
              <a:t>       	if (bank{value:75}.</a:t>
            </a:r>
            <a:r>
              <a:rPr lang="en-US" sz="2000" dirty="0" err="1">
                <a:latin typeface="+mn-lt"/>
              </a:rPr>
              <a:t>addToBalance</a:t>
            </a:r>
            <a:r>
              <a:rPr lang="en-US" sz="2000" dirty="0">
                <a:latin typeface="+mn-lt"/>
              </a:rPr>
              <a:t>() == false)     {   throw;   }      // Deposit 75 Wei</a:t>
            </a:r>
          </a:p>
          <a:p>
            <a:r>
              <a:rPr lang="en-US" sz="2000" dirty="0">
                <a:latin typeface="+mn-lt"/>
              </a:rPr>
              <a:t>       	if (</a:t>
            </a:r>
            <a:r>
              <a:rPr lang="en-US" sz="2000" dirty="0" err="1">
                <a:latin typeface="+mn-lt"/>
              </a:rPr>
              <a:t>bank.withdrawBalance</a:t>
            </a:r>
            <a:r>
              <a:rPr lang="en-US" sz="2000" dirty="0">
                <a:latin typeface="+mn-lt"/>
              </a:rPr>
              <a:t>() == false)     { throw; }                      // Trigger attack</a:t>
            </a:r>
          </a:p>
          <a:p>
            <a:r>
              <a:rPr lang="en-US" sz="2000" dirty="0">
                <a:latin typeface="+mn-lt"/>
              </a:rPr>
              <a:t>   }   }</a:t>
            </a:r>
          </a:p>
          <a:p>
            <a:r>
              <a:rPr lang="en-US" sz="2000" dirty="0">
                <a:latin typeface="+mn-lt"/>
              </a:rPr>
              <a:t>  </a:t>
            </a:r>
          </a:p>
          <a:p>
            <a:r>
              <a:rPr lang="en-US" sz="2000" dirty="0">
                <a:latin typeface="+mn-lt"/>
              </a:rPr>
              <a:t>   </a:t>
            </a:r>
            <a:r>
              <a:rPr lang="en-US" sz="2000" b="1" dirty="0">
                <a:latin typeface="+mn-lt"/>
              </a:rPr>
              <a:t>function ()</a:t>
            </a:r>
            <a:r>
              <a:rPr lang="en-US" sz="2000" dirty="0">
                <a:latin typeface="+mn-lt"/>
              </a:rPr>
              <a:t> {	// the fallback function</a:t>
            </a:r>
          </a:p>
          <a:p>
            <a:r>
              <a:rPr lang="en-US" sz="2000" dirty="0">
                <a:latin typeface="+mn-lt"/>
              </a:rPr>
              <a:t>       if (</a:t>
            </a:r>
            <a:r>
              <a:rPr lang="en-US" sz="2000" dirty="0" err="1">
                <a:latin typeface="+mn-lt"/>
              </a:rPr>
              <a:t>numIterations</a:t>
            </a:r>
            <a:r>
              <a:rPr lang="en-US" sz="2000" dirty="0">
                <a:latin typeface="+mn-lt"/>
              </a:rPr>
              <a:t> &gt; 0) {</a:t>
            </a:r>
          </a:p>
          <a:p>
            <a:r>
              <a:rPr lang="en-US" sz="2000" dirty="0">
                <a:latin typeface="+mn-lt"/>
              </a:rPr>
              <a:t>           	</a:t>
            </a:r>
            <a:r>
              <a:rPr lang="en-US" sz="2000" dirty="0" err="1">
                <a:latin typeface="+mn-lt"/>
              </a:rPr>
              <a:t>numIterations</a:t>
            </a:r>
            <a:r>
              <a:rPr lang="en-US" sz="2000" dirty="0">
                <a:latin typeface="+mn-lt"/>
              </a:rPr>
              <a:t> --;   // make sure Tx does not run out of gas</a:t>
            </a:r>
          </a:p>
          <a:p>
            <a:r>
              <a:rPr lang="en-US" sz="2000" dirty="0">
                <a:latin typeface="+mn-lt"/>
              </a:rPr>
              <a:t>           	if (</a:t>
            </a:r>
            <a:r>
              <a:rPr lang="en-US" sz="2000" dirty="0" err="1">
                <a:latin typeface="+mn-lt"/>
              </a:rPr>
              <a:t>bank.withdrawBalance</a:t>
            </a:r>
            <a:r>
              <a:rPr lang="en-US" sz="2000" dirty="0">
                <a:latin typeface="+mn-lt"/>
              </a:rPr>
              <a:t>() == false) {  throw;  }</a:t>
            </a:r>
          </a:p>
          <a:p>
            <a:r>
              <a:rPr lang="en-US" sz="2000" dirty="0">
                <a:latin typeface="+mn-lt"/>
              </a:rPr>
              <a:t>}  }  }  }      </a:t>
            </a:r>
          </a:p>
        </p:txBody>
      </p:sp>
    </p:spTree>
    <p:extLst>
      <p:ext uri="{BB962C8B-B14F-4D97-AF65-F5344CB8AC3E}">
        <p14:creationId xmlns:p14="http://schemas.microsoft.com/office/powerpoint/2010/main" val="1447991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98158-93F4-AE4A-9A56-8678AE383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this an attack?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9A93-FC47-4B4A-B031-D05ABB0AE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Both"/>
            </a:pPr>
            <a:r>
              <a:rPr lang="en-US" sz="2400" dirty="0"/>
              <a:t>Attacker ⇾ </a:t>
            </a:r>
            <a:r>
              <a:rPr lang="en-US" sz="2400" dirty="0" err="1"/>
              <a:t>Bank.addToBalance</a:t>
            </a:r>
            <a:r>
              <a:rPr lang="en-US" sz="2400" dirty="0"/>
              <a:t>(75)</a:t>
            </a:r>
          </a:p>
          <a:p>
            <a:pPr marL="457200" indent="-457200">
              <a:buAutoNum type="arabicParenBoth"/>
            </a:pPr>
            <a:endParaRPr lang="en-US" sz="2400" dirty="0"/>
          </a:p>
          <a:p>
            <a:pPr marL="457200" indent="-457200">
              <a:buAutoNum type="arabicParenBoth"/>
            </a:pPr>
            <a:r>
              <a:rPr lang="en-US" sz="2400" dirty="0"/>
              <a:t>Attacker ⇾ </a:t>
            </a:r>
            <a:r>
              <a:rPr lang="en-US" sz="2400" dirty="0" err="1"/>
              <a:t>Bank.withdrawBalance</a:t>
            </a:r>
            <a:r>
              <a:rPr lang="en-US" sz="2400" dirty="0"/>
              <a:t> ⇾</a:t>
            </a:r>
          </a:p>
          <a:p>
            <a:pPr marL="0" indent="0">
              <a:buNone/>
            </a:pPr>
            <a:r>
              <a:rPr lang="en-US" sz="2400" dirty="0"/>
              <a:t>				</a:t>
            </a:r>
            <a:r>
              <a:rPr lang="en-US" sz="2400" dirty="0" err="1"/>
              <a:t>Attacker.fallback</a:t>
            </a:r>
            <a:r>
              <a:rPr lang="en-US" sz="2400" dirty="0"/>
              <a:t> ⇾ </a:t>
            </a:r>
            <a:r>
              <a:rPr lang="en-US" sz="2400" dirty="0" err="1"/>
              <a:t>Bank.withdrawBalance</a:t>
            </a:r>
            <a:r>
              <a:rPr lang="en-US" sz="2400" dirty="0"/>
              <a:t> ⇾</a:t>
            </a:r>
          </a:p>
          <a:p>
            <a:pPr marL="0" indent="0">
              <a:buNone/>
            </a:pPr>
            <a:r>
              <a:rPr lang="en-US" sz="2400" dirty="0"/>
              <a:t>				</a:t>
            </a:r>
            <a:r>
              <a:rPr lang="en-US" sz="2400" dirty="0" err="1"/>
              <a:t>Attacker.fallback</a:t>
            </a:r>
            <a:r>
              <a:rPr lang="en-US" sz="2400" dirty="0"/>
              <a:t> ⇾ </a:t>
            </a:r>
            <a:r>
              <a:rPr lang="en-US" sz="2400" dirty="0" err="1"/>
              <a:t>Bank.withdrawBalance</a:t>
            </a:r>
            <a:r>
              <a:rPr lang="en-US" sz="2400" dirty="0"/>
              <a:t> ⇾  …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withdraw  75 Wei  at each recursive step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86326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58AA1-D800-5644-A380-59EE8B72E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fix?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3EE1D-2B90-2145-8770-AE4312B2B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336"/>
              </a:spcBef>
              <a:buNone/>
            </a:pPr>
            <a:r>
              <a:rPr lang="en-US" sz="2000" dirty="0"/>
              <a:t>   </a:t>
            </a:r>
            <a:r>
              <a:rPr lang="en-US" sz="2000" b="1" dirty="0"/>
              <a:t>function </a:t>
            </a:r>
            <a:r>
              <a:rPr lang="en-US" sz="2000" b="1" dirty="0" err="1"/>
              <a:t>withdrawBalance</a:t>
            </a:r>
            <a:r>
              <a:rPr lang="en-US" sz="2000" dirty="0"/>
              <a:t>() public {</a:t>
            </a:r>
          </a:p>
          <a:p>
            <a:pPr marL="0" indent="0">
              <a:buNone/>
            </a:pPr>
            <a:r>
              <a:rPr lang="en-US" sz="2000" dirty="0"/>
              <a:t>       </a:t>
            </a:r>
            <a:r>
              <a:rPr lang="en-US" sz="2000" dirty="0" err="1"/>
              <a:t>uint</a:t>
            </a:r>
            <a:r>
              <a:rPr lang="en-US" sz="2000" dirty="0"/>
              <a:t> </a:t>
            </a:r>
            <a:r>
              <a:rPr lang="en-US" sz="2000" dirty="0" err="1"/>
              <a:t>amountToWithdraw</a:t>
            </a:r>
            <a:r>
              <a:rPr lang="en-US" sz="2000" dirty="0"/>
              <a:t> =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];</a:t>
            </a:r>
            <a:br>
              <a:rPr lang="en-US" sz="2000" dirty="0"/>
            </a:b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       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 = 0;</a:t>
            </a:r>
          </a:p>
          <a:p>
            <a:pPr marL="0" indent="0">
              <a:buNone/>
            </a:pPr>
            <a:r>
              <a:rPr lang="en-US" sz="2000" dirty="0"/>
              <a:t>       if (</a:t>
            </a:r>
            <a:r>
              <a:rPr lang="en-US" sz="2000" b="1" dirty="0" err="1"/>
              <a:t>msg.sender.call</a:t>
            </a:r>
            <a:r>
              <a:rPr lang="en-US" sz="2000" b="1" dirty="0"/>
              <a:t>{</a:t>
            </a:r>
            <a:r>
              <a:rPr lang="en-US" sz="2000" b="1" dirty="0" err="1"/>
              <a:t>value:amountToWithdraw</a:t>
            </a:r>
            <a:r>
              <a:rPr lang="en-US" sz="2000" b="1" dirty="0"/>
              <a:t>}</a:t>
            </a:r>
            <a:r>
              <a:rPr lang="en-US" sz="2000" dirty="0"/>
              <a:t>() == false) {  </a:t>
            </a:r>
          </a:p>
          <a:p>
            <a:pPr marL="0" indent="0">
              <a:buNone/>
            </a:pPr>
            <a:r>
              <a:rPr lang="en-US" sz="2000" dirty="0"/>
              <a:t>		</a:t>
            </a:r>
            <a:r>
              <a:rPr lang="en-US" sz="2000" dirty="0" err="1"/>
              <a:t>userBalances</a:t>
            </a:r>
            <a:r>
              <a:rPr lang="en-US" sz="2000" dirty="0"/>
              <a:t>[</a:t>
            </a:r>
            <a:r>
              <a:rPr lang="en-US" sz="2000" dirty="0" err="1"/>
              <a:t>msg.sender</a:t>
            </a:r>
            <a:r>
              <a:rPr lang="en-US" sz="2000" dirty="0"/>
              <a:t>] = </a:t>
            </a:r>
            <a:r>
              <a:rPr lang="en-US" sz="2000" dirty="0" err="1"/>
              <a:t>amountToWithdraw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		throw;  </a:t>
            </a:r>
          </a:p>
          <a:p>
            <a:pPr marL="0" indent="0">
              <a:buNone/>
            </a:pPr>
            <a:r>
              <a:rPr lang="en-US" sz="2000" dirty="0"/>
              <a:t>	}</a:t>
            </a:r>
          </a:p>
          <a:p>
            <a:pPr marL="0" indent="0">
              <a:buNone/>
            </a:pPr>
            <a:r>
              <a:rPr lang="en-US" sz="2000" dirty="0"/>
              <a:t>   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02595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8172AE5B-21CD-D548-AD72-3757124A6A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7051" y="3333498"/>
            <a:ext cx="7150395" cy="13144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Next lecture:   </a:t>
            </a:r>
            <a:r>
              <a:rPr lang="en-US" dirty="0" err="1">
                <a:solidFill>
                  <a:schemeClr val="tx1"/>
                </a:solidFill>
              </a:rPr>
              <a:t>DeFi</a:t>
            </a:r>
            <a:r>
              <a:rPr lang="en-US" dirty="0">
                <a:solidFill>
                  <a:schemeClr val="tx1"/>
                </a:solidFill>
              </a:rPr>
              <a:t> contracts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66383B-610F-F040-85AB-9E762F54A5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END  OF  LECTURE</a:t>
            </a:r>
          </a:p>
        </p:txBody>
      </p:sp>
    </p:spTree>
    <p:extLst>
      <p:ext uri="{BB962C8B-B14F-4D97-AF65-F5344CB8AC3E}">
        <p14:creationId xmlns:p14="http://schemas.microsoft.com/office/powerpoint/2010/main" val="3254778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C307E-8A75-744D-AAB3-27B13B6BD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Ethereum blockchain: abstractly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F6B3101-4F91-784D-AB9F-63A9F3BE1131}"/>
              </a:ext>
            </a:extLst>
          </p:cNvPr>
          <p:cNvGrpSpPr/>
          <p:nvPr/>
        </p:nvGrpSpPr>
        <p:grpSpPr>
          <a:xfrm>
            <a:off x="8024042" y="1326037"/>
            <a:ext cx="986194" cy="1025778"/>
            <a:chOff x="8109105" y="1326037"/>
            <a:chExt cx="986194" cy="1025778"/>
          </a:xfrm>
        </p:grpSpPr>
        <p:sp>
          <p:nvSpPr>
            <p:cNvPr id="83" name="Right Brace 82">
              <a:extLst>
                <a:ext uri="{FF2B5EF4-FFF2-40B4-BE49-F238E27FC236}">
                  <a16:creationId xmlns:a16="http://schemas.microsoft.com/office/drawing/2014/main" id="{ECF43AA3-213C-7A44-AA18-0A3D83EF7CDE}"/>
                </a:ext>
              </a:extLst>
            </p:cNvPr>
            <p:cNvSpPr/>
            <p:nvPr/>
          </p:nvSpPr>
          <p:spPr>
            <a:xfrm>
              <a:off x="8109105" y="1326037"/>
              <a:ext cx="308956" cy="102577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BCCCDAEA-1CE4-9044-9AF8-27909FEFDFC8}"/>
                </a:ext>
              </a:extLst>
            </p:cNvPr>
            <p:cNvCxnSpPr/>
            <p:nvPr/>
          </p:nvCxnSpPr>
          <p:spPr>
            <a:xfrm>
              <a:off x="8420984" y="1837472"/>
              <a:ext cx="3402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8F3DB399-D7BD-E646-AC4D-2A8A3A8B1DCD}"/>
                </a:ext>
              </a:extLst>
            </p:cNvPr>
            <p:cNvSpPr txBox="1"/>
            <p:nvPr/>
          </p:nvSpPr>
          <p:spPr>
            <a:xfrm>
              <a:off x="8697433" y="1522702"/>
              <a:ext cx="3978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>
                  <a:latin typeface="+mn-lt"/>
                </a:rPr>
                <a:t>…</a:t>
              </a: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E85EF8DA-7336-4449-A23C-9FE441F19B81}"/>
              </a:ext>
            </a:extLst>
          </p:cNvPr>
          <p:cNvGrpSpPr/>
          <p:nvPr/>
        </p:nvGrpSpPr>
        <p:grpSpPr>
          <a:xfrm>
            <a:off x="3451426" y="1284578"/>
            <a:ext cx="4877516" cy="3733323"/>
            <a:chOff x="3451426" y="1284578"/>
            <a:chExt cx="4877516" cy="3733323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5B6F8468-3136-5E4A-B633-165616FF3FFE}"/>
                </a:ext>
              </a:extLst>
            </p:cNvPr>
            <p:cNvGrpSpPr/>
            <p:nvPr/>
          </p:nvGrpSpPr>
          <p:grpSpPr>
            <a:xfrm>
              <a:off x="4816550" y="1284578"/>
              <a:ext cx="3512392" cy="3733323"/>
              <a:chOff x="425303" y="1360967"/>
              <a:chExt cx="3512392" cy="3733323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BFD0BDC0-2305-E14E-97F2-1653301D86EC}"/>
                  </a:ext>
                </a:extLst>
              </p:cNvPr>
              <p:cNvSpPr/>
              <p:nvPr/>
            </p:nvSpPr>
            <p:spPr>
              <a:xfrm>
                <a:off x="1307805" y="1360967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err="1">
                    <a:solidFill>
                      <a:schemeClr val="tx1"/>
                    </a:solidFill>
                  </a:rPr>
                  <a:t>prev</a:t>
                </a:r>
                <a:r>
                  <a:rPr lang="en-US" sz="2000" dirty="0">
                    <a:solidFill>
                      <a:schemeClr val="tx1"/>
                    </a:solidFill>
                  </a:rPr>
                  <a:t> hash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A1DF84C8-1B7A-1144-A317-B3F08F608159}"/>
                  </a:ext>
                </a:extLst>
              </p:cNvPr>
              <p:cNvSpPr/>
              <p:nvPr/>
            </p:nvSpPr>
            <p:spPr>
              <a:xfrm>
                <a:off x="1307805" y="1648047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105E54BF-3028-5441-AC13-89D794884A56}"/>
                  </a:ext>
                </a:extLst>
              </p:cNvPr>
              <p:cNvSpPr/>
              <p:nvPr/>
            </p:nvSpPr>
            <p:spPr>
              <a:xfrm>
                <a:off x="1307805" y="1940444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AFC3025D-FBD6-BC4B-86FB-E225D2CF83E6}"/>
                  </a:ext>
                </a:extLst>
              </p:cNvPr>
              <p:cNvSpPr/>
              <p:nvPr/>
            </p:nvSpPr>
            <p:spPr>
              <a:xfrm>
                <a:off x="1307804" y="2216892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Triangle 60">
                <a:extLst>
                  <a:ext uri="{FF2B5EF4-FFF2-40B4-BE49-F238E27FC236}">
                    <a16:creationId xmlns:a16="http://schemas.microsoft.com/office/drawing/2014/main" id="{6FF42BEE-FCF9-184A-8878-4E42F6DD9E0D}"/>
                  </a:ext>
                </a:extLst>
              </p:cNvPr>
              <p:cNvSpPr/>
              <p:nvPr/>
            </p:nvSpPr>
            <p:spPr>
              <a:xfrm>
                <a:off x="457200" y="3009014"/>
                <a:ext cx="946298" cy="1212112"/>
              </a:xfrm>
              <a:prstGeom prst="triangl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riangle 61">
                <a:extLst>
                  <a:ext uri="{FF2B5EF4-FFF2-40B4-BE49-F238E27FC236}">
                    <a16:creationId xmlns:a16="http://schemas.microsoft.com/office/drawing/2014/main" id="{C380D326-24A6-EE44-9312-A95229FD94E0}"/>
                  </a:ext>
                </a:extLst>
              </p:cNvPr>
              <p:cNvSpPr/>
              <p:nvPr/>
            </p:nvSpPr>
            <p:spPr>
              <a:xfrm>
                <a:off x="1640959" y="3007430"/>
                <a:ext cx="946298" cy="1212112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B7463B7-9B01-AB4A-814F-51E0B3716515}"/>
                  </a:ext>
                </a:extLst>
              </p:cNvPr>
              <p:cNvSpPr txBox="1"/>
              <p:nvPr/>
            </p:nvSpPr>
            <p:spPr>
              <a:xfrm>
                <a:off x="425303" y="4257138"/>
                <a:ext cx="1056378" cy="83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updated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world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state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A03C466-74F7-3049-80C6-A17854BAF5E1}"/>
                  </a:ext>
                </a:extLst>
              </p:cNvPr>
              <p:cNvSpPr txBox="1"/>
              <p:nvPr/>
            </p:nvSpPr>
            <p:spPr>
              <a:xfrm>
                <a:off x="1964637" y="4251661"/>
                <a:ext cx="409023" cy="3447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Tx</a:t>
                </a:r>
              </a:p>
            </p:txBody>
          </p:sp>
          <p:sp>
            <p:nvSpPr>
              <p:cNvPr id="65" name="Triangle 64">
                <a:extLst>
                  <a:ext uri="{FF2B5EF4-FFF2-40B4-BE49-F238E27FC236}">
                    <a16:creationId xmlns:a16="http://schemas.microsoft.com/office/drawing/2014/main" id="{A82C0E26-3117-9645-A77E-55B616CE99D7}"/>
                  </a:ext>
                </a:extLst>
              </p:cNvPr>
              <p:cNvSpPr/>
              <p:nvPr/>
            </p:nvSpPr>
            <p:spPr>
              <a:xfrm>
                <a:off x="2814084" y="3009014"/>
                <a:ext cx="946298" cy="1212112"/>
              </a:xfrm>
              <a:prstGeom prst="triangl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B62EEC81-24E6-4F4D-951C-CAFF27150223}"/>
                  </a:ext>
                </a:extLst>
              </p:cNvPr>
              <p:cNvSpPr txBox="1"/>
              <p:nvPr/>
            </p:nvSpPr>
            <p:spPr>
              <a:xfrm>
                <a:off x="2746856" y="4253245"/>
                <a:ext cx="1190839" cy="590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log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messages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B035A5DF-AAA3-AD42-B3E8-FDF63A5F2096}"/>
                  </a:ext>
                </a:extLst>
              </p:cNvPr>
              <p:cNvSpPr/>
              <p:nvPr/>
            </p:nvSpPr>
            <p:spPr>
              <a:xfrm>
                <a:off x="1805149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6AA6F78C-E928-AA4E-92BE-FCD9818AFD78}"/>
                  </a:ext>
                </a:extLst>
              </p:cNvPr>
              <p:cNvSpPr/>
              <p:nvPr/>
            </p:nvSpPr>
            <p:spPr>
              <a:xfrm>
                <a:off x="203729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506D14B0-7C94-124F-881E-13764A1B377C}"/>
                  </a:ext>
                </a:extLst>
              </p:cNvPr>
              <p:cNvSpPr/>
              <p:nvPr/>
            </p:nvSpPr>
            <p:spPr>
              <a:xfrm>
                <a:off x="2269440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B29CCFEC-3811-9647-AD81-977FA040B9EE}"/>
                  </a:ext>
                </a:extLst>
              </p:cNvPr>
              <p:cNvSpPr/>
              <p:nvPr/>
            </p:nvSpPr>
            <p:spPr>
              <a:xfrm>
                <a:off x="298713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D79435DB-27E2-E340-BF5E-11DB8BE39BB3}"/>
                  </a:ext>
                </a:extLst>
              </p:cNvPr>
              <p:cNvSpPr/>
              <p:nvPr/>
            </p:nvSpPr>
            <p:spPr>
              <a:xfrm>
                <a:off x="3219281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2EB1CFA0-6349-184C-8F02-C217F037D707}"/>
                  </a:ext>
                </a:extLst>
              </p:cNvPr>
              <p:cNvSpPr/>
              <p:nvPr/>
            </p:nvSpPr>
            <p:spPr>
              <a:xfrm>
                <a:off x="3451426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2C73D50E-8885-6D48-993F-FAF5E7C1A186}"/>
                  </a:ext>
                </a:extLst>
              </p:cNvPr>
              <p:cNvSpPr/>
              <p:nvPr/>
            </p:nvSpPr>
            <p:spPr>
              <a:xfrm>
                <a:off x="628479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D68C1A6-235C-7C4B-A762-0917CEDB2038}"/>
                  </a:ext>
                </a:extLst>
              </p:cNvPr>
              <p:cNvSpPr/>
              <p:nvPr/>
            </p:nvSpPr>
            <p:spPr>
              <a:xfrm>
                <a:off x="86062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90BEDCD7-E7FE-A24E-8F92-22CBB810F7E9}"/>
                  </a:ext>
                </a:extLst>
              </p:cNvPr>
              <p:cNvSpPr/>
              <p:nvPr/>
            </p:nvSpPr>
            <p:spPr>
              <a:xfrm>
                <a:off x="1092770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8229237D-E913-8A45-B373-81B44EE6B46E}"/>
                  </a:ext>
                </a:extLst>
              </p:cNvPr>
              <p:cNvSpPr txBox="1"/>
              <p:nvPr/>
            </p:nvSpPr>
            <p:spPr>
              <a:xfrm>
                <a:off x="564603" y="3613486"/>
                <a:ext cx="7777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00" dirty="0">
                    <a:latin typeface="+mn-lt"/>
                  </a:rPr>
                  <a:t>accts.</a:t>
                </a:r>
              </a:p>
            </p:txBody>
          </p:sp>
          <p:sp>
            <p:nvSpPr>
              <p:cNvPr id="78" name="Freeform 77">
                <a:extLst>
                  <a:ext uri="{FF2B5EF4-FFF2-40B4-BE49-F238E27FC236}">
                    <a16:creationId xmlns:a16="http://schemas.microsoft.com/office/drawing/2014/main" id="{997442E9-8B5C-A045-9038-39AF4963C1B4}"/>
                  </a:ext>
                </a:extLst>
              </p:cNvPr>
              <p:cNvSpPr/>
              <p:nvPr/>
            </p:nvSpPr>
            <p:spPr>
              <a:xfrm>
                <a:off x="880417" y="1807535"/>
                <a:ext cx="384857" cy="1169581"/>
              </a:xfrm>
              <a:custGeom>
                <a:avLst/>
                <a:gdLst>
                  <a:gd name="connsiteX0" fmla="*/ 55248 w 384857"/>
                  <a:gd name="connsiteY0" fmla="*/ 1169581 h 1169581"/>
                  <a:gd name="connsiteX1" fmla="*/ 2085 w 384857"/>
                  <a:gd name="connsiteY1" fmla="*/ 329609 h 1169581"/>
                  <a:gd name="connsiteX2" fmla="*/ 119043 w 384857"/>
                  <a:gd name="connsiteY2" fmla="*/ 74428 h 1169581"/>
                  <a:gd name="connsiteX3" fmla="*/ 384857 w 384857"/>
                  <a:gd name="connsiteY3" fmla="*/ 0 h 1169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4857" h="1169581">
                    <a:moveTo>
                      <a:pt x="55248" y="1169581"/>
                    </a:moveTo>
                    <a:cubicBezTo>
                      <a:pt x="23350" y="840857"/>
                      <a:pt x="-8547" y="512134"/>
                      <a:pt x="2085" y="329609"/>
                    </a:cubicBezTo>
                    <a:cubicBezTo>
                      <a:pt x="12717" y="147084"/>
                      <a:pt x="55248" y="129363"/>
                      <a:pt x="119043" y="74428"/>
                    </a:cubicBezTo>
                    <a:cubicBezTo>
                      <a:pt x="182838" y="19493"/>
                      <a:pt x="283847" y="9746"/>
                      <a:pt x="384857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Freeform 78">
                <a:extLst>
                  <a:ext uri="{FF2B5EF4-FFF2-40B4-BE49-F238E27FC236}">
                    <a16:creationId xmlns:a16="http://schemas.microsoft.com/office/drawing/2014/main" id="{91C0A4FE-4D59-554D-9AB7-9521BDC0D2A0}"/>
                  </a:ext>
                </a:extLst>
              </p:cNvPr>
              <p:cNvSpPr/>
              <p:nvPr/>
            </p:nvSpPr>
            <p:spPr>
              <a:xfrm flipH="1">
                <a:off x="2668772" y="2402958"/>
                <a:ext cx="705402" cy="623097"/>
              </a:xfrm>
              <a:custGeom>
                <a:avLst/>
                <a:gdLst>
                  <a:gd name="connsiteX0" fmla="*/ 55248 w 384857"/>
                  <a:gd name="connsiteY0" fmla="*/ 1169581 h 1169581"/>
                  <a:gd name="connsiteX1" fmla="*/ 2085 w 384857"/>
                  <a:gd name="connsiteY1" fmla="*/ 329609 h 1169581"/>
                  <a:gd name="connsiteX2" fmla="*/ 119043 w 384857"/>
                  <a:gd name="connsiteY2" fmla="*/ 74428 h 1169581"/>
                  <a:gd name="connsiteX3" fmla="*/ 384857 w 384857"/>
                  <a:gd name="connsiteY3" fmla="*/ 0 h 1169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4857" h="1169581">
                    <a:moveTo>
                      <a:pt x="55248" y="1169581"/>
                    </a:moveTo>
                    <a:cubicBezTo>
                      <a:pt x="23350" y="840857"/>
                      <a:pt x="-8547" y="512134"/>
                      <a:pt x="2085" y="329609"/>
                    </a:cubicBezTo>
                    <a:cubicBezTo>
                      <a:pt x="12717" y="147084"/>
                      <a:pt x="55248" y="129363"/>
                      <a:pt x="119043" y="74428"/>
                    </a:cubicBezTo>
                    <a:cubicBezTo>
                      <a:pt x="182838" y="19493"/>
                      <a:pt x="283847" y="9746"/>
                      <a:pt x="384857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Freeform 79">
                <a:extLst>
                  <a:ext uri="{FF2B5EF4-FFF2-40B4-BE49-F238E27FC236}">
                    <a16:creationId xmlns:a16="http://schemas.microsoft.com/office/drawing/2014/main" id="{98489F3A-AE96-D249-B76E-271ECFBB7CA6}"/>
                  </a:ext>
                </a:extLst>
              </p:cNvPr>
              <p:cNvSpPr/>
              <p:nvPr/>
            </p:nvSpPr>
            <p:spPr>
              <a:xfrm>
                <a:off x="1025855" y="2051556"/>
                <a:ext cx="1090024" cy="957458"/>
              </a:xfrm>
              <a:custGeom>
                <a:avLst/>
                <a:gdLst>
                  <a:gd name="connsiteX0" fmla="*/ 1090024 w 1090024"/>
                  <a:gd name="connsiteY0" fmla="*/ 957458 h 957458"/>
                  <a:gd name="connsiteX1" fmla="*/ 377643 w 1090024"/>
                  <a:gd name="connsiteY1" fmla="*/ 819235 h 957458"/>
                  <a:gd name="connsiteX2" fmla="*/ 37401 w 1090024"/>
                  <a:gd name="connsiteY2" fmla="*/ 468360 h 957458"/>
                  <a:gd name="connsiteX3" fmla="*/ 37401 w 1090024"/>
                  <a:gd name="connsiteY3" fmla="*/ 74956 h 957458"/>
                  <a:gd name="connsiteX4" fmla="*/ 292582 w 1090024"/>
                  <a:gd name="connsiteY4" fmla="*/ 528 h 957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0024" h="957458">
                    <a:moveTo>
                      <a:pt x="1090024" y="957458"/>
                    </a:moveTo>
                    <a:cubicBezTo>
                      <a:pt x="821552" y="929104"/>
                      <a:pt x="553080" y="900751"/>
                      <a:pt x="377643" y="819235"/>
                    </a:cubicBezTo>
                    <a:cubicBezTo>
                      <a:pt x="202206" y="737719"/>
                      <a:pt x="94108" y="592406"/>
                      <a:pt x="37401" y="468360"/>
                    </a:cubicBezTo>
                    <a:cubicBezTo>
                      <a:pt x="-19306" y="344314"/>
                      <a:pt x="-5129" y="152928"/>
                      <a:pt x="37401" y="74956"/>
                    </a:cubicBezTo>
                    <a:cubicBezTo>
                      <a:pt x="79931" y="-3016"/>
                      <a:pt x="186256" y="-1244"/>
                      <a:pt x="292582" y="52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C8A339DF-D210-C349-A1B6-D48C7D0B8E00}"/>
                </a:ext>
              </a:extLst>
            </p:cNvPr>
            <p:cNvGrpSpPr/>
            <p:nvPr/>
          </p:nvGrpSpPr>
          <p:grpSpPr>
            <a:xfrm>
              <a:off x="3451426" y="1428118"/>
              <a:ext cx="2247626" cy="1025778"/>
              <a:chOff x="3451426" y="1428118"/>
              <a:chExt cx="2247626" cy="1025778"/>
            </a:xfrm>
          </p:grpSpPr>
          <p:sp>
            <p:nvSpPr>
              <p:cNvPr id="81" name="Right Brace 80">
                <a:extLst>
                  <a:ext uri="{FF2B5EF4-FFF2-40B4-BE49-F238E27FC236}">
                    <a16:creationId xmlns:a16="http://schemas.microsoft.com/office/drawing/2014/main" id="{5FD43360-994E-5C44-9FAB-C792CB565F34}"/>
                  </a:ext>
                </a:extLst>
              </p:cNvPr>
              <p:cNvSpPr/>
              <p:nvPr/>
            </p:nvSpPr>
            <p:spPr>
              <a:xfrm>
                <a:off x="3451426" y="1428118"/>
                <a:ext cx="308956" cy="1025778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9" name="Elbow Connector 88">
                <a:extLst>
                  <a:ext uri="{FF2B5EF4-FFF2-40B4-BE49-F238E27FC236}">
                    <a16:creationId xmlns:a16="http://schemas.microsoft.com/office/drawing/2014/main" id="{0E412BEC-C6A3-8A44-8726-BCA55EC534E3}"/>
                  </a:ext>
                </a:extLst>
              </p:cNvPr>
              <p:cNvCxnSpPr>
                <a:endCxn id="57" idx="1"/>
              </p:cNvCxnSpPr>
              <p:nvPr/>
            </p:nvCxnSpPr>
            <p:spPr>
              <a:xfrm flipV="1">
                <a:off x="3760382" y="1428118"/>
                <a:ext cx="1938670" cy="507009"/>
              </a:xfrm>
              <a:prstGeom prst="bentConnector3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3449D4CA-94E0-F740-8D23-3DBA84065EEE}"/>
              </a:ext>
            </a:extLst>
          </p:cNvPr>
          <p:cNvGrpSpPr/>
          <p:nvPr/>
        </p:nvGrpSpPr>
        <p:grpSpPr>
          <a:xfrm>
            <a:off x="-15410" y="1360967"/>
            <a:ext cx="3953105" cy="3733323"/>
            <a:chOff x="-15410" y="1360967"/>
            <a:chExt cx="3953105" cy="3733323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BAEB7BF8-74B4-F54C-A86C-159EE6B0BAF2}"/>
                </a:ext>
              </a:extLst>
            </p:cNvPr>
            <p:cNvGrpSpPr/>
            <p:nvPr/>
          </p:nvGrpSpPr>
          <p:grpSpPr>
            <a:xfrm>
              <a:off x="425303" y="1360967"/>
              <a:ext cx="3512392" cy="3733323"/>
              <a:chOff x="425303" y="1360967"/>
              <a:chExt cx="3512392" cy="3733323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E4BABF2-6249-0E48-BA33-9208DBCEFF8C}"/>
                  </a:ext>
                </a:extLst>
              </p:cNvPr>
              <p:cNvSpPr/>
              <p:nvPr/>
            </p:nvSpPr>
            <p:spPr>
              <a:xfrm>
                <a:off x="1307805" y="1360967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err="1">
                    <a:solidFill>
                      <a:schemeClr val="tx1"/>
                    </a:solidFill>
                  </a:rPr>
                  <a:t>prev</a:t>
                </a:r>
                <a:r>
                  <a:rPr lang="en-US" sz="2000" dirty="0">
                    <a:solidFill>
                      <a:schemeClr val="tx1"/>
                    </a:solidFill>
                  </a:rPr>
                  <a:t> hash</a:t>
                </a: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BE18BC1-9957-C349-AEC8-BCBC6972DBD2}"/>
                  </a:ext>
                </a:extLst>
              </p:cNvPr>
              <p:cNvSpPr/>
              <p:nvPr/>
            </p:nvSpPr>
            <p:spPr>
              <a:xfrm>
                <a:off x="1307805" y="1648047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2AB156F-0C94-934A-B2A7-7BEBD5767E4D}"/>
                  </a:ext>
                </a:extLst>
              </p:cNvPr>
              <p:cNvSpPr/>
              <p:nvPr/>
            </p:nvSpPr>
            <p:spPr>
              <a:xfrm>
                <a:off x="1307805" y="1940444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A66902E-B5E9-6D42-9B18-601A0F9DF095}"/>
                  </a:ext>
                </a:extLst>
              </p:cNvPr>
              <p:cNvSpPr/>
              <p:nvPr/>
            </p:nvSpPr>
            <p:spPr>
              <a:xfrm>
                <a:off x="1307804" y="2216892"/>
                <a:ext cx="1329069" cy="2870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riangle 7">
                <a:extLst>
                  <a:ext uri="{FF2B5EF4-FFF2-40B4-BE49-F238E27FC236}">
                    <a16:creationId xmlns:a16="http://schemas.microsoft.com/office/drawing/2014/main" id="{1DF7208F-DC57-8346-994A-021BAABDE068}"/>
                  </a:ext>
                </a:extLst>
              </p:cNvPr>
              <p:cNvSpPr/>
              <p:nvPr/>
            </p:nvSpPr>
            <p:spPr>
              <a:xfrm>
                <a:off x="457200" y="3009014"/>
                <a:ext cx="946298" cy="1212112"/>
              </a:xfrm>
              <a:prstGeom prst="triangl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riangle 8">
                <a:extLst>
                  <a:ext uri="{FF2B5EF4-FFF2-40B4-BE49-F238E27FC236}">
                    <a16:creationId xmlns:a16="http://schemas.microsoft.com/office/drawing/2014/main" id="{D1E6992F-5D31-1645-B007-902F2AFCE328}"/>
                  </a:ext>
                </a:extLst>
              </p:cNvPr>
              <p:cNvSpPr/>
              <p:nvPr/>
            </p:nvSpPr>
            <p:spPr>
              <a:xfrm>
                <a:off x="1640959" y="3007430"/>
                <a:ext cx="946298" cy="1212112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DAA9FF5-AE82-D147-85C6-07ECBEB45743}"/>
                  </a:ext>
                </a:extLst>
              </p:cNvPr>
              <p:cNvSpPr txBox="1"/>
              <p:nvPr/>
            </p:nvSpPr>
            <p:spPr>
              <a:xfrm>
                <a:off x="425303" y="4257138"/>
                <a:ext cx="1056378" cy="83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updated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world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state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8A052A7-7006-6C42-9AC3-93B2EF3BFCF9}"/>
                  </a:ext>
                </a:extLst>
              </p:cNvPr>
              <p:cNvSpPr txBox="1"/>
              <p:nvPr/>
            </p:nvSpPr>
            <p:spPr>
              <a:xfrm>
                <a:off x="1964637" y="4251661"/>
                <a:ext cx="409023" cy="3447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Tx</a:t>
                </a:r>
              </a:p>
            </p:txBody>
          </p:sp>
          <p:sp>
            <p:nvSpPr>
              <p:cNvPr id="12" name="Triangle 11">
                <a:extLst>
                  <a:ext uri="{FF2B5EF4-FFF2-40B4-BE49-F238E27FC236}">
                    <a16:creationId xmlns:a16="http://schemas.microsoft.com/office/drawing/2014/main" id="{45065C1C-1F8D-2249-89A1-8410739E0B7C}"/>
                  </a:ext>
                </a:extLst>
              </p:cNvPr>
              <p:cNvSpPr/>
              <p:nvPr/>
            </p:nvSpPr>
            <p:spPr>
              <a:xfrm>
                <a:off x="2814084" y="3009014"/>
                <a:ext cx="946298" cy="1212112"/>
              </a:xfrm>
              <a:prstGeom prst="triangl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9FD29B8-E06B-A84F-A750-EF470760A6B3}"/>
                  </a:ext>
                </a:extLst>
              </p:cNvPr>
              <p:cNvSpPr txBox="1"/>
              <p:nvPr/>
            </p:nvSpPr>
            <p:spPr>
              <a:xfrm>
                <a:off x="2746856" y="4253245"/>
                <a:ext cx="1190839" cy="590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000" dirty="0">
                    <a:latin typeface="+mn-lt"/>
                  </a:rPr>
                  <a:t>log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messages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0B44CEF-AFD4-E241-9D27-995DFC255A75}"/>
                  </a:ext>
                </a:extLst>
              </p:cNvPr>
              <p:cNvSpPr/>
              <p:nvPr/>
            </p:nvSpPr>
            <p:spPr>
              <a:xfrm>
                <a:off x="1805149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AEA02F3-0B32-0041-81DC-478146C20AAE}"/>
                  </a:ext>
                </a:extLst>
              </p:cNvPr>
              <p:cNvSpPr/>
              <p:nvPr/>
            </p:nvSpPr>
            <p:spPr>
              <a:xfrm>
                <a:off x="203729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08A7A52-F822-C041-9BEE-BCEA5CA8E31C}"/>
                  </a:ext>
                </a:extLst>
              </p:cNvPr>
              <p:cNvSpPr/>
              <p:nvPr/>
            </p:nvSpPr>
            <p:spPr>
              <a:xfrm>
                <a:off x="2269440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153240E-1582-1148-91F4-BFA4F3E94F89}"/>
                  </a:ext>
                </a:extLst>
              </p:cNvPr>
              <p:cNvSpPr/>
              <p:nvPr/>
            </p:nvSpPr>
            <p:spPr>
              <a:xfrm>
                <a:off x="298713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2FA1077-AF06-EB4D-80E7-D876F3E9E92C}"/>
                  </a:ext>
                </a:extLst>
              </p:cNvPr>
              <p:cNvSpPr/>
              <p:nvPr/>
            </p:nvSpPr>
            <p:spPr>
              <a:xfrm>
                <a:off x="3219281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94A1E71-B4DD-2C4D-8004-09F79A269688}"/>
                  </a:ext>
                </a:extLst>
              </p:cNvPr>
              <p:cNvSpPr/>
              <p:nvPr/>
            </p:nvSpPr>
            <p:spPr>
              <a:xfrm>
                <a:off x="3451426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3427870-D755-9C4F-B12A-B8A436148B97}"/>
                  </a:ext>
                </a:extLst>
              </p:cNvPr>
              <p:cNvSpPr/>
              <p:nvPr/>
            </p:nvSpPr>
            <p:spPr>
              <a:xfrm>
                <a:off x="628479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8746524C-1B87-E74E-84D1-B8873530BA2B}"/>
                  </a:ext>
                </a:extLst>
              </p:cNvPr>
              <p:cNvSpPr/>
              <p:nvPr/>
            </p:nvSpPr>
            <p:spPr>
              <a:xfrm>
                <a:off x="860625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72AE4F14-E94A-3C48-9EDD-0F39C45C7A52}"/>
                  </a:ext>
                </a:extLst>
              </p:cNvPr>
              <p:cNvSpPr/>
              <p:nvPr/>
            </p:nvSpPr>
            <p:spPr>
              <a:xfrm>
                <a:off x="1092770" y="3972848"/>
                <a:ext cx="159488" cy="1807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D232827-A5AA-EA4A-B5B7-A7590DCDCD1B}"/>
                  </a:ext>
                </a:extLst>
              </p:cNvPr>
              <p:cNvSpPr txBox="1"/>
              <p:nvPr/>
            </p:nvSpPr>
            <p:spPr>
              <a:xfrm>
                <a:off x="564603" y="3613486"/>
                <a:ext cx="7777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00" dirty="0">
                    <a:latin typeface="+mn-lt"/>
                  </a:rPr>
                  <a:t>accts.</a:t>
                </a:r>
              </a:p>
            </p:txBody>
          </p:sp>
          <p:sp>
            <p:nvSpPr>
              <p:cNvPr id="28" name="Freeform 27">
                <a:extLst>
                  <a:ext uri="{FF2B5EF4-FFF2-40B4-BE49-F238E27FC236}">
                    <a16:creationId xmlns:a16="http://schemas.microsoft.com/office/drawing/2014/main" id="{EAB45184-1EAB-504D-A0B9-811ED58D329F}"/>
                  </a:ext>
                </a:extLst>
              </p:cNvPr>
              <p:cNvSpPr/>
              <p:nvPr/>
            </p:nvSpPr>
            <p:spPr>
              <a:xfrm>
                <a:off x="880417" y="1807535"/>
                <a:ext cx="384857" cy="1169581"/>
              </a:xfrm>
              <a:custGeom>
                <a:avLst/>
                <a:gdLst>
                  <a:gd name="connsiteX0" fmla="*/ 55248 w 384857"/>
                  <a:gd name="connsiteY0" fmla="*/ 1169581 h 1169581"/>
                  <a:gd name="connsiteX1" fmla="*/ 2085 w 384857"/>
                  <a:gd name="connsiteY1" fmla="*/ 329609 h 1169581"/>
                  <a:gd name="connsiteX2" fmla="*/ 119043 w 384857"/>
                  <a:gd name="connsiteY2" fmla="*/ 74428 h 1169581"/>
                  <a:gd name="connsiteX3" fmla="*/ 384857 w 384857"/>
                  <a:gd name="connsiteY3" fmla="*/ 0 h 1169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4857" h="1169581">
                    <a:moveTo>
                      <a:pt x="55248" y="1169581"/>
                    </a:moveTo>
                    <a:cubicBezTo>
                      <a:pt x="23350" y="840857"/>
                      <a:pt x="-8547" y="512134"/>
                      <a:pt x="2085" y="329609"/>
                    </a:cubicBezTo>
                    <a:cubicBezTo>
                      <a:pt x="12717" y="147084"/>
                      <a:pt x="55248" y="129363"/>
                      <a:pt x="119043" y="74428"/>
                    </a:cubicBezTo>
                    <a:cubicBezTo>
                      <a:pt x="182838" y="19493"/>
                      <a:pt x="283847" y="9746"/>
                      <a:pt x="384857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DF6602F5-D393-FF41-BE17-D8C35C3A76DF}"/>
                  </a:ext>
                </a:extLst>
              </p:cNvPr>
              <p:cNvSpPr/>
              <p:nvPr/>
            </p:nvSpPr>
            <p:spPr>
              <a:xfrm flipH="1">
                <a:off x="2668772" y="2402958"/>
                <a:ext cx="705402" cy="623097"/>
              </a:xfrm>
              <a:custGeom>
                <a:avLst/>
                <a:gdLst>
                  <a:gd name="connsiteX0" fmla="*/ 55248 w 384857"/>
                  <a:gd name="connsiteY0" fmla="*/ 1169581 h 1169581"/>
                  <a:gd name="connsiteX1" fmla="*/ 2085 w 384857"/>
                  <a:gd name="connsiteY1" fmla="*/ 329609 h 1169581"/>
                  <a:gd name="connsiteX2" fmla="*/ 119043 w 384857"/>
                  <a:gd name="connsiteY2" fmla="*/ 74428 h 1169581"/>
                  <a:gd name="connsiteX3" fmla="*/ 384857 w 384857"/>
                  <a:gd name="connsiteY3" fmla="*/ 0 h 1169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4857" h="1169581">
                    <a:moveTo>
                      <a:pt x="55248" y="1169581"/>
                    </a:moveTo>
                    <a:cubicBezTo>
                      <a:pt x="23350" y="840857"/>
                      <a:pt x="-8547" y="512134"/>
                      <a:pt x="2085" y="329609"/>
                    </a:cubicBezTo>
                    <a:cubicBezTo>
                      <a:pt x="12717" y="147084"/>
                      <a:pt x="55248" y="129363"/>
                      <a:pt x="119043" y="74428"/>
                    </a:cubicBezTo>
                    <a:cubicBezTo>
                      <a:pt x="182838" y="19493"/>
                      <a:pt x="283847" y="9746"/>
                      <a:pt x="384857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>
                <a:extLst>
                  <a:ext uri="{FF2B5EF4-FFF2-40B4-BE49-F238E27FC236}">
                    <a16:creationId xmlns:a16="http://schemas.microsoft.com/office/drawing/2014/main" id="{3DB885C2-A3EF-7B47-9755-40668F7DE31C}"/>
                  </a:ext>
                </a:extLst>
              </p:cNvPr>
              <p:cNvSpPr/>
              <p:nvPr/>
            </p:nvSpPr>
            <p:spPr>
              <a:xfrm>
                <a:off x="1025855" y="2051556"/>
                <a:ext cx="1090024" cy="957458"/>
              </a:xfrm>
              <a:custGeom>
                <a:avLst/>
                <a:gdLst>
                  <a:gd name="connsiteX0" fmla="*/ 1090024 w 1090024"/>
                  <a:gd name="connsiteY0" fmla="*/ 957458 h 957458"/>
                  <a:gd name="connsiteX1" fmla="*/ 377643 w 1090024"/>
                  <a:gd name="connsiteY1" fmla="*/ 819235 h 957458"/>
                  <a:gd name="connsiteX2" fmla="*/ 37401 w 1090024"/>
                  <a:gd name="connsiteY2" fmla="*/ 468360 h 957458"/>
                  <a:gd name="connsiteX3" fmla="*/ 37401 w 1090024"/>
                  <a:gd name="connsiteY3" fmla="*/ 74956 h 957458"/>
                  <a:gd name="connsiteX4" fmla="*/ 292582 w 1090024"/>
                  <a:gd name="connsiteY4" fmla="*/ 528 h 957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0024" h="957458">
                    <a:moveTo>
                      <a:pt x="1090024" y="957458"/>
                    </a:moveTo>
                    <a:cubicBezTo>
                      <a:pt x="821552" y="929104"/>
                      <a:pt x="553080" y="900751"/>
                      <a:pt x="377643" y="819235"/>
                    </a:cubicBezTo>
                    <a:cubicBezTo>
                      <a:pt x="202206" y="737719"/>
                      <a:pt x="94108" y="592406"/>
                      <a:pt x="37401" y="468360"/>
                    </a:cubicBezTo>
                    <a:cubicBezTo>
                      <a:pt x="-19306" y="344314"/>
                      <a:pt x="-5129" y="152928"/>
                      <a:pt x="37401" y="74956"/>
                    </a:cubicBezTo>
                    <a:cubicBezTo>
                      <a:pt x="79931" y="-3016"/>
                      <a:pt x="186256" y="-1244"/>
                      <a:pt x="292582" y="52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0" name="Elbow Connector 89">
              <a:extLst>
                <a:ext uri="{FF2B5EF4-FFF2-40B4-BE49-F238E27FC236}">
                  <a16:creationId xmlns:a16="http://schemas.microsoft.com/office/drawing/2014/main" id="{D0B83382-92C4-EF45-B83D-C1741ACAB5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9916" y="1484481"/>
              <a:ext cx="995607" cy="507366"/>
            </a:xfrm>
            <a:prstGeom prst="bentConnector3">
              <a:avLst>
                <a:gd name="adj1" fmla="val 33981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EEF0EC5B-38CA-EC4A-BD11-52C59C66C0BC}"/>
                </a:ext>
              </a:extLst>
            </p:cNvPr>
            <p:cNvSpPr txBox="1"/>
            <p:nvPr/>
          </p:nvSpPr>
          <p:spPr>
            <a:xfrm>
              <a:off x="-15410" y="1678838"/>
              <a:ext cx="3978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>
                  <a:latin typeface="+mn-lt"/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75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E4202-1A1D-FB41-BFD1-292EF872A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EVM mechanics:  execution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20A53-8A80-884A-B0A5-3CF9CE5E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Write code in Solidity (or another front-end language)</a:t>
            </a:r>
          </a:p>
          <a:p>
            <a:pPr marL="0" indent="0">
              <a:spcBef>
                <a:spcPts val="2376"/>
              </a:spcBef>
              <a:buNone/>
            </a:pPr>
            <a:r>
              <a:rPr lang="en-US" sz="2400" dirty="0"/>
              <a:t>	⇒   compile to EVM bytecode</a:t>
            </a:r>
          </a:p>
          <a:p>
            <a:pPr marL="0" indent="0">
              <a:buNone/>
            </a:pPr>
            <a:r>
              <a:rPr lang="en-US" sz="2400" dirty="0"/>
              <a:t>			(other projects use WASM or BPF bytecode)</a:t>
            </a:r>
          </a:p>
          <a:p>
            <a:pPr marL="0" indent="0">
              <a:spcBef>
                <a:spcPts val="2376"/>
              </a:spcBef>
              <a:buNone/>
            </a:pPr>
            <a:r>
              <a:rPr lang="en-US" sz="2400" dirty="0"/>
              <a:t>	⇒   validators use the EVM to execute contract bytecode</a:t>
            </a:r>
            <a:br>
              <a:rPr lang="en-US" sz="2400" dirty="0"/>
            </a:br>
            <a:r>
              <a:rPr lang="en-US" sz="2400" dirty="0"/>
              <a:t>			in response to a Tx</a:t>
            </a:r>
          </a:p>
        </p:txBody>
      </p:sp>
    </p:spTree>
    <p:extLst>
      <p:ext uri="{BB962C8B-B14F-4D97-AF65-F5344CB8AC3E}">
        <p14:creationId xmlns:p14="http://schemas.microsoft.com/office/powerpoint/2010/main" val="2105549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CC2B0E12-0119-A322-BAB2-A3FC3098C6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5194F1-3445-FCE7-EBF5-678032B0EA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EVM</a:t>
            </a:r>
          </a:p>
        </p:txBody>
      </p:sp>
    </p:spTree>
    <p:extLst>
      <p:ext uri="{BB962C8B-B14F-4D97-AF65-F5344CB8AC3E}">
        <p14:creationId xmlns:p14="http://schemas.microsoft.com/office/powerpoint/2010/main" val="3392605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8AA47-94FD-B54E-9D42-24B6FEF26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93CE0-1664-2245-A2F9-59A1FBF4A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00151"/>
            <a:ext cx="8686801" cy="38184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Stack machine (like Bitcoin) but with JUMP</a:t>
            </a:r>
          </a:p>
          <a:p>
            <a:r>
              <a:rPr lang="en-US" sz="2400" dirty="0"/>
              <a:t>max stack depth = 1024    </a:t>
            </a:r>
          </a:p>
          <a:p>
            <a:r>
              <a:rPr lang="en-US" sz="2400" dirty="0"/>
              <a:t>program aborts if stack size exceeded;  block proposer keeps gas</a:t>
            </a:r>
          </a:p>
          <a:p>
            <a:r>
              <a:rPr lang="en-US" sz="2400" dirty="0"/>
              <a:t>contract can </a:t>
            </a:r>
            <a:r>
              <a:rPr lang="en-US" sz="2400" u="sng" dirty="0"/>
              <a:t>create</a:t>
            </a:r>
            <a:r>
              <a:rPr lang="en-US" sz="2400" dirty="0"/>
              <a:t> or </a:t>
            </a:r>
            <a:r>
              <a:rPr lang="en-US" sz="2400" u="sng" dirty="0"/>
              <a:t>call</a:t>
            </a:r>
            <a:r>
              <a:rPr lang="en-US" sz="2400" dirty="0"/>
              <a:t> another contract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In addition:  two types of zero initialized memory</a:t>
            </a:r>
          </a:p>
          <a:p>
            <a:r>
              <a:rPr lang="en-US" sz="2400" b="1" dirty="0"/>
              <a:t>Persistent storage </a:t>
            </a:r>
            <a:r>
              <a:rPr lang="en-US" sz="2400" dirty="0"/>
              <a:t>(on blockchain):   SLOAD,  SSTORE   (expensive)</a:t>
            </a:r>
          </a:p>
          <a:p>
            <a:r>
              <a:rPr lang="en-US" sz="2400" b="1" dirty="0"/>
              <a:t>Volatile memory </a:t>
            </a:r>
            <a:r>
              <a:rPr lang="en-US" sz="2400" dirty="0"/>
              <a:t>(for single Tx):   MLOAD, MSTORE      (cheap)</a:t>
            </a:r>
          </a:p>
          <a:p>
            <a:r>
              <a:rPr lang="en-US" sz="2400" dirty="0"/>
              <a:t>LOG0(data):  write data to log</a:t>
            </a:r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CF20D5-104C-D149-90B3-32E7449DAB92}"/>
              </a:ext>
            </a:extLst>
          </p:cNvPr>
          <p:cNvSpPr txBox="1"/>
          <p:nvPr/>
        </p:nvSpPr>
        <p:spPr>
          <a:xfrm>
            <a:off x="6025261" y="4743390"/>
            <a:ext cx="311873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see https://</a:t>
            </a:r>
            <a:r>
              <a:rPr lang="en-US" sz="2000" dirty="0" err="1">
                <a:latin typeface="+mn-lt"/>
              </a:rPr>
              <a:t>www.evm.codes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747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9C407-4D59-C442-B391-68CCB47FB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Every instruction costs gas, 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5510C-6571-0947-A313-84287541F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00150"/>
            <a:ext cx="7666075" cy="22022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SSTORE  </a:t>
            </a:r>
            <a:r>
              <a:rPr lang="en-US" sz="2400" b="1" dirty="0" err="1"/>
              <a:t>addr</a:t>
            </a:r>
            <a:r>
              <a:rPr lang="en-US" sz="2400" b="1" dirty="0"/>
              <a:t> </a:t>
            </a:r>
            <a:r>
              <a:rPr lang="en-US" sz="2000" dirty="0"/>
              <a:t>(32 bytes)</a:t>
            </a:r>
            <a:r>
              <a:rPr lang="en-US" sz="2400" dirty="0"/>
              <a:t>,  </a:t>
            </a:r>
            <a:r>
              <a:rPr lang="en-US" sz="2400" b="1" dirty="0"/>
              <a:t>value</a:t>
            </a:r>
            <a:r>
              <a:rPr lang="en-US" sz="2400" dirty="0"/>
              <a:t> </a:t>
            </a:r>
            <a:r>
              <a:rPr lang="en-US" sz="2000" dirty="0"/>
              <a:t>(32 bytes)</a:t>
            </a:r>
            <a:endParaRPr lang="en-US" sz="2400" dirty="0"/>
          </a:p>
          <a:p>
            <a:pPr>
              <a:spcBef>
                <a:spcPts val="1776"/>
              </a:spcBef>
            </a:pPr>
            <a:r>
              <a:rPr lang="en-US" sz="2400" dirty="0"/>
              <a:t>zero ⇾ non-zero:			20,000 gas</a:t>
            </a:r>
          </a:p>
          <a:p>
            <a:pPr>
              <a:spcBef>
                <a:spcPts val="1776"/>
              </a:spcBef>
            </a:pPr>
            <a:r>
              <a:rPr lang="en-US" sz="2400" dirty="0"/>
              <a:t>non-zero ⇾ non-zero:		5,000 gas   </a:t>
            </a:r>
            <a:r>
              <a:rPr lang="en-US" sz="1800" dirty="0"/>
              <a:t>(for a cold slot)</a:t>
            </a:r>
          </a:p>
          <a:p>
            <a:pPr>
              <a:spcBef>
                <a:spcPts val="1776"/>
              </a:spcBef>
            </a:pPr>
            <a:r>
              <a:rPr lang="en-US" sz="2400" dirty="0"/>
              <a:t>non-zero ⇾ zero:			15,000 gas refund  </a:t>
            </a:r>
            <a:r>
              <a:rPr lang="en-US" sz="1800" dirty="0"/>
              <a:t>(example)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284E0F-F7DA-A145-981B-BCB8E45B4692}"/>
              </a:ext>
            </a:extLst>
          </p:cNvPr>
          <p:cNvSpPr/>
          <p:nvPr/>
        </p:nvSpPr>
        <p:spPr>
          <a:xfrm>
            <a:off x="223284" y="1073888"/>
            <a:ext cx="7899990" cy="232853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7E957C-CF10-0847-B5DA-586FFAD2F2E0}"/>
              </a:ext>
            </a:extLst>
          </p:cNvPr>
          <p:cNvSpPr txBox="1"/>
          <p:nvPr/>
        </p:nvSpPr>
        <p:spPr>
          <a:xfrm>
            <a:off x="457199" y="4097637"/>
            <a:ext cx="7999241" cy="86177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CREATE :  32,000 + 200×(code size)  gas;		CALL </a:t>
            </a:r>
            <a:r>
              <a:rPr lang="en-US" sz="2000" b="1" dirty="0">
                <a:latin typeface="+mn-lt"/>
              </a:rPr>
              <a:t>gas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addr</a:t>
            </a:r>
            <a:r>
              <a:rPr lang="en-US" sz="2000" dirty="0">
                <a:latin typeface="+mn-lt"/>
              </a:rPr>
              <a:t>, </a:t>
            </a:r>
            <a:r>
              <a:rPr lang="en-US" sz="2000" b="1" dirty="0">
                <a:latin typeface="+mn-lt"/>
              </a:rPr>
              <a:t>value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args</a:t>
            </a:r>
            <a:endParaRPr lang="en-US" sz="2000" dirty="0"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latin typeface="+mn-lt"/>
              </a:rPr>
              <a:t>SELFDESTRUCT </a:t>
            </a:r>
            <a:r>
              <a:rPr lang="en-US" sz="2000" dirty="0" err="1">
                <a:latin typeface="+mn-lt"/>
              </a:rPr>
              <a:t>addr</a:t>
            </a:r>
            <a:r>
              <a:rPr lang="en-US" sz="2000" dirty="0">
                <a:latin typeface="+mn-lt"/>
              </a:rPr>
              <a:t>:  kill current contract	(5000 gas)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016CAD-2F9D-0648-86C1-2BC8922CB5CE}"/>
              </a:ext>
            </a:extLst>
          </p:cNvPr>
          <p:cNvSpPr txBox="1"/>
          <p:nvPr/>
        </p:nvSpPr>
        <p:spPr>
          <a:xfrm>
            <a:off x="3155414" y="3430444"/>
            <a:ext cx="55313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Refund is given for reducing size of blockchain state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BD000E-A6F7-8246-A3F4-71415AFA4FA2}"/>
              </a:ext>
            </a:extLst>
          </p:cNvPr>
          <p:cNvSpPr/>
          <p:nvPr/>
        </p:nvSpPr>
        <p:spPr>
          <a:xfrm>
            <a:off x="457199" y="4069612"/>
            <a:ext cx="8102907" cy="46933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672F59-B54F-EF31-67DD-0F430F4200D7}"/>
              </a:ext>
            </a:extLst>
          </p:cNvPr>
          <p:cNvSpPr/>
          <p:nvPr/>
        </p:nvSpPr>
        <p:spPr>
          <a:xfrm>
            <a:off x="5388077" y="4069612"/>
            <a:ext cx="3172029" cy="46933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3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93867</TotalTime>
  <Words>3431</Words>
  <Application>Microsoft Macintosh PowerPoint</Application>
  <PresentationFormat>On-screen Show (16:9)</PresentationFormat>
  <Paragraphs>420</Paragraphs>
  <Slides>46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Arial</vt:lpstr>
      <vt:lpstr>Calibri</vt:lpstr>
      <vt:lpstr>Cambria Math</vt:lpstr>
      <vt:lpstr>Helvetica</vt:lpstr>
      <vt:lpstr>Roboto</vt:lpstr>
      <vt:lpstr>Roboto Mono</vt:lpstr>
      <vt:lpstr>Office Theme</vt:lpstr>
      <vt:lpstr>Solidity</vt:lpstr>
      <vt:lpstr>Recap</vt:lpstr>
      <vt:lpstr>Recap:  Transactions</vt:lpstr>
      <vt:lpstr>Recap:  Blocks</vt:lpstr>
      <vt:lpstr>The Ethereum blockchain: abstractly</vt:lpstr>
      <vt:lpstr>EVM mechanics:  execution environment</vt:lpstr>
      <vt:lpstr>The EVM</vt:lpstr>
      <vt:lpstr>The EVM</vt:lpstr>
      <vt:lpstr>Every instruction costs gas, examples:</vt:lpstr>
      <vt:lpstr>Gas calculation</vt:lpstr>
      <vt:lpstr>Gas prices spike during congestion</vt:lpstr>
      <vt:lpstr>Gas calculation:  EIP1559</vt:lpstr>
      <vt:lpstr>Gas calculation</vt:lpstr>
      <vt:lpstr>Gas calculation</vt:lpstr>
      <vt:lpstr>Example baseFee and effect of burn</vt:lpstr>
      <vt:lpstr>Eth total supply  (since merge)</vt:lpstr>
      <vt:lpstr>Why burn ETH ???</vt:lpstr>
      <vt:lpstr>Let’s look at the Ethereum blockchain</vt:lpstr>
      <vt:lpstr>Let’s look at a transaction …</vt:lpstr>
      <vt:lpstr>Let’s look at the To contract …</vt:lpstr>
      <vt:lpstr>Remember: contracts cannot keep secrets! </vt:lpstr>
      <vt:lpstr>Solidity</vt:lpstr>
      <vt:lpstr>Contract structure</vt:lpstr>
      <vt:lpstr>Value types</vt:lpstr>
      <vt:lpstr>Reference types</vt:lpstr>
      <vt:lpstr>Globally available variables</vt:lpstr>
      <vt:lpstr>Function visibilities</vt:lpstr>
      <vt:lpstr>Inheritance</vt:lpstr>
      <vt:lpstr>ERC20 tokens</vt:lpstr>
      <vt:lpstr>ERC20 token interface</vt:lpstr>
      <vt:lpstr>How are ERC20 tokens transferred?</vt:lpstr>
      <vt:lpstr>ABI encoding and decoding</vt:lpstr>
      <vt:lpstr>Calling other contracts</vt:lpstr>
      <vt:lpstr>Gas cost considerations</vt:lpstr>
      <vt:lpstr>Stack variables</vt:lpstr>
      <vt:lpstr>Calldata</vt:lpstr>
      <vt:lpstr>Memory</vt:lpstr>
      <vt:lpstr>Storage</vt:lpstr>
      <vt:lpstr>Event logs</vt:lpstr>
      <vt:lpstr>Security considerations</vt:lpstr>
      <vt:lpstr>Re-entrency bugs</vt:lpstr>
      <vt:lpstr>PowerPoint Presentation</vt:lpstr>
      <vt:lpstr>PowerPoint Presentation</vt:lpstr>
      <vt:lpstr>Why is this an attack?</vt:lpstr>
      <vt:lpstr>How to fix?</vt:lpstr>
      <vt:lpstr>END  OF  LECTURE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Monica Lam</dc:creator>
  <cp:lastModifiedBy>Dan Boneh</cp:lastModifiedBy>
  <cp:revision>1436</cp:revision>
  <cp:lastPrinted>2015-09-20T23:02:57Z</cp:lastPrinted>
  <dcterms:created xsi:type="dcterms:W3CDTF">2010-10-17T19:58:05Z</dcterms:created>
  <dcterms:modified xsi:type="dcterms:W3CDTF">2022-10-19T21:50:51Z</dcterms:modified>
</cp:coreProperties>
</file>