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1352" r:id="rId2"/>
    <p:sldId id="1789" r:id="rId3"/>
    <p:sldId id="1800" r:id="rId4"/>
    <p:sldId id="1815" r:id="rId5"/>
    <p:sldId id="1928" r:id="rId6"/>
    <p:sldId id="1485" r:id="rId7"/>
    <p:sldId id="1519" r:id="rId8"/>
    <p:sldId id="1520" r:id="rId9"/>
    <p:sldId id="1522" r:id="rId10"/>
    <p:sldId id="1523" r:id="rId11"/>
    <p:sldId id="1809" r:id="rId12"/>
    <p:sldId id="1813" r:id="rId13"/>
    <p:sldId id="1929" r:id="rId14"/>
    <p:sldId id="1709" r:id="rId15"/>
    <p:sldId id="1636" r:id="rId16"/>
    <p:sldId id="1710" r:id="rId17"/>
    <p:sldId id="1936" r:id="rId18"/>
    <p:sldId id="1938" r:id="rId19"/>
    <p:sldId id="1939" r:id="rId20"/>
    <p:sldId id="1940" r:id="rId21"/>
    <p:sldId id="1941" r:id="rId22"/>
    <p:sldId id="1943" r:id="rId23"/>
    <p:sldId id="1942" r:id="rId24"/>
    <p:sldId id="1944" r:id="rId25"/>
    <p:sldId id="1945" r:id="rId26"/>
    <p:sldId id="1946" r:id="rId27"/>
    <p:sldId id="1947" r:id="rId28"/>
    <p:sldId id="1948" r:id="rId29"/>
    <p:sldId id="1949" r:id="rId30"/>
    <p:sldId id="1933" r:id="rId31"/>
    <p:sldId id="1935" r:id="rId32"/>
    <p:sldId id="1934" r:id="rId33"/>
    <p:sldId id="1930" r:id="rId34"/>
    <p:sldId id="1712" r:id="rId35"/>
    <p:sldId id="1696" r:id="rId36"/>
    <p:sldId id="1658" r:id="rId37"/>
    <p:sldId id="1716" r:id="rId38"/>
    <p:sldId id="1718" r:id="rId39"/>
    <p:sldId id="1719" r:id="rId40"/>
    <p:sldId id="1720" r:id="rId41"/>
    <p:sldId id="1721" r:id="rId42"/>
    <p:sldId id="1717" r:id="rId43"/>
    <p:sldId id="1729" r:id="rId44"/>
    <p:sldId id="1722" r:id="rId45"/>
    <p:sldId id="1726" r:id="rId46"/>
    <p:sldId id="1723" r:id="rId47"/>
    <p:sldId id="1725" r:id="rId48"/>
    <p:sldId id="1951" r:id="rId49"/>
    <p:sldId id="1724" r:id="rId50"/>
    <p:sldId id="1727" r:id="rId51"/>
    <p:sldId id="1950" r:id="rId52"/>
    <p:sldId id="1728" r:id="rId53"/>
    <p:sldId id="1633" r:id="rId54"/>
    <p:sldId id="1637" r:id="rId55"/>
    <p:sldId id="1638" r:id="rId56"/>
    <p:sldId id="1647" r:id="rId57"/>
    <p:sldId id="1648" r:id="rId58"/>
    <p:sldId id="1649" r:id="rId59"/>
    <p:sldId id="543" r:id="rId60"/>
    <p:sldId id="551" r:id="rId61"/>
    <p:sldId id="1650" r:id="rId62"/>
    <p:sldId id="1639" r:id="rId63"/>
    <p:sldId id="1651" r:id="rId64"/>
    <p:sldId id="1680" r:id="rId65"/>
    <p:sldId id="1681" r:id="rId66"/>
    <p:sldId id="1653" r:id="rId67"/>
    <p:sldId id="1682" r:id="rId68"/>
    <p:sldId id="1683" r:id="rId69"/>
    <p:sldId id="1684" r:id="rId70"/>
    <p:sldId id="1646" r:id="rId71"/>
    <p:sldId id="1685" r:id="rId72"/>
    <p:sldId id="1686" r:id="rId73"/>
    <p:sldId id="1687" r:id="rId74"/>
    <p:sldId id="1688" r:id="rId75"/>
    <p:sldId id="1689" r:id="rId76"/>
  </p:sldIdLst>
  <p:sldSz cx="9144000" cy="5143500" type="screen16x9"/>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3025FF"/>
    <a:srgbClr val="9A0000"/>
    <a:srgbClr val="AD0000"/>
    <a:srgbClr val="96060B"/>
    <a:srgbClr val="CAC9CA"/>
    <a:srgbClr val="848384"/>
    <a:srgbClr val="353535"/>
    <a:srgbClr val="181818"/>
    <a:srgbClr val="E2FDBE"/>
    <a:srgbClr val="FEF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89625" autoAdjust="0"/>
  </p:normalViewPr>
  <p:slideViewPr>
    <p:cSldViewPr snapToGrid="0">
      <p:cViewPr varScale="1">
        <p:scale>
          <a:sx n="130" d="100"/>
          <a:sy n="130" d="100"/>
        </p:scale>
        <p:origin x="208" y="304"/>
      </p:cViewPr>
      <p:guideLst>
        <p:guide orient="horz" pos="1620"/>
        <p:guide pos="2880"/>
      </p:guideLst>
    </p:cSldViewPr>
  </p:slideViewPr>
  <p:outlineViewPr>
    <p:cViewPr>
      <p:scale>
        <a:sx n="33" d="100"/>
        <a:sy n="33" d="100"/>
      </p:scale>
      <p:origin x="352" y="38776"/>
    </p:cViewPr>
  </p:outlineViewPr>
  <p:notesTextViewPr>
    <p:cViewPr>
      <p:scale>
        <a:sx n="100" d="100"/>
        <a:sy n="100" d="100"/>
      </p:scale>
      <p:origin x="0" y="-384"/>
    </p:cViewPr>
  </p:notesTextViewPr>
  <p:sorterViewPr>
    <p:cViewPr>
      <p:scale>
        <a:sx n="1" d="1"/>
        <a:sy n="1" d="1"/>
      </p:scale>
      <p:origin x="0" y="0"/>
    </p:cViewPr>
  </p:sorterViewPr>
  <p:notesViewPr>
    <p:cSldViewPr snapToObjects="1">
      <p:cViewPr varScale="1">
        <p:scale>
          <a:sx n="125" d="100"/>
          <a:sy n="125" d="100"/>
        </p:scale>
        <p:origin x="-3960"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CB69C4B-EC5A-BA4C-B83C-9270746811F3}" type="datetimeFigureOut">
              <a:rPr lang="en-US" smtClean="0"/>
              <a:pPr/>
              <a:t>12/18/22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1BECE5B-4CC4-F446-93E7-1DC269D82AF7}" type="slidenum">
              <a:rPr lang="en-US" smtClean="0"/>
              <a:pPr/>
              <a:t>‹#›</a:t>
            </a:fld>
            <a:endParaRPr lang="en-US"/>
          </a:p>
        </p:txBody>
      </p:sp>
    </p:spTree>
    <p:extLst>
      <p:ext uri="{BB962C8B-B14F-4D97-AF65-F5344CB8AC3E}">
        <p14:creationId xmlns:p14="http://schemas.microsoft.com/office/powerpoint/2010/main" val="316893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D36DFA-3B2C-F743-90CA-9BD1CAE78F1A}" type="datetime1">
              <a:rPr lang="en-US"/>
              <a:pPr>
                <a:defRPr/>
              </a:pPr>
              <a:t>12/18/22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17EB13C-F963-D44E-AB67-20FAD2F50C92}" type="slidenum">
              <a:rPr lang="en-US"/>
              <a:pPr>
                <a:defRPr/>
              </a:pPr>
              <a:t>‹#›</a:t>
            </a:fld>
            <a:endParaRPr lang="en-US"/>
          </a:p>
        </p:txBody>
      </p:sp>
    </p:spTree>
    <p:extLst>
      <p:ext uri="{BB962C8B-B14F-4D97-AF65-F5344CB8AC3E}">
        <p14:creationId xmlns:p14="http://schemas.microsoft.com/office/powerpoint/2010/main" val="42417188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3</a:t>
            </a:fld>
            <a:endParaRPr lang="en-US"/>
          </a:p>
        </p:txBody>
      </p:sp>
    </p:spTree>
    <p:extLst>
      <p:ext uri="{BB962C8B-B14F-4D97-AF65-F5344CB8AC3E}">
        <p14:creationId xmlns:p14="http://schemas.microsoft.com/office/powerpoint/2010/main" val="94270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support on EVM-compatible chains:   just use </a:t>
            </a:r>
            <a:r>
              <a:rPr lang="en-US" dirty="0" err="1"/>
              <a:t>metamask</a:t>
            </a:r>
            <a:r>
              <a:rPr lang="en-US" dirty="0"/>
              <a:t> by telling it to use a different network. </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34</a:t>
            </a:fld>
            <a:endParaRPr lang="en-US"/>
          </a:p>
        </p:txBody>
      </p:sp>
    </p:spTree>
    <p:extLst>
      <p:ext uri="{BB962C8B-B14F-4D97-AF65-F5344CB8AC3E}">
        <p14:creationId xmlns:p14="http://schemas.microsoft.com/office/powerpoint/2010/main" val="185988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like networking before the Internet</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35</a:t>
            </a:fld>
            <a:endParaRPr lang="en-US"/>
          </a:p>
        </p:txBody>
      </p:sp>
    </p:spTree>
    <p:extLst>
      <p:ext uri="{BB962C8B-B14F-4D97-AF65-F5344CB8AC3E}">
        <p14:creationId xmlns:p14="http://schemas.microsoft.com/office/powerpoint/2010/main" val="166628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Custodian can run away with BTC, or require high redemption fees.  </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40</a:t>
            </a:fld>
            <a:endParaRPr lang="en-US"/>
          </a:p>
        </p:txBody>
      </p:sp>
    </p:spTree>
    <p:extLst>
      <p:ext uri="{BB962C8B-B14F-4D97-AF65-F5344CB8AC3E}">
        <p14:creationId xmlns:p14="http://schemas.microsoft.com/office/powerpoint/2010/main" val="3197345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P2PKH:  pay to public key hash.    </a:t>
            </a:r>
          </a:p>
          <a:p>
            <a:r>
              <a:rPr lang="en-US" dirty="0"/>
              <a:t>3-out-of-3 threshold ECDSA:  ensures no single party can steal UTXO deposit.</a:t>
            </a:r>
          </a:p>
          <a:p>
            <a:r>
              <a:rPr lang="en-US" dirty="0"/>
              <a:t>Not capital efficient.</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41</a:t>
            </a:fld>
            <a:endParaRPr lang="en-US"/>
          </a:p>
        </p:txBody>
      </p:sp>
    </p:spTree>
    <p:extLst>
      <p:ext uri="{BB962C8B-B14F-4D97-AF65-F5344CB8AC3E}">
        <p14:creationId xmlns:p14="http://schemas.microsoft.com/office/powerpoint/2010/main" val="98907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44</a:t>
            </a:fld>
            <a:endParaRPr lang="en-US"/>
          </a:p>
        </p:txBody>
      </p:sp>
    </p:spTree>
    <p:extLst>
      <p:ext uri="{BB962C8B-B14F-4D97-AF65-F5344CB8AC3E}">
        <p14:creationId xmlns:p14="http://schemas.microsoft.com/office/powerpoint/2010/main" val="35633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“I received CryptoPunk#6587, ok to let Alice use it as collateral on chain T”</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45</a:t>
            </a:fld>
            <a:endParaRPr lang="en-US"/>
          </a:p>
        </p:txBody>
      </p:sp>
    </p:spTree>
    <p:extLst>
      <p:ext uri="{BB962C8B-B14F-4D97-AF65-F5344CB8AC3E}">
        <p14:creationId xmlns:p14="http://schemas.microsoft.com/office/powerpoint/2010/main" val="3789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version of </a:t>
            </a:r>
            <a:r>
              <a:rPr lang="en-US" dirty="0" err="1"/>
              <a:t>Celo</a:t>
            </a:r>
            <a:r>
              <a:rPr lang="en-US" dirty="0"/>
              <a:t> Optics.   Same with Wormhole:  2/3 of guardians need to sign.</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46</a:t>
            </a:fld>
            <a:endParaRPr lang="en-US"/>
          </a:p>
        </p:txBody>
      </p:sp>
    </p:spTree>
    <p:extLst>
      <p:ext uri="{BB962C8B-B14F-4D97-AF65-F5344CB8AC3E}">
        <p14:creationId xmlns:p14="http://schemas.microsoft.com/office/powerpoint/2010/main" val="178691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replay attacks?    Can also handle trustees that double-post a message to </a:t>
            </a:r>
            <a:r>
              <a:rPr lang="en-US" dirty="0" err="1"/>
              <a:t>relayerT</a:t>
            </a:r>
            <a:r>
              <a:rPr lang="en-US" dirty="0"/>
              <a:t>.</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47</a:t>
            </a:fld>
            <a:endParaRPr lang="en-US"/>
          </a:p>
        </p:txBody>
      </p:sp>
    </p:spTree>
    <p:extLst>
      <p:ext uri="{BB962C8B-B14F-4D97-AF65-F5344CB8AC3E}">
        <p14:creationId xmlns:p14="http://schemas.microsoft.com/office/powerpoint/2010/main" val="75297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is not really trusted because it is only relaying *finalized* blocks.</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49</a:t>
            </a:fld>
            <a:endParaRPr lang="en-US"/>
          </a:p>
        </p:txBody>
      </p:sp>
    </p:spTree>
    <p:extLst>
      <p:ext uri="{BB962C8B-B14F-4D97-AF65-F5344CB8AC3E}">
        <p14:creationId xmlns:p14="http://schemas.microsoft.com/office/powerpoint/2010/main" val="154915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is not really trusted because it is only relaying *finalized</a:t>
            </a:r>
            <a:r>
              <a:rPr lang="en-US"/>
              <a:t>* blocks.</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50</a:t>
            </a:fld>
            <a:endParaRPr lang="en-US"/>
          </a:p>
        </p:txBody>
      </p:sp>
    </p:spTree>
    <p:extLst>
      <p:ext uri="{BB962C8B-B14F-4D97-AF65-F5344CB8AC3E}">
        <p14:creationId xmlns:p14="http://schemas.microsoft.com/office/powerpoint/2010/main" val="60084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NP has PCPs</a:t>
            </a:r>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4</a:t>
            </a:fld>
            <a:endParaRPr lang="en-US"/>
          </a:p>
        </p:txBody>
      </p:sp>
    </p:spTree>
    <p:extLst>
      <p:ext uri="{BB962C8B-B14F-4D97-AF65-F5344CB8AC3E}">
        <p14:creationId xmlns:p14="http://schemas.microsoft.com/office/powerpoint/2010/main" val="297906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type of messaging system:  optimistic bridges (using fraud proofs) as implemented by Nomad. </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51</a:t>
            </a:fld>
            <a:endParaRPr lang="en-US"/>
          </a:p>
        </p:txBody>
      </p:sp>
    </p:spTree>
    <p:extLst>
      <p:ext uri="{BB962C8B-B14F-4D97-AF65-F5344CB8AC3E}">
        <p14:creationId xmlns:p14="http://schemas.microsoft.com/office/powerpoint/2010/main" val="333286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Olaf</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53</a:t>
            </a:fld>
            <a:endParaRPr lang="en-US"/>
          </a:p>
        </p:txBody>
      </p:sp>
    </p:spTree>
    <p:extLst>
      <p:ext uri="{BB962C8B-B14F-4D97-AF65-F5344CB8AC3E}">
        <p14:creationId xmlns:p14="http://schemas.microsoft.com/office/powerpoint/2010/main" val="96099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59</a:t>
            </a:fld>
            <a:endParaRPr lang="en-US" dirty="0"/>
          </a:p>
        </p:txBody>
      </p:sp>
    </p:spTree>
    <p:extLst>
      <p:ext uri="{BB962C8B-B14F-4D97-AF65-F5344CB8AC3E}">
        <p14:creationId xmlns:p14="http://schemas.microsoft.com/office/powerpoint/2010/main" val="324685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FF2AA-6F8E-E644-B66E-C5AB189C83C3}" type="slidenum">
              <a:rPr lang="en-US" smtClean="0"/>
              <a:pPr/>
              <a:t>60</a:t>
            </a:fld>
            <a:endParaRPr lang="en-US"/>
          </a:p>
        </p:txBody>
      </p:sp>
    </p:spTree>
    <p:extLst>
      <p:ext uri="{BB962C8B-B14F-4D97-AF65-F5344CB8AC3E}">
        <p14:creationId xmlns:p14="http://schemas.microsoft.com/office/powerpoint/2010/main" val="376425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factory work is logarithmic by using 2-3 trees.</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69</a:t>
            </a:fld>
            <a:endParaRPr lang="en-US"/>
          </a:p>
        </p:txBody>
      </p:sp>
    </p:spTree>
    <p:extLst>
      <p:ext uri="{BB962C8B-B14F-4D97-AF65-F5344CB8AC3E}">
        <p14:creationId xmlns:p14="http://schemas.microsoft.com/office/powerpoint/2010/main" val="419403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“Searcher” is now a job description. </a:t>
            </a:r>
          </a:p>
          <a:p>
            <a:r>
              <a:rPr lang="en-US" dirty="0"/>
              <a:t>Arbitrage:  take a loan in DAI, exchange DAI for USDC on </a:t>
            </a:r>
            <a:r>
              <a:rPr lang="en-US" dirty="0" err="1"/>
              <a:t>Uniswap</a:t>
            </a:r>
            <a:r>
              <a:rPr lang="en-US" dirty="0"/>
              <a:t>, exchange USDC for DAI on </a:t>
            </a:r>
            <a:r>
              <a:rPr lang="en-US" dirty="0" err="1"/>
              <a:t>Sushiswap</a:t>
            </a:r>
            <a:r>
              <a:rPr lang="en-US" dirty="0"/>
              <a:t>, repay loan. </a:t>
            </a:r>
          </a:p>
          <a:p>
            <a:r>
              <a:rPr lang="en-US" dirty="0"/>
              <a:t>Another example:  searcher discovers a bug in the contract  (the dark forest post, https://</a:t>
            </a:r>
            <a:r>
              <a:rPr lang="en-US" dirty="0" err="1"/>
              <a:t>medium.com</a:t>
            </a:r>
            <a:r>
              <a:rPr lang="en-US" dirty="0"/>
              <a:t>/@</a:t>
            </a:r>
            <a:r>
              <a:rPr lang="en-US" dirty="0" err="1"/>
              <a:t>danrobinson</a:t>
            </a:r>
            <a:r>
              <a:rPr lang="en-US" dirty="0"/>
              <a:t>/ethereum-is-a-dark-forest-ecc5f0505dff)</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17</a:t>
            </a:fld>
            <a:endParaRPr lang="en-US"/>
          </a:p>
        </p:txBody>
      </p:sp>
    </p:spTree>
    <p:extLst>
      <p:ext uri="{BB962C8B-B14F-4D97-AF65-F5344CB8AC3E}">
        <p14:creationId xmlns:p14="http://schemas.microsoft.com/office/powerpoint/2010/main" val="38557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MEV Tx makes $10K, then gas price can go as high as $7K in practice.</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19</a:t>
            </a:fld>
            <a:endParaRPr lang="en-US"/>
          </a:p>
        </p:txBody>
      </p:sp>
    </p:spTree>
    <p:extLst>
      <p:ext uri="{BB962C8B-B14F-4D97-AF65-F5344CB8AC3E}">
        <p14:creationId xmlns:p14="http://schemas.microsoft.com/office/powerpoint/2010/main" val="282112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err="1"/>
              <a:t>Flashboys</a:t>
            </a:r>
            <a:r>
              <a:rPr lang="en-US" dirty="0"/>
              <a:t> 2.0:   https://</a:t>
            </a:r>
            <a:r>
              <a:rPr lang="en-US" dirty="0" err="1"/>
              <a:t>arxiv.org</a:t>
            </a:r>
            <a:r>
              <a:rPr lang="en-US" dirty="0"/>
              <a:t>/abs/1904.05234</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20</a:t>
            </a:fld>
            <a:endParaRPr lang="en-US"/>
          </a:p>
        </p:txBody>
      </p:sp>
    </p:spTree>
    <p:extLst>
      <p:ext uri="{BB962C8B-B14F-4D97-AF65-F5344CB8AC3E}">
        <p14:creationId xmlns:p14="http://schemas.microsoft.com/office/powerpoint/2010/main" val="125642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25</a:t>
            </a:fld>
            <a:endParaRPr lang="en-US"/>
          </a:p>
        </p:txBody>
      </p:sp>
    </p:spTree>
    <p:extLst>
      <p:ext uri="{BB962C8B-B14F-4D97-AF65-F5344CB8AC3E}">
        <p14:creationId xmlns:p14="http://schemas.microsoft.com/office/powerpoint/2010/main" val="254725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Searchers have to win two auctions for their bundle to be included:  builder auction and relay auction</a:t>
            </a:r>
          </a:p>
          <a:p>
            <a:r>
              <a:rPr lang="en-US" dirty="0"/>
              <a:t>Searchers have to work with a builder they trust not steal Tx.  Similarly, they need to trust the relay that the builder works with.   This is done via business relations.   However, Searchers don’t have to trust the proposer – that can by anyone. </a:t>
            </a:r>
          </a:p>
          <a:p>
            <a:r>
              <a:rPr lang="en-US" dirty="0"/>
              <a:t>Proposer cannot miss slot:  if relay does not provide a valid block, validator must build a block locally itself.</a:t>
            </a:r>
          </a:p>
          <a:p>
            <a:r>
              <a:rPr lang="en-US" dirty="0"/>
              <a:t>Once proposer signs block header, it cannot sign another block header, or it will be slashed by the network (Relay can prove the proposer signed to block headers for that slot)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Future PBS:  merge validator and relay into consensus protocol</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26</a:t>
            </a:fld>
            <a:endParaRPr lang="en-US"/>
          </a:p>
        </p:txBody>
      </p:sp>
    </p:spTree>
    <p:extLst>
      <p:ext uri="{BB962C8B-B14F-4D97-AF65-F5344CB8AC3E}">
        <p14:creationId xmlns:p14="http://schemas.microsoft.com/office/powerpoint/2010/main" val="345747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/eth-educators/</a:t>
            </a:r>
            <a:r>
              <a:rPr lang="en-US" dirty="0" err="1"/>
              <a:t>ethstaker</a:t>
            </a:r>
            <a:r>
              <a:rPr lang="en-US" dirty="0"/>
              <a:t>-guides/blob/main/MEV-relay-</a:t>
            </a:r>
            <a:r>
              <a:rPr lang="en-US" dirty="0" err="1"/>
              <a:t>list.md</a:t>
            </a:r>
            <a:endParaRPr lang="en-US" dirty="0"/>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27</a:t>
            </a:fld>
            <a:endParaRPr lang="en-US"/>
          </a:p>
        </p:txBody>
      </p:sp>
    </p:spTree>
    <p:extLst>
      <p:ext uri="{BB962C8B-B14F-4D97-AF65-F5344CB8AC3E}">
        <p14:creationId xmlns:p14="http://schemas.microsoft.com/office/powerpoint/2010/main" val="57491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https://boost-</a:t>
            </a:r>
            <a:r>
              <a:rPr lang="en-US" dirty="0" err="1"/>
              <a:t>relay.flashbots.net</a:t>
            </a:r>
            <a:r>
              <a:rPr lang="en-US" dirty="0"/>
              <a:t>/</a:t>
            </a:r>
          </a:p>
          <a:p>
            <a:r>
              <a:rPr lang="en-US" dirty="0"/>
              <a:t>About 67% of blocks are created by this relay, but not all blocks.  </a:t>
            </a:r>
          </a:p>
        </p:txBody>
      </p:sp>
      <p:sp>
        <p:nvSpPr>
          <p:cNvPr id="4" name="Slide Number Placeholder 3"/>
          <p:cNvSpPr>
            <a:spLocks noGrp="1"/>
          </p:cNvSpPr>
          <p:nvPr>
            <p:ph type="sldNum" sz="quarter" idx="5"/>
          </p:nvPr>
        </p:nvSpPr>
        <p:spPr/>
        <p:txBody>
          <a:bodyPr/>
          <a:lstStyle/>
          <a:p>
            <a:pPr>
              <a:defRPr/>
            </a:pPr>
            <a:fld id="{617EB13C-F963-D44E-AB67-20FAD2F50C92}" type="slidenum">
              <a:rPr lang="en-US" smtClean="0"/>
              <a:pPr>
                <a:defRPr/>
              </a:pPr>
              <a:t>28</a:t>
            </a:fld>
            <a:endParaRPr lang="en-US"/>
          </a:p>
        </p:txBody>
      </p:sp>
    </p:spTree>
    <p:extLst>
      <p:ext uri="{BB962C8B-B14F-4D97-AF65-F5344CB8AC3E}">
        <p14:creationId xmlns:p14="http://schemas.microsoft.com/office/powerpoint/2010/main" val="263476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F875DFC8-652C-2A41-ABFD-B1F021817DFC}" type="datetime1">
              <a:rPr lang="en-US"/>
              <a:pPr>
                <a:defRPr/>
              </a:pPr>
              <a:t>12/18/22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E5B5C-DED7-1642-8D38-762AABC53A44}" type="slidenum">
              <a:rPr lang="en-US"/>
              <a:pPr>
                <a:defRPr/>
              </a:pPr>
              <a:t>‹#›</a:t>
            </a:fld>
            <a:endParaRPr lang="en-US"/>
          </a:p>
        </p:txBody>
      </p:sp>
      <p:sp>
        <p:nvSpPr>
          <p:cNvPr id="8" name="Rectangle 7"/>
          <p:cNvSpPr/>
          <p:nvPr userDrawn="1"/>
        </p:nvSpPr>
        <p:spPr>
          <a:xfrm>
            <a:off x="0" y="1459348"/>
            <a:ext cx="9144000" cy="1321876"/>
          </a:xfrm>
          <a:prstGeom prst="rect">
            <a:avLst/>
          </a:prstGeom>
          <a:solidFill>
            <a:srgbClr val="5A1591"/>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b="0" dirty="0">
              <a:solidFill>
                <a:schemeClr val="bg1"/>
              </a:solidFill>
            </a:endParaRPr>
          </a:p>
        </p:txBody>
      </p:sp>
      <p:sp>
        <p:nvSpPr>
          <p:cNvPr id="2" name="Title 1"/>
          <p:cNvSpPr>
            <a:spLocks noGrp="1"/>
          </p:cNvSpPr>
          <p:nvPr>
            <p:ph type="ctrTitle"/>
          </p:nvPr>
        </p:nvSpPr>
        <p:spPr>
          <a:xfrm>
            <a:off x="685800" y="1808610"/>
            <a:ext cx="7772400" cy="695368"/>
          </a:xfrm>
          <a:prstGeom prst="rect">
            <a:avLst/>
          </a:prstGeom>
        </p:spPr>
        <p:txBody>
          <a:bodyPr/>
          <a:lstStyle>
            <a:lvl1pPr>
              <a:defRPr>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365125" y="1"/>
            <a:ext cx="8350251" cy="810599"/>
          </a:xfrm>
          <a:prstGeom prst="roundRect">
            <a:avLst/>
          </a:prstGeom>
          <a:no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fontAlgn="auto">
              <a:spcBef>
                <a:spcPts val="0"/>
              </a:spcBef>
              <a:spcAft>
                <a:spcPts val="0"/>
              </a:spcAft>
              <a:defRPr/>
            </a:pPr>
            <a:endParaRPr lang="en-US" sz="3200" kern="0" dirty="0">
              <a:solidFill>
                <a:schemeClr val="bg1"/>
              </a:solidFill>
              <a:latin typeface="Calibri"/>
              <a:ea typeface="+mn-ea"/>
              <a:cs typeface="+mn-cs"/>
            </a:endParaRPr>
          </a:p>
        </p:txBody>
      </p:sp>
      <p:sp>
        <p:nvSpPr>
          <p:cNvPr id="5" name="Rectangle 4"/>
          <p:cNvSpPr/>
          <p:nvPr userDrawn="1"/>
        </p:nvSpPr>
        <p:spPr>
          <a:xfrm>
            <a:off x="0" y="-4763"/>
            <a:ext cx="9144000" cy="838200"/>
          </a:xfrm>
          <a:prstGeom prst="rect">
            <a:avLst/>
          </a:prstGeom>
          <a:solidFill>
            <a:srgbClr val="990000"/>
          </a:solidFill>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defRPr/>
            </a:pPr>
            <a:endParaRPr lang="en-US" sz="2400" dirty="0">
              <a:solidFill>
                <a:schemeClr val="bg1"/>
              </a:solidFill>
            </a:endParaRPr>
          </a:p>
        </p:txBody>
      </p:sp>
      <p:sp>
        <p:nvSpPr>
          <p:cNvPr id="2" name="Title 1"/>
          <p:cNvSpPr>
            <a:spLocks noGrp="1"/>
          </p:cNvSpPr>
          <p:nvPr>
            <p:ph type="title"/>
          </p:nvPr>
        </p:nvSpPr>
        <p:spPr>
          <a:xfrm>
            <a:off x="457200" y="124919"/>
            <a:ext cx="8229600" cy="623097"/>
          </a:xfrm>
          <a:prstGeom prst="rect">
            <a:avLst/>
          </a:prstGeom>
        </p:spPr>
        <p:txBody>
          <a:bodyPr wrap="none">
            <a:normAutofit/>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818430"/>
          </a:xfrm>
        </p:spPr>
        <p:txBody>
          <a:bodyPr/>
          <a:lstStyle>
            <a:lvl2pPr>
              <a:defRPr sz="24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F94FB-DBAC-5A49-BBDE-DEB602A733FE}" type="datetime1">
              <a:rPr lang="en-US"/>
              <a:pPr>
                <a:defRPr/>
              </a:pPr>
              <a:t>12/18/22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4F64E-2EE5-7440-95DF-06B2C2E4B0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793E1D0-547A-D244-A03A-F935803C2C43}" type="datetime1">
              <a:rPr lang="en-US"/>
              <a:pPr>
                <a:defRPr/>
              </a:pPr>
              <a:t>12/18/22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64D269-B643-834D-96C1-658E4275C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095"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ortfoliojobs.a16z.com/jobs?jobTypes=Engineer&amp;markets=Web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4.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hyperlink" Target="https://www.relayscan.i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tif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2.tiff"/></Relationships>
</file>

<file path=ppt/slides/_rels/slide4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2.tiff"/></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51.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3.png"/><Relationship Id="rId7" Type="http://schemas.openxmlformats.org/officeDocument/2006/relationships/image" Target="../media/image26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tiff"/><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70" y="1765005"/>
            <a:ext cx="8502354" cy="999460"/>
          </a:xfrm>
        </p:spPr>
        <p:txBody>
          <a:bodyPr>
            <a:noAutofit/>
          </a:bodyPr>
          <a:lstStyle/>
          <a:p>
            <a:pPr>
              <a:lnSpc>
                <a:spcPts val="5040"/>
              </a:lnSpc>
              <a:spcBef>
                <a:spcPts val="0"/>
              </a:spcBef>
            </a:pPr>
            <a:r>
              <a:rPr lang="en-US" sz="4800" dirty="0"/>
              <a:t>Final Topics:  Bridging and MEV</a:t>
            </a:r>
          </a:p>
        </p:txBody>
      </p:sp>
      <p:pic>
        <p:nvPicPr>
          <p:cNvPr id="6" name="Picture 5">
            <a:extLst>
              <a:ext uri="{FF2B5EF4-FFF2-40B4-BE49-F238E27FC236}">
                <a16:creationId xmlns:a16="http://schemas.microsoft.com/office/drawing/2014/main" id="{941F1188-11C7-D44B-B40B-6A3A04244CBD}"/>
              </a:ext>
            </a:extLst>
          </p:cNvPr>
          <p:cNvPicPr>
            <a:picLocks noChangeAspect="1"/>
          </p:cNvPicPr>
          <p:nvPr/>
        </p:nvPicPr>
        <p:blipFill>
          <a:blip r:embed="rId2"/>
          <a:stretch>
            <a:fillRect/>
          </a:stretch>
        </p:blipFill>
        <p:spPr>
          <a:xfrm>
            <a:off x="7772399" y="84621"/>
            <a:ext cx="1223505" cy="1223505"/>
          </a:xfrm>
          <a:prstGeom prst="rect">
            <a:avLst/>
          </a:prstGeom>
        </p:spPr>
      </p:pic>
      <p:sp>
        <p:nvSpPr>
          <p:cNvPr id="3" name="TextBox 2">
            <a:extLst>
              <a:ext uri="{FF2B5EF4-FFF2-40B4-BE49-F238E27FC236}">
                <a16:creationId xmlns:a16="http://schemas.microsoft.com/office/drawing/2014/main" id="{56EC6456-65FF-AE4F-BF1C-E2E0C33D64E8}"/>
              </a:ext>
            </a:extLst>
          </p:cNvPr>
          <p:cNvSpPr txBox="1"/>
          <p:nvPr/>
        </p:nvSpPr>
        <p:spPr>
          <a:xfrm>
            <a:off x="3444768" y="234708"/>
            <a:ext cx="2480166" cy="461665"/>
          </a:xfrm>
          <a:prstGeom prst="rect">
            <a:avLst/>
          </a:prstGeom>
          <a:noFill/>
        </p:spPr>
        <p:txBody>
          <a:bodyPr wrap="none" rtlCol="0">
            <a:spAutoFit/>
          </a:bodyPr>
          <a:lstStyle/>
          <a:p>
            <a:r>
              <a:rPr lang="en-US" dirty="0"/>
              <a:t>CS251 </a:t>
            </a:r>
            <a:r>
              <a:rPr lang="en-US"/>
              <a:t>Fall 2022</a:t>
            </a:r>
            <a:endParaRPr lang="en-US" dirty="0"/>
          </a:p>
        </p:txBody>
      </p:sp>
      <p:sp>
        <p:nvSpPr>
          <p:cNvPr id="7" name="TextBox 6">
            <a:extLst>
              <a:ext uri="{FF2B5EF4-FFF2-40B4-BE49-F238E27FC236}">
                <a16:creationId xmlns:a16="http://schemas.microsoft.com/office/drawing/2014/main" id="{27182417-0D84-1647-8BC9-3591C6CAE862}"/>
              </a:ext>
            </a:extLst>
          </p:cNvPr>
          <p:cNvSpPr txBox="1"/>
          <p:nvPr/>
        </p:nvSpPr>
        <p:spPr>
          <a:xfrm>
            <a:off x="3306539" y="719965"/>
            <a:ext cx="2756973" cy="461665"/>
          </a:xfrm>
          <a:prstGeom prst="rect">
            <a:avLst/>
          </a:prstGeom>
          <a:noFill/>
        </p:spPr>
        <p:txBody>
          <a:bodyPr wrap="none" rtlCol="0">
            <a:spAutoFit/>
          </a:bodyPr>
          <a:lstStyle/>
          <a:p>
            <a:r>
              <a:rPr lang="en-US" dirty="0">
                <a:latin typeface="+mn-lt"/>
              </a:rPr>
              <a:t>(cs251.stanford.edu)</a:t>
            </a:r>
          </a:p>
        </p:txBody>
      </p:sp>
      <p:sp>
        <p:nvSpPr>
          <p:cNvPr id="4" name="TextBox 3">
            <a:extLst>
              <a:ext uri="{FF2B5EF4-FFF2-40B4-BE49-F238E27FC236}">
                <a16:creationId xmlns:a16="http://schemas.microsoft.com/office/drawing/2014/main" id="{2E95BE49-D5B5-6345-A235-211F5413DB85}"/>
              </a:ext>
            </a:extLst>
          </p:cNvPr>
          <p:cNvSpPr txBox="1"/>
          <p:nvPr/>
        </p:nvSpPr>
        <p:spPr>
          <a:xfrm>
            <a:off x="3677364" y="3086230"/>
            <a:ext cx="1789272" cy="523220"/>
          </a:xfrm>
          <a:prstGeom prst="rect">
            <a:avLst/>
          </a:prstGeom>
          <a:noFill/>
        </p:spPr>
        <p:txBody>
          <a:bodyPr wrap="none" rtlCol="0">
            <a:spAutoFit/>
          </a:bodyPr>
          <a:lstStyle/>
          <a:p>
            <a:pPr algn="l"/>
            <a:r>
              <a:rPr lang="en-US" sz="2800" dirty="0">
                <a:latin typeface="+mn-lt"/>
              </a:rPr>
              <a:t>Dan Boneh</a:t>
            </a:r>
          </a:p>
        </p:txBody>
      </p:sp>
      <p:sp>
        <p:nvSpPr>
          <p:cNvPr id="5" name="TextBox 4">
            <a:extLst>
              <a:ext uri="{FF2B5EF4-FFF2-40B4-BE49-F238E27FC236}">
                <a16:creationId xmlns:a16="http://schemas.microsoft.com/office/drawing/2014/main" id="{A7306941-6CC9-B74B-8BED-25560250F179}"/>
              </a:ext>
            </a:extLst>
          </p:cNvPr>
          <p:cNvSpPr txBox="1"/>
          <p:nvPr/>
        </p:nvSpPr>
        <p:spPr>
          <a:xfrm>
            <a:off x="1067002" y="4447127"/>
            <a:ext cx="7009996" cy="461665"/>
          </a:xfrm>
          <a:prstGeom prst="rect">
            <a:avLst/>
          </a:prstGeom>
          <a:noFill/>
        </p:spPr>
        <p:txBody>
          <a:bodyPr wrap="none" rtlCol="0">
            <a:spAutoFit/>
          </a:bodyPr>
          <a:lstStyle/>
          <a:p>
            <a:pPr algn="l"/>
            <a:r>
              <a:rPr lang="en-US" dirty="0">
                <a:latin typeface="+mn-lt"/>
              </a:rPr>
              <a:t>Invited talk final lecture.    Final exam next Wednesday.</a:t>
            </a:r>
          </a:p>
        </p:txBody>
      </p:sp>
    </p:spTree>
    <p:extLst>
      <p:ext uri="{BB962C8B-B14F-4D97-AF65-F5344CB8AC3E}">
        <p14:creationId xmlns:p14="http://schemas.microsoft.com/office/powerpoint/2010/main" val="156626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0538-7ACE-A7F3-91FA-0EB594A1D061}"/>
              </a:ext>
            </a:extLst>
          </p:cNvPr>
          <p:cNvSpPr>
            <a:spLocks noGrp="1"/>
          </p:cNvSpPr>
          <p:nvPr>
            <p:ph type="title"/>
          </p:nvPr>
        </p:nvSpPr>
        <p:spPr/>
        <p:txBody>
          <a:bodyPr>
            <a:normAutofit fontScale="90000"/>
          </a:bodyPr>
          <a:lstStyle/>
          <a:p>
            <a:r>
              <a:rPr lang="en-US" dirty="0"/>
              <a:t>Performance</a:t>
            </a:r>
          </a:p>
        </p:txBody>
      </p:sp>
      <p:sp>
        <p:nvSpPr>
          <p:cNvPr id="3" name="Content Placeholder 2">
            <a:extLst>
              <a:ext uri="{FF2B5EF4-FFF2-40B4-BE49-F238E27FC236}">
                <a16:creationId xmlns:a16="http://schemas.microsoft.com/office/drawing/2014/main" id="{76D052D8-ADA1-4D86-FAC3-412BE3084E1A}"/>
              </a:ext>
            </a:extLst>
          </p:cNvPr>
          <p:cNvSpPr>
            <a:spLocks noGrp="1"/>
          </p:cNvSpPr>
          <p:nvPr>
            <p:ph idx="1"/>
          </p:nvPr>
        </p:nvSpPr>
        <p:spPr>
          <a:xfrm>
            <a:off x="457200" y="1200150"/>
            <a:ext cx="8229600" cy="3600449"/>
          </a:xfrm>
        </p:spPr>
        <p:txBody>
          <a:bodyPr>
            <a:normAutofit/>
          </a:bodyPr>
          <a:lstStyle/>
          <a:p>
            <a:pPr marL="0" indent="0" algn="ctr">
              <a:buNone/>
            </a:pPr>
            <a:r>
              <a:rPr lang="en-US" sz="2400" dirty="0"/>
              <a:t>Proof size:   200-400 bytes.       Verification time:  2 </a:t>
            </a:r>
            <a:r>
              <a:rPr lang="en-US" sz="2400" dirty="0" err="1"/>
              <a:t>ms.</a:t>
            </a:r>
            <a:r>
              <a:rPr lang="en-US" sz="2400" dirty="0"/>
              <a:t> </a:t>
            </a:r>
          </a:p>
          <a:p>
            <a:pPr marL="0" indent="0">
              <a:buNone/>
            </a:pPr>
            <a:endParaRPr lang="en-US" sz="2400" dirty="0"/>
          </a:p>
          <a:p>
            <a:pPr marL="0" indent="0">
              <a:spcBef>
                <a:spcPts val="1776"/>
              </a:spcBef>
              <a:buNone/>
            </a:pPr>
            <a:r>
              <a:rPr lang="en-US" sz="2400" b="1" dirty="0"/>
              <a:t>Proof generation time by newspaper:</a:t>
            </a:r>
            <a:endParaRPr lang="en-US" sz="2400" dirty="0"/>
          </a:p>
          <a:p>
            <a:pPr>
              <a:spcBef>
                <a:spcPts val="1776"/>
              </a:spcBef>
            </a:pPr>
            <a:r>
              <a:rPr lang="en-US" sz="2400" dirty="0"/>
              <a:t>Resize  </a:t>
            </a:r>
            <a:r>
              <a:rPr lang="en-US" sz="2000" dirty="0"/>
              <a:t>(3000×3000   ⇾  1500×1500)</a:t>
            </a:r>
            <a:r>
              <a:rPr lang="en-US" sz="2400" dirty="0"/>
              <a:t>:		</a:t>
            </a:r>
            <a:r>
              <a:rPr lang="en-US" dirty="0"/>
              <a:t>84</a:t>
            </a:r>
            <a:r>
              <a:rPr lang="en-US" sz="2400" dirty="0"/>
              <a:t> sec.</a:t>
            </a:r>
          </a:p>
          <a:p>
            <a:pPr>
              <a:spcBef>
                <a:spcPts val="1776"/>
              </a:spcBef>
            </a:pPr>
            <a:r>
              <a:rPr lang="en-US" sz="2400" dirty="0"/>
              <a:t>Crop  </a:t>
            </a:r>
            <a:r>
              <a:rPr lang="en-US" sz="2000" dirty="0"/>
              <a:t>(3000×3000   ⇾  1500×1500)</a:t>
            </a:r>
            <a:r>
              <a:rPr lang="en-US" sz="2400" dirty="0"/>
              <a:t>:		</a:t>
            </a:r>
            <a:r>
              <a:rPr lang="en-US" dirty="0"/>
              <a:t>60</a:t>
            </a:r>
            <a:r>
              <a:rPr lang="en-US" sz="2400" dirty="0"/>
              <a:t> sec.</a:t>
            </a:r>
          </a:p>
          <a:p>
            <a:pPr>
              <a:spcBef>
                <a:spcPts val="1776"/>
              </a:spcBef>
            </a:pPr>
            <a:r>
              <a:rPr lang="en-US" sz="2400" dirty="0"/>
              <a:t>Grayscale </a:t>
            </a:r>
            <a:r>
              <a:rPr lang="en-US" sz="2000" dirty="0"/>
              <a:t>(2.25M pixels)</a:t>
            </a:r>
            <a:r>
              <a:rPr lang="en-US" sz="2400" dirty="0"/>
              <a:t>:					25 sec.</a:t>
            </a:r>
          </a:p>
          <a:p>
            <a:endParaRPr lang="en-US" sz="2400" dirty="0"/>
          </a:p>
        </p:txBody>
      </p:sp>
      <p:sp>
        <p:nvSpPr>
          <p:cNvPr id="4" name="Rectangle 3">
            <a:extLst>
              <a:ext uri="{FF2B5EF4-FFF2-40B4-BE49-F238E27FC236}">
                <a16:creationId xmlns:a16="http://schemas.microsoft.com/office/drawing/2014/main" id="{B140E35B-9CC6-EC57-3CEF-80B9FB21B0FB}"/>
              </a:ext>
            </a:extLst>
          </p:cNvPr>
          <p:cNvSpPr/>
          <p:nvPr/>
        </p:nvSpPr>
        <p:spPr>
          <a:xfrm>
            <a:off x="844826" y="1043608"/>
            <a:ext cx="7649950" cy="9119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304FCF-AA98-CE28-3EA2-25791C3D862F}"/>
              </a:ext>
            </a:extLst>
          </p:cNvPr>
          <p:cNvSpPr txBox="1"/>
          <p:nvPr/>
        </p:nvSpPr>
        <p:spPr>
          <a:xfrm>
            <a:off x="3877174" y="4743390"/>
            <a:ext cx="5266826" cy="400110"/>
          </a:xfrm>
          <a:prstGeom prst="rect">
            <a:avLst/>
          </a:prstGeom>
          <a:noFill/>
        </p:spPr>
        <p:txBody>
          <a:bodyPr wrap="none" rtlCol="0">
            <a:spAutoFit/>
          </a:bodyPr>
          <a:lstStyle/>
          <a:p>
            <a:pPr algn="l"/>
            <a:r>
              <a:rPr lang="en-US" sz="2000" dirty="0">
                <a:latin typeface="+mn-lt"/>
              </a:rPr>
              <a:t>See also:   </a:t>
            </a:r>
            <a:r>
              <a:rPr lang="en-US" sz="2000" dirty="0" err="1">
                <a:latin typeface="+mn-lt"/>
              </a:rPr>
              <a:t>PhotoProof</a:t>
            </a:r>
            <a:r>
              <a:rPr lang="en-US" sz="2000" dirty="0">
                <a:latin typeface="+mn-lt"/>
              </a:rPr>
              <a:t> by </a:t>
            </a:r>
            <a:r>
              <a:rPr lang="en-US" sz="2000" dirty="0" err="1">
                <a:latin typeface="+mn-lt"/>
              </a:rPr>
              <a:t>Naveh</a:t>
            </a:r>
            <a:r>
              <a:rPr lang="en-US" sz="2000" dirty="0">
                <a:latin typeface="+mn-lt"/>
              </a:rPr>
              <a:t> &amp; </a:t>
            </a:r>
            <a:r>
              <a:rPr lang="en-US" sz="2000" dirty="0" err="1">
                <a:latin typeface="+mn-lt"/>
              </a:rPr>
              <a:t>Tromer</a:t>
            </a:r>
            <a:r>
              <a:rPr lang="en-US" sz="2000" dirty="0">
                <a:latin typeface="+mn-lt"/>
              </a:rPr>
              <a:t> (2016)</a:t>
            </a:r>
          </a:p>
        </p:txBody>
      </p:sp>
      <p:sp>
        <p:nvSpPr>
          <p:cNvPr id="6" name="TextBox 5">
            <a:extLst>
              <a:ext uri="{FF2B5EF4-FFF2-40B4-BE49-F238E27FC236}">
                <a16:creationId xmlns:a16="http://schemas.microsoft.com/office/drawing/2014/main" id="{A11DBECA-2384-85AB-E2DD-E76B7AF045DD}"/>
              </a:ext>
            </a:extLst>
          </p:cNvPr>
          <p:cNvSpPr txBox="1"/>
          <p:nvPr/>
        </p:nvSpPr>
        <p:spPr>
          <a:xfrm>
            <a:off x="6978235" y="1586192"/>
            <a:ext cx="1320939" cy="369332"/>
          </a:xfrm>
          <a:prstGeom prst="rect">
            <a:avLst/>
          </a:prstGeom>
          <a:noFill/>
        </p:spPr>
        <p:txBody>
          <a:bodyPr wrap="none" rtlCol="0">
            <a:spAutoFit/>
          </a:bodyPr>
          <a:lstStyle/>
          <a:p>
            <a:pPr algn="l"/>
            <a:r>
              <a:rPr lang="en-US" sz="1800" dirty="0">
                <a:latin typeface="+mn-lt"/>
              </a:rPr>
              <a:t>(in browser)</a:t>
            </a:r>
          </a:p>
        </p:txBody>
      </p:sp>
      <p:sp>
        <p:nvSpPr>
          <p:cNvPr id="7" name="TextBox 6">
            <a:extLst>
              <a:ext uri="{FF2B5EF4-FFF2-40B4-BE49-F238E27FC236}">
                <a16:creationId xmlns:a16="http://schemas.microsoft.com/office/drawing/2014/main" id="{8BDE56B6-4BA2-D403-29FF-4E39D2C125BB}"/>
              </a:ext>
            </a:extLst>
          </p:cNvPr>
          <p:cNvSpPr txBox="1"/>
          <p:nvPr/>
        </p:nvSpPr>
        <p:spPr>
          <a:xfrm>
            <a:off x="152231" y="4664496"/>
            <a:ext cx="2714526" cy="461665"/>
          </a:xfrm>
          <a:prstGeom prst="rect">
            <a:avLst/>
          </a:prstGeom>
          <a:noFill/>
        </p:spPr>
        <p:txBody>
          <a:bodyPr wrap="none" rtlCol="0">
            <a:spAutoFit/>
          </a:bodyPr>
          <a:lstStyle/>
          <a:p>
            <a:pPr algn="l"/>
            <a:r>
              <a:rPr lang="en-US" dirty="0">
                <a:latin typeface="+mn-lt"/>
              </a:rPr>
              <a:t>What about video??</a:t>
            </a:r>
          </a:p>
        </p:txBody>
      </p:sp>
    </p:spTree>
    <p:extLst>
      <p:ext uri="{BB962C8B-B14F-4D97-AF65-F5344CB8AC3E}">
        <p14:creationId xmlns:p14="http://schemas.microsoft.com/office/powerpoint/2010/main" val="20670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A5B7-2492-454F-EAEF-0CC79C20967B}"/>
              </a:ext>
            </a:extLst>
          </p:cNvPr>
          <p:cNvSpPr>
            <a:spLocks noGrp="1"/>
          </p:cNvSpPr>
          <p:nvPr>
            <p:ph type="title"/>
          </p:nvPr>
        </p:nvSpPr>
        <p:spPr/>
        <p:txBody>
          <a:bodyPr>
            <a:normAutofit fontScale="90000"/>
          </a:bodyPr>
          <a:lstStyle/>
          <a:p>
            <a:r>
              <a:rPr lang="en-US" dirty="0"/>
              <a:t>The future:  a market for ZK provers</a:t>
            </a:r>
          </a:p>
        </p:txBody>
      </p:sp>
      <p:sp>
        <p:nvSpPr>
          <p:cNvPr id="3" name="Content Placeholder 2">
            <a:extLst>
              <a:ext uri="{FF2B5EF4-FFF2-40B4-BE49-F238E27FC236}">
                <a16:creationId xmlns:a16="http://schemas.microsoft.com/office/drawing/2014/main" id="{B76C0F8B-E71F-5226-EC9B-57C8535CC92C}"/>
              </a:ext>
            </a:extLst>
          </p:cNvPr>
          <p:cNvSpPr>
            <a:spLocks noGrp="1"/>
          </p:cNvSpPr>
          <p:nvPr>
            <p:ph idx="1"/>
          </p:nvPr>
        </p:nvSpPr>
        <p:spPr>
          <a:xfrm>
            <a:off x="449438" y="1064580"/>
            <a:ext cx="8229600" cy="514868"/>
          </a:xfrm>
        </p:spPr>
        <p:txBody>
          <a:bodyPr>
            <a:normAutofit/>
          </a:bodyPr>
          <a:lstStyle/>
          <a:p>
            <a:pPr marL="0" indent="0" algn="ctr">
              <a:buNone/>
            </a:pPr>
            <a:r>
              <a:rPr lang="en-US" sz="2400" u="sng" dirty="0"/>
              <a:t>Anyone with a GPU will be paid to create ZK proofs</a:t>
            </a:r>
          </a:p>
        </p:txBody>
      </p:sp>
      <p:sp>
        <p:nvSpPr>
          <p:cNvPr id="17" name="Rectangle 16">
            <a:extLst>
              <a:ext uri="{FF2B5EF4-FFF2-40B4-BE49-F238E27FC236}">
                <a16:creationId xmlns:a16="http://schemas.microsoft.com/office/drawing/2014/main" id="{FA72895C-DB05-BAD4-51E9-2E0AD1B8B84B}"/>
              </a:ext>
            </a:extLst>
          </p:cNvPr>
          <p:cNvSpPr/>
          <p:nvPr/>
        </p:nvSpPr>
        <p:spPr>
          <a:xfrm>
            <a:off x="449438" y="1966452"/>
            <a:ext cx="828756" cy="4031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tx1</a:t>
            </a:r>
          </a:p>
        </p:txBody>
      </p:sp>
      <p:sp>
        <p:nvSpPr>
          <p:cNvPr id="25" name="Rectangle 24">
            <a:extLst>
              <a:ext uri="{FF2B5EF4-FFF2-40B4-BE49-F238E27FC236}">
                <a16:creationId xmlns:a16="http://schemas.microsoft.com/office/drawing/2014/main" id="{0D544D66-AD06-C1B7-0AF5-0719DC0B8A43}"/>
              </a:ext>
            </a:extLst>
          </p:cNvPr>
          <p:cNvSpPr/>
          <p:nvPr/>
        </p:nvSpPr>
        <p:spPr>
          <a:xfrm>
            <a:off x="457200" y="2724507"/>
            <a:ext cx="828756" cy="4031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tx2</a:t>
            </a:r>
          </a:p>
        </p:txBody>
      </p:sp>
      <p:sp>
        <p:nvSpPr>
          <p:cNvPr id="28" name="Rectangle 27">
            <a:extLst>
              <a:ext uri="{FF2B5EF4-FFF2-40B4-BE49-F238E27FC236}">
                <a16:creationId xmlns:a16="http://schemas.microsoft.com/office/drawing/2014/main" id="{6510C572-18CE-F521-17D3-9543A2082485}"/>
              </a:ext>
            </a:extLst>
          </p:cNvPr>
          <p:cNvSpPr/>
          <p:nvPr/>
        </p:nvSpPr>
        <p:spPr>
          <a:xfrm>
            <a:off x="457200" y="3482562"/>
            <a:ext cx="828756" cy="4031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tx3</a:t>
            </a:r>
          </a:p>
        </p:txBody>
      </p:sp>
      <p:sp>
        <p:nvSpPr>
          <p:cNvPr id="41" name="Rectangle 40">
            <a:extLst>
              <a:ext uri="{FF2B5EF4-FFF2-40B4-BE49-F238E27FC236}">
                <a16:creationId xmlns:a16="http://schemas.microsoft.com/office/drawing/2014/main" id="{99E5E3CA-F0C5-EDE6-07A8-5FE7F70A2F1B}"/>
              </a:ext>
            </a:extLst>
          </p:cNvPr>
          <p:cNvSpPr/>
          <p:nvPr/>
        </p:nvSpPr>
        <p:spPr>
          <a:xfrm>
            <a:off x="457200" y="4240617"/>
            <a:ext cx="828756" cy="4031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tx4</a:t>
            </a:r>
          </a:p>
        </p:txBody>
      </p:sp>
      <p:grpSp>
        <p:nvGrpSpPr>
          <p:cNvPr id="55" name="Group 54">
            <a:extLst>
              <a:ext uri="{FF2B5EF4-FFF2-40B4-BE49-F238E27FC236}">
                <a16:creationId xmlns:a16="http://schemas.microsoft.com/office/drawing/2014/main" id="{92D3BCE3-B54C-F485-EE71-1E603B58C565}"/>
              </a:ext>
            </a:extLst>
          </p:cNvPr>
          <p:cNvGrpSpPr/>
          <p:nvPr/>
        </p:nvGrpSpPr>
        <p:grpSpPr>
          <a:xfrm>
            <a:off x="6774426" y="2091726"/>
            <a:ext cx="1356851" cy="1949652"/>
            <a:chOff x="4876800" y="2165039"/>
            <a:chExt cx="1356851" cy="1949652"/>
          </a:xfrm>
        </p:grpSpPr>
        <p:pic>
          <p:nvPicPr>
            <p:cNvPr id="1030" name="Picture 6" descr="13,138 Farmers Market Illustrations &amp; Clip Art - iStock">
              <a:extLst>
                <a:ext uri="{FF2B5EF4-FFF2-40B4-BE49-F238E27FC236}">
                  <a16:creationId xmlns:a16="http://schemas.microsoft.com/office/drawing/2014/main" id="{5D3D0A4C-434E-5DF8-AADA-36F7B1367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24" t="9196" r="12822" b="7136"/>
            <a:stretch/>
          </p:blipFill>
          <p:spPr bwMode="auto">
            <a:xfrm>
              <a:off x="4876800" y="2598048"/>
              <a:ext cx="1356851" cy="151664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6841E14-5998-A168-4B89-6B78E0821FF0}"/>
                </a:ext>
              </a:extLst>
            </p:cNvPr>
            <p:cNvSpPr txBox="1"/>
            <p:nvPr/>
          </p:nvSpPr>
          <p:spPr>
            <a:xfrm>
              <a:off x="5125183" y="2165039"/>
              <a:ext cx="1069139" cy="461665"/>
            </a:xfrm>
            <a:prstGeom prst="rect">
              <a:avLst/>
            </a:prstGeom>
            <a:noFill/>
          </p:spPr>
          <p:txBody>
            <a:bodyPr wrap="none" rtlCol="0">
              <a:spAutoFit/>
            </a:bodyPr>
            <a:lstStyle/>
            <a:p>
              <a:pPr algn="l"/>
              <a:r>
                <a:rPr lang="en-US" dirty="0">
                  <a:latin typeface="+mn-lt"/>
                </a:rPr>
                <a:t>market</a:t>
              </a:r>
            </a:p>
          </p:txBody>
        </p:sp>
      </p:grpSp>
      <p:grpSp>
        <p:nvGrpSpPr>
          <p:cNvPr id="1035" name="Group 1034">
            <a:extLst>
              <a:ext uri="{FF2B5EF4-FFF2-40B4-BE49-F238E27FC236}">
                <a16:creationId xmlns:a16="http://schemas.microsoft.com/office/drawing/2014/main" id="{158922EF-4B8A-6EE6-95B5-8D82D0C0F360}"/>
              </a:ext>
            </a:extLst>
          </p:cNvPr>
          <p:cNvGrpSpPr/>
          <p:nvPr/>
        </p:nvGrpSpPr>
        <p:grpSpPr>
          <a:xfrm>
            <a:off x="1369910" y="2168013"/>
            <a:ext cx="1204327" cy="769544"/>
            <a:chOff x="1369910" y="2168013"/>
            <a:chExt cx="1204327" cy="769544"/>
          </a:xfrm>
        </p:grpSpPr>
        <p:pic>
          <p:nvPicPr>
            <p:cNvPr id="1032" name="Picture 8">
              <a:extLst>
                <a:ext uri="{FF2B5EF4-FFF2-40B4-BE49-F238E27FC236}">
                  <a16:creationId xmlns:a16="http://schemas.microsoft.com/office/drawing/2014/main" id="{9CE690B2-77C5-D3D9-5E6D-287B75523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04" y="2282691"/>
              <a:ext cx="559933" cy="496628"/>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a:extLst>
                <a:ext uri="{FF2B5EF4-FFF2-40B4-BE49-F238E27FC236}">
                  <a16:creationId xmlns:a16="http://schemas.microsoft.com/office/drawing/2014/main" id="{3CB4EF40-6AC0-58C7-4C7E-3FF6D68382E5}"/>
                </a:ext>
              </a:extLst>
            </p:cNvPr>
            <p:cNvCxnSpPr/>
            <p:nvPr/>
          </p:nvCxnSpPr>
          <p:spPr>
            <a:xfrm>
              <a:off x="1376516" y="2168013"/>
              <a:ext cx="560439" cy="2015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FEDC6341-FEC9-9848-5FA3-0722E144EA4E}"/>
                </a:ext>
              </a:extLst>
            </p:cNvPr>
            <p:cNvCxnSpPr>
              <a:cxnSpLocks/>
            </p:cNvCxnSpPr>
            <p:nvPr/>
          </p:nvCxnSpPr>
          <p:spPr>
            <a:xfrm flipV="1">
              <a:off x="1369910" y="2654710"/>
              <a:ext cx="589662" cy="2828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036" name="Group 1035">
            <a:extLst>
              <a:ext uri="{FF2B5EF4-FFF2-40B4-BE49-F238E27FC236}">
                <a16:creationId xmlns:a16="http://schemas.microsoft.com/office/drawing/2014/main" id="{33A72030-EB04-A800-2F67-05551FA4ED0C}"/>
              </a:ext>
            </a:extLst>
          </p:cNvPr>
          <p:cNvGrpSpPr/>
          <p:nvPr/>
        </p:nvGrpSpPr>
        <p:grpSpPr>
          <a:xfrm>
            <a:off x="1399133" y="3672824"/>
            <a:ext cx="1493592" cy="797271"/>
            <a:chOff x="1399133" y="3672824"/>
            <a:chExt cx="1493592" cy="797271"/>
          </a:xfrm>
        </p:grpSpPr>
        <p:pic>
          <p:nvPicPr>
            <p:cNvPr id="53" name="Picture 8">
              <a:extLst>
                <a:ext uri="{FF2B5EF4-FFF2-40B4-BE49-F238E27FC236}">
                  <a16:creationId xmlns:a16="http://schemas.microsoft.com/office/drawing/2014/main" id="{3B29BC23-EAA9-8700-2FD9-9C97D01BD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04" y="3672824"/>
              <a:ext cx="878421" cy="779108"/>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Arrow Connector 59">
              <a:extLst>
                <a:ext uri="{FF2B5EF4-FFF2-40B4-BE49-F238E27FC236}">
                  <a16:creationId xmlns:a16="http://schemas.microsoft.com/office/drawing/2014/main" id="{4325B797-2FBF-5927-C72C-DDDE580E02BE}"/>
                </a:ext>
              </a:extLst>
            </p:cNvPr>
            <p:cNvCxnSpPr/>
            <p:nvPr/>
          </p:nvCxnSpPr>
          <p:spPr>
            <a:xfrm>
              <a:off x="1399133" y="3695612"/>
              <a:ext cx="560439" cy="2015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CE922856-4AB8-2DD9-F0EF-E8545647108E}"/>
                </a:ext>
              </a:extLst>
            </p:cNvPr>
            <p:cNvCxnSpPr>
              <a:cxnSpLocks/>
            </p:cNvCxnSpPr>
            <p:nvPr/>
          </p:nvCxnSpPr>
          <p:spPr>
            <a:xfrm flipV="1">
              <a:off x="1399133" y="4187248"/>
              <a:ext cx="589662" cy="2828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037" name="Group 1036">
            <a:extLst>
              <a:ext uri="{FF2B5EF4-FFF2-40B4-BE49-F238E27FC236}">
                <a16:creationId xmlns:a16="http://schemas.microsoft.com/office/drawing/2014/main" id="{B500E255-0C85-890B-3620-42836B83951B}"/>
              </a:ext>
            </a:extLst>
          </p:cNvPr>
          <p:cNvGrpSpPr/>
          <p:nvPr/>
        </p:nvGrpSpPr>
        <p:grpSpPr>
          <a:xfrm>
            <a:off x="3064789" y="2522935"/>
            <a:ext cx="2742230" cy="1548095"/>
            <a:chOff x="2612505" y="2522935"/>
            <a:chExt cx="2742230" cy="1548095"/>
          </a:xfrm>
        </p:grpSpPr>
        <p:pic>
          <p:nvPicPr>
            <p:cNvPr id="54" name="Picture 8">
              <a:extLst>
                <a:ext uri="{FF2B5EF4-FFF2-40B4-BE49-F238E27FC236}">
                  <a16:creationId xmlns:a16="http://schemas.microsoft.com/office/drawing/2014/main" id="{A838D3B5-BE52-C6AF-9BB0-E2FEECF2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098" y="2835720"/>
              <a:ext cx="559933" cy="496628"/>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Straight Arrow Connector 1023">
              <a:extLst>
                <a:ext uri="{FF2B5EF4-FFF2-40B4-BE49-F238E27FC236}">
                  <a16:creationId xmlns:a16="http://schemas.microsoft.com/office/drawing/2014/main" id="{0713B6C9-EFEE-7E94-EB95-20A76322895C}"/>
                </a:ext>
              </a:extLst>
            </p:cNvPr>
            <p:cNvCxnSpPr>
              <a:cxnSpLocks/>
            </p:cNvCxnSpPr>
            <p:nvPr/>
          </p:nvCxnSpPr>
          <p:spPr>
            <a:xfrm>
              <a:off x="2612505" y="2522935"/>
              <a:ext cx="928478" cy="414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7" name="Straight Arrow Connector 1026">
              <a:extLst>
                <a:ext uri="{FF2B5EF4-FFF2-40B4-BE49-F238E27FC236}">
                  <a16:creationId xmlns:a16="http://schemas.microsoft.com/office/drawing/2014/main" id="{9CAA53C9-35AE-1120-20D0-4366A6618613}"/>
                </a:ext>
              </a:extLst>
            </p:cNvPr>
            <p:cNvCxnSpPr>
              <a:cxnSpLocks/>
            </p:cNvCxnSpPr>
            <p:nvPr/>
          </p:nvCxnSpPr>
          <p:spPr>
            <a:xfrm flipV="1">
              <a:off x="2910031" y="3332348"/>
              <a:ext cx="711042" cy="738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1" name="Straight Arrow Connector 1030">
              <a:extLst>
                <a:ext uri="{FF2B5EF4-FFF2-40B4-BE49-F238E27FC236}">
                  <a16:creationId xmlns:a16="http://schemas.microsoft.com/office/drawing/2014/main" id="{B99CE05A-1CF5-A621-EC93-9B0A50B694BF}"/>
                </a:ext>
              </a:extLst>
            </p:cNvPr>
            <p:cNvCxnSpPr>
              <a:cxnSpLocks/>
            </p:cNvCxnSpPr>
            <p:nvPr/>
          </p:nvCxnSpPr>
          <p:spPr>
            <a:xfrm>
              <a:off x="4275422" y="3071228"/>
              <a:ext cx="6285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34" name="TextBox 1033">
                  <a:extLst>
                    <a:ext uri="{FF2B5EF4-FFF2-40B4-BE49-F238E27FC236}">
                      <a16:creationId xmlns:a16="http://schemas.microsoft.com/office/drawing/2014/main" id="{C2008C88-4A97-4B00-20E9-1C2DC7600CC7}"/>
                    </a:ext>
                  </a:extLst>
                </p:cNvPr>
                <p:cNvSpPr txBox="1"/>
                <p:nvPr/>
              </p:nvSpPr>
              <p:spPr>
                <a:xfrm>
                  <a:off x="4911793" y="2835720"/>
                  <a:ext cx="442942"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𝜋</m:t>
                        </m:r>
                      </m:oMath>
                    </m:oMathPara>
                  </a14:m>
                  <a:endParaRPr lang="en-US" dirty="0">
                    <a:latin typeface="+mn-lt"/>
                  </a:endParaRPr>
                </a:p>
              </p:txBody>
            </p:sp>
          </mc:Choice>
          <mc:Fallback xmlns="">
            <p:sp>
              <p:nvSpPr>
                <p:cNvPr id="1034" name="TextBox 1033">
                  <a:extLst>
                    <a:ext uri="{FF2B5EF4-FFF2-40B4-BE49-F238E27FC236}">
                      <a16:creationId xmlns:a16="http://schemas.microsoft.com/office/drawing/2014/main" id="{C2008C88-4A97-4B00-20E9-1C2DC7600CC7}"/>
                    </a:ext>
                  </a:extLst>
                </p:cNvPr>
                <p:cNvSpPr txBox="1">
                  <a:spLocks noRot="1" noChangeAspect="1" noMove="1" noResize="1" noEditPoints="1" noAdjustHandles="1" noChangeArrowheads="1" noChangeShapeType="1" noTextEdit="1"/>
                </p:cNvSpPr>
                <p:nvPr/>
              </p:nvSpPr>
              <p:spPr>
                <a:xfrm>
                  <a:off x="4911793" y="2835720"/>
                  <a:ext cx="442942" cy="461665"/>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38" name="TextBox 1037">
                <a:extLst>
                  <a:ext uri="{FF2B5EF4-FFF2-40B4-BE49-F238E27FC236}">
                    <a16:creationId xmlns:a16="http://schemas.microsoft.com/office/drawing/2014/main" id="{75C31352-9246-47D2-2A96-666BCF5F52CC}"/>
                  </a:ext>
                </a:extLst>
              </p:cNvPr>
              <p:cNvSpPr txBox="1"/>
              <p:nvPr/>
            </p:nvSpPr>
            <p:spPr>
              <a:xfrm>
                <a:off x="2571494" y="2292102"/>
                <a:ext cx="57182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𝜋</m:t>
                          </m:r>
                        </m:e>
                        <m:sub>
                          <m:r>
                            <a:rPr lang="en-US" b="0" i="1" dirty="0" smtClean="0">
                              <a:latin typeface="Cambria Math" panose="02040503050406030204" pitchFamily="18" charset="0"/>
                            </a:rPr>
                            <m:t>1</m:t>
                          </m:r>
                        </m:sub>
                      </m:sSub>
                    </m:oMath>
                  </m:oMathPara>
                </a14:m>
                <a:endParaRPr lang="en-US" dirty="0">
                  <a:latin typeface="+mn-lt"/>
                </a:endParaRPr>
              </a:p>
            </p:txBody>
          </p:sp>
        </mc:Choice>
        <mc:Fallback xmlns="">
          <p:sp>
            <p:nvSpPr>
              <p:cNvPr id="1038" name="TextBox 1037">
                <a:extLst>
                  <a:ext uri="{FF2B5EF4-FFF2-40B4-BE49-F238E27FC236}">
                    <a16:creationId xmlns:a16="http://schemas.microsoft.com/office/drawing/2014/main" id="{75C31352-9246-47D2-2A96-666BCF5F52CC}"/>
                  </a:ext>
                </a:extLst>
              </p:cNvPr>
              <p:cNvSpPr txBox="1">
                <a:spLocks noRot="1" noChangeAspect="1" noMove="1" noResize="1" noEditPoints="1" noAdjustHandles="1" noChangeArrowheads="1" noChangeShapeType="1" noTextEdit="1"/>
              </p:cNvSpPr>
              <p:nvPr/>
            </p:nvSpPr>
            <p:spPr>
              <a:xfrm>
                <a:off x="2571494" y="2292102"/>
                <a:ext cx="571823" cy="461665"/>
              </a:xfrm>
              <a:prstGeom prst="rect">
                <a:avLst/>
              </a:prstGeom>
              <a:blipFill>
                <a:blip r:embed="rId5"/>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9" name="TextBox 1038">
                <a:extLst>
                  <a:ext uri="{FF2B5EF4-FFF2-40B4-BE49-F238E27FC236}">
                    <a16:creationId xmlns:a16="http://schemas.microsoft.com/office/drawing/2014/main" id="{2F7AD7EC-7AD4-3318-684C-FD8EDB9E1831}"/>
                  </a:ext>
                </a:extLst>
              </p:cNvPr>
              <p:cNvSpPr txBox="1"/>
              <p:nvPr/>
            </p:nvSpPr>
            <p:spPr>
              <a:xfrm>
                <a:off x="2841609" y="3796392"/>
                <a:ext cx="578941"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𝜋</m:t>
                          </m:r>
                        </m:e>
                        <m:sub>
                          <m:r>
                            <a:rPr lang="en-US" b="0" i="1" dirty="0" smtClean="0">
                              <a:latin typeface="Cambria Math" panose="02040503050406030204" pitchFamily="18" charset="0"/>
                            </a:rPr>
                            <m:t>2</m:t>
                          </m:r>
                        </m:sub>
                      </m:sSub>
                    </m:oMath>
                  </m:oMathPara>
                </a14:m>
                <a:endParaRPr lang="en-US" dirty="0">
                  <a:latin typeface="+mn-lt"/>
                </a:endParaRPr>
              </a:p>
            </p:txBody>
          </p:sp>
        </mc:Choice>
        <mc:Fallback xmlns="">
          <p:sp>
            <p:nvSpPr>
              <p:cNvPr id="1039" name="TextBox 1038">
                <a:extLst>
                  <a:ext uri="{FF2B5EF4-FFF2-40B4-BE49-F238E27FC236}">
                    <a16:creationId xmlns:a16="http://schemas.microsoft.com/office/drawing/2014/main" id="{2F7AD7EC-7AD4-3318-684C-FD8EDB9E1831}"/>
                  </a:ext>
                </a:extLst>
              </p:cNvPr>
              <p:cNvSpPr txBox="1">
                <a:spLocks noRot="1" noChangeAspect="1" noMove="1" noResize="1" noEditPoints="1" noAdjustHandles="1" noChangeArrowheads="1" noChangeShapeType="1" noTextEdit="1"/>
              </p:cNvSpPr>
              <p:nvPr/>
            </p:nvSpPr>
            <p:spPr>
              <a:xfrm>
                <a:off x="2841609" y="3796392"/>
                <a:ext cx="578941" cy="461665"/>
              </a:xfrm>
              <a:prstGeom prst="rect">
                <a:avLst/>
              </a:prstGeom>
              <a:blipFill>
                <a:blip r:embed="rId6"/>
                <a:stretch>
                  <a:fillRect/>
                </a:stretch>
              </a:blipFill>
            </p:spPr>
            <p:txBody>
              <a:bodyPr/>
              <a:lstStyle/>
              <a:p>
                <a:r>
                  <a:rPr lang="en-US">
                    <a:noFill/>
                  </a:rPr>
                  <a:t> </a:t>
                </a:r>
              </a:p>
            </p:txBody>
          </p:sp>
        </mc:Fallback>
      </mc:AlternateContent>
      <p:sp>
        <p:nvSpPr>
          <p:cNvPr id="1040" name="TextBox 1039">
            <a:extLst>
              <a:ext uri="{FF2B5EF4-FFF2-40B4-BE49-F238E27FC236}">
                <a16:creationId xmlns:a16="http://schemas.microsoft.com/office/drawing/2014/main" id="{C37CEE5D-1BCB-BAD1-1974-2D44048A5B45}"/>
              </a:ext>
            </a:extLst>
          </p:cNvPr>
          <p:cNvSpPr txBox="1"/>
          <p:nvPr/>
        </p:nvSpPr>
        <p:spPr>
          <a:xfrm>
            <a:off x="5787217" y="4021456"/>
            <a:ext cx="3125407" cy="830997"/>
          </a:xfrm>
          <a:prstGeom prst="rect">
            <a:avLst/>
          </a:prstGeom>
          <a:noFill/>
        </p:spPr>
        <p:txBody>
          <a:bodyPr wrap="none" rtlCol="0">
            <a:spAutoFit/>
          </a:bodyPr>
          <a:lstStyle/>
          <a:p>
            <a:pPr algn="ctr"/>
            <a:r>
              <a:rPr lang="en-US" dirty="0">
                <a:latin typeface="+mn-lt"/>
              </a:rPr>
              <a:t>selects provers</a:t>
            </a:r>
            <a:br>
              <a:rPr lang="en-US" dirty="0">
                <a:latin typeface="+mn-lt"/>
              </a:rPr>
            </a:br>
            <a:r>
              <a:rPr lang="en-US" dirty="0">
                <a:latin typeface="+mn-lt"/>
              </a:rPr>
              <a:t>and distributes rewards</a:t>
            </a:r>
          </a:p>
        </p:txBody>
      </p:sp>
      <p:sp>
        <p:nvSpPr>
          <p:cNvPr id="4" name="Rounded Rectangular Callout 3">
            <a:extLst>
              <a:ext uri="{FF2B5EF4-FFF2-40B4-BE49-F238E27FC236}">
                <a16:creationId xmlns:a16="http://schemas.microsoft.com/office/drawing/2014/main" id="{EF91B9F3-F9E5-CA19-F353-74B75FB9CB99}"/>
              </a:ext>
            </a:extLst>
          </p:cNvPr>
          <p:cNvSpPr/>
          <p:nvPr/>
        </p:nvSpPr>
        <p:spPr>
          <a:xfrm>
            <a:off x="2632167" y="1802834"/>
            <a:ext cx="1356851" cy="403123"/>
          </a:xfrm>
          <a:prstGeom prst="wedgeRoundRectCallout">
            <a:avLst>
              <a:gd name="adj1" fmla="val -53442"/>
              <a:gd name="adj2" fmla="val 84451"/>
              <a:gd name="adj3" fmla="val 16667"/>
            </a:avLst>
          </a:prstGeom>
          <a:blipFill>
            <a:blip r:embed="rId7"/>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prover 1</a:t>
            </a:r>
          </a:p>
        </p:txBody>
      </p:sp>
      <p:sp>
        <p:nvSpPr>
          <p:cNvPr id="5" name="Rounded Rectangular Callout 4">
            <a:extLst>
              <a:ext uri="{FF2B5EF4-FFF2-40B4-BE49-F238E27FC236}">
                <a16:creationId xmlns:a16="http://schemas.microsoft.com/office/drawing/2014/main" id="{90272371-A661-94D0-F021-F37000071627}"/>
              </a:ext>
            </a:extLst>
          </p:cNvPr>
          <p:cNvSpPr/>
          <p:nvPr/>
        </p:nvSpPr>
        <p:spPr>
          <a:xfrm>
            <a:off x="2895011" y="4488895"/>
            <a:ext cx="1356851" cy="403123"/>
          </a:xfrm>
          <a:prstGeom prst="wedgeRoundRectCallout">
            <a:avLst>
              <a:gd name="adj1" fmla="val -51993"/>
              <a:gd name="adj2" fmla="val -86280"/>
              <a:gd name="adj3" fmla="val 16667"/>
            </a:avLst>
          </a:prstGeom>
          <a:blipFill>
            <a:blip r:embed="rId7"/>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prover 2</a:t>
            </a:r>
          </a:p>
        </p:txBody>
      </p:sp>
      <p:sp>
        <p:nvSpPr>
          <p:cNvPr id="6" name="Rounded Rectangular Callout 5">
            <a:extLst>
              <a:ext uri="{FF2B5EF4-FFF2-40B4-BE49-F238E27FC236}">
                <a16:creationId xmlns:a16="http://schemas.microsoft.com/office/drawing/2014/main" id="{E80EDAFC-90E1-8055-AA62-6F8A8DAA80DF}"/>
              </a:ext>
            </a:extLst>
          </p:cNvPr>
          <p:cNvSpPr/>
          <p:nvPr/>
        </p:nvSpPr>
        <p:spPr>
          <a:xfrm>
            <a:off x="4638024" y="2329443"/>
            <a:ext cx="1356851" cy="403123"/>
          </a:xfrm>
          <a:prstGeom prst="wedgeRoundRectCallout">
            <a:avLst>
              <a:gd name="adj1" fmla="val -57065"/>
              <a:gd name="adj2" fmla="val 101525"/>
              <a:gd name="adj3" fmla="val 16667"/>
            </a:avLst>
          </a:prstGeom>
          <a:blipFill>
            <a:blip r:embed="rId7"/>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prover 3</a:t>
            </a:r>
          </a:p>
        </p:txBody>
      </p:sp>
    </p:spTree>
    <p:extLst>
      <p:ext uri="{BB962C8B-B14F-4D97-AF65-F5344CB8AC3E}">
        <p14:creationId xmlns:p14="http://schemas.microsoft.com/office/powerpoint/2010/main" val="34452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wipe(left)">
                                      <p:cBhvr>
                                        <p:cTn id="7" dur="500"/>
                                        <p:tgtEl>
                                          <p:spTgt spid="103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36"/>
                                        </p:tgtEl>
                                        <p:attrNameLst>
                                          <p:attrName>style.visibility</p:attrName>
                                        </p:attrNameLst>
                                      </p:cBhvr>
                                      <p:to>
                                        <p:strVal val="visible"/>
                                      </p:to>
                                    </p:set>
                                    <p:animEffect transition="in" filter="wipe(left)">
                                      <p:cBhvr>
                                        <p:cTn id="18" dur="500"/>
                                        <p:tgtEl>
                                          <p:spTgt spid="103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03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37"/>
                                        </p:tgtEl>
                                        <p:attrNameLst>
                                          <p:attrName>style.visibility</p:attrName>
                                        </p:attrNameLst>
                                      </p:cBhvr>
                                      <p:to>
                                        <p:strVal val="visible"/>
                                      </p:to>
                                    </p:set>
                                    <p:animEffect transition="in" filter="wipe(left)">
                                      <p:cBhvr>
                                        <p:cTn id="29" dur="500"/>
                                        <p:tgtEl>
                                          <p:spTgt spid="103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p:bldP spid="1039" grpId="0"/>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1E65-7143-E2B9-3940-E4140BD1526D}"/>
              </a:ext>
            </a:extLst>
          </p:cNvPr>
          <p:cNvSpPr>
            <a:spLocks noGrp="1"/>
          </p:cNvSpPr>
          <p:nvPr>
            <p:ph type="title"/>
          </p:nvPr>
        </p:nvSpPr>
        <p:spPr/>
        <p:txBody>
          <a:bodyPr>
            <a:normAutofit fontScale="90000"/>
          </a:bodyPr>
          <a:lstStyle/>
          <a:p>
            <a:r>
              <a:rPr lang="en-US" dirty="0"/>
              <a:t>ZK:  final thoughts</a:t>
            </a:r>
          </a:p>
        </p:txBody>
      </p:sp>
      <p:sp>
        <p:nvSpPr>
          <p:cNvPr id="3" name="Content Placeholder 2">
            <a:extLst>
              <a:ext uri="{FF2B5EF4-FFF2-40B4-BE49-F238E27FC236}">
                <a16:creationId xmlns:a16="http://schemas.microsoft.com/office/drawing/2014/main" id="{A42414A8-F4E5-5EDE-EB33-60E654837DFE}"/>
              </a:ext>
            </a:extLst>
          </p:cNvPr>
          <p:cNvSpPr>
            <a:spLocks noGrp="1"/>
          </p:cNvSpPr>
          <p:nvPr>
            <p:ph idx="1"/>
          </p:nvPr>
        </p:nvSpPr>
        <p:spPr/>
        <p:txBody>
          <a:bodyPr>
            <a:normAutofit/>
          </a:bodyPr>
          <a:lstStyle/>
          <a:p>
            <a:endParaRPr lang="en-US" sz="2400" dirty="0"/>
          </a:p>
          <a:p>
            <a:r>
              <a:rPr lang="en-US" sz="2400" b="1" dirty="0"/>
              <a:t>Lots</a:t>
            </a:r>
            <a:r>
              <a:rPr lang="en-US" sz="2400" dirty="0"/>
              <a:t> more to work on: </a:t>
            </a:r>
          </a:p>
          <a:p>
            <a:pPr lvl="1">
              <a:spcBef>
                <a:spcPts val="1776"/>
              </a:spcBef>
            </a:pPr>
            <a:r>
              <a:rPr lang="en-US" sz="2400" b="1" dirty="0"/>
              <a:t>Better provers</a:t>
            </a:r>
            <a:r>
              <a:rPr lang="en-US" sz="2400" dirty="0"/>
              <a:t>:  faster,  lower memory footprint, </a:t>
            </a:r>
            <a:br>
              <a:rPr lang="en-US" sz="2400" dirty="0"/>
            </a:br>
            <a:r>
              <a:rPr lang="en-US" sz="2400" dirty="0"/>
              <a:t>shorter proofs,  quantum resistant,  no trusted setup,  distributed witness.</a:t>
            </a:r>
          </a:p>
          <a:p>
            <a:pPr lvl="1">
              <a:spcBef>
                <a:spcPts val="1776"/>
              </a:spcBef>
            </a:pPr>
            <a:r>
              <a:rPr lang="en-US" sz="2400" b="1" dirty="0"/>
              <a:t>More applications </a:t>
            </a:r>
            <a:r>
              <a:rPr lang="en-US" sz="2400" dirty="0"/>
              <a:t>for SNARKs and </a:t>
            </a:r>
            <a:r>
              <a:rPr lang="en-US" sz="2400" dirty="0" err="1"/>
              <a:t>zk</a:t>
            </a:r>
            <a:r>
              <a:rPr lang="en-US" sz="2400" dirty="0"/>
              <a:t>-SNARKs </a:t>
            </a:r>
          </a:p>
          <a:p>
            <a:pPr marL="457200" lvl="1" indent="0">
              <a:spcBef>
                <a:spcPts val="1176"/>
              </a:spcBef>
              <a:buNone/>
            </a:pPr>
            <a:r>
              <a:rPr lang="en-US" dirty="0"/>
              <a:t>										(e.g., proof of solvency)</a:t>
            </a:r>
            <a:endParaRPr lang="en-US" sz="2400" dirty="0"/>
          </a:p>
        </p:txBody>
      </p:sp>
    </p:spTree>
    <p:extLst>
      <p:ext uri="{BB962C8B-B14F-4D97-AF65-F5344CB8AC3E}">
        <p14:creationId xmlns:p14="http://schemas.microsoft.com/office/powerpoint/2010/main" val="129253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D814796-0747-1F5F-691D-59437D6A685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9DA4DC3D-BFBA-6C7F-ACAD-D2ECA0B19A58}"/>
              </a:ext>
            </a:extLst>
          </p:cNvPr>
          <p:cNvSpPr>
            <a:spLocks noGrp="1"/>
          </p:cNvSpPr>
          <p:nvPr>
            <p:ph type="ctrTitle"/>
          </p:nvPr>
        </p:nvSpPr>
        <p:spPr/>
        <p:txBody>
          <a:bodyPr/>
          <a:lstStyle/>
          <a:p>
            <a:r>
              <a:rPr lang="en-US" dirty="0"/>
              <a:t>Many more topics …</a:t>
            </a:r>
          </a:p>
        </p:txBody>
      </p:sp>
    </p:spTree>
    <p:extLst>
      <p:ext uri="{BB962C8B-B14F-4D97-AF65-F5344CB8AC3E}">
        <p14:creationId xmlns:p14="http://schemas.microsoft.com/office/powerpoint/2010/main" val="99828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DA1F25-4D5E-D7B0-CEF7-69ABD2BFF894}"/>
              </a:ext>
            </a:extLst>
          </p:cNvPr>
          <p:cNvSpPr/>
          <p:nvPr/>
        </p:nvSpPr>
        <p:spPr>
          <a:xfrm>
            <a:off x="216310" y="1061884"/>
            <a:ext cx="5978013" cy="1396181"/>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943C4-702F-C24E-85A7-D4C72AE8AED6}"/>
              </a:ext>
            </a:extLst>
          </p:cNvPr>
          <p:cNvSpPr>
            <a:spLocks noGrp="1"/>
          </p:cNvSpPr>
          <p:nvPr>
            <p:ph type="title"/>
          </p:nvPr>
        </p:nvSpPr>
        <p:spPr/>
        <p:txBody>
          <a:bodyPr>
            <a:normAutofit fontScale="90000"/>
          </a:bodyPr>
          <a:lstStyle/>
          <a:p>
            <a:r>
              <a:rPr lang="en-US" dirty="0"/>
              <a:t>Many more topics to cover …</a:t>
            </a:r>
          </a:p>
        </p:txBody>
      </p:sp>
      <p:sp>
        <p:nvSpPr>
          <p:cNvPr id="3" name="Content Placeholder 2">
            <a:extLst>
              <a:ext uri="{FF2B5EF4-FFF2-40B4-BE49-F238E27FC236}">
                <a16:creationId xmlns:a16="http://schemas.microsoft.com/office/drawing/2014/main" id="{778149FA-851A-1145-BD4A-FE9F9266903F}"/>
              </a:ext>
            </a:extLst>
          </p:cNvPr>
          <p:cNvSpPr>
            <a:spLocks noGrp="1"/>
          </p:cNvSpPr>
          <p:nvPr>
            <p:ph idx="1"/>
          </p:nvPr>
        </p:nvSpPr>
        <p:spPr/>
        <p:txBody>
          <a:bodyPr>
            <a:normAutofit/>
          </a:bodyPr>
          <a:lstStyle/>
          <a:p>
            <a:pPr marL="457200" indent="-457200">
              <a:buAutoNum type="arabicParenBoth"/>
            </a:pPr>
            <a:r>
              <a:rPr lang="en-US" dirty="0"/>
              <a:t>Maximal extractable value (MEV)</a:t>
            </a:r>
          </a:p>
          <a:p>
            <a:pPr marL="457200" indent="-457200">
              <a:spcBef>
                <a:spcPts val="2376"/>
              </a:spcBef>
              <a:buAutoNum type="arabicParenBoth"/>
            </a:pPr>
            <a:r>
              <a:rPr lang="en-US" dirty="0"/>
              <a:t>Blockchain interoperability (bridging)</a:t>
            </a:r>
          </a:p>
          <a:p>
            <a:pPr marL="0" indent="0">
              <a:spcBef>
                <a:spcPts val="2376"/>
              </a:spcBef>
              <a:buNone/>
            </a:pPr>
            <a:r>
              <a:rPr lang="en-US" dirty="0"/>
              <a:t>(3) Project governance:   </a:t>
            </a:r>
            <a:r>
              <a:rPr lang="en-US" sz="2000" dirty="0"/>
              <a:t>(see our Spring course on DAOs)</a:t>
            </a:r>
            <a:endParaRPr lang="en-US" dirty="0"/>
          </a:p>
          <a:p>
            <a:pPr lvl="1"/>
            <a:r>
              <a:rPr lang="en-US" dirty="0"/>
              <a:t>How to decide on updates to </a:t>
            </a:r>
            <a:r>
              <a:rPr lang="en-US" dirty="0" err="1"/>
              <a:t>Uniswap</a:t>
            </a:r>
            <a:r>
              <a:rPr lang="en-US" dirty="0"/>
              <a:t>, Compound, … ???</a:t>
            </a:r>
          </a:p>
          <a:p>
            <a:pPr marL="0" indent="0">
              <a:spcBef>
                <a:spcPts val="2376"/>
              </a:spcBef>
              <a:buNone/>
            </a:pPr>
            <a:r>
              <a:rPr lang="en-US" dirty="0"/>
              <a:t>(4) Insurance:    against bugs in </a:t>
            </a:r>
            <a:r>
              <a:rPr lang="en-US" dirty="0" err="1"/>
              <a:t>Dapp</a:t>
            </a:r>
            <a:r>
              <a:rPr lang="en-US" dirty="0"/>
              <a:t> code and other hacks</a:t>
            </a:r>
          </a:p>
          <a:p>
            <a:pPr marL="0" indent="0">
              <a:spcBef>
                <a:spcPts val="2376"/>
              </a:spcBef>
              <a:buNone/>
            </a:pPr>
            <a:r>
              <a:rPr lang="en-US" b="1" dirty="0"/>
              <a:t>(5) Many more cryptography techniques </a:t>
            </a:r>
            <a:r>
              <a:rPr lang="en-US" dirty="0"/>
              <a:t>(see slides at end)</a:t>
            </a:r>
          </a:p>
        </p:txBody>
      </p:sp>
    </p:spTree>
    <p:extLst>
      <p:ext uri="{BB962C8B-B14F-4D97-AF65-F5344CB8AC3E}">
        <p14:creationId xmlns:p14="http://schemas.microsoft.com/office/powerpoint/2010/main" val="232353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5726-AB39-C348-9497-D1018D5B0878}"/>
              </a:ext>
            </a:extLst>
          </p:cNvPr>
          <p:cNvSpPr>
            <a:spLocks noGrp="1"/>
          </p:cNvSpPr>
          <p:nvPr>
            <p:ph type="title"/>
          </p:nvPr>
        </p:nvSpPr>
        <p:spPr/>
        <p:txBody>
          <a:bodyPr>
            <a:normAutofit fontScale="90000"/>
          </a:bodyPr>
          <a:lstStyle/>
          <a:p>
            <a:r>
              <a:rPr lang="en-US" dirty="0"/>
              <a:t>More topics …</a:t>
            </a:r>
          </a:p>
        </p:txBody>
      </p:sp>
      <p:sp>
        <p:nvSpPr>
          <p:cNvPr id="3" name="Content Placeholder 2">
            <a:extLst>
              <a:ext uri="{FF2B5EF4-FFF2-40B4-BE49-F238E27FC236}">
                <a16:creationId xmlns:a16="http://schemas.microsoft.com/office/drawing/2014/main" id="{04F12A38-2CE9-2243-A218-81A56FF7CB88}"/>
              </a:ext>
            </a:extLst>
          </p:cNvPr>
          <p:cNvSpPr>
            <a:spLocks noGrp="1"/>
          </p:cNvSpPr>
          <p:nvPr>
            <p:ph idx="1"/>
          </p:nvPr>
        </p:nvSpPr>
        <p:spPr>
          <a:xfrm>
            <a:off x="457200" y="1243061"/>
            <a:ext cx="8598310" cy="3775519"/>
          </a:xfrm>
        </p:spPr>
        <p:txBody>
          <a:bodyPr>
            <a:normAutofit/>
          </a:bodyPr>
          <a:lstStyle/>
          <a:p>
            <a:pPr>
              <a:spcBef>
                <a:spcPts val="3200"/>
              </a:spcBef>
            </a:pPr>
            <a:r>
              <a:rPr lang="en-US" dirty="0"/>
              <a:t>Where can I learn more?</a:t>
            </a:r>
          </a:p>
          <a:p>
            <a:pPr lvl="1">
              <a:spcBef>
                <a:spcPts val="1080"/>
              </a:spcBef>
            </a:pPr>
            <a:r>
              <a:rPr lang="en-US" b="1" dirty="0"/>
              <a:t>CS255</a:t>
            </a:r>
            <a:r>
              <a:rPr lang="en-US" dirty="0"/>
              <a:t> and </a:t>
            </a:r>
            <a:r>
              <a:rPr lang="en-US" b="1" dirty="0"/>
              <a:t>CS355</a:t>
            </a:r>
            <a:r>
              <a:rPr lang="en-US" dirty="0"/>
              <a:t>:  Cryptography (Winter and Spring)</a:t>
            </a:r>
          </a:p>
          <a:p>
            <a:pPr lvl="1">
              <a:spcBef>
                <a:spcPts val="1080"/>
              </a:spcBef>
            </a:pPr>
            <a:r>
              <a:rPr lang="en-US" b="1" dirty="0"/>
              <a:t>EE374</a:t>
            </a:r>
            <a:r>
              <a:rPr lang="en-US" dirty="0"/>
              <a:t>: Scaling blockchains with fast consensus (Winter)</a:t>
            </a:r>
          </a:p>
          <a:p>
            <a:pPr lvl="1">
              <a:spcBef>
                <a:spcPts val="1080"/>
              </a:spcBef>
            </a:pPr>
            <a:r>
              <a:rPr lang="en-US" b="1" dirty="0"/>
              <a:t>Stanford blockchain conference</a:t>
            </a:r>
            <a:r>
              <a:rPr lang="en-US" dirty="0"/>
              <a:t> (SBC):  Aug. 28-30, 2023.</a:t>
            </a:r>
          </a:p>
          <a:p>
            <a:pPr lvl="1">
              <a:spcBef>
                <a:spcPts val="1080"/>
              </a:spcBef>
            </a:pPr>
            <a:r>
              <a:rPr lang="en-US" b="1" dirty="0"/>
              <a:t>Stanford blockchain club</a:t>
            </a:r>
          </a:p>
          <a:p>
            <a:pPr marL="57150" indent="0">
              <a:spcBef>
                <a:spcPts val="1080"/>
              </a:spcBef>
              <a:buNone/>
            </a:pPr>
            <a:endParaRPr lang="en-US" dirty="0"/>
          </a:p>
          <a:p>
            <a:pPr marL="57150" indent="0">
              <a:spcBef>
                <a:spcPts val="1080"/>
              </a:spcBef>
              <a:buNone/>
            </a:pPr>
            <a:r>
              <a:rPr lang="en-US" dirty="0"/>
              <a:t>A career in blockchains?    Where to start?   [</a:t>
            </a:r>
            <a:r>
              <a:rPr lang="en-US" dirty="0">
                <a:hlinkClick r:id="rId2"/>
              </a:rPr>
              <a:t>link</a:t>
            </a:r>
            <a:r>
              <a:rPr lang="en-US" dirty="0"/>
              <a:t>]</a:t>
            </a:r>
          </a:p>
        </p:txBody>
      </p:sp>
    </p:spTree>
    <p:extLst>
      <p:ext uri="{BB962C8B-B14F-4D97-AF65-F5344CB8AC3E}">
        <p14:creationId xmlns:p14="http://schemas.microsoft.com/office/powerpoint/2010/main" val="16324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E0825C6-9D6A-B043-AD8F-9FDFA9EC5DFC}"/>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7DDB0DE-3B12-00ED-51B6-20F7BF6CB9E6}"/>
              </a:ext>
            </a:extLst>
          </p:cNvPr>
          <p:cNvSpPr>
            <a:spLocks noGrp="1"/>
          </p:cNvSpPr>
          <p:nvPr>
            <p:ph type="ctrTitle"/>
          </p:nvPr>
        </p:nvSpPr>
        <p:spPr/>
        <p:txBody>
          <a:bodyPr/>
          <a:lstStyle/>
          <a:p>
            <a:r>
              <a:rPr lang="en-US" dirty="0"/>
              <a:t>Maximal Extractable Value (MEV)</a:t>
            </a:r>
          </a:p>
        </p:txBody>
      </p:sp>
    </p:spTree>
    <p:extLst>
      <p:ext uri="{BB962C8B-B14F-4D97-AF65-F5344CB8AC3E}">
        <p14:creationId xmlns:p14="http://schemas.microsoft.com/office/powerpoint/2010/main" val="61073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0B6-7293-9379-3F05-FA3874B77796}"/>
              </a:ext>
            </a:extLst>
          </p:cNvPr>
          <p:cNvSpPr>
            <a:spLocks noGrp="1"/>
          </p:cNvSpPr>
          <p:nvPr>
            <p:ph type="title"/>
          </p:nvPr>
        </p:nvSpPr>
        <p:spPr/>
        <p:txBody>
          <a:bodyPr>
            <a:normAutofit fontScale="90000"/>
          </a:bodyPr>
          <a:lstStyle/>
          <a:p>
            <a:r>
              <a:rPr lang="en-US" dirty="0"/>
              <a:t>Searchers</a:t>
            </a:r>
          </a:p>
        </p:txBody>
      </p:sp>
      <p:sp>
        <p:nvSpPr>
          <p:cNvPr id="3" name="Content Placeholder 2">
            <a:extLst>
              <a:ext uri="{FF2B5EF4-FFF2-40B4-BE49-F238E27FC236}">
                <a16:creationId xmlns:a16="http://schemas.microsoft.com/office/drawing/2014/main" id="{020E0125-BCEC-8AFF-81DC-C294EE075818}"/>
              </a:ext>
            </a:extLst>
          </p:cNvPr>
          <p:cNvSpPr>
            <a:spLocks noGrp="1"/>
          </p:cNvSpPr>
          <p:nvPr>
            <p:ph idx="1"/>
          </p:nvPr>
        </p:nvSpPr>
        <p:spPr>
          <a:xfrm>
            <a:off x="457199" y="1200151"/>
            <a:ext cx="8490155" cy="3818430"/>
          </a:xfrm>
        </p:spPr>
        <p:txBody>
          <a:bodyPr>
            <a:normAutofit/>
          </a:bodyPr>
          <a:lstStyle/>
          <a:p>
            <a:pPr marL="0" indent="0">
              <a:buNone/>
            </a:pPr>
            <a:r>
              <a:rPr lang="en-US" dirty="0"/>
              <a:t>Ethereum gives rise to a new type of business:   </a:t>
            </a:r>
            <a:r>
              <a:rPr lang="en-US" b="1" dirty="0"/>
              <a:t>searchers</a:t>
            </a:r>
          </a:p>
          <a:p>
            <a:pPr>
              <a:spcBef>
                <a:spcPts val="1176"/>
              </a:spcBef>
              <a:tabLst>
                <a:tab pos="1825625" algn="l"/>
              </a:tabLst>
            </a:pPr>
            <a:r>
              <a:rPr lang="en-US" b="1" dirty="0"/>
              <a:t>Arbitrage:	</a:t>
            </a:r>
            <a:r>
              <a:rPr lang="en-US" dirty="0" err="1"/>
              <a:t>Uniswap</a:t>
            </a:r>
            <a:r>
              <a:rPr lang="en-US" dirty="0"/>
              <a:t> DAI/USDC exchange rate is 1.001</a:t>
            </a:r>
            <a:br>
              <a:rPr lang="en-US" dirty="0"/>
            </a:br>
            <a:r>
              <a:rPr lang="en-US" dirty="0"/>
              <a:t>  	whereas at </a:t>
            </a:r>
            <a:r>
              <a:rPr lang="en-US" dirty="0" err="1"/>
              <a:t>Sushiswap</a:t>
            </a:r>
            <a:r>
              <a:rPr lang="en-US" dirty="0"/>
              <a:t> the rate is  1.002</a:t>
            </a:r>
          </a:p>
          <a:p>
            <a:pPr marL="0" indent="0">
              <a:buNone/>
              <a:tabLst>
                <a:tab pos="449263" algn="l"/>
                <a:tab pos="1825625" algn="l"/>
              </a:tabLst>
            </a:pPr>
            <a:r>
              <a:rPr lang="en-US" dirty="0"/>
              <a:t>	⇒  a searcher posts Tx to equalize the markets and profits</a:t>
            </a:r>
          </a:p>
          <a:p>
            <a:pPr>
              <a:spcBef>
                <a:spcPts val="2376"/>
              </a:spcBef>
              <a:tabLst>
                <a:tab pos="449263" algn="l"/>
                <a:tab pos="1825625" algn="l"/>
              </a:tabLst>
            </a:pPr>
            <a:r>
              <a:rPr lang="en-US" b="1" dirty="0"/>
              <a:t>Liquidation</a:t>
            </a:r>
            <a:r>
              <a:rPr lang="en-US" dirty="0"/>
              <a:t>:  suppose there is a liquidation opportunity on </a:t>
            </a:r>
            <a:r>
              <a:rPr lang="en-US" dirty="0" err="1"/>
              <a:t>Aave</a:t>
            </a:r>
            <a:endParaRPr lang="en-US" dirty="0"/>
          </a:p>
          <a:p>
            <a:pPr marL="0" indent="0">
              <a:buNone/>
              <a:tabLst>
                <a:tab pos="449263" algn="l"/>
                <a:tab pos="1825625" algn="l"/>
              </a:tabLst>
            </a:pPr>
            <a:r>
              <a:rPr lang="en-US" dirty="0"/>
              <a:t>	⇒  a searcher posts a liquidation Tx and profits</a:t>
            </a:r>
          </a:p>
          <a:p>
            <a:pPr>
              <a:spcBef>
                <a:spcPts val="2376"/>
              </a:spcBef>
              <a:tabLst>
                <a:tab pos="449263" algn="l"/>
                <a:tab pos="1825625" algn="l"/>
              </a:tabLst>
            </a:pPr>
            <a:r>
              <a:rPr lang="en-US" dirty="0"/>
              <a:t>Many other examples … often using a sequence of Tx (a bundle)</a:t>
            </a:r>
          </a:p>
          <a:p>
            <a:pPr marL="0" indent="0">
              <a:buNone/>
              <a:tabLst>
                <a:tab pos="449263" algn="l"/>
                <a:tab pos="1825625" algn="l"/>
              </a:tabLst>
            </a:pPr>
            <a:endParaRPr lang="en-US" dirty="0"/>
          </a:p>
        </p:txBody>
      </p:sp>
    </p:spTree>
    <p:extLst>
      <p:ext uri="{BB962C8B-B14F-4D97-AF65-F5344CB8AC3E}">
        <p14:creationId xmlns:p14="http://schemas.microsoft.com/office/powerpoint/2010/main" val="424535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0B6-7293-9379-3F05-FA3874B77796}"/>
              </a:ext>
            </a:extLst>
          </p:cNvPr>
          <p:cNvSpPr>
            <a:spLocks noGrp="1"/>
          </p:cNvSpPr>
          <p:nvPr>
            <p:ph type="title"/>
          </p:nvPr>
        </p:nvSpPr>
        <p:spPr/>
        <p:txBody>
          <a:bodyPr>
            <a:normAutofit fontScale="90000"/>
          </a:bodyPr>
          <a:lstStyle/>
          <a:p>
            <a:r>
              <a:rPr lang="en-US" dirty="0"/>
              <a:t>The MEV problem</a:t>
            </a:r>
          </a:p>
        </p:txBody>
      </p:sp>
      <p:sp>
        <p:nvSpPr>
          <p:cNvPr id="3" name="Content Placeholder 2">
            <a:extLst>
              <a:ext uri="{FF2B5EF4-FFF2-40B4-BE49-F238E27FC236}">
                <a16:creationId xmlns:a16="http://schemas.microsoft.com/office/drawing/2014/main" id="{020E0125-BCEC-8AFF-81DC-C294EE075818}"/>
              </a:ext>
            </a:extLst>
          </p:cNvPr>
          <p:cNvSpPr>
            <a:spLocks noGrp="1"/>
          </p:cNvSpPr>
          <p:nvPr>
            <p:ph idx="1"/>
          </p:nvPr>
        </p:nvSpPr>
        <p:spPr>
          <a:xfrm>
            <a:off x="457199" y="1042832"/>
            <a:ext cx="8581369" cy="2920185"/>
          </a:xfrm>
        </p:spPr>
        <p:txBody>
          <a:bodyPr>
            <a:normAutofit/>
          </a:bodyPr>
          <a:lstStyle/>
          <a:p>
            <a:pPr marL="0" indent="0">
              <a:buNone/>
            </a:pPr>
            <a:r>
              <a:rPr lang="en-US" dirty="0"/>
              <a:t>What happens when a searcher posts a Tx to the </a:t>
            </a:r>
            <a:r>
              <a:rPr lang="en-US" dirty="0" err="1"/>
              <a:t>mempool</a:t>
            </a:r>
            <a:r>
              <a:rPr lang="en-US" dirty="0"/>
              <a:t>?</a:t>
            </a:r>
          </a:p>
          <a:p>
            <a:pPr>
              <a:spcBef>
                <a:spcPts val="1176"/>
              </a:spcBef>
              <a:tabLst>
                <a:tab pos="1825625" algn="l"/>
              </a:tabLst>
            </a:pPr>
            <a:r>
              <a:rPr lang="en-US" b="1" dirty="0"/>
              <a:t>Validator:	</a:t>
            </a:r>
            <a:r>
              <a:rPr lang="en-US" dirty="0"/>
              <a:t>create a new Tx’ with itself as beneficiary, and 		place it before Sam’s Tx in the proposed block</a:t>
            </a:r>
          </a:p>
          <a:p>
            <a:pPr>
              <a:spcBef>
                <a:spcPts val="1176"/>
              </a:spcBef>
              <a:tabLst>
                <a:tab pos="1825625" algn="l"/>
              </a:tabLst>
            </a:pPr>
            <a:r>
              <a:rPr lang="en-US" b="1" dirty="0"/>
              <a:t>Another searcher: </a:t>
            </a:r>
            <a:r>
              <a:rPr lang="en-US" dirty="0"/>
              <a:t>create a new Tx’ with itself as beneficiary, 	and posts it with a higher </a:t>
            </a:r>
            <a:r>
              <a:rPr lang="en-US" sz="2400" i="1" dirty="0" err="1"/>
              <a:t>maxPrioriyFee</a:t>
            </a:r>
            <a:endParaRPr lang="en-US" sz="2400" i="1" dirty="0"/>
          </a:p>
          <a:p>
            <a:pPr marL="0" indent="0">
              <a:spcBef>
                <a:spcPts val="576"/>
              </a:spcBef>
              <a:buNone/>
              <a:tabLst>
                <a:tab pos="912813" algn="l"/>
                <a:tab pos="1825625" algn="l"/>
              </a:tabLst>
            </a:pPr>
            <a:r>
              <a:rPr lang="en-US" dirty="0"/>
              <a:t>	⇒   this action is now mostly automated by bots</a:t>
            </a:r>
          </a:p>
          <a:p>
            <a:pPr marL="0" indent="0">
              <a:spcBef>
                <a:spcPts val="1176"/>
              </a:spcBef>
              <a:buNone/>
              <a:tabLst>
                <a:tab pos="1825625" algn="l"/>
              </a:tabLst>
            </a:pPr>
            <a:endParaRPr lang="en-US" sz="2400" dirty="0"/>
          </a:p>
        </p:txBody>
      </p:sp>
      <p:pic>
        <p:nvPicPr>
          <p:cNvPr id="4" name="Picture 3">
            <a:extLst>
              <a:ext uri="{FF2B5EF4-FFF2-40B4-BE49-F238E27FC236}">
                <a16:creationId xmlns:a16="http://schemas.microsoft.com/office/drawing/2014/main" id="{9DA18D5C-E7A3-0988-05B4-84D3FE9805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4368448"/>
            <a:ext cx="360445" cy="621457"/>
          </a:xfrm>
          <a:prstGeom prst="rect">
            <a:avLst/>
          </a:prstGeom>
        </p:spPr>
      </p:pic>
      <p:grpSp>
        <p:nvGrpSpPr>
          <p:cNvPr id="26" name="Group 25">
            <a:extLst>
              <a:ext uri="{FF2B5EF4-FFF2-40B4-BE49-F238E27FC236}">
                <a16:creationId xmlns:a16="http://schemas.microsoft.com/office/drawing/2014/main" id="{78254B8B-3020-C8B7-89E8-782180813844}"/>
              </a:ext>
            </a:extLst>
          </p:cNvPr>
          <p:cNvGrpSpPr/>
          <p:nvPr/>
        </p:nvGrpSpPr>
        <p:grpSpPr>
          <a:xfrm>
            <a:off x="7656641" y="3492324"/>
            <a:ext cx="1381928" cy="1655216"/>
            <a:chOff x="7656641" y="3492324"/>
            <a:chExt cx="1381928" cy="1655216"/>
          </a:xfrm>
        </p:grpSpPr>
        <p:grpSp>
          <p:nvGrpSpPr>
            <p:cNvPr id="8" name="Group 7">
              <a:extLst>
                <a:ext uri="{FF2B5EF4-FFF2-40B4-BE49-F238E27FC236}">
                  <a16:creationId xmlns:a16="http://schemas.microsoft.com/office/drawing/2014/main" id="{F242B148-539F-F11D-38F7-B2E78008BD8D}"/>
                </a:ext>
              </a:extLst>
            </p:cNvPr>
            <p:cNvGrpSpPr/>
            <p:nvPr/>
          </p:nvGrpSpPr>
          <p:grpSpPr>
            <a:xfrm>
              <a:off x="7656641" y="4214852"/>
              <a:ext cx="1381928" cy="932688"/>
              <a:chOff x="7102549" y="2791622"/>
              <a:chExt cx="1381928" cy="928648"/>
            </a:xfrm>
          </p:grpSpPr>
          <p:pic>
            <p:nvPicPr>
              <p:cNvPr id="9" name="Picture 8">
                <a:extLst>
                  <a:ext uri="{FF2B5EF4-FFF2-40B4-BE49-F238E27FC236}">
                    <a16:creationId xmlns:a16="http://schemas.microsoft.com/office/drawing/2014/main" id="{F47E2F95-B6D9-62C2-853C-22293089A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55829" y="2791622"/>
                <a:ext cx="928648" cy="928648"/>
              </a:xfrm>
              <a:prstGeom prst="rect">
                <a:avLst/>
              </a:prstGeom>
            </p:spPr>
          </p:pic>
          <p:pic>
            <p:nvPicPr>
              <p:cNvPr id="10" name="Picture 9">
                <a:extLst>
                  <a:ext uri="{FF2B5EF4-FFF2-40B4-BE49-F238E27FC236}">
                    <a16:creationId xmlns:a16="http://schemas.microsoft.com/office/drawing/2014/main" id="{5052DCFF-6D13-E580-9FBD-18C99C0B04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7180952" y="2939353"/>
                <a:ext cx="459941" cy="680386"/>
              </a:xfrm>
              <a:prstGeom prst="rect">
                <a:avLst/>
              </a:prstGeom>
            </p:spPr>
          </p:pic>
          <p:sp>
            <p:nvSpPr>
              <p:cNvPr id="11" name="Rectangle 10">
                <a:extLst>
                  <a:ext uri="{FF2B5EF4-FFF2-40B4-BE49-F238E27FC236}">
                    <a16:creationId xmlns:a16="http://schemas.microsoft.com/office/drawing/2014/main" id="{30B12B56-B364-6FFC-C7DE-7CA588A86F30}"/>
                  </a:ext>
                </a:extLst>
              </p:cNvPr>
              <p:cNvSpPr/>
              <p:nvPr/>
            </p:nvSpPr>
            <p:spPr>
              <a:xfrm>
                <a:off x="7102549" y="2791622"/>
                <a:ext cx="1381928" cy="9286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Cloud Callout 15">
              <a:extLst>
                <a:ext uri="{FF2B5EF4-FFF2-40B4-BE49-F238E27FC236}">
                  <a16:creationId xmlns:a16="http://schemas.microsoft.com/office/drawing/2014/main" id="{9CDFCB7F-4C84-7333-91C2-AC8CD929BF51}"/>
                </a:ext>
              </a:extLst>
            </p:cNvPr>
            <p:cNvSpPr/>
            <p:nvPr/>
          </p:nvSpPr>
          <p:spPr>
            <a:xfrm>
              <a:off x="8005382" y="3492324"/>
              <a:ext cx="914400" cy="400110"/>
            </a:xfrm>
            <a:prstGeom prst="cloudCallout">
              <a:avLst>
                <a:gd name="adj1" fmla="val -18507"/>
                <a:gd name="adj2" fmla="val 121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a:t>
              </a:r>
            </a:p>
          </p:txBody>
        </p:sp>
      </p:grpSp>
      <p:grpSp>
        <p:nvGrpSpPr>
          <p:cNvPr id="18" name="Group 17">
            <a:extLst>
              <a:ext uri="{FF2B5EF4-FFF2-40B4-BE49-F238E27FC236}">
                <a16:creationId xmlns:a16="http://schemas.microsoft.com/office/drawing/2014/main" id="{8977B7B8-C0DD-C017-3747-2D3354791C2A}"/>
              </a:ext>
            </a:extLst>
          </p:cNvPr>
          <p:cNvGrpSpPr/>
          <p:nvPr/>
        </p:nvGrpSpPr>
        <p:grpSpPr>
          <a:xfrm flipH="1">
            <a:off x="4906302" y="4332354"/>
            <a:ext cx="2750339" cy="545639"/>
            <a:chOff x="1308452" y="2954752"/>
            <a:chExt cx="2298251" cy="545639"/>
          </a:xfrm>
        </p:grpSpPr>
        <p:sp>
          <p:nvSpPr>
            <p:cNvPr id="19" name="Rectangle 18">
              <a:extLst>
                <a:ext uri="{FF2B5EF4-FFF2-40B4-BE49-F238E27FC236}">
                  <a16:creationId xmlns:a16="http://schemas.microsoft.com/office/drawing/2014/main" id="{A5CDF769-DA9F-887A-B3B4-BE67DD5B07F6}"/>
                </a:ext>
              </a:extLst>
            </p:cNvPr>
            <p:cNvSpPr/>
            <p:nvPr/>
          </p:nvSpPr>
          <p:spPr>
            <a:xfrm>
              <a:off x="1465045" y="2954752"/>
              <a:ext cx="1957614" cy="545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Tx’: credit Alice</a:t>
              </a:r>
            </a:p>
            <a:p>
              <a:pPr algn="ctr"/>
              <a:r>
                <a:rPr lang="en-US" sz="2000" dirty="0" err="1"/>
                <a:t>maxPrioriyFee</a:t>
              </a:r>
              <a:r>
                <a:rPr lang="en-US" sz="2000" dirty="0"/>
                <a:t>:  2X</a:t>
              </a:r>
            </a:p>
          </p:txBody>
        </p:sp>
        <p:cxnSp>
          <p:nvCxnSpPr>
            <p:cNvPr id="20" name="Straight Arrow Connector 19">
              <a:extLst>
                <a:ext uri="{FF2B5EF4-FFF2-40B4-BE49-F238E27FC236}">
                  <a16:creationId xmlns:a16="http://schemas.microsoft.com/office/drawing/2014/main" id="{5A5FCB64-77C1-5569-B52D-5392A6AEFF46}"/>
                </a:ext>
              </a:extLst>
            </p:cNvPr>
            <p:cNvCxnSpPr>
              <a:cxnSpLocks/>
            </p:cNvCxnSpPr>
            <p:nvPr/>
          </p:nvCxnSpPr>
          <p:spPr>
            <a:xfrm>
              <a:off x="1308452" y="3227571"/>
              <a:ext cx="22982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5ACD0E04-D3C5-43ED-1EC2-085C23C46148}"/>
              </a:ext>
            </a:extLst>
          </p:cNvPr>
          <p:cNvGrpSpPr/>
          <p:nvPr/>
        </p:nvGrpSpPr>
        <p:grpSpPr>
          <a:xfrm>
            <a:off x="968223" y="4377982"/>
            <a:ext cx="2549261" cy="545639"/>
            <a:chOff x="968223" y="4377982"/>
            <a:chExt cx="2549261" cy="545639"/>
          </a:xfrm>
        </p:grpSpPr>
        <p:sp>
          <p:nvSpPr>
            <p:cNvPr id="6" name="Rectangle 5">
              <a:extLst>
                <a:ext uri="{FF2B5EF4-FFF2-40B4-BE49-F238E27FC236}">
                  <a16:creationId xmlns:a16="http://schemas.microsoft.com/office/drawing/2014/main" id="{FC9F1E92-1BE3-CD3F-719A-ECAED0E7E5E3}"/>
                </a:ext>
              </a:extLst>
            </p:cNvPr>
            <p:cNvSpPr/>
            <p:nvPr/>
          </p:nvSpPr>
          <p:spPr>
            <a:xfrm>
              <a:off x="1192523" y="4377982"/>
              <a:ext cx="2043026" cy="545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Tx: credit Sam</a:t>
              </a:r>
            </a:p>
            <a:p>
              <a:pPr algn="ctr"/>
              <a:r>
                <a:rPr lang="en-US" sz="2000" dirty="0" err="1"/>
                <a:t>maxPrioriyFee</a:t>
              </a:r>
              <a:r>
                <a:rPr lang="en-US" sz="2000" dirty="0"/>
                <a:t>:  X</a:t>
              </a:r>
            </a:p>
          </p:txBody>
        </p:sp>
        <p:cxnSp>
          <p:nvCxnSpPr>
            <p:cNvPr id="22" name="Straight Arrow Connector 21">
              <a:extLst>
                <a:ext uri="{FF2B5EF4-FFF2-40B4-BE49-F238E27FC236}">
                  <a16:creationId xmlns:a16="http://schemas.microsoft.com/office/drawing/2014/main" id="{A6AA0247-4BE1-995E-3CF1-3647602749CF}"/>
                </a:ext>
              </a:extLst>
            </p:cNvPr>
            <p:cNvCxnSpPr>
              <a:cxnSpLocks/>
            </p:cNvCxnSpPr>
            <p:nvPr/>
          </p:nvCxnSpPr>
          <p:spPr>
            <a:xfrm>
              <a:off x="968223" y="4671791"/>
              <a:ext cx="254926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C99BD9FD-802B-0380-5BE8-E500270FF8E0}"/>
              </a:ext>
            </a:extLst>
          </p:cNvPr>
          <p:cNvSpPr txBox="1"/>
          <p:nvPr/>
        </p:nvSpPr>
        <p:spPr>
          <a:xfrm>
            <a:off x="278189" y="3900918"/>
            <a:ext cx="718466" cy="461665"/>
          </a:xfrm>
          <a:prstGeom prst="rect">
            <a:avLst/>
          </a:prstGeom>
          <a:noFill/>
        </p:spPr>
        <p:txBody>
          <a:bodyPr wrap="none" rtlCol="0">
            <a:spAutoFit/>
          </a:bodyPr>
          <a:lstStyle/>
          <a:p>
            <a:pPr algn="l"/>
            <a:r>
              <a:rPr lang="en-US" dirty="0">
                <a:latin typeface="+mn-lt"/>
              </a:rPr>
              <a:t>Sam</a:t>
            </a:r>
          </a:p>
        </p:txBody>
      </p:sp>
      <p:sp>
        <p:nvSpPr>
          <p:cNvPr id="24" name="Cloud Callout 23">
            <a:extLst>
              <a:ext uri="{FF2B5EF4-FFF2-40B4-BE49-F238E27FC236}">
                <a16:creationId xmlns:a16="http://schemas.microsoft.com/office/drawing/2014/main" id="{D2CD3284-A080-11F3-25A4-DB6E71E92DC9}"/>
              </a:ext>
            </a:extLst>
          </p:cNvPr>
          <p:cNvSpPr/>
          <p:nvPr/>
        </p:nvSpPr>
        <p:spPr>
          <a:xfrm rot="19963146">
            <a:off x="3291395" y="4172840"/>
            <a:ext cx="2152317" cy="566182"/>
          </a:xfrm>
          <a:prstGeom prst="cloudCallout">
            <a:avLst>
              <a:gd name="adj1" fmla="val -9905"/>
              <a:gd name="adj2" fmla="val 40574"/>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rPr>
              <a:t>mempool</a:t>
            </a:r>
            <a:endParaRPr lang="en-US" sz="2000" dirty="0">
              <a:solidFill>
                <a:schemeClr val="tx1"/>
              </a:solidFill>
            </a:endParaRPr>
          </a:p>
        </p:txBody>
      </p:sp>
    </p:spTree>
    <p:extLst>
      <p:ext uri="{BB962C8B-B14F-4D97-AF65-F5344CB8AC3E}">
        <p14:creationId xmlns:p14="http://schemas.microsoft.com/office/powerpoint/2010/main" val="30886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0"/>
                            </p:stCondLst>
                            <p:childTnLst>
                              <p:par>
                                <p:cTn id="17" presetID="2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0B6-7293-9379-3F05-FA3874B77796}"/>
              </a:ext>
            </a:extLst>
          </p:cNvPr>
          <p:cNvSpPr>
            <a:spLocks noGrp="1"/>
          </p:cNvSpPr>
          <p:nvPr>
            <p:ph type="title"/>
          </p:nvPr>
        </p:nvSpPr>
        <p:spPr/>
        <p:txBody>
          <a:bodyPr>
            <a:normAutofit fontScale="90000"/>
          </a:bodyPr>
          <a:lstStyle/>
          <a:p>
            <a:r>
              <a:rPr lang="en-US" dirty="0"/>
              <a:t>The result harms honest users</a:t>
            </a:r>
          </a:p>
        </p:txBody>
      </p:sp>
      <p:sp>
        <p:nvSpPr>
          <p:cNvPr id="3" name="Content Placeholder 2">
            <a:extLst>
              <a:ext uri="{FF2B5EF4-FFF2-40B4-BE49-F238E27FC236}">
                <a16:creationId xmlns:a16="http://schemas.microsoft.com/office/drawing/2014/main" id="{020E0125-BCEC-8AFF-81DC-C294EE075818}"/>
              </a:ext>
            </a:extLst>
          </p:cNvPr>
          <p:cNvSpPr>
            <a:spLocks noGrp="1"/>
          </p:cNvSpPr>
          <p:nvPr>
            <p:ph idx="1"/>
          </p:nvPr>
        </p:nvSpPr>
        <p:spPr>
          <a:xfrm>
            <a:off x="457199" y="1042833"/>
            <a:ext cx="8581369" cy="2395416"/>
          </a:xfrm>
        </p:spPr>
        <p:txBody>
          <a:bodyPr>
            <a:normAutofit/>
          </a:bodyPr>
          <a:lstStyle/>
          <a:p>
            <a:pPr marL="0" indent="0">
              <a:buNone/>
            </a:pPr>
            <a:r>
              <a:rPr lang="en-US" b="1" dirty="0"/>
              <a:t>Price Gas Auctions </a:t>
            </a:r>
            <a:r>
              <a:rPr lang="en-US" dirty="0"/>
              <a:t>(PGA):  two or more searchers compete </a:t>
            </a:r>
          </a:p>
          <a:p>
            <a:r>
              <a:rPr lang="en-US" dirty="0"/>
              <a:t>Repeatedly submit a Tx with higher and higher </a:t>
            </a:r>
            <a:r>
              <a:rPr lang="en-US" i="1" dirty="0" err="1"/>
              <a:t>maxPriorityFee</a:t>
            </a:r>
            <a:r>
              <a:rPr lang="en-US" dirty="0"/>
              <a:t> until a validator chooses one  …  happens within a few seconds</a:t>
            </a:r>
          </a:p>
          <a:p>
            <a:pPr marL="0" indent="0">
              <a:spcBef>
                <a:spcPts val="2424"/>
              </a:spcBef>
              <a:buNone/>
            </a:pPr>
            <a:r>
              <a:rPr lang="en-US" dirty="0"/>
              <a:t> ⇒   causes congestion (lots of Tx in </a:t>
            </a:r>
            <a:r>
              <a:rPr lang="en-US" dirty="0" err="1"/>
              <a:t>mempool</a:t>
            </a:r>
            <a:r>
              <a:rPr lang="en-US" dirty="0"/>
              <a:t>) and high gas fees</a:t>
            </a:r>
          </a:p>
        </p:txBody>
      </p:sp>
      <p:pic>
        <p:nvPicPr>
          <p:cNvPr id="4" name="Picture 3">
            <a:extLst>
              <a:ext uri="{FF2B5EF4-FFF2-40B4-BE49-F238E27FC236}">
                <a16:creationId xmlns:a16="http://schemas.microsoft.com/office/drawing/2014/main" id="{9DA18D5C-E7A3-0988-05B4-84D3FE9805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4368448"/>
            <a:ext cx="360445" cy="621457"/>
          </a:xfrm>
          <a:prstGeom prst="rect">
            <a:avLst/>
          </a:prstGeom>
        </p:spPr>
      </p:pic>
      <p:grpSp>
        <p:nvGrpSpPr>
          <p:cNvPr id="26" name="Group 25">
            <a:extLst>
              <a:ext uri="{FF2B5EF4-FFF2-40B4-BE49-F238E27FC236}">
                <a16:creationId xmlns:a16="http://schemas.microsoft.com/office/drawing/2014/main" id="{78254B8B-3020-C8B7-89E8-782180813844}"/>
              </a:ext>
            </a:extLst>
          </p:cNvPr>
          <p:cNvGrpSpPr/>
          <p:nvPr/>
        </p:nvGrpSpPr>
        <p:grpSpPr>
          <a:xfrm>
            <a:off x="7656641" y="3492324"/>
            <a:ext cx="1381928" cy="1655216"/>
            <a:chOff x="7656641" y="3492324"/>
            <a:chExt cx="1381928" cy="1655216"/>
          </a:xfrm>
        </p:grpSpPr>
        <p:grpSp>
          <p:nvGrpSpPr>
            <p:cNvPr id="8" name="Group 7">
              <a:extLst>
                <a:ext uri="{FF2B5EF4-FFF2-40B4-BE49-F238E27FC236}">
                  <a16:creationId xmlns:a16="http://schemas.microsoft.com/office/drawing/2014/main" id="{F242B148-539F-F11D-38F7-B2E78008BD8D}"/>
                </a:ext>
              </a:extLst>
            </p:cNvPr>
            <p:cNvGrpSpPr/>
            <p:nvPr/>
          </p:nvGrpSpPr>
          <p:grpSpPr>
            <a:xfrm>
              <a:off x="7656641" y="4214852"/>
              <a:ext cx="1381928" cy="932688"/>
              <a:chOff x="7102549" y="2791622"/>
              <a:chExt cx="1381928" cy="928648"/>
            </a:xfrm>
          </p:grpSpPr>
          <p:pic>
            <p:nvPicPr>
              <p:cNvPr id="9" name="Picture 8">
                <a:extLst>
                  <a:ext uri="{FF2B5EF4-FFF2-40B4-BE49-F238E27FC236}">
                    <a16:creationId xmlns:a16="http://schemas.microsoft.com/office/drawing/2014/main" id="{F47E2F95-B6D9-62C2-853C-22293089AF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5829" y="2791622"/>
                <a:ext cx="928648" cy="928648"/>
              </a:xfrm>
              <a:prstGeom prst="rect">
                <a:avLst/>
              </a:prstGeom>
            </p:spPr>
          </p:pic>
          <p:pic>
            <p:nvPicPr>
              <p:cNvPr id="10" name="Picture 9">
                <a:extLst>
                  <a:ext uri="{FF2B5EF4-FFF2-40B4-BE49-F238E27FC236}">
                    <a16:creationId xmlns:a16="http://schemas.microsoft.com/office/drawing/2014/main" id="{5052DCFF-6D13-E580-9FBD-18C99C0B04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180952" y="2939353"/>
                <a:ext cx="459941" cy="680386"/>
              </a:xfrm>
              <a:prstGeom prst="rect">
                <a:avLst/>
              </a:prstGeom>
            </p:spPr>
          </p:pic>
          <p:sp>
            <p:nvSpPr>
              <p:cNvPr id="11" name="Rectangle 10">
                <a:extLst>
                  <a:ext uri="{FF2B5EF4-FFF2-40B4-BE49-F238E27FC236}">
                    <a16:creationId xmlns:a16="http://schemas.microsoft.com/office/drawing/2014/main" id="{30B12B56-B364-6FFC-C7DE-7CA588A86F30}"/>
                  </a:ext>
                </a:extLst>
              </p:cNvPr>
              <p:cNvSpPr/>
              <p:nvPr/>
            </p:nvSpPr>
            <p:spPr>
              <a:xfrm>
                <a:off x="7102549" y="2791622"/>
                <a:ext cx="1381928" cy="9286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Cloud Callout 15">
              <a:extLst>
                <a:ext uri="{FF2B5EF4-FFF2-40B4-BE49-F238E27FC236}">
                  <a16:creationId xmlns:a16="http://schemas.microsoft.com/office/drawing/2014/main" id="{9CDFCB7F-4C84-7333-91C2-AC8CD929BF51}"/>
                </a:ext>
              </a:extLst>
            </p:cNvPr>
            <p:cNvSpPr/>
            <p:nvPr/>
          </p:nvSpPr>
          <p:spPr>
            <a:xfrm>
              <a:off x="8005382" y="3492324"/>
              <a:ext cx="914400" cy="400110"/>
            </a:xfrm>
            <a:prstGeom prst="cloudCallout">
              <a:avLst>
                <a:gd name="adj1" fmla="val -18507"/>
                <a:gd name="adj2" fmla="val 121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Tx’</a:t>
              </a:r>
            </a:p>
          </p:txBody>
        </p:sp>
      </p:grpSp>
      <p:grpSp>
        <p:nvGrpSpPr>
          <p:cNvPr id="18" name="Group 17">
            <a:extLst>
              <a:ext uri="{FF2B5EF4-FFF2-40B4-BE49-F238E27FC236}">
                <a16:creationId xmlns:a16="http://schemas.microsoft.com/office/drawing/2014/main" id="{8977B7B8-C0DD-C017-3747-2D3354791C2A}"/>
              </a:ext>
            </a:extLst>
          </p:cNvPr>
          <p:cNvGrpSpPr/>
          <p:nvPr/>
        </p:nvGrpSpPr>
        <p:grpSpPr>
          <a:xfrm flipH="1">
            <a:off x="4906302" y="4332354"/>
            <a:ext cx="2750339" cy="545639"/>
            <a:chOff x="1308452" y="2954752"/>
            <a:chExt cx="2298251" cy="545639"/>
          </a:xfrm>
        </p:grpSpPr>
        <p:sp>
          <p:nvSpPr>
            <p:cNvPr id="19" name="Rectangle 18">
              <a:extLst>
                <a:ext uri="{FF2B5EF4-FFF2-40B4-BE49-F238E27FC236}">
                  <a16:creationId xmlns:a16="http://schemas.microsoft.com/office/drawing/2014/main" id="{A5CDF769-DA9F-887A-B3B4-BE67DD5B07F6}"/>
                </a:ext>
              </a:extLst>
            </p:cNvPr>
            <p:cNvSpPr/>
            <p:nvPr/>
          </p:nvSpPr>
          <p:spPr>
            <a:xfrm>
              <a:off x="1465045" y="2954752"/>
              <a:ext cx="1957614" cy="545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Tx’: credit Alice</a:t>
              </a:r>
            </a:p>
            <a:p>
              <a:pPr algn="ctr"/>
              <a:r>
                <a:rPr lang="en-US" sz="2000" dirty="0" err="1"/>
                <a:t>maxPrioriyFee</a:t>
              </a:r>
              <a:r>
                <a:rPr lang="en-US" sz="2000" dirty="0"/>
                <a:t>:  2X</a:t>
              </a:r>
            </a:p>
          </p:txBody>
        </p:sp>
        <p:cxnSp>
          <p:nvCxnSpPr>
            <p:cNvPr id="20" name="Straight Arrow Connector 19">
              <a:extLst>
                <a:ext uri="{FF2B5EF4-FFF2-40B4-BE49-F238E27FC236}">
                  <a16:creationId xmlns:a16="http://schemas.microsoft.com/office/drawing/2014/main" id="{5A5FCB64-77C1-5569-B52D-5392A6AEFF46}"/>
                </a:ext>
              </a:extLst>
            </p:cNvPr>
            <p:cNvCxnSpPr>
              <a:cxnSpLocks/>
            </p:cNvCxnSpPr>
            <p:nvPr/>
          </p:nvCxnSpPr>
          <p:spPr>
            <a:xfrm>
              <a:off x="1308452" y="3227571"/>
              <a:ext cx="22982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5ACD0E04-D3C5-43ED-1EC2-085C23C46148}"/>
              </a:ext>
            </a:extLst>
          </p:cNvPr>
          <p:cNvGrpSpPr/>
          <p:nvPr/>
        </p:nvGrpSpPr>
        <p:grpSpPr>
          <a:xfrm>
            <a:off x="968223" y="4377982"/>
            <a:ext cx="2549261" cy="545639"/>
            <a:chOff x="968223" y="4377982"/>
            <a:chExt cx="2549261" cy="545639"/>
          </a:xfrm>
        </p:grpSpPr>
        <p:sp>
          <p:nvSpPr>
            <p:cNvPr id="6" name="Rectangle 5">
              <a:extLst>
                <a:ext uri="{FF2B5EF4-FFF2-40B4-BE49-F238E27FC236}">
                  <a16:creationId xmlns:a16="http://schemas.microsoft.com/office/drawing/2014/main" id="{FC9F1E92-1BE3-CD3F-719A-ECAED0E7E5E3}"/>
                </a:ext>
              </a:extLst>
            </p:cNvPr>
            <p:cNvSpPr/>
            <p:nvPr/>
          </p:nvSpPr>
          <p:spPr>
            <a:xfrm>
              <a:off x="1192523" y="4377982"/>
              <a:ext cx="2043026" cy="545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Tx: credit Sam</a:t>
              </a:r>
            </a:p>
            <a:p>
              <a:pPr algn="ctr"/>
              <a:r>
                <a:rPr lang="en-US" sz="2000" dirty="0" err="1"/>
                <a:t>maxPrioriyFee</a:t>
              </a:r>
              <a:r>
                <a:rPr lang="en-US" sz="2000" dirty="0"/>
                <a:t>:  X</a:t>
              </a:r>
            </a:p>
          </p:txBody>
        </p:sp>
        <p:cxnSp>
          <p:nvCxnSpPr>
            <p:cNvPr id="22" name="Straight Arrow Connector 21">
              <a:extLst>
                <a:ext uri="{FF2B5EF4-FFF2-40B4-BE49-F238E27FC236}">
                  <a16:creationId xmlns:a16="http://schemas.microsoft.com/office/drawing/2014/main" id="{A6AA0247-4BE1-995E-3CF1-3647602749CF}"/>
                </a:ext>
              </a:extLst>
            </p:cNvPr>
            <p:cNvCxnSpPr>
              <a:cxnSpLocks/>
            </p:cNvCxnSpPr>
            <p:nvPr/>
          </p:nvCxnSpPr>
          <p:spPr>
            <a:xfrm>
              <a:off x="968223" y="4671791"/>
              <a:ext cx="254926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C99BD9FD-802B-0380-5BE8-E500270FF8E0}"/>
              </a:ext>
            </a:extLst>
          </p:cNvPr>
          <p:cNvSpPr txBox="1"/>
          <p:nvPr/>
        </p:nvSpPr>
        <p:spPr>
          <a:xfrm>
            <a:off x="278189" y="3900918"/>
            <a:ext cx="718466" cy="461665"/>
          </a:xfrm>
          <a:prstGeom prst="rect">
            <a:avLst/>
          </a:prstGeom>
          <a:noFill/>
        </p:spPr>
        <p:txBody>
          <a:bodyPr wrap="none" rtlCol="0">
            <a:spAutoFit/>
          </a:bodyPr>
          <a:lstStyle/>
          <a:p>
            <a:pPr algn="l"/>
            <a:r>
              <a:rPr lang="en-US" dirty="0">
                <a:latin typeface="+mn-lt"/>
              </a:rPr>
              <a:t>Sam</a:t>
            </a:r>
          </a:p>
        </p:txBody>
      </p:sp>
      <p:sp>
        <p:nvSpPr>
          <p:cNvPr id="24" name="Cloud Callout 23">
            <a:extLst>
              <a:ext uri="{FF2B5EF4-FFF2-40B4-BE49-F238E27FC236}">
                <a16:creationId xmlns:a16="http://schemas.microsoft.com/office/drawing/2014/main" id="{D2CD3284-A080-11F3-25A4-DB6E71E92DC9}"/>
              </a:ext>
            </a:extLst>
          </p:cNvPr>
          <p:cNvSpPr/>
          <p:nvPr/>
        </p:nvSpPr>
        <p:spPr>
          <a:xfrm rot="19963146">
            <a:off x="3291395" y="4172840"/>
            <a:ext cx="2152317" cy="566182"/>
          </a:xfrm>
          <a:prstGeom prst="cloudCallout">
            <a:avLst>
              <a:gd name="adj1" fmla="val -9905"/>
              <a:gd name="adj2" fmla="val 40574"/>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rPr>
              <a:t>mempool</a:t>
            </a:r>
            <a:endParaRPr lang="en-US" sz="2000" dirty="0">
              <a:solidFill>
                <a:schemeClr val="tx1"/>
              </a:solidFill>
            </a:endParaRPr>
          </a:p>
        </p:txBody>
      </p:sp>
    </p:spTree>
    <p:extLst>
      <p:ext uri="{BB962C8B-B14F-4D97-AF65-F5344CB8AC3E}">
        <p14:creationId xmlns:p14="http://schemas.microsoft.com/office/powerpoint/2010/main" val="349498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84AE3F2-A3CF-4FB9-FA16-7B44C3E3D609}"/>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CBC8910C-A2C0-CBE7-7F53-201708CFA01D}"/>
              </a:ext>
            </a:extLst>
          </p:cNvPr>
          <p:cNvSpPr>
            <a:spLocks noGrp="1"/>
          </p:cNvSpPr>
          <p:nvPr>
            <p:ph type="ctrTitle"/>
          </p:nvPr>
        </p:nvSpPr>
        <p:spPr/>
        <p:txBody>
          <a:bodyPr>
            <a:normAutofit fontScale="90000"/>
          </a:bodyPr>
          <a:lstStyle/>
          <a:p>
            <a:r>
              <a:rPr lang="en-US" dirty="0"/>
              <a:t>… but first, final thoughts on ZK</a:t>
            </a:r>
          </a:p>
        </p:txBody>
      </p:sp>
    </p:spTree>
    <p:extLst>
      <p:ext uri="{BB962C8B-B14F-4D97-AF65-F5344CB8AC3E}">
        <p14:creationId xmlns:p14="http://schemas.microsoft.com/office/powerpoint/2010/main" val="396600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0B6-7293-9379-3F05-FA3874B77796}"/>
              </a:ext>
            </a:extLst>
          </p:cNvPr>
          <p:cNvSpPr>
            <a:spLocks noGrp="1"/>
          </p:cNvSpPr>
          <p:nvPr>
            <p:ph type="title"/>
          </p:nvPr>
        </p:nvSpPr>
        <p:spPr/>
        <p:txBody>
          <a:bodyPr>
            <a:normAutofit fontScale="90000"/>
          </a:bodyPr>
          <a:lstStyle/>
          <a:p>
            <a:r>
              <a:rPr lang="en-US" dirty="0"/>
              <a:t>The result harms consensus</a:t>
            </a:r>
          </a:p>
        </p:txBody>
      </p:sp>
      <p:sp>
        <p:nvSpPr>
          <p:cNvPr id="3" name="Content Placeholder 2">
            <a:extLst>
              <a:ext uri="{FF2B5EF4-FFF2-40B4-BE49-F238E27FC236}">
                <a16:creationId xmlns:a16="http://schemas.microsoft.com/office/drawing/2014/main" id="{020E0125-BCEC-8AFF-81DC-C294EE075818}"/>
              </a:ext>
            </a:extLst>
          </p:cNvPr>
          <p:cNvSpPr>
            <a:spLocks noGrp="1"/>
          </p:cNvSpPr>
          <p:nvPr>
            <p:ph idx="1"/>
          </p:nvPr>
        </p:nvSpPr>
        <p:spPr>
          <a:xfrm>
            <a:off x="260553" y="1042833"/>
            <a:ext cx="6473383" cy="623097"/>
          </a:xfrm>
        </p:spPr>
        <p:txBody>
          <a:bodyPr>
            <a:normAutofit/>
          </a:bodyPr>
          <a:lstStyle/>
          <a:p>
            <a:pPr marL="0" indent="0">
              <a:buNone/>
            </a:pPr>
            <a:r>
              <a:rPr lang="en-US" b="1" dirty="0"/>
              <a:t>Undercutting attack on longest-chain consensus:</a:t>
            </a:r>
            <a:endParaRPr lang="en-US" dirty="0"/>
          </a:p>
        </p:txBody>
      </p:sp>
      <p:sp>
        <p:nvSpPr>
          <p:cNvPr id="7" name="Rectangle 6">
            <a:extLst>
              <a:ext uri="{FF2B5EF4-FFF2-40B4-BE49-F238E27FC236}">
                <a16:creationId xmlns:a16="http://schemas.microsoft.com/office/drawing/2014/main" id="{284E0CA4-757A-CE0F-6FED-547E05C92316}"/>
              </a:ext>
            </a:extLst>
          </p:cNvPr>
          <p:cNvSpPr/>
          <p:nvPr/>
        </p:nvSpPr>
        <p:spPr>
          <a:xfrm>
            <a:off x="727583" y="2830595"/>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block 1</a:t>
            </a:r>
          </a:p>
        </p:txBody>
      </p:sp>
      <p:sp>
        <p:nvSpPr>
          <p:cNvPr id="29" name="Rectangle 28">
            <a:extLst>
              <a:ext uri="{FF2B5EF4-FFF2-40B4-BE49-F238E27FC236}">
                <a16:creationId xmlns:a16="http://schemas.microsoft.com/office/drawing/2014/main" id="{5F9A25DF-DDAE-D176-4044-B718FBC77B49}"/>
              </a:ext>
            </a:extLst>
          </p:cNvPr>
          <p:cNvSpPr/>
          <p:nvPr/>
        </p:nvSpPr>
        <p:spPr>
          <a:xfrm>
            <a:off x="4286858" y="2816153"/>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block 3</a:t>
            </a:r>
          </a:p>
        </p:txBody>
      </p:sp>
      <p:grpSp>
        <p:nvGrpSpPr>
          <p:cNvPr id="37" name="Group 36">
            <a:extLst>
              <a:ext uri="{FF2B5EF4-FFF2-40B4-BE49-F238E27FC236}">
                <a16:creationId xmlns:a16="http://schemas.microsoft.com/office/drawing/2014/main" id="{2876B1DA-09CC-B0D2-6316-1887287E2DB1}"/>
              </a:ext>
            </a:extLst>
          </p:cNvPr>
          <p:cNvGrpSpPr/>
          <p:nvPr/>
        </p:nvGrpSpPr>
        <p:grpSpPr>
          <a:xfrm>
            <a:off x="2492472" y="2816153"/>
            <a:ext cx="1233949" cy="462116"/>
            <a:chOff x="4380268" y="1960747"/>
            <a:chExt cx="1233949" cy="462116"/>
          </a:xfrm>
        </p:grpSpPr>
        <p:sp>
          <p:nvSpPr>
            <p:cNvPr id="15" name="Rectangle 14">
              <a:extLst>
                <a:ext uri="{FF2B5EF4-FFF2-40B4-BE49-F238E27FC236}">
                  <a16:creationId xmlns:a16="http://schemas.microsoft.com/office/drawing/2014/main" id="{5BE176A1-D9FD-91DF-E9F3-CFABE55E5C6E}"/>
                </a:ext>
              </a:extLst>
            </p:cNvPr>
            <p:cNvSpPr/>
            <p:nvPr/>
          </p:nvSpPr>
          <p:spPr>
            <a:xfrm>
              <a:off x="4380268" y="1960747"/>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58926BA-3999-9105-9117-64B227F0D9AE}"/>
                </a:ext>
              </a:extLst>
            </p:cNvPr>
            <p:cNvSpPr/>
            <p:nvPr/>
          </p:nvSpPr>
          <p:spPr>
            <a:xfrm>
              <a:off x="4561068" y="2073511"/>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F7E0E08-8C75-BFE7-4904-8C0A141E171B}"/>
                </a:ext>
              </a:extLst>
            </p:cNvPr>
            <p:cNvSpPr/>
            <p:nvPr/>
          </p:nvSpPr>
          <p:spPr>
            <a:xfrm>
              <a:off x="5224746" y="2068593"/>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4897C40-0449-E7CF-F57B-B58DBE6DE90A}"/>
                </a:ext>
              </a:extLst>
            </p:cNvPr>
            <p:cNvSpPr/>
            <p:nvPr/>
          </p:nvSpPr>
          <p:spPr>
            <a:xfrm>
              <a:off x="4890449" y="2078430"/>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6" name="Straight Arrow Connector 35">
            <a:extLst>
              <a:ext uri="{FF2B5EF4-FFF2-40B4-BE49-F238E27FC236}">
                <a16:creationId xmlns:a16="http://schemas.microsoft.com/office/drawing/2014/main" id="{02912460-4EB7-3AA3-19FF-5DFF642E57B6}"/>
              </a:ext>
            </a:extLst>
          </p:cNvPr>
          <p:cNvCxnSpPr>
            <a:cxnSpLocks/>
          </p:cNvCxnSpPr>
          <p:nvPr/>
        </p:nvCxnSpPr>
        <p:spPr>
          <a:xfrm flipH="1" flipV="1">
            <a:off x="1981743" y="3065776"/>
            <a:ext cx="491614" cy="4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24C2E91-15B6-5D9D-3A6A-E0936FA295A6}"/>
              </a:ext>
            </a:extLst>
          </p:cNvPr>
          <p:cNvCxnSpPr>
            <a:cxnSpLocks/>
          </p:cNvCxnSpPr>
          <p:nvPr/>
        </p:nvCxnSpPr>
        <p:spPr>
          <a:xfrm flipH="1" flipV="1">
            <a:off x="3743899" y="3047211"/>
            <a:ext cx="491614" cy="4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757B52A2-1687-3207-8102-6B04D1D8A45B}"/>
              </a:ext>
            </a:extLst>
          </p:cNvPr>
          <p:cNvSpPr txBox="1"/>
          <p:nvPr/>
        </p:nvSpPr>
        <p:spPr>
          <a:xfrm>
            <a:off x="2473357" y="2476314"/>
            <a:ext cx="1144801" cy="400110"/>
          </a:xfrm>
          <a:prstGeom prst="rect">
            <a:avLst/>
          </a:prstGeom>
          <a:noFill/>
        </p:spPr>
        <p:txBody>
          <a:bodyPr wrap="none" rtlCol="0">
            <a:spAutoFit/>
          </a:bodyPr>
          <a:lstStyle/>
          <a:p>
            <a:pPr algn="l"/>
            <a:r>
              <a:rPr lang="en-US" sz="2000" dirty="0">
                <a:latin typeface="+mn-lt"/>
              </a:rPr>
              <a:t>3 MEV Tx</a:t>
            </a:r>
          </a:p>
        </p:txBody>
      </p:sp>
      <p:sp>
        <p:nvSpPr>
          <p:cNvPr id="54" name="TextBox 53">
            <a:extLst>
              <a:ext uri="{FF2B5EF4-FFF2-40B4-BE49-F238E27FC236}">
                <a16:creationId xmlns:a16="http://schemas.microsoft.com/office/drawing/2014/main" id="{D401C806-4F62-6BE8-0280-866504C06A49}"/>
              </a:ext>
            </a:extLst>
          </p:cNvPr>
          <p:cNvSpPr txBox="1"/>
          <p:nvPr/>
        </p:nvSpPr>
        <p:spPr>
          <a:xfrm>
            <a:off x="655099" y="1496319"/>
            <a:ext cx="7747762" cy="830997"/>
          </a:xfrm>
          <a:prstGeom prst="rect">
            <a:avLst/>
          </a:prstGeom>
          <a:noFill/>
        </p:spPr>
        <p:txBody>
          <a:bodyPr wrap="none" rtlCol="0">
            <a:spAutoFit/>
          </a:bodyPr>
          <a:lstStyle/>
          <a:p>
            <a:pPr algn="l">
              <a:tabLst>
                <a:tab pos="2109788" algn="l"/>
              </a:tabLst>
            </a:pPr>
            <a:r>
              <a:rPr lang="en-US" dirty="0">
                <a:latin typeface="+mn-lt"/>
              </a:rPr>
              <a:t>Rational miner:	can cause a re-org by taking one MEV Tx for</a:t>
            </a:r>
            <a:br>
              <a:rPr lang="en-US" dirty="0">
                <a:latin typeface="+mn-lt"/>
              </a:rPr>
            </a:br>
            <a:r>
              <a:rPr lang="en-US" dirty="0">
                <a:latin typeface="+mn-lt"/>
              </a:rPr>
              <a:t>	itself and leave two for other miners</a:t>
            </a:r>
          </a:p>
        </p:txBody>
      </p:sp>
      <p:sp>
        <p:nvSpPr>
          <p:cNvPr id="60" name="Rectangular Callout 59">
            <a:extLst>
              <a:ext uri="{FF2B5EF4-FFF2-40B4-BE49-F238E27FC236}">
                <a16:creationId xmlns:a16="http://schemas.microsoft.com/office/drawing/2014/main" id="{AFA34ECA-7BA9-80A8-ED72-15C9E8C7C2CE}"/>
              </a:ext>
            </a:extLst>
          </p:cNvPr>
          <p:cNvSpPr/>
          <p:nvPr/>
        </p:nvSpPr>
        <p:spPr>
          <a:xfrm>
            <a:off x="6469990" y="2774667"/>
            <a:ext cx="2285638" cy="612648"/>
          </a:xfrm>
          <a:prstGeom prst="wedgeRectCallout">
            <a:avLst>
              <a:gd name="adj1" fmla="val -166663"/>
              <a:gd name="adj2" fmla="val 102624"/>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Miners incentivized </a:t>
            </a:r>
            <a:br>
              <a:rPr lang="en-US" sz="2000" dirty="0">
                <a:solidFill>
                  <a:schemeClr val="tx1"/>
                </a:solidFill>
              </a:rPr>
            </a:br>
            <a:r>
              <a:rPr lang="en-US" sz="2000" dirty="0">
                <a:solidFill>
                  <a:schemeClr val="tx1"/>
                </a:solidFill>
              </a:rPr>
              <a:t>to build here</a:t>
            </a:r>
          </a:p>
        </p:txBody>
      </p:sp>
      <p:sp>
        <p:nvSpPr>
          <p:cNvPr id="61" name="TextBox 60">
            <a:extLst>
              <a:ext uri="{FF2B5EF4-FFF2-40B4-BE49-F238E27FC236}">
                <a16:creationId xmlns:a16="http://schemas.microsoft.com/office/drawing/2014/main" id="{D9003ED9-98B0-9770-A22F-B140AD36F42C}"/>
              </a:ext>
            </a:extLst>
          </p:cNvPr>
          <p:cNvSpPr txBox="1"/>
          <p:nvPr/>
        </p:nvSpPr>
        <p:spPr>
          <a:xfrm>
            <a:off x="180589" y="4689934"/>
            <a:ext cx="8912825" cy="400110"/>
          </a:xfrm>
          <a:prstGeom prst="rect">
            <a:avLst/>
          </a:prstGeom>
          <a:noFill/>
        </p:spPr>
        <p:txBody>
          <a:bodyPr wrap="none" rtlCol="0">
            <a:spAutoFit/>
          </a:bodyPr>
          <a:lstStyle/>
          <a:p>
            <a:pPr algn="l">
              <a:tabLst>
                <a:tab pos="2109788" algn="l"/>
              </a:tabLst>
            </a:pPr>
            <a:r>
              <a:rPr lang="en-US" sz="2000" dirty="0">
                <a:latin typeface="+mn-lt"/>
              </a:rPr>
              <a:t>The problem:  MEV Tx generate extra revenue for miners, higher than block rewards</a:t>
            </a:r>
          </a:p>
        </p:txBody>
      </p:sp>
      <p:grpSp>
        <p:nvGrpSpPr>
          <p:cNvPr id="65" name="Group 64">
            <a:extLst>
              <a:ext uri="{FF2B5EF4-FFF2-40B4-BE49-F238E27FC236}">
                <a16:creationId xmlns:a16="http://schemas.microsoft.com/office/drawing/2014/main" id="{0D4E9584-23D3-86DB-D6FB-4895C1BA7E58}"/>
              </a:ext>
            </a:extLst>
          </p:cNvPr>
          <p:cNvGrpSpPr/>
          <p:nvPr/>
        </p:nvGrpSpPr>
        <p:grpSpPr>
          <a:xfrm>
            <a:off x="1720644" y="3292712"/>
            <a:ext cx="2015609" cy="1182642"/>
            <a:chOff x="1720644" y="3292712"/>
            <a:chExt cx="2015609" cy="1182642"/>
          </a:xfrm>
        </p:grpSpPr>
        <p:grpSp>
          <p:nvGrpSpPr>
            <p:cNvPr id="58" name="Group 57">
              <a:extLst>
                <a:ext uri="{FF2B5EF4-FFF2-40B4-BE49-F238E27FC236}">
                  <a16:creationId xmlns:a16="http://schemas.microsoft.com/office/drawing/2014/main" id="{F9FB666A-3233-6C73-38D8-365DF38345A2}"/>
                </a:ext>
              </a:extLst>
            </p:cNvPr>
            <p:cNvGrpSpPr/>
            <p:nvPr/>
          </p:nvGrpSpPr>
          <p:grpSpPr>
            <a:xfrm>
              <a:off x="1720644" y="3292712"/>
              <a:ext cx="2015609" cy="1182642"/>
              <a:chOff x="2979174" y="2437306"/>
              <a:chExt cx="2015609" cy="1182642"/>
            </a:xfrm>
          </p:grpSpPr>
          <p:sp>
            <p:nvSpPr>
              <p:cNvPr id="31" name="Rectangle 30">
                <a:extLst>
                  <a:ext uri="{FF2B5EF4-FFF2-40B4-BE49-F238E27FC236}">
                    <a16:creationId xmlns:a16="http://schemas.microsoft.com/office/drawing/2014/main" id="{09DCBACA-0992-7B26-4708-012F4881E31B}"/>
                  </a:ext>
                </a:extLst>
              </p:cNvPr>
              <p:cNvSpPr/>
              <p:nvPr/>
            </p:nvSpPr>
            <p:spPr>
              <a:xfrm>
                <a:off x="3760834" y="2869772"/>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Elbow Connector 40">
                <a:extLst>
                  <a:ext uri="{FF2B5EF4-FFF2-40B4-BE49-F238E27FC236}">
                    <a16:creationId xmlns:a16="http://schemas.microsoft.com/office/drawing/2014/main" id="{D15EB1B5-DFE5-AC5C-C0CC-0980A5AB28D2}"/>
                  </a:ext>
                </a:extLst>
              </p:cNvPr>
              <p:cNvCxnSpPr>
                <a:stCxn id="31" idx="1"/>
              </p:cNvCxnSpPr>
              <p:nvPr/>
            </p:nvCxnSpPr>
            <p:spPr>
              <a:xfrm rot="10800000">
                <a:off x="2979174" y="2437306"/>
                <a:ext cx="781660" cy="663525"/>
              </a:xfrm>
              <a:prstGeom prst="bentConnector3">
                <a:avLst>
                  <a:gd name="adj1" fmla="val 101573"/>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1EAC29C-A75E-E217-EA59-FB61130F0450}"/>
                  </a:ext>
                </a:extLst>
              </p:cNvPr>
              <p:cNvSpPr txBox="1"/>
              <p:nvPr/>
            </p:nvSpPr>
            <p:spPr>
              <a:xfrm>
                <a:off x="3791967" y="3250616"/>
                <a:ext cx="1024639" cy="369332"/>
              </a:xfrm>
              <a:prstGeom prst="rect">
                <a:avLst/>
              </a:prstGeom>
              <a:noFill/>
            </p:spPr>
            <p:txBody>
              <a:bodyPr wrap="none" rtlCol="0">
                <a:spAutoFit/>
              </a:bodyPr>
              <a:lstStyle/>
              <a:p>
                <a:pPr algn="l"/>
                <a:r>
                  <a:rPr lang="en-US" sz="1800" dirty="0">
                    <a:latin typeface="+mn-lt"/>
                  </a:rPr>
                  <a:t>miner #1</a:t>
                </a:r>
              </a:p>
            </p:txBody>
          </p:sp>
        </p:grpSp>
        <p:sp>
          <p:nvSpPr>
            <p:cNvPr id="62" name="Rectangle 61">
              <a:extLst>
                <a:ext uri="{FF2B5EF4-FFF2-40B4-BE49-F238E27FC236}">
                  <a16:creationId xmlns:a16="http://schemas.microsoft.com/office/drawing/2014/main" id="{62E8E3AA-F25F-585F-6985-20D59E1771DE}"/>
                </a:ext>
              </a:extLst>
            </p:cNvPr>
            <p:cNvSpPr/>
            <p:nvPr/>
          </p:nvSpPr>
          <p:spPr>
            <a:xfrm>
              <a:off x="3056728" y="3813820"/>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DA92FF1A-DF24-6CC6-582D-29714AF7B4A4}"/>
              </a:ext>
            </a:extLst>
          </p:cNvPr>
          <p:cNvGrpSpPr/>
          <p:nvPr/>
        </p:nvGrpSpPr>
        <p:grpSpPr>
          <a:xfrm>
            <a:off x="3760833" y="3707120"/>
            <a:ext cx="3572079" cy="797009"/>
            <a:chOff x="3760833" y="3707120"/>
            <a:chExt cx="3572079" cy="797009"/>
          </a:xfrm>
        </p:grpSpPr>
        <p:grpSp>
          <p:nvGrpSpPr>
            <p:cNvPr id="59" name="Group 58">
              <a:extLst>
                <a:ext uri="{FF2B5EF4-FFF2-40B4-BE49-F238E27FC236}">
                  <a16:creationId xmlns:a16="http://schemas.microsoft.com/office/drawing/2014/main" id="{10CC378D-A366-D9AA-B869-D00DA463DA3A}"/>
                </a:ext>
              </a:extLst>
            </p:cNvPr>
            <p:cNvGrpSpPr/>
            <p:nvPr/>
          </p:nvGrpSpPr>
          <p:grpSpPr>
            <a:xfrm>
              <a:off x="3760833" y="3707120"/>
              <a:ext cx="3572079" cy="797009"/>
              <a:chOff x="5019363" y="2851714"/>
              <a:chExt cx="3572079" cy="797009"/>
            </a:xfrm>
          </p:grpSpPr>
          <p:sp>
            <p:nvSpPr>
              <p:cNvPr id="44" name="Rectangle 43">
                <a:extLst>
                  <a:ext uri="{FF2B5EF4-FFF2-40B4-BE49-F238E27FC236}">
                    <a16:creationId xmlns:a16="http://schemas.microsoft.com/office/drawing/2014/main" id="{B84FB137-A5A9-7ECF-A33C-DF74DC64910C}"/>
                  </a:ext>
                </a:extLst>
              </p:cNvPr>
              <p:cNvSpPr/>
              <p:nvPr/>
            </p:nvSpPr>
            <p:spPr>
              <a:xfrm>
                <a:off x="5571326" y="2865014"/>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A6C667B9-9A20-6C60-A98B-630A0260F8C1}"/>
                  </a:ext>
                </a:extLst>
              </p:cNvPr>
              <p:cNvCxnSpPr>
                <a:cxnSpLocks/>
              </p:cNvCxnSpPr>
              <p:nvPr/>
            </p:nvCxnSpPr>
            <p:spPr>
              <a:xfrm flipH="1" flipV="1">
                <a:off x="5019363" y="3100830"/>
                <a:ext cx="491614" cy="4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517E9A2E-0006-1F77-9E4C-0975E8E55DB7}"/>
                  </a:ext>
                </a:extLst>
              </p:cNvPr>
              <p:cNvSpPr/>
              <p:nvPr/>
            </p:nvSpPr>
            <p:spPr>
              <a:xfrm>
                <a:off x="7357493" y="2851714"/>
                <a:ext cx="1233949" cy="462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a16="http://schemas.microsoft.com/office/drawing/2014/main" id="{330E91E3-2F0D-D66E-5372-6E457F7F2E3A}"/>
                  </a:ext>
                </a:extLst>
              </p:cNvPr>
              <p:cNvCxnSpPr>
                <a:cxnSpLocks/>
              </p:cNvCxnSpPr>
              <p:nvPr/>
            </p:nvCxnSpPr>
            <p:spPr>
              <a:xfrm flipH="1" flipV="1">
                <a:off x="6805530" y="3087530"/>
                <a:ext cx="491614" cy="4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CE85D777-E5DA-8689-2EE6-3637251E34DC}"/>
                  </a:ext>
                </a:extLst>
              </p:cNvPr>
              <p:cNvSpPr txBox="1"/>
              <p:nvPr/>
            </p:nvSpPr>
            <p:spPr>
              <a:xfrm>
                <a:off x="5719129" y="3279391"/>
                <a:ext cx="1024639" cy="369332"/>
              </a:xfrm>
              <a:prstGeom prst="rect">
                <a:avLst/>
              </a:prstGeom>
              <a:noFill/>
            </p:spPr>
            <p:txBody>
              <a:bodyPr wrap="none" rtlCol="0">
                <a:spAutoFit/>
              </a:bodyPr>
              <a:lstStyle/>
              <a:p>
                <a:pPr algn="l"/>
                <a:r>
                  <a:rPr lang="en-US" sz="1800" dirty="0">
                    <a:latin typeface="+mn-lt"/>
                  </a:rPr>
                  <a:t>miner #2</a:t>
                </a:r>
              </a:p>
            </p:txBody>
          </p:sp>
          <p:sp>
            <p:nvSpPr>
              <p:cNvPr id="57" name="TextBox 56">
                <a:extLst>
                  <a:ext uri="{FF2B5EF4-FFF2-40B4-BE49-F238E27FC236}">
                    <a16:creationId xmlns:a16="http://schemas.microsoft.com/office/drawing/2014/main" id="{4706BC67-D89E-F570-D2B9-E03730C2FC9C}"/>
                  </a:ext>
                </a:extLst>
              </p:cNvPr>
              <p:cNvSpPr txBox="1"/>
              <p:nvPr/>
            </p:nvSpPr>
            <p:spPr>
              <a:xfrm>
                <a:off x="7505296" y="3254822"/>
                <a:ext cx="1024639" cy="369332"/>
              </a:xfrm>
              <a:prstGeom prst="rect">
                <a:avLst/>
              </a:prstGeom>
              <a:noFill/>
            </p:spPr>
            <p:txBody>
              <a:bodyPr wrap="none" rtlCol="0">
                <a:spAutoFit/>
              </a:bodyPr>
              <a:lstStyle/>
              <a:p>
                <a:pPr algn="l"/>
                <a:r>
                  <a:rPr lang="en-US" sz="1800" dirty="0">
                    <a:latin typeface="+mn-lt"/>
                  </a:rPr>
                  <a:t>miner #3</a:t>
                </a:r>
              </a:p>
            </p:txBody>
          </p:sp>
        </p:grpSp>
        <p:sp>
          <p:nvSpPr>
            <p:cNvPr id="63" name="Rectangle 62">
              <a:extLst>
                <a:ext uri="{FF2B5EF4-FFF2-40B4-BE49-F238E27FC236}">
                  <a16:creationId xmlns:a16="http://schemas.microsoft.com/office/drawing/2014/main" id="{F365A7A9-544B-469C-D35D-7BFB0B96677D}"/>
                </a:ext>
              </a:extLst>
            </p:cNvPr>
            <p:cNvSpPr/>
            <p:nvPr/>
          </p:nvSpPr>
          <p:spPr>
            <a:xfrm>
              <a:off x="4803821" y="3805442"/>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685FF60-A2BA-EDA8-10CF-E6D5B9E81FCB}"/>
                </a:ext>
              </a:extLst>
            </p:cNvPr>
            <p:cNvSpPr/>
            <p:nvPr/>
          </p:nvSpPr>
          <p:spPr>
            <a:xfrm>
              <a:off x="6620071" y="3773142"/>
              <a:ext cx="191731" cy="2654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20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animBg="1"/>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0B6-7293-9379-3F05-FA3874B77796}"/>
              </a:ext>
            </a:extLst>
          </p:cNvPr>
          <p:cNvSpPr>
            <a:spLocks noGrp="1"/>
          </p:cNvSpPr>
          <p:nvPr>
            <p:ph type="title"/>
          </p:nvPr>
        </p:nvSpPr>
        <p:spPr/>
        <p:txBody>
          <a:bodyPr>
            <a:normAutofit fontScale="90000"/>
          </a:bodyPr>
          <a:lstStyle/>
          <a:p>
            <a:r>
              <a:rPr lang="en-US" dirty="0"/>
              <a:t>The result causes centralization</a:t>
            </a:r>
          </a:p>
        </p:txBody>
      </p:sp>
      <p:sp>
        <p:nvSpPr>
          <p:cNvPr id="3" name="Content Placeholder 2">
            <a:extLst>
              <a:ext uri="{FF2B5EF4-FFF2-40B4-BE49-F238E27FC236}">
                <a16:creationId xmlns:a16="http://schemas.microsoft.com/office/drawing/2014/main" id="{020E0125-BCEC-8AFF-81DC-C294EE075818}"/>
              </a:ext>
            </a:extLst>
          </p:cNvPr>
          <p:cNvSpPr>
            <a:spLocks noGrp="1"/>
          </p:cNvSpPr>
          <p:nvPr>
            <p:ph idx="1"/>
          </p:nvPr>
        </p:nvSpPr>
        <p:spPr>
          <a:xfrm>
            <a:off x="300034" y="1042832"/>
            <a:ext cx="8686801" cy="3857781"/>
          </a:xfrm>
        </p:spPr>
        <p:txBody>
          <a:bodyPr>
            <a:normAutofit/>
          </a:bodyPr>
          <a:lstStyle/>
          <a:p>
            <a:pPr marL="0" indent="0">
              <a:buNone/>
            </a:pPr>
            <a:r>
              <a:rPr lang="en-US" dirty="0"/>
              <a:t>Validators can steal MEV Tx from searchers</a:t>
            </a:r>
            <a:endParaRPr lang="en-US" b="1" dirty="0"/>
          </a:p>
          <a:p>
            <a:pPr marL="0" indent="0">
              <a:spcBef>
                <a:spcPts val="2976"/>
              </a:spcBef>
              <a:buNone/>
            </a:pPr>
            <a:r>
              <a:rPr lang="en-US" dirty="0"/>
              <a:t>	Searchers only send Tx to a validator they trust</a:t>
            </a:r>
          </a:p>
          <a:p>
            <a:pPr marL="0" indent="0">
              <a:spcBef>
                <a:spcPts val="576"/>
              </a:spcBef>
              <a:buNone/>
            </a:pPr>
            <a:r>
              <a:rPr lang="en-US" dirty="0"/>
              <a:t>										(have a business relation with)</a:t>
            </a:r>
          </a:p>
          <a:p>
            <a:pPr marL="0" indent="0">
              <a:spcBef>
                <a:spcPts val="576"/>
              </a:spcBef>
              <a:buNone/>
            </a:pPr>
            <a:r>
              <a:rPr lang="en-US" dirty="0"/>
              <a:t>		These validators do not propagate Tx to the network,</a:t>
            </a:r>
          </a:p>
          <a:p>
            <a:pPr marL="0" indent="0">
              <a:spcBef>
                <a:spcPts val="576"/>
              </a:spcBef>
              <a:buNone/>
            </a:pPr>
            <a:r>
              <a:rPr lang="en-US" dirty="0"/>
              <a:t>		but put them in blocks themselves</a:t>
            </a:r>
          </a:p>
          <a:p>
            <a:pPr marL="0" indent="0">
              <a:spcBef>
                <a:spcPts val="4176"/>
              </a:spcBef>
              <a:buNone/>
            </a:pPr>
            <a:r>
              <a:rPr lang="en-US" dirty="0"/>
              <a:t>In the long run:   a few validators will handle the bulk of all Tx</a:t>
            </a:r>
          </a:p>
          <a:p>
            <a:pPr marL="0" indent="0">
              <a:buNone/>
            </a:pPr>
            <a:endParaRPr lang="en-US" dirty="0"/>
          </a:p>
        </p:txBody>
      </p:sp>
      <p:sp>
        <p:nvSpPr>
          <p:cNvPr id="7" name="TextBox 6">
            <a:extLst>
              <a:ext uri="{FF2B5EF4-FFF2-40B4-BE49-F238E27FC236}">
                <a16:creationId xmlns:a16="http://schemas.microsoft.com/office/drawing/2014/main" id="{D62F9A41-DE75-3D2A-E7D3-C03D1BF5A4B1}"/>
              </a:ext>
            </a:extLst>
          </p:cNvPr>
          <p:cNvSpPr txBox="1"/>
          <p:nvPr/>
        </p:nvSpPr>
        <p:spPr>
          <a:xfrm>
            <a:off x="5801082" y="1042832"/>
            <a:ext cx="3042884" cy="461665"/>
          </a:xfrm>
          <a:prstGeom prst="rect">
            <a:avLst/>
          </a:prstGeom>
          <a:noFill/>
        </p:spPr>
        <p:txBody>
          <a:bodyPr wrap="none" rtlCol="0">
            <a:spAutoFit/>
          </a:bodyPr>
          <a:lstStyle/>
          <a:p>
            <a:pPr algn="l"/>
            <a:r>
              <a:rPr lang="en-US" dirty="0">
                <a:latin typeface="+mn-lt"/>
              </a:rPr>
              <a:t>⇒    </a:t>
            </a:r>
            <a:r>
              <a:rPr lang="en-US" b="1" dirty="0">
                <a:latin typeface="+mn-lt"/>
              </a:rPr>
              <a:t>Private </a:t>
            </a:r>
            <a:r>
              <a:rPr lang="en-US" b="1" dirty="0" err="1">
                <a:latin typeface="+mn-lt"/>
              </a:rPr>
              <a:t>mempools</a:t>
            </a:r>
            <a:endParaRPr lang="en-US" dirty="0">
              <a:latin typeface="+mn-lt"/>
            </a:endParaRPr>
          </a:p>
        </p:txBody>
      </p:sp>
      <p:sp>
        <p:nvSpPr>
          <p:cNvPr id="12" name="Rectangle 11">
            <a:extLst>
              <a:ext uri="{FF2B5EF4-FFF2-40B4-BE49-F238E27FC236}">
                <a16:creationId xmlns:a16="http://schemas.microsoft.com/office/drawing/2014/main" id="{60860FCC-A35C-D660-5240-09EA4C1B2184}"/>
              </a:ext>
            </a:extLst>
          </p:cNvPr>
          <p:cNvSpPr/>
          <p:nvPr/>
        </p:nvSpPr>
        <p:spPr>
          <a:xfrm>
            <a:off x="571500" y="1771651"/>
            <a:ext cx="8386762" cy="18673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CC52-9E0B-054B-4875-4BC7E2A4A5C4}"/>
              </a:ext>
            </a:extLst>
          </p:cNvPr>
          <p:cNvSpPr>
            <a:spLocks noGrp="1"/>
          </p:cNvSpPr>
          <p:nvPr>
            <p:ph type="title"/>
          </p:nvPr>
        </p:nvSpPr>
        <p:spPr/>
        <p:txBody>
          <a:bodyPr>
            <a:normAutofit fontScale="90000"/>
          </a:bodyPr>
          <a:lstStyle/>
          <a:p>
            <a:r>
              <a:rPr lang="en-US" dirty="0"/>
              <a:t>How big are MEV rewards?</a:t>
            </a:r>
          </a:p>
        </p:txBody>
      </p:sp>
      <p:pic>
        <p:nvPicPr>
          <p:cNvPr id="6" name="Picture 5">
            <a:extLst>
              <a:ext uri="{FF2B5EF4-FFF2-40B4-BE49-F238E27FC236}">
                <a16:creationId xmlns:a16="http://schemas.microsoft.com/office/drawing/2014/main" id="{B179FCFE-83F2-785A-9CCD-029F064F9F4B}"/>
              </a:ext>
            </a:extLst>
          </p:cNvPr>
          <p:cNvPicPr>
            <a:picLocks noChangeAspect="1"/>
          </p:cNvPicPr>
          <p:nvPr/>
        </p:nvPicPr>
        <p:blipFill rotWithShape="1">
          <a:blip r:embed="rId2"/>
          <a:srcRect t="8272" b="5886"/>
          <a:stretch/>
        </p:blipFill>
        <p:spPr>
          <a:xfrm>
            <a:off x="1571625" y="1743673"/>
            <a:ext cx="6586538" cy="3028951"/>
          </a:xfrm>
          <a:prstGeom prst="rect">
            <a:avLst/>
          </a:prstGeom>
        </p:spPr>
      </p:pic>
      <p:sp>
        <p:nvSpPr>
          <p:cNvPr id="7" name="TextBox 6">
            <a:extLst>
              <a:ext uri="{FF2B5EF4-FFF2-40B4-BE49-F238E27FC236}">
                <a16:creationId xmlns:a16="http://schemas.microsoft.com/office/drawing/2014/main" id="{9B5E9CCC-F4C9-84A5-CD6A-3646F54AE825}"/>
              </a:ext>
            </a:extLst>
          </p:cNvPr>
          <p:cNvSpPr txBox="1"/>
          <p:nvPr/>
        </p:nvSpPr>
        <p:spPr>
          <a:xfrm>
            <a:off x="600074" y="1015012"/>
            <a:ext cx="6233630" cy="461665"/>
          </a:xfrm>
          <a:prstGeom prst="rect">
            <a:avLst/>
          </a:prstGeom>
          <a:noFill/>
        </p:spPr>
        <p:txBody>
          <a:bodyPr wrap="none" rtlCol="0">
            <a:spAutoFit/>
          </a:bodyPr>
          <a:lstStyle/>
          <a:p>
            <a:pPr algn="l"/>
            <a:r>
              <a:rPr lang="en-US" dirty="0">
                <a:latin typeface="+mn-lt"/>
              </a:rPr>
              <a:t>Weekly MEV amount paid to validators  (in ETH):</a:t>
            </a:r>
          </a:p>
        </p:txBody>
      </p:sp>
      <p:sp>
        <p:nvSpPr>
          <p:cNvPr id="8" name="TextBox 7">
            <a:extLst>
              <a:ext uri="{FF2B5EF4-FFF2-40B4-BE49-F238E27FC236}">
                <a16:creationId xmlns:a16="http://schemas.microsoft.com/office/drawing/2014/main" id="{0AE3B3F3-A499-D31E-2205-D1C7CCE82B7F}"/>
              </a:ext>
            </a:extLst>
          </p:cNvPr>
          <p:cNvSpPr txBox="1"/>
          <p:nvPr/>
        </p:nvSpPr>
        <p:spPr>
          <a:xfrm>
            <a:off x="6048024" y="4849304"/>
            <a:ext cx="3095976" cy="338554"/>
          </a:xfrm>
          <a:prstGeom prst="rect">
            <a:avLst/>
          </a:prstGeom>
          <a:noFill/>
        </p:spPr>
        <p:txBody>
          <a:bodyPr wrap="none" rtlCol="0">
            <a:spAutoFit/>
          </a:bodyPr>
          <a:lstStyle/>
          <a:p>
            <a:pPr algn="l"/>
            <a:r>
              <a:rPr lang="en-US" sz="1600" dirty="0">
                <a:latin typeface="+mn-lt"/>
              </a:rPr>
              <a:t>source:  </a:t>
            </a:r>
            <a:r>
              <a:rPr lang="en-US" sz="1600" dirty="0" err="1">
                <a:latin typeface="+mn-lt"/>
              </a:rPr>
              <a:t>transparency.flashbots.net</a:t>
            </a:r>
            <a:endParaRPr lang="en-US" sz="1600" dirty="0">
              <a:latin typeface="+mn-lt"/>
            </a:endParaRPr>
          </a:p>
        </p:txBody>
      </p:sp>
    </p:spTree>
    <p:extLst>
      <p:ext uri="{BB962C8B-B14F-4D97-AF65-F5344CB8AC3E}">
        <p14:creationId xmlns:p14="http://schemas.microsoft.com/office/powerpoint/2010/main" val="368583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8E80048-99C8-0B03-C2C9-1819A3C86BBE}"/>
              </a:ext>
            </a:extLst>
          </p:cNvPr>
          <p:cNvSpPr>
            <a:spLocks noGrp="1"/>
          </p:cNvSpPr>
          <p:nvPr>
            <p:ph type="subTitle" idx="1"/>
          </p:nvPr>
        </p:nvSpPr>
        <p:spPr>
          <a:xfrm>
            <a:off x="1371600" y="3514725"/>
            <a:ext cx="6400800" cy="1314450"/>
          </a:xfrm>
        </p:spPr>
        <p:txBody>
          <a:bodyPr/>
          <a:lstStyle/>
          <a:p>
            <a:endParaRPr lang="en-US" dirty="0"/>
          </a:p>
        </p:txBody>
      </p:sp>
      <p:sp>
        <p:nvSpPr>
          <p:cNvPr id="4" name="Title 3">
            <a:extLst>
              <a:ext uri="{FF2B5EF4-FFF2-40B4-BE49-F238E27FC236}">
                <a16:creationId xmlns:a16="http://schemas.microsoft.com/office/drawing/2014/main" id="{4F1765B5-E29C-FB72-8B2C-A5E1D5EE4CFE}"/>
              </a:ext>
            </a:extLst>
          </p:cNvPr>
          <p:cNvSpPr>
            <a:spLocks noGrp="1"/>
          </p:cNvSpPr>
          <p:nvPr>
            <p:ph type="ctrTitle"/>
          </p:nvPr>
        </p:nvSpPr>
        <p:spPr/>
        <p:txBody>
          <a:bodyPr/>
          <a:lstStyle/>
          <a:p>
            <a:r>
              <a:rPr lang="en-US" dirty="0"/>
              <a:t>What to do??</a:t>
            </a:r>
          </a:p>
        </p:txBody>
      </p:sp>
    </p:spTree>
    <p:extLst>
      <p:ext uri="{BB962C8B-B14F-4D97-AF65-F5344CB8AC3E}">
        <p14:creationId xmlns:p14="http://schemas.microsoft.com/office/powerpoint/2010/main" val="88541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CB81-6B0D-DA03-6D5C-64176AA08167}"/>
              </a:ext>
            </a:extLst>
          </p:cNvPr>
          <p:cNvSpPr>
            <a:spLocks noGrp="1"/>
          </p:cNvSpPr>
          <p:nvPr>
            <p:ph type="title"/>
          </p:nvPr>
        </p:nvSpPr>
        <p:spPr/>
        <p:txBody>
          <a:bodyPr>
            <a:normAutofit fontScale="90000"/>
          </a:bodyPr>
          <a:lstStyle/>
          <a:p>
            <a:r>
              <a:rPr lang="en-US" dirty="0"/>
              <a:t>Proposer Builder Separation (PBS)</a:t>
            </a:r>
          </a:p>
        </p:txBody>
      </p:sp>
      <p:sp>
        <p:nvSpPr>
          <p:cNvPr id="3" name="Content Placeholder 2">
            <a:extLst>
              <a:ext uri="{FF2B5EF4-FFF2-40B4-BE49-F238E27FC236}">
                <a16:creationId xmlns:a16="http://schemas.microsoft.com/office/drawing/2014/main" id="{9EF16A97-452B-1C34-CD41-15C497494920}"/>
              </a:ext>
            </a:extLst>
          </p:cNvPr>
          <p:cNvSpPr>
            <a:spLocks noGrp="1"/>
          </p:cNvSpPr>
          <p:nvPr>
            <p:ph idx="1"/>
          </p:nvPr>
        </p:nvSpPr>
        <p:spPr/>
        <p:txBody>
          <a:bodyPr>
            <a:normAutofit/>
          </a:bodyPr>
          <a:lstStyle/>
          <a:p>
            <a:pPr marL="0" indent="0">
              <a:buNone/>
            </a:pPr>
            <a:r>
              <a:rPr lang="en-US" dirty="0"/>
              <a:t>Goals:</a:t>
            </a:r>
          </a:p>
          <a:p>
            <a:pPr>
              <a:spcBef>
                <a:spcPts val="576"/>
              </a:spcBef>
            </a:pPr>
            <a:r>
              <a:rPr lang="en-US" dirty="0"/>
              <a:t>Eliminate price gas auctions in the public </a:t>
            </a:r>
            <a:r>
              <a:rPr lang="en-US" dirty="0" err="1"/>
              <a:t>mempool</a:t>
            </a:r>
            <a:endParaRPr lang="en-US" dirty="0"/>
          </a:p>
          <a:p>
            <a:pPr lvl="1"/>
            <a:r>
              <a:rPr lang="en-US" dirty="0"/>
              <a:t>Instead, create an open market for searchers to compete</a:t>
            </a:r>
            <a:br>
              <a:rPr lang="en-US" dirty="0"/>
            </a:br>
            <a:r>
              <a:rPr lang="en-US" dirty="0"/>
              <a:t>on the position of their bundles in a block</a:t>
            </a:r>
          </a:p>
          <a:p>
            <a:pPr>
              <a:spcBef>
                <a:spcPts val="1776"/>
              </a:spcBef>
            </a:pPr>
            <a:r>
              <a:rPr lang="en-US" dirty="0"/>
              <a:t>Prevent validator concentration:  make it possible for every validator to earn MEV payments from searchers</a:t>
            </a:r>
          </a:p>
          <a:p>
            <a:pPr marL="0" indent="0">
              <a:spcBef>
                <a:spcPts val="4176"/>
              </a:spcBef>
              <a:buNone/>
            </a:pPr>
            <a:r>
              <a:rPr lang="en-US" dirty="0"/>
              <a:t>Current PBS implementation:  </a:t>
            </a:r>
            <a:r>
              <a:rPr lang="en-US" b="1" dirty="0"/>
              <a:t>MEV-boost</a:t>
            </a:r>
          </a:p>
        </p:txBody>
      </p:sp>
    </p:spTree>
    <p:extLst>
      <p:ext uri="{BB962C8B-B14F-4D97-AF65-F5344CB8AC3E}">
        <p14:creationId xmlns:p14="http://schemas.microsoft.com/office/powerpoint/2010/main" val="46124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7DD-92AA-E8FC-6C06-755A892EA266}"/>
              </a:ext>
            </a:extLst>
          </p:cNvPr>
          <p:cNvSpPr>
            <a:spLocks noGrp="1"/>
          </p:cNvSpPr>
          <p:nvPr>
            <p:ph type="title"/>
          </p:nvPr>
        </p:nvSpPr>
        <p:spPr/>
        <p:txBody>
          <a:bodyPr>
            <a:normAutofit fontScale="90000"/>
          </a:bodyPr>
          <a:lstStyle/>
          <a:p>
            <a:r>
              <a:rPr lang="en-US" dirty="0"/>
              <a:t>The participants in PBS  </a:t>
            </a:r>
            <a:r>
              <a:rPr lang="en-US" sz="3100" dirty="0"/>
              <a:t>(as in MEV-boost)</a:t>
            </a:r>
            <a:endParaRPr lang="en-US" dirty="0"/>
          </a:p>
        </p:txBody>
      </p:sp>
      <p:sp>
        <p:nvSpPr>
          <p:cNvPr id="3" name="Content Placeholder 2">
            <a:extLst>
              <a:ext uri="{FF2B5EF4-FFF2-40B4-BE49-F238E27FC236}">
                <a16:creationId xmlns:a16="http://schemas.microsoft.com/office/drawing/2014/main" id="{3D3E505F-AE36-D291-41FD-338430D2F5F8}"/>
              </a:ext>
            </a:extLst>
          </p:cNvPr>
          <p:cNvSpPr>
            <a:spLocks noGrp="1"/>
          </p:cNvSpPr>
          <p:nvPr>
            <p:ph idx="1"/>
          </p:nvPr>
        </p:nvSpPr>
        <p:spPr>
          <a:xfrm>
            <a:off x="457200" y="936673"/>
            <a:ext cx="8229600" cy="942975"/>
          </a:xfrm>
        </p:spPr>
        <p:txBody>
          <a:bodyPr>
            <a:normAutofit/>
          </a:bodyPr>
          <a:lstStyle/>
          <a:p>
            <a:pPr marL="0" indent="0">
              <a:buNone/>
            </a:pPr>
            <a:r>
              <a:rPr lang="en-US" dirty="0"/>
              <a:t>Users have Tx    and    searchers have bundles (sequence of Tx)</a:t>
            </a:r>
          </a:p>
          <a:p>
            <a:r>
              <a:rPr lang="en-US" dirty="0"/>
              <a:t>searcher wants its bundle posted in a block unmodified</a:t>
            </a:r>
          </a:p>
        </p:txBody>
      </p:sp>
      <p:pic>
        <p:nvPicPr>
          <p:cNvPr id="4" name="Picture 3">
            <a:extLst>
              <a:ext uri="{FF2B5EF4-FFF2-40B4-BE49-F238E27FC236}">
                <a16:creationId xmlns:a16="http://schemas.microsoft.com/office/drawing/2014/main" id="{DE81270D-16B5-B6B2-A765-B1B4D88ACD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487" y="2627810"/>
            <a:ext cx="360445" cy="621457"/>
          </a:xfrm>
          <a:prstGeom prst="rect">
            <a:avLst/>
          </a:prstGeom>
        </p:spPr>
      </p:pic>
      <p:sp>
        <p:nvSpPr>
          <p:cNvPr id="5" name="TextBox 4">
            <a:extLst>
              <a:ext uri="{FF2B5EF4-FFF2-40B4-BE49-F238E27FC236}">
                <a16:creationId xmlns:a16="http://schemas.microsoft.com/office/drawing/2014/main" id="{C7E361E2-3858-BAE5-D854-4B3CC7E8BEE0}"/>
              </a:ext>
            </a:extLst>
          </p:cNvPr>
          <p:cNvSpPr txBox="1"/>
          <p:nvPr/>
        </p:nvSpPr>
        <p:spPr>
          <a:xfrm>
            <a:off x="149196" y="2229788"/>
            <a:ext cx="1181606" cy="400110"/>
          </a:xfrm>
          <a:prstGeom prst="rect">
            <a:avLst/>
          </a:prstGeom>
          <a:noFill/>
        </p:spPr>
        <p:txBody>
          <a:bodyPr wrap="none" rtlCol="0">
            <a:spAutoFit/>
          </a:bodyPr>
          <a:lstStyle/>
          <a:p>
            <a:pPr algn="l"/>
            <a:r>
              <a:rPr lang="en-US" sz="2000" dirty="0">
                <a:latin typeface="+mn-lt"/>
              </a:rPr>
              <a:t>searchers</a:t>
            </a:r>
          </a:p>
        </p:txBody>
      </p:sp>
      <p:sp>
        <p:nvSpPr>
          <p:cNvPr id="6" name="Rectangle 5">
            <a:extLst>
              <a:ext uri="{FF2B5EF4-FFF2-40B4-BE49-F238E27FC236}">
                <a16:creationId xmlns:a16="http://schemas.microsoft.com/office/drawing/2014/main" id="{44B5D478-C4DD-D7E4-8A76-EB90EB848930}"/>
              </a:ext>
            </a:extLst>
          </p:cNvPr>
          <p:cNvSpPr/>
          <p:nvPr/>
        </p:nvSpPr>
        <p:spPr>
          <a:xfrm>
            <a:off x="2386012" y="2461052"/>
            <a:ext cx="1185863" cy="639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builder A</a:t>
            </a:r>
          </a:p>
        </p:txBody>
      </p:sp>
      <p:sp>
        <p:nvSpPr>
          <p:cNvPr id="7" name="Rectangle 6">
            <a:extLst>
              <a:ext uri="{FF2B5EF4-FFF2-40B4-BE49-F238E27FC236}">
                <a16:creationId xmlns:a16="http://schemas.microsoft.com/office/drawing/2014/main" id="{7BF689E8-EA18-B9FE-EA9C-F94B40631CC1}"/>
              </a:ext>
            </a:extLst>
          </p:cNvPr>
          <p:cNvSpPr/>
          <p:nvPr/>
        </p:nvSpPr>
        <p:spPr>
          <a:xfrm>
            <a:off x="2386012" y="3316450"/>
            <a:ext cx="1185863" cy="639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builder B</a:t>
            </a:r>
          </a:p>
        </p:txBody>
      </p:sp>
      <p:sp>
        <p:nvSpPr>
          <p:cNvPr id="9" name="Cloud Callout 8">
            <a:extLst>
              <a:ext uri="{FF2B5EF4-FFF2-40B4-BE49-F238E27FC236}">
                <a16:creationId xmlns:a16="http://schemas.microsoft.com/office/drawing/2014/main" id="{1204A2A7-3DBB-492F-19A8-8F9BAD744CC0}"/>
              </a:ext>
            </a:extLst>
          </p:cNvPr>
          <p:cNvSpPr/>
          <p:nvPr/>
        </p:nvSpPr>
        <p:spPr>
          <a:xfrm>
            <a:off x="2096691" y="4199232"/>
            <a:ext cx="1850232" cy="762197"/>
          </a:xfrm>
          <a:prstGeom prst="cloudCallout">
            <a:avLst>
              <a:gd name="adj1" fmla="val -20157"/>
              <a:gd name="adj2" fmla="val 45629"/>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err="1"/>
              <a:t>mempool</a:t>
            </a:r>
            <a:endParaRPr lang="en-US" dirty="0"/>
          </a:p>
        </p:txBody>
      </p:sp>
      <p:pic>
        <p:nvPicPr>
          <p:cNvPr id="10" name="Picture 9">
            <a:extLst>
              <a:ext uri="{FF2B5EF4-FFF2-40B4-BE49-F238E27FC236}">
                <a16:creationId xmlns:a16="http://schemas.microsoft.com/office/drawing/2014/main" id="{259DD7E7-31EC-6454-02C9-68B29FEDC7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66476" y="4173773"/>
            <a:ext cx="459941" cy="683346"/>
          </a:xfrm>
          <a:prstGeom prst="rect">
            <a:avLst/>
          </a:prstGeom>
        </p:spPr>
      </p:pic>
      <p:sp>
        <p:nvSpPr>
          <p:cNvPr id="11" name="TextBox 10">
            <a:extLst>
              <a:ext uri="{FF2B5EF4-FFF2-40B4-BE49-F238E27FC236}">
                <a16:creationId xmlns:a16="http://schemas.microsoft.com/office/drawing/2014/main" id="{4A51E14A-35B7-0190-B5B7-DC508927ADD8}"/>
              </a:ext>
            </a:extLst>
          </p:cNvPr>
          <p:cNvSpPr txBox="1"/>
          <p:nvPr/>
        </p:nvSpPr>
        <p:spPr>
          <a:xfrm>
            <a:off x="277288" y="4764566"/>
            <a:ext cx="638316" cy="400110"/>
          </a:xfrm>
          <a:prstGeom prst="rect">
            <a:avLst/>
          </a:prstGeom>
          <a:noFill/>
        </p:spPr>
        <p:txBody>
          <a:bodyPr wrap="none" rtlCol="0">
            <a:spAutoFit/>
          </a:bodyPr>
          <a:lstStyle/>
          <a:p>
            <a:pPr algn="l"/>
            <a:r>
              <a:rPr lang="en-US" sz="2000" dirty="0">
                <a:latin typeface="+mn-lt"/>
              </a:rPr>
              <a:t>user</a:t>
            </a:r>
          </a:p>
        </p:txBody>
      </p:sp>
      <p:grpSp>
        <p:nvGrpSpPr>
          <p:cNvPr id="66" name="Group 65">
            <a:extLst>
              <a:ext uri="{FF2B5EF4-FFF2-40B4-BE49-F238E27FC236}">
                <a16:creationId xmlns:a16="http://schemas.microsoft.com/office/drawing/2014/main" id="{06FF11A3-1E64-456A-1374-13971DC57F6B}"/>
              </a:ext>
            </a:extLst>
          </p:cNvPr>
          <p:cNvGrpSpPr/>
          <p:nvPr/>
        </p:nvGrpSpPr>
        <p:grpSpPr>
          <a:xfrm>
            <a:off x="958468" y="2395484"/>
            <a:ext cx="1341821" cy="462015"/>
            <a:chOff x="915604" y="2509786"/>
            <a:chExt cx="1341821" cy="462015"/>
          </a:xfrm>
        </p:grpSpPr>
        <p:cxnSp>
          <p:nvCxnSpPr>
            <p:cNvPr id="13" name="Straight Arrow Connector 12">
              <a:extLst>
                <a:ext uri="{FF2B5EF4-FFF2-40B4-BE49-F238E27FC236}">
                  <a16:creationId xmlns:a16="http://schemas.microsoft.com/office/drawing/2014/main" id="{6A388158-79C1-7F5A-032C-4D7EA7CBDF60}"/>
                </a:ext>
              </a:extLst>
            </p:cNvPr>
            <p:cNvCxnSpPr/>
            <p:nvPr/>
          </p:nvCxnSpPr>
          <p:spPr>
            <a:xfrm flipV="1">
              <a:off x="915604" y="2762494"/>
              <a:ext cx="1341821" cy="209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8A973B8-F25F-38F1-080A-321BD7A8A60A}"/>
                </a:ext>
              </a:extLst>
            </p:cNvPr>
            <p:cNvSpPr txBox="1"/>
            <p:nvPr/>
          </p:nvSpPr>
          <p:spPr>
            <a:xfrm rot="21129752">
              <a:off x="1215353" y="2509786"/>
              <a:ext cx="910827" cy="400110"/>
            </a:xfrm>
            <a:prstGeom prst="rect">
              <a:avLst/>
            </a:prstGeom>
            <a:noFill/>
          </p:spPr>
          <p:txBody>
            <a:bodyPr wrap="none" rtlCol="0">
              <a:spAutoFit/>
            </a:bodyPr>
            <a:lstStyle/>
            <a:p>
              <a:pPr algn="l"/>
              <a:r>
                <a:rPr lang="en-US" sz="2000" dirty="0">
                  <a:latin typeface="+mn-lt"/>
                </a:rPr>
                <a:t>bundle</a:t>
              </a:r>
            </a:p>
          </p:txBody>
        </p:sp>
      </p:grpSp>
      <p:grpSp>
        <p:nvGrpSpPr>
          <p:cNvPr id="68" name="Group 67">
            <a:extLst>
              <a:ext uri="{FF2B5EF4-FFF2-40B4-BE49-F238E27FC236}">
                <a16:creationId xmlns:a16="http://schemas.microsoft.com/office/drawing/2014/main" id="{BD0A620B-08E7-D961-AF18-51395C324F56}"/>
              </a:ext>
            </a:extLst>
          </p:cNvPr>
          <p:cNvGrpSpPr/>
          <p:nvPr/>
        </p:nvGrpSpPr>
        <p:grpSpPr>
          <a:xfrm>
            <a:off x="915604" y="4172511"/>
            <a:ext cx="1186826" cy="407820"/>
            <a:chOff x="915604" y="4172511"/>
            <a:chExt cx="1186826" cy="407820"/>
          </a:xfrm>
        </p:grpSpPr>
        <p:cxnSp>
          <p:nvCxnSpPr>
            <p:cNvPr id="14" name="Straight Arrow Connector 13">
              <a:extLst>
                <a:ext uri="{FF2B5EF4-FFF2-40B4-BE49-F238E27FC236}">
                  <a16:creationId xmlns:a16="http://schemas.microsoft.com/office/drawing/2014/main" id="{3CFCAE27-F9E6-7B28-9BF8-1F25430E1678}"/>
                </a:ext>
              </a:extLst>
            </p:cNvPr>
            <p:cNvCxnSpPr>
              <a:cxnSpLocks/>
              <a:endCxn id="9" idx="0"/>
            </p:cNvCxnSpPr>
            <p:nvPr/>
          </p:nvCxnSpPr>
          <p:spPr>
            <a:xfrm>
              <a:off x="915604" y="4502383"/>
              <a:ext cx="1186826" cy="779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42A78AB-44A4-1BAF-490D-989208B88D90}"/>
                </a:ext>
              </a:extLst>
            </p:cNvPr>
            <p:cNvSpPr txBox="1"/>
            <p:nvPr/>
          </p:nvSpPr>
          <p:spPr>
            <a:xfrm rot="301027">
              <a:off x="1331827" y="4172511"/>
              <a:ext cx="409023" cy="400110"/>
            </a:xfrm>
            <a:prstGeom prst="rect">
              <a:avLst/>
            </a:prstGeom>
            <a:noFill/>
          </p:spPr>
          <p:txBody>
            <a:bodyPr wrap="none" rtlCol="0">
              <a:spAutoFit/>
            </a:bodyPr>
            <a:lstStyle/>
            <a:p>
              <a:pPr algn="l"/>
              <a:r>
                <a:rPr lang="en-US" sz="2000" dirty="0">
                  <a:latin typeface="+mn-lt"/>
                </a:rPr>
                <a:t>Tx</a:t>
              </a:r>
            </a:p>
          </p:txBody>
        </p:sp>
      </p:grpSp>
      <p:sp>
        <p:nvSpPr>
          <p:cNvPr id="18" name="Rectangle 17">
            <a:extLst>
              <a:ext uri="{FF2B5EF4-FFF2-40B4-BE49-F238E27FC236}">
                <a16:creationId xmlns:a16="http://schemas.microsoft.com/office/drawing/2014/main" id="{4C3BF2C8-8734-2B02-3DC2-335CAE995A73}"/>
              </a:ext>
            </a:extLst>
          </p:cNvPr>
          <p:cNvSpPr/>
          <p:nvPr/>
        </p:nvSpPr>
        <p:spPr>
          <a:xfrm>
            <a:off x="4723714" y="2627810"/>
            <a:ext cx="1185863" cy="10678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relay 1</a:t>
            </a:r>
          </a:p>
        </p:txBody>
      </p:sp>
      <p:sp>
        <p:nvSpPr>
          <p:cNvPr id="19" name="Rectangle 18">
            <a:extLst>
              <a:ext uri="{FF2B5EF4-FFF2-40B4-BE49-F238E27FC236}">
                <a16:creationId xmlns:a16="http://schemas.microsoft.com/office/drawing/2014/main" id="{FC08947A-3FB0-73FC-E480-DA0EE5BE9E33}"/>
              </a:ext>
            </a:extLst>
          </p:cNvPr>
          <p:cNvSpPr/>
          <p:nvPr/>
        </p:nvSpPr>
        <p:spPr>
          <a:xfrm>
            <a:off x="4792443" y="3980769"/>
            <a:ext cx="1185863" cy="639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relay 2</a:t>
            </a:r>
          </a:p>
        </p:txBody>
      </p:sp>
      <p:sp>
        <p:nvSpPr>
          <p:cNvPr id="20" name="Rectangle 19">
            <a:extLst>
              <a:ext uri="{FF2B5EF4-FFF2-40B4-BE49-F238E27FC236}">
                <a16:creationId xmlns:a16="http://schemas.microsoft.com/office/drawing/2014/main" id="{E7FC8B41-AED3-8C66-5F18-7D59EF3B6AE3}"/>
              </a:ext>
            </a:extLst>
          </p:cNvPr>
          <p:cNvSpPr/>
          <p:nvPr/>
        </p:nvSpPr>
        <p:spPr>
          <a:xfrm>
            <a:off x="7105261" y="2508086"/>
            <a:ext cx="1672263" cy="16425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validator</a:t>
            </a:r>
            <a:br>
              <a:rPr lang="en-US" sz="2000" dirty="0"/>
            </a:br>
            <a:r>
              <a:rPr lang="en-US" sz="2000" dirty="0"/>
              <a:t>(the current block proposer)</a:t>
            </a:r>
          </a:p>
        </p:txBody>
      </p:sp>
      <p:grpSp>
        <p:nvGrpSpPr>
          <p:cNvPr id="69" name="Group 68">
            <a:extLst>
              <a:ext uri="{FF2B5EF4-FFF2-40B4-BE49-F238E27FC236}">
                <a16:creationId xmlns:a16="http://schemas.microsoft.com/office/drawing/2014/main" id="{2174BEED-383E-5377-EF9E-7098E5C7603D}"/>
              </a:ext>
            </a:extLst>
          </p:cNvPr>
          <p:cNvGrpSpPr/>
          <p:nvPr/>
        </p:nvGrpSpPr>
        <p:grpSpPr>
          <a:xfrm>
            <a:off x="3571875" y="2436587"/>
            <a:ext cx="1220568" cy="1863853"/>
            <a:chOff x="3571875" y="2436587"/>
            <a:chExt cx="1220568" cy="1863853"/>
          </a:xfrm>
        </p:grpSpPr>
        <p:cxnSp>
          <p:nvCxnSpPr>
            <p:cNvPr id="22" name="Straight Arrow Connector 21">
              <a:extLst>
                <a:ext uri="{FF2B5EF4-FFF2-40B4-BE49-F238E27FC236}">
                  <a16:creationId xmlns:a16="http://schemas.microsoft.com/office/drawing/2014/main" id="{0D8988AC-11D1-6AF5-EBD8-AF412414A921}"/>
                </a:ext>
              </a:extLst>
            </p:cNvPr>
            <p:cNvCxnSpPr>
              <a:cxnSpLocks/>
            </p:cNvCxnSpPr>
            <p:nvPr/>
          </p:nvCxnSpPr>
          <p:spPr>
            <a:xfrm>
              <a:off x="3571875" y="2694995"/>
              <a:ext cx="1151839" cy="1993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2C9822E-0193-D0CD-A645-A99EA896D8BE}"/>
                </a:ext>
              </a:extLst>
            </p:cNvPr>
            <p:cNvCxnSpPr>
              <a:cxnSpLocks/>
            </p:cNvCxnSpPr>
            <p:nvPr/>
          </p:nvCxnSpPr>
          <p:spPr>
            <a:xfrm flipV="1">
              <a:off x="3589734" y="3093884"/>
              <a:ext cx="1119692" cy="458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D24DB01-648F-C016-1DC6-DDA9EFFC93E8}"/>
                </a:ext>
              </a:extLst>
            </p:cNvPr>
            <p:cNvCxnSpPr>
              <a:cxnSpLocks/>
              <a:endCxn id="19" idx="1"/>
            </p:cNvCxnSpPr>
            <p:nvPr/>
          </p:nvCxnSpPr>
          <p:spPr>
            <a:xfrm>
              <a:off x="3640604" y="3905095"/>
              <a:ext cx="1151839" cy="395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239A359D-29B0-9E5B-BE39-D7FDA6A44847}"/>
                </a:ext>
              </a:extLst>
            </p:cNvPr>
            <p:cNvSpPr txBox="1"/>
            <p:nvPr/>
          </p:nvSpPr>
          <p:spPr>
            <a:xfrm rot="693023">
              <a:off x="3811723" y="2436587"/>
              <a:ext cx="739305" cy="400110"/>
            </a:xfrm>
            <a:prstGeom prst="rect">
              <a:avLst/>
            </a:prstGeom>
            <a:noFill/>
          </p:spPr>
          <p:txBody>
            <a:bodyPr wrap="none" rtlCol="0">
              <a:spAutoFit/>
            </a:bodyPr>
            <a:lstStyle/>
            <a:p>
              <a:pPr algn="l"/>
              <a:r>
                <a:rPr lang="en-US" sz="2000" dirty="0">
                  <a:latin typeface="+mn-lt"/>
                </a:rPr>
                <a:t>block</a:t>
              </a:r>
            </a:p>
          </p:txBody>
        </p:sp>
        <p:sp>
          <p:nvSpPr>
            <p:cNvPr id="27" name="TextBox 26">
              <a:extLst>
                <a:ext uri="{FF2B5EF4-FFF2-40B4-BE49-F238E27FC236}">
                  <a16:creationId xmlns:a16="http://schemas.microsoft.com/office/drawing/2014/main" id="{6D295EB5-3680-B37A-D845-23F3BF5AC23A}"/>
                </a:ext>
              </a:extLst>
            </p:cNvPr>
            <p:cNvSpPr txBox="1"/>
            <p:nvPr/>
          </p:nvSpPr>
          <p:spPr>
            <a:xfrm rot="965232">
              <a:off x="3791735" y="3762537"/>
              <a:ext cx="739305" cy="400110"/>
            </a:xfrm>
            <a:prstGeom prst="rect">
              <a:avLst/>
            </a:prstGeom>
            <a:noFill/>
          </p:spPr>
          <p:txBody>
            <a:bodyPr wrap="none" rtlCol="0">
              <a:spAutoFit/>
            </a:bodyPr>
            <a:lstStyle/>
            <a:p>
              <a:pPr algn="l"/>
              <a:r>
                <a:rPr lang="en-US" sz="2000" dirty="0">
                  <a:latin typeface="+mn-lt"/>
                </a:rPr>
                <a:t>block</a:t>
              </a:r>
            </a:p>
          </p:txBody>
        </p:sp>
        <p:sp>
          <p:nvSpPr>
            <p:cNvPr id="28" name="TextBox 27">
              <a:extLst>
                <a:ext uri="{FF2B5EF4-FFF2-40B4-BE49-F238E27FC236}">
                  <a16:creationId xmlns:a16="http://schemas.microsoft.com/office/drawing/2014/main" id="{6C50E875-B96F-C774-A5D8-7ED90AE57A66}"/>
                </a:ext>
              </a:extLst>
            </p:cNvPr>
            <p:cNvSpPr txBox="1"/>
            <p:nvPr/>
          </p:nvSpPr>
          <p:spPr>
            <a:xfrm rot="20196134">
              <a:off x="3690875" y="3029993"/>
              <a:ext cx="739305" cy="400110"/>
            </a:xfrm>
            <a:prstGeom prst="rect">
              <a:avLst/>
            </a:prstGeom>
            <a:noFill/>
          </p:spPr>
          <p:txBody>
            <a:bodyPr wrap="none" rtlCol="0">
              <a:spAutoFit/>
            </a:bodyPr>
            <a:lstStyle/>
            <a:p>
              <a:pPr algn="l"/>
              <a:r>
                <a:rPr lang="en-US" sz="2000" dirty="0">
                  <a:latin typeface="+mn-lt"/>
                </a:rPr>
                <a:t>block</a:t>
              </a:r>
            </a:p>
          </p:txBody>
        </p:sp>
      </p:grpSp>
      <p:grpSp>
        <p:nvGrpSpPr>
          <p:cNvPr id="60" name="Group 59">
            <a:extLst>
              <a:ext uri="{FF2B5EF4-FFF2-40B4-BE49-F238E27FC236}">
                <a16:creationId xmlns:a16="http://schemas.microsoft.com/office/drawing/2014/main" id="{CBC7885D-190E-C986-BE2D-EF96CF0C59BC}"/>
              </a:ext>
            </a:extLst>
          </p:cNvPr>
          <p:cNvGrpSpPr/>
          <p:nvPr/>
        </p:nvGrpSpPr>
        <p:grpSpPr>
          <a:xfrm>
            <a:off x="5906472" y="2506386"/>
            <a:ext cx="1139944" cy="400110"/>
            <a:chOff x="5906472" y="2506386"/>
            <a:chExt cx="1139944" cy="400110"/>
          </a:xfrm>
        </p:grpSpPr>
        <p:cxnSp>
          <p:nvCxnSpPr>
            <p:cNvPr id="30" name="Straight Arrow Connector 29">
              <a:extLst>
                <a:ext uri="{FF2B5EF4-FFF2-40B4-BE49-F238E27FC236}">
                  <a16:creationId xmlns:a16="http://schemas.microsoft.com/office/drawing/2014/main" id="{7CA12F5F-769D-84A8-0D89-636C336754DF}"/>
                </a:ext>
              </a:extLst>
            </p:cNvPr>
            <p:cNvCxnSpPr>
              <a:cxnSpLocks/>
            </p:cNvCxnSpPr>
            <p:nvPr/>
          </p:nvCxnSpPr>
          <p:spPr>
            <a:xfrm>
              <a:off x="5909577" y="2818889"/>
              <a:ext cx="11368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0A5F2247-E0DB-1D3B-4ECE-927C442BFAC0}"/>
                </a:ext>
              </a:extLst>
            </p:cNvPr>
            <p:cNvSpPr txBox="1"/>
            <p:nvPr/>
          </p:nvSpPr>
          <p:spPr>
            <a:xfrm>
              <a:off x="5906472" y="2506386"/>
              <a:ext cx="1124026" cy="400110"/>
            </a:xfrm>
            <a:prstGeom prst="rect">
              <a:avLst/>
            </a:prstGeom>
            <a:noFill/>
          </p:spPr>
          <p:txBody>
            <a:bodyPr wrap="none" rtlCol="0">
              <a:spAutoFit/>
            </a:bodyPr>
            <a:lstStyle/>
            <a:p>
              <a:pPr algn="l"/>
              <a:r>
                <a:rPr lang="en-US" sz="2000" dirty="0" err="1">
                  <a:latin typeface="+mn-lt"/>
                </a:rPr>
                <a:t>blockHdr</a:t>
              </a:r>
              <a:endParaRPr lang="en-US" sz="2000" dirty="0">
                <a:latin typeface="+mn-lt"/>
              </a:endParaRPr>
            </a:p>
          </p:txBody>
        </p:sp>
      </p:grpSp>
      <p:grpSp>
        <p:nvGrpSpPr>
          <p:cNvPr id="59" name="Group 58">
            <a:extLst>
              <a:ext uri="{FF2B5EF4-FFF2-40B4-BE49-F238E27FC236}">
                <a16:creationId xmlns:a16="http://schemas.microsoft.com/office/drawing/2014/main" id="{CBD96918-553E-E2BD-F178-67EA47B29752}"/>
              </a:ext>
            </a:extLst>
          </p:cNvPr>
          <p:cNvGrpSpPr/>
          <p:nvPr/>
        </p:nvGrpSpPr>
        <p:grpSpPr>
          <a:xfrm>
            <a:off x="7066223" y="4128396"/>
            <a:ext cx="1955886" cy="830997"/>
            <a:chOff x="7066223" y="4128396"/>
            <a:chExt cx="1955886" cy="830997"/>
          </a:xfrm>
        </p:grpSpPr>
        <p:cxnSp>
          <p:nvCxnSpPr>
            <p:cNvPr id="33" name="Elbow Connector 32">
              <a:extLst>
                <a:ext uri="{FF2B5EF4-FFF2-40B4-BE49-F238E27FC236}">
                  <a16:creationId xmlns:a16="http://schemas.microsoft.com/office/drawing/2014/main" id="{FBC89BA8-5219-EB42-CC7B-7C1A6E158349}"/>
                </a:ext>
              </a:extLst>
            </p:cNvPr>
            <p:cNvCxnSpPr>
              <a:cxnSpLocks/>
            </p:cNvCxnSpPr>
            <p:nvPr/>
          </p:nvCxnSpPr>
          <p:spPr>
            <a:xfrm rot="16200000" flipH="1">
              <a:off x="8359792" y="3918014"/>
              <a:ext cx="429658" cy="89497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0E9578C-DA90-16CA-DF46-28435E332714}"/>
                </a:ext>
              </a:extLst>
            </p:cNvPr>
            <p:cNvSpPr txBox="1"/>
            <p:nvPr/>
          </p:nvSpPr>
          <p:spPr>
            <a:xfrm>
              <a:off x="7066223" y="4128396"/>
              <a:ext cx="1955885" cy="830997"/>
            </a:xfrm>
            <a:prstGeom prst="rect">
              <a:avLst/>
            </a:prstGeom>
            <a:noFill/>
          </p:spPr>
          <p:txBody>
            <a:bodyPr wrap="square" rtlCol="0">
              <a:spAutoFit/>
            </a:bodyPr>
            <a:lstStyle/>
            <a:p>
              <a:pPr algn="ctr"/>
              <a:r>
                <a:rPr lang="en-US" dirty="0">
                  <a:latin typeface="+mn-lt"/>
                </a:rPr>
                <a:t>send block to</a:t>
              </a:r>
              <a:br>
                <a:rPr lang="en-US" dirty="0">
                  <a:latin typeface="+mn-lt"/>
                </a:rPr>
              </a:br>
              <a:r>
                <a:rPr lang="en-US" dirty="0">
                  <a:latin typeface="+mn-lt"/>
                </a:rPr>
                <a:t>eth network</a:t>
              </a:r>
            </a:p>
          </p:txBody>
        </p:sp>
      </p:grpSp>
      <p:pic>
        <p:nvPicPr>
          <p:cNvPr id="48" name="Picture 47">
            <a:extLst>
              <a:ext uri="{FF2B5EF4-FFF2-40B4-BE49-F238E27FC236}">
                <a16:creationId xmlns:a16="http://schemas.microsoft.com/office/drawing/2014/main" id="{ECA6290D-49AC-0ACD-AE4B-0C87C939B7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0321" y="3382647"/>
            <a:ext cx="397860" cy="588549"/>
          </a:xfrm>
          <a:prstGeom prst="rect">
            <a:avLst/>
          </a:prstGeom>
        </p:spPr>
      </p:pic>
      <p:grpSp>
        <p:nvGrpSpPr>
          <p:cNvPr id="67" name="Group 66">
            <a:extLst>
              <a:ext uri="{FF2B5EF4-FFF2-40B4-BE49-F238E27FC236}">
                <a16:creationId xmlns:a16="http://schemas.microsoft.com/office/drawing/2014/main" id="{6159D61F-9DC7-7720-300C-2D6D1FF73063}"/>
              </a:ext>
            </a:extLst>
          </p:cNvPr>
          <p:cNvGrpSpPr/>
          <p:nvPr/>
        </p:nvGrpSpPr>
        <p:grpSpPr>
          <a:xfrm>
            <a:off x="896550" y="3333708"/>
            <a:ext cx="1489462" cy="400110"/>
            <a:chOff x="896550" y="3333708"/>
            <a:chExt cx="1489462" cy="400110"/>
          </a:xfrm>
        </p:grpSpPr>
        <p:cxnSp>
          <p:nvCxnSpPr>
            <p:cNvPr id="49" name="Straight Arrow Connector 48">
              <a:extLst>
                <a:ext uri="{FF2B5EF4-FFF2-40B4-BE49-F238E27FC236}">
                  <a16:creationId xmlns:a16="http://schemas.microsoft.com/office/drawing/2014/main" id="{C48B9DFF-58D1-C1CB-5319-C1F366075672}"/>
                </a:ext>
              </a:extLst>
            </p:cNvPr>
            <p:cNvCxnSpPr>
              <a:cxnSpLocks/>
              <a:endCxn id="7" idx="1"/>
            </p:cNvCxnSpPr>
            <p:nvPr/>
          </p:nvCxnSpPr>
          <p:spPr>
            <a:xfrm flipV="1">
              <a:off x="896550" y="3636121"/>
              <a:ext cx="1489462" cy="595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E1E4A1F-9344-DCAF-1761-A152E35D194E}"/>
                </a:ext>
              </a:extLst>
            </p:cNvPr>
            <p:cNvSpPr txBox="1"/>
            <p:nvPr/>
          </p:nvSpPr>
          <p:spPr>
            <a:xfrm>
              <a:off x="1167724" y="3333708"/>
              <a:ext cx="910827" cy="400110"/>
            </a:xfrm>
            <a:prstGeom prst="rect">
              <a:avLst/>
            </a:prstGeom>
            <a:noFill/>
          </p:spPr>
          <p:txBody>
            <a:bodyPr wrap="none" rtlCol="0">
              <a:spAutoFit/>
            </a:bodyPr>
            <a:lstStyle/>
            <a:p>
              <a:pPr algn="l"/>
              <a:r>
                <a:rPr lang="en-US" sz="2000" dirty="0">
                  <a:latin typeface="+mn-lt"/>
                </a:rPr>
                <a:t>bundle</a:t>
              </a:r>
            </a:p>
          </p:txBody>
        </p:sp>
      </p:grpSp>
      <p:grpSp>
        <p:nvGrpSpPr>
          <p:cNvPr id="61" name="Group 60">
            <a:extLst>
              <a:ext uri="{FF2B5EF4-FFF2-40B4-BE49-F238E27FC236}">
                <a16:creationId xmlns:a16="http://schemas.microsoft.com/office/drawing/2014/main" id="{03365422-4378-18D6-EA18-DA6890FCA5E9}"/>
              </a:ext>
            </a:extLst>
          </p:cNvPr>
          <p:cNvGrpSpPr/>
          <p:nvPr/>
        </p:nvGrpSpPr>
        <p:grpSpPr>
          <a:xfrm>
            <a:off x="5961961" y="2815950"/>
            <a:ext cx="1182198" cy="400110"/>
            <a:chOff x="5933385" y="2815950"/>
            <a:chExt cx="1182198" cy="400110"/>
          </a:xfrm>
        </p:grpSpPr>
        <p:cxnSp>
          <p:nvCxnSpPr>
            <p:cNvPr id="56" name="Straight Arrow Connector 55">
              <a:extLst>
                <a:ext uri="{FF2B5EF4-FFF2-40B4-BE49-F238E27FC236}">
                  <a16:creationId xmlns:a16="http://schemas.microsoft.com/office/drawing/2014/main" id="{975421C1-3F7A-6FEF-BEC8-42DD24CD9D82}"/>
                </a:ext>
              </a:extLst>
            </p:cNvPr>
            <p:cNvCxnSpPr>
              <a:cxnSpLocks/>
            </p:cNvCxnSpPr>
            <p:nvPr/>
          </p:nvCxnSpPr>
          <p:spPr>
            <a:xfrm flipH="1">
              <a:off x="5933385" y="3128453"/>
              <a:ext cx="11368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56A2821F-25DE-C056-E218-D4DA5538DD3E}"/>
                </a:ext>
              </a:extLst>
            </p:cNvPr>
            <p:cNvSpPr txBox="1"/>
            <p:nvPr/>
          </p:nvSpPr>
          <p:spPr>
            <a:xfrm>
              <a:off x="5958856" y="2815950"/>
              <a:ext cx="1156727" cy="400110"/>
            </a:xfrm>
            <a:prstGeom prst="rect">
              <a:avLst/>
            </a:prstGeom>
            <a:noFill/>
          </p:spPr>
          <p:txBody>
            <a:bodyPr wrap="none" rtlCol="0">
              <a:spAutoFit/>
            </a:bodyPr>
            <a:lstStyle/>
            <a:p>
              <a:pPr algn="l"/>
              <a:r>
                <a:rPr lang="en-US" sz="2000" dirty="0">
                  <a:latin typeface="+mn-lt"/>
                </a:rPr>
                <a:t>signature</a:t>
              </a:r>
            </a:p>
          </p:txBody>
        </p:sp>
      </p:grpSp>
      <p:grpSp>
        <p:nvGrpSpPr>
          <p:cNvPr id="62" name="Group 61">
            <a:extLst>
              <a:ext uri="{FF2B5EF4-FFF2-40B4-BE49-F238E27FC236}">
                <a16:creationId xmlns:a16="http://schemas.microsoft.com/office/drawing/2014/main" id="{C7D24E06-F36D-BE29-C763-9FD644B1AF69}"/>
              </a:ext>
            </a:extLst>
          </p:cNvPr>
          <p:cNvGrpSpPr/>
          <p:nvPr/>
        </p:nvGrpSpPr>
        <p:grpSpPr>
          <a:xfrm>
            <a:off x="5916155" y="3171496"/>
            <a:ext cx="1136839" cy="707886"/>
            <a:chOff x="5933385" y="2773086"/>
            <a:chExt cx="1136839" cy="707886"/>
          </a:xfrm>
        </p:grpSpPr>
        <p:cxnSp>
          <p:nvCxnSpPr>
            <p:cNvPr id="63" name="Straight Arrow Connector 62">
              <a:extLst>
                <a:ext uri="{FF2B5EF4-FFF2-40B4-BE49-F238E27FC236}">
                  <a16:creationId xmlns:a16="http://schemas.microsoft.com/office/drawing/2014/main" id="{40136EAB-9DB8-569E-1F19-83BEF97F237F}"/>
                </a:ext>
              </a:extLst>
            </p:cNvPr>
            <p:cNvCxnSpPr>
              <a:cxnSpLocks/>
            </p:cNvCxnSpPr>
            <p:nvPr/>
          </p:nvCxnSpPr>
          <p:spPr>
            <a:xfrm>
              <a:off x="5933385" y="3128453"/>
              <a:ext cx="11368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73010265-0907-1AAE-7D88-C99F96E084CB}"/>
                </a:ext>
              </a:extLst>
            </p:cNvPr>
            <p:cNvSpPr txBox="1"/>
            <p:nvPr/>
          </p:nvSpPr>
          <p:spPr>
            <a:xfrm>
              <a:off x="6073160" y="2773086"/>
              <a:ext cx="920445" cy="707886"/>
            </a:xfrm>
            <a:prstGeom prst="rect">
              <a:avLst/>
            </a:prstGeom>
            <a:noFill/>
          </p:spPr>
          <p:txBody>
            <a:bodyPr wrap="none" rtlCol="0">
              <a:spAutoFit/>
            </a:bodyPr>
            <a:lstStyle/>
            <a:p>
              <a:pPr algn="l"/>
              <a:r>
                <a:rPr lang="en-US" sz="2000" dirty="0">
                  <a:latin typeface="+mn-lt"/>
                </a:rPr>
                <a:t>signed </a:t>
              </a:r>
              <a:br>
                <a:rPr lang="en-US" sz="2000" dirty="0">
                  <a:latin typeface="+mn-lt"/>
                </a:rPr>
              </a:br>
              <a:r>
                <a:rPr lang="en-US" sz="2000" dirty="0">
                  <a:latin typeface="+mn-lt"/>
                </a:rPr>
                <a:t>block</a:t>
              </a:r>
            </a:p>
          </p:txBody>
        </p:sp>
      </p:grpSp>
      <p:grpSp>
        <p:nvGrpSpPr>
          <p:cNvPr id="70" name="Group 69">
            <a:extLst>
              <a:ext uri="{FF2B5EF4-FFF2-40B4-BE49-F238E27FC236}">
                <a16:creationId xmlns:a16="http://schemas.microsoft.com/office/drawing/2014/main" id="{FE854101-7395-6208-1A9E-3EF60E2268AF}"/>
              </a:ext>
            </a:extLst>
          </p:cNvPr>
          <p:cNvGrpSpPr/>
          <p:nvPr/>
        </p:nvGrpSpPr>
        <p:grpSpPr>
          <a:xfrm rot="20220965">
            <a:off x="5919260" y="3945426"/>
            <a:ext cx="1139944" cy="400110"/>
            <a:chOff x="5906472" y="2506386"/>
            <a:chExt cx="1139944" cy="400110"/>
          </a:xfrm>
        </p:grpSpPr>
        <p:cxnSp>
          <p:nvCxnSpPr>
            <p:cNvPr id="71" name="Straight Arrow Connector 70">
              <a:extLst>
                <a:ext uri="{FF2B5EF4-FFF2-40B4-BE49-F238E27FC236}">
                  <a16:creationId xmlns:a16="http://schemas.microsoft.com/office/drawing/2014/main" id="{83ACF308-ABB6-4D02-0321-D74D70480238}"/>
                </a:ext>
              </a:extLst>
            </p:cNvPr>
            <p:cNvCxnSpPr>
              <a:cxnSpLocks/>
            </p:cNvCxnSpPr>
            <p:nvPr/>
          </p:nvCxnSpPr>
          <p:spPr>
            <a:xfrm>
              <a:off x="5909577" y="2818889"/>
              <a:ext cx="11368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80D3FE55-0B96-E7BF-8979-1ED49411C86A}"/>
                </a:ext>
              </a:extLst>
            </p:cNvPr>
            <p:cNvSpPr txBox="1"/>
            <p:nvPr/>
          </p:nvSpPr>
          <p:spPr>
            <a:xfrm>
              <a:off x="5906472" y="2506386"/>
              <a:ext cx="1124026" cy="400110"/>
            </a:xfrm>
            <a:prstGeom prst="rect">
              <a:avLst/>
            </a:prstGeom>
            <a:noFill/>
          </p:spPr>
          <p:txBody>
            <a:bodyPr wrap="none" rtlCol="0">
              <a:spAutoFit/>
            </a:bodyPr>
            <a:lstStyle/>
            <a:p>
              <a:pPr algn="l"/>
              <a:r>
                <a:rPr lang="en-US" sz="2000" dirty="0" err="1">
                  <a:latin typeface="+mn-lt"/>
                </a:rPr>
                <a:t>blockHdr</a:t>
              </a:r>
              <a:endParaRPr lang="en-US" sz="2000" dirty="0">
                <a:latin typeface="+mn-lt"/>
              </a:endParaRPr>
            </a:p>
          </p:txBody>
        </p:sp>
      </p:grpSp>
      <p:grpSp>
        <p:nvGrpSpPr>
          <p:cNvPr id="74" name="Group 73">
            <a:extLst>
              <a:ext uri="{FF2B5EF4-FFF2-40B4-BE49-F238E27FC236}">
                <a16:creationId xmlns:a16="http://schemas.microsoft.com/office/drawing/2014/main" id="{28B84642-1869-ABD0-E4C0-DADDE2694873}"/>
              </a:ext>
            </a:extLst>
          </p:cNvPr>
          <p:cNvGrpSpPr/>
          <p:nvPr/>
        </p:nvGrpSpPr>
        <p:grpSpPr>
          <a:xfrm rot="20607746">
            <a:off x="863834" y="2852685"/>
            <a:ext cx="1489462" cy="400110"/>
            <a:chOff x="896550" y="3333708"/>
            <a:chExt cx="1489462" cy="400110"/>
          </a:xfrm>
        </p:grpSpPr>
        <p:cxnSp>
          <p:nvCxnSpPr>
            <p:cNvPr id="75" name="Straight Arrow Connector 74">
              <a:extLst>
                <a:ext uri="{FF2B5EF4-FFF2-40B4-BE49-F238E27FC236}">
                  <a16:creationId xmlns:a16="http://schemas.microsoft.com/office/drawing/2014/main" id="{33A59E25-DDD0-4086-1A05-D8D03C539A84}"/>
                </a:ext>
              </a:extLst>
            </p:cNvPr>
            <p:cNvCxnSpPr>
              <a:cxnSpLocks/>
            </p:cNvCxnSpPr>
            <p:nvPr/>
          </p:nvCxnSpPr>
          <p:spPr>
            <a:xfrm flipV="1">
              <a:off x="896550" y="3636121"/>
              <a:ext cx="1489462" cy="595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88A760F-261C-E022-F9DB-F6BE4B705E31}"/>
                </a:ext>
              </a:extLst>
            </p:cNvPr>
            <p:cNvSpPr txBox="1"/>
            <p:nvPr/>
          </p:nvSpPr>
          <p:spPr>
            <a:xfrm>
              <a:off x="1167724" y="3333708"/>
              <a:ext cx="910827" cy="400110"/>
            </a:xfrm>
            <a:prstGeom prst="rect">
              <a:avLst/>
            </a:prstGeom>
            <a:noFill/>
          </p:spPr>
          <p:txBody>
            <a:bodyPr wrap="none" rtlCol="0">
              <a:spAutoFit/>
            </a:bodyPr>
            <a:lstStyle/>
            <a:p>
              <a:pPr algn="l"/>
              <a:r>
                <a:rPr lang="en-US" sz="2000" dirty="0">
                  <a:latin typeface="+mn-lt"/>
                </a:rPr>
                <a:t>bundle</a:t>
              </a:r>
            </a:p>
          </p:txBody>
        </p:sp>
      </p:grpSp>
      <p:sp>
        <p:nvSpPr>
          <p:cNvPr id="77" name="TextBox 76">
            <a:extLst>
              <a:ext uri="{FF2B5EF4-FFF2-40B4-BE49-F238E27FC236}">
                <a16:creationId xmlns:a16="http://schemas.microsoft.com/office/drawing/2014/main" id="{F30CECD0-E7EA-4BD8-4F80-0E0CA2C6C327}"/>
              </a:ext>
            </a:extLst>
          </p:cNvPr>
          <p:cNvSpPr txBox="1"/>
          <p:nvPr/>
        </p:nvSpPr>
        <p:spPr>
          <a:xfrm>
            <a:off x="2182738" y="1872759"/>
            <a:ext cx="1766317" cy="646331"/>
          </a:xfrm>
          <a:prstGeom prst="rect">
            <a:avLst/>
          </a:prstGeom>
          <a:noFill/>
        </p:spPr>
        <p:txBody>
          <a:bodyPr wrap="none" rtlCol="0">
            <a:spAutoFit/>
          </a:bodyPr>
          <a:lstStyle/>
          <a:p>
            <a:pPr algn="l"/>
            <a:r>
              <a:rPr lang="en-US" sz="1800" dirty="0">
                <a:latin typeface="+mn-lt"/>
              </a:rPr>
              <a:t>build block from </a:t>
            </a:r>
            <a:br>
              <a:rPr lang="en-US" sz="1800" dirty="0">
                <a:latin typeface="+mn-lt"/>
              </a:rPr>
            </a:br>
            <a:r>
              <a:rPr lang="en-US" sz="1800" dirty="0">
                <a:latin typeface="+mn-lt"/>
              </a:rPr>
              <a:t>Tx and bundles</a:t>
            </a:r>
          </a:p>
        </p:txBody>
      </p:sp>
      <p:sp>
        <p:nvSpPr>
          <p:cNvPr id="78" name="TextBox 77">
            <a:extLst>
              <a:ext uri="{FF2B5EF4-FFF2-40B4-BE49-F238E27FC236}">
                <a16:creationId xmlns:a16="http://schemas.microsoft.com/office/drawing/2014/main" id="{DF0A4BD1-1C71-FAFD-E645-94059AFD874B}"/>
              </a:ext>
            </a:extLst>
          </p:cNvPr>
          <p:cNvSpPr txBox="1"/>
          <p:nvPr/>
        </p:nvSpPr>
        <p:spPr>
          <a:xfrm>
            <a:off x="6950334" y="2081648"/>
            <a:ext cx="2044470" cy="400110"/>
          </a:xfrm>
          <a:prstGeom prst="rect">
            <a:avLst/>
          </a:prstGeom>
          <a:noFill/>
        </p:spPr>
        <p:txBody>
          <a:bodyPr wrap="none" rtlCol="0">
            <a:spAutoFit/>
          </a:bodyPr>
          <a:lstStyle/>
          <a:p>
            <a:pPr algn="l"/>
            <a:r>
              <a:rPr lang="en-US" sz="2000" dirty="0">
                <a:latin typeface="+mn-lt"/>
              </a:rPr>
              <a:t>choose best block</a:t>
            </a:r>
          </a:p>
        </p:txBody>
      </p:sp>
      <p:cxnSp>
        <p:nvCxnSpPr>
          <p:cNvPr id="80" name="Straight Arrow Connector 79">
            <a:extLst>
              <a:ext uri="{FF2B5EF4-FFF2-40B4-BE49-F238E27FC236}">
                <a16:creationId xmlns:a16="http://schemas.microsoft.com/office/drawing/2014/main" id="{BA64F54F-BA63-03A8-98A3-FCF265DB6D4E}"/>
              </a:ext>
            </a:extLst>
          </p:cNvPr>
          <p:cNvCxnSpPr>
            <a:stCxn id="9" idx="3"/>
            <a:endCxn id="7" idx="2"/>
          </p:cNvCxnSpPr>
          <p:nvPr/>
        </p:nvCxnSpPr>
        <p:spPr>
          <a:xfrm flipH="1" flipV="1">
            <a:off x="2978944" y="3955791"/>
            <a:ext cx="42863" cy="2870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0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left)">
                                      <p:cBhvr>
                                        <p:cTn id="10" dur="500"/>
                                        <p:tgtEl>
                                          <p:spTgt spid="74"/>
                                        </p:tgtEl>
                                      </p:cBhvr>
                                    </p:animEffect>
                                  </p:childTnLst>
                                </p:cTn>
                              </p:par>
                              <p:par>
                                <p:cTn id="11" presetID="22" presetClass="entr" presetSubtype="8"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par>
                                <p:cTn id="14" presetID="22" presetClass="entr" presetSubtype="8"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left)">
                                      <p:cBhvr>
                                        <p:cTn id="37" dur="500"/>
                                        <p:tgtEl>
                                          <p:spTgt spid="6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par>
                                <p:cTn id="49" presetID="22" presetClass="entr" presetSubtype="8"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right)">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left)">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8" grpId="0" animBg="1"/>
      <p:bldP spid="19" grpId="0" animBg="1"/>
      <p:bldP spid="77" grpId="0"/>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AA4D-0B05-DEE9-C2D2-77E9C0C3A9AC}"/>
              </a:ext>
            </a:extLst>
          </p:cNvPr>
          <p:cNvSpPr>
            <a:spLocks noGrp="1"/>
          </p:cNvSpPr>
          <p:nvPr>
            <p:ph type="title"/>
          </p:nvPr>
        </p:nvSpPr>
        <p:spPr/>
        <p:txBody>
          <a:bodyPr>
            <a:normAutofit fontScale="90000"/>
          </a:bodyPr>
          <a:lstStyle/>
          <a:p>
            <a:r>
              <a:rPr lang="en-US" dirty="0"/>
              <a:t>MEV-boost</a:t>
            </a:r>
          </a:p>
        </p:txBody>
      </p:sp>
      <p:sp>
        <p:nvSpPr>
          <p:cNvPr id="3" name="Content Placeholder 2">
            <a:extLst>
              <a:ext uri="{FF2B5EF4-FFF2-40B4-BE49-F238E27FC236}">
                <a16:creationId xmlns:a16="http://schemas.microsoft.com/office/drawing/2014/main" id="{692D02E9-2679-56AC-2DB8-5E27C0586F88}"/>
              </a:ext>
            </a:extLst>
          </p:cNvPr>
          <p:cNvSpPr>
            <a:spLocks noGrp="1"/>
          </p:cNvSpPr>
          <p:nvPr>
            <p:ph idx="1"/>
          </p:nvPr>
        </p:nvSpPr>
        <p:spPr>
          <a:xfrm>
            <a:off x="457200" y="1000122"/>
            <a:ext cx="8686800" cy="3943349"/>
          </a:xfrm>
        </p:spPr>
        <p:txBody>
          <a:bodyPr>
            <a:normAutofit/>
          </a:bodyPr>
          <a:lstStyle/>
          <a:p>
            <a:pPr marL="0" indent="0">
              <a:buNone/>
            </a:pPr>
            <a:r>
              <a:rPr lang="en-US" b="1" dirty="0"/>
              <a:t>Builder</a:t>
            </a:r>
            <a:r>
              <a:rPr lang="en-US" dirty="0"/>
              <a:t>:  collects bundles and Tx and builds a block</a:t>
            </a:r>
          </a:p>
          <a:p>
            <a:r>
              <a:rPr lang="en-US" dirty="0"/>
              <a:t>includes a MEV offer to validator  (</a:t>
            </a:r>
            <a:r>
              <a:rPr lang="en-US" dirty="0" err="1">
                <a:effectLst/>
              </a:rPr>
              <a:t>feeRecipient</a:t>
            </a:r>
            <a:r>
              <a:rPr lang="en-US" dirty="0">
                <a:effectLst/>
              </a:rPr>
              <a:t>)</a:t>
            </a:r>
          </a:p>
          <a:p>
            <a:pPr marL="0" indent="0">
              <a:spcBef>
                <a:spcPts val="1776"/>
              </a:spcBef>
              <a:buNone/>
            </a:pPr>
            <a:r>
              <a:rPr lang="en-US" b="1" dirty="0"/>
              <a:t>Relay</a:t>
            </a:r>
            <a:r>
              <a:rPr lang="en-US" dirty="0"/>
              <a:t>:  collects blocks, chooses block with max MEV offer</a:t>
            </a:r>
          </a:p>
          <a:p>
            <a:r>
              <a:rPr lang="en-US" dirty="0">
                <a:effectLst/>
              </a:rPr>
              <a:t>sends block header (and MEV of</a:t>
            </a:r>
            <a:r>
              <a:rPr lang="en-US" dirty="0"/>
              <a:t>fer) to block proposer</a:t>
            </a:r>
          </a:p>
          <a:p>
            <a:r>
              <a:rPr lang="en-US" dirty="0">
                <a:effectLst/>
              </a:rPr>
              <a:t>Can’t expose Tx </a:t>
            </a:r>
            <a:r>
              <a:rPr lang="en-US" dirty="0"/>
              <a:t>in block </a:t>
            </a:r>
            <a:r>
              <a:rPr lang="en-US" dirty="0">
                <a:effectLst/>
              </a:rPr>
              <a:t>to proposer (or </a:t>
            </a:r>
            <a:r>
              <a:rPr lang="en-US" dirty="0"/>
              <a:t>proposer could steal Tx)</a:t>
            </a:r>
          </a:p>
          <a:p>
            <a:pPr marL="0" indent="0">
              <a:spcBef>
                <a:spcPts val="1776"/>
              </a:spcBef>
              <a:buNone/>
            </a:pPr>
            <a:r>
              <a:rPr lang="en-US" b="1" dirty="0"/>
              <a:t>Proposer</a:t>
            </a:r>
            <a:r>
              <a:rPr lang="en-US" dirty="0"/>
              <a:t>:  chooses best offer and signs header with its staking key</a:t>
            </a:r>
          </a:p>
          <a:p>
            <a:pPr marL="0" indent="0">
              <a:buNone/>
            </a:pPr>
            <a:r>
              <a:rPr lang="en-US" dirty="0"/>
              <a:t>⇒  Then R</a:t>
            </a:r>
            <a:r>
              <a:rPr lang="en-US" dirty="0">
                <a:effectLst/>
              </a:rPr>
              <a:t>elay reveals block contents</a:t>
            </a:r>
            <a:r>
              <a:rPr lang="en-US" dirty="0"/>
              <a:t>;  </a:t>
            </a:r>
            <a:r>
              <a:rPr lang="en-US" dirty="0">
                <a:effectLst/>
              </a:rPr>
              <a:t>proposer sends to network</a:t>
            </a:r>
          </a:p>
          <a:p>
            <a:pPr marL="0" indent="0">
              <a:buNone/>
            </a:pPr>
            <a:r>
              <a:rPr lang="en-US" dirty="0"/>
              <a:t>	(if bad block, proposer can build a block locally from </a:t>
            </a:r>
            <a:r>
              <a:rPr lang="en-US" dirty="0" err="1"/>
              <a:t>mempool</a:t>
            </a:r>
            <a:r>
              <a:rPr lang="en-US" dirty="0"/>
              <a:t>)</a:t>
            </a:r>
            <a:endParaRPr lang="en-US" dirty="0">
              <a:effectLst/>
            </a:endParaRPr>
          </a:p>
        </p:txBody>
      </p:sp>
      <p:sp>
        <p:nvSpPr>
          <p:cNvPr id="4" name="TextBox 3">
            <a:extLst>
              <a:ext uri="{FF2B5EF4-FFF2-40B4-BE49-F238E27FC236}">
                <a16:creationId xmlns:a16="http://schemas.microsoft.com/office/drawing/2014/main" id="{26E2B39D-C9A7-9761-E87F-40F22B03DECF}"/>
              </a:ext>
            </a:extLst>
          </p:cNvPr>
          <p:cNvSpPr txBox="1"/>
          <p:nvPr/>
        </p:nvSpPr>
        <p:spPr>
          <a:xfrm>
            <a:off x="5161628" y="4835723"/>
            <a:ext cx="3982372" cy="307777"/>
          </a:xfrm>
          <a:prstGeom prst="rect">
            <a:avLst/>
          </a:prstGeom>
          <a:noFill/>
        </p:spPr>
        <p:txBody>
          <a:bodyPr wrap="none" rtlCol="0">
            <a:spAutoFit/>
          </a:bodyPr>
          <a:lstStyle/>
          <a:p>
            <a:pPr algn="l"/>
            <a:r>
              <a:rPr lang="en-US" sz="1400" dirty="0">
                <a:latin typeface="+mn-lt"/>
              </a:rPr>
              <a:t>https://</a:t>
            </a:r>
            <a:r>
              <a:rPr lang="en-US" sz="1400" dirty="0" err="1">
                <a:latin typeface="+mn-lt"/>
              </a:rPr>
              <a:t>writings.flashbots.net</a:t>
            </a:r>
            <a:r>
              <a:rPr lang="en-US" sz="1400" dirty="0">
                <a:latin typeface="+mn-lt"/>
              </a:rPr>
              <a:t>/searching-post-merge</a:t>
            </a:r>
          </a:p>
        </p:txBody>
      </p:sp>
    </p:spTree>
    <p:extLst>
      <p:ext uri="{BB962C8B-B14F-4D97-AF65-F5344CB8AC3E}">
        <p14:creationId xmlns:p14="http://schemas.microsoft.com/office/powerpoint/2010/main" val="30836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52E4-42B3-627E-7AD0-E08BBA5CC947}"/>
              </a:ext>
            </a:extLst>
          </p:cNvPr>
          <p:cNvSpPr>
            <a:spLocks noGrp="1"/>
          </p:cNvSpPr>
          <p:nvPr>
            <p:ph type="title"/>
          </p:nvPr>
        </p:nvSpPr>
        <p:spPr/>
        <p:txBody>
          <a:bodyPr>
            <a:normAutofit fontScale="90000"/>
          </a:bodyPr>
          <a:lstStyle/>
          <a:p>
            <a:r>
              <a:rPr lang="en-US" dirty="0"/>
              <a:t>Operating relays</a:t>
            </a:r>
          </a:p>
        </p:txBody>
      </p:sp>
      <p:sp>
        <p:nvSpPr>
          <p:cNvPr id="3" name="Content Placeholder 2">
            <a:extLst>
              <a:ext uri="{FF2B5EF4-FFF2-40B4-BE49-F238E27FC236}">
                <a16:creationId xmlns:a16="http://schemas.microsoft.com/office/drawing/2014/main" id="{00E6EF62-E5A7-E4FB-6B59-A1964496038B}"/>
              </a:ext>
            </a:extLst>
          </p:cNvPr>
          <p:cNvSpPr>
            <a:spLocks noGrp="1"/>
          </p:cNvSpPr>
          <p:nvPr>
            <p:ph idx="1"/>
          </p:nvPr>
        </p:nvSpPr>
        <p:spPr/>
        <p:txBody>
          <a:bodyPr/>
          <a:lstStyle/>
          <a:p>
            <a:pPr marL="0" indent="0">
              <a:buNone/>
              <a:tabLst>
                <a:tab pos="1654175" algn="l"/>
              </a:tabLst>
            </a:pPr>
            <a:r>
              <a:rPr lang="en-US" b="1" dirty="0" err="1"/>
              <a:t>Flashbots</a:t>
            </a:r>
            <a:r>
              <a:rPr lang="en-US" dirty="0"/>
              <a:t>:	</a:t>
            </a:r>
            <a:r>
              <a:rPr lang="en-US" b="0" i="0" dirty="0">
                <a:solidFill>
                  <a:srgbClr val="24292F"/>
                </a:solidFill>
                <a:effectLst/>
                <a:latin typeface="-apple-system"/>
              </a:rPr>
              <a:t>Filters out OFAC sanctioned addresses,</a:t>
            </a:r>
            <a:br>
              <a:rPr lang="en-US" dirty="0">
                <a:solidFill>
                  <a:srgbClr val="24292F"/>
                </a:solidFill>
                <a:latin typeface="-apple-system"/>
              </a:rPr>
            </a:br>
            <a:r>
              <a:rPr lang="en-US" dirty="0">
                <a:solidFill>
                  <a:srgbClr val="24292F"/>
                </a:solidFill>
                <a:latin typeface="-apple-system"/>
              </a:rPr>
              <a:t>	</a:t>
            </a:r>
            <a:r>
              <a:rPr lang="en-US" b="0" i="0" dirty="0">
                <a:solidFill>
                  <a:srgbClr val="24292F"/>
                </a:solidFill>
                <a:effectLst/>
                <a:latin typeface="-apple-system"/>
              </a:rPr>
              <a:t>aims to maximize validator payout </a:t>
            </a:r>
            <a:br>
              <a:rPr lang="en-US" b="0" i="0" dirty="0">
                <a:solidFill>
                  <a:srgbClr val="24292F"/>
                </a:solidFill>
                <a:effectLst/>
                <a:latin typeface="-apple-system"/>
              </a:rPr>
            </a:br>
            <a:r>
              <a:rPr lang="en-US" b="0" i="0" dirty="0">
                <a:solidFill>
                  <a:srgbClr val="24292F"/>
                </a:solidFill>
                <a:effectLst/>
                <a:latin typeface="-apple-system"/>
              </a:rPr>
              <a:t>			(so that many validators will work with it)</a:t>
            </a:r>
          </a:p>
          <a:p>
            <a:pPr marL="0" indent="0">
              <a:buNone/>
              <a:tabLst>
                <a:tab pos="1654175" algn="l"/>
              </a:tabLst>
            </a:pPr>
            <a:endParaRPr lang="en-US" dirty="0">
              <a:solidFill>
                <a:srgbClr val="24292F"/>
              </a:solidFill>
              <a:latin typeface="-apple-system"/>
            </a:endParaRPr>
          </a:p>
          <a:p>
            <a:pPr marL="0" indent="0">
              <a:buNone/>
              <a:tabLst>
                <a:tab pos="1654175" algn="l"/>
              </a:tabLst>
            </a:pPr>
            <a:r>
              <a:rPr lang="en-US" b="1" dirty="0" err="1">
                <a:solidFill>
                  <a:srgbClr val="24292F"/>
                </a:solidFill>
                <a:latin typeface="-apple-system"/>
              </a:rPr>
              <a:t>BloXroute</a:t>
            </a:r>
            <a:r>
              <a:rPr lang="en-US" dirty="0">
                <a:solidFill>
                  <a:srgbClr val="24292F"/>
                </a:solidFill>
                <a:latin typeface="-apple-system"/>
              </a:rPr>
              <a:t>:	no censorship</a:t>
            </a:r>
          </a:p>
          <a:p>
            <a:pPr marL="0" indent="0">
              <a:buNone/>
              <a:tabLst>
                <a:tab pos="1654175" algn="l"/>
              </a:tabLst>
            </a:pPr>
            <a:r>
              <a:rPr lang="en-US" b="0" i="0" dirty="0">
                <a:solidFill>
                  <a:srgbClr val="24292F"/>
                </a:solidFill>
                <a:effectLst/>
                <a:latin typeface="-apple-system"/>
              </a:rPr>
              <a:t>	</a:t>
            </a:r>
            <a:r>
              <a:rPr lang="en-US" dirty="0">
                <a:solidFill>
                  <a:srgbClr val="24292F"/>
                </a:solidFill>
                <a:latin typeface="-apple-system"/>
              </a:rPr>
              <a:t>	</a:t>
            </a:r>
            <a:r>
              <a:rPr lang="en-US" b="0" i="0" dirty="0">
                <a:solidFill>
                  <a:srgbClr val="24292F"/>
                </a:solidFill>
                <a:effectLst/>
                <a:latin typeface="-apple-system"/>
              </a:rPr>
              <a:t>aims to maximize validator payout </a:t>
            </a:r>
            <a:br>
              <a:rPr lang="en-US" b="0" i="0" dirty="0">
                <a:solidFill>
                  <a:srgbClr val="24292F"/>
                </a:solidFill>
                <a:effectLst/>
                <a:latin typeface="-apple-system"/>
              </a:rPr>
            </a:br>
            <a:endParaRPr lang="en-US" dirty="0">
              <a:solidFill>
                <a:srgbClr val="24292F"/>
              </a:solidFill>
              <a:latin typeface="-apple-system"/>
            </a:endParaRPr>
          </a:p>
        </p:txBody>
      </p:sp>
      <p:sp>
        <p:nvSpPr>
          <p:cNvPr id="4" name="TextBox 3">
            <a:extLst>
              <a:ext uri="{FF2B5EF4-FFF2-40B4-BE49-F238E27FC236}">
                <a16:creationId xmlns:a16="http://schemas.microsoft.com/office/drawing/2014/main" id="{5D037658-5BA4-9454-C9A4-4A9273A47000}"/>
              </a:ext>
            </a:extLst>
          </p:cNvPr>
          <p:cNvSpPr txBox="1"/>
          <p:nvPr/>
        </p:nvSpPr>
        <p:spPr>
          <a:xfrm>
            <a:off x="457200" y="4041213"/>
            <a:ext cx="550151" cy="707886"/>
          </a:xfrm>
          <a:prstGeom prst="rect">
            <a:avLst/>
          </a:prstGeom>
          <a:noFill/>
        </p:spPr>
        <p:txBody>
          <a:bodyPr wrap="none" rtlCol="0">
            <a:spAutoFit/>
          </a:bodyPr>
          <a:lstStyle/>
          <a:p>
            <a:pPr algn="l"/>
            <a:r>
              <a:rPr lang="en-US" sz="4000" b="1" dirty="0">
                <a:latin typeface="+mn-lt"/>
              </a:rPr>
              <a:t>…</a:t>
            </a:r>
          </a:p>
        </p:txBody>
      </p:sp>
    </p:spTree>
    <p:extLst>
      <p:ext uri="{BB962C8B-B14F-4D97-AF65-F5344CB8AC3E}">
        <p14:creationId xmlns:p14="http://schemas.microsoft.com/office/powerpoint/2010/main" val="378076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9C5B-0AD3-ACAD-76E5-D438FC2CF983}"/>
              </a:ext>
            </a:extLst>
          </p:cNvPr>
          <p:cNvSpPr>
            <a:spLocks noGrp="1"/>
          </p:cNvSpPr>
          <p:nvPr>
            <p:ph type="title"/>
          </p:nvPr>
        </p:nvSpPr>
        <p:spPr/>
        <p:txBody>
          <a:bodyPr>
            <a:normAutofit fontScale="90000"/>
          </a:bodyPr>
          <a:lstStyle/>
          <a:p>
            <a:r>
              <a:rPr lang="en-US" dirty="0"/>
              <a:t>An example:  </a:t>
            </a:r>
            <a:r>
              <a:rPr lang="en-US" dirty="0" err="1"/>
              <a:t>flashbots</a:t>
            </a:r>
            <a:r>
              <a:rPr lang="en-US" dirty="0"/>
              <a:t> relay</a:t>
            </a:r>
          </a:p>
        </p:txBody>
      </p:sp>
      <p:pic>
        <p:nvPicPr>
          <p:cNvPr id="4" name="Picture 3">
            <a:extLst>
              <a:ext uri="{FF2B5EF4-FFF2-40B4-BE49-F238E27FC236}">
                <a16:creationId xmlns:a16="http://schemas.microsoft.com/office/drawing/2014/main" id="{C4F7B32B-197F-0998-64D6-71E5B1AC1D53}"/>
              </a:ext>
            </a:extLst>
          </p:cNvPr>
          <p:cNvPicPr>
            <a:picLocks noChangeAspect="1"/>
          </p:cNvPicPr>
          <p:nvPr/>
        </p:nvPicPr>
        <p:blipFill>
          <a:blip r:embed="rId3"/>
          <a:stretch>
            <a:fillRect/>
          </a:stretch>
        </p:blipFill>
        <p:spPr>
          <a:xfrm>
            <a:off x="457200" y="982466"/>
            <a:ext cx="7772400" cy="1206894"/>
          </a:xfrm>
          <a:prstGeom prst="rect">
            <a:avLst/>
          </a:prstGeom>
        </p:spPr>
      </p:pic>
      <p:pic>
        <p:nvPicPr>
          <p:cNvPr id="5" name="Picture 4">
            <a:extLst>
              <a:ext uri="{FF2B5EF4-FFF2-40B4-BE49-F238E27FC236}">
                <a16:creationId xmlns:a16="http://schemas.microsoft.com/office/drawing/2014/main" id="{669C999A-E2C8-72D1-4A0B-5F499F4FB63A}"/>
              </a:ext>
            </a:extLst>
          </p:cNvPr>
          <p:cNvPicPr>
            <a:picLocks noChangeAspect="1"/>
          </p:cNvPicPr>
          <p:nvPr/>
        </p:nvPicPr>
        <p:blipFill>
          <a:blip r:embed="rId4"/>
          <a:stretch>
            <a:fillRect/>
          </a:stretch>
        </p:blipFill>
        <p:spPr>
          <a:xfrm>
            <a:off x="542925" y="2255729"/>
            <a:ext cx="7772400" cy="2558160"/>
          </a:xfrm>
          <a:prstGeom prst="rect">
            <a:avLst/>
          </a:prstGeom>
        </p:spPr>
      </p:pic>
      <p:sp>
        <p:nvSpPr>
          <p:cNvPr id="6" name="Rectangle 5">
            <a:extLst>
              <a:ext uri="{FF2B5EF4-FFF2-40B4-BE49-F238E27FC236}">
                <a16:creationId xmlns:a16="http://schemas.microsoft.com/office/drawing/2014/main" id="{32E989FE-19C8-393D-09C0-E32E9A610C10}"/>
              </a:ext>
            </a:extLst>
          </p:cNvPr>
          <p:cNvSpPr/>
          <p:nvPr/>
        </p:nvSpPr>
        <p:spPr>
          <a:xfrm>
            <a:off x="5050633" y="1585913"/>
            <a:ext cx="1728788" cy="34326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9DA576-6EC5-A8D4-ED75-81178EA3752A}"/>
              </a:ext>
            </a:extLst>
          </p:cNvPr>
          <p:cNvSpPr/>
          <p:nvPr/>
        </p:nvSpPr>
        <p:spPr>
          <a:xfrm>
            <a:off x="3254630" y="1585913"/>
            <a:ext cx="1504183" cy="34326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7A940C-93EF-1FBE-E294-6A3EF3220C63}"/>
              </a:ext>
            </a:extLst>
          </p:cNvPr>
          <p:cNvSpPr txBox="1"/>
          <p:nvPr/>
        </p:nvSpPr>
        <p:spPr>
          <a:xfrm>
            <a:off x="5032381" y="1255583"/>
            <a:ext cx="1765291" cy="400110"/>
          </a:xfrm>
          <a:prstGeom prst="rect">
            <a:avLst/>
          </a:prstGeom>
          <a:noFill/>
        </p:spPr>
        <p:txBody>
          <a:bodyPr wrap="none" rtlCol="0">
            <a:spAutoFit/>
          </a:bodyPr>
          <a:lstStyle/>
          <a:p>
            <a:pPr algn="l"/>
            <a:r>
              <a:rPr lang="en-US" sz="2000" dirty="0">
                <a:latin typeface="+mn-lt"/>
              </a:rPr>
              <a:t>fee to validator</a:t>
            </a:r>
          </a:p>
        </p:txBody>
      </p:sp>
    </p:spTree>
    <p:extLst>
      <p:ext uri="{BB962C8B-B14F-4D97-AF65-F5344CB8AC3E}">
        <p14:creationId xmlns:p14="http://schemas.microsoft.com/office/powerpoint/2010/main" val="636275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8315-9703-FB00-E28E-39C11A84AC38}"/>
              </a:ext>
            </a:extLst>
          </p:cNvPr>
          <p:cNvSpPr>
            <a:spLocks noGrp="1"/>
          </p:cNvSpPr>
          <p:nvPr>
            <p:ph type="title"/>
          </p:nvPr>
        </p:nvSpPr>
        <p:spPr/>
        <p:txBody>
          <a:bodyPr>
            <a:normAutofit fontScale="90000"/>
          </a:bodyPr>
          <a:lstStyle/>
          <a:p>
            <a:r>
              <a:rPr lang="en-US" dirty="0"/>
              <a:t>An example:  </a:t>
            </a:r>
            <a:r>
              <a:rPr lang="en-US" dirty="0" err="1"/>
              <a:t>flashbots</a:t>
            </a:r>
            <a:r>
              <a:rPr lang="en-US" dirty="0"/>
              <a:t> relay</a:t>
            </a:r>
          </a:p>
        </p:txBody>
      </p:sp>
      <p:pic>
        <p:nvPicPr>
          <p:cNvPr id="4" name="Picture 3">
            <a:extLst>
              <a:ext uri="{FF2B5EF4-FFF2-40B4-BE49-F238E27FC236}">
                <a16:creationId xmlns:a16="http://schemas.microsoft.com/office/drawing/2014/main" id="{E4655BFC-22AA-06DF-1156-5A465B26002C}"/>
              </a:ext>
            </a:extLst>
          </p:cNvPr>
          <p:cNvPicPr>
            <a:picLocks noChangeAspect="1"/>
          </p:cNvPicPr>
          <p:nvPr/>
        </p:nvPicPr>
        <p:blipFill rotWithShape="1">
          <a:blip r:embed="rId2"/>
          <a:srcRect t="32290" r="12500"/>
          <a:stretch/>
        </p:blipFill>
        <p:spPr>
          <a:xfrm>
            <a:off x="328613" y="1271588"/>
            <a:ext cx="6800850" cy="2871787"/>
          </a:xfrm>
          <a:prstGeom prst="rect">
            <a:avLst/>
          </a:prstGeom>
        </p:spPr>
      </p:pic>
      <p:sp>
        <p:nvSpPr>
          <p:cNvPr id="5" name="Rectangle 4">
            <a:extLst>
              <a:ext uri="{FF2B5EF4-FFF2-40B4-BE49-F238E27FC236}">
                <a16:creationId xmlns:a16="http://schemas.microsoft.com/office/drawing/2014/main" id="{417FA490-ED7C-FCA3-46AA-219EB7A62335}"/>
              </a:ext>
            </a:extLst>
          </p:cNvPr>
          <p:cNvSpPr/>
          <p:nvPr/>
        </p:nvSpPr>
        <p:spPr>
          <a:xfrm>
            <a:off x="2828925" y="3000375"/>
            <a:ext cx="4500563" cy="51435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FFCDFE-5E92-B931-1723-453959F64D1D}"/>
              </a:ext>
            </a:extLst>
          </p:cNvPr>
          <p:cNvSpPr txBox="1"/>
          <p:nvPr/>
        </p:nvSpPr>
        <p:spPr>
          <a:xfrm>
            <a:off x="3143250" y="4436114"/>
            <a:ext cx="5734134" cy="461665"/>
          </a:xfrm>
          <a:prstGeom prst="rect">
            <a:avLst/>
          </a:prstGeom>
          <a:noFill/>
        </p:spPr>
        <p:txBody>
          <a:bodyPr wrap="none" rtlCol="0">
            <a:spAutoFit/>
          </a:bodyPr>
          <a:lstStyle/>
          <a:p>
            <a:pPr algn="l"/>
            <a:r>
              <a:rPr lang="en-US" dirty="0">
                <a:latin typeface="+mn-lt"/>
              </a:rPr>
              <a:t>address of validator who proposed the block</a:t>
            </a:r>
          </a:p>
        </p:txBody>
      </p:sp>
      <p:sp>
        <p:nvSpPr>
          <p:cNvPr id="7" name="Freeform 6">
            <a:extLst>
              <a:ext uri="{FF2B5EF4-FFF2-40B4-BE49-F238E27FC236}">
                <a16:creationId xmlns:a16="http://schemas.microsoft.com/office/drawing/2014/main" id="{A4D87A33-B8A5-FC73-2C96-C17D6EEBDFD4}"/>
              </a:ext>
            </a:extLst>
          </p:cNvPr>
          <p:cNvSpPr/>
          <p:nvPr/>
        </p:nvSpPr>
        <p:spPr>
          <a:xfrm>
            <a:off x="7429500" y="3243263"/>
            <a:ext cx="1163622" cy="1200150"/>
          </a:xfrm>
          <a:custGeom>
            <a:avLst/>
            <a:gdLst>
              <a:gd name="connsiteX0" fmla="*/ 1143000 w 1163622"/>
              <a:gd name="connsiteY0" fmla="*/ 1200150 h 1200150"/>
              <a:gd name="connsiteX1" fmla="*/ 1143000 w 1163622"/>
              <a:gd name="connsiteY1" fmla="*/ 742950 h 1200150"/>
              <a:gd name="connsiteX2" fmla="*/ 928688 w 1163622"/>
              <a:gd name="connsiteY2" fmla="*/ 157162 h 1200150"/>
              <a:gd name="connsiteX3" fmla="*/ 0 w 1163622"/>
              <a:gd name="connsiteY3" fmla="*/ 0 h 1200150"/>
            </a:gdLst>
            <a:ahLst/>
            <a:cxnLst>
              <a:cxn ang="0">
                <a:pos x="connsiteX0" y="connsiteY0"/>
              </a:cxn>
              <a:cxn ang="0">
                <a:pos x="connsiteX1" y="connsiteY1"/>
              </a:cxn>
              <a:cxn ang="0">
                <a:pos x="connsiteX2" y="connsiteY2"/>
              </a:cxn>
              <a:cxn ang="0">
                <a:pos x="connsiteX3" y="connsiteY3"/>
              </a:cxn>
            </a:cxnLst>
            <a:rect l="l" t="t" r="r" b="b"/>
            <a:pathLst>
              <a:path w="1163622" h="1200150">
                <a:moveTo>
                  <a:pt x="1143000" y="1200150"/>
                </a:moveTo>
                <a:cubicBezTo>
                  <a:pt x="1160859" y="1058465"/>
                  <a:pt x="1178719" y="916781"/>
                  <a:pt x="1143000" y="742950"/>
                </a:cubicBezTo>
                <a:cubicBezTo>
                  <a:pt x="1107281" y="569119"/>
                  <a:pt x="1119188" y="280987"/>
                  <a:pt x="928688" y="157162"/>
                </a:cubicBezTo>
                <a:cubicBezTo>
                  <a:pt x="738188" y="33337"/>
                  <a:pt x="369094" y="16668"/>
                  <a:pt x="0" y="0"/>
                </a:cubicBezTo>
              </a:path>
            </a:pathLst>
          </a:custGeom>
          <a:noFill/>
          <a:ln w="38100">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79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045FE-4A3A-EA2B-DC4D-3FD9C24A1DB6}"/>
              </a:ext>
            </a:extLst>
          </p:cNvPr>
          <p:cNvPicPr>
            <a:picLocks noChangeAspect="1"/>
          </p:cNvPicPr>
          <p:nvPr/>
        </p:nvPicPr>
        <p:blipFill>
          <a:blip r:embed="rId3"/>
          <a:stretch>
            <a:fillRect/>
          </a:stretch>
        </p:blipFill>
        <p:spPr>
          <a:xfrm>
            <a:off x="188656" y="1334932"/>
            <a:ext cx="2670278" cy="526706"/>
          </a:xfrm>
          <a:prstGeom prst="rect">
            <a:avLst/>
          </a:prstGeom>
        </p:spPr>
      </p:pic>
      <p:pic>
        <p:nvPicPr>
          <p:cNvPr id="3" name="Picture 2">
            <a:extLst>
              <a:ext uri="{FF2B5EF4-FFF2-40B4-BE49-F238E27FC236}">
                <a16:creationId xmlns:a16="http://schemas.microsoft.com/office/drawing/2014/main" id="{A54A22F9-2F5D-3CD0-73A0-2600F01676F2}"/>
              </a:ext>
            </a:extLst>
          </p:cNvPr>
          <p:cNvPicPr>
            <a:picLocks noChangeAspect="1"/>
          </p:cNvPicPr>
          <p:nvPr/>
        </p:nvPicPr>
        <p:blipFill>
          <a:blip r:embed="rId4"/>
          <a:stretch>
            <a:fillRect/>
          </a:stretch>
        </p:blipFill>
        <p:spPr>
          <a:xfrm>
            <a:off x="2831277" y="1379038"/>
            <a:ext cx="1854200" cy="482600"/>
          </a:xfrm>
          <a:prstGeom prst="rect">
            <a:avLst/>
          </a:prstGeom>
        </p:spPr>
      </p:pic>
      <p:pic>
        <p:nvPicPr>
          <p:cNvPr id="4" name="Picture 3">
            <a:extLst>
              <a:ext uri="{FF2B5EF4-FFF2-40B4-BE49-F238E27FC236}">
                <a16:creationId xmlns:a16="http://schemas.microsoft.com/office/drawing/2014/main" id="{E4CAE367-0AE2-90A5-654E-40B3CEBB5428}"/>
              </a:ext>
            </a:extLst>
          </p:cNvPr>
          <p:cNvPicPr>
            <a:picLocks noChangeAspect="1"/>
          </p:cNvPicPr>
          <p:nvPr/>
        </p:nvPicPr>
        <p:blipFill>
          <a:blip r:embed="rId5"/>
          <a:stretch>
            <a:fillRect/>
          </a:stretch>
        </p:blipFill>
        <p:spPr>
          <a:xfrm>
            <a:off x="4722963" y="1379038"/>
            <a:ext cx="2070100" cy="482600"/>
          </a:xfrm>
          <a:prstGeom prst="rect">
            <a:avLst/>
          </a:prstGeom>
        </p:spPr>
      </p:pic>
      <p:pic>
        <p:nvPicPr>
          <p:cNvPr id="5" name="Picture 4">
            <a:extLst>
              <a:ext uri="{FF2B5EF4-FFF2-40B4-BE49-F238E27FC236}">
                <a16:creationId xmlns:a16="http://schemas.microsoft.com/office/drawing/2014/main" id="{C49E94F8-8754-EF3D-B425-DD04F7573A3D}"/>
              </a:ext>
            </a:extLst>
          </p:cNvPr>
          <p:cNvPicPr>
            <a:picLocks noChangeAspect="1"/>
          </p:cNvPicPr>
          <p:nvPr/>
        </p:nvPicPr>
        <p:blipFill>
          <a:blip r:embed="rId6"/>
          <a:stretch>
            <a:fillRect/>
          </a:stretch>
        </p:blipFill>
        <p:spPr>
          <a:xfrm>
            <a:off x="6882580" y="2405742"/>
            <a:ext cx="1689100" cy="482600"/>
          </a:xfrm>
          <a:prstGeom prst="rect">
            <a:avLst/>
          </a:prstGeom>
        </p:spPr>
      </p:pic>
      <p:pic>
        <p:nvPicPr>
          <p:cNvPr id="8" name="Picture 7">
            <a:extLst>
              <a:ext uri="{FF2B5EF4-FFF2-40B4-BE49-F238E27FC236}">
                <a16:creationId xmlns:a16="http://schemas.microsoft.com/office/drawing/2014/main" id="{E9603875-CEDC-12B8-3449-FF1B262E58AC}"/>
              </a:ext>
            </a:extLst>
          </p:cNvPr>
          <p:cNvPicPr>
            <a:picLocks noChangeAspect="1"/>
          </p:cNvPicPr>
          <p:nvPr/>
        </p:nvPicPr>
        <p:blipFill>
          <a:blip r:embed="rId7"/>
          <a:stretch>
            <a:fillRect/>
          </a:stretch>
        </p:blipFill>
        <p:spPr>
          <a:xfrm>
            <a:off x="2654709" y="2301349"/>
            <a:ext cx="1689100" cy="698500"/>
          </a:xfrm>
          <a:prstGeom prst="rect">
            <a:avLst/>
          </a:prstGeom>
        </p:spPr>
      </p:pic>
      <p:pic>
        <p:nvPicPr>
          <p:cNvPr id="9" name="Picture 8">
            <a:extLst>
              <a:ext uri="{FF2B5EF4-FFF2-40B4-BE49-F238E27FC236}">
                <a16:creationId xmlns:a16="http://schemas.microsoft.com/office/drawing/2014/main" id="{1DFF6D6C-9E7A-65EE-C89E-8D46C673CFCE}"/>
              </a:ext>
            </a:extLst>
          </p:cNvPr>
          <p:cNvPicPr>
            <a:picLocks noChangeAspect="1"/>
          </p:cNvPicPr>
          <p:nvPr/>
        </p:nvPicPr>
        <p:blipFill>
          <a:blip r:embed="rId8"/>
          <a:stretch>
            <a:fillRect/>
          </a:stretch>
        </p:blipFill>
        <p:spPr>
          <a:xfrm>
            <a:off x="2211337" y="3436173"/>
            <a:ext cx="1162050" cy="497133"/>
          </a:xfrm>
          <a:prstGeom prst="rect">
            <a:avLst/>
          </a:prstGeom>
        </p:spPr>
      </p:pic>
      <p:pic>
        <p:nvPicPr>
          <p:cNvPr id="10" name="Picture 9">
            <a:extLst>
              <a:ext uri="{FF2B5EF4-FFF2-40B4-BE49-F238E27FC236}">
                <a16:creationId xmlns:a16="http://schemas.microsoft.com/office/drawing/2014/main" id="{66A45B27-3000-5940-921E-C3D3B2954D53}"/>
              </a:ext>
            </a:extLst>
          </p:cNvPr>
          <p:cNvPicPr>
            <a:picLocks noChangeAspect="1"/>
          </p:cNvPicPr>
          <p:nvPr/>
        </p:nvPicPr>
        <p:blipFill>
          <a:blip r:embed="rId9"/>
          <a:stretch>
            <a:fillRect/>
          </a:stretch>
        </p:blipFill>
        <p:spPr>
          <a:xfrm>
            <a:off x="4571999" y="2253979"/>
            <a:ext cx="1854200" cy="793241"/>
          </a:xfrm>
          <a:prstGeom prst="rect">
            <a:avLst/>
          </a:prstGeom>
        </p:spPr>
      </p:pic>
      <p:pic>
        <p:nvPicPr>
          <p:cNvPr id="11" name="Picture 10">
            <a:extLst>
              <a:ext uri="{FF2B5EF4-FFF2-40B4-BE49-F238E27FC236}">
                <a16:creationId xmlns:a16="http://schemas.microsoft.com/office/drawing/2014/main" id="{D25A3357-BE40-50A0-F9DB-64F2D7584A35}"/>
              </a:ext>
            </a:extLst>
          </p:cNvPr>
          <p:cNvPicPr>
            <a:picLocks noChangeAspect="1"/>
          </p:cNvPicPr>
          <p:nvPr/>
        </p:nvPicPr>
        <p:blipFill>
          <a:blip r:embed="rId10"/>
          <a:stretch>
            <a:fillRect/>
          </a:stretch>
        </p:blipFill>
        <p:spPr>
          <a:xfrm>
            <a:off x="638073" y="2422488"/>
            <a:ext cx="1638300" cy="546100"/>
          </a:xfrm>
          <a:prstGeom prst="rect">
            <a:avLst/>
          </a:prstGeom>
        </p:spPr>
      </p:pic>
      <p:pic>
        <p:nvPicPr>
          <p:cNvPr id="12" name="Picture 11">
            <a:extLst>
              <a:ext uri="{FF2B5EF4-FFF2-40B4-BE49-F238E27FC236}">
                <a16:creationId xmlns:a16="http://schemas.microsoft.com/office/drawing/2014/main" id="{E30BF7C0-828D-6C0B-54F1-9BE7B91EC61B}"/>
              </a:ext>
            </a:extLst>
          </p:cNvPr>
          <p:cNvPicPr>
            <a:picLocks noChangeAspect="1"/>
          </p:cNvPicPr>
          <p:nvPr/>
        </p:nvPicPr>
        <p:blipFill>
          <a:blip r:embed="rId11"/>
          <a:stretch>
            <a:fillRect/>
          </a:stretch>
        </p:blipFill>
        <p:spPr>
          <a:xfrm>
            <a:off x="4101895" y="3452958"/>
            <a:ext cx="2574208" cy="447018"/>
          </a:xfrm>
          <a:prstGeom prst="rect">
            <a:avLst/>
          </a:prstGeom>
        </p:spPr>
      </p:pic>
      <p:pic>
        <p:nvPicPr>
          <p:cNvPr id="7" name="Picture 6">
            <a:extLst>
              <a:ext uri="{FF2B5EF4-FFF2-40B4-BE49-F238E27FC236}">
                <a16:creationId xmlns:a16="http://schemas.microsoft.com/office/drawing/2014/main" id="{2274D6D4-43A9-518A-1E37-70E2EDF682E3}"/>
              </a:ext>
            </a:extLst>
          </p:cNvPr>
          <p:cNvPicPr>
            <a:picLocks noChangeAspect="1"/>
          </p:cNvPicPr>
          <p:nvPr/>
        </p:nvPicPr>
        <p:blipFill>
          <a:blip r:embed="rId12"/>
          <a:stretch>
            <a:fillRect/>
          </a:stretch>
        </p:blipFill>
        <p:spPr>
          <a:xfrm>
            <a:off x="7104830" y="1317345"/>
            <a:ext cx="1854200" cy="561879"/>
          </a:xfrm>
          <a:prstGeom prst="rect">
            <a:avLst/>
          </a:prstGeom>
        </p:spPr>
      </p:pic>
      <p:sp>
        <p:nvSpPr>
          <p:cNvPr id="14" name="Title 13">
            <a:extLst>
              <a:ext uri="{FF2B5EF4-FFF2-40B4-BE49-F238E27FC236}">
                <a16:creationId xmlns:a16="http://schemas.microsoft.com/office/drawing/2014/main" id="{8DB973A1-0408-A356-B6C1-7A7092644C54}"/>
              </a:ext>
            </a:extLst>
          </p:cNvPr>
          <p:cNvSpPr>
            <a:spLocks noGrp="1"/>
          </p:cNvSpPr>
          <p:nvPr>
            <p:ph type="title"/>
          </p:nvPr>
        </p:nvSpPr>
        <p:spPr/>
        <p:txBody>
          <a:bodyPr>
            <a:normAutofit fontScale="90000"/>
          </a:bodyPr>
          <a:lstStyle/>
          <a:p>
            <a:r>
              <a:rPr lang="en-US" sz="4400" dirty="0">
                <a:latin typeface="+mn-lt"/>
              </a:rPr>
              <a:t>Commercial interest in SNARKs</a:t>
            </a:r>
          </a:p>
        </p:txBody>
      </p:sp>
      <p:sp>
        <p:nvSpPr>
          <p:cNvPr id="16" name="TextBox 15">
            <a:extLst>
              <a:ext uri="{FF2B5EF4-FFF2-40B4-BE49-F238E27FC236}">
                <a16:creationId xmlns:a16="http://schemas.microsoft.com/office/drawing/2014/main" id="{C9FADF76-2DF6-C003-C4BE-5E8C02DA00AD}"/>
              </a:ext>
            </a:extLst>
          </p:cNvPr>
          <p:cNvSpPr txBox="1"/>
          <p:nvPr/>
        </p:nvSpPr>
        <p:spPr>
          <a:xfrm>
            <a:off x="1959698" y="4407707"/>
            <a:ext cx="5451557" cy="461665"/>
          </a:xfrm>
          <a:prstGeom prst="rect">
            <a:avLst/>
          </a:prstGeom>
          <a:noFill/>
        </p:spPr>
        <p:txBody>
          <a:bodyPr wrap="none" rtlCol="0">
            <a:spAutoFit/>
          </a:bodyPr>
          <a:lstStyle/>
          <a:p>
            <a:pPr algn="l"/>
            <a:r>
              <a:rPr lang="en-US" dirty="0">
                <a:latin typeface="+mn-lt"/>
              </a:rPr>
              <a:t>Many more building applications on top …</a:t>
            </a:r>
          </a:p>
        </p:txBody>
      </p:sp>
    </p:spTree>
    <p:extLst>
      <p:ext uri="{BB962C8B-B14F-4D97-AF65-F5344CB8AC3E}">
        <p14:creationId xmlns:p14="http://schemas.microsoft.com/office/powerpoint/2010/main" val="341292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3A3A-EEE0-87F4-E14C-C17F2116CC55}"/>
              </a:ext>
            </a:extLst>
          </p:cNvPr>
          <p:cNvSpPr>
            <a:spLocks noGrp="1"/>
          </p:cNvSpPr>
          <p:nvPr>
            <p:ph type="title"/>
          </p:nvPr>
        </p:nvSpPr>
        <p:spPr/>
        <p:txBody>
          <a:bodyPr>
            <a:normAutofit fontScale="90000"/>
          </a:bodyPr>
          <a:lstStyle/>
          <a:p>
            <a:r>
              <a:rPr lang="en-US" dirty="0"/>
              <a:t>Are we done?   Not quite …</a:t>
            </a:r>
          </a:p>
        </p:txBody>
      </p:sp>
      <p:sp>
        <p:nvSpPr>
          <p:cNvPr id="3" name="Content Placeholder 2">
            <a:extLst>
              <a:ext uri="{FF2B5EF4-FFF2-40B4-BE49-F238E27FC236}">
                <a16:creationId xmlns:a16="http://schemas.microsoft.com/office/drawing/2014/main" id="{DEABB589-D257-1F36-5446-8750ED889F59}"/>
              </a:ext>
            </a:extLst>
          </p:cNvPr>
          <p:cNvSpPr>
            <a:spLocks noGrp="1"/>
          </p:cNvSpPr>
          <p:nvPr>
            <p:ph idx="1"/>
          </p:nvPr>
        </p:nvSpPr>
        <p:spPr>
          <a:xfrm>
            <a:off x="457200" y="1200150"/>
            <a:ext cx="8515350" cy="3943349"/>
          </a:xfrm>
        </p:spPr>
        <p:txBody>
          <a:bodyPr>
            <a:normAutofit/>
          </a:bodyPr>
          <a:lstStyle/>
          <a:p>
            <a:pPr marL="0" indent="0">
              <a:buNone/>
            </a:pPr>
            <a:r>
              <a:rPr lang="en-US" dirty="0"/>
              <a:t>Over the last 30 days:  five block builders built </a:t>
            </a:r>
            <a:r>
              <a:rPr lang="en-US" dirty="0">
                <a:hlinkClick r:id="rId2">
                  <a:extLst>
                    <a:ext uri="{A12FA001-AC4F-418D-AE19-62706E023703}">
                      <ahyp:hlinkClr xmlns:ahyp="http://schemas.microsoft.com/office/drawing/2018/hyperlinkcolor" val="tx"/>
                    </a:ext>
                  </a:extLst>
                </a:hlinkClick>
              </a:rPr>
              <a:t>80% of all blocks</a:t>
            </a:r>
            <a:r>
              <a:rPr lang="en-US" dirty="0"/>
              <a:t> !! </a:t>
            </a:r>
          </a:p>
          <a:p>
            <a:r>
              <a:rPr lang="en-US" dirty="0"/>
              <a:t>Clear centralization in the builder market</a:t>
            </a:r>
          </a:p>
          <a:p>
            <a:r>
              <a:rPr lang="en-US" dirty="0"/>
              <a:t>Enables censorship by builders</a:t>
            </a:r>
          </a:p>
          <a:p>
            <a:endParaRPr lang="en-US" dirty="0"/>
          </a:p>
          <a:p>
            <a:pPr marL="0" indent="0">
              <a:buNone/>
            </a:pPr>
            <a:r>
              <a:rPr lang="en-US" dirty="0"/>
              <a:t>MEV-boost is not designed for cross-chain MEV</a:t>
            </a:r>
          </a:p>
          <a:p>
            <a:r>
              <a:rPr lang="en-US" dirty="0"/>
              <a:t>For cross-chain arbitrage, no atomicity guarantee for bundle</a:t>
            </a:r>
          </a:p>
          <a:p>
            <a:pPr marL="0" indent="0">
              <a:buNone/>
            </a:pPr>
            <a:endParaRPr lang="en-US" dirty="0"/>
          </a:p>
          <a:p>
            <a:pPr marL="0" indent="0">
              <a:buNone/>
            </a:pPr>
            <a:r>
              <a:rPr lang="en-US" dirty="0"/>
              <a:t>A solution:  SUAVE    (not yet deployed)</a:t>
            </a:r>
          </a:p>
        </p:txBody>
      </p:sp>
    </p:spTree>
    <p:extLst>
      <p:ext uri="{BB962C8B-B14F-4D97-AF65-F5344CB8AC3E}">
        <p14:creationId xmlns:p14="http://schemas.microsoft.com/office/powerpoint/2010/main" val="213396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F2B-1FF2-FC30-EF4D-C7CFAA485A17}"/>
              </a:ext>
            </a:extLst>
          </p:cNvPr>
          <p:cNvSpPr>
            <a:spLocks noGrp="1"/>
          </p:cNvSpPr>
          <p:nvPr>
            <p:ph type="title"/>
          </p:nvPr>
        </p:nvSpPr>
        <p:spPr/>
        <p:txBody>
          <a:bodyPr>
            <a:normAutofit fontScale="90000"/>
          </a:bodyPr>
          <a:lstStyle/>
          <a:p>
            <a:r>
              <a:rPr lang="en-US" dirty="0"/>
              <a:t>SUAVE</a:t>
            </a:r>
          </a:p>
        </p:txBody>
      </p:sp>
      <p:sp>
        <p:nvSpPr>
          <p:cNvPr id="3" name="Content Placeholder 2">
            <a:extLst>
              <a:ext uri="{FF2B5EF4-FFF2-40B4-BE49-F238E27FC236}">
                <a16:creationId xmlns:a16="http://schemas.microsoft.com/office/drawing/2014/main" id="{8660DB32-275D-C22C-2B78-66328A9A2E18}"/>
              </a:ext>
            </a:extLst>
          </p:cNvPr>
          <p:cNvSpPr>
            <a:spLocks noGrp="1"/>
          </p:cNvSpPr>
          <p:nvPr>
            <p:ph idx="1"/>
          </p:nvPr>
        </p:nvSpPr>
        <p:spPr>
          <a:xfrm>
            <a:off x="457200" y="1200151"/>
            <a:ext cx="8686800" cy="3818430"/>
          </a:xfrm>
        </p:spPr>
        <p:txBody>
          <a:bodyPr/>
          <a:lstStyle/>
          <a:p>
            <a:pPr marL="0" indent="0">
              <a:buNone/>
            </a:pPr>
            <a:r>
              <a:rPr lang="en-US" b="0" i="0" dirty="0">
                <a:effectLst/>
              </a:rPr>
              <a:t>Goals:</a:t>
            </a:r>
          </a:p>
          <a:p>
            <a:r>
              <a:rPr lang="en-US" dirty="0"/>
              <a:t>U</a:t>
            </a:r>
            <a:r>
              <a:rPr lang="en-US" b="0" i="0" dirty="0">
                <a:effectLst/>
              </a:rPr>
              <a:t>sers should have pre-confirmation privacy.</a:t>
            </a:r>
          </a:p>
          <a:p>
            <a:pPr>
              <a:spcBef>
                <a:spcPts val="1776"/>
              </a:spcBef>
            </a:pPr>
            <a:r>
              <a:rPr lang="en-US" dirty="0"/>
              <a:t>T</a:t>
            </a:r>
            <a:r>
              <a:rPr lang="en-US" b="0" i="0" dirty="0">
                <a:effectLst/>
              </a:rPr>
              <a:t>ransactions should be private, but available to all block builders</a:t>
            </a:r>
            <a:endParaRPr lang="en-US" dirty="0"/>
          </a:p>
          <a:p>
            <a:pPr lvl="1"/>
            <a:r>
              <a:rPr lang="en-US" dirty="0"/>
              <a:t>seems like contradictory goals, but possible with with fancy tech (enclaves or MPC)</a:t>
            </a:r>
            <a:r>
              <a:rPr lang="en-US" b="0" i="0" dirty="0">
                <a:effectLst/>
              </a:rPr>
              <a:t>   </a:t>
            </a:r>
          </a:p>
          <a:p>
            <a:pPr>
              <a:spcBef>
                <a:spcPts val="1776"/>
              </a:spcBef>
            </a:pPr>
            <a:r>
              <a:rPr lang="en-US" i="0" dirty="0">
                <a:effectLst/>
              </a:rPr>
              <a:t>To support cross-domain MEV</a:t>
            </a:r>
            <a:r>
              <a:rPr lang="en-US" dirty="0"/>
              <a:t>:</a:t>
            </a:r>
            <a:r>
              <a:rPr lang="en-US" b="0" i="0" dirty="0">
                <a:effectLst/>
              </a:rPr>
              <a:t> block builders across chains have to integrate with each other. </a:t>
            </a:r>
          </a:p>
          <a:p>
            <a:endParaRPr lang="en-US" dirty="0"/>
          </a:p>
        </p:txBody>
      </p:sp>
    </p:spTree>
    <p:extLst>
      <p:ext uri="{BB962C8B-B14F-4D97-AF65-F5344CB8AC3E}">
        <p14:creationId xmlns:p14="http://schemas.microsoft.com/office/powerpoint/2010/main" val="152269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F2E8-9C31-CB6C-B534-205FA940E885}"/>
              </a:ext>
            </a:extLst>
          </p:cNvPr>
          <p:cNvSpPr>
            <a:spLocks noGrp="1"/>
          </p:cNvSpPr>
          <p:nvPr>
            <p:ph type="title"/>
          </p:nvPr>
        </p:nvSpPr>
        <p:spPr/>
        <p:txBody>
          <a:bodyPr>
            <a:noAutofit/>
          </a:bodyPr>
          <a:lstStyle/>
          <a:p>
            <a:r>
              <a:rPr lang="en-US" sz="3200" dirty="0"/>
              <a:t>Encrypted </a:t>
            </a:r>
            <a:r>
              <a:rPr lang="en-US" sz="3200" dirty="0" err="1"/>
              <a:t>mempool</a:t>
            </a:r>
            <a:r>
              <a:rPr lang="en-US" sz="3200" dirty="0"/>
              <a:t>: a complementary approach</a:t>
            </a:r>
          </a:p>
        </p:txBody>
      </p:sp>
      <p:sp>
        <p:nvSpPr>
          <p:cNvPr id="3" name="Content Placeholder 2">
            <a:extLst>
              <a:ext uri="{FF2B5EF4-FFF2-40B4-BE49-F238E27FC236}">
                <a16:creationId xmlns:a16="http://schemas.microsoft.com/office/drawing/2014/main" id="{86A89203-1F70-09A6-DC37-D8E51B68C95B}"/>
              </a:ext>
            </a:extLst>
          </p:cNvPr>
          <p:cNvSpPr>
            <a:spLocks noGrp="1"/>
          </p:cNvSpPr>
          <p:nvPr>
            <p:ph idx="1"/>
          </p:nvPr>
        </p:nvSpPr>
        <p:spPr/>
        <p:txBody>
          <a:bodyPr/>
          <a:lstStyle/>
          <a:p>
            <a:pPr marL="0" indent="0">
              <a:buNone/>
            </a:pPr>
            <a:r>
              <a:rPr lang="en-US" dirty="0"/>
              <a:t>Suppose all Tx in the </a:t>
            </a:r>
            <a:r>
              <a:rPr lang="en-US" dirty="0" err="1"/>
              <a:t>mempool</a:t>
            </a:r>
            <a:r>
              <a:rPr lang="en-US" dirty="0"/>
              <a:t> are encrypted</a:t>
            </a:r>
          </a:p>
          <a:p>
            <a:r>
              <a:rPr lang="en-US" dirty="0"/>
              <a:t>Decrypted only once they are posted in a block</a:t>
            </a:r>
          </a:p>
          <a:p>
            <a:r>
              <a:rPr lang="en-US" dirty="0"/>
              <a:t>Prevents one party from stealing the MEV Tx of another</a:t>
            </a:r>
          </a:p>
          <a:p>
            <a:pPr marL="0" indent="0">
              <a:buNone/>
            </a:pPr>
            <a:r>
              <a:rPr lang="en-US" dirty="0"/>
              <a:t>	… but no support for searchers to complete with each other</a:t>
            </a:r>
          </a:p>
          <a:p>
            <a:pPr marL="0" indent="0">
              <a:buNone/>
            </a:pPr>
            <a:endParaRPr lang="en-US" dirty="0"/>
          </a:p>
          <a:p>
            <a:pPr marL="0" indent="0">
              <a:buNone/>
            </a:pPr>
            <a:endParaRPr lang="en-US" dirty="0"/>
          </a:p>
          <a:p>
            <a:pPr marL="0" indent="0">
              <a:buNone/>
            </a:pPr>
            <a:r>
              <a:rPr lang="en-US" dirty="0"/>
              <a:t>Implemented in the Osmosis DEX</a:t>
            </a:r>
          </a:p>
        </p:txBody>
      </p:sp>
    </p:spTree>
    <p:extLst>
      <p:ext uri="{BB962C8B-B14F-4D97-AF65-F5344CB8AC3E}">
        <p14:creationId xmlns:p14="http://schemas.microsoft.com/office/powerpoint/2010/main" val="149769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E0825C6-9D6A-B043-AD8F-9FDFA9EC5DFC}"/>
              </a:ext>
            </a:extLst>
          </p:cNvPr>
          <p:cNvSpPr>
            <a:spLocks noGrp="1"/>
          </p:cNvSpPr>
          <p:nvPr>
            <p:ph type="subTitle" idx="1"/>
          </p:nvPr>
        </p:nvSpPr>
        <p:spPr>
          <a:xfrm>
            <a:off x="1371600" y="3239114"/>
            <a:ext cx="6400800" cy="1314450"/>
          </a:xfrm>
        </p:spPr>
        <p:txBody>
          <a:bodyPr/>
          <a:lstStyle/>
          <a:p>
            <a:r>
              <a:rPr lang="en-US" dirty="0">
                <a:solidFill>
                  <a:schemeClr val="tx1"/>
                </a:solidFill>
              </a:rPr>
              <a:t>How to bridge chains</a:t>
            </a:r>
          </a:p>
        </p:txBody>
      </p:sp>
      <p:sp>
        <p:nvSpPr>
          <p:cNvPr id="4" name="Title 3">
            <a:extLst>
              <a:ext uri="{FF2B5EF4-FFF2-40B4-BE49-F238E27FC236}">
                <a16:creationId xmlns:a16="http://schemas.microsoft.com/office/drawing/2014/main" id="{47DDB0DE-3B12-00ED-51B6-20F7BF6CB9E6}"/>
              </a:ext>
            </a:extLst>
          </p:cNvPr>
          <p:cNvSpPr>
            <a:spLocks noGrp="1"/>
          </p:cNvSpPr>
          <p:nvPr>
            <p:ph type="ctrTitle"/>
          </p:nvPr>
        </p:nvSpPr>
        <p:spPr/>
        <p:txBody>
          <a:bodyPr/>
          <a:lstStyle/>
          <a:p>
            <a:r>
              <a:rPr lang="en-US" sz="4000" dirty="0"/>
              <a:t>Interoperability between blockchain</a:t>
            </a:r>
          </a:p>
        </p:txBody>
      </p:sp>
    </p:spTree>
    <p:extLst>
      <p:ext uri="{BB962C8B-B14F-4D97-AF65-F5344CB8AC3E}">
        <p14:creationId xmlns:p14="http://schemas.microsoft.com/office/powerpoint/2010/main" val="16739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9159-3891-2343-B330-DA3BC88F7104}"/>
              </a:ext>
            </a:extLst>
          </p:cNvPr>
          <p:cNvSpPr>
            <a:spLocks noGrp="1"/>
          </p:cNvSpPr>
          <p:nvPr>
            <p:ph type="title"/>
          </p:nvPr>
        </p:nvSpPr>
        <p:spPr/>
        <p:txBody>
          <a:bodyPr>
            <a:normAutofit fontScale="90000"/>
          </a:bodyPr>
          <a:lstStyle/>
          <a:p>
            <a:r>
              <a:rPr lang="en-US" dirty="0"/>
              <a:t>Many L1 blockchains</a:t>
            </a:r>
          </a:p>
        </p:txBody>
      </p:sp>
      <p:sp>
        <p:nvSpPr>
          <p:cNvPr id="3" name="Content Placeholder 2">
            <a:extLst>
              <a:ext uri="{FF2B5EF4-FFF2-40B4-BE49-F238E27FC236}">
                <a16:creationId xmlns:a16="http://schemas.microsoft.com/office/drawing/2014/main" id="{16323EC3-6036-C647-BBB1-628A3DA89529}"/>
              </a:ext>
            </a:extLst>
          </p:cNvPr>
          <p:cNvSpPr>
            <a:spLocks noGrp="1"/>
          </p:cNvSpPr>
          <p:nvPr>
            <p:ph idx="1"/>
          </p:nvPr>
        </p:nvSpPr>
        <p:spPr>
          <a:xfrm>
            <a:off x="359226" y="1134834"/>
            <a:ext cx="8572500" cy="3943349"/>
          </a:xfrm>
        </p:spPr>
        <p:txBody>
          <a:bodyPr>
            <a:normAutofit/>
          </a:bodyPr>
          <a:lstStyle/>
          <a:p>
            <a:pPr marL="0" indent="0">
              <a:buNone/>
            </a:pPr>
            <a:r>
              <a:rPr lang="en-US" b="1" dirty="0"/>
              <a:t>Bitcoin</a:t>
            </a:r>
            <a:r>
              <a:rPr lang="en-US" dirty="0"/>
              <a:t>:   Bitcoin scripting language   </a:t>
            </a:r>
            <a:r>
              <a:rPr lang="en-US" sz="2000" dirty="0"/>
              <a:t>(with Taproot)</a:t>
            </a:r>
          </a:p>
          <a:p>
            <a:pPr marL="0" indent="0">
              <a:spcBef>
                <a:spcPts val="2376"/>
              </a:spcBef>
              <a:buNone/>
            </a:pPr>
            <a:r>
              <a:rPr lang="en-US" b="1" dirty="0"/>
              <a:t>Ethereum</a:t>
            </a:r>
            <a:r>
              <a:rPr lang="en-US" dirty="0"/>
              <a:t>:   EVM.     Currently:  high Tx fees   </a:t>
            </a:r>
            <a:r>
              <a:rPr lang="en-US"/>
              <a:t>(better with Rollups)</a:t>
            </a:r>
            <a:endParaRPr lang="en-US" dirty="0"/>
          </a:p>
          <a:p>
            <a:pPr marL="0" indent="0">
              <a:spcBef>
                <a:spcPts val="2376"/>
              </a:spcBef>
              <a:buNone/>
            </a:pPr>
            <a:r>
              <a:rPr lang="en-US" dirty="0"/>
              <a:t>EVM compatible blockchains:     </a:t>
            </a:r>
            <a:r>
              <a:rPr lang="en-US" b="1" dirty="0" err="1"/>
              <a:t>Celo</a:t>
            </a:r>
            <a:r>
              <a:rPr lang="en-US" b="1" dirty="0"/>
              <a:t>,   Avalanche,   BSC</a:t>
            </a:r>
            <a:r>
              <a:rPr lang="en-US" dirty="0"/>
              <a:t>,  …</a:t>
            </a:r>
          </a:p>
          <a:p>
            <a:r>
              <a:rPr lang="en-US" dirty="0"/>
              <a:t>Higher Tx rate  ⟹   lower Tx fees</a:t>
            </a:r>
          </a:p>
          <a:p>
            <a:r>
              <a:rPr lang="en-US" dirty="0"/>
              <a:t>EVM compatibility  ⟹  easy project migration and user support</a:t>
            </a:r>
          </a:p>
          <a:p>
            <a:pPr marL="0" indent="0">
              <a:spcBef>
                <a:spcPts val="2376"/>
              </a:spcBef>
              <a:buNone/>
            </a:pPr>
            <a:r>
              <a:rPr lang="en-US" dirty="0"/>
              <a:t>Other fast non-EVM blockchains:   </a:t>
            </a:r>
            <a:r>
              <a:rPr lang="en-US" b="1" dirty="0"/>
              <a:t>Solana,  Flow,  </a:t>
            </a:r>
            <a:r>
              <a:rPr lang="en-US" b="1" dirty="0" err="1"/>
              <a:t>Algorand</a:t>
            </a:r>
            <a:r>
              <a:rPr lang="en-US" dirty="0"/>
              <a:t>, …</a:t>
            </a:r>
          </a:p>
          <a:p>
            <a:pPr>
              <a:spcBef>
                <a:spcPts val="576"/>
              </a:spcBef>
            </a:pPr>
            <a:r>
              <a:rPr lang="en-US" dirty="0"/>
              <a:t>Higher Tx rate  ⟹   lower Tx fees</a:t>
            </a:r>
          </a:p>
        </p:txBody>
      </p:sp>
    </p:spTree>
    <p:extLst>
      <p:ext uri="{BB962C8B-B14F-4D97-AF65-F5344CB8AC3E}">
        <p14:creationId xmlns:p14="http://schemas.microsoft.com/office/powerpoint/2010/main" val="18079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a:extLst>
              <a:ext uri="{FF2B5EF4-FFF2-40B4-BE49-F238E27FC236}">
                <a16:creationId xmlns:a16="http://schemas.microsoft.com/office/drawing/2014/main" id="{15307102-259E-324A-8704-6F62610C3ABF}"/>
              </a:ext>
            </a:extLst>
          </p:cNvPr>
          <p:cNvSpPr/>
          <p:nvPr/>
        </p:nvSpPr>
        <p:spPr>
          <a:xfrm>
            <a:off x="3155545" y="876300"/>
            <a:ext cx="3257550" cy="1828801"/>
          </a:xfrm>
          <a:prstGeom prst="cloudCallout">
            <a:avLst>
              <a:gd name="adj1" fmla="val -16275"/>
              <a:gd name="adj2" fmla="val 33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Ethereum</a:t>
            </a:r>
          </a:p>
        </p:txBody>
      </p:sp>
      <p:pic>
        <p:nvPicPr>
          <p:cNvPr id="4" name="Picture 4" descr="Ethereum - Wikipedia">
            <a:extLst>
              <a:ext uri="{FF2B5EF4-FFF2-40B4-BE49-F238E27FC236}">
                <a16:creationId xmlns:a16="http://schemas.microsoft.com/office/drawing/2014/main" id="{F5C1226B-8AE3-D441-B174-C48C197A3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997" y="152401"/>
            <a:ext cx="723899" cy="72389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id="{43AAE3DE-A231-264F-90A0-6C017BD8CAD5}"/>
              </a:ext>
            </a:extLst>
          </p:cNvPr>
          <p:cNvSpPr/>
          <p:nvPr/>
        </p:nvSpPr>
        <p:spPr>
          <a:xfrm>
            <a:off x="342900" y="3714750"/>
            <a:ext cx="2000250" cy="1066800"/>
          </a:xfrm>
          <a:prstGeom prst="cloudCallout">
            <a:avLst>
              <a:gd name="adj1" fmla="val -16275"/>
              <a:gd name="adj2" fmla="val 33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Bitcoin</a:t>
            </a:r>
          </a:p>
        </p:txBody>
      </p:sp>
      <p:pic>
        <p:nvPicPr>
          <p:cNvPr id="7" name="Picture 2" descr="How Did the Bitcoin Logo Originate? - BC SystemsBC Systems">
            <a:extLst>
              <a:ext uri="{FF2B5EF4-FFF2-40B4-BE49-F238E27FC236}">
                <a16:creationId xmlns:a16="http://schemas.microsoft.com/office/drawing/2014/main" id="{5FAA4D81-7435-C042-93A6-141DE1C1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184527"/>
            <a:ext cx="542923" cy="542923"/>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a:extLst>
              <a:ext uri="{FF2B5EF4-FFF2-40B4-BE49-F238E27FC236}">
                <a16:creationId xmlns:a16="http://schemas.microsoft.com/office/drawing/2014/main" id="{61A9F995-78C6-3F4B-9CFA-FCDD038C9AFB}"/>
              </a:ext>
            </a:extLst>
          </p:cNvPr>
          <p:cNvSpPr/>
          <p:nvPr/>
        </p:nvSpPr>
        <p:spPr>
          <a:xfrm>
            <a:off x="628653" y="936175"/>
            <a:ext cx="2000250" cy="1066800"/>
          </a:xfrm>
          <a:prstGeom prst="cloudCallout">
            <a:avLst>
              <a:gd name="adj1" fmla="val -16275"/>
              <a:gd name="adj2" fmla="val 33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Cosmos</a:t>
            </a:r>
            <a:endParaRPr lang="en-US" sz="1800" dirty="0">
              <a:solidFill>
                <a:schemeClr val="bg1"/>
              </a:solidFill>
            </a:endParaRPr>
          </a:p>
        </p:txBody>
      </p:sp>
      <p:pic>
        <p:nvPicPr>
          <p:cNvPr id="1026" name="Picture 2" descr="Solana Rumored To Be Raising $450 Million To Build An Ethereum-Killer">
            <a:extLst>
              <a:ext uri="{FF2B5EF4-FFF2-40B4-BE49-F238E27FC236}">
                <a16:creationId xmlns:a16="http://schemas.microsoft.com/office/drawing/2014/main" id="{A6BE56F2-700C-B041-883D-C1C549731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7" y="783562"/>
            <a:ext cx="738188" cy="491231"/>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a:extLst>
              <a:ext uri="{FF2B5EF4-FFF2-40B4-BE49-F238E27FC236}">
                <a16:creationId xmlns:a16="http://schemas.microsoft.com/office/drawing/2014/main" id="{E9D970C9-F15B-3544-AC73-CC9B6C4EA623}"/>
              </a:ext>
            </a:extLst>
          </p:cNvPr>
          <p:cNvSpPr/>
          <p:nvPr/>
        </p:nvSpPr>
        <p:spPr>
          <a:xfrm>
            <a:off x="6819900" y="3738563"/>
            <a:ext cx="2000250" cy="1066800"/>
          </a:xfrm>
          <a:prstGeom prst="cloudCallout">
            <a:avLst>
              <a:gd name="adj1" fmla="val -16275"/>
              <a:gd name="adj2" fmla="val 33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Polkadot</a:t>
            </a:r>
            <a:endParaRPr lang="en-US" sz="1800" dirty="0">
              <a:solidFill>
                <a:schemeClr val="bg1"/>
              </a:solidFill>
            </a:endParaRPr>
          </a:p>
        </p:txBody>
      </p:sp>
      <p:pic>
        <p:nvPicPr>
          <p:cNvPr id="1028" name="Picture 4" descr="Polkadot (DOT) logo | Polka dots, Dot logo, Crypto currencies">
            <a:extLst>
              <a:ext uri="{FF2B5EF4-FFF2-40B4-BE49-F238E27FC236}">
                <a16:creationId xmlns:a16="http://schemas.microsoft.com/office/drawing/2014/main" id="{DF06358D-363E-C745-A938-1294F8C15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9615" y="3226595"/>
            <a:ext cx="458786" cy="458786"/>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a:extLst>
              <a:ext uri="{FF2B5EF4-FFF2-40B4-BE49-F238E27FC236}">
                <a16:creationId xmlns:a16="http://schemas.microsoft.com/office/drawing/2014/main" id="{3675FEC4-C388-7A4C-9B6D-BD2A903FE82A}"/>
              </a:ext>
            </a:extLst>
          </p:cNvPr>
          <p:cNvSpPr/>
          <p:nvPr/>
        </p:nvSpPr>
        <p:spPr>
          <a:xfrm>
            <a:off x="6972300" y="260351"/>
            <a:ext cx="2000250" cy="1066800"/>
          </a:xfrm>
          <a:prstGeom prst="cloudCallout">
            <a:avLst>
              <a:gd name="adj1" fmla="val -16275"/>
              <a:gd name="adj2" fmla="val 33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Flow</a:t>
            </a:r>
            <a:endParaRPr lang="en-US" sz="1800" dirty="0">
              <a:solidFill>
                <a:schemeClr val="bg1"/>
              </a:solidFill>
            </a:endParaRPr>
          </a:p>
        </p:txBody>
      </p:sp>
      <p:grpSp>
        <p:nvGrpSpPr>
          <p:cNvPr id="24" name="Group 23">
            <a:extLst>
              <a:ext uri="{FF2B5EF4-FFF2-40B4-BE49-F238E27FC236}">
                <a16:creationId xmlns:a16="http://schemas.microsoft.com/office/drawing/2014/main" id="{BAD41B76-A19B-2642-B54F-24357EF386C2}"/>
              </a:ext>
            </a:extLst>
          </p:cNvPr>
          <p:cNvGrpSpPr/>
          <p:nvPr/>
        </p:nvGrpSpPr>
        <p:grpSpPr>
          <a:xfrm>
            <a:off x="6454368" y="4475369"/>
            <a:ext cx="1482400" cy="721677"/>
            <a:chOff x="8426447" y="5967161"/>
            <a:chExt cx="1976533" cy="962236"/>
          </a:xfrm>
        </p:grpSpPr>
        <p:pic>
          <p:nvPicPr>
            <p:cNvPr id="15" name="Picture 14">
              <a:extLst>
                <a:ext uri="{FF2B5EF4-FFF2-40B4-BE49-F238E27FC236}">
                  <a16:creationId xmlns:a16="http://schemas.microsoft.com/office/drawing/2014/main" id="{DC3EBC25-37BF-BF4F-8F56-888A71E37FE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26447" y="5967161"/>
              <a:ext cx="473557" cy="816478"/>
            </a:xfrm>
            <a:prstGeom prst="rect">
              <a:avLst/>
            </a:prstGeom>
          </p:spPr>
        </p:pic>
        <p:sp>
          <p:nvSpPr>
            <p:cNvPr id="11" name="TextBox 10">
              <a:extLst>
                <a:ext uri="{FF2B5EF4-FFF2-40B4-BE49-F238E27FC236}">
                  <a16:creationId xmlns:a16="http://schemas.microsoft.com/office/drawing/2014/main" id="{929011D6-15E2-AE4C-A4EF-1A46529253A2}"/>
                </a:ext>
              </a:extLst>
            </p:cNvPr>
            <p:cNvSpPr txBox="1"/>
            <p:nvPr/>
          </p:nvSpPr>
          <p:spPr>
            <a:xfrm>
              <a:off x="8900004" y="6375400"/>
              <a:ext cx="1502976" cy="553997"/>
            </a:xfrm>
            <a:prstGeom prst="rect">
              <a:avLst/>
            </a:prstGeom>
            <a:noFill/>
          </p:spPr>
          <p:txBody>
            <a:bodyPr wrap="none" rtlCol="0">
              <a:spAutoFit/>
            </a:bodyPr>
            <a:lstStyle/>
            <a:p>
              <a:pPr algn="l"/>
              <a:r>
                <a:rPr lang="en-US" sz="2100" dirty="0"/>
                <a:t>20 DOT</a:t>
              </a:r>
            </a:p>
          </p:txBody>
        </p:sp>
      </p:grpSp>
      <p:sp>
        <p:nvSpPr>
          <p:cNvPr id="14" name="Oval Callout 13">
            <a:extLst>
              <a:ext uri="{FF2B5EF4-FFF2-40B4-BE49-F238E27FC236}">
                <a16:creationId xmlns:a16="http://schemas.microsoft.com/office/drawing/2014/main" id="{8FFC3B80-F615-8C4B-9FDE-4C58DD12F52D}"/>
              </a:ext>
            </a:extLst>
          </p:cNvPr>
          <p:cNvSpPr/>
          <p:nvPr/>
        </p:nvSpPr>
        <p:spPr>
          <a:xfrm>
            <a:off x="4058085" y="3333750"/>
            <a:ext cx="2228415" cy="1066800"/>
          </a:xfrm>
          <a:prstGeom prst="wedgeEllipseCallout">
            <a:avLst>
              <a:gd name="adj1" fmla="val 56464"/>
              <a:gd name="adj2" fmla="val 7202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ysClr val="windowText" lastClr="000000"/>
                </a:solidFill>
              </a:rPr>
              <a:t>Can I use Osmosis??</a:t>
            </a:r>
            <a:r>
              <a:rPr lang="en-US" sz="1800" dirty="0"/>
              <a:t> </a:t>
            </a:r>
          </a:p>
        </p:txBody>
      </p:sp>
      <p:sp>
        <p:nvSpPr>
          <p:cNvPr id="20" name="Freeform 19">
            <a:extLst>
              <a:ext uri="{FF2B5EF4-FFF2-40B4-BE49-F238E27FC236}">
                <a16:creationId xmlns:a16="http://schemas.microsoft.com/office/drawing/2014/main" id="{0B481CB0-ECF9-5146-A58E-A2947E600129}"/>
              </a:ext>
            </a:extLst>
          </p:cNvPr>
          <p:cNvSpPr/>
          <p:nvPr/>
        </p:nvSpPr>
        <p:spPr>
          <a:xfrm>
            <a:off x="2501900" y="400050"/>
            <a:ext cx="723900" cy="4610100"/>
          </a:xfrm>
          <a:custGeom>
            <a:avLst/>
            <a:gdLst>
              <a:gd name="connsiteX0" fmla="*/ 965200 w 965200"/>
              <a:gd name="connsiteY0" fmla="*/ 0 h 6146800"/>
              <a:gd name="connsiteX1" fmla="*/ 880533 w 965200"/>
              <a:gd name="connsiteY1" fmla="*/ 203200 h 6146800"/>
              <a:gd name="connsiteX2" fmla="*/ 846666 w 965200"/>
              <a:gd name="connsiteY2" fmla="*/ 254000 h 6146800"/>
              <a:gd name="connsiteX3" fmla="*/ 812800 w 965200"/>
              <a:gd name="connsiteY3" fmla="*/ 338667 h 6146800"/>
              <a:gd name="connsiteX4" fmla="*/ 728133 w 965200"/>
              <a:gd name="connsiteY4" fmla="*/ 491067 h 6146800"/>
              <a:gd name="connsiteX5" fmla="*/ 694266 w 965200"/>
              <a:gd name="connsiteY5" fmla="*/ 558800 h 6146800"/>
              <a:gd name="connsiteX6" fmla="*/ 643466 w 965200"/>
              <a:gd name="connsiteY6" fmla="*/ 626534 h 6146800"/>
              <a:gd name="connsiteX7" fmla="*/ 609600 w 965200"/>
              <a:gd name="connsiteY7" fmla="*/ 694267 h 6146800"/>
              <a:gd name="connsiteX8" fmla="*/ 575733 w 965200"/>
              <a:gd name="connsiteY8" fmla="*/ 745067 h 6146800"/>
              <a:gd name="connsiteX9" fmla="*/ 524933 w 965200"/>
              <a:gd name="connsiteY9" fmla="*/ 863600 h 6146800"/>
              <a:gd name="connsiteX10" fmla="*/ 457200 w 965200"/>
              <a:gd name="connsiteY10" fmla="*/ 982134 h 6146800"/>
              <a:gd name="connsiteX11" fmla="*/ 355600 w 965200"/>
              <a:gd name="connsiteY11" fmla="*/ 1168400 h 6146800"/>
              <a:gd name="connsiteX12" fmla="*/ 338666 w 965200"/>
              <a:gd name="connsiteY12" fmla="*/ 1236134 h 6146800"/>
              <a:gd name="connsiteX13" fmla="*/ 270933 w 965200"/>
              <a:gd name="connsiteY13" fmla="*/ 1371600 h 6146800"/>
              <a:gd name="connsiteX14" fmla="*/ 220133 w 965200"/>
              <a:gd name="connsiteY14" fmla="*/ 1507067 h 6146800"/>
              <a:gd name="connsiteX15" fmla="*/ 203200 w 965200"/>
              <a:gd name="connsiteY15" fmla="*/ 1574800 h 6146800"/>
              <a:gd name="connsiteX16" fmla="*/ 186266 w 965200"/>
              <a:gd name="connsiteY16" fmla="*/ 1625600 h 6146800"/>
              <a:gd name="connsiteX17" fmla="*/ 169333 w 965200"/>
              <a:gd name="connsiteY17" fmla="*/ 2252134 h 6146800"/>
              <a:gd name="connsiteX18" fmla="*/ 203200 w 965200"/>
              <a:gd name="connsiteY18" fmla="*/ 2353734 h 6146800"/>
              <a:gd name="connsiteX19" fmla="*/ 220133 w 965200"/>
              <a:gd name="connsiteY19" fmla="*/ 2404534 h 6146800"/>
              <a:gd name="connsiteX20" fmla="*/ 254000 w 965200"/>
              <a:gd name="connsiteY20" fmla="*/ 2506134 h 6146800"/>
              <a:gd name="connsiteX21" fmla="*/ 287866 w 965200"/>
              <a:gd name="connsiteY21" fmla="*/ 2573867 h 6146800"/>
              <a:gd name="connsiteX22" fmla="*/ 321733 w 965200"/>
              <a:gd name="connsiteY22" fmla="*/ 2675467 h 6146800"/>
              <a:gd name="connsiteX23" fmla="*/ 389466 w 965200"/>
              <a:gd name="connsiteY23" fmla="*/ 2777067 h 6146800"/>
              <a:gd name="connsiteX24" fmla="*/ 406400 w 965200"/>
              <a:gd name="connsiteY24" fmla="*/ 2827867 h 6146800"/>
              <a:gd name="connsiteX25" fmla="*/ 440266 w 965200"/>
              <a:gd name="connsiteY25" fmla="*/ 2878667 h 6146800"/>
              <a:gd name="connsiteX26" fmla="*/ 457200 w 965200"/>
              <a:gd name="connsiteY26" fmla="*/ 2929467 h 6146800"/>
              <a:gd name="connsiteX27" fmla="*/ 491066 w 965200"/>
              <a:gd name="connsiteY27" fmla="*/ 2980267 h 6146800"/>
              <a:gd name="connsiteX28" fmla="*/ 524933 w 965200"/>
              <a:gd name="connsiteY28" fmla="*/ 3048000 h 6146800"/>
              <a:gd name="connsiteX29" fmla="*/ 558800 w 965200"/>
              <a:gd name="connsiteY29" fmla="*/ 3098800 h 6146800"/>
              <a:gd name="connsiteX30" fmla="*/ 609600 w 965200"/>
              <a:gd name="connsiteY30" fmla="*/ 3217334 h 6146800"/>
              <a:gd name="connsiteX31" fmla="*/ 677333 w 965200"/>
              <a:gd name="connsiteY31" fmla="*/ 3369734 h 6146800"/>
              <a:gd name="connsiteX32" fmla="*/ 694266 w 965200"/>
              <a:gd name="connsiteY32" fmla="*/ 3420534 h 6146800"/>
              <a:gd name="connsiteX33" fmla="*/ 677333 w 965200"/>
              <a:gd name="connsiteY33" fmla="*/ 3793067 h 6146800"/>
              <a:gd name="connsiteX34" fmla="*/ 643466 w 965200"/>
              <a:gd name="connsiteY34" fmla="*/ 3894667 h 6146800"/>
              <a:gd name="connsiteX35" fmla="*/ 609600 w 965200"/>
              <a:gd name="connsiteY35" fmla="*/ 3996267 h 6146800"/>
              <a:gd name="connsiteX36" fmla="*/ 592666 w 965200"/>
              <a:gd name="connsiteY36" fmla="*/ 4047067 h 6146800"/>
              <a:gd name="connsiteX37" fmla="*/ 541866 w 965200"/>
              <a:gd name="connsiteY37" fmla="*/ 4233334 h 6146800"/>
              <a:gd name="connsiteX38" fmla="*/ 508000 w 965200"/>
              <a:gd name="connsiteY38" fmla="*/ 4301067 h 6146800"/>
              <a:gd name="connsiteX39" fmla="*/ 474133 w 965200"/>
              <a:gd name="connsiteY39" fmla="*/ 4402667 h 6146800"/>
              <a:gd name="connsiteX40" fmla="*/ 457200 w 965200"/>
              <a:gd name="connsiteY40" fmla="*/ 4453467 h 6146800"/>
              <a:gd name="connsiteX41" fmla="*/ 440266 w 965200"/>
              <a:gd name="connsiteY41" fmla="*/ 4504267 h 6146800"/>
              <a:gd name="connsiteX42" fmla="*/ 406400 w 965200"/>
              <a:gd name="connsiteY42" fmla="*/ 4639734 h 6146800"/>
              <a:gd name="connsiteX43" fmla="*/ 372533 w 965200"/>
              <a:gd name="connsiteY43" fmla="*/ 4724400 h 6146800"/>
              <a:gd name="connsiteX44" fmla="*/ 355600 w 965200"/>
              <a:gd name="connsiteY44" fmla="*/ 4792134 h 6146800"/>
              <a:gd name="connsiteX45" fmla="*/ 321733 w 965200"/>
              <a:gd name="connsiteY45" fmla="*/ 4944534 h 6146800"/>
              <a:gd name="connsiteX46" fmla="*/ 304800 w 965200"/>
              <a:gd name="connsiteY46" fmla="*/ 4995334 h 6146800"/>
              <a:gd name="connsiteX47" fmla="*/ 270933 w 965200"/>
              <a:gd name="connsiteY47" fmla="*/ 5130800 h 6146800"/>
              <a:gd name="connsiteX48" fmla="*/ 254000 w 965200"/>
              <a:gd name="connsiteY48" fmla="*/ 5181600 h 6146800"/>
              <a:gd name="connsiteX49" fmla="*/ 237066 w 965200"/>
              <a:gd name="connsiteY49" fmla="*/ 5266267 h 6146800"/>
              <a:gd name="connsiteX50" fmla="*/ 220133 w 965200"/>
              <a:gd name="connsiteY50" fmla="*/ 5317067 h 6146800"/>
              <a:gd name="connsiteX51" fmla="*/ 203200 w 965200"/>
              <a:gd name="connsiteY51" fmla="*/ 5384800 h 6146800"/>
              <a:gd name="connsiteX52" fmla="*/ 186266 w 965200"/>
              <a:gd name="connsiteY52" fmla="*/ 5435600 h 6146800"/>
              <a:gd name="connsiteX53" fmla="*/ 169333 w 965200"/>
              <a:gd name="connsiteY53" fmla="*/ 5520267 h 6146800"/>
              <a:gd name="connsiteX54" fmla="*/ 135466 w 965200"/>
              <a:gd name="connsiteY54" fmla="*/ 5621867 h 6146800"/>
              <a:gd name="connsiteX55" fmla="*/ 118533 w 965200"/>
              <a:gd name="connsiteY55" fmla="*/ 5672667 h 6146800"/>
              <a:gd name="connsiteX56" fmla="*/ 84666 w 965200"/>
              <a:gd name="connsiteY56" fmla="*/ 5858934 h 6146800"/>
              <a:gd name="connsiteX57" fmla="*/ 67733 w 965200"/>
              <a:gd name="connsiteY57" fmla="*/ 5926667 h 6146800"/>
              <a:gd name="connsiteX58" fmla="*/ 33866 w 965200"/>
              <a:gd name="connsiteY58" fmla="*/ 6028267 h 6146800"/>
              <a:gd name="connsiteX59" fmla="*/ 0 w 965200"/>
              <a:gd name="connsiteY59" fmla="*/ 6146800 h 614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65200" h="6146800">
                <a:moveTo>
                  <a:pt x="965200" y="0"/>
                </a:moveTo>
                <a:cubicBezTo>
                  <a:pt x="934419" y="82083"/>
                  <a:pt x="920850" y="132646"/>
                  <a:pt x="880533" y="203200"/>
                </a:cubicBezTo>
                <a:cubicBezTo>
                  <a:pt x="870436" y="220870"/>
                  <a:pt x="855767" y="235797"/>
                  <a:pt x="846666" y="254000"/>
                </a:cubicBezTo>
                <a:cubicBezTo>
                  <a:pt x="833072" y="281187"/>
                  <a:pt x="825145" y="310891"/>
                  <a:pt x="812800" y="338667"/>
                </a:cubicBezTo>
                <a:cubicBezTo>
                  <a:pt x="776716" y="419856"/>
                  <a:pt x="775619" y="405592"/>
                  <a:pt x="728133" y="491067"/>
                </a:cubicBezTo>
                <a:cubicBezTo>
                  <a:pt x="715874" y="513133"/>
                  <a:pt x="707645" y="537394"/>
                  <a:pt x="694266" y="558800"/>
                </a:cubicBezTo>
                <a:cubicBezTo>
                  <a:pt x="679308" y="582733"/>
                  <a:pt x="658424" y="602601"/>
                  <a:pt x="643466" y="626534"/>
                </a:cubicBezTo>
                <a:cubicBezTo>
                  <a:pt x="630088" y="647940"/>
                  <a:pt x="622124" y="672350"/>
                  <a:pt x="609600" y="694267"/>
                </a:cubicBezTo>
                <a:cubicBezTo>
                  <a:pt x="599503" y="711937"/>
                  <a:pt x="585830" y="727397"/>
                  <a:pt x="575733" y="745067"/>
                </a:cubicBezTo>
                <a:cubicBezTo>
                  <a:pt x="511548" y="857390"/>
                  <a:pt x="565642" y="768612"/>
                  <a:pt x="524933" y="863600"/>
                </a:cubicBezTo>
                <a:cubicBezTo>
                  <a:pt x="471033" y="989366"/>
                  <a:pt x="513881" y="878219"/>
                  <a:pt x="457200" y="982134"/>
                </a:cubicBezTo>
                <a:cubicBezTo>
                  <a:pt x="341948" y="1193429"/>
                  <a:pt x="432956" y="1052364"/>
                  <a:pt x="355600" y="1168400"/>
                </a:cubicBezTo>
                <a:cubicBezTo>
                  <a:pt x="349955" y="1190978"/>
                  <a:pt x="347617" y="1214651"/>
                  <a:pt x="338666" y="1236134"/>
                </a:cubicBezTo>
                <a:cubicBezTo>
                  <a:pt x="319249" y="1282736"/>
                  <a:pt x="270933" y="1371600"/>
                  <a:pt x="270933" y="1371600"/>
                </a:cubicBezTo>
                <a:cubicBezTo>
                  <a:pt x="227469" y="1545459"/>
                  <a:pt x="286544" y="1329972"/>
                  <a:pt x="220133" y="1507067"/>
                </a:cubicBezTo>
                <a:cubicBezTo>
                  <a:pt x="211961" y="1528858"/>
                  <a:pt x="209594" y="1552423"/>
                  <a:pt x="203200" y="1574800"/>
                </a:cubicBezTo>
                <a:cubicBezTo>
                  <a:pt x="198296" y="1591963"/>
                  <a:pt x="191911" y="1608667"/>
                  <a:pt x="186266" y="1625600"/>
                </a:cubicBezTo>
                <a:cubicBezTo>
                  <a:pt x="137775" y="1916551"/>
                  <a:pt x="131986" y="1866210"/>
                  <a:pt x="169333" y="2252134"/>
                </a:cubicBezTo>
                <a:cubicBezTo>
                  <a:pt x="172772" y="2287667"/>
                  <a:pt x="191911" y="2319867"/>
                  <a:pt x="203200" y="2353734"/>
                </a:cubicBezTo>
                <a:lnTo>
                  <a:pt x="220133" y="2404534"/>
                </a:lnTo>
                <a:lnTo>
                  <a:pt x="254000" y="2506134"/>
                </a:lnTo>
                <a:cubicBezTo>
                  <a:pt x="265289" y="2528712"/>
                  <a:pt x="278491" y="2550430"/>
                  <a:pt x="287866" y="2573867"/>
                </a:cubicBezTo>
                <a:cubicBezTo>
                  <a:pt x="301124" y="2607012"/>
                  <a:pt x="301931" y="2645764"/>
                  <a:pt x="321733" y="2675467"/>
                </a:cubicBezTo>
                <a:cubicBezTo>
                  <a:pt x="344311" y="2709334"/>
                  <a:pt x="376594" y="2738453"/>
                  <a:pt x="389466" y="2777067"/>
                </a:cubicBezTo>
                <a:cubicBezTo>
                  <a:pt x="395111" y="2794000"/>
                  <a:pt x="398418" y="2811902"/>
                  <a:pt x="406400" y="2827867"/>
                </a:cubicBezTo>
                <a:cubicBezTo>
                  <a:pt x="415501" y="2846070"/>
                  <a:pt x="431165" y="2860464"/>
                  <a:pt x="440266" y="2878667"/>
                </a:cubicBezTo>
                <a:cubicBezTo>
                  <a:pt x="448248" y="2894632"/>
                  <a:pt x="449218" y="2913502"/>
                  <a:pt x="457200" y="2929467"/>
                </a:cubicBezTo>
                <a:cubicBezTo>
                  <a:pt x="466301" y="2947670"/>
                  <a:pt x="480969" y="2962597"/>
                  <a:pt x="491066" y="2980267"/>
                </a:cubicBezTo>
                <a:cubicBezTo>
                  <a:pt x="503590" y="3002184"/>
                  <a:pt x="512409" y="3026083"/>
                  <a:pt x="524933" y="3048000"/>
                </a:cubicBezTo>
                <a:cubicBezTo>
                  <a:pt x="535030" y="3065670"/>
                  <a:pt x="548703" y="3081130"/>
                  <a:pt x="558800" y="3098800"/>
                </a:cubicBezTo>
                <a:cubicBezTo>
                  <a:pt x="699734" y="3345438"/>
                  <a:pt x="514619" y="3027372"/>
                  <a:pt x="609600" y="3217334"/>
                </a:cubicBezTo>
                <a:cubicBezTo>
                  <a:pt x="690099" y="3378333"/>
                  <a:pt x="589964" y="3107628"/>
                  <a:pt x="677333" y="3369734"/>
                </a:cubicBezTo>
                <a:lnTo>
                  <a:pt x="694266" y="3420534"/>
                </a:lnTo>
                <a:cubicBezTo>
                  <a:pt x="688622" y="3544712"/>
                  <a:pt x="690576" y="3669469"/>
                  <a:pt x="677333" y="3793067"/>
                </a:cubicBezTo>
                <a:cubicBezTo>
                  <a:pt x="673530" y="3828562"/>
                  <a:pt x="654755" y="3860800"/>
                  <a:pt x="643466" y="3894667"/>
                </a:cubicBezTo>
                <a:lnTo>
                  <a:pt x="609600" y="3996267"/>
                </a:lnTo>
                <a:cubicBezTo>
                  <a:pt x="603955" y="4013200"/>
                  <a:pt x="596995" y="4029751"/>
                  <a:pt x="592666" y="4047067"/>
                </a:cubicBezTo>
                <a:cubicBezTo>
                  <a:pt x="587480" y="4067810"/>
                  <a:pt x="560861" y="4189013"/>
                  <a:pt x="541866" y="4233334"/>
                </a:cubicBezTo>
                <a:cubicBezTo>
                  <a:pt x="531922" y="4256536"/>
                  <a:pt x="517375" y="4277630"/>
                  <a:pt x="508000" y="4301067"/>
                </a:cubicBezTo>
                <a:cubicBezTo>
                  <a:pt x="494742" y="4334212"/>
                  <a:pt x="485422" y="4368800"/>
                  <a:pt x="474133" y="4402667"/>
                </a:cubicBezTo>
                <a:lnTo>
                  <a:pt x="457200" y="4453467"/>
                </a:lnTo>
                <a:cubicBezTo>
                  <a:pt x="451555" y="4470400"/>
                  <a:pt x="444595" y="4486951"/>
                  <a:pt x="440266" y="4504267"/>
                </a:cubicBezTo>
                <a:cubicBezTo>
                  <a:pt x="428977" y="4549423"/>
                  <a:pt x="423687" y="4596518"/>
                  <a:pt x="406400" y="4639734"/>
                </a:cubicBezTo>
                <a:cubicBezTo>
                  <a:pt x="395111" y="4667956"/>
                  <a:pt x="382145" y="4695564"/>
                  <a:pt x="372533" y="4724400"/>
                </a:cubicBezTo>
                <a:cubicBezTo>
                  <a:pt x="365173" y="4746479"/>
                  <a:pt x="360649" y="4769415"/>
                  <a:pt x="355600" y="4792134"/>
                </a:cubicBezTo>
                <a:cubicBezTo>
                  <a:pt x="338144" y="4870683"/>
                  <a:pt x="342377" y="4872278"/>
                  <a:pt x="321733" y="4944534"/>
                </a:cubicBezTo>
                <a:cubicBezTo>
                  <a:pt x="316830" y="4961697"/>
                  <a:pt x="309496" y="4978114"/>
                  <a:pt x="304800" y="4995334"/>
                </a:cubicBezTo>
                <a:cubicBezTo>
                  <a:pt x="292553" y="5040239"/>
                  <a:pt x="285652" y="5086643"/>
                  <a:pt x="270933" y="5130800"/>
                </a:cubicBezTo>
                <a:cubicBezTo>
                  <a:pt x="265289" y="5147733"/>
                  <a:pt x="258329" y="5164284"/>
                  <a:pt x="254000" y="5181600"/>
                </a:cubicBezTo>
                <a:cubicBezTo>
                  <a:pt x="247019" y="5209522"/>
                  <a:pt x="244047" y="5238345"/>
                  <a:pt x="237066" y="5266267"/>
                </a:cubicBezTo>
                <a:cubicBezTo>
                  <a:pt x="232737" y="5283583"/>
                  <a:pt x="225036" y="5299904"/>
                  <a:pt x="220133" y="5317067"/>
                </a:cubicBezTo>
                <a:cubicBezTo>
                  <a:pt x="213740" y="5339444"/>
                  <a:pt x="209594" y="5362423"/>
                  <a:pt x="203200" y="5384800"/>
                </a:cubicBezTo>
                <a:cubicBezTo>
                  <a:pt x="198296" y="5401963"/>
                  <a:pt x="190595" y="5418284"/>
                  <a:pt x="186266" y="5435600"/>
                </a:cubicBezTo>
                <a:cubicBezTo>
                  <a:pt x="179285" y="5463522"/>
                  <a:pt x="176906" y="5492500"/>
                  <a:pt x="169333" y="5520267"/>
                </a:cubicBezTo>
                <a:cubicBezTo>
                  <a:pt x="159940" y="5554708"/>
                  <a:pt x="146755" y="5588000"/>
                  <a:pt x="135466" y="5621867"/>
                </a:cubicBezTo>
                <a:cubicBezTo>
                  <a:pt x="129822" y="5638800"/>
                  <a:pt x="121467" y="5655061"/>
                  <a:pt x="118533" y="5672667"/>
                </a:cubicBezTo>
                <a:cubicBezTo>
                  <a:pt x="106276" y="5746209"/>
                  <a:pt x="100447" y="5787918"/>
                  <a:pt x="84666" y="5858934"/>
                </a:cubicBezTo>
                <a:cubicBezTo>
                  <a:pt x="79617" y="5881652"/>
                  <a:pt x="74420" y="5904376"/>
                  <a:pt x="67733" y="5926667"/>
                </a:cubicBezTo>
                <a:cubicBezTo>
                  <a:pt x="57475" y="5960860"/>
                  <a:pt x="40867" y="5993262"/>
                  <a:pt x="33866" y="6028267"/>
                </a:cubicBezTo>
                <a:cubicBezTo>
                  <a:pt x="14458" y="6125310"/>
                  <a:pt x="29804" y="6087191"/>
                  <a:pt x="0" y="61468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Freeform 20">
            <a:extLst>
              <a:ext uri="{FF2B5EF4-FFF2-40B4-BE49-F238E27FC236}">
                <a16:creationId xmlns:a16="http://schemas.microsoft.com/office/drawing/2014/main" id="{7AF9B3DE-1F1C-9240-8784-12F59BA7142E}"/>
              </a:ext>
            </a:extLst>
          </p:cNvPr>
          <p:cNvSpPr/>
          <p:nvPr/>
        </p:nvSpPr>
        <p:spPr>
          <a:xfrm>
            <a:off x="6459535" y="444501"/>
            <a:ext cx="398465" cy="3613150"/>
          </a:xfrm>
          <a:custGeom>
            <a:avLst/>
            <a:gdLst>
              <a:gd name="connsiteX0" fmla="*/ 118793 w 1185593"/>
              <a:gd name="connsiteY0" fmla="*/ 0 h 5503333"/>
              <a:gd name="connsiteX1" fmla="*/ 186526 w 1185593"/>
              <a:gd name="connsiteY1" fmla="*/ 152400 h 5503333"/>
              <a:gd name="connsiteX2" fmla="*/ 254259 w 1185593"/>
              <a:gd name="connsiteY2" fmla="*/ 237066 h 5503333"/>
              <a:gd name="connsiteX3" fmla="*/ 288126 w 1185593"/>
              <a:gd name="connsiteY3" fmla="*/ 287866 h 5503333"/>
              <a:gd name="connsiteX4" fmla="*/ 372793 w 1185593"/>
              <a:gd name="connsiteY4" fmla="*/ 440266 h 5503333"/>
              <a:gd name="connsiteX5" fmla="*/ 457459 w 1185593"/>
              <a:gd name="connsiteY5" fmla="*/ 558800 h 5503333"/>
              <a:gd name="connsiteX6" fmla="*/ 474393 w 1185593"/>
              <a:gd name="connsiteY6" fmla="*/ 626533 h 5503333"/>
              <a:gd name="connsiteX7" fmla="*/ 525193 w 1185593"/>
              <a:gd name="connsiteY7" fmla="*/ 694266 h 5503333"/>
              <a:gd name="connsiteX8" fmla="*/ 626793 w 1185593"/>
              <a:gd name="connsiteY8" fmla="*/ 880533 h 5503333"/>
              <a:gd name="connsiteX9" fmla="*/ 694526 w 1185593"/>
              <a:gd name="connsiteY9" fmla="*/ 1032933 h 5503333"/>
              <a:gd name="connsiteX10" fmla="*/ 813059 w 1185593"/>
              <a:gd name="connsiteY10" fmla="*/ 1253066 h 5503333"/>
              <a:gd name="connsiteX11" fmla="*/ 863859 w 1185593"/>
              <a:gd name="connsiteY11" fmla="*/ 1371600 h 5503333"/>
              <a:gd name="connsiteX12" fmla="*/ 880793 w 1185593"/>
              <a:gd name="connsiteY12" fmla="*/ 1439333 h 5503333"/>
              <a:gd name="connsiteX13" fmla="*/ 965459 w 1185593"/>
              <a:gd name="connsiteY13" fmla="*/ 1608666 h 5503333"/>
              <a:gd name="connsiteX14" fmla="*/ 982393 w 1185593"/>
              <a:gd name="connsiteY14" fmla="*/ 1659466 h 5503333"/>
              <a:gd name="connsiteX15" fmla="*/ 999326 w 1185593"/>
              <a:gd name="connsiteY15" fmla="*/ 1727200 h 5503333"/>
              <a:gd name="connsiteX16" fmla="*/ 1033193 w 1185593"/>
              <a:gd name="connsiteY16" fmla="*/ 1778000 h 5503333"/>
              <a:gd name="connsiteX17" fmla="*/ 1067059 w 1185593"/>
              <a:gd name="connsiteY17" fmla="*/ 1879600 h 5503333"/>
              <a:gd name="connsiteX18" fmla="*/ 1100926 w 1185593"/>
              <a:gd name="connsiteY18" fmla="*/ 2015066 h 5503333"/>
              <a:gd name="connsiteX19" fmla="*/ 1134793 w 1185593"/>
              <a:gd name="connsiteY19" fmla="*/ 2116666 h 5503333"/>
              <a:gd name="connsiteX20" fmla="*/ 1168659 w 1185593"/>
              <a:gd name="connsiteY20" fmla="*/ 2319866 h 5503333"/>
              <a:gd name="connsiteX21" fmla="*/ 1185593 w 1185593"/>
              <a:gd name="connsiteY21" fmla="*/ 2421466 h 5503333"/>
              <a:gd name="connsiteX22" fmla="*/ 1168659 w 1185593"/>
              <a:gd name="connsiteY22" fmla="*/ 3048000 h 5503333"/>
              <a:gd name="connsiteX23" fmla="*/ 1151726 w 1185593"/>
              <a:gd name="connsiteY23" fmla="*/ 3098800 h 5503333"/>
              <a:gd name="connsiteX24" fmla="*/ 1134793 w 1185593"/>
              <a:gd name="connsiteY24" fmla="*/ 3166533 h 5503333"/>
              <a:gd name="connsiteX25" fmla="*/ 1117859 w 1185593"/>
              <a:gd name="connsiteY25" fmla="*/ 3217333 h 5503333"/>
              <a:gd name="connsiteX26" fmla="*/ 1100926 w 1185593"/>
              <a:gd name="connsiteY26" fmla="*/ 3285066 h 5503333"/>
              <a:gd name="connsiteX27" fmla="*/ 1033193 w 1185593"/>
              <a:gd name="connsiteY27" fmla="*/ 3420533 h 5503333"/>
              <a:gd name="connsiteX28" fmla="*/ 931593 w 1185593"/>
              <a:gd name="connsiteY28" fmla="*/ 3674533 h 5503333"/>
              <a:gd name="connsiteX29" fmla="*/ 897726 w 1185593"/>
              <a:gd name="connsiteY29" fmla="*/ 3759200 h 5503333"/>
              <a:gd name="connsiteX30" fmla="*/ 846926 w 1185593"/>
              <a:gd name="connsiteY30" fmla="*/ 3843866 h 5503333"/>
              <a:gd name="connsiteX31" fmla="*/ 728393 w 1185593"/>
              <a:gd name="connsiteY31" fmla="*/ 4097866 h 5503333"/>
              <a:gd name="connsiteX32" fmla="*/ 677593 w 1185593"/>
              <a:gd name="connsiteY32" fmla="*/ 4165600 h 5503333"/>
              <a:gd name="connsiteX33" fmla="*/ 643726 w 1185593"/>
              <a:gd name="connsiteY33" fmla="*/ 4250266 h 5503333"/>
              <a:gd name="connsiteX34" fmla="*/ 609859 w 1185593"/>
              <a:gd name="connsiteY34" fmla="*/ 4301066 h 5503333"/>
              <a:gd name="connsiteX35" fmla="*/ 508259 w 1185593"/>
              <a:gd name="connsiteY35" fmla="*/ 4436533 h 5503333"/>
              <a:gd name="connsiteX36" fmla="*/ 440526 w 1185593"/>
              <a:gd name="connsiteY36" fmla="*/ 4572000 h 5503333"/>
              <a:gd name="connsiteX37" fmla="*/ 338926 w 1185593"/>
              <a:gd name="connsiteY37" fmla="*/ 4707466 h 5503333"/>
              <a:gd name="connsiteX38" fmla="*/ 288126 w 1185593"/>
              <a:gd name="connsiteY38" fmla="*/ 4775200 h 5503333"/>
              <a:gd name="connsiteX39" fmla="*/ 203459 w 1185593"/>
              <a:gd name="connsiteY39" fmla="*/ 4910666 h 5503333"/>
              <a:gd name="connsiteX40" fmla="*/ 169593 w 1185593"/>
              <a:gd name="connsiteY40" fmla="*/ 4978400 h 5503333"/>
              <a:gd name="connsiteX41" fmla="*/ 118793 w 1185593"/>
              <a:gd name="connsiteY41" fmla="*/ 5063066 h 5503333"/>
              <a:gd name="connsiteX42" fmla="*/ 67993 w 1185593"/>
              <a:gd name="connsiteY42" fmla="*/ 5164666 h 5503333"/>
              <a:gd name="connsiteX43" fmla="*/ 51059 w 1185593"/>
              <a:gd name="connsiteY43" fmla="*/ 5232400 h 5503333"/>
              <a:gd name="connsiteX44" fmla="*/ 17193 w 1185593"/>
              <a:gd name="connsiteY44" fmla="*/ 5334000 h 5503333"/>
              <a:gd name="connsiteX45" fmla="*/ 259 w 1185593"/>
              <a:gd name="connsiteY45" fmla="*/ 5503333 h 550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85593" h="5503333">
                <a:moveTo>
                  <a:pt x="118793" y="0"/>
                </a:moveTo>
                <a:cubicBezTo>
                  <a:pt x="141371" y="50800"/>
                  <a:pt x="158945" y="104133"/>
                  <a:pt x="186526" y="152400"/>
                </a:cubicBezTo>
                <a:cubicBezTo>
                  <a:pt x="204457" y="183780"/>
                  <a:pt x="232574" y="208153"/>
                  <a:pt x="254259" y="237066"/>
                </a:cubicBezTo>
                <a:cubicBezTo>
                  <a:pt x="266470" y="253347"/>
                  <a:pt x="276837" y="270933"/>
                  <a:pt x="288126" y="287866"/>
                </a:cubicBezTo>
                <a:cubicBezTo>
                  <a:pt x="334955" y="428356"/>
                  <a:pt x="256335" y="207342"/>
                  <a:pt x="372793" y="440266"/>
                </a:cubicBezTo>
                <a:cubicBezTo>
                  <a:pt x="417368" y="529419"/>
                  <a:pt x="388810" y="490151"/>
                  <a:pt x="457459" y="558800"/>
                </a:cubicBezTo>
                <a:cubicBezTo>
                  <a:pt x="463104" y="581378"/>
                  <a:pt x="463985" y="605717"/>
                  <a:pt x="474393" y="626533"/>
                </a:cubicBezTo>
                <a:cubicBezTo>
                  <a:pt x="487014" y="651776"/>
                  <a:pt x="508789" y="671301"/>
                  <a:pt x="525193" y="694266"/>
                </a:cubicBezTo>
                <a:cubicBezTo>
                  <a:pt x="567357" y="753296"/>
                  <a:pt x="598842" y="810653"/>
                  <a:pt x="626793" y="880533"/>
                </a:cubicBezTo>
                <a:cubicBezTo>
                  <a:pt x="653708" y="947823"/>
                  <a:pt x="660623" y="971907"/>
                  <a:pt x="694526" y="1032933"/>
                </a:cubicBezTo>
                <a:cubicBezTo>
                  <a:pt x="727088" y="1091544"/>
                  <a:pt x="798426" y="1194535"/>
                  <a:pt x="813059" y="1253066"/>
                </a:cubicBezTo>
                <a:cubicBezTo>
                  <a:pt x="834929" y="1340544"/>
                  <a:pt x="817084" y="1301436"/>
                  <a:pt x="863859" y="1371600"/>
                </a:cubicBezTo>
                <a:cubicBezTo>
                  <a:pt x="869504" y="1394178"/>
                  <a:pt x="871625" y="1417942"/>
                  <a:pt x="880793" y="1439333"/>
                </a:cubicBezTo>
                <a:cubicBezTo>
                  <a:pt x="905652" y="1497337"/>
                  <a:pt x="945502" y="1548798"/>
                  <a:pt x="965459" y="1608666"/>
                </a:cubicBezTo>
                <a:cubicBezTo>
                  <a:pt x="971104" y="1625599"/>
                  <a:pt x="977489" y="1642303"/>
                  <a:pt x="982393" y="1659466"/>
                </a:cubicBezTo>
                <a:cubicBezTo>
                  <a:pt x="988787" y="1681843"/>
                  <a:pt x="990158" y="1705809"/>
                  <a:pt x="999326" y="1727200"/>
                </a:cubicBezTo>
                <a:cubicBezTo>
                  <a:pt x="1007343" y="1745906"/>
                  <a:pt x="1021904" y="1761067"/>
                  <a:pt x="1033193" y="1778000"/>
                </a:cubicBezTo>
                <a:cubicBezTo>
                  <a:pt x="1044482" y="1811867"/>
                  <a:pt x="1058401" y="1844967"/>
                  <a:pt x="1067059" y="1879600"/>
                </a:cubicBezTo>
                <a:cubicBezTo>
                  <a:pt x="1078348" y="1924755"/>
                  <a:pt x="1086207" y="1970909"/>
                  <a:pt x="1100926" y="2015066"/>
                </a:cubicBezTo>
                <a:lnTo>
                  <a:pt x="1134793" y="2116666"/>
                </a:lnTo>
                <a:lnTo>
                  <a:pt x="1168659" y="2319866"/>
                </a:lnTo>
                <a:lnTo>
                  <a:pt x="1185593" y="2421466"/>
                </a:lnTo>
                <a:cubicBezTo>
                  <a:pt x="1179948" y="2630311"/>
                  <a:pt x="1179092" y="2839340"/>
                  <a:pt x="1168659" y="3048000"/>
                </a:cubicBezTo>
                <a:cubicBezTo>
                  <a:pt x="1167768" y="3065827"/>
                  <a:pt x="1156629" y="3081637"/>
                  <a:pt x="1151726" y="3098800"/>
                </a:cubicBezTo>
                <a:cubicBezTo>
                  <a:pt x="1145333" y="3121177"/>
                  <a:pt x="1141187" y="3144156"/>
                  <a:pt x="1134793" y="3166533"/>
                </a:cubicBezTo>
                <a:cubicBezTo>
                  <a:pt x="1129889" y="3183696"/>
                  <a:pt x="1122763" y="3200170"/>
                  <a:pt x="1117859" y="3217333"/>
                </a:cubicBezTo>
                <a:cubicBezTo>
                  <a:pt x="1111465" y="3239710"/>
                  <a:pt x="1109877" y="3263584"/>
                  <a:pt x="1100926" y="3285066"/>
                </a:cubicBezTo>
                <a:cubicBezTo>
                  <a:pt x="1081509" y="3331668"/>
                  <a:pt x="1051943" y="3373658"/>
                  <a:pt x="1033193" y="3420533"/>
                </a:cubicBezTo>
                <a:lnTo>
                  <a:pt x="931593" y="3674533"/>
                </a:lnTo>
                <a:cubicBezTo>
                  <a:pt x="920304" y="3702755"/>
                  <a:pt x="913365" y="3733135"/>
                  <a:pt x="897726" y="3759200"/>
                </a:cubicBezTo>
                <a:cubicBezTo>
                  <a:pt x="880793" y="3787422"/>
                  <a:pt x="861645" y="3814428"/>
                  <a:pt x="846926" y="3843866"/>
                </a:cubicBezTo>
                <a:cubicBezTo>
                  <a:pt x="793972" y="3949773"/>
                  <a:pt x="817620" y="3978895"/>
                  <a:pt x="728393" y="4097866"/>
                </a:cubicBezTo>
                <a:cubicBezTo>
                  <a:pt x="711460" y="4120444"/>
                  <a:pt x="691299" y="4140929"/>
                  <a:pt x="677593" y="4165600"/>
                </a:cubicBezTo>
                <a:cubicBezTo>
                  <a:pt x="662831" y="4192171"/>
                  <a:pt x="657320" y="4223079"/>
                  <a:pt x="643726" y="4250266"/>
                </a:cubicBezTo>
                <a:cubicBezTo>
                  <a:pt x="634624" y="4268469"/>
                  <a:pt x="620645" y="4283808"/>
                  <a:pt x="609859" y="4301066"/>
                </a:cubicBezTo>
                <a:cubicBezTo>
                  <a:pt x="539724" y="4413282"/>
                  <a:pt x="587435" y="4357357"/>
                  <a:pt x="508259" y="4436533"/>
                </a:cubicBezTo>
                <a:cubicBezTo>
                  <a:pt x="485681" y="4481689"/>
                  <a:pt x="470817" y="4531612"/>
                  <a:pt x="440526" y="4572000"/>
                </a:cubicBezTo>
                <a:lnTo>
                  <a:pt x="338926" y="4707466"/>
                </a:lnTo>
                <a:cubicBezTo>
                  <a:pt x="321993" y="4730044"/>
                  <a:pt x="298608" y="4748996"/>
                  <a:pt x="288126" y="4775200"/>
                </a:cubicBezTo>
                <a:cubicBezTo>
                  <a:pt x="245365" y="4882101"/>
                  <a:pt x="275752" y="4838373"/>
                  <a:pt x="203459" y="4910666"/>
                </a:cubicBezTo>
                <a:cubicBezTo>
                  <a:pt x="192170" y="4933244"/>
                  <a:pt x="181852" y="4956334"/>
                  <a:pt x="169593" y="4978400"/>
                </a:cubicBezTo>
                <a:cubicBezTo>
                  <a:pt x="153609" y="5007171"/>
                  <a:pt x="133512" y="5033628"/>
                  <a:pt x="118793" y="5063066"/>
                </a:cubicBezTo>
                <a:cubicBezTo>
                  <a:pt x="48682" y="5203286"/>
                  <a:pt x="165052" y="5019074"/>
                  <a:pt x="67993" y="5164666"/>
                </a:cubicBezTo>
                <a:cubicBezTo>
                  <a:pt x="62348" y="5187244"/>
                  <a:pt x="57746" y="5210109"/>
                  <a:pt x="51059" y="5232400"/>
                </a:cubicBezTo>
                <a:cubicBezTo>
                  <a:pt x="40801" y="5266593"/>
                  <a:pt x="23062" y="5298787"/>
                  <a:pt x="17193" y="5334000"/>
                </a:cubicBezTo>
                <a:cubicBezTo>
                  <a:pt x="-3453" y="5457870"/>
                  <a:pt x="259" y="5401266"/>
                  <a:pt x="259" y="550333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ounded Rectangle 24">
            <a:extLst>
              <a:ext uri="{FF2B5EF4-FFF2-40B4-BE49-F238E27FC236}">
                <a16:creationId xmlns:a16="http://schemas.microsoft.com/office/drawing/2014/main" id="{C209573B-1D00-BF42-93AE-77618AAF4905}"/>
              </a:ext>
            </a:extLst>
          </p:cNvPr>
          <p:cNvSpPr/>
          <p:nvPr/>
        </p:nvSpPr>
        <p:spPr>
          <a:xfrm>
            <a:off x="168278" y="2034728"/>
            <a:ext cx="1143000" cy="6858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a:solidFill>
                    <a:schemeClr val="tx1"/>
                  </a:solidFill>
                </a:ln>
                <a:solidFill>
                  <a:schemeClr val="tx1"/>
                </a:solidFill>
              </a:rPr>
              <a:t>Osmosis DEX</a:t>
            </a:r>
          </a:p>
        </p:txBody>
      </p:sp>
      <p:sp>
        <p:nvSpPr>
          <p:cNvPr id="3" name="Freeform 2">
            <a:extLst>
              <a:ext uri="{FF2B5EF4-FFF2-40B4-BE49-F238E27FC236}">
                <a16:creationId xmlns:a16="http://schemas.microsoft.com/office/drawing/2014/main" id="{1EBAF212-367E-7349-829F-27BDD6F684D0}"/>
              </a:ext>
            </a:extLst>
          </p:cNvPr>
          <p:cNvSpPr/>
          <p:nvPr/>
        </p:nvSpPr>
        <p:spPr>
          <a:xfrm>
            <a:off x="268014" y="2885095"/>
            <a:ext cx="8704536" cy="167006"/>
          </a:xfrm>
          <a:custGeom>
            <a:avLst/>
            <a:gdLst>
              <a:gd name="connsiteX0" fmla="*/ 0 w 6905357"/>
              <a:gd name="connsiteY0" fmla="*/ 204951 h 247567"/>
              <a:gd name="connsiteX1" fmla="*/ 1418896 w 6905357"/>
              <a:gd name="connsiteY1" fmla="*/ 204951 h 247567"/>
              <a:gd name="connsiteX2" fmla="*/ 1813034 w 6905357"/>
              <a:gd name="connsiteY2" fmla="*/ 173420 h 247567"/>
              <a:gd name="connsiteX3" fmla="*/ 2191407 w 6905357"/>
              <a:gd name="connsiteY3" fmla="*/ 141889 h 247567"/>
              <a:gd name="connsiteX4" fmla="*/ 2349062 w 6905357"/>
              <a:gd name="connsiteY4" fmla="*/ 110358 h 247567"/>
              <a:gd name="connsiteX5" fmla="*/ 2506717 w 6905357"/>
              <a:gd name="connsiteY5" fmla="*/ 94593 h 247567"/>
              <a:gd name="connsiteX6" fmla="*/ 2601310 w 6905357"/>
              <a:gd name="connsiteY6" fmla="*/ 78827 h 247567"/>
              <a:gd name="connsiteX7" fmla="*/ 2853558 w 6905357"/>
              <a:gd name="connsiteY7" fmla="*/ 63062 h 247567"/>
              <a:gd name="connsiteX8" fmla="*/ 3090041 w 6905357"/>
              <a:gd name="connsiteY8" fmla="*/ 31531 h 247567"/>
              <a:gd name="connsiteX9" fmla="*/ 3310758 w 6905357"/>
              <a:gd name="connsiteY9" fmla="*/ 15765 h 247567"/>
              <a:gd name="connsiteX10" fmla="*/ 3909848 w 6905357"/>
              <a:gd name="connsiteY10" fmla="*/ 31531 h 247567"/>
              <a:gd name="connsiteX11" fmla="*/ 4035972 w 6905357"/>
              <a:gd name="connsiteY11" fmla="*/ 47296 h 247567"/>
              <a:gd name="connsiteX12" fmla="*/ 4240924 w 6905357"/>
              <a:gd name="connsiteY12" fmla="*/ 63062 h 247567"/>
              <a:gd name="connsiteX13" fmla="*/ 4477407 w 6905357"/>
              <a:gd name="connsiteY13" fmla="*/ 94593 h 247567"/>
              <a:gd name="connsiteX14" fmla="*/ 5013434 w 6905357"/>
              <a:gd name="connsiteY14" fmla="*/ 126124 h 247567"/>
              <a:gd name="connsiteX15" fmla="*/ 6117020 w 6905357"/>
              <a:gd name="connsiteY15" fmla="*/ 110358 h 247567"/>
              <a:gd name="connsiteX16" fmla="*/ 6227379 w 6905357"/>
              <a:gd name="connsiteY16" fmla="*/ 94593 h 247567"/>
              <a:gd name="connsiteX17" fmla="*/ 6621517 w 6905357"/>
              <a:gd name="connsiteY17" fmla="*/ 63062 h 247567"/>
              <a:gd name="connsiteX18" fmla="*/ 6826469 w 6905357"/>
              <a:gd name="connsiteY18" fmla="*/ 31531 h 247567"/>
              <a:gd name="connsiteX19" fmla="*/ 6905296 w 6905357"/>
              <a:gd name="connsiteY19" fmla="*/ 0 h 24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5357" h="247567">
                <a:moveTo>
                  <a:pt x="0" y="204951"/>
                </a:moveTo>
                <a:cubicBezTo>
                  <a:pt x="531618" y="280899"/>
                  <a:pt x="197246" y="238886"/>
                  <a:pt x="1418896" y="204951"/>
                </a:cubicBezTo>
                <a:cubicBezTo>
                  <a:pt x="1550644" y="201291"/>
                  <a:pt x="1682559" y="192059"/>
                  <a:pt x="1813034" y="173420"/>
                </a:cubicBezTo>
                <a:cubicBezTo>
                  <a:pt x="2011986" y="144999"/>
                  <a:pt x="1886297" y="159837"/>
                  <a:pt x="2191407" y="141889"/>
                </a:cubicBezTo>
                <a:cubicBezTo>
                  <a:pt x="2259274" y="124923"/>
                  <a:pt x="2271759" y="120021"/>
                  <a:pt x="2349062" y="110358"/>
                </a:cubicBezTo>
                <a:cubicBezTo>
                  <a:pt x="2401468" y="103807"/>
                  <a:pt x="2454311" y="101144"/>
                  <a:pt x="2506717" y="94593"/>
                </a:cubicBezTo>
                <a:cubicBezTo>
                  <a:pt x="2538436" y="90628"/>
                  <a:pt x="2569475" y="81721"/>
                  <a:pt x="2601310" y="78827"/>
                </a:cubicBezTo>
                <a:cubicBezTo>
                  <a:pt x="2685211" y="71200"/>
                  <a:pt x="2769475" y="68317"/>
                  <a:pt x="2853558" y="63062"/>
                </a:cubicBezTo>
                <a:cubicBezTo>
                  <a:pt x="2968263" y="34385"/>
                  <a:pt x="2907551" y="46130"/>
                  <a:pt x="3090041" y="31531"/>
                </a:cubicBezTo>
                <a:lnTo>
                  <a:pt x="3310758" y="15765"/>
                </a:lnTo>
                <a:lnTo>
                  <a:pt x="3909848" y="31531"/>
                </a:lnTo>
                <a:cubicBezTo>
                  <a:pt x="3952176" y="33371"/>
                  <a:pt x="3993794" y="43279"/>
                  <a:pt x="4035972" y="47296"/>
                </a:cubicBezTo>
                <a:cubicBezTo>
                  <a:pt x="4104183" y="53792"/>
                  <a:pt x="4172607" y="57807"/>
                  <a:pt x="4240924" y="63062"/>
                </a:cubicBezTo>
                <a:cubicBezTo>
                  <a:pt x="4355626" y="91737"/>
                  <a:pt x="4294924" y="79994"/>
                  <a:pt x="4477407" y="94593"/>
                </a:cubicBezTo>
                <a:cubicBezTo>
                  <a:pt x="4710010" y="113201"/>
                  <a:pt x="4757257" y="113315"/>
                  <a:pt x="5013434" y="126124"/>
                </a:cubicBezTo>
                <a:lnTo>
                  <a:pt x="6117020" y="110358"/>
                </a:lnTo>
                <a:cubicBezTo>
                  <a:pt x="6154167" y="109393"/>
                  <a:pt x="6190381" y="98061"/>
                  <a:pt x="6227379" y="94593"/>
                </a:cubicBezTo>
                <a:cubicBezTo>
                  <a:pt x="6358603" y="82291"/>
                  <a:pt x="6621517" y="63062"/>
                  <a:pt x="6621517" y="63062"/>
                </a:cubicBezTo>
                <a:cubicBezTo>
                  <a:pt x="6802259" y="26913"/>
                  <a:pt x="6578305" y="69710"/>
                  <a:pt x="6826469" y="31531"/>
                </a:cubicBezTo>
                <a:cubicBezTo>
                  <a:pt x="6910449" y="18611"/>
                  <a:pt x="6905296" y="41801"/>
                  <a:pt x="6905296" y="0"/>
                </a:cubicBezTo>
              </a:path>
            </a:pathLst>
          </a:cu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CF545E-650F-B340-B199-A1A7D87827CB}"/>
              </a:ext>
            </a:extLst>
          </p:cNvPr>
          <p:cNvSpPr txBox="1"/>
          <p:nvPr/>
        </p:nvSpPr>
        <p:spPr>
          <a:xfrm>
            <a:off x="100447" y="29518"/>
            <a:ext cx="2918812" cy="461665"/>
          </a:xfrm>
          <a:prstGeom prst="rect">
            <a:avLst/>
          </a:prstGeom>
          <a:noFill/>
        </p:spPr>
        <p:txBody>
          <a:bodyPr wrap="none" rtlCol="0">
            <a:spAutoFit/>
          </a:bodyPr>
          <a:lstStyle/>
          <a:p>
            <a:pPr algn="l"/>
            <a:r>
              <a:rPr lang="en-US" b="1" dirty="0">
                <a:latin typeface="+mn-lt"/>
              </a:rPr>
              <a:t>The problem:   siloes</a:t>
            </a:r>
          </a:p>
        </p:txBody>
      </p:sp>
      <p:sp>
        <p:nvSpPr>
          <p:cNvPr id="9" name="TextBox 8">
            <a:extLst>
              <a:ext uri="{FF2B5EF4-FFF2-40B4-BE49-F238E27FC236}">
                <a16:creationId xmlns:a16="http://schemas.microsoft.com/office/drawing/2014/main" id="{D864DA12-A01D-8E4D-A7B7-2092E329789C}"/>
              </a:ext>
            </a:extLst>
          </p:cNvPr>
          <p:cNvSpPr txBox="1"/>
          <p:nvPr/>
        </p:nvSpPr>
        <p:spPr>
          <a:xfrm>
            <a:off x="3225800" y="4475369"/>
            <a:ext cx="1185324" cy="461665"/>
          </a:xfrm>
          <a:prstGeom prst="rect">
            <a:avLst/>
          </a:prstGeom>
          <a:noFill/>
        </p:spPr>
        <p:txBody>
          <a:bodyPr wrap="none" rtlCol="0">
            <a:spAutoFit/>
          </a:bodyPr>
          <a:lstStyle/>
          <a:p>
            <a:pPr algn="l"/>
            <a:r>
              <a:rPr lang="en-US" dirty="0">
                <a:latin typeface="+mn-lt"/>
              </a:rPr>
              <a:t>How???</a:t>
            </a:r>
          </a:p>
        </p:txBody>
      </p:sp>
    </p:spTree>
    <p:extLst>
      <p:ext uri="{BB962C8B-B14F-4D97-AF65-F5344CB8AC3E}">
        <p14:creationId xmlns:p14="http://schemas.microsoft.com/office/powerpoint/2010/main" val="21432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B509E-6DA4-8949-BE47-B52C95FCC29B}"/>
              </a:ext>
            </a:extLst>
          </p:cNvPr>
          <p:cNvSpPr>
            <a:spLocks noGrp="1"/>
          </p:cNvSpPr>
          <p:nvPr>
            <p:ph type="title"/>
          </p:nvPr>
        </p:nvSpPr>
        <p:spPr/>
        <p:txBody>
          <a:bodyPr>
            <a:normAutofit fontScale="90000"/>
          </a:bodyPr>
          <a:lstStyle/>
          <a:p>
            <a:r>
              <a:rPr lang="en-US" dirty="0"/>
              <a:t>Interoperability</a:t>
            </a:r>
          </a:p>
        </p:txBody>
      </p:sp>
      <p:sp>
        <p:nvSpPr>
          <p:cNvPr id="4" name="Content Placeholder 3">
            <a:extLst>
              <a:ext uri="{FF2B5EF4-FFF2-40B4-BE49-F238E27FC236}">
                <a16:creationId xmlns:a16="http://schemas.microsoft.com/office/drawing/2014/main" id="{7F239667-0CA8-1A44-A0BC-AC2FEDF41013}"/>
              </a:ext>
            </a:extLst>
          </p:cNvPr>
          <p:cNvSpPr>
            <a:spLocks noGrp="1"/>
          </p:cNvSpPr>
          <p:nvPr>
            <p:ph idx="1"/>
          </p:nvPr>
        </p:nvSpPr>
        <p:spPr>
          <a:xfrm>
            <a:off x="304800" y="914400"/>
            <a:ext cx="8667750" cy="3993356"/>
          </a:xfrm>
        </p:spPr>
        <p:txBody>
          <a:bodyPr>
            <a:normAutofit/>
          </a:bodyPr>
          <a:lstStyle/>
          <a:p>
            <a:pPr marL="0" indent="0">
              <a:buNone/>
            </a:pPr>
            <a:r>
              <a:rPr lang="en-US" b="1" dirty="0"/>
              <a:t>Interoperability</a:t>
            </a:r>
            <a:r>
              <a:rPr lang="en-US" dirty="0"/>
              <a:t>:  </a:t>
            </a:r>
          </a:p>
          <a:p>
            <a:r>
              <a:rPr lang="en-US" dirty="0"/>
              <a:t>User owns funds or assets (NFTs) on one blockchain system   </a:t>
            </a:r>
            <a:br>
              <a:rPr lang="en-US" dirty="0"/>
            </a:br>
            <a:r>
              <a:rPr lang="en-US" dirty="0"/>
              <a:t>Goal:  enable user to move assets to another chain</a:t>
            </a:r>
          </a:p>
          <a:p>
            <a:pPr marL="0" indent="0">
              <a:buNone/>
            </a:pPr>
            <a:r>
              <a:rPr lang="en-US" b="1" dirty="0"/>
              <a:t>Composability</a:t>
            </a:r>
            <a:r>
              <a:rPr lang="en-US" dirty="0"/>
              <a:t>:  </a:t>
            </a:r>
          </a:p>
          <a:p>
            <a:r>
              <a:rPr lang="en-US" dirty="0"/>
              <a:t>Enable a DAPP on one chain to call a DAPP on another</a:t>
            </a:r>
          </a:p>
          <a:p>
            <a:pPr lvl="1"/>
            <a:endParaRPr lang="en-US" dirty="0"/>
          </a:p>
          <a:p>
            <a:pPr marL="0" indent="0">
              <a:buNone/>
            </a:pPr>
            <a:r>
              <a:rPr lang="en-US" dirty="0"/>
              <a:t>Both are easy if the entire world used Ethereum</a:t>
            </a:r>
          </a:p>
          <a:p>
            <a:r>
              <a:rPr lang="en-US" dirty="0"/>
              <a:t>In reality:   many blockchain systems that need to interoperate</a:t>
            </a:r>
          </a:p>
          <a:p>
            <a:r>
              <a:rPr lang="en-US" dirty="0"/>
              <a:t>The solution:   </a:t>
            </a:r>
            <a:r>
              <a:rPr lang="en-US" b="1" dirty="0"/>
              <a:t>bridges</a:t>
            </a:r>
          </a:p>
        </p:txBody>
      </p:sp>
    </p:spTree>
    <p:extLst>
      <p:ext uri="{BB962C8B-B14F-4D97-AF65-F5344CB8AC3E}">
        <p14:creationId xmlns:p14="http://schemas.microsoft.com/office/powerpoint/2010/main" val="22988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4294-0EA6-754A-9A0A-02DEEE521D9A}"/>
              </a:ext>
            </a:extLst>
          </p:cNvPr>
          <p:cNvSpPr>
            <a:spLocks noGrp="1"/>
          </p:cNvSpPr>
          <p:nvPr>
            <p:ph type="title"/>
          </p:nvPr>
        </p:nvSpPr>
        <p:spPr/>
        <p:txBody>
          <a:bodyPr>
            <a:normAutofit fontScale="90000"/>
          </a:bodyPr>
          <a:lstStyle/>
          <a:p>
            <a:r>
              <a:rPr lang="en-US" dirty="0"/>
              <a:t>A first example:   BTC in Ethereum</a:t>
            </a:r>
          </a:p>
        </p:txBody>
      </p:sp>
      <p:sp>
        <p:nvSpPr>
          <p:cNvPr id="3" name="Content Placeholder 2">
            <a:extLst>
              <a:ext uri="{FF2B5EF4-FFF2-40B4-BE49-F238E27FC236}">
                <a16:creationId xmlns:a16="http://schemas.microsoft.com/office/drawing/2014/main" id="{086DAF8D-DF79-FA47-A792-77448894943A}"/>
              </a:ext>
            </a:extLst>
          </p:cNvPr>
          <p:cNvSpPr>
            <a:spLocks noGrp="1"/>
          </p:cNvSpPr>
          <p:nvPr>
            <p:ph idx="1"/>
          </p:nvPr>
        </p:nvSpPr>
        <p:spPr/>
        <p:txBody>
          <a:bodyPr/>
          <a:lstStyle/>
          <a:p>
            <a:pPr marL="0" indent="0">
              <a:buNone/>
            </a:pPr>
            <a:r>
              <a:rPr lang="en-US" dirty="0"/>
              <a:t>How to move BTC to Ethereum ??	Goal: enable BTC in </a:t>
            </a:r>
            <a:r>
              <a:rPr lang="en-US" dirty="0" err="1"/>
              <a:t>DeFi</a:t>
            </a:r>
            <a:r>
              <a:rPr lang="en-US" dirty="0"/>
              <a:t>.   </a:t>
            </a:r>
          </a:p>
          <a:p>
            <a:pPr marL="0" indent="0">
              <a:buNone/>
            </a:pPr>
            <a:r>
              <a:rPr lang="en-US" dirty="0"/>
              <a:t>	⟹  need new ERC20 on Ethereum pegged to BTC</a:t>
            </a:r>
          </a:p>
          <a:p>
            <a:pPr marL="0" indent="0">
              <a:buNone/>
            </a:pPr>
            <a:r>
              <a:rPr lang="en-US" dirty="0"/>
              <a:t>			(e.g., use it for providing liquidity in </a:t>
            </a:r>
            <a:r>
              <a:rPr lang="en-US" dirty="0" err="1"/>
              <a:t>DeFi</a:t>
            </a:r>
            <a:r>
              <a:rPr lang="en-US" dirty="0"/>
              <a:t> projects)</a:t>
            </a:r>
          </a:p>
          <a:p>
            <a:pPr marL="0" indent="0">
              <a:buNone/>
            </a:pPr>
            <a:endParaRPr lang="en-US" dirty="0"/>
          </a:p>
          <a:p>
            <a:pPr marL="0" indent="0">
              <a:buNone/>
            </a:pPr>
            <a:r>
              <a:rPr lang="en-US" dirty="0"/>
              <a:t>The solution:   </a:t>
            </a:r>
            <a:r>
              <a:rPr lang="en-US" b="1" dirty="0"/>
              <a:t>wrapped coins</a:t>
            </a:r>
          </a:p>
          <a:p>
            <a:r>
              <a:rPr lang="en-US" dirty="0"/>
              <a:t>Asset X on one chain appear as wrapped-X on another chain</a:t>
            </a:r>
          </a:p>
          <a:p>
            <a:r>
              <a:rPr lang="en-US" dirty="0"/>
              <a:t>For BTC:   several solutions    (e.g., </a:t>
            </a:r>
            <a:r>
              <a:rPr lang="en-US" dirty="0" err="1"/>
              <a:t>wBTC</a:t>
            </a:r>
            <a:r>
              <a:rPr lang="en-US" dirty="0"/>
              <a:t>,  </a:t>
            </a:r>
            <a:r>
              <a:rPr lang="en-US" dirty="0" err="1"/>
              <a:t>tBTC</a:t>
            </a:r>
            <a:r>
              <a:rPr lang="en-US" dirty="0"/>
              <a:t>, …) </a:t>
            </a:r>
          </a:p>
        </p:txBody>
      </p:sp>
    </p:spTree>
    <p:extLst>
      <p:ext uri="{BB962C8B-B14F-4D97-AF65-F5344CB8AC3E}">
        <p14:creationId xmlns:p14="http://schemas.microsoft.com/office/powerpoint/2010/main" val="18738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EC23-FB9A-AF4D-894C-DE4783F14A4D}"/>
              </a:ext>
            </a:extLst>
          </p:cNvPr>
          <p:cNvSpPr>
            <a:spLocks noGrp="1"/>
          </p:cNvSpPr>
          <p:nvPr>
            <p:ph type="title"/>
          </p:nvPr>
        </p:nvSpPr>
        <p:spPr/>
        <p:txBody>
          <a:bodyPr>
            <a:noAutofit/>
          </a:bodyPr>
          <a:lstStyle/>
          <a:p>
            <a:r>
              <a:rPr lang="en-US" sz="3600" dirty="0" err="1"/>
              <a:t>wBTC</a:t>
            </a:r>
            <a:r>
              <a:rPr lang="en-US" sz="3600" dirty="0"/>
              <a:t>  and  </a:t>
            </a:r>
            <a:r>
              <a:rPr lang="en-US" sz="3600" dirty="0" err="1"/>
              <a:t>tBTC</a:t>
            </a:r>
            <a:r>
              <a:rPr lang="en-US" sz="3600" dirty="0"/>
              <a:t>:   a lock-and-mint bridge</a:t>
            </a:r>
          </a:p>
        </p:txBody>
      </p:sp>
      <p:sp>
        <p:nvSpPr>
          <p:cNvPr id="3" name="Content Placeholder 2">
            <a:extLst>
              <a:ext uri="{FF2B5EF4-FFF2-40B4-BE49-F238E27FC236}">
                <a16:creationId xmlns:a16="http://schemas.microsoft.com/office/drawing/2014/main" id="{E9CD449E-209D-3A41-977B-5CDC1DED6E8E}"/>
              </a:ext>
            </a:extLst>
          </p:cNvPr>
          <p:cNvSpPr>
            <a:spLocks noGrp="1"/>
          </p:cNvSpPr>
          <p:nvPr>
            <p:ph idx="1"/>
          </p:nvPr>
        </p:nvSpPr>
        <p:spPr>
          <a:xfrm>
            <a:off x="285750" y="906335"/>
            <a:ext cx="8229600" cy="498020"/>
          </a:xfrm>
        </p:spPr>
        <p:txBody>
          <a:bodyPr/>
          <a:lstStyle/>
          <a:p>
            <a:pPr marL="0" indent="0">
              <a:buNone/>
            </a:pPr>
            <a:r>
              <a:rPr lang="en-US" dirty="0"/>
              <a:t>Let’s start with </a:t>
            </a:r>
            <a:r>
              <a:rPr lang="en-US" dirty="0" err="1"/>
              <a:t>wBTC</a:t>
            </a:r>
            <a:r>
              <a:rPr lang="en-US" dirty="0"/>
              <a:t>:     </a:t>
            </a:r>
            <a:r>
              <a:rPr lang="en-US" b="1" dirty="0"/>
              <a:t>moving 1 BTC to Ethereum</a:t>
            </a:r>
          </a:p>
        </p:txBody>
      </p:sp>
      <p:pic>
        <p:nvPicPr>
          <p:cNvPr id="4" name="Picture 3">
            <a:extLst>
              <a:ext uri="{FF2B5EF4-FFF2-40B4-BE49-F238E27FC236}">
                <a16:creationId xmlns:a16="http://schemas.microsoft.com/office/drawing/2014/main" id="{86F316B5-2B38-834D-AD9A-A00FF073AE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229" y="2460551"/>
            <a:ext cx="459941" cy="680386"/>
          </a:xfrm>
          <a:prstGeom prst="rect">
            <a:avLst/>
          </a:prstGeom>
        </p:spPr>
      </p:pic>
      <p:pic>
        <p:nvPicPr>
          <p:cNvPr id="5" name="Picture 2" descr="How Did the Bitcoin Logo Originate? - BC SystemsBC Systems">
            <a:extLst>
              <a:ext uri="{FF2B5EF4-FFF2-40B4-BE49-F238E27FC236}">
                <a16:creationId xmlns:a16="http://schemas.microsoft.com/office/drawing/2014/main" id="{ED71C898-C6A6-2946-9D30-D27A8DFC6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16" y="1544525"/>
            <a:ext cx="542923" cy="542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thereum - Wikipedia">
            <a:extLst>
              <a:ext uri="{FF2B5EF4-FFF2-40B4-BE49-F238E27FC236}">
                <a16:creationId xmlns:a16="http://schemas.microsoft.com/office/drawing/2014/main" id="{12A3C9CD-7576-6544-A73D-9983AE6EA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71" y="1503410"/>
            <a:ext cx="571499" cy="571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EBD7619-98FE-334E-8FB6-48E3BBC21154}"/>
              </a:ext>
            </a:extLst>
          </p:cNvPr>
          <p:cNvSpPr/>
          <p:nvPr/>
        </p:nvSpPr>
        <p:spPr>
          <a:xfrm>
            <a:off x="2286000" y="2410993"/>
            <a:ext cx="971550" cy="72049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D98B6778-D114-F94A-9BD8-97EBA4CA26DC}"/>
              </a:ext>
            </a:extLst>
          </p:cNvPr>
          <p:cNvCxnSpPr>
            <a:cxnSpLocks/>
          </p:cNvCxnSpPr>
          <p:nvPr/>
        </p:nvCxnSpPr>
        <p:spPr>
          <a:xfrm>
            <a:off x="4155620" y="1415935"/>
            <a:ext cx="0" cy="2403482"/>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77B3633-BD73-1B40-B5CA-B6285DCDBFA7}"/>
              </a:ext>
            </a:extLst>
          </p:cNvPr>
          <p:cNvSpPr txBox="1"/>
          <p:nvPr/>
        </p:nvSpPr>
        <p:spPr>
          <a:xfrm>
            <a:off x="1972426" y="3088327"/>
            <a:ext cx="1689950" cy="830997"/>
          </a:xfrm>
          <a:prstGeom prst="rect">
            <a:avLst/>
          </a:prstGeom>
          <a:noFill/>
        </p:spPr>
        <p:txBody>
          <a:bodyPr wrap="none" rtlCol="0">
            <a:spAutoFit/>
          </a:bodyPr>
          <a:lstStyle/>
          <a:p>
            <a:pPr algn="ctr"/>
            <a:r>
              <a:rPr lang="en-US" dirty="0">
                <a:latin typeface="+mn-lt"/>
              </a:rPr>
              <a:t>custodian’s</a:t>
            </a:r>
            <a:br>
              <a:rPr lang="en-US" dirty="0">
                <a:latin typeface="+mn-lt"/>
              </a:rPr>
            </a:br>
            <a:r>
              <a:rPr lang="en-US" dirty="0">
                <a:latin typeface="+mn-lt"/>
              </a:rPr>
              <a:t>BTC address</a:t>
            </a:r>
          </a:p>
        </p:txBody>
      </p:sp>
      <p:grpSp>
        <p:nvGrpSpPr>
          <p:cNvPr id="12" name="Group 11">
            <a:extLst>
              <a:ext uri="{FF2B5EF4-FFF2-40B4-BE49-F238E27FC236}">
                <a16:creationId xmlns:a16="http://schemas.microsoft.com/office/drawing/2014/main" id="{194767CB-2B2A-754E-800C-56BEA21F3BA3}"/>
              </a:ext>
            </a:extLst>
          </p:cNvPr>
          <p:cNvGrpSpPr/>
          <p:nvPr/>
        </p:nvGrpSpPr>
        <p:grpSpPr>
          <a:xfrm>
            <a:off x="816427" y="2307147"/>
            <a:ext cx="1820636" cy="369332"/>
            <a:chOff x="1153885" y="2662535"/>
            <a:chExt cx="2427515" cy="492443"/>
          </a:xfrm>
        </p:grpSpPr>
        <p:cxnSp>
          <p:nvCxnSpPr>
            <p:cNvPr id="13" name="Straight Arrow Connector 12">
              <a:extLst>
                <a:ext uri="{FF2B5EF4-FFF2-40B4-BE49-F238E27FC236}">
                  <a16:creationId xmlns:a16="http://schemas.microsoft.com/office/drawing/2014/main" id="{CE000AE1-9BA4-0E48-9EB6-C3AAD4EBBB46}"/>
                </a:ext>
              </a:extLst>
            </p:cNvPr>
            <p:cNvCxnSpPr>
              <a:cxnSpLocks/>
            </p:cNvCxnSpPr>
            <p:nvPr/>
          </p:nvCxnSpPr>
          <p:spPr>
            <a:xfrm>
              <a:off x="1153885" y="3076574"/>
              <a:ext cx="2427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0D404FB-A6A0-5E48-A9F3-2E1930611693}"/>
                </a:ext>
              </a:extLst>
            </p:cNvPr>
            <p:cNvSpPr txBox="1"/>
            <p:nvPr/>
          </p:nvSpPr>
          <p:spPr>
            <a:xfrm>
              <a:off x="1630795" y="2662535"/>
              <a:ext cx="684376" cy="492443"/>
            </a:xfrm>
            <a:prstGeom prst="rect">
              <a:avLst/>
            </a:prstGeom>
            <a:noFill/>
          </p:spPr>
          <p:txBody>
            <a:bodyPr wrap="none" rtlCol="0">
              <a:spAutoFit/>
            </a:bodyPr>
            <a:lstStyle/>
            <a:p>
              <a:r>
                <a:rPr lang="en-US" sz="1800" dirty="0"/>
                <a:t>1 ₿</a:t>
              </a:r>
            </a:p>
          </p:txBody>
        </p:sp>
      </p:grpSp>
      <p:sp>
        <p:nvSpPr>
          <p:cNvPr id="15" name="TextBox 14">
            <a:extLst>
              <a:ext uri="{FF2B5EF4-FFF2-40B4-BE49-F238E27FC236}">
                <a16:creationId xmlns:a16="http://schemas.microsoft.com/office/drawing/2014/main" id="{4892F71C-9317-A742-A412-31075ACE3A00}"/>
              </a:ext>
            </a:extLst>
          </p:cNvPr>
          <p:cNvSpPr txBox="1"/>
          <p:nvPr/>
        </p:nvSpPr>
        <p:spPr>
          <a:xfrm>
            <a:off x="2736813" y="2589018"/>
            <a:ext cx="513282" cy="369332"/>
          </a:xfrm>
          <a:prstGeom prst="rect">
            <a:avLst/>
          </a:prstGeom>
          <a:noFill/>
          <a:ln>
            <a:solidFill>
              <a:srgbClr val="002060"/>
            </a:solidFill>
          </a:ln>
        </p:spPr>
        <p:txBody>
          <a:bodyPr wrap="none" rtlCol="0">
            <a:spAutoFit/>
          </a:bodyPr>
          <a:lstStyle/>
          <a:p>
            <a:r>
              <a:rPr lang="en-US" sz="1800" dirty="0"/>
              <a:t>1 ₿</a:t>
            </a:r>
          </a:p>
        </p:txBody>
      </p:sp>
      <p:grpSp>
        <p:nvGrpSpPr>
          <p:cNvPr id="17" name="Group 16">
            <a:extLst>
              <a:ext uri="{FF2B5EF4-FFF2-40B4-BE49-F238E27FC236}">
                <a16:creationId xmlns:a16="http://schemas.microsoft.com/office/drawing/2014/main" id="{AA3DEE18-6516-6445-8C6D-1AE933DC0DDC}"/>
              </a:ext>
            </a:extLst>
          </p:cNvPr>
          <p:cNvGrpSpPr/>
          <p:nvPr/>
        </p:nvGrpSpPr>
        <p:grpSpPr>
          <a:xfrm>
            <a:off x="5650705" y="2294167"/>
            <a:ext cx="2535330" cy="733471"/>
            <a:chOff x="7686674" y="2645228"/>
            <a:chExt cx="3380440" cy="977962"/>
          </a:xfrm>
        </p:grpSpPr>
        <p:cxnSp>
          <p:nvCxnSpPr>
            <p:cNvPr id="18" name="Straight Arrow Connector 17">
              <a:extLst>
                <a:ext uri="{FF2B5EF4-FFF2-40B4-BE49-F238E27FC236}">
                  <a16:creationId xmlns:a16="http://schemas.microsoft.com/office/drawing/2014/main" id="{268BF6F7-926F-9340-B948-08E133481ECD}"/>
                </a:ext>
              </a:extLst>
            </p:cNvPr>
            <p:cNvCxnSpPr>
              <a:cxnSpLocks/>
            </p:cNvCxnSpPr>
            <p:nvPr/>
          </p:nvCxnSpPr>
          <p:spPr>
            <a:xfrm>
              <a:off x="7686674" y="3124200"/>
              <a:ext cx="3380440" cy="1428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EA478FB-0EFE-A44A-9561-2655FFECB8C1}"/>
                </a:ext>
              </a:extLst>
            </p:cNvPr>
            <p:cNvSpPr txBox="1"/>
            <p:nvPr/>
          </p:nvSpPr>
          <p:spPr>
            <a:xfrm>
              <a:off x="7761510" y="2645228"/>
              <a:ext cx="3130429" cy="977962"/>
            </a:xfrm>
            <a:prstGeom prst="rect">
              <a:avLst/>
            </a:prstGeom>
            <a:noFill/>
          </p:spPr>
          <p:txBody>
            <a:bodyPr wrap="none" rtlCol="0">
              <a:spAutoFit/>
            </a:bodyPr>
            <a:lstStyle/>
            <a:p>
              <a:pPr algn="ctr"/>
              <a:r>
                <a:rPr lang="en-US" sz="1800" dirty="0"/>
                <a:t>mint 1 </a:t>
              </a:r>
              <a:r>
                <a:rPr lang="en-US" sz="1800" dirty="0" err="1"/>
                <a:t>wBTC</a:t>
              </a:r>
              <a:endParaRPr lang="en-US" sz="1800" dirty="0"/>
            </a:p>
            <a:p>
              <a:pPr algn="ctr">
                <a:lnSpc>
                  <a:spcPct val="150000"/>
                </a:lnSpc>
              </a:pPr>
              <a:r>
                <a:rPr lang="en-US" sz="1800" dirty="0"/>
                <a:t>credit Alice’s address</a:t>
              </a:r>
            </a:p>
          </p:txBody>
        </p:sp>
      </p:grpSp>
      <p:grpSp>
        <p:nvGrpSpPr>
          <p:cNvPr id="20" name="Group 19">
            <a:extLst>
              <a:ext uri="{FF2B5EF4-FFF2-40B4-BE49-F238E27FC236}">
                <a16:creationId xmlns:a16="http://schemas.microsoft.com/office/drawing/2014/main" id="{CEE804AD-EB17-B54D-8351-EC7F422260F8}"/>
              </a:ext>
            </a:extLst>
          </p:cNvPr>
          <p:cNvGrpSpPr/>
          <p:nvPr/>
        </p:nvGrpSpPr>
        <p:grpSpPr>
          <a:xfrm>
            <a:off x="7366607" y="3200776"/>
            <a:ext cx="1638851" cy="791952"/>
            <a:chOff x="10117976" y="3198167"/>
            <a:chExt cx="2185134" cy="1055935"/>
          </a:xfrm>
        </p:grpSpPr>
        <p:sp>
          <p:nvSpPr>
            <p:cNvPr id="21" name="TextBox 20">
              <a:extLst>
                <a:ext uri="{FF2B5EF4-FFF2-40B4-BE49-F238E27FC236}">
                  <a16:creationId xmlns:a16="http://schemas.microsoft.com/office/drawing/2014/main" id="{8B88C519-C395-2145-BE3D-D5C0E21D0587}"/>
                </a:ext>
              </a:extLst>
            </p:cNvPr>
            <p:cNvSpPr txBox="1"/>
            <p:nvPr/>
          </p:nvSpPr>
          <p:spPr>
            <a:xfrm>
              <a:off x="10962573" y="3198167"/>
              <a:ext cx="1340537" cy="492442"/>
            </a:xfrm>
            <a:prstGeom prst="rect">
              <a:avLst/>
            </a:prstGeom>
            <a:noFill/>
            <a:ln>
              <a:solidFill>
                <a:srgbClr val="002060"/>
              </a:solidFill>
            </a:ln>
          </p:spPr>
          <p:txBody>
            <a:bodyPr wrap="none" rtlCol="0">
              <a:spAutoFit/>
            </a:bodyPr>
            <a:lstStyle/>
            <a:p>
              <a:r>
                <a:rPr lang="en-US" sz="1800" dirty="0"/>
                <a:t>1 </a:t>
              </a:r>
              <a:r>
                <a:rPr lang="en-US" sz="1800" dirty="0" err="1"/>
                <a:t>wBTC</a:t>
              </a:r>
              <a:endParaRPr lang="en-US" sz="1800" dirty="0"/>
            </a:p>
          </p:txBody>
        </p:sp>
        <p:sp>
          <p:nvSpPr>
            <p:cNvPr id="22" name="TextBox 21">
              <a:extLst>
                <a:ext uri="{FF2B5EF4-FFF2-40B4-BE49-F238E27FC236}">
                  <a16:creationId xmlns:a16="http://schemas.microsoft.com/office/drawing/2014/main" id="{CC8A3B15-B339-F74E-8D3D-03DEA9D0369C}"/>
                </a:ext>
              </a:extLst>
            </p:cNvPr>
            <p:cNvSpPr txBox="1"/>
            <p:nvPr/>
          </p:nvSpPr>
          <p:spPr>
            <a:xfrm>
              <a:off x="10117976" y="3761660"/>
              <a:ext cx="2144176" cy="492442"/>
            </a:xfrm>
            <a:prstGeom prst="rect">
              <a:avLst/>
            </a:prstGeom>
            <a:noFill/>
          </p:spPr>
          <p:txBody>
            <a:bodyPr wrap="none" rtlCol="0">
              <a:spAutoFit/>
            </a:bodyPr>
            <a:lstStyle/>
            <a:p>
              <a:r>
                <a:rPr lang="en-US" sz="1800" dirty="0"/>
                <a:t>to use in </a:t>
              </a:r>
              <a:r>
                <a:rPr lang="en-US" sz="1800" dirty="0" err="1"/>
                <a:t>DeFi</a:t>
              </a:r>
              <a:endParaRPr lang="en-US" sz="1800" dirty="0"/>
            </a:p>
          </p:txBody>
        </p:sp>
      </p:grpSp>
      <p:sp>
        <p:nvSpPr>
          <p:cNvPr id="24" name="Rectangle 23">
            <a:extLst>
              <a:ext uri="{FF2B5EF4-FFF2-40B4-BE49-F238E27FC236}">
                <a16:creationId xmlns:a16="http://schemas.microsoft.com/office/drawing/2014/main" id="{058E7C94-C1BC-B646-AB60-F29ADCCF43E8}"/>
              </a:ext>
            </a:extLst>
          </p:cNvPr>
          <p:cNvSpPr/>
          <p:nvPr/>
        </p:nvSpPr>
        <p:spPr>
          <a:xfrm>
            <a:off x="4684183" y="2446596"/>
            <a:ext cx="971550" cy="72049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ERC20</a:t>
            </a:r>
            <a:endParaRPr lang="en-US" sz="1800" dirty="0">
              <a:solidFill>
                <a:schemeClr val="tx1"/>
              </a:solidFill>
            </a:endParaRPr>
          </a:p>
        </p:txBody>
      </p:sp>
      <p:sp>
        <p:nvSpPr>
          <p:cNvPr id="25" name="TextBox 24">
            <a:extLst>
              <a:ext uri="{FF2B5EF4-FFF2-40B4-BE49-F238E27FC236}">
                <a16:creationId xmlns:a16="http://schemas.microsoft.com/office/drawing/2014/main" id="{B1EF533D-3866-8B49-AE96-8DA0025DC07E}"/>
              </a:ext>
            </a:extLst>
          </p:cNvPr>
          <p:cNvSpPr txBox="1"/>
          <p:nvPr/>
        </p:nvSpPr>
        <p:spPr>
          <a:xfrm>
            <a:off x="4343397" y="3205201"/>
            <a:ext cx="2082750" cy="461665"/>
          </a:xfrm>
          <a:prstGeom prst="rect">
            <a:avLst/>
          </a:prstGeom>
          <a:noFill/>
        </p:spPr>
        <p:txBody>
          <a:bodyPr wrap="none" rtlCol="0">
            <a:spAutoFit/>
          </a:bodyPr>
          <a:lstStyle/>
          <a:p>
            <a:r>
              <a:rPr lang="en-US" dirty="0">
                <a:latin typeface="+mn-lt"/>
              </a:rPr>
              <a:t>bridge contract</a:t>
            </a:r>
          </a:p>
        </p:txBody>
      </p:sp>
      <p:pic>
        <p:nvPicPr>
          <p:cNvPr id="26" name="Picture 25">
            <a:extLst>
              <a:ext uri="{FF2B5EF4-FFF2-40B4-BE49-F238E27FC236}">
                <a16:creationId xmlns:a16="http://schemas.microsoft.com/office/drawing/2014/main" id="{292B3249-FAD8-E144-BDA8-75F2C8BD81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352060" y="2460551"/>
            <a:ext cx="459941" cy="680386"/>
          </a:xfrm>
          <a:prstGeom prst="rect">
            <a:avLst/>
          </a:prstGeom>
        </p:spPr>
      </p:pic>
      <p:pic>
        <p:nvPicPr>
          <p:cNvPr id="27" name="Picture 4" descr="Bank clipart bank clip art image - Clipartix">
            <a:extLst>
              <a:ext uri="{FF2B5EF4-FFF2-40B4-BE49-F238E27FC236}">
                <a16:creationId xmlns:a16="http://schemas.microsoft.com/office/drawing/2014/main" id="{4FEA8FE9-0C3F-5C41-A781-7268915168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43" t="2567" r="11325"/>
          <a:stretch/>
        </p:blipFill>
        <p:spPr bwMode="auto">
          <a:xfrm>
            <a:off x="3564267" y="3992728"/>
            <a:ext cx="1095422" cy="102715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E4FCFA4-E2C7-3B42-A2D0-8FD69EA37111}"/>
              </a:ext>
            </a:extLst>
          </p:cNvPr>
          <p:cNvSpPr txBox="1"/>
          <p:nvPr/>
        </p:nvSpPr>
        <p:spPr>
          <a:xfrm>
            <a:off x="4571998" y="4555670"/>
            <a:ext cx="1396473" cy="461665"/>
          </a:xfrm>
          <a:prstGeom prst="rect">
            <a:avLst/>
          </a:prstGeom>
          <a:noFill/>
        </p:spPr>
        <p:txBody>
          <a:bodyPr wrap="none" rtlCol="0">
            <a:spAutoFit/>
          </a:bodyPr>
          <a:lstStyle/>
          <a:p>
            <a:pPr algn="l"/>
            <a:r>
              <a:rPr lang="en-US" dirty="0">
                <a:latin typeface="+mn-lt"/>
              </a:rPr>
              <a:t>custodian</a:t>
            </a:r>
          </a:p>
        </p:txBody>
      </p:sp>
      <p:grpSp>
        <p:nvGrpSpPr>
          <p:cNvPr id="29" name="Group 28">
            <a:extLst>
              <a:ext uri="{FF2B5EF4-FFF2-40B4-BE49-F238E27FC236}">
                <a16:creationId xmlns:a16="http://schemas.microsoft.com/office/drawing/2014/main" id="{ADEEB2B0-F7FD-804A-BBD7-4C7371B9AAC9}"/>
              </a:ext>
            </a:extLst>
          </p:cNvPr>
          <p:cNvGrpSpPr/>
          <p:nvPr/>
        </p:nvGrpSpPr>
        <p:grpSpPr>
          <a:xfrm>
            <a:off x="3341929" y="2127973"/>
            <a:ext cx="1377729" cy="1915765"/>
            <a:chOff x="4799806" y="2360547"/>
            <a:chExt cx="1836972" cy="2554353"/>
          </a:xfrm>
        </p:grpSpPr>
        <p:sp>
          <p:nvSpPr>
            <p:cNvPr id="30" name="Freeform 29">
              <a:extLst>
                <a:ext uri="{FF2B5EF4-FFF2-40B4-BE49-F238E27FC236}">
                  <a16:creationId xmlns:a16="http://schemas.microsoft.com/office/drawing/2014/main" id="{B1E9F098-15F3-4649-80D9-74C534EB92AD}"/>
                </a:ext>
              </a:extLst>
            </p:cNvPr>
            <p:cNvSpPr/>
            <p:nvPr/>
          </p:nvSpPr>
          <p:spPr>
            <a:xfrm>
              <a:off x="5477435" y="3248026"/>
              <a:ext cx="1037665" cy="1666874"/>
            </a:xfrm>
            <a:custGeom>
              <a:avLst/>
              <a:gdLst>
                <a:gd name="connsiteX0" fmla="*/ 12950 w 1270250"/>
                <a:gd name="connsiteY0" fmla="*/ 1666875 h 1666875"/>
                <a:gd name="connsiteX1" fmla="*/ 27238 w 1270250"/>
                <a:gd name="connsiteY1" fmla="*/ 695325 h 1666875"/>
                <a:gd name="connsiteX2" fmla="*/ 255838 w 1270250"/>
                <a:gd name="connsiteY2" fmla="*/ 95250 h 1666875"/>
                <a:gd name="connsiteX3" fmla="*/ 1270250 w 1270250"/>
                <a:gd name="connsiteY3" fmla="*/ 9525 h 1666875"/>
              </a:gdLst>
              <a:ahLst/>
              <a:cxnLst>
                <a:cxn ang="0">
                  <a:pos x="connsiteX0" y="connsiteY0"/>
                </a:cxn>
                <a:cxn ang="0">
                  <a:pos x="connsiteX1" y="connsiteY1"/>
                </a:cxn>
                <a:cxn ang="0">
                  <a:pos x="connsiteX2" y="connsiteY2"/>
                </a:cxn>
                <a:cxn ang="0">
                  <a:pos x="connsiteX3" y="connsiteY3"/>
                </a:cxn>
              </a:cxnLst>
              <a:rect l="l" t="t" r="r" b="b"/>
              <a:pathLst>
                <a:path w="1270250" h="1666875">
                  <a:moveTo>
                    <a:pt x="12950" y="1666875"/>
                  </a:moveTo>
                  <a:cubicBezTo>
                    <a:pt x="-147" y="1312068"/>
                    <a:pt x="-13243" y="957262"/>
                    <a:pt x="27238" y="695325"/>
                  </a:cubicBezTo>
                  <a:cubicBezTo>
                    <a:pt x="67719" y="433388"/>
                    <a:pt x="48669" y="209550"/>
                    <a:pt x="255838" y="95250"/>
                  </a:cubicBezTo>
                  <a:cubicBezTo>
                    <a:pt x="463007" y="-19050"/>
                    <a:pt x="866628" y="-4763"/>
                    <a:pt x="1270250" y="9525"/>
                  </a:cubicBezTo>
                </a:path>
              </a:pathLst>
            </a:custGeom>
            <a:noFill/>
            <a:ln w="57150">
              <a:solidFill>
                <a:srgbClr val="00206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TextBox 30">
              <a:extLst>
                <a:ext uri="{FF2B5EF4-FFF2-40B4-BE49-F238E27FC236}">
                  <a16:creationId xmlns:a16="http://schemas.microsoft.com/office/drawing/2014/main" id="{09D03881-1880-8643-8DE3-ED8C81985839}"/>
                </a:ext>
              </a:extLst>
            </p:cNvPr>
            <p:cNvSpPr txBox="1"/>
            <p:nvPr/>
          </p:nvSpPr>
          <p:spPr>
            <a:xfrm>
              <a:off x="4799806" y="2360547"/>
              <a:ext cx="1836972" cy="861775"/>
            </a:xfrm>
            <a:prstGeom prst="rect">
              <a:avLst/>
            </a:prstGeom>
            <a:noFill/>
          </p:spPr>
          <p:txBody>
            <a:bodyPr wrap="square" rtlCol="0">
              <a:spAutoFit/>
            </a:bodyPr>
            <a:lstStyle/>
            <a:p>
              <a:pPr algn="ctr"/>
              <a:r>
                <a:rPr lang="en-US" sz="1800" dirty="0"/>
                <a:t>1₿ verified</a:t>
              </a:r>
            </a:p>
            <a:p>
              <a:pPr algn="ctr"/>
              <a:r>
                <a:rPr lang="en-US" sz="1800" dirty="0"/>
                <a:t>(signed)</a:t>
              </a:r>
            </a:p>
          </p:txBody>
        </p:sp>
      </p:grpSp>
      <p:sp>
        <p:nvSpPr>
          <p:cNvPr id="32" name="TextBox 31">
            <a:extLst>
              <a:ext uri="{FF2B5EF4-FFF2-40B4-BE49-F238E27FC236}">
                <a16:creationId xmlns:a16="http://schemas.microsoft.com/office/drawing/2014/main" id="{E9986E19-9905-514F-A502-50010E3FF745}"/>
              </a:ext>
            </a:extLst>
          </p:cNvPr>
          <p:cNvSpPr txBox="1"/>
          <p:nvPr/>
        </p:nvSpPr>
        <p:spPr>
          <a:xfrm>
            <a:off x="170201" y="3172445"/>
            <a:ext cx="559769" cy="461665"/>
          </a:xfrm>
          <a:prstGeom prst="rect">
            <a:avLst/>
          </a:prstGeom>
          <a:noFill/>
        </p:spPr>
        <p:txBody>
          <a:bodyPr wrap="none" rtlCol="0">
            <a:spAutoFit/>
          </a:bodyPr>
          <a:lstStyle/>
          <a:p>
            <a:r>
              <a:rPr lang="en-US" dirty="0">
                <a:latin typeface="+mn-lt"/>
              </a:rPr>
              <a:t>1 </a:t>
            </a:r>
            <a:r>
              <a:rPr lang="en-US" sz="2000" dirty="0">
                <a:latin typeface="+mn-lt"/>
              </a:rPr>
              <a:t>₿</a:t>
            </a:r>
            <a:endParaRPr lang="en-US" dirty="0">
              <a:latin typeface="+mn-lt"/>
            </a:endParaRPr>
          </a:p>
        </p:txBody>
      </p:sp>
      <p:sp>
        <p:nvSpPr>
          <p:cNvPr id="33" name="TextBox 32">
            <a:extLst>
              <a:ext uri="{FF2B5EF4-FFF2-40B4-BE49-F238E27FC236}">
                <a16:creationId xmlns:a16="http://schemas.microsoft.com/office/drawing/2014/main" id="{9A3735E0-7140-464D-8DFA-624002843A0A}"/>
              </a:ext>
            </a:extLst>
          </p:cNvPr>
          <p:cNvSpPr txBox="1"/>
          <p:nvPr/>
        </p:nvSpPr>
        <p:spPr>
          <a:xfrm>
            <a:off x="115747" y="2042401"/>
            <a:ext cx="787395" cy="461665"/>
          </a:xfrm>
          <a:prstGeom prst="rect">
            <a:avLst/>
          </a:prstGeom>
          <a:noFill/>
        </p:spPr>
        <p:txBody>
          <a:bodyPr wrap="none" rtlCol="0">
            <a:spAutoFit/>
          </a:bodyPr>
          <a:lstStyle/>
          <a:p>
            <a:pPr algn="l"/>
            <a:r>
              <a:rPr lang="en-US" dirty="0">
                <a:latin typeface="+mn-lt"/>
              </a:rPr>
              <a:t>Alice</a:t>
            </a:r>
          </a:p>
        </p:txBody>
      </p:sp>
      <p:sp>
        <p:nvSpPr>
          <p:cNvPr id="34" name="TextBox 33">
            <a:extLst>
              <a:ext uri="{FF2B5EF4-FFF2-40B4-BE49-F238E27FC236}">
                <a16:creationId xmlns:a16="http://schemas.microsoft.com/office/drawing/2014/main" id="{93EF0C4E-EFE1-3040-9A96-0E7D0B6480E5}"/>
              </a:ext>
            </a:extLst>
          </p:cNvPr>
          <p:cNvSpPr txBox="1"/>
          <p:nvPr/>
        </p:nvSpPr>
        <p:spPr>
          <a:xfrm>
            <a:off x="7939256" y="1783411"/>
            <a:ext cx="1210588" cy="707886"/>
          </a:xfrm>
          <a:prstGeom prst="rect">
            <a:avLst/>
          </a:prstGeom>
          <a:noFill/>
        </p:spPr>
        <p:txBody>
          <a:bodyPr wrap="none" rtlCol="0">
            <a:spAutoFit/>
          </a:bodyPr>
          <a:lstStyle/>
          <a:p>
            <a:pPr algn="ctr"/>
            <a:r>
              <a:rPr lang="en-US" sz="2000" dirty="0">
                <a:latin typeface="+mn-lt"/>
              </a:rPr>
              <a:t>Alice on</a:t>
            </a:r>
          </a:p>
          <a:p>
            <a:pPr algn="ctr"/>
            <a:r>
              <a:rPr lang="en-US" sz="2000" dirty="0">
                <a:latin typeface="+mn-lt"/>
              </a:rPr>
              <a:t>Ethereum</a:t>
            </a:r>
          </a:p>
        </p:txBody>
      </p:sp>
      <p:sp>
        <p:nvSpPr>
          <p:cNvPr id="35" name="TextBox 34">
            <a:extLst>
              <a:ext uri="{FF2B5EF4-FFF2-40B4-BE49-F238E27FC236}">
                <a16:creationId xmlns:a16="http://schemas.microsoft.com/office/drawing/2014/main" id="{7CFA84D6-F9DA-3B45-92A6-CCF18E78C81C}"/>
              </a:ext>
            </a:extLst>
          </p:cNvPr>
          <p:cNvSpPr txBox="1"/>
          <p:nvPr/>
        </p:nvSpPr>
        <p:spPr>
          <a:xfrm>
            <a:off x="987479" y="4555670"/>
            <a:ext cx="2670346" cy="461665"/>
          </a:xfrm>
          <a:prstGeom prst="rect">
            <a:avLst/>
          </a:prstGeom>
          <a:noFill/>
        </p:spPr>
        <p:txBody>
          <a:bodyPr wrap="none" rtlCol="0">
            <a:spAutoFit/>
          </a:bodyPr>
          <a:lstStyle/>
          <a:p>
            <a:pPr algn="l"/>
            <a:r>
              <a:rPr lang="en-US" dirty="0">
                <a:latin typeface="+mn-lt"/>
              </a:rPr>
              <a:t>(watch for deposits)</a:t>
            </a:r>
          </a:p>
        </p:txBody>
      </p:sp>
      <p:sp>
        <p:nvSpPr>
          <p:cNvPr id="36" name="TextBox 35">
            <a:extLst>
              <a:ext uri="{FF2B5EF4-FFF2-40B4-BE49-F238E27FC236}">
                <a16:creationId xmlns:a16="http://schemas.microsoft.com/office/drawing/2014/main" id="{108F9955-CB64-6F4B-B03F-22BC096A9530}"/>
              </a:ext>
            </a:extLst>
          </p:cNvPr>
          <p:cNvSpPr txBox="1"/>
          <p:nvPr/>
        </p:nvSpPr>
        <p:spPr>
          <a:xfrm>
            <a:off x="457200" y="3200776"/>
            <a:ext cx="184731" cy="461665"/>
          </a:xfrm>
          <a:prstGeom prst="rect">
            <a:avLst/>
          </a:prstGeom>
          <a:noFill/>
        </p:spPr>
        <p:txBody>
          <a:bodyPr wrap="none" rtlCol="0">
            <a:spAutoFit/>
          </a:bodyPr>
          <a:lstStyle/>
          <a:p>
            <a:pPr algn="l"/>
            <a:endParaRPr lang="en-US" dirty="0">
              <a:latin typeface="+mn-lt"/>
            </a:endParaRPr>
          </a:p>
        </p:txBody>
      </p:sp>
      <p:sp>
        <p:nvSpPr>
          <p:cNvPr id="37" name="TextBox 36">
            <a:extLst>
              <a:ext uri="{FF2B5EF4-FFF2-40B4-BE49-F238E27FC236}">
                <a16:creationId xmlns:a16="http://schemas.microsoft.com/office/drawing/2014/main" id="{1DF5825A-9869-A144-83C7-049796BF0B38}"/>
              </a:ext>
            </a:extLst>
          </p:cNvPr>
          <p:cNvSpPr txBox="1"/>
          <p:nvPr/>
        </p:nvSpPr>
        <p:spPr>
          <a:xfrm>
            <a:off x="-111" y="3623396"/>
            <a:ext cx="1633076" cy="461665"/>
          </a:xfrm>
          <a:prstGeom prst="rect">
            <a:avLst/>
          </a:prstGeom>
          <a:noFill/>
        </p:spPr>
        <p:txBody>
          <a:bodyPr wrap="none" rtlCol="0">
            <a:spAutoFit/>
          </a:bodyPr>
          <a:lstStyle/>
          <a:p>
            <a:pPr algn="l"/>
            <a:r>
              <a:rPr lang="en-US" dirty="0">
                <a:latin typeface="+mn-lt"/>
              </a:rPr>
              <a:t>(lock 1 BTC)</a:t>
            </a:r>
          </a:p>
        </p:txBody>
      </p:sp>
    </p:spTree>
    <p:extLst>
      <p:ext uri="{BB962C8B-B14F-4D97-AF65-F5344CB8AC3E}">
        <p14:creationId xmlns:p14="http://schemas.microsoft.com/office/powerpoint/2010/main" val="37197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1"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2"/>
                                        </p:tgtEl>
                                        <p:attrNameLst>
                                          <p:attrName>ppt_x</p:attrName>
                                          <p:attrName>ppt_y</p:attrName>
                                        </p:attrNameLst>
                                      </p:cBhvr>
                                    </p:animMotion>
                                    <p:animRot by="1500000">
                                      <p:cBhvr>
                                        <p:cTn id="7" dur="125" fill="hold">
                                          <p:stCondLst>
                                            <p:cond delay="0"/>
                                          </p:stCondLst>
                                        </p:cTn>
                                        <p:tgtEl>
                                          <p:spTgt spid="32"/>
                                        </p:tgtEl>
                                        <p:attrNameLst>
                                          <p:attrName>r</p:attrName>
                                        </p:attrNameLst>
                                      </p:cBhvr>
                                    </p:animRot>
                                    <p:animRot by="-1500000">
                                      <p:cBhvr>
                                        <p:cTn id="8" dur="125" fill="hold">
                                          <p:stCondLst>
                                            <p:cond delay="125"/>
                                          </p:stCondLst>
                                        </p:cTn>
                                        <p:tgtEl>
                                          <p:spTgt spid="32"/>
                                        </p:tgtEl>
                                        <p:attrNameLst>
                                          <p:attrName>r</p:attrName>
                                        </p:attrNameLst>
                                      </p:cBhvr>
                                    </p:animRot>
                                    <p:animRot by="-1500000">
                                      <p:cBhvr>
                                        <p:cTn id="9" dur="125" fill="hold">
                                          <p:stCondLst>
                                            <p:cond delay="250"/>
                                          </p:stCondLst>
                                        </p:cTn>
                                        <p:tgtEl>
                                          <p:spTgt spid="32"/>
                                        </p:tgtEl>
                                        <p:attrNameLst>
                                          <p:attrName>r</p:attrName>
                                        </p:attrNameLst>
                                      </p:cBhvr>
                                    </p:animRot>
                                    <p:animRot by="1500000">
                                      <p:cBhvr>
                                        <p:cTn id="10" dur="125" fill="hold">
                                          <p:stCondLst>
                                            <p:cond delay="375"/>
                                          </p:stCondLst>
                                        </p:cTn>
                                        <p:tgtEl>
                                          <p:spTgt spid="3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3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p:bldP spid="32" grpId="1"/>
      <p:bldP spid="35"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EC23-FB9A-AF4D-894C-DE4783F14A4D}"/>
              </a:ext>
            </a:extLst>
          </p:cNvPr>
          <p:cNvSpPr>
            <a:spLocks noGrp="1"/>
          </p:cNvSpPr>
          <p:nvPr>
            <p:ph type="title"/>
          </p:nvPr>
        </p:nvSpPr>
        <p:spPr/>
        <p:txBody>
          <a:bodyPr>
            <a:normAutofit fontScale="90000"/>
          </a:bodyPr>
          <a:lstStyle/>
          <a:p>
            <a:r>
              <a:rPr lang="en-US" dirty="0"/>
              <a:t>Alice wants her 1 BTC back</a:t>
            </a:r>
          </a:p>
        </p:txBody>
      </p:sp>
      <p:sp>
        <p:nvSpPr>
          <p:cNvPr id="3" name="Content Placeholder 2">
            <a:extLst>
              <a:ext uri="{FF2B5EF4-FFF2-40B4-BE49-F238E27FC236}">
                <a16:creationId xmlns:a16="http://schemas.microsoft.com/office/drawing/2014/main" id="{E9CD449E-209D-3A41-977B-5CDC1DED6E8E}"/>
              </a:ext>
            </a:extLst>
          </p:cNvPr>
          <p:cNvSpPr>
            <a:spLocks noGrp="1"/>
          </p:cNvSpPr>
          <p:nvPr>
            <p:ph idx="1"/>
          </p:nvPr>
        </p:nvSpPr>
        <p:spPr>
          <a:xfrm>
            <a:off x="285750" y="906335"/>
            <a:ext cx="8229600" cy="498020"/>
          </a:xfrm>
        </p:spPr>
        <p:txBody>
          <a:bodyPr/>
          <a:lstStyle/>
          <a:p>
            <a:pPr marL="0" indent="0">
              <a:buNone/>
            </a:pPr>
            <a:r>
              <a:rPr lang="en-US" b="1" dirty="0"/>
              <a:t>Moving 1 </a:t>
            </a:r>
            <a:r>
              <a:rPr lang="en-US" b="1" dirty="0" err="1"/>
              <a:t>wBTC</a:t>
            </a:r>
            <a:r>
              <a:rPr lang="en-US" b="1" dirty="0"/>
              <a:t> back to the Bitcoin network</a:t>
            </a:r>
            <a:r>
              <a:rPr lang="en-US" dirty="0"/>
              <a:t>:</a:t>
            </a:r>
          </a:p>
        </p:txBody>
      </p:sp>
      <p:pic>
        <p:nvPicPr>
          <p:cNvPr id="4" name="Picture 3">
            <a:extLst>
              <a:ext uri="{FF2B5EF4-FFF2-40B4-BE49-F238E27FC236}">
                <a16:creationId xmlns:a16="http://schemas.microsoft.com/office/drawing/2014/main" id="{86F316B5-2B38-834D-AD9A-A00FF073AE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229" y="2460551"/>
            <a:ext cx="459941" cy="680386"/>
          </a:xfrm>
          <a:prstGeom prst="rect">
            <a:avLst/>
          </a:prstGeom>
        </p:spPr>
      </p:pic>
      <p:pic>
        <p:nvPicPr>
          <p:cNvPr id="5" name="Picture 2" descr="How Did the Bitcoin Logo Originate? - BC SystemsBC Systems">
            <a:extLst>
              <a:ext uri="{FF2B5EF4-FFF2-40B4-BE49-F238E27FC236}">
                <a16:creationId xmlns:a16="http://schemas.microsoft.com/office/drawing/2014/main" id="{ED71C898-C6A6-2946-9D30-D27A8DFC6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16" y="1544525"/>
            <a:ext cx="542923" cy="542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thereum - Wikipedia">
            <a:extLst>
              <a:ext uri="{FF2B5EF4-FFF2-40B4-BE49-F238E27FC236}">
                <a16:creationId xmlns:a16="http://schemas.microsoft.com/office/drawing/2014/main" id="{12A3C9CD-7576-6544-A73D-9983AE6EA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71" y="1503410"/>
            <a:ext cx="571499" cy="571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EBD7619-98FE-334E-8FB6-48E3BBC21154}"/>
              </a:ext>
            </a:extLst>
          </p:cNvPr>
          <p:cNvSpPr/>
          <p:nvPr/>
        </p:nvSpPr>
        <p:spPr>
          <a:xfrm>
            <a:off x="2286000" y="2410993"/>
            <a:ext cx="971550" cy="72049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D98B6778-D114-F94A-9BD8-97EBA4CA26DC}"/>
              </a:ext>
            </a:extLst>
          </p:cNvPr>
          <p:cNvCxnSpPr>
            <a:cxnSpLocks/>
          </p:cNvCxnSpPr>
          <p:nvPr/>
        </p:nvCxnSpPr>
        <p:spPr>
          <a:xfrm>
            <a:off x="4155620" y="1415935"/>
            <a:ext cx="0" cy="2403482"/>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77B3633-BD73-1B40-B5CA-B6285DCDBFA7}"/>
              </a:ext>
            </a:extLst>
          </p:cNvPr>
          <p:cNvSpPr txBox="1"/>
          <p:nvPr/>
        </p:nvSpPr>
        <p:spPr>
          <a:xfrm>
            <a:off x="1972426" y="3088327"/>
            <a:ext cx="1689950" cy="830997"/>
          </a:xfrm>
          <a:prstGeom prst="rect">
            <a:avLst/>
          </a:prstGeom>
          <a:noFill/>
        </p:spPr>
        <p:txBody>
          <a:bodyPr wrap="none" rtlCol="0">
            <a:spAutoFit/>
          </a:bodyPr>
          <a:lstStyle/>
          <a:p>
            <a:pPr algn="ctr"/>
            <a:r>
              <a:rPr lang="en-US" dirty="0">
                <a:latin typeface="+mn-lt"/>
              </a:rPr>
              <a:t>custodian’s</a:t>
            </a:r>
            <a:br>
              <a:rPr lang="en-US" dirty="0">
                <a:latin typeface="+mn-lt"/>
              </a:rPr>
            </a:br>
            <a:r>
              <a:rPr lang="en-US" dirty="0">
                <a:latin typeface="+mn-lt"/>
              </a:rPr>
              <a:t>BTC address</a:t>
            </a:r>
          </a:p>
        </p:txBody>
      </p:sp>
      <p:grpSp>
        <p:nvGrpSpPr>
          <p:cNvPr id="12" name="Group 11">
            <a:extLst>
              <a:ext uri="{FF2B5EF4-FFF2-40B4-BE49-F238E27FC236}">
                <a16:creationId xmlns:a16="http://schemas.microsoft.com/office/drawing/2014/main" id="{194767CB-2B2A-754E-800C-56BEA21F3BA3}"/>
              </a:ext>
            </a:extLst>
          </p:cNvPr>
          <p:cNvGrpSpPr/>
          <p:nvPr/>
        </p:nvGrpSpPr>
        <p:grpSpPr>
          <a:xfrm>
            <a:off x="816427" y="2307147"/>
            <a:ext cx="1469573" cy="369332"/>
            <a:chOff x="1153885" y="2662535"/>
            <a:chExt cx="1959431" cy="492443"/>
          </a:xfrm>
        </p:grpSpPr>
        <p:cxnSp>
          <p:nvCxnSpPr>
            <p:cNvPr id="13" name="Straight Arrow Connector 12">
              <a:extLst>
                <a:ext uri="{FF2B5EF4-FFF2-40B4-BE49-F238E27FC236}">
                  <a16:creationId xmlns:a16="http://schemas.microsoft.com/office/drawing/2014/main" id="{CE000AE1-9BA4-0E48-9EB6-C3AAD4EBBB46}"/>
                </a:ext>
              </a:extLst>
            </p:cNvPr>
            <p:cNvCxnSpPr>
              <a:cxnSpLocks/>
            </p:cNvCxnSpPr>
            <p:nvPr/>
          </p:nvCxnSpPr>
          <p:spPr>
            <a:xfrm flipH="1">
              <a:off x="1153885" y="3076574"/>
              <a:ext cx="19594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0D404FB-A6A0-5E48-A9F3-2E1930611693}"/>
                </a:ext>
              </a:extLst>
            </p:cNvPr>
            <p:cNvSpPr txBox="1"/>
            <p:nvPr/>
          </p:nvSpPr>
          <p:spPr>
            <a:xfrm>
              <a:off x="1630795" y="2662535"/>
              <a:ext cx="684376" cy="492443"/>
            </a:xfrm>
            <a:prstGeom prst="rect">
              <a:avLst/>
            </a:prstGeom>
            <a:noFill/>
          </p:spPr>
          <p:txBody>
            <a:bodyPr wrap="none" rtlCol="0">
              <a:spAutoFit/>
            </a:bodyPr>
            <a:lstStyle/>
            <a:p>
              <a:r>
                <a:rPr lang="en-US" sz="1800" dirty="0"/>
                <a:t>1 ₿</a:t>
              </a:r>
            </a:p>
          </p:txBody>
        </p:sp>
      </p:grpSp>
      <p:sp>
        <p:nvSpPr>
          <p:cNvPr id="15" name="TextBox 14">
            <a:extLst>
              <a:ext uri="{FF2B5EF4-FFF2-40B4-BE49-F238E27FC236}">
                <a16:creationId xmlns:a16="http://schemas.microsoft.com/office/drawing/2014/main" id="{4892F71C-9317-A742-A412-31075ACE3A00}"/>
              </a:ext>
            </a:extLst>
          </p:cNvPr>
          <p:cNvSpPr txBox="1"/>
          <p:nvPr/>
        </p:nvSpPr>
        <p:spPr>
          <a:xfrm>
            <a:off x="2736813" y="2589018"/>
            <a:ext cx="513282" cy="369332"/>
          </a:xfrm>
          <a:prstGeom prst="rect">
            <a:avLst/>
          </a:prstGeom>
          <a:noFill/>
          <a:ln>
            <a:solidFill>
              <a:srgbClr val="002060"/>
            </a:solidFill>
          </a:ln>
        </p:spPr>
        <p:txBody>
          <a:bodyPr wrap="none" rtlCol="0">
            <a:spAutoFit/>
          </a:bodyPr>
          <a:lstStyle/>
          <a:p>
            <a:r>
              <a:rPr lang="en-US" sz="1800" dirty="0"/>
              <a:t>1 ₿</a:t>
            </a:r>
          </a:p>
        </p:txBody>
      </p:sp>
      <p:sp>
        <p:nvSpPr>
          <p:cNvPr id="24" name="Rectangle 23">
            <a:extLst>
              <a:ext uri="{FF2B5EF4-FFF2-40B4-BE49-F238E27FC236}">
                <a16:creationId xmlns:a16="http://schemas.microsoft.com/office/drawing/2014/main" id="{058E7C94-C1BC-B646-AB60-F29ADCCF43E8}"/>
              </a:ext>
            </a:extLst>
          </p:cNvPr>
          <p:cNvSpPr/>
          <p:nvPr/>
        </p:nvSpPr>
        <p:spPr>
          <a:xfrm>
            <a:off x="4684183" y="2446596"/>
            <a:ext cx="971550" cy="72049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TextBox 24">
            <a:extLst>
              <a:ext uri="{FF2B5EF4-FFF2-40B4-BE49-F238E27FC236}">
                <a16:creationId xmlns:a16="http://schemas.microsoft.com/office/drawing/2014/main" id="{B1EF533D-3866-8B49-AE96-8DA0025DC07E}"/>
              </a:ext>
            </a:extLst>
          </p:cNvPr>
          <p:cNvSpPr txBox="1"/>
          <p:nvPr/>
        </p:nvSpPr>
        <p:spPr>
          <a:xfrm>
            <a:off x="4343397" y="3205201"/>
            <a:ext cx="2082750" cy="461665"/>
          </a:xfrm>
          <a:prstGeom prst="rect">
            <a:avLst/>
          </a:prstGeom>
          <a:noFill/>
        </p:spPr>
        <p:txBody>
          <a:bodyPr wrap="none" rtlCol="0">
            <a:spAutoFit/>
          </a:bodyPr>
          <a:lstStyle/>
          <a:p>
            <a:r>
              <a:rPr lang="en-US" dirty="0">
                <a:latin typeface="+mn-lt"/>
              </a:rPr>
              <a:t>bridge contract</a:t>
            </a:r>
          </a:p>
        </p:txBody>
      </p:sp>
      <p:pic>
        <p:nvPicPr>
          <p:cNvPr id="26" name="Picture 25">
            <a:extLst>
              <a:ext uri="{FF2B5EF4-FFF2-40B4-BE49-F238E27FC236}">
                <a16:creationId xmlns:a16="http://schemas.microsoft.com/office/drawing/2014/main" id="{292B3249-FAD8-E144-BDA8-75F2C8BD81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352060" y="2460551"/>
            <a:ext cx="459941" cy="680386"/>
          </a:xfrm>
          <a:prstGeom prst="rect">
            <a:avLst/>
          </a:prstGeom>
        </p:spPr>
      </p:pic>
      <p:pic>
        <p:nvPicPr>
          <p:cNvPr id="27" name="Picture 4" descr="Bank clipart bank clip art image - Clipartix">
            <a:extLst>
              <a:ext uri="{FF2B5EF4-FFF2-40B4-BE49-F238E27FC236}">
                <a16:creationId xmlns:a16="http://schemas.microsoft.com/office/drawing/2014/main" id="{4FEA8FE9-0C3F-5C41-A781-7268915168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43" t="2567" r="11325"/>
          <a:stretch/>
        </p:blipFill>
        <p:spPr bwMode="auto">
          <a:xfrm>
            <a:off x="3564267" y="3992728"/>
            <a:ext cx="1095422" cy="102715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E4FCFA4-E2C7-3B42-A2D0-8FD69EA37111}"/>
              </a:ext>
            </a:extLst>
          </p:cNvPr>
          <p:cNvSpPr txBox="1"/>
          <p:nvPr/>
        </p:nvSpPr>
        <p:spPr>
          <a:xfrm>
            <a:off x="4571998" y="4555670"/>
            <a:ext cx="1396473" cy="461665"/>
          </a:xfrm>
          <a:prstGeom prst="rect">
            <a:avLst/>
          </a:prstGeom>
          <a:noFill/>
        </p:spPr>
        <p:txBody>
          <a:bodyPr wrap="none" rtlCol="0">
            <a:spAutoFit/>
          </a:bodyPr>
          <a:lstStyle/>
          <a:p>
            <a:pPr algn="l"/>
            <a:r>
              <a:rPr lang="en-US" dirty="0">
                <a:latin typeface="+mn-lt"/>
              </a:rPr>
              <a:t>custodian</a:t>
            </a:r>
          </a:p>
        </p:txBody>
      </p:sp>
      <p:sp>
        <p:nvSpPr>
          <p:cNvPr id="32" name="TextBox 31">
            <a:extLst>
              <a:ext uri="{FF2B5EF4-FFF2-40B4-BE49-F238E27FC236}">
                <a16:creationId xmlns:a16="http://schemas.microsoft.com/office/drawing/2014/main" id="{E9986E19-9905-514F-A502-50010E3FF745}"/>
              </a:ext>
            </a:extLst>
          </p:cNvPr>
          <p:cNvSpPr txBox="1"/>
          <p:nvPr/>
        </p:nvSpPr>
        <p:spPr>
          <a:xfrm>
            <a:off x="170201" y="3172445"/>
            <a:ext cx="559769" cy="461665"/>
          </a:xfrm>
          <a:prstGeom prst="rect">
            <a:avLst/>
          </a:prstGeom>
          <a:noFill/>
        </p:spPr>
        <p:txBody>
          <a:bodyPr wrap="none" rtlCol="0">
            <a:spAutoFit/>
          </a:bodyPr>
          <a:lstStyle/>
          <a:p>
            <a:r>
              <a:rPr lang="en-US" dirty="0">
                <a:latin typeface="+mn-lt"/>
              </a:rPr>
              <a:t>1 </a:t>
            </a:r>
            <a:r>
              <a:rPr lang="en-US" sz="2000" dirty="0">
                <a:latin typeface="+mn-lt"/>
              </a:rPr>
              <a:t>₿</a:t>
            </a:r>
            <a:endParaRPr lang="en-US" dirty="0">
              <a:latin typeface="+mn-lt"/>
            </a:endParaRPr>
          </a:p>
        </p:txBody>
      </p:sp>
      <p:sp>
        <p:nvSpPr>
          <p:cNvPr id="33" name="TextBox 32">
            <a:extLst>
              <a:ext uri="{FF2B5EF4-FFF2-40B4-BE49-F238E27FC236}">
                <a16:creationId xmlns:a16="http://schemas.microsoft.com/office/drawing/2014/main" id="{9A3735E0-7140-464D-8DFA-624002843A0A}"/>
              </a:ext>
            </a:extLst>
          </p:cNvPr>
          <p:cNvSpPr txBox="1"/>
          <p:nvPr/>
        </p:nvSpPr>
        <p:spPr>
          <a:xfrm>
            <a:off x="115747" y="2042401"/>
            <a:ext cx="787395" cy="461665"/>
          </a:xfrm>
          <a:prstGeom prst="rect">
            <a:avLst/>
          </a:prstGeom>
          <a:noFill/>
        </p:spPr>
        <p:txBody>
          <a:bodyPr wrap="none" rtlCol="0">
            <a:spAutoFit/>
          </a:bodyPr>
          <a:lstStyle/>
          <a:p>
            <a:pPr algn="l"/>
            <a:r>
              <a:rPr lang="en-US" dirty="0">
                <a:latin typeface="+mn-lt"/>
              </a:rPr>
              <a:t>Alice</a:t>
            </a:r>
          </a:p>
        </p:txBody>
      </p:sp>
      <p:sp>
        <p:nvSpPr>
          <p:cNvPr id="34" name="TextBox 33">
            <a:extLst>
              <a:ext uri="{FF2B5EF4-FFF2-40B4-BE49-F238E27FC236}">
                <a16:creationId xmlns:a16="http://schemas.microsoft.com/office/drawing/2014/main" id="{93EF0C4E-EFE1-3040-9A96-0E7D0B6480E5}"/>
              </a:ext>
            </a:extLst>
          </p:cNvPr>
          <p:cNvSpPr txBox="1"/>
          <p:nvPr/>
        </p:nvSpPr>
        <p:spPr>
          <a:xfrm>
            <a:off x="7939256" y="1783411"/>
            <a:ext cx="1210588" cy="707886"/>
          </a:xfrm>
          <a:prstGeom prst="rect">
            <a:avLst/>
          </a:prstGeom>
          <a:noFill/>
        </p:spPr>
        <p:txBody>
          <a:bodyPr wrap="none" rtlCol="0">
            <a:spAutoFit/>
          </a:bodyPr>
          <a:lstStyle/>
          <a:p>
            <a:pPr algn="ctr"/>
            <a:r>
              <a:rPr lang="en-US" sz="2000" dirty="0">
                <a:latin typeface="+mn-lt"/>
              </a:rPr>
              <a:t>Alice on</a:t>
            </a:r>
          </a:p>
          <a:p>
            <a:pPr algn="ctr"/>
            <a:r>
              <a:rPr lang="en-US" sz="2000" dirty="0">
                <a:latin typeface="+mn-lt"/>
              </a:rPr>
              <a:t>Ethereum</a:t>
            </a:r>
          </a:p>
        </p:txBody>
      </p:sp>
      <p:sp>
        <p:nvSpPr>
          <p:cNvPr id="35" name="TextBox 34">
            <a:extLst>
              <a:ext uri="{FF2B5EF4-FFF2-40B4-BE49-F238E27FC236}">
                <a16:creationId xmlns:a16="http://schemas.microsoft.com/office/drawing/2014/main" id="{7CFA84D6-F9DA-3B45-92A6-CCF18E78C81C}"/>
              </a:ext>
            </a:extLst>
          </p:cNvPr>
          <p:cNvSpPr txBox="1"/>
          <p:nvPr/>
        </p:nvSpPr>
        <p:spPr>
          <a:xfrm>
            <a:off x="4625654" y="4114090"/>
            <a:ext cx="2330510" cy="461665"/>
          </a:xfrm>
          <a:prstGeom prst="rect">
            <a:avLst/>
          </a:prstGeom>
          <a:noFill/>
        </p:spPr>
        <p:txBody>
          <a:bodyPr wrap="none" rtlCol="0">
            <a:spAutoFit/>
          </a:bodyPr>
          <a:lstStyle/>
          <a:p>
            <a:pPr algn="l"/>
            <a:r>
              <a:rPr lang="en-US" dirty="0">
                <a:latin typeface="+mn-lt"/>
              </a:rPr>
              <a:t>(watch for burns)</a:t>
            </a:r>
          </a:p>
        </p:txBody>
      </p:sp>
      <p:grpSp>
        <p:nvGrpSpPr>
          <p:cNvPr id="36" name="Group 35">
            <a:extLst>
              <a:ext uri="{FF2B5EF4-FFF2-40B4-BE49-F238E27FC236}">
                <a16:creationId xmlns:a16="http://schemas.microsoft.com/office/drawing/2014/main" id="{DD236682-BCFB-1F4B-9CD6-E81D26725E96}"/>
              </a:ext>
            </a:extLst>
          </p:cNvPr>
          <p:cNvGrpSpPr/>
          <p:nvPr/>
        </p:nvGrpSpPr>
        <p:grpSpPr>
          <a:xfrm>
            <a:off x="5650705" y="2294165"/>
            <a:ext cx="2535330" cy="814069"/>
            <a:chOff x="7686674" y="2645228"/>
            <a:chExt cx="3380440" cy="1085427"/>
          </a:xfrm>
        </p:grpSpPr>
        <p:cxnSp>
          <p:nvCxnSpPr>
            <p:cNvPr id="37" name="Straight Arrow Connector 36">
              <a:extLst>
                <a:ext uri="{FF2B5EF4-FFF2-40B4-BE49-F238E27FC236}">
                  <a16:creationId xmlns:a16="http://schemas.microsoft.com/office/drawing/2014/main" id="{84CBDA45-B41C-114F-8C48-B57D7E494939}"/>
                </a:ext>
              </a:extLst>
            </p:cNvPr>
            <p:cNvCxnSpPr>
              <a:cxnSpLocks/>
            </p:cNvCxnSpPr>
            <p:nvPr/>
          </p:nvCxnSpPr>
          <p:spPr>
            <a:xfrm flipH="1">
              <a:off x="7686674" y="3124200"/>
              <a:ext cx="3380440" cy="1428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18B5452-895F-FE41-884F-35592CE8A7C6}"/>
                </a:ext>
              </a:extLst>
            </p:cNvPr>
            <p:cNvSpPr txBox="1"/>
            <p:nvPr/>
          </p:nvSpPr>
          <p:spPr>
            <a:xfrm>
              <a:off x="8080442" y="2645228"/>
              <a:ext cx="2492563" cy="1085427"/>
            </a:xfrm>
            <a:prstGeom prst="rect">
              <a:avLst/>
            </a:prstGeom>
            <a:noFill/>
          </p:spPr>
          <p:txBody>
            <a:bodyPr wrap="none" rtlCol="0">
              <a:spAutoFit/>
            </a:bodyPr>
            <a:lstStyle/>
            <a:p>
              <a:pPr algn="ctr"/>
              <a:r>
                <a:rPr lang="en-US" sz="2000" dirty="0">
                  <a:latin typeface="+mn-lt"/>
                </a:rPr>
                <a:t>burn my 1 </a:t>
              </a:r>
              <a:r>
                <a:rPr lang="en-US" sz="2000" dirty="0" err="1">
                  <a:latin typeface="+mn-lt"/>
                </a:rPr>
                <a:t>wBTC</a:t>
              </a:r>
              <a:endParaRPr lang="en-US" sz="2000" dirty="0">
                <a:latin typeface="+mn-lt"/>
              </a:endParaRPr>
            </a:p>
            <a:p>
              <a:pPr algn="ctr">
                <a:lnSpc>
                  <a:spcPct val="150000"/>
                </a:lnSpc>
              </a:pPr>
              <a:r>
                <a:rPr lang="en-US" sz="2000" dirty="0">
                  <a:latin typeface="+mn-lt"/>
                </a:rPr>
                <a:t>(signed)</a:t>
              </a:r>
            </a:p>
          </p:txBody>
        </p:sp>
      </p:grpSp>
      <p:grpSp>
        <p:nvGrpSpPr>
          <p:cNvPr id="39" name="Group 38">
            <a:extLst>
              <a:ext uri="{FF2B5EF4-FFF2-40B4-BE49-F238E27FC236}">
                <a16:creationId xmlns:a16="http://schemas.microsoft.com/office/drawing/2014/main" id="{EDCEDFD6-38B0-254B-9E2A-D06636AB6F38}"/>
              </a:ext>
            </a:extLst>
          </p:cNvPr>
          <p:cNvGrpSpPr/>
          <p:nvPr/>
        </p:nvGrpSpPr>
        <p:grpSpPr>
          <a:xfrm flipH="1">
            <a:off x="3314699" y="2163538"/>
            <a:ext cx="1243946" cy="1865541"/>
            <a:chOff x="4856506" y="2427512"/>
            <a:chExt cx="1658594" cy="2487388"/>
          </a:xfrm>
        </p:grpSpPr>
        <p:sp>
          <p:nvSpPr>
            <p:cNvPr id="40" name="Freeform 39">
              <a:extLst>
                <a:ext uri="{FF2B5EF4-FFF2-40B4-BE49-F238E27FC236}">
                  <a16:creationId xmlns:a16="http://schemas.microsoft.com/office/drawing/2014/main" id="{94795794-E966-6E45-8209-1AC0F6CC97E7}"/>
                </a:ext>
              </a:extLst>
            </p:cNvPr>
            <p:cNvSpPr/>
            <p:nvPr/>
          </p:nvSpPr>
          <p:spPr>
            <a:xfrm>
              <a:off x="5244850" y="3248025"/>
              <a:ext cx="1270250" cy="1666875"/>
            </a:xfrm>
            <a:custGeom>
              <a:avLst/>
              <a:gdLst>
                <a:gd name="connsiteX0" fmla="*/ 12950 w 1270250"/>
                <a:gd name="connsiteY0" fmla="*/ 1666875 h 1666875"/>
                <a:gd name="connsiteX1" fmla="*/ 27238 w 1270250"/>
                <a:gd name="connsiteY1" fmla="*/ 695325 h 1666875"/>
                <a:gd name="connsiteX2" fmla="*/ 255838 w 1270250"/>
                <a:gd name="connsiteY2" fmla="*/ 95250 h 1666875"/>
                <a:gd name="connsiteX3" fmla="*/ 1270250 w 1270250"/>
                <a:gd name="connsiteY3" fmla="*/ 9525 h 1666875"/>
              </a:gdLst>
              <a:ahLst/>
              <a:cxnLst>
                <a:cxn ang="0">
                  <a:pos x="connsiteX0" y="connsiteY0"/>
                </a:cxn>
                <a:cxn ang="0">
                  <a:pos x="connsiteX1" y="connsiteY1"/>
                </a:cxn>
                <a:cxn ang="0">
                  <a:pos x="connsiteX2" y="connsiteY2"/>
                </a:cxn>
                <a:cxn ang="0">
                  <a:pos x="connsiteX3" y="connsiteY3"/>
                </a:cxn>
              </a:cxnLst>
              <a:rect l="l" t="t" r="r" b="b"/>
              <a:pathLst>
                <a:path w="1270250" h="1666875">
                  <a:moveTo>
                    <a:pt x="12950" y="1666875"/>
                  </a:moveTo>
                  <a:cubicBezTo>
                    <a:pt x="-147" y="1312068"/>
                    <a:pt x="-13243" y="957262"/>
                    <a:pt x="27238" y="695325"/>
                  </a:cubicBezTo>
                  <a:cubicBezTo>
                    <a:pt x="67719" y="433388"/>
                    <a:pt x="48669" y="209550"/>
                    <a:pt x="255838" y="95250"/>
                  </a:cubicBezTo>
                  <a:cubicBezTo>
                    <a:pt x="463007" y="-19050"/>
                    <a:pt x="866628" y="-4763"/>
                    <a:pt x="1270250" y="9525"/>
                  </a:cubicBezTo>
                </a:path>
              </a:pathLst>
            </a:custGeom>
            <a:noFill/>
            <a:ln w="57150">
              <a:solidFill>
                <a:srgbClr val="00206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1" name="TextBox 40">
              <a:extLst>
                <a:ext uri="{FF2B5EF4-FFF2-40B4-BE49-F238E27FC236}">
                  <a16:creationId xmlns:a16="http://schemas.microsoft.com/office/drawing/2014/main" id="{918428EC-01B8-5F4E-A1AB-3F7A8F55AC9E}"/>
                </a:ext>
              </a:extLst>
            </p:cNvPr>
            <p:cNvSpPr txBox="1"/>
            <p:nvPr/>
          </p:nvSpPr>
          <p:spPr>
            <a:xfrm>
              <a:off x="4856506" y="2427512"/>
              <a:ext cx="1591461" cy="861775"/>
            </a:xfrm>
            <a:prstGeom prst="rect">
              <a:avLst/>
            </a:prstGeom>
            <a:noFill/>
          </p:spPr>
          <p:txBody>
            <a:bodyPr wrap="none" rtlCol="0">
              <a:spAutoFit/>
            </a:bodyPr>
            <a:lstStyle/>
            <a:p>
              <a:pPr algn="ctr"/>
              <a:r>
                <a:rPr lang="en-US" sz="1800" dirty="0"/>
                <a:t>Bitcoin Tx</a:t>
              </a:r>
            </a:p>
            <a:p>
              <a:pPr algn="ctr"/>
              <a:r>
                <a:rPr lang="en-US" sz="1800" dirty="0"/>
                <a:t>(signed)</a:t>
              </a:r>
            </a:p>
          </p:txBody>
        </p:sp>
      </p:grpSp>
      <p:pic>
        <p:nvPicPr>
          <p:cNvPr id="42" name="Picture 2" descr="Fire Clipart">
            <a:extLst>
              <a:ext uri="{FF2B5EF4-FFF2-40B4-BE49-F238E27FC236}">
                <a16:creationId xmlns:a16="http://schemas.microsoft.com/office/drawing/2014/main" id="{308F4557-0502-9942-82E2-B42142B4E5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5208" y="2489308"/>
            <a:ext cx="459626" cy="65521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F9B59A3-7C2A-3D4D-963C-9DED5CF34BA2}"/>
              </a:ext>
            </a:extLst>
          </p:cNvPr>
          <p:cNvSpPr txBox="1"/>
          <p:nvPr/>
        </p:nvSpPr>
        <p:spPr>
          <a:xfrm>
            <a:off x="-111" y="3672383"/>
            <a:ext cx="1920398" cy="400110"/>
          </a:xfrm>
          <a:prstGeom prst="rect">
            <a:avLst/>
          </a:prstGeom>
          <a:noFill/>
        </p:spPr>
        <p:txBody>
          <a:bodyPr wrap="none" rtlCol="0">
            <a:spAutoFit/>
          </a:bodyPr>
          <a:lstStyle/>
          <a:p>
            <a:pPr algn="l"/>
            <a:r>
              <a:rPr lang="en-US" sz="2000" dirty="0">
                <a:latin typeface="+mn-lt"/>
              </a:rPr>
              <a:t>(1 BTC unlocked)</a:t>
            </a:r>
          </a:p>
        </p:txBody>
      </p:sp>
      <p:sp>
        <p:nvSpPr>
          <p:cNvPr id="11" name="Rounded Rectangular Callout 10">
            <a:extLst>
              <a:ext uri="{FF2B5EF4-FFF2-40B4-BE49-F238E27FC236}">
                <a16:creationId xmlns:a16="http://schemas.microsoft.com/office/drawing/2014/main" id="{C8C0A903-EF6F-9D44-AD16-EA92BD90DBED}"/>
              </a:ext>
            </a:extLst>
          </p:cNvPr>
          <p:cNvSpPr/>
          <p:nvPr/>
        </p:nvSpPr>
        <p:spPr>
          <a:xfrm>
            <a:off x="4332588" y="1525717"/>
            <a:ext cx="1970814" cy="612648"/>
          </a:xfrm>
          <a:prstGeom prst="wedgeRoundRectCallout">
            <a:avLst>
              <a:gd name="adj1" fmla="val -5920"/>
              <a:gd name="adj2" fmla="val 97148"/>
              <a:gd name="adj3" fmla="val 1666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deduct 1 </a:t>
            </a:r>
            <a:r>
              <a:rPr lang="en-US" sz="2000" dirty="0" err="1">
                <a:solidFill>
                  <a:schemeClr val="tx1"/>
                </a:solidFill>
              </a:rPr>
              <a:t>wBTC</a:t>
            </a:r>
            <a:r>
              <a:rPr lang="en-US" sz="2000" dirty="0">
                <a:solidFill>
                  <a:schemeClr val="tx1"/>
                </a:solidFill>
              </a:rPr>
              <a:t>  </a:t>
            </a:r>
            <a:br>
              <a:rPr lang="en-US" sz="2000" dirty="0">
                <a:solidFill>
                  <a:schemeClr val="tx1"/>
                </a:solidFill>
              </a:rPr>
            </a:br>
            <a:r>
              <a:rPr lang="en-US" sz="2000" dirty="0">
                <a:solidFill>
                  <a:schemeClr val="tx1"/>
                </a:solidFill>
              </a:rPr>
              <a:t>from Alice</a:t>
            </a:r>
          </a:p>
        </p:txBody>
      </p:sp>
    </p:spTree>
    <p:extLst>
      <p:ext uri="{BB962C8B-B14F-4D97-AF65-F5344CB8AC3E}">
        <p14:creationId xmlns:p14="http://schemas.microsoft.com/office/powerpoint/2010/main" val="21912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p:bldP spid="35" grpId="0"/>
      <p:bldP spid="43"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0D72C-6568-17DD-D3AE-2C19176321A2}"/>
              </a:ext>
            </a:extLst>
          </p:cNvPr>
          <p:cNvSpPr txBox="1"/>
          <p:nvPr/>
        </p:nvSpPr>
        <p:spPr>
          <a:xfrm>
            <a:off x="1188734" y="1851996"/>
            <a:ext cx="6766532" cy="1877437"/>
          </a:xfrm>
          <a:prstGeom prst="rect">
            <a:avLst/>
          </a:prstGeom>
          <a:solidFill>
            <a:schemeClr val="bg1">
              <a:lumMod val="95000"/>
            </a:schemeClr>
          </a:solidFill>
        </p:spPr>
        <p:txBody>
          <a:bodyPr wrap="none" rtlCol="0">
            <a:spAutoFit/>
          </a:bodyPr>
          <a:lstStyle/>
          <a:p>
            <a:pPr algn="l"/>
            <a:r>
              <a:rPr lang="en-US" b="1" dirty="0" err="1">
                <a:latin typeface="+mn-lt"/>
              </a:rPr>
              <a:t>Babai</a:t>
            </a:r>
            <a:r>
              <a:rPr lang="en-US" b="1" dirty="0">
                <a:latin typeface="+mn-lt"/>
              </a:rPr>
              <a:t>-</a:t>
            </a:r>
            <a:r>
              <a:rPr lang="en-US" b="1" dirty="0" err="1">
                <a:latin typeface="+mn-lt"/>
              </a:rPr>
              <a:t>Fortnow</a:t>
            </a:r>
            <a:r>
              <a:rPr lang="en-US" b="1" dirty="0">
                <a:latin typeface="+mn-lt"/>
              </a:rPr>
              <a:t>-Levin-</a:t>
            </a:r>
            <a:r>
              <a:rPr lang="en-US" b="1" dirty="0" err="1">
                <a:latin typeface="+mn-lt"/>
              </a:rPr>
              <a:t>Szegedy</a:t>
            </a:r>
            <a:r>
              <a:rPr lang="en-US" b="1" dirty="0">
                <a:latin typeface="+mn-lt"/>
              </a:rPr>
              <a:t> 1991:</a:t>
            </a:r>
            <a:endParaRPr lang="en-US" dirty="0">
              <a:latin typeface="+mn-lt"/>
            </a:endParaRPr>
          </a:p>
          <a:p>
            <a:pPr algn="l">
              <a:spcBef>
                <a:spcPts val="2400"/>
              </a:spcBef>
            </a:pPr>
            <a:r>
              <a:rPr lang="en-US" b="1" dirty="0">
                <a:latin typeface="+mn-lt"/>
              </a:rPr>
              <a:t>		</a:t>
            </a:r>
            <a:r>
              <a:rPr lang="en-US" dirty="0">
                <a:latin typeface="+mn-lt"/>
              </a:rPr>
              <a:t>In this setup, a single reliable PC can monitor </a:t>
            </a:r>
            <a:br>
              <a:rPr lang="en-US" dirty="0">
                <a:latin typeface="+mn-lt"/>
              </a:rPr>
            </a:br>
            <a:r>
              <a:rPr lang="en-US" dirty="0">
                <a:latin typeface="+mn-lt"/>
              </a:rPr>
              <a:t>		the operation of a herd of supercomputers </a:t>
            </a:r>
            <a:br>
              <a:rPr lang="en-US" dirty="0">
                <a:latin typeface="+mn-lt"/>
              </a:rPr>
            </a:br>
            <a:r>
              <a:rPr lang="en-US" dirty="0">
                <a:latin typeface="+mn-lt"/>
              </a:rPr>
              <a:t>		working with unreliable software.</a:t>
            </a:r>
          </a:p>
        </p:txBody>
      </p:sp>
      <p:sp>
        <p:nvSpPr>
          <p:cNvPr id="4" name="Title 3">
            <a:extLst>
              <a:ext uri="{FF2B5EF4-FFF2-40B4-BE49-F238E27FC236}">
                <a16:creationId xmlns:a16="http://schemas.microsoft.com/office/drawing/2014/main" id="{A112FBFB-17F9-D7EF-7DE1-A117C5D2BE45}"/>
              </a:ext>
            </a:extLst>
          </p:cNvPr>
          <p:cNvSpPr>
            <a:spLocks noGrp="1"/>
          </p:cNvSpPr>
          <p:nvPr>
            <p:ph type="title"/>
          </p:nvPr>
        </p:nvSpPr>
        <p:spPr/>
        <p:txBody>
          <a:bodyPr>
            <a:normAutofit fontScale="90000"/>
          </a:bodyPr>
          <a:lstStyle/>
          <a:p>
            <a:r>
              <a:rPr lang="en-US" sz="4400" dirty="0">
                <a:latin typeface="+mn-lt"/>
              </a:rPr>
              <a:t>Why so much commercial interest?</a:t>
            </a:r>
            <a:endParaRPr lang="en-US" dirty="0"/>
          </a:p>
        </p:txBody>
      </p:sp>
      <p:cxnSp>
        <p:nvCxnSpPr>
          <p:cNvPr id="3" name="Straight Connector 2">
            <a:extLst>
              <a:ext uri="{FF2B5EF4-FFF2-40B4-BE49-F238E27FC236}">
                <a16:creationId xmlns:a16="http://schemas.microsoft.com/office/drawing/2014/main" id="{E3D4E90D-9FCB-290C-DC90-A3DA7ED92291}"/>
              </a:ext>
            </a:extLst>
          </p:cNvPr>
          <p:cNvCxnSpPr>
            <a:cxnSpLocks/>
          </p:cNvCxnSpPr>
          <p:nvPr/>
        </p:nvCxnSpPr>
        <p:spPr>
          <a:xfrm>
            <a:off x="3893574" y="2768394"/>
            <a:ext cx="2261420"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A76CA84-6475-973E-3CF8-77D5E36890EF}"/>
              </a:ext>
            </a:extLst>
          </p:cNvPr>
          <p:cNvSpPr txBox="1"/>
          <p:nvPr/>
        </p:nvSpPr>
        <p:spPr>
          <a:xfrm>
            <a:off x="4009311" y="2241398"/>
            <a:ext cx="2246256" cy="461665"/>
          </a:xfrm>
          <a:prstGeom prst="rect">
            <a:avLst/>
          </a:prstGeom>
          <a:noFill/>
        </p:spPr>
        <p:txBody>
          <a:bodyPr wrap="none" rtlCol="0">
            <a:spAutoFit/>
          </a:bodyPr>
          <a:lstStyle/>
          <a:p>
            <a:pPr algn="l"/>
            <a:r>
              <a:rPr lang="en-US" i="1" dirty="0">
                <a:solidFill>
                  <a:srgbClr val="FF0000"/>
                </a:solidFill>
                <a:latin typeface="+mn-lt"/>
              </a:rPr>
              <a:t>an L1 blockchain</a:t>
            </a:r>
          </a:p>
        </p:txBody>
      </p:sp>
      <p:cxnSp>
        <p:nvCxnSpPr>
          <p:cNvPr id="6" name="Straight Connector 5">
            <a:extLst>
              <a:ext uri="{FF2B5EF4-FFF2-40B4-BE49-F238E27FC236}">
                <a16:creationId xmlns:a16="http://schemas.microsoft.com/office/drawing/2014/main" id="{5D2AFEE8-E5AC-7D05-085A-AE66435B03CD}"/>
              </a:ext>
            </a:extLst>
          </p:cNvPr>
          <p:cNvCxnSpPr/>
          <p:nvPr/>
        </p:nvCxnSpPr>
        <p:spPr>
          <a:xfrm>
            <a:off x="5442154" y="3137104"/>
            <a:ext cx="2045110"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347BE50-30F5-D667-6815-D7A01766AE4A}"/>
              </a:ext>
            </a:extLst>
          </p:cNvPr>
          <p:cNvSpPr txBox="1"/>
          <p:nvPr/>
        </p:nvSpPr>
        <p:spPr>
          <a:xfrm>
            <a:off x="6971126" y="3202436"/>
            <a:ext cx="1799082" cy="461665"/>
          </a:xfrm>
          <a:prstGeom prst="rect">
            <a:avLst/>
          </a:prstGeom>
          <a:noFill/>
        </p:spPr>
        <p:txBody>
          <a:bodyPr wrap="none" rtlCol="0">
            <a:spAutoFit/>
          </a:bodyPr>
          <a:lstStyle/>
          <a:p>
            <a:pPr algn="l"/>
            <a:r>
              <a:rPr lang="en-US" b="1" i="1" dirty="0">
                <a:solidFill>
                  <a:srgbClr val="FF0000"/>
                </a:solidFill>
                <a:latin typeface="+mn-lt"/>
              </a:rPr>
              <a:t>coordinators</a:t>
            </a:r>
          </a:p>
        </p:txBody>
      </p:sp>
      <p:sp>
        <p:nvSpPr>
          <p:cNvPr id="2" name="TextBox 1">
            <a:extLst>
              <a:ext uri="{FF2B5EF4-FFF2-40B4-BE49-F238E27FC236}">
                <a16:creationId xmlns:a16="http://schemas.microsoft.com/office/drawing/2014/main" id="{4FA77B0D-07C3-8FD4-30A1-FF3CC3316340}"/>
              </a:ext>
            </a:extLst>
          </p:cNvPr>
          <p:cNvSpPr txBox="1"/>
          <p:nvPr/>
        </p:nvSpPr>
        <p:spPr>
          <a:xfrm>
            <a:off x="1574288" y="4371748"/>
            <a:ext cx="6380978" cy="461665"/>
          </a:xfrm>
          <a:prstGeom prst="rect">
            <a:avLst/>
          </a:prstGeom>
          <a:noFill/>
        </p:spPr>
        <p:txBody>
          <a:bodyPr wrap="none" rtlCol="0">
            <a:spAutoFit/>
          </a:bodyPr>
          <a:lstStyle/>
          <a:p>
            <a:pPr algn="l"/>
            <a:r>
              <a:rPr lang="en-US" dirty="0">
                <a:latin typeface="+mn-lt"/>
              </a:rPr>
              <a:t>“Checking Computations in Polylogarithmic Time”</a:t>
            </a:r>
          </a:p>
        </p:txBody>
      </p:sp>
    </p:spTree>
    <p:extLst>
      <p:ext uri="{BB962C8B-B14F-4D97-AF65-F5344CB8AC3E}">
        <p14:creationId xmlns:p14="http://schemas.microsoft.com/office/powerpoint/2010/main" val="4028158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F2A3-209A-9846-9EC6-38D3032F3521}"/>
              </a:ext>
            </a:extLst>
          </p:cNvPr>
          <p:cNvSpPr>
            <a:spLocks noGrp="1"/>
          </p:cNvSpPr>
          <p:nvPr>
            <p:ph type="title"/>
          </p:nvPr>
        </p:nvSpPr>
        <p:spPr/>
        <p:txBody>
          <a:bodyPr>
            <a:normAutofit fontScale="90000"/>
          </a:bodyPr>
          <a:lstStyle/>
          <a:p>
            <a:r>
              <a:rPr lang="en-US" dirty="0" err="1"/>
              <a:t>wBTC</a:t>
            </a:r>
            <a:endParaRPr lang="en-US" dirty="0"/>
          </a:p>
        </p:txBody>
      </p:sp>
      <p:pic>
        <p:nvPicPr>
          <p:cNvPr id="6" name="Picture 5">
            <a:extLst>
              <a:ext uri="{FF2B5EF4-FFF2-40B4-BE49-F238E27FC236}">
                <a16:creationId xmlns:a16="http://schemas.microsoft.com/office/drawing/2014/main" id="{7EA7F791-8B8D-CF43-B8EA-471F822EA5D8}"/>
              </a:ext>
            </a:extLst>
          </p:cNvPr>
          <p:cNvPicPr>
            <a:picLocks noChangeAspect="1"/>
          </p:cNvPicPr>
          <p:nvPr/>
        </p:nvPicPr>
        <p:blipFill>
          <a:blip r:embed="rId3"/>
          <a:stretch>
            <a:fillRect/>
          </a:stretch>
        </p:blipFill>
        <p:spPr>
          <a:xfrm>
            <a:off x="773792" y="1476596"/>
            <a:ext cx="7596415" cy="1222642"/>
          </a:xfrm>
          <a:prstGeom prst="rect">
            <a:avLst/>
          </a:prstGeom>
        </p:spPr>
      </p:pic>
      <p:sp>
        <p:nvSpPr>
          <p:cNvPr id="8" name="TextBox 7">
            <a:extLst>
              <a:ext uri="{FF2B5EF4-FFF2-40B4-BE49-F238E27FC236}">
                <a16:creationId xmlns:a16="http://schemas.microsoft.com/office/drawing/2014/main" id="{1704A528-74D7-FB4E-B182-172F64BA7A87}"/>
              </a:ext>
            </a:extLst>
          </p:cNvPr>
          <p:cNvSpPr txBox="1"/>
          <p:nvPr/>
        </p:nvSpPr>
        <p:spPr>
          <a:xfrm>
            <a:off x="326571" y="975658"/>
            <a:ext cx="3639651" cy="461665"/>
          </a:xfrm>
          <a:prstGeom prst="rect">
            <a:avLst/>
          </a:prstGeom>
          <a:noFill/>
        </p:spPr>
        <p:txBody>
          <a:bodyPr wrap="none" rtlCol="0">
            <a:spAutoFit/>
          </a:bodyPr>
          <a:lstStyle/>
          <a:p>
            <a:pPr algn="l"/>
            <a:r>
              <a:rPr lang="en-US" dirty="0">
                <a:latin typeface="+mn-lt"/>
              </a:rPr>
              <a:t>Example   BTC ⇾ Ethereum:</a:t>
            </a:r>
          </a:p>
        </p:txBody>
      </p:sp>
      <p:sp>
        <p:nvSpPr>
          <p:cNvPr id="9" name="TextBox 8">
            <a:extLst>
              <a:ext uri="{FF2B5EF4-FFF2-40B4-BE49-F238E27FC236}">
                <a16:creationId xmlns:a16="http://schemas.microsoft.com/office/drawing/2014/main" id="{09966BA6-3BF9-7442-95BC-7A520B5DBB83}"/>
              </a:ext>
            </a:extLst>
          </p:cNvPr>
          <p:cNvSpPr txBox="1"/>
          <p:nvPr/>
        </p:nvSpPr>
        <p:spPr>
          <a:xfrm>
            <a:off x="4131128" y="1340429"/>
            <a:ext cx="2742482" cy="400110"/>
          </a:xfrm>
          <a:prstGeom prst="rect">
            <a:avLst/>
          </a:prstGeom>
          <a:noFill/>
        </p:spPr>
        <p:txBody>
          <a:bodyPr wrap="none" rtlCol="0">
            <a:spAutoFit/>
          </a:bodyPr>
          <a:lstStyle/>
          <a:p>
            <a:pPr algn="l"/>
            <a:r>
              <a:rPr lang="en-US" sz="2000" dirty="0">
                <a:latin typeface="+mn-lt"/>
              </a:rPr>
              <a:t>(Bitcoin Tx:   ≈4,000 BTC)</a:t>
            </a:r>
          </a:p>
        </p:txBody>
      </p:sp>
      <p:sp>
        <p:nvSpPr>
          <p:cNvPr id="10" name="TextBox 9">
            <a:extLst>
              <a:ext uri="{FF2B5EF4-FFF2-40B4-BE49-F238E27FC236}">
                <a16:creationId xmlns:a16="http://schemas.microsoft.com/office/drawing/2014/main" id="{C4FFB29A-C542-3B4A-BEC9-FB5FE55744B7}"/>
              </a:ext>
            </a:extLst>
          </p:cNvPr>
          <p:cNvSpPr txBox="1"/>
          <p:nvPr/>
        </p:nvSpPr>
        <p:spPr>
          <a:xfrm>
            <a:off x="4230387" y="2011712"/>
            <a:ext cx="1891800" cy="400110"/>
          </a:xfrm>
          <a:prstGeom prst="rect">
            <a:avLst/>
          </a:prstGeom>
          <a:noFill/>
        </p:spPr>
        <p:txBody>
          <a:bodyPr wrap="none" rtlCol="0">
            <a:spAutoFit/>
          </a:bodyPr>
          <a:lstStyle/>
          <a:p>
            <a:pPr algn="l"/>
            <a:r>
              <a:rPr lang="en-US" sz="2000" dirty="0">
                <a:latin typeface="+mn-lt"/>
              </a:rPr>
              <a:t>(Ethereum Tx:   )</a:t>
            </a:r>
          </a:p>
        </p:txBody>
      </p:sp>
      <p:sp>
        <p:nvSpPr>
          <p:cNvPr id="11" name="TextBox 10">
            <a:extLst>
              <a:ext uri="{FF2B5EF4-FFF2-40B4-BE49-F238E27FC236}">
                <a16:creationId xmlns:a16="http://schemas.microsoft.com/office/drawing/2014/main" id="{72334DEB-E6CF-854B-B331-E60B438E740F}"/>
              </a:ext>
            </a:extLst>
          </p:cNvPr>
          <p:cNvSpPr txBox="1"/>
          <p:nvPr/>
        </p:nvSpPr>
        <p:spPr>
          <a:xfrm>
            <a:off x="326571" y="2906762"/>
            <a:ext cx="2224263" cy="461665"/>
          </a:xfrm>
          <a:prstGeom prst="rect">
            <a:avLst/>
          </a:prstGeom>
          <a:noFill/>
        </p:spPr>
        <p:txBody>
          <a:bodyPr wrap="none" rtlCol="0">
            <a:spAutoFit/>
          </a:bodyPr>
          <a:lstStyle/>
          <a:p>
            <a:pPr algn="l"/>
            <a:r>
              <a:rPr lang="en-US" dirty="0">
                <a:latin typeface="+mn-lt"/>
              </a:rPr>
              <a:t>Why two hours?</a:t>
            </a:r>
          </a:p>
        </p:txBody>
      </p:sp>
      <p:sp>
        <p:nvSpPr>
          <p:cNvPr id="12" name="TextBox 11">
            <a:extLst>
              <a:ext uri="{FF2B5EF4-FFF2-40B4-BE49-F238E27FC236}">
                <a16:creationId xmlns:a16="http://schemas.microsoft.com/office/drawing/2014/main" id="{F372F140-74E1-C541-B2F4-E60D032FD408}"/>
              </a:ext>
            </a:extLst>
          </p:cNvPr>
          <p:cNvSpPr txBox="1"/>
          <p:nvPr/>
        </p:nvSpPr>
        <p:spPr>
          <a:xfrm>
            <a:off x="3118255" y="2906762"/>
            <a:ext cx="3900683" cy="461665"/>
          </a:xfrm>
          <a:prstGeom prst="rect">
            <a:avLst/>
          </a:prstGeom>
          <a:noFill/>
        </p:spPr>
        <p:txBody>
          <a:bodyPr wrap="none" rtlCol="0">
            <a:spAutoFit/>
          </a:bodyPr>
          <a:lstStyle/>
          <a:p>
            <a:pPr algn="l"/>
            <a:r>
              <a:rPr lang="en-US" dirty="0">
                <a:latin typeface="+mn-lt"/>
              </a:rPr>
              <a:t>… make sure no Bitcoin re-org</a:t>
            </a:r>
          </a:p>
        </p:txBody>
      </p:sp>
      <p:sp>
        <p:nvSpPr>
          <p:cNvPr id="13" name="Rectangle 12">
            <a:extLst>
              <a:ext uri="{FF2B5EF4-FFF2-40B4-BE49-F238E27FC236}">
                <a16:creationId xmlns:a16="http://schemas.microsoft.com/office/drawing/2014/main" id="{65CE7536-08A6-EA45-8D62-40A7F491BD8F}"/>
              </a:ext>
            </a:extLst>
          </p:cNvPr>
          <p:cNvSpPr/>
          <p:nvPr/>
        </p:nvSpPr>
        <p:spPr>
          <a:xfrm>
            <a:off x="773792" y="1373088"/>
            <a:ext cx="7596415" cy="12667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D024EC3-3E35-4046-B782-FBDAA3306218}"/>
              </a:ext>
            </a:extLst>
          </p:cNvPr>
          <p:cNvSpPr txBox="1"/>
          <p:nvPr/>
        </p:nvSpPr>
        <p:spPr>
          <a:xfrm>
            <a:off x="321092" y="3776037"/>
            <a:ext cx="4250907" cy="1061829"/>
          </a:xfrm>
          <a:prstGeom prst="rect">
            <a:avLst/>
          </a:prstGeom>
          <a:noFill/>
        </p:spPr>
        <p:txBody>
          <a:bodyPr wrap="none" rtlCol="0">
            <a:spAutoFit/>
          </a:bodyPr>
          <a:lstStyle/>
          <a:p>
            <a:pPr algn="l"/>
            <a:r>
              <a:rPr lang="en-US" dirty="0">
                <a:latin typeface="+mn-lt"/>
              </a:rPr>
              <a:t>The problem:   trusted custodian</a:t>
            </a:r>
          </a:p>
          <a:p>
            <a:pPr algn="l">
              <a:spcBef>
                <a:spcPts val="1800"/>
              </a:spcBef>
            </a:pPr>
            <a:r>
              <a:rPr lang="en-US" dirty="0">
                <a:latin typeface="+mn-lt"/>
              </a:rPr>
              <a:t>Can we do better?</a:t>
            </a:r>
          </a:p>
        </p:txBody>
      </p:sp>
    </p:spTree>
    <p:extLst>
      <p:ext uri="{BB962C8B-B14F-4D97-AF65-F5344CB8AC3E}">
        <p14:creationId xmlns:p14="http://schemas.microsoft.com/office/powerpoint/2010/main" val="3307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861F-5490-DD49-B72A-6CBB083E233B}"/>
              </a:ext>
            </a:extLst>
          </p:cNvPr>
          <p:cNvSpPr>
            <a:spLocks noGrp="1"/>
          </p:cNvSpPr>
          <p:nvPr>
            <p:ph type="title"/>
          </p:nvPr>
        </p:nvSpPr>
        <p:spPr/>
        <p:txBody>
          <a:bodyPr>
            <a:noAutofit/>
          </a:bodyPr>
          <a:lstStyle/>
          <a:p>
            <a:r>
              <a:rPr lang="en-US" sz="3600" dirty="0" err="1"/>
              <a:t>tBTC</a:t>
            </a:r>
            <a:r>
              <a:rPr lang="en-US" sz="3600" dirty="0"/>
              <a:t>:  no single point of trust</a:t>
            </a:r>
          </a:p>
        </p:txBody>
      </p:sp>
      <p:sp>
        <p:nvSpPr>
          <p:cNvPr id="3" name="Content Placeholder 2">
            <a:extLst>
              <a:ext uri="{FF2B5EF4-FFF2-40B4-BE49-F238E27FC236}">
                <a16:creationId xmlns:a16="http://schemas.microsoft.com/office/drawing/2014/main" id="{9C49EB5E-F62A-7C40-AFD1-A6221224ED78}"/>
              </a:ext>
            </a:extLst>
          </p:cNvPr>
          <p:cNvSpPr>
            <a:spLocks noGrp="1"/>
          </p:cNvSpPr>
          <p:nvPr>
            <p:ph idx="1"/>
          </p:nvPr>
        </p:nvSpPr>
        <p:spPr>
          <a:xfrm>
            <a:off x="457200" y="1200151"/>
            <a:ext cx="8507186" cy="3818430"/>
          </a:xfrm>
        </p:spPr>
        <p:txBody>
          <a:bodyPr>
            <a:normAutofit/>
          </a:bodyPr>
          <a:lstStyle/>
          <a:p>
            <a:pPr marL="0" indent="0">
              <a:buNone/>
            </a:pPr>
            <a:r>
              <a:rPr lang="en-US" dirty="0"/>
              <a:t>Alice requests to mint </a:t>
            </a:r>
            <a:r>
              <a:rPr lang="en-US" dirty="0" err="1"/>
              <a:t>tBTC</a:t>
            </a:r>
            <a:r>
              <a:rPr lang="en-US" dirty="0"/>
              <a:t>:  </a:t>
            </a:r>
          </a:p>
          <a:p>
            <a:pPr marL="0" indent="0">
              <a:buNone/>
            </a:pPr>
            <a:r>
              <a:rPr lang="en-US" dirty="0"/>
              <a:t>	random three registered custodians are selected and </a:t>
            </a:r>
            <a:br>
              <a:rPr lang="en-US" dirty="0"/>
            </a:br>
            <a:r>
              <a:rPr lang="en-US" dirty="0"/>
              <a:t>			they generate P2PKH Bitcoin address for Alice</a:t>
            </a:r>
          </a:p>
          <a:p>
            <a:pPr marL="0" indent="0">
              <a:buNone/>
            </a:pPr>
            <a:r>
              <a:rPr lang="en-US" dirty="0"/>
              <a:t>	signing key is 3-out-of-3 secret shared among three</a:t>
            </a:r>
          </a:p>
          <a:p>
            <a:pPr marL="0" indent="0">
              <a:buNone/>
            </a:pPr>
            <a:r>
              <a:rPr lang="en-US" dirty="0"/>
              <a:t>			(all three must cooperate to sign a Tx)</a:t>
            </a:r>
          </a:p>
          <a:p>
            <a:pPr marL="0" indent="0">
              <a:buNone/>
            </a:pPr>
            <a:r>
              <a:rPr lang="en-US" dirty="0"/>
              <a:t>	Alice sends BTC to P2PKH address, and received </a:t>
            </a:r>
            <a:r>
              <a:rPr lang="en-US" dirty="0" err="1"/>
              <a:t>tBTC</a:t>
            </a:r>
            <a:r>
              <a:rPr lang="en-US" dirty="0"/>
              <a:t>.</a:t>
            </a:r>
          </a:p>
          <a:p>
            <a:pPr marL="0" indent="0">
              <a:spcBef>
                <a:spcPts val="2376"/>
              </a:spcBef>
              <a:buNone/>
            </a:pPr>
            <a:r>
              <a:rPr lang="en-US" dirty="0"/>
              <a:t>Custodians must lock 1.5x ETH stake for the BTC they manage</a:t>
            </a:r>
          </a:p>
          <a:p>
            <a:r>
              <a:rPr lang="en-US" dirty="0"/>
              <a:t>If locked BTC is lost, Alice can claim staked ETH on Ethereum.</a:t>
            </a:r>
          </a:p>
        </p:txBody>
      </p:sp>
      <p:sp>
        <p:nvSpPr>
          <p:cNvPr id="4" name="Rectangle 3">
            <a:extLst>
              <a:ext uri="{FF2B5EF4-FFF2-40B4-BE49-F238E27FC236}">
                <a16:creationId xmlns:a16="http://schemas.microsoft.com/office/drawing/2014/main" id="{B7399449-4E5D-964C-9B9B-10A5569223A3}"/>
              </a:ext>
            </a:extLst>
          </p:cNvPr>
          <p:cNvSpPr/>
          <p:nvPr/>
        </p:nvSpPr>
        <p:spPr>
          <a:xfrm>
            <a:off x="457200" y="1200151"/>
            <a:ext cx="7935686" cy="26370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0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C223-47CE-514C-ADDF-DB849332C8AC}"/>
              </a:ext>
            </a:extLst>
          </p:cNvPr>
          <p:cNvSpPr>
            <a:spLocks noGrp="1"/>
          </p:cNvSpPr>
          <p:nvPr>
            <p:ph type="title"/>
          </p:nvPr>
        </p:nvSpPr>
        <p:spPr/>
        <p:txBody>
          <a:bodyPr>
            <a:noAutofit/>
          </a:bodyPr>
          <a:lstStyle/>
          <a:p>
            <a:r>
              <a:rPr lang="en-US" sz="3600" dirty="0"/>
              <a:t>Bridging smart chains  (with </a:t>
            </a:r>
            <a:r>
              <a:rPr lang="en-US" sz="3600" dirty="0" err="1"/>
              <a:t>Dapp</a:t>
            </a:r>
            <a:r>
              <a:rPr lang="en-US" sz="3600" dirty="0"/>
              <a:t> support)</a:t>
            </a:r>
          </a:p>
        </p:txBody>
      </p:sp>
      <p:sp>
        <p:nvSpPr>
          <p:cNvPr id="5" name="Content Placeholder 4">
            <a:extLst>
              <a:ext uri="{FF2B5EF4-FFF2-40B4-BE49-F238E27FC236}">
                <a16:creationId xmlns:a16="http://schemas.microsoft.com/office/drawing/2014/main" id="{A7A1E5D4-2E0C-DF43-BA07-4F3DA920159E}"/>
              </a:ext>
            </a:extLst>
          </p:cNvPr>
          <p:cNvSpPr>
            <a:spLocks noGrp="1"/>
          </p:cNvSpPr>
          <p:nvPr>
            <p:ph idx="1"/>
          </p:nvPr>
        </p:nvSpPr>
        <p:spPr>
          <a:xfrm>
            <a:off x="298340" y="1200151"/>
            <a:ext cx="2726871" cy="2359478"/>
          </a:xfrm>
        </p:spPr>
        <p:txBody>
          <a:bodyPr/>
          <a:lstStyle/>
          <a:p>
            <a:pPr marL="0" indent="0">
              <a:buNone/>
            </a:pPr>
            <a:r>
              <a:rPr lang="en-US" dirty="0"/>
              <a:t>A very active area:</a:t>
            </a:r>
          </a:p>
          <a:p>
            <a:r>
              <a:rPr lang="en-US" dirty="0"/>
              <a:t>Many super interesting ideas</a:t>
            </a:r>
          </a:p>
        </p:txBody>
      </p:sp>
      <p:pic>
        <p:nvPicPr>
          <p:cNvPr id="6" name="Picture 5">
            <a:extLst>
              <a:ext uri="{FF2B5EF4-FFF2-40B4-BE49-F238E27FC236}">
                <a16:creationId xmlns:a16="http://schemas.microsoft.com/office/drawing/2014/main" id="{E74C9BC3-154F-7240-B97A-27E23513F1D5}"/>
              </a:ext>
            </a:extLst>
          </p:cNvPr>
          <p:cNvPicPr>
            <a:picLocks noChangeAspect="1"/>
          </p:cNvPicPr>
          <p:nvPr/>
        </p:nvPicPr>
        <p:blipFill>
          <a:blip r:embed="rId2"/>
          <a:stretch>
            <a:fillRect/>
          </a:stretch>
        </p:blipFill>
        <p:spPr>
          <a:xfrm>
            <a:off x="3298371" y="1200151"/>
            <a:ext cx="5547289" cy="3145865"/>
          </a:xfrm>
          <a:prstGeom prst="rect">
            <a:avLst/>
          </a:prstGeom>
          <a:ln>
            <a:solidFill>
              <a:schemeClr val="accent1"/>
            </a:solidFill>
          </a:ln>
        </p:spPr>
      </p:pic>
      <p:sp>
        <p:nvSpPr>
          <p:cNvPr id="7" name="TextBox 6">
            <a:extLst>
              <a:ext uri="{FF2B5EF4-FFF2-40B4-BE49-F238E27FC236}">
                <a16:creationId xmlns:a16="http://schemas.microsoft.com/office/drawing/2014/main" id="{C6AB3081-926B-DD4D-83C7-B9842078856A}"/>
              </a:ext>
            </a:extLst>
          </p:cNvPr>
          <p:cNvSpPr txBox="1"/>
          <p:nvPr/>
        </p:nvSpPr>
        <p:spPr>
          <a:xfrm>
            <a:off x="3557126" y="4480972"/>
            <a:ext cx="5129674" cy="307777"/>
          </a:xfrm>
          <a:prstGeom prst="rect">
            <a:avLst/>
          </a:prstGeom>
          <a:noFill/>
        </p:spPr>
        <p:txBody>
          <a:bodyPr wrap="none" rtlCol="0">
            <a:spAutoFit/>
          </a:bodyPr>
          <a:lstStyle/>
          <a:p>
            <a:r>
              <a:rPr lang="en-US" sz="1400" dirty="0">
                <a:latin typeface="+mn-lt"/>
              </a:rPr>
              <a:t>https://</a:t>
            </a:r>
            <a:r>
              <a:rPr lang="en-US" sz="1400" dirty="0" err="1">
                <a:latin typeface="+mn-lt"/>
              </a:rPr>
              <a:t>medium.com</a:t>
            </a:r>
            <a:r>
              <a:rPr lang="en-US" sz="1400" dirty="0">
                <a:latin typeface="+mn-lt"/>
              </a:rPr>
              <a:t>/1kxnetwork/blockchain-bridges-5db6afac44f8</a:t>
            </a:r>
          </a:p>
        </p:txBody>
      </p:sp>
    </p:spTree>
    <p:extLst>
      <p:ext uri="{BB962C8B-B14F-4D97-AF65-F5344CB8AC3E}">
        <p14:creationId xmlns:p14="http://schemas.microsoft.com/office/powerpoint/2010/main" val="147725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F26D-AE2D-0442-9E10-E6E7BE64727A}"/>
              </a:ext>
            </a:extLst>
          </p:cNvPr>
          <p:cNvSpPr>
            <a:spLocks noGrp="1"/>
          </p:cNvSpPr>
          <p:nvPr>
            <p:ph type="title"/>
          </p:nvPr>
        </p:nvSpPr>
        <p:spPr/>
        <p:txBody>
          <a:bodyPr>
            <a:normAutofit fontScale="90000"/>
          </a:bodyPr>
          <a:lstStyle/>
          <a:p>
            <a:r>
              <a:rPr lang="en-US" dirty="0"/>
              <a:t>Two types of bridges</a:t>
            </a:r>
          </a:p>
        </p:txBody>
      </p:sp>
      <p:sp>
        <p:nvSpPr>
          <p:cNvPr id="3" name="Content Placeholder 2">
            <a:extLst>
              <a:ext uri="{FF2B5EF4-FFF2-40B4-BE49-F238E27FC236}">
                <a16:creationId xmlns:a16="http://schemas.microsoft.com/office/drawing/2014/main" id="{97472486-2EA7-6449-A240-D7111162E209}"/>
              </a:ext>
            </a:extLst>
          </p:cNvPr>
          <p:cNvSpPr>
            <a:spLocks noGrp="1"/>
          </p:cNvSpPr>
          <p:nvPr>
            <p:ph idx="1"/>
          </p:nvPr>
        </p:nvSpPr>
        <p:spPr/>
        <p:txBody>
          <a:bodyPr>
            <a:normAutofit/>
          </a:bodyPr>
          <a:lstStyle/>
          <a:p>
            <a:pPr marL="0" indent="0">
              <a:buNone/>
            </a:pPr>
            <a:r>
              <a:rPr lang="en-US" b="1" dirty="0"/>
              <a:t>Type 1:   a lock-and-mint bridge</a:t>
            </a:r>
          </a:p>
          <a:p>
            <a:pPr>
              <a:tabLst>
                <a:tab pos="1819275" algn="l"/>
              </a:tabLst>
            </a:pPr>
            <a:r>
              <a:rPr lang="en-US" sz="2000" dirty="0"/>
              <a:t>SRC ⇾ DEST:	user locks funds on SRC side, </a:t>
            </a:r>
            <a:br>
              <a:rPr lang="en-US" sz="2000" dirty="0"/>
            </a:br>
            <a:r>
              <a:rPr lang="en-US" sz="2000" dirty="0"/>
              <a:t>	wrapped tokens are minted on the DEST side</a:t>
            </a:r>
          </a:p>
          <a:p>
            <a:pPr>
              <a:tabLst>
                <a:tab pos="1819275" algn="l"/>
              </a:tabLst>
            </a:pPr>
            <a:r>
              <a:rPr lang="en-US" sz="2000" dirty="0"/>
              <a:t>DEST ⇾ SRC:	funds are burned on the DEST side, </a:t>
            </a:r>
            <a:br>
              <a:rPr lang="en-US" sz="2000" dirty="0"/>
            </a:br>
            <a:r>
              <a:rPr lang="en-US" sz="2000" dirty="0"/>
              <a:t>	and released from lock on the SRC Side</a:t>
            </a:r>
          </a:p>
          <a:p>
            <a:endParaRPr lang="en-US" dirty="0"/>
          </a:p>
          <a:p>
            <a:pPr marL="0" indent="0">
              <a:buNone/>
            </a:pPr>
            <a:r>
              <a:rPr lang="en-US" b="1" dirty="0"/>
              <a:t>Type 2:   a liquidity pool bridge</a:t>
            </a:r>
          </a:p>
          <a:p>
            <a:r>
              <a:rPr lang="en-US" sz="2000" dirty="0"/>
              <a:t>Liquidity providers provide liquidity on both sides</a:t>
            </a:r>
          </a:p>
          <a:p>
            <a:pPr>
              <a:tabLst>
                <a:tab pos="1819275" algn="l"/>
              </a:tabLst>
            </a:pPr>
            <a:r>
              <a:rPr lang="en-US" sz="2000" dirty="0"/>
              <a:t>SRC ⇾ DEST:	user sends funds on SRC side, </a:t>
            </a:r>
            <a:br>
              <a:rPr lang="en-US" sz="2000" dirty="0"/>
            </a:br>
            <a:r>
              <a:rPr lang="en-US" sz="2000" dirty="0"/>
              <a:t>	equivalent amount released from pool on DEST side</a:t>
            </a:r>
          </a:p>
        </p:txBody>
      </p:sp>
    </p:spTree>
    <p:extLst>
      <p:ext uri="{BB962C8B-B14F-4D97-AF65-F5344CB8AC3E}">
        <p14:creationId xmlns:p14="http://schemas.microsoft.com/office/powerpoint/2010/main" val="308963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C223-47CE-514C-ADDF-DB849332C8AC}"/>
              </a:ext>
            </a:extLst>
          </p:cNvPr>
          <p:cNvSpPr>
            <a:spLocks noGrp="1"/>
          </p:cNvSpPr>
          <p:nvPr>
            <p:ph type="title"/>
          </p:nvPr>
        </p:nvSpPr>
        <p:spPr/>
        <p:txBody>
          <a:bodyPr>
            <a:noAutofit/>
          </a:bodyPr>
          <a:lstStyle/>
          <a:p>
            <a:r>
              <a:rPr lang="en-US" sz="3600" dirty="0"/>
              <a:t>Bridging smart chains  (with </a:t>
            </a:r>
            <a:r>
              <a:rPr lang="en-US" sz="3600" dirty="0" err="1"/>
              <a:t>Dapp</a:t>
            </a:r>
            <a:r>
              <a:rPr lang="en-US" sz="3600" dirty="0"/>
              <a:t> support)</a:t>
            </a:r>
          </a:p>
        </p:txBody>
      </p:sp>
      <p:sp>
        <p:nvSpPr>
          <p:cNvPr id="5" name="Content Placeholder 4">
            <a:extLst>
              <a:ext uri="{FF2B5EF4-FFF2-40B4-BE49-F238E27FC236}">
                <a16:creationId xmlns:a16="http://schemas.microsoft.com/office/drawing/2014/main" id="{A7A1E5D4-2E0C-DF43-BA07-4F3DA920159E}"/>
              </a:ext>
            </a:extLst>
          </p:cNvPr>
          <p:cNvSpPr>
            <a:spLocks noGrp="1"/>
          </p:cNvSpPr>
          <p:nvPr>
            <p:ph idx="1"/>
          </p:nvPr>
        </p:nvSpPr>
        <p:spPr>
          <a:xfrm>
            <a:off x="457200" y="1036862"/>
            <a:ext cx="8229600" cy="623098"/>
          </a:xfrm>
        </p:spPr>
        <p:txBody>
          <a:bodyPr/>
          <a:lstStyle/>
          <a:p>
            <a:pPr marL="0" indent="0">
              <a:buNone/>
            </a:pPr>
            <a:r>
              <a:rPr lang="en-US" b="1" dirty="0"/>
              <a:t>Step 1</a:t>
            </a:r>
            <a:r>
              <a:rPr lang="en-US" dirty="0"/>
              <a:t>  (hard):   a secure cross-chain messaging system</a:t>
            </a:r>
          </a:p>
        </p:txBody>
      </p:sp>
      <p:sp>
        <p:nvSpPr>
          <p:cNvPr id="3" name="TextBox 2">
            <a:extLst>
              <a:ext uri="{FF2B5EF4-FFF2-40B4-BE49-F238E27FC236}">
                <a16:creationId xmlns:a16="http://schemas.microsoft.com/office/drawing/2014/main" id="{0EA426DC-0928-D047-B12B-844F669987F5}"/>
              </a:ext>
            </a:extLst>
          </p:cNvPr>
          <p:cNvSpPr txBox="1"/>
          <p:nvPr/>
        </p:nvSpPr>
        <p:spPr>
          <a:xfrm>
            <a:off x="354096" y="4379056"/>
            <a:ext cx="7094443" cy="461665"/>
          </a:xfrm>
          <a:prstGeom prst="rect">
            <a:avLst/>
          </a:prstGeom>
          <a:noFill/>
        </p:spPr>
        <p:txBody>
          <a:bodyPr wrap="none" rtlCol="0">
            <a:spAutoFit/>
          </a:bodyPr>
          <a:lstStyle/>
          <a:p>
            <a:r>
              <a:rPr lang="en-US" b="1" dirty="0">
                <a:latin typeface="+mn-lt"/>
              </a:rPr>
              <a:t>Step 2</a:t>
            </a:r>
            <a:r>
              <a:rPr lang="en-US" dirty="0">
                <a:latin typeface="+mn-lt"/>
              </a:rPr>
              <a:t>  (easier):   build a bridge using messaging system</a:t>
            </a:r>
          </a:p>
        </p:txBody>
      </p:sp>
      <p:sp>
        <p:nvSpPr>
          <p:cNvPr id="4" name="Rectangle 3">
            <a:extLst>
              <a:ext uri="{FF2B5EF4-FFF2-40B4-BE49-F238E27FC236}">
                <a16:creationId xmlns:a16="http://schemas.microsoft.com/office/drawing/2014/main" id="{9A98615B-212E-0A47-BF11-6A6A5103EACA}"/>
              </a:ext>
            </a:extLst>
          </p:cNvPr>
          <p:cNvSpPr/>
          <p:nvPr/>
        </p:nvSpPr>
        <p:spPr>
          <a:xfrm>
            <a:off x="909724" y="1575591"/>
            <a:ext cx="7515819"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9" name="Rectangle 8">
            <a:extLst>
              <a:ext uri="{FF2B5EF4-FFF2-40B4-BE49-F238E27FC236}">
                <a16:creationId xmlns:a16="http://schemas.microsoft.com/office/drawing/2014/main" id="{14963EC1-E07D-7D4E-BBD7-87BF7E7624DE}"/>
              </a:ext>
            </a:extLst>
          </p:cNvPr>
          <p:cNvSpPr/>
          <p:nvPr/>
        </p:nvSpPr>
        <p:spPr>
          <a:xfrm>
            <a:off x="2530927" y="1712398"/>
            <a:ext cx="1126672"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DAPP-X</a:t>
            </a:r>
          </a:p>
        </p:txBody>
      </p:sp>
      <p:sp>
        <p:nvSpPr>
          <p:cNvPr id="11" name="Rectangle 10">
            <a:extLst>
              <a:ext uri="{FF2B5EF4-FFF2-40B4-BE49-F238E27FC236}">
                <a16:creationId xmlns:a16="http://schemas.microsoft.com/office/drawing/2014/main" id="{377C4157-F442-C548-AD88-E15459971D2E}"/>
              </a:ext>
            </a:extLst>
          </p:cNvPr>
          <p:cNvSpPr/>
          <p:nvPr/>
        </p:nvSpPr>
        <p:spPr>
          <a:xfrm>
            <a:off x="5832789" y="1721924"/>
            <a:ext cx="1126672"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a:t>
            </a:r>
            <a:endParaRPr lang="en-US" dirty="0"/>
          </a:p>
        </p:txBody>
      </p:sp>
      <p:sp>
        <p:nvSpPr>
          <p:cNvPr id="14" name="Rectangle 13">
            <a:extLst>
              <a:ext uri="{FF2B5EF4-FFF2-40B4-BE49-F238E27FC236}">
                <a16:creationId xmlns:a16="http://schemas.microsoft.com/office/drawing/2014/main" id="{1CB5442D-D7A3-DF44-8A12-4A57A45976E5}"/>
              </a:ext>
            </a:extLst>
          </p:cNvPr>
          <p:cNvSpPr/>
          <p:nvPr/>
        </p:nvSpPr>
        <p:spPr>
          <a:xfrm>
            <a:off x="889906" y="3118753"/>
            <a:ext cx="7535637"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Target</a:t>
            </a:r>
            <a:br>
              <a:rPr lang="en-US" dirty="0"/>
            </a:br>
            <a:r>
              <a:rPr lang="en-US" dirty="0"/>
              <a:t>Chain T</a:t>
            </a:r>
          </a:p>
        </p:txBody>
      </p:sp>
      <p:sp>
        <p:nvSpPr>
          <p:cNvPr id="15" name="Rectangle 14">
            <a:extLst>
              <a:ext uri="{FF2B5EF4-FFF2-40B4-BE49-F238E27FC236}">
                <a16:creationId xmlns:a16="http://schemas.microsoft.com/office/drawing/2014/main" id="{DBFAB3A8-4B19-EC42-9E4E-4B878972DE6A}"/>
              </a:ext>
            </a:extLst>
          </p:cNvPr>
          <p:cNvSpPr/>
          <p:nvPr/>
        </p:nvSpPr>
        <p:spPr>
          <a:xfrm>
            <a:off x="2511109" y="3255560"/>
            <a:ext cx="1126672"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DAPP-Y</a:t>
            </a:r>
          </a:p>
        </p:txBody>
      </p:sp>
      <p:sp>
        <p:nvSpPr>
          <p:cNvPr id="16" name="Rectangle 15">
            <a:extLst>
              <a:ext uri="{FF2B5EF4-FFF2-40B4-BE49-F238E27FC236}">
                <a16:creationId xmlns:a16="http://schemas.microsoft.com/office/drawing/2014/main" id="{AD4D87BA-C6AC-FD41-BC60-9A498C789CFF}"/>
              </a:ext>
            </a:extLst>
          </p:cNvPr>
          <p:cNvSpPr/>
          <p:nvPr/>
        </p:nvSpPr>
        <p:spPr>
          <a:xfrm>
            <a:off x="5812971" y="3265086"/>
            <a:ext cx="1126672"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a:t>
            </a:r>
            <a:endParaRPr lang="en-US" dirty="0"/>
          </a:p>
        </p:txBody>
      </p:sp>
      <p:grpSp>
        <p:nvGrpSpPr>
          <p:cNvPr id="20" name="Group 19">
            <a:extLst>
              <a:ext uri="{FF2B5EF4-FFF2-40B4-BE49-F238E27FC236}">
                <a16:creationId xmlns:a16="http://schemas.microsoft.com/office/drawing/2014/main" id="{85D7EC36-E146-B146-9488-8B1EA10CF457}"/>
              </a:ext>
            </a:extLst>
          </p:cNvPr>
          <p:cNvGrpSpPr/>
          <p:nvPr/>
        </p:nvGrpSpPr>
        <p:grpSpPr>
          <a:xfrm>
            <a:off x="3657599" y="1556008"/>
            <a:ext cx="2175190" cy="806375"/>
            <a:chOff x="3657599" y="1604998"/>
            <a:chExt cx="2175190" cy="806375"/>
          </a:xfrm>
        </p:grpSpPr>
        <p:cxnSp>
          <p:nvCxnSpPr>
            <p:cNvPr id="18" name="Straight Arrow Connector 17">
              <a:extLst>
                <a:ext uri="{FF2B5EF4-FFF2-40B4-BE49-F238E27FC236}">
                  <a16:creationId xmlns:a16="http://schemas.microsoft.com/office/drawing/2014/main" id="{EF967714-03D4-1641-BFC6-D615432DAD6B}"/>
                </a:ext>
              </a:extLst>
            </p:cNvPr>
            <p:cNvCxnSpPr>
              <a:endCxn id="11" idx="1"/>
            </p:cNvCxnSpPr>
            <p:nvPr/>
          </p:nvCxnSpPr>
          <p:spPr>
            <a:xfrm>
              <a:off x="3657599" y="1964757"/>
              <a:ext cx="2175190" cy="9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898DB61-7842-D540-9CE3-1C39661AA86E}"/>
                </a:ext>
              </a:extLst>
            </p:cNvPr>
            <p:cNvSpPr txBox="1"/>
            <p:nvPr/>
          </p:nvSpPr>
          <p:spPr>
            <a:xfrm>
              <a:off x="3747812" y="1604998"/>
              <a:ext cx="2000996" cy="806375"/>
            </a:xfrm>
            <a:prstGeom prst="rect">
              <a:avLst/>
            </a:prstGeom>
            <a:noFill/>
          </p:spPr>
          <p:txBody>
            <a:bodyPr wrap="none" rtlCol="0">
              <a:spAutoFit/>
            </a:bodyPr>
            <a:lstStyle/>
            <a:p>
              <a:pPr algn="ctr">
                <a:lnSpc>
                  <a:spcPct val="120000"/>
                </a:lnSpc>
              </a:pPr>
              <a:r>
                <a:rPr lang="en-US" sz="2000" dirty="0">
                  <a:latin typeface="+mn-lt"/>
                </a:rPr>
                <a:t>message to Y </a:t>
              </a:r>
            </a:p>
            <a:p>
              <a:pPr algn="ctr">
                <a:lnSpc>
                  <a:spcPct val="120000"/>
                </a:lnSpc>
              </a:pPr>
              <a:r>
                <a:rPr lang="en-US" sz="2000" dirty="0">
                  <a:latin typeface="+mn-lt"/>
                </a:rPr>
                <a:t>on chain T:   </a:t>
              </a:r>
              <a:r>
                <a:rPr lang="en-US" sz="2000" b="1" dirty="0">
                  <a:latin typeface="+mn-lt"/>
                </a:rPr>
                <a:t>data</a:t>
              </a:r>
              <a:r>
                <a:rPr lang="en-US" sz="2000" dirty="0">
                  <a:latin typeface="+mn-lt"/>
                </a:rPr>
                <a:t> </a:t>
              </a:r>
            </a:p>
          </p:txBody>
        </p:sp>
      </p:grpSp>
      <p:cxnSp>
        <p:nvCxnSpPr>
          <p:cNvPr id="22" name="Straight Arrow Connector 21">
            <a:extLst>
              <a:ext uri="{FF2B5EF4-FFF2-40B4-BE49-F238E27FC236}">
                <a16:creationId xmlns:a16="http://schemas.microsoft.com/office/drawing/2014/main" id="{CC3837A6-37DB-3C49-99BA-BA4EF401B5BE}"/>
              </a:ext>
            </a:extLst>
          </p:cNvPr>
          <p:cNvCxnSpPr>
            <a:cxnSpLocks/>
            <a:stCxn id="11" idx="2"/>
            <a:endCxn id="16" idx="0"/>
          </p:cNvCxnSpPr>
          <p:nvPr/>
        </p:nvCxnSpPr>
        <p:spPr>
          <a:xfrm flipH="1">
            <a:off x="6376307" y="2226642"/>
            <a:ext cx="19818" cy="1038444"/>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3FB87375-DC41-6341-9E28-233D1749E795}"/>
              </a:ext>
            </a:extLst>
          </p:cNvPr>
          <p:cNvGrpSpPr/>
          <p:nvPr/>
        </p:nvGrpSpPr>
        <p:grpSpPr>
          <a:xfrm>
            <a:off x="3623581" y="3111020"/>
            <a:ext cx="2175190" cy="806375"/>
            <a:chOff x="3657599" y="1765096"/>
            <a:chExt cx="2175190" cy="806375"/>
          </a:xfrm>
        </p:grpSpPr>
        <p:cxnSp>
          <p:nvCxnSpPr>
            <p:cNvPr id="24" name="Straight Arrow Connector 23">
              <a:extLst>
                <a:ext uri="{FF2B5EF4-FFF2-40B4-BE49-F238E27FC236}">
                  <a16:creationId xmlns:a16="http://schemas.microsoft.com/office/drawing/2014/main" id="{7672ED0C-CAC4-D546-9652-F472976BB818}"/>
                </a:ext>
              </a:extLst>
            </p:cNvPr>
            <p:cNvCxnSpPr>
              <a:cxnSpLocks/>
            </p:cNvCxnSpPr>
            <p:nvPr/>
          </p:nvCxnSpPr>
          <p:spPr>
            <a:xfrm flipH="1">
              <a:off x="3657599" y="2193363"/>
              <a:ext cx="2175190" cy="9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B125CF0-D17E-654A-92B5-63511A7992FD}"/>
                </a:ext>
              </a:extLst>
            </p:cNvPr>
            <p:cNvSpPr txBox="1"/>
            <p:nvPr/>
          </p:nvSpPr>
          <p:spPr>
            <a:xfrm>
              <a:off x="3762248" y="1765096"/>
              <a:ext cx="2011384" cy="806375"/>
            </a:xfrm>
            <a:prstGeom prst="rect">
              <a:avLst/>
            </a:prstGeom>
            <a:noFill/>
          </p:spPr>
          <p:txBody>
            <a:bodyPr wrap="none" rtlCol="0">
              <a:spAutoFit/>
            </a:bodyPr>
            <a:lstStyle/>
            <a:p>
              <a:pPr algn="ctr">
                <a:lnSpc>
                  <a:spcPct val="120000"/>
                </a:lnSpc>
              </a:pPr>
              <a:r>
                <a:rPr lang="en-US" sz="2000" dirty="0">
                  <a:latin typeface="+mn-lt"/>
                </a:rPr>
                <a:t>message from X </a:t>
              </a:r>
            </a:p>
            <a:p>
              <a:pPr algn="ctr">
                <a:lnSpc>
                  <a:spcPct val="120000"/>
                </a:lnSpc>
              </a:pPr>
              <a:r>
                <a:rPr lang="en-US" sz="2000" dirty="0">
                  <a:latin typeface="+mn-lt"/>
                </a:rPr>
                <a:t>on chain S:   </a:t>
              </a:r>
              <a:r>
                <a:rPr lang="en-US" sz="2000" b="1" dirty="0">
                  <a:latin typeface="+mn-lt"/>
                </a:rPr>
                <a:t>data</a:t>
              </a:r>
              <a:r>
                <a:rPr lang="en-US" sz="2000" dirty="0">
                  <a:latin typeface="+mn-lt"/>
                </a:rPr>
                <a:t> </a:t>
              </a:r>
            </a:p>
          </p:txBody>
        </p:sp>
      </p:grpSp>
      <p:sp>
        <p:nvSpPr>
          <p:cNvPr id="26" name="Rounded Rectangular Callout 25">
            <a:extLst>
              <a:ext uri="{FF2B5EF4-FFF2-40B4-BE49-F238E27FC236}">
                <a16:creationId xmlns:a16="http://schemas.microsoft.com/office/drawing/2014/main" id="{FA766EC7-DE91-6346-A63C-401FE89560D2}"/>
              </a:ext>
            </a:extLst>
          </p:cNvPr>
          <p:cNvSpPr/>
          <p:nvPr/>
        </p:nvSpPr>
        <p:spPr>
          <a:xfrm>
            <a:off x="1708436" y="2518857"/>
            <a:ext cx="1644981" cy="439111"/>
          </a:xfrm>
          <a:prstGeom prst="wedgeRoundRectCallout">
            <a:avLst>
              <a:gd name="adj1" fmla="val 25821"/>
              <a:gd name="adj2" fmla="val 125715"/>
              <a:gd name="adj3" fmla="val 16667"/>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 believe it</a:t>
            </a:r>
          </a:p>
        </p:txBody>
      </p:sp>
      <p:sp>
        <p:nvSpPr>
          <p:cNvPr id="6" name="TextBox 5">
            <a:extLst>
              <a:ext uri="{FF2B5EF4-FFF2-40B4-BE49-F238E27FC236}">
                <a16:creationId xmlns:a16="http://schemas.microsoft.com/office/drawing/2014/main" id="{5F925D55-95C0-B143-8CB7-67F88771966A}"/>
              </a:ext>
            </a:extLst>
          </p:cNvPr>
          <p:cNvSpPr txBox="1"/>
          <p:nvPr/>
        </p:nvSpPr>
        <p:spPr>
          <a:xfrm>
            <a:off x="6898159" y="1774228"/>
            <a:ext cx="1205651" cy="400110"/>
          </a:xfrm>
          <a:prstGeom prst="rect">
            <a:avLst/>
          </a:prstGeom>
          <a:noFill/>
        </p:spPr>
        <p:txBody>
          <a:bodyPr wrap="none" rtlCol="0">
            <a:spAutoFit/>
          </a:bodyPr>
          <a:lstStyle/>
          <a:p>
            <a:pPr algn="l"/>
            <a:r>
              <a:rPr lang="en-US" sz="2000" dirty="0">
                <a:latin typeface="+mn-lt"/>
              </a:rPr>
              <a:t>(contract)</a:t>
            </a:r>
          </a:p>
        </p:txBody>
      </p:sp>
      <p:sp>
        <p:nvSpPr>
          <p:cNvPr id="21" name="TextBox 20">
            <a:extLst>
              <a:ext uri="{FF2B5EF4-FFF2-40B4-BE49-F238E27FC236}">
                <a16:creationId xmlns:a16="http://schemas.microsoft.com/office/drawing/2014/main" id="{CA1C2639-DA20-2546-830E-8415CDBE0483}"/>
              </a:ext>
            </a:extLst>
          </p:cNvPr>
          <p:cNvSpPr txBox="1"/>
          <p:nvPr/>
        </p:nvSpPr>
        <p:spPr>
          <a:xfrm>
            <a:off x="6881830" y="3322903"/>
            <a:ext cx="1205651" cy="400110"/>
          </a:xfrm>
          <a:prstGeom prst="rect">
            <a:avLst/>
          </a:prstGeom>
          <a:noFill/>
        </p:spPr>
        <p:txBody>
          <a:bodyPr wrap="none" rtlCol="0">
            <a:spAutoFit/>
          </a:bodyPr>
          <a:lstStyle/>
          <a:p>
            <a:pPr algn="l"/>
            <a:r>
              <a:rPr lang="en-US" sz="2000" dirty="0">
                <a:latin typeface="+mn-lt"/>
              </a:rPr>
              <a:t>(contract)</a:t>
            </a:r>
          </a:p>
        </p:txBody>
      </p:sp>
    </p:spTree>
    <p:extLst>
      <p:ext uri="{BB962C8B-B14F-4D97-AF65-F5344CB8AC3E}">
        <p14:creationId xmlns:p14="http://schemas.microsoft.com/office/powerpoint/2010/main" val="13818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C223-47CE-514C-ADDF-DB849332C8AC}"/>
              </a:ext>
            </a:extLst>
          </p:cNvPr>
          <p:cNvSpPr>
            <a:spLocks noGrp="1"/>
          </p:cNvSpPr>
          <p:nvPr>
            <p:ph type="title"/>
          </p:nvPr>
        </p:nvSpPr>
        <p:spPr/>
        <p:txBody>
          <a:bodyPr>
            <a:noAutofit/>
          </a:bodyPr>
          <a:lstStyle/>
          <a:p>
            <a:r>
              <a:rPr lang="en-US" sz="3600" dirty="0"/>
              <a:t>Bridging smart chains  (with </a:t>
            </a:r>
            <a:r>
              <a:rPr lang="en-US" sz="3600" dirty="0" err="1"/>
              <a:t>Dapp</a:t>
            </a:r>
            <a:r>
              <a:rPr lang="en-US" sz="3600" dirty="0"/>
              <a:t> support)</a:t>
            </a:r>
          </a:p>
        </p:txBody>
      </p:sp>
      <p:sp>
        <p:nvSpPr>
          <p:cNvPr id="5" name="Content Placeholder 4">
            <a:extLst>
              <a:ext uri="{FF2B5EF4-FFF2-40B4-BE49-F238E27FC236}">
                <a16:creationId xmlns:a16="http://schemas.microsoft.com/office/drawing/2014/main" id="{A7A1E5D4-2E0C-DF43-BA07-4F3DA920159E}"/>
              </a:ext>
            </a:extLst>
          </p:cNvPr>
          <p:cNvSpPr>
            <a:spLocks noGrp="1"/>
          </p:cNvSpPr>
          <p:nvPr>
            <p:ph idx="1"/>
          </p:nvPr>
        </p:nvSpPr>
        <p:spPr>
          <a:xfrm>
            <a:off x="457200" y="1036862"/>
            <a:ext cx="8229600" cy="623098"/>
          </a:xfrm>
        </p:spPr>
        <p:txBody>
          <a:bodyPr/>
          <a:lstStyle/>
          <a:p>
            <a:pPr marL="0" indent="0">
              <a:buNone/>
            </a:pPr>
            <a:r>
              <a:rPr lang="en-US" b="1" dirty="0"/>
              <a:t>Step 1</a:t>
            </a:r>
            <a:r>
              <a:rPr lang="en-US" dirty="0"/>
              <a:t>  (hard):   a secure cross-chain messaging system</a:t>
            </a:r>
          </a:p>
        </p:txBody>
      </p:sp>
      <p:sp>
        <p:nvSpPr>
          <p:cNvPr id="3" name="TextBox 2">
            <a:extLst>
              <a:ext uri="{FF2B5EF4-FFF2-40B4-BE49-F238E27FC236}">
                <a16:creationId xmlns:a16="http://schemas.microsoft.com/office/drawing/2014/main" id="{0EA426DC-0928-D047-B12B-844F669987F5}"/>
              </a:ext>
            </a:extLst>
          </p:cNvPr>
          <p:cNvSpPr txBox="1"/>
          <p:nvPr/>
        </p:nvSpPr>
        <p:spPr>
          <a:xfrm>
            <a:off x="457200" y="2940145"/>
            <a:ext cx="8201732" cy="2092881"/>
          </a:xfrm>
          <a:prstGeom prst="rect">
            <a:avLst/>
          </a:prstGeom>
          <a:noFill/>
        </p:spPr>
        <p:txBody>
          <a:bodyPr wrap="none" rtlCol="0">
            <a:spAutoFit/>
          </a:bodyPr>
          <a:lstStyle/>
          <a:p>
            <a:r>
              <a:rPr lang="en-US" b="1" dirty="0">
                <a:latin typeface="+mn-lt"/>
              </a:rPr>
              <a:t>Step 2</a:t>
            </a:r>
            <a:r>
              <a:rPr lang="en-US" dirty="0">
                <a:latin typeface="+mn-lt"/>
              </a:rPr>
              <a:t>  (easier):   build a bridge using messaging system</a:t>
            </a:r>
          </a:p>
          <a:p>
            <a:pPr marL="342900" indent="-342900">
              <a:spcBef>
                <a:spcPts val="600"/>
              </a:spcBef>
              <a:buFont typeface="Arial" panose="020B0604020202020204" pitchFamily="34" charset="0"/>
              <a:buChar char="•"/>
            </a:pPr>
            <a:r>
              <a:rPr lang="en-US" dirty="0">
                <a:latin typeface="+mn-lt"/>
              </a:rPr>
              <a:t>DAPP-X ⇾ DAPP-Y:   “I received 3 CELO,  ok to mint 3 </a:t>
            </a:r>
            <a:r>
              <a:rPr lang="en-US" dirty="0" err="1">
                <a:latin typeface="+mn-lt"/>
              </a:rPr>
              <a:t>wCELO</a:t>
            </a:r>
            <a:r>
              <a:rPr lang="en-US" dirty="0">
                <a:latin typeface="+mn-lt"/>
              </a:rPr>
              <a:t>”</a:t>
            </a:r>
          </a:p>
          <a:p>
            <a:pPr marL="342900" indent="-342900">
              <a:spcBef>
                <a:spcPts val="600"/>
              </a:spcBef>
              <a:buFont typeface="Arial" panose="020B0604020202020204" pitchFamily="34" charset="0"/>
              <a:buChar char="•"/>
            </a:pPr>
            <a:r>
              <a:rPr lang="en-US" dirty="0">
                <a:latin typeface="+mn-lt"/>
              </a:rPr>
              <a:t>DAPP-Y ⇾ DAPP-X:   “I burned 3 </a:t>
            </a:r>
            <a:r>
              <a:rPr lang="en-US" dirty="0" err="1">
                <a:latin typeface="+mn-lt"/>
              </a:rPr>
              <a:t>wCELO</a:t>
            </a:r>
            <a:r>
              <a:rPr lang="en-US" dirty="0">
                <a:latin typeface="+mn-lt"/>
              </a:rPr>
              <a:t>, ok to release 3 CELO”</a:t>
            </a:r>
          </a:p>
          <a:p>
            <a:pPr marL="800100" lvl="1" indent="-342900">
              <a:buFont typeface="Arial" panose="020B0604020202020204" pitchFamily="34" charset="0"/>
              <a:buChar char="•"/>
            </a:pPr>
            <a:endParaRPr lang="en-US" dirty="0">
              <a:latin typeface="+mn-lt"/>
            </a:endParaRPr>
          </a:p>
          <a:p>
            <a:r>
              <a:rPr lang="en-US" dirty="0">
                <a:latin typeface="+mn-lt"/>
              </a:rPr>
              <a:t>If messaging system is secure, no one can steal locked funds at S</a:t>
            </a:r>
          </a:p>
        </p:txBody>
      </p:sp>
      <p:sp>
        <p:nvSpPr>
          <p:cNvPr id="21" name="Rectangle 20">
            <a:extLst>
              <a:ext uri="{FF2B5EF4-FFF2-40B4-BE49-F238E27FC236}">
                <a16:creationId xmlns:a16="http://schemas.microsoft.com/office/drawing/2014/main" id="{2F136577-DAD1-7846-88C5-C1F54168CF0E}"/>
              </a:ext>
            </a:extLst>
          </p:cNvPr>
          <p:cNvSpPr/>
          <p:nvPr/>
        </p:nvSpPr>
        <p:spPr>
          <a:xfrm>
            <a:off x="457200" y="1711794"/>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27" name="Rectangle 26">
            <a:extLst>
              <a:ext uri="{FF2B5EF4-FFF2-40B4-BE49-F238E27FC236}">
                <a16:creationId xmlns:a16="http://schemas.microsoft.com/office/drawing/2014/main" id="{3F45221D-0579-6343-8016-FA883FD05478}"/>
              </a:ext>
            </a:extLst>
          </p:cNvPr>
          <p:cNvSpPr/>
          <p:nvPr/>
        </p:nvSpPr>
        <p:spPr>
          <a:xfrm>
            <a:off x="1853289" y="1848601"/>
            <a:ext cx="128179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DAPP-X</a:t>
            </a:r>
          </a:p>
        </p:txBody>
      </p:sp>
      <p:sp>
        <p:nvSpPr>
          <p:cNvPr id="28" name="Rectangle 27">
            <a:extLst>
              <a:ext uri="{FF2B5EF4-FFF2-40B4-BE49-F238E27FC236}">
                <a16:creationId xmlns:a16="http://schemas.microsoft.com/office/drawing/2014/main" id="{A5B50DA2-5047-F94E-934C-F53C5CB830D0}"/>
              </a:ext>
            </a:extLst>
          </p:cNvPr>
          <p:cNvSpPr/>
          <p:nvPr/>
        </p:nvSpPr>
        <p:spPr>
          <a:xfrm>
            <a:off x="6284754" y="1736171"/>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29" name="Rectangle 28">
            <a:extLst>
              <a:ext uri="{FF2B5EF4-FFF2-40B4-BE49-F238E27FC236}">
                <a16:creationId xmlns:a16="http://schemas.microsoft.com/office/drawing/2014/main" id="{A755D472-084E-A144-95F1-734004E9D83A}"/>
              </a:ext>
            </a:extLst>
          </p:cNvPr>
          <p:cNvSpPr/>
          <p:nvPr/>
        </p:nvSpPr>
        <p:spPr>
          <a:xfrm>
            <a:off x="6533170" y="1872978"/>
            <a:ext cx="127188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DAPP-Y</a:t>
            </a:r>
          </a:p>
        </p:txBody>
      </p:sp>
      <p:cxnSp>
        <p:nvCxnSpPr>
          <p:cNvPr id="8" name="Straight Arrow Connector 7">
            <a:extLst>
              <a:ext uri="{FF2B5EF4-FFF2-40B4-BE49-F238E27FC236}">
                <a16:creationId xmlns:a16="http://schemas.microsoft.com/office/drawing/2014/main" id="{0B0A3AAD-DE11-B345-8779-35210101EF1B}"/>
              </a:ext>
            </a:extLst>
          </p:cNvPr>
          <p:cNvCxnSpPr>
            <a:cxnSpLocks/>
          </p:cNvCxnSpPr>
          <p:nvPr/>
        </p:nvCxnSpPr>
        <p:spPr>
          <a:xfrm>
            <a:off x="3498112" y="2086392"/>
            <a:ext cx="2519916" cy="0"/>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D8805C6-6695-584F-80BD-0CB32924A64E}"/>
              </a:ext>
            </a:extLst>
          </p:cNvPr>
          <p:cNvSpPr/>
          <p:nvPr/>
        </p:nvSpPr>
        <p:spPr>
          <a:xfrm>
            <a:off x="382773" y="2897613"/>
            <a:ext cx="8623231" cy="13873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5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C60-DD45-1A4B-9BDB-C9460D127C57}"/>
              </a:ext>
            </a:extLst>
          </p:cNvPr>
          <p:cNvSpPr>
            <a:spLocks noGrp="1"/>
          </p:cNvSpPr>
          <p:nvPr>
            <p:ph type="title"/>
          </p:nvPr>
        </p:nvSpPr>
        <p:spPr/>
        <p:txBody>
          <a:bodyPr>
            <a:noAutofit/>
          </a:bodyPr>
          <a:lstStyle/>
          <a:p>
            <a:r>
              <a:rPr lang="en-US" sz="3600" dirty="0"/>
              <a:t>Primarily two types of messaging systems</a:t>
            </a:r>
          </a:p>
        </p:txBody>
      </p:sp>
      <p:sp>
        <p:nvSpPr>
          <p:cNvPr id="3" name="Content Placeholder 2">
            <a:extLst>
              <a:ext uri="{FF2B5EF4-FFF2-40B4-BE49-F238E27FC236}">
                <a16:creationId xmlns:a16="http://schemas.microsoft.com/office/drawing/2014/main" id="{E8F5551E-CAC9-A44C-BB00-D2CACDCCCD85}"/>
              </a:ext>
            </a:extLst>
          </p:cNvPr>
          <p:cNvSpPr>
            <a:spLocks noGrp="1"/>
          </p:cNvSpPr>
          <p:nvPr>
            <p:ph idx="1"/>
          </p:nvPr>
        </p:nvSpPr>
        <p:spPr>
          <a:xfrm>
            <a:off x="457200" y="1020533"/>
            <a:ext cx="8440126" cy="561992"/>
          </a:xfrm>
        </p:spPr>
        <p:txBody>
          <a:bodyPr>
            <a:normAutofit/>
          </a:bodyPr>
          <a:lstStyle/>
          <a:p>
            <a:pPr marL="0" indent="0">
              <a:buNone/>
            </a:pPr>
            <a:r>
              <a:rPr lang="en-US" dirty="0"/>
              <a:t>(1) </a:t>
            </a:r>
            <a:r>
              <a:rPr lang="en-US" b="1" dirty="0"/>
              <a:t>Externally verified</a:t>
            </a:r>
            <a:r>
              <a:rPr lang="en-US" dirty="0"/>
              <a:t>:   external parties verify message on chain S</a:t>
            </a:r>
          </a:p>
        </p:txBody>
      </p:sp>
      <p:sp>
        <p:nvSpPr>
          <p:cNvPr id="4" name="Rectangle 3">
            <a:extLst>
              <a:ext uri="{FF2B5EF4-FFF2-40B4-BE49-F238E27FC236}">
                <a16:creationId xmlns:a16="http://schemas.microsoft.com/office/drawing/2014/main" id="{83D7772B-E790-6748-96F8-8ACBE5D8DE6E}"/>
              </a:ext>
            </a:extLst>
          </p:cNvPr>
          <p:cNvSpPr/>
          <p:nvPr/>
        </p:nvSpPr>
        <p:spPr>
          <a:xfrm>
            <a:off x="457201" y="2555311"/>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6" name="Rectangle 5">
            <a:extLst>
              <a:ext uri="{FF2B5EF4-FFF2-40B4-BE49-F238E27FC236}">
                <a16:creationId xmlns:a16="http://schemas.microsoft.com/office/drawing/2014/main" id="{19654CF8-9295-0C4D-8220-B8A667FDAA5A}"/>
              </a:ext>
            </a:extLst>
          </p:cNvPr>
          <p:cNvSpPr/>
          <p:nvPr/>
        </p:nvSpPr>
        <p:spPr>
          <a:xfrm>
            <a:off x="1853290" y="2692118"/>
            <a:ext cx="128179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relayerS</a:t>
            </a:r>
            <a:endParaRPr lang="en-US" dirty="0"/>
          </a:p>
        </p:txBody>
      </p:sp>
      <p:sp>
        <p:nvSpPr>
          <p:cNvPr id="11" name="Rectangle 10">
            <a:extLst>
              <a:ext uri="{FF2B5EF4-FFF2-40B4-BE49-F238E27FC236}">
                <a16:creationId xmlns:a16="http://schemas.microsoft.com/office/drawing/2014/main" id="{85C3E46C-3175-9443-B7F3-BF5B7244B37C}"/>
              </a:ext>
            </a:extLst>
          </p:cNvPr>
          <p:cNvSpPr/>
          <p:nvPr/>
        </p:nvSpPr>
        <p:spPr>
          <a:xfrm>
            <a:off x="6284755" y="2579688"/>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12" name="Rectangle 11">
            <a:extLst>
              <a:ext uri="{FF2B5EF4-FFF2-40B4-BE49-F238E27FC236}">
                <a16:creationId xmlns:a16="http://schemas.microsoft.com/office/drawing/2014/main" id="{0B6F5136-CAE6-3843-92E5-0DAF2E6D22BE}"/>
              </a:ext>
            </a:extLst>
          </p:cNvPr>
          <p:cNvSpPr/>
          <p:nvPr/>
        </p:nvSpPr>
        <p:spPr>
          <a:xfrm>
            <a:off x="6533171" y="2716495"/>
            <a:ext cx="127188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relayerT</a:t>
            </a:r>
            <a:endParaRPr lang="en-US" dirty="0"/>
          </a:p>
        </p:txBody>
      </p:sp>
      <p:pic>
        <p:nvPicPr>
          <p:cNvPr id="13" name="Picture 12">
            <a:extLst>
              <a:ext uri="{FF2B5EF4-FFF2-40B4-BE49-F238E27FC236}">
                <a16:creationId xmlns:a16="http://schemas.microsoft.com/office/drawing/2014/main" id="{2CEFD4FC-EFFC-3141-9275-77FE647C6F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7508" y="3310731"/>
            <a:ext cx="459941" cy="680386"/>
          </a:xfrm>
          <a:prstGeom prst="rect">
            <a:avLst/>
          </a:prstGeom>
        </p:spPr>
      </p:pic>
      <p:pic>
        <p:nvPicPr>
          <p:cNvPr id="14" name="Picture 13">
            <a:extLst>
              <a:ext uri="{FF2B5EF4-FFF2-40B4-BE49-F238E27FC236}">
                <a16:creationId xmlns:a16="http://schemas.microsoft.com/office/drawing/2014/main" id="{9FEFB43C-E92B-C246-9ED4-89CEEA9739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9887" y="3369660"/>
            <a:ext cx="360445" cy="621457"/>
          </a:xfrm>
          <a:prstGeom prst="rect">
            <a:avLst/>
          </a:prstGeom>
        </p:spPr>
      </p:pic>
      <p:pic>
        <p:nvPicPr>
          <p:cNvPr id="15" name="Picture 14">
            <a:extLst>
              <a:ext uri="{FF2B5EF4-FFF2-40B4-BE49-F238E27FC236}">
                <a16:creationId xmlns:a16="http://schemas.microsoft.com/office/drawing/2014/main" id="{9B444415-C7AE-BE48-AF88-55952C6B89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2770" y="3340195"/>
            <a:ext cx="459941" cy="680385"/>
          </a:xfrm>
          <a:prstGeom prst="rect">
            <a:avLst/>
          </a:prstGeom>
        </p:spPr>
      </p:pic>
      <p:sp>
        <p:nvSpPr>
          <p:cNvPr id="16" name="Rectangle 15">
            <a:extLst>
              <a:ext uri="{FF2B5EF4-FFF2-40B4-BE49-F238E27FC236}">
                <a16:creationId xmlns:a16="http://schemas.microsoft.com/office/drawing/2014/main" id="{FC968F73-20C9-0A46-912B-3915BAF9C02A}"/>
              </a:ext>
            </a:extLst>
          </p:cNvPr>
          <p:cNvSpPr/>
          <p:nvPr/>
        </p:nvSpPr>
        <p:spPr>
          <a:xfrm>
            <a:off x="3476982" y="3189408"/>
            <a:ext cx="2324146" cy="95805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B6262C-7A2D-A447-B79F-BD7B57CB7682}"/>
              </a:ext>
            </a:extLst>
          </p:cNvPr>
          <p:cNvSpPr txBox="1"/>
          <p:nvPr/>
        </p:nvSpPr>
        <p:spPr>
          <a:xfrm>
            <a:off x="5801128" y="3792290"/>
            <a:ext cx="2799613" cy="400110"/>
          </a:xfrm>
          <a:prstGeom prst="rect">
            <a:avLst/>
          </a:prstGeom>
          <a:noFill/>
        </p:spPr>
        <p:txBody>
          <a:bodyPr wrap="none" rtlCol="0">
            <a:spAutoFit/>
          </a:bodyPr>
          <a:lstStyle/>
          <a:p>
            <a:r>
              <a:rPr lang="en-US" sz="2000" dirty="0">
                <a:latin typeface="+mn-lt"/>
              </a:rPr>
              <a:t>Trustees (watch </a:t>
            </a:r>
            <a:r>
              <a:rPr lang="en-US" sz="2000" dirty="0" err="1">
                <a:latin typeface="+mn-lt"/>
              </a:rPr>
              <a:t>relayerS</a:t>
            </a:r>
            <a:r>
              <a:rPr lang="en-US" sz="2000" dirty="0">
                <a:latin typeface="+mn-lt"/>
              </a:rPr>
              <a:t>)</a:t>
            </a:r>
          </a:p>
        </p:txBody>
      </p:sp>
      <p:grpSp>
        <p:nvGrpSpPr>
          <p:cNvPr id="21" name="Group 20">
            <a:extLst>
              <a:ext uri="{FF2B5EF4-FFF2-40B4-BE49-F238E27FC236}">
                <a16:creationId xmlns:a16="http://schemas.microsoft.com/office/drawing/2014/main" id="{8E5895D8-A405-9E48-88BA-02925781A1F9}"/>
              </a:ext>
            </a:extLst>
          </p:cNvPr>
          <p:cNvGrpSpPr/>
          <p:nvPr/>
        </p:nvGrpSpPr>
        <p:grpSpPr>
          <a:xfrm>
            <a:off x="3706471" y="2195672"/>
            <a:ext cx="2743315" cy="1004734"/>
            <a:chOff x="3706471" y="1722139"/>
            <a:chExt cx="2743315" cy="1004734"/>
          </a:xfrm>
        </p:grpSpPr>
        <p:sp>
          <p:nvSpPr>
            <p:cNvPr id="19" name="Freeform 18">
              <a:extLst>
                <a:ext uri="{FF2B5EF4-FFF2-40B4-BE49-F238E27FC236}">
                  <a16:creationId xmlns:a16="http://schemas.microsoft.com/office/drawing/2014/main" id="{CCE675B1-BD3C-DA4B-BD62-781011BB9905}"/>
                </a:ext>
              </a:extLst>
            </p:cNvPr>
            <p:cNvSpPr/>
            <p:nvPr/>
          </p:nvSpPr>
          <p:spPr>
            <a:xfrm>
              <a:off x="3873462" y="2384478"/>
              <a:ext cx="2576324" cy="342395"/>
            </a:xfrm>
            <a:custGeom>
              <a:avLst/>
              <a:gdLst>
                <a:gd name="connsiteX0" fmla="*/ 159695 w 2576324"/>
                <a:gd name="connsiteY0" fmla="*/ 342395 h 342395"/>
                <a:gd name="connsiteX1" fmla="*/ 257667 w 2576324"/>
                <a:gd name="connsiteY1" fmla="*/ 15823 h 342395"/>
                <a:gd name="connsiteX2" fmla="*/ 2576324 w 2576324"/>
                <a:gd name="connsiteY2" fmla="*/ 81138 h 342395"/>
              </a:gdLst>
              <a:ahLst/>
              <a:cxnLst>
                <a:cxn ang="0">
                  <a:pos x="connsiteX0" y="connsiteY0"/>
                </a:cxn>
                <a:cxn ang="0">
                  <a:pos x="connsiteX1" y="connsiteY1"/>
                </a:cxn>
                <a:cxn ang="0">
                  <a:pos x="connsiteX2" y="connsiteY2"/>
                </a:cxn>
              </a:cxnLst>
              <a:rect l="l" t="t" r="r" b="b"/>
              <a:pathLst>
                <a:path w="2576324" h="342395">
                  <a:moveTo>
                    <a:pt x="159695" y="342395"/>
                  </a:moveTo>
                  <a:cubicBezTo>
                    <a:pt x="7295" y="200880"/>
                    <a:pt x="-145105" y="59366"/>
                    <a:pt x="257667" y="15823"/>
                  </a:cubicBezTo>
                  <a:cubicBezTo>
                    <a:pt x="660439" y="-27720"/>
                    <a:pt x="1618381" y="26709"/>
                    <a:pt x="2576324" y="81138"/>
                  </a:cubicBezTo>
                </a:path>
              </a:pathLst>
            </a:custGeom>
            <a:noFill/>
            <a:ln w="57150">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2A25E3-116A-BA4F-8E32-E46A2B9C485E}"/>
                </a:ext>
              </a:extLst>
            </p:cNvPr>
            <p:cNvSpPr txBox="1"/>
            <p:nvPr/>
          </p:nvSpPr>
          <p:spPr>
            <a:xfrm>
              <a:off x="3706471" y="1722139"/>
              <a:ext cx="2513317" cy="707886"/>
            </a:xfrm>
            <a:prstGeom prst="rect">
              <a:avLst/>
            </a:prstGeom>
            <a:noFill/>
          </p:spPr>
          <p:txBody>
            <a:bodyPr wrap="none" rtlCol="0">
              <a:spAutoFit/>
            </a:bodyPr>
            <a:lstStyle/>
            <a:p>
              <a:pPr algn="ctr"/>
              <a:r>
                <a:rPr lang="en-US" sz="2000" dirty="0" err="1">
                  <a:latin typeface="+mn-lt"/>
                </a:rPr>
                <a:t>Relayer</a:t>
              </a:r>
              <a:r>
                <a:rPr lang="en-US" sz="2000" dirty="0">
                  <a:latin typeface="+mn-lt"/>
                </a:rPr>
                <a:t> on S received </a:t>
              </a:r>
              <a:br>
                <a:rPr lang="en-US" sz="2000" dirty="0">
                  <a:latin typeface="+mn-lt"/>
                </a:rPr>
              </a:br>
              <a:r>
                <a:rPr lang="en-US" sz="2000" dirty="0">
                  <a:latin typeface="+mn-lt"/>
                </a:rPr>
                <a:t>messages D[]  (signed)</a:t>
              </a:r>
            </a:p>
          </p:txBody>
        </p:sp>
      </p:grpSp>
      <p:sp>
        <p:nvSpPr>
          <p:cNvPr id="24" name="Rounded Rectangular Callout 23">
            <a:extLst>
              <a:ext uri="{FF2B5EF4-FFF2-40B4-BE49-F238E27FC236}">
                <a16:creationId xmlns:a16="http://schemas.microsoft.com/office/drawing/2014/main" id="{1D9521D8-2CC7-824E-B1A5-F9DB76DB7639}"/>
              </a:ext>
            </a:extLst>
          </p:cNvPr>
          <p:cNvSpPr/>
          <p:nvPr/>
        </p:nvSpPr>
        <p:spPr>
          <a:xfrm>
            <a:off x="1191985" y="1932094"/>
            <a:ext cx="1943099" cy="407397"/>
          </a:xfrm>
          <a:prstGeom prst="wedgeRoundRectCallout">
            <a:avLst>
              <a:gd name="adj1" fmla="val 34769"/>
              <a:gd name="adj2" fmla="val 117207"/>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collect </a:t>
            </a:r>
            <a:r>
              <a:rPr lang="en-US" sz="2000" dirty="0" err="1"/>
              <a:t>msgs</a:t>
            </a:r>
            <a:r>
              <a:rPr lang="en-US" sz="2000" dirty="0"/>
              <a:t> D[]</a:t>
            </a:r>
          </a:p>
        </p:txBody>
      </p:sp>
      <p:sp>
        <p:nvSpPr>
          <p:cNvPr id="25" name="Rounded Rectangular Callout 24">
            <a:extLst>
              <a:ext uri="{FF2B5EF4-FFF2-40B4-BE49-F238E27FC236}">
                <a16:creationId xmlns:a16="http://schemas.microsoft.com/office/drawing/2014/main" id="{ECF5201C-0382-B94A-8C07-0E6FA8C98CB0}"/>
              </a:ext>
            </a:extLst>
          </p:cNvPr>
          <p:cNvSpPr/>
          <p:nvPr/>
        </p:nvSpPr>
        <p:spPr>
          <a:xfrm>
            <a:off x="6219789" y="1487787"/>
            <a:ext cx="2627910" cy="707886"/>
          </a:xfrm>
          <a:prstGeom prst="wedgeRoundRectCallout">
            <a:avLst>
              <a:gd name="adj1" fmla="val -18901"/>
              <a:gd name="adj2" fmla="val 116258"/>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verify sig and dispatch</a:t>
            </a:r>
            <a:br>
              <a:rPr lang="en-US" sz="2000" dirty="0"/>
            </a:br>
            <a:r>
              <a:rPr lang="en-US" sz="2000" dirty="0"/>
              <a:t>to recipients</a:t>
            </a:r>
          </a:p>
        </p:txBody>
      </p:sp>
      <p:sp>
        <p:nvSpPr>
          <p:cNvPr id="26" name="TextBox 25">
            <a:extLst>
              <a:ext uri="{FF2B5EF4-FFF2-40B4-BE49-F238E27FC236}">
                <a16:creationId xmlns:a16="http://schemas.microsoft.com/office/drawing/2014/main" id="{14603E14-4866-4C47-9698-BD9D2C150651}"/>
              </a:ext>
            </a:extLst>
          </p:cNvPr>
          <p:cNvSpPr txBox="1"/>
          <p:nvPr/>
        </p:nvSpPr>
        <p:spPr>
          <a:xfrm>
            <a:off x="529675" y="4268788"/>
            <a:ext cx="8222507" cy="830997"/>
          </a:xfrm>
          <a:prstGeom prst="rect">
            <a:avLst/>
          </a:prstGeom>
          <a:noFill/>
        </p:spPr>
        <p:txBody>
          <a:bodyPr wrap="none" rtlCol="0">
            <a:spAutoFit/>
          </a:bodyPr>
          <a:lstStyle/>
          <a:p>
            <a:pPr algn="l"/>
            <a:r>
              <a:rPr lang="en-US" dirty="0" err="1">
                <a:latin typeface="+mn-lt"/>
              </a:rPr>
              <a:t>RelayerT</a:t>
            </a:r>
            <a:r>
              <a:rPr lang="en-US" dirty="0">
                <a:latin typeface="+mn-lt"/>
              </a:rPr>
              <a:t> dispatches only if all trustees signed   </a:t>
            </a:r>
          </a:p>
          <a:p>
            <a:pPr algn="l"/>
            <a:r>
              <a:rPr lang="en-US" dirty="0">
                <a:latin typeface="+mn-lt"/>
              </a:rPr>
              <a:t>	⟹    </a:t>
            </a:r>
            <a:r>
              <a:rPr lang="en-US" b="1" u="sng" dirty="0">
                <a:latin typeface="+mn-lt"/>
              </a:rPr>
              <a:t>if</a:t>
            </a:r>
            <a:r>
              <a:rPr lang="en-US" dirty="0">
                <a:latin typeface="+mn-lt"/>
              </a:rPr>
              <a:t>  DAPP-Y trusts trustees, it knows DAPP-X sent message</a:t>
            </a:r>
          </a:p>
        </p:txBody>
      </p:sp>
    </p:spTree>
    <p:extLst>
      <p:ext uri="{BB962C8B-B14F-4D97-AF65-F5344CB8AC3E}">
        <p14:creationId xmlns:p14="http://schemas.microsoft.com/office/powerpoint/2010/main" val="15498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C60-DD45-1A4B-9BDB-C9460D127C57}"/>
              </a:ext>
            </a:extLst>
          </p:cNvPr>
          <p:cNvSpPr>
            <a:spLocks noGrp="1"/>
          </p:cNvSpPr>
          <p:nvPr>
            <p:ph type="title"/>
          </p:nvPr>
        </p:nvSpPr>
        <p:spPr/>
        <p:txBody>
          <a:bodyPr>
            <a:noAutofit/>
          </a:bodyPr>
          <a:lstStyle/>
          <a:p>
            <a:r>
              <a:rPr lang="en-US" sz="3600" dirty="0"/>
              <a:t>Primarily two types of messaging systems</a:t>
            </a:r>
          </a:p>
        </p:txBody>
      </p:sp>
      <p:sp>
        <p:nvSpPr>
          <p:cNvPr id="3" name="Content Placeholder 2">
            <a:extLst>
              <a:ext uri="{FF2B5EF4-FFF2-40B4-BE49-F238E27FC236}">
                <a16:creationId xmlns:a16="http://schemas.microsoft.com/office/drawing/2014/main" id="{E8F5551E-CAC9-A44C-BB00-D2CACDCCCD85}"/>
              </a:ext>
            </a:extLst>
          </p:cNvPr>
          <p:cNvSpPr>
            <a:spLocks noGrp="1"/>
          </p:cNvSpPr>
          <p:nvPr>
            <p:ph idx="1"/>
          </p:nvPr>
        </p:nvSpPr>
        <p:spPr>
          <a:xfrm>
            <a:off x="457200" y="1020533"/>
            <a:ext cx="8440126" cy="561992"/>
          </a:xfrm>
        </p:spPr>
        <p:txBody>
          <a:bodyPr>
            <a:normAutofit/>
          </a:bodyPr>
          <a:lstStyle/>
          <a:p>
            <a:pPr marL="0" indent="0">
              <a:buNone/>
            </a:pPr>
            <a:r>
              <a:rPr lang="en-US" dirty="0"/>
              <a:t>(1) </a:t>
            </a:r>
            <a:r>
              <a:rPr lang="en-US" b="1" dirty="0"/>
              <a:t>Externally verified</a:t>
            </a:r>
            <a:r>
              <a:rPr lang="en-US" dirty="0"/>
              <a:t>:   external parties verify message on chain S</a:t>
            </a:r>
          </a:p>
        </p:txBody>
      </p:sp>
      <p:sp>
        <p:nvSpPr>
          <p:cNvPr id="4" name="Rectangle 3">
            <a:extLst>
              <a:ext uri="{FF2B5EF4-FFF2-40B4-BE49-F238E27FC236}">
                <a16:creationId xmlns:a16="http://schemas.microsoft.com/office/drawing/2014/main" id="{83D7772B-E790-6748-96F8-8ACBE5D8DE6E}"/>
              </a:ext>
            </a:extLst>
          </p:cNvPr>
          <p:cNvSpPr/>
          <p:nvPr/>
        </p:nvSpPr>
        <p:spPr>
          <a:xfrm>
            <a:off x="457201" y="2555311"/>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6" name="Rectangle 5">
            <a:extLst>
              <a:ext uri="{FF2B5EF4-FFF2-40B4-BE49-F238E27FC236}">
                <a16:creationId xmlns:a16="http://schemas.microsoft.com/office/drawing/2014/main" id="{19654CF8-9295-0C4D-8220-B8A667FDAA5A}"/>
              </a:ext>
            </a:extLst>
          </p:cNvPr>
          <p:cNvSpPr/>
          <p:nvPr/>
        </p:nvSpPr>
        <p:spPr>
          <a:xfrm>
            <a:off x="1853290" y="2692118"/>
            <a:ext cx="128179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relayerS</a:t>
            </a:r>
            <a:endParaRPr lang="en-US" dirty="0"/>
          </a:p>
        </p:txBody>
      </p:sp>
      <p:sp>
        <p:nvSpPr>
          <p:cNvPr id="11" name="Rectangle 10">
            <a:extLst>
              <a:ext uri="{FF2B5EF4-FFF2-40B4-BE49-F238E27FC236}">
                <a16:creationId xmlns:a16="http://schemas.microsoft.com/office/drawing/2014/main" id="{85C3E46C-3175-9443-B7F3-BF5B7244B37C}"/>
              </a:ext>
            </a:extLst>
          </p:cNvPr>
          <p:cNvSpPr/>
          <p:nvPr/>
        </p:nvSpPr>
        <p:spPr>
          <a:xfrm>
            <a:off x="6284755" y="2579688"/>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12" name="Rectangle 11">
            <a:extLst>
              <a:ext uri="{FF2B5EF4-FFF2-40B4-BE49-F238E27FC236}">
                <a16:creationId xmlns:a16="http://schemas.microsoft.com/office/drawing/2014/main" id="{0B6F5136-CAE6-3843-92E5-0DAF2E6D22BE}"/>
              </a:ext>
            </a:extLst>
          </p:cNvPr>
          <p:cNvSpPr/>
          <p:nvPr/>
        </p:nvSpPr>
        <p:spPr>
          <a:xfrm>
            <a:off x="6533171" y="2716495"/>
            <a:ext cx="1271885"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relayerT</a:t>
            </a:r>
            <a:endParaRPr lang="en-US" dirty="0"/>
          </a:p>
        </p:txBody>
      </p:sp>
      <p:pic>
        <p:nvPicPr>
          <p:cNvPr id="13" name="Picture 12">
            <a:extLst>
              <a:ext uri="{FF2B5EF4-FFF2-40B4-BE49-F238E27FC236}">
                <a16:creationId xmlns:a16="http://schemas.microsoft.com/office/drawing/2014/main" id="{2CEFD4FC-EFFC-3141-9275-77FE647C6F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7508" y="3310731"/>
            <a:ext cx="459941" cy="680386"/>
          </a:xfrm>
          <a:prstGeom prst="rect">
            <a:avLst/>
          </a:prstGeom>
        </p:spPr>
      </p:pic>
      <p:pic>
        <p:nvPicPr>
          <p:cNvPr id="14" name="Picture 13">
            <a:extLst>
              <a:ext uri="{FF2B5EF4-FFF2-40B4-BE49-F238E27FC236}">
                <a16:creationId xmlns:a16="http://schemas.microsoft.com/office/drawing/2014/main" id="{9FEFB43C-E92B-C246-9ED4-89CEEA9739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9887" y="3369660"/>
            <a:ext cx="360445" cy="621457"/>
          </a:xfrm>
          <a:prstGeom prst="rect">
            <a:avLst/>
          </a:prstGeom>
        </p:spPr>
      </p:pic>
      <p:pic>
        <p:nvPicPr>
          <p:cNvPr id="15" name="Picture 14">
            <a:extLst>
              <a:ext uri="{FF2B5EF4-FFF2-40B4-BE49-F238E27FC236}">
                <a16:creationId xmlns:a16="http://schemas.microsoft.com/office/drawing/2014/main" id="{9B444415-C7AE-BE48-AF88-55952C6B89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2770" y="3340195"/>
            <a:ext cx="459941" cy="680385"/>
          </a:xfrm>
          <a:prstGeom prst="rect">
            <a:avLst/>
          </a:prstGeom>
        </p:spPr>
      </p:pic>
      <p:sp>
        <p:nvSpPr>
          <p:cNvPr id="16" name="Rectangle 15">
            <a:extLst>
              <a:ext uri="{FF2B5EF4-FFF2-40B4-BE49-F238E27FC236}">
                <a16:creationId xmlns:a16="http://schemas.microsoft.com/office/drawing/2014/main" id="{FC968F73-20C9-0A46-912B-3915BAF9C02A}"/>
              </a:ext>
            </a:extLst>
          </p:cNvPr>
          <p:cNvSpPr/>
          <p:nvPr/>
        </p:nvSpPr>
        <p:spPr>
          <a:xfrm>
            <a:off x="3476982" y="3189408"/>
            <a:ext cx="2324146" cy="95805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B6262C-7A2D-A447-B79F-BD7B57CB7682}"/>
              </a:ext>
            </a:extLst>
          </p:cNvPr>
          <p:cNvSpPr txBox="1"/>
          <p:nvPr/>
        </p:nvSpPr>
        <p:spPr>
          <a:xfrm>
            <a:off x="5801128" y="3792290"/>
            <a:ext cx="2799613" cy="400110"/>
          </a:xfrm>
          <a:prstGeom prst="rect">
            <a:avLst/>
          </a:prstGeom>
          <a:noFill/>
        </p:spPr>
        <p:txBody>
          <a:bodyPr wrap="none" rtlCol="0">
            <a:spAutoFit/>
          </a:bodyPr>
          <a:lstStyle/>
          <a:p>
            <a:r>
              <a:rPr lang="en-US" sz="2000" dirty="0">
                <a:latin typeface="+mn-lt"/>
              </a:rPr>
              <a:t>Trustees (watch </a:t>
            </a:r>
            <a:r>
              <a:rPr lang="en-US" sz="2000" dirty="0" err="1">
                <a:latin typeface="+mn-lt"/>
              </a:rPr>
              <a:t>relayerS</a:t>
            </a:r>
            <a:r>
              <a:rPr lang="en-US" sz="2000" dirty="0">
                <a:latin typeface="+mn-lt"/>
              </a:rPr>
              <a:t>)</a:t>
            </a:r>
          </a:p>
        </p:txBody>
      </p:sp>
      <p:grpSp>
        <p:nvGrpSpPr>
          <p:cNvPr id="21" name="Group 20">
            <a:extLst>
              <a:ext uri="{FF2B5EF4-FFF2-40B4-BE49-F238E27FC236}">
                <a16:creationId xmlns:a16="http://schemas.microsoft.com/office/drawing/2014/main" id="{8E5895D8-A405-9E48-88BA-02925781A1F9}"/>
              </a:ext>
            </a:extLst>
          </p:cNvPr>
          <p:cNvGrpSpPr/>
          <p:nvPr/>
        </p:nvGrpSpPr>
        <p:grpSpPr>
          <a:xfrm>
            <a:off x="3706471" y="2195672"/>
            <a:ext cx="2743315" cy="1004734"/>
            <a:chOff x="3706471" y="1722139"/>
            <a:chExt cx="2743315" cy="1004734"/>
          </a:xfrm>
        </p:grpSpPr>
        <p:sp>
          <p:nvSpPr>
            <p:cNvPr id="19" name="Freeform 18">
              <a:extLst>
                <a:ext uri="{FF2B5EF4-FFF2-40B4-BE49-F238E27FC236}">
                  <a16:creationId xmlns:a16="http://schemas.microsoft.com/office/drawing/2014/main" id="{CCE675B1-BD3C-DA4B-BD62-781011BB9905}"/>
                </a:ext>
              </a:extLst>
            </p:cNvPr>
            <p:cNvSpPr/>
            <p:nvPr/>
          </p:nvSpPr>
          <p:spPr>
            <a:xfrm>
              <a:off x="3873462" y="2384478"/>
              <a:ext cx="2576324" cy="342395"/>
            </a:xfrm>
            <a:custGeom>
              <a:avLst/>
              <a:gdLst>
                <a:gd name="connsiteX0" fmla="*/ 159695 w 2576324"/>
                <a:gd name="connsiteY0" fmla="*/ 342395 h 342395"/>
                <a:gd name="connsiteX1" fmla="*/ 257667 w 2576324"/>
                <a:gd name="connsiteY1" fmla="*/ 15823 h 342395"/>
                <a:gd name="connsiteX2" fmla="*/ 2576324 w 2576324"/>
                <a:gd name="connsiteY2" fmla="*/ 81138 h 342395"/>
              </a:gdLst>
              <a:ahLst/>
              <a:cxnLst>
                <a:cxn ang="0">
                  <a:pos x="connsiteX0" y="connsiteY0"/>
                </a:cxn>
                <a:cxn ang="0">
                  <a:pos x="connsiteX1" y="connsiteY1"/>
                </a:cxn>
                <a:cxn ang="0">
                  <a:pos x="connsiteX2" y="connsiteY2"/>
                </a:cxn>
              </a:cxnLst>
              <a:rect l="l" t="t" r="r" b="b"/>
              <a:pathLst>
                <a:path w="2576324" h="342395">
                  <a:moveTo>
                    <a:pt x="159695" y="342395"/>
                  </a:moveTo>
                  <a:cubicBezTo>
                    <a:pt x="7295" y="200880"/>
                    <a:pt x="-145105" y="59366"/>
                    <a:pt x="257667" y="15823"/>
                  </a:cubicBezTo>
                  <a:cubicBezTo>
                    <a:pt x="660439" y="-27720"/>
                    <a:pt x="1618381" y="26709"/>
                    <a:pt x="2576324" y="81138"/>
                  </a:cubicBezTo>
                </a:path>
              </a:pathLst>
            </a:custGeom>
            <a:noFill/>
            <a:ln w="57150">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2A25E3-116A-BA4F-8E32-E46A2B9C485E}"/>
                </a:ext>
              </a:extLst>
            </p:cNvPr>
            <p:cNvSpPr txBox="1"/>
            <p:nvPr/>
          </p:nvSpPr>
          <p:spPr>
            <a:xfrm>
              <a:off x="3706471" y="1722139"/>
              <a:ext cx="2513317" cy="707886"/>
            </a:xfrm>
            <a:prstGeom prst="rect">
              <a:avLst/>
            </a:prstGeom>
            <a:noFill/>
          </p:spPr>
          <p:txBody>
            <a:bodyPr wrap="none" rtlCol="0">
              <a:spAutoFit/>
            </a:bodyPr>
            <a:lstStyle/>
            <a:p>
              <a:pPr algn="ctr"/>
              <a:r>
                <a:rPr lang="en-US" sz="2000" dirty="0" err="1">
                  <a:latin typeface="+mn-lt"/>
                </a:rPr>
                <a:t>Relayer</a:t>
              </a:r>
              <a:r>
                <a:rPr lang="en-US" sz="2000" dirty="0">
                  <a:latin typeface="+mn-lt"/>
                </a:rPr>
                <a:t> on S received </a:t>
              </a:r>
              <a:br>
                <a:rPr lang="en-US" sz="2000" dirty="0">
                  <a:latin typeface="+mn-lt"/>
                </a:rPr>
              </a:br>
              <a:r>
                <a:rPr lang="en-US" sz="2000" dirty="0">
                  <a:latin typeface="+mn-lt"/>
                </a:rPr>
                <a:t>messages D[]  (signed)</a:t>
              </a:r>
            </a:p>
          </p:txBody>
        </p:sp>
      </p:grpSp>
      <p:sp>
        <p:nvSpPr>
          <p:cNvPr id="24" name="Rounded Rectangular Callout 23">
            <a:extLst>
              <a:ext uri="{FF2B5EF4-FFF2-40B4-BE49-F238E27FC236}">
                <a16:creationId xmlns:a16="http://schemas.microsoft.com/office/drawing/2014/main" id="{1D9521D8-2CC7-824E-B1A5-F9DB76DB7639}"/>
              </a:ext>
            </a:extLst>
          </p:cNvPr>
          <p:cNvSpPr/>
          <p:nvPr/>
        </p:nvSpPr>
        <p:spPr>
          <a:xfrm>
            <a:off x="1191985" y="1932094"/>
            <a:ext cx="1943099" cy="407397"/>
          </a:xfrm>
          <a:prstGeom prst="wedgeRoundRectCallout">
            <a:avLst>
              <a:gd name="adj1" fmla="val 34769"/>
              <a:gd name="adj2" fmla="val 117207"/>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collect </a:t>
            </a:r>
            <a:r>
              <a:rPr lang="en-US" sz="2000" dirty="0" err="1"/>
              <a:t>msgs</a:t>
            </a:r>
            <a:r>
              <a:rPr lang="en-US" sz="2000" dirty="0"/>
              <a:t> D[]</a:t>
            </a:r>
          </a:p>
        </p:txBody>
      </p:sp>
      <p:sp>
        <p:nvSpPr>
          <p:cNvPr id="25" name="Rounded Rectangular Callout 24">
            <a:extLst>
              <a:ext uri="{FF2B5EF4-FFF2-40B4-BE49-F238E27FC236}">
                <a16:creationId xmlns:a16="http://schemas.microsoft.com/office/drawing/2014/main" id="{ECF5201C-0382-B94A-8C07-0E6FA8C98CB0}"/>
              </a:ext>
            </a:extLst>
          </p:cNvPr>
          <p:cNvSpPr/>
          <p:nvPr/>
        </p:nvSpPr>
        <p:spPr>
          <a:xfrm>
            <a:off x="6219789" y="1487787"/>
            <a:ext cx="2627910" cy="707886"/>
          </a:xfrm>
          <a:prstGeom prst="wedgeRoundRectCallout">
            <a:avLst>
              <a:gd name="adj1" fmla="val -18901"/>
              <a:gd name="adj2" fmla="val 116258"/>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verify sig and dispatch</a:t>
            </a:r>
            <a:br>
              <a:rPr lang="en-US" sz="2000" dirty="0"/>
            </a:br>
            <a:r>
              <a:rPr lang="en-US" sz="2000" dirty="0"/>
              <a:t>to recipients</a:t>
            </a:r>
          </a:p>
        </p:txBody>
      </p:sp>
      <p:sp>
        <p:nvSpPr>
          <p:cNvPr id="26" name="TextBox 25">
            <a:extLst>
              <a:ext uri="{FF2B5EF4-FFF2-40B4-BE49-F238E27FC236}">
                <a16:creationId xmlns:a16="http://schemas.microsoft.com/office/drawing/2014/main" id="{14603E14-4866-4C47-9698-BD9D2C150651}"/>
              </a:ext>
            </a:extLst>
          </p:cNvPr>
          <p:cNvSpPr txBox="1"/>
          <p:nvPr/>
        </p:nvSpPr>
        <p:spPr>
          <a:xfrm>
            <a:off x="136009" y="4337265"/>
            <a:ext cx="9078383" cy="769441"/>
          </a:xfrm>
          <a:prstGeom prst="rect">
            <a:avLst/>
          </a:prstGeom>
          <a:noFill/>
        </p:spPr>
        <p:txBody>
          <a:bodyPr wrap="none" rtlCol="0">
            <a:spAutoFit/>
          </a:bodyPr>
          <a:lstStyle/>
          <a:p>
            <a:pPr algn="l"/>
            <a:r>
              <a:rPr lang="en-US" sz="2200" dirty="0">
                <a:latin typeface="+mn-lt"/>
              </a:rPr>
              <a:t>What if trustees sign and post a fake message to </a:t>
            </a:r>
            <a:r>
              <a:rPr lang="en-US" sz="2200" dirty="0" err="1">
                <a:latin typeface="+mn-lt"/>
              </a:rPr>
              <a:t>relayerT</a:t>
            </a:r>
            <a:r>
              <a:rPr lang="en-US" sz="2200" dirty="0">
                <a:latin typeface="+mn-lt"/>
              </a:rPr>
              <a:t>?</a:t>
            </a:r>
          </a:p>
          <a:p>
            <a:pPr marL="342900" indent="-342900" algn="l">
              <a:buFont typeface="Arial" panose="020B0604020202020204" pitchFamily="34" charset="0"/>
              <a:buChar char="•"/>
            </a:pPr>
            <a:r>
              <a:rPr lang="en-US" sz="2200" dirty="0">
                <a:latin typeface="+mn-lt"/>
              </a:rPr>
              <a:t>off-chain party can send trustee’s signature to </a:t>
            </a:r>
            <a:r>
              <a:rPr lang="en-US" sz="2200" dirty="0" err="1">
                <a:latin typeface="+mn-lt"/>
              </a:rPr>
              <a:t>relayerS</a:t>
            </a:r>
            <a:r>
              <a:rPr lang="en-US" sz="2200" dirty="0">
                <a:latin typeface="+mn-lt"/>
              </a:rPr>
              <a:t>  ⟹  trustee slashed</a:t>
            </a:r>
          </a:p>
        </p:txBody>
      </p:sp>
    </p:spTree>
    <p:extLst>
      <p:ext uri="{BB962C8B-B14F-4D97-AF65-F5344CB8AC3E}">
        <p14:creationId xmlns:p14="http://schemas.microsoft.com/office/powerpoint/2010/main" val="10208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A587-AA6D-92F4-37A7-35A9105E6021}"/>
              </a:ext>
            </a:extLst>
          </p:cNvPr>
          <p:cNvSpPr>
            <a:spLocks noGrp="1"/>
          </p:cNvSpPr>
          <p:nvPr>
            <p:ph type="title"/>
          </p:nvPr>
        </p:nvSpPr>
        <p:spPr/>
        <p:txBody>
          <a:bodyPr>
            <a:normAutofit fontScale="90000"/>
          </a:bodyPr>
          <a:lstStyle/>
          <a:p>
            <a:r>
              <a:rPr lang="en-US" dirty="0"/>
              <a:t>Activity</a:t>
            </a:r>
          </a:p>
        </p:txBody>
      </p:sp>
      <p:pic>
        <p:nvPicPr>
          <p:cNvPr id="4" name="Picture 3">
            <a:extLst>
              <a:ext uri="{FF2B5EF4-FFF2-40B4-BE49-F238E27FC236}">
                <a16:creationId xmlns:a16="http://schemas.microsoft.com/office/drawing/2014/main" id="{B59BE132-FB6F-CD49-3B2D-6B6A0492C6F6}"/>
              </a:ext>
            </a:extLst>
          </p:cNvPr>
          <p:cNvPicPr>
            <a:picLocks noChangeAspect="1"/>
          </p:cNvPicPr>
          <p:nvPr/>
        </p:nvPicPr>
        <p:blipFill>
          <a:blip r:embed="rId2"/>
          <a:stretch>
            <a:fillRect/>
          </a:stretch>
        </p:blipFill>
        <p:spPr>
          <a:xfrm>
            <a:off x="146772" y="1677191"/>
            <a:ext cx="4213123" cy="2843212"/>
          </a:xfrm>
          <a:prstGeom prst="rect">
            <a:avLst/>
          </a:prstGeom>
          <a:ln>
            <a:solidFill>
              <a:schemeClr val="accent1"/>
            </a:solidFill>
          </a:ln>
        </p:spPr>
      </p:pic>
      <p:pic>
        <p:nvPicPr>
          <p:cNvPr id="6" name="Picture 5">
            <a:extLst>
              <a:ext uri="{FF2B5EF4-FFF2-40B4-BE49-F238E27FC236}">
                <a16:creationId xmlns:a16="http://schemas.microsoft.com/office/drawing/2014/main" id="{A75A290E-0072-F72E-82E1-53AA4E4C744B}"/>
              </a:ext>
            </a:extLst>
          </p:cNvPr>
          <p:cNvPicPr>
            <a:picLocks noChangeAspect="1"/>
          </p:cNvPicPr>
          <p:nvPr/>
        </p:nvPicPr>
        <p:blipFill>
          <a:blip r:embed="rId3"/>
          <a:stretch>
            <a:fillRect/>
          </a:stretch>
        </p:blipFill>
        <p:spPr>
          <a:xfrm>
            <a:off x="4572000" y="1677189"/>
            <a:ext cx="4490985" cy="2843213"/>
          </a:xfrm>
          <a:prstGeom prst="rect">
            <a:avLst/>
          </a:prstGeom>
          <a:ln>
            <a:solidFill>
              <a:schemeClr val="accent1"/>
            </a:solidFill>
          </a:ln>
        </p:spPr>
      </p:pic>
    </p:spTree>
    <p:extLst>
      <p:ext uri="{BB962C8B-B14F-4D97-AF65-F5344CB8AC3E}">
        <p14:creationId xmlns:p14="http://schemas.microsoft.com/office/powerpoint/2010/main" val="292342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C60-DD45-1A4B-9BDB-C9460D127C57}"/>
              </a:ext>
            </a:extLst>
          </p:cNvPr>
          <p:cNvSpPr>
            <a:spLocks noGrp="1"/>
          </p:cNvSpPr>
          <p:nvPr>
            <p:ph type="title"/>
          </p:nvPr>
        </p:nvSpPr>
        <p:spPr/>
        <p:txBody>
          <a:bodyPr>
            <a:noAutofit/>
          </a:bodyPr>
          <a:lstStyle/>
          <a:p>
            <a:r>
              <a:rPr lang="en-US" sz="3600" dirty="0"/>
              <a:t>Primarily two types of messaging systems</a:t>
            </a:r>
          </a:p>
        </p:txBody>
      </p:sp>
      <p:sp>
        <p:nvSpPr>
          <p:cNvPr id="4" name="Rectangle 3">
            <a:extLst>
              <a:ext uri="{FF2B5EF4-FFF2-40B4-BE49-F238E27FC236}">
                <a16:creationId xmlns:a16="http://schemas.microsoft.com/office/drawing/2014/main" id="{83D7772B-E790-6748-96F8-8ACBE5D8DE6E}"/>
              </a:ext>
            </a:extLst>
          </p:cNvPr>
          <p:cNvSpPr/>
          <p:nvPr/>
        </p:nvSpPr>
        <p:spPr>
          <a:xfrm>
            <a:off x="457201" y="2477847"/>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6" name="Rectangle 5">
            <a:extLst>
              <a:ext uri="{FF2B5EF4-FFF2-40B4-BE49-F238E27FC236}">
                <a16:creationId xmlns:a16="http://schemas.microsoft.com/office/drawing/2014/main" id="{19654CF8-9295-0C4D-8220-B8A667FDAA5A}"/>
              </a:ext>
            </a:extLst>
          </p:cNvPr>
          <p:cNvSpPr/>
          <p:nvPr/>
        </p:nvSpPr>
        <p:spPr>
          <a:xfrm>
            <a:off x="1853290" y="2614654"/>
            <a:ext cx="1232809"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relayerS</a:t>
            </a:r>
            <a:endParaRPr lang="en-US" dirty="0"/>
          </a:p>
        </p:txBody>
      </p:sp>
      <p:sp>
        <p:nvSpPr>
          <p:cNvPr id="11" name="Rectangle 10">
            <a:extLst>
              <a:ext uri="{FF2B5EF4-FFF2-40B4-BE49-F238E27FC236}">
                <a16:creationId xmlns:a16="http://schemas.microsoft.com/office/drawing/2014/main" id="{85C3E46C-3175-9443-B7F3-BF5B7244B37C}"/>
              </a:ext>
            </a:extLst>
          </p:cNvPr>
          <p:cNvSpPr/>
          <p:nvPr/>
        </p:nvSpPr>
        <p:spPr>
          <a:xfrm>
            <a:off x="6284755" y="2502224"/>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12" name="Rectangle 11">
            <a:extLst>
              <a:ext uri="{FF2B5EF4-FFF2-40B4-BE49-F238E27FC236}">
                <a16:creationId xmlns:a16="http://schemas.microsoft.com/office/drawing/2014/main" id="{0B6F5136-CAE6-3843-92E5-0DAF2E6D22BE}"/>
              </a:ext>
            </a:extLst>
          </p:cNvPr>
          <p:cNvSpPr/>
          <p:nvPr/>
        </p:nvSpPr>
        <p:spPr>
          <a:xfrm>
            <a:off x="6533171" y="2639031"/>
            <a:ext cx="1206571"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relayerT</a:t>
            </a:r>
            <a:endParaRPr lang="en-US" dirty="0"/>
          </a:p>
        </p:txBody>
      </p:sp>
      <p:sp>
        <p:nvSpPr>
          <p:cNvPr id="17" name="TextBox 16">
            <a:extLst>
              <a:ext uri="{FF2B5EF4-FFF2-40B4-BE49-F238E27FC236}">
                <a16:creationId xmlns:a16="http://schemas.microsoft.com/office/drawing/2014/main" id="{BB8271E3-A201-D643-915A-36EACF8DAAF7}"/>
              </a:ext>
            </a:extLst>
          </p:cNvPr>
          <p:cNvSpPr txBox="1"/>
          <p:nvPr/>
        </p:nvSpPr>
        <p:spPr>
          <a:xfrm>
            <a:off x="482457" y="977781"/>
            <a:ext cx="7914859" cy="461665"/>
          </a:xfrm>
          <a:prstGeom prst="rect">
            <a:avLst/>
          </a:prstGeom>
          <a:noFill/>
        </p:spPr>
        <p:txBody>
          <a:bodyPr wrap="none" rtlCol="0">
            <a:spAutoFit/>
          </a:bodyPr>
          <a:lstStyle/>
          <a:p>
            <a:r>
              <a:rPr lang="en-US" dirty="0">
                <a:latin typeface="+mn-lt"/>
              </a:rPr>
              <a:t>(2)  </a:t>
            </a:r>
            <a:r>
              <a:rPr lang="en-US" b="1" dirty="0">
                <a:latin typeface="+mn-lt"/>
              </a:rPr>
              <a:t>On-chain verified</a:t>
            </a:r>
            <a:r>
              <a:rPr lang="en-US" dirty="0">
                <a:latin typeface="+mn-lt"/>
              </a:rPr>
              <a:t>:  chain T verifies block header of chain S</a:t>
            </a:r>
          </a:p>
        </p:txBody>
      </p:sp>
      <p:sp>
        <p:nvSpPr>
          <p:cNvPr id="24" name="Rounded Rectangular Callout 23">
            <a:extLst>
              <a:ext uri="{FF2B5EF4-FFF2-40B4-BE49-F238E27FC236}">
                <a16:creationId xmlns:a16="http://schemas.microsoft.com/office/drawing/2014/main" id="{1D9521D8-2CC7-824E-B1A5-F9DB76DB7639}"/>
              </a:ext>
            </a:extLst>
          </p:cNvPr>
          <p:cNvSpPr/>
          <p:nvPr/>
        </p:nvSpPr>
        <p:spPr>
          <a:xfrm>
            <a:off x="1191986" y="1854630"/>
            <a:ext cx="1596388" cy="407397"/>
          </a:xfrm>
          <a:prstGeom prst="wedgeRoundRectCallout">
            <a:avLst>
              <a:gd name="adj1" fmla="val 34769"/>
              <a:gd name="adj2" fmla="val 117207"/>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receive </a:t>
            </a:r>
            <a:r>
              <a:rPr lang="en-US" sz="2000" dirty="0" err="1"/>
              <a:t>msgs</a:t>
            </a:r>
            <a:endParaRPr lang="en-US" sz="2000" dirty="0"/>
          </a:p>
        </p:txBody>
      </p:sp>
      <p:sp>
        <p:nvSpPr>
          <p:cNvPr id="25" name="Rounded Rectangular Callout 24">
            <a:extLst>
              <a:ext uri="{FF2B5EF4-FFF2-40B4-BE49-F238E27FC236}">
                <a16:creationId xmlns:a16="http://schemas.microsoft.com/office/drawing/2014/main" id="{ECF5201C-0382-B94A-8C07-0E6FA8C98CB0}"/>
              </a:ext>
            </a:extLst>
          </p:cNvPr>
          <p:cNvSpPr/>
          <p:nvPr/>
        </p:nvSpPr>
        <p:spPr>
          <a:xfrm>
            <a:off x="6334381" y="1710811"/>
            <a:ext cx="2352419" cy="407397"/>
          </a:xfrm>
          <a:prstGeom prst="wedgeRoundRectCallout">
            <a:avLst>
              <a:gd name="adj1" fmla="val -27600"/>
              <a:gd name="adj2" fmla="val 169311"/>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verify and dispatch</a:t>
            </a:r>
          </a:p>
        </p:txBody>
      </p:sp>
      <p:pic>
        <p:nvPicPr>
          <p:cNvPr id="8" name="Picture 7">
            <a:extLst>
              <a:ext uri="{FF2B5EF4-FFF2-40B4-BE49-F238E27FC236}">
                <a16:creationId xmlns:a16="http://schemas.microsoft.com/office/drawing/2014/main" id="{DB158028-096A-354D-AB7E-7C0A04BD64AE}"/>
              </a:ext>
            </a:extLst>
          </p:cNvPr>
          <p:cNvPicPr>
            <a:picLocks noChangeAspect="1"/>
          </p:cNvPicPr>
          <p:nvPr/>
        </p:nvPicPr>
        <p:blipFill>
          <a:blip r:embed="rId3"/>
          <a:stretch>
            <a:fillRect/>
          </a:stretch>
        </p:blipFill>
        <p:spPr>
          <a:xfrm>
            <a:off x="3697843" y="3143749"/>
            <a:ext cx="742043" cy="845584"/>
          </a:xfrm>
          <a:prstGeom prst="rect">
            <a:avLst/>
          </a:prstGeom>
        </p:spPr>
      </p:pic>
      <p:sp>
        <p:nvSpPr>
          <p:cNvPr id="9" name="TextBox 8">
            <a:extLst>
              <a:ext uri="{FF2B5EF4-FFF2-40B4-BE49-F238E27FC236}">
                <a16:creationId xmlns:a16="http://schemas.microsoft.com/office/drawing/2014/main" id="{9F01FD44-1AAD-BC45-B156-26278A14C0D4}"/>
              </a:ext>
            </a:extLst>
          </p:cNvPr>
          <p:cNvSpPr txBox="1"/>
          <p:nvPr/>
        </p:nvSpPr>
        <p:spPr>
          <a:xfrm>
            <a:off x="4390899" y="3582870"/>
            <a:ext cx="823815" cy="400110"/>
          </a:xfrm>
          <a:prstGeom prst="rect">
            <a:avLst/>
          </a:prstGeom>
          <a:noFill/>
        </p:spPr>
        <p:txBody>
          <a:bodyPr wrap="none" rtlCol="0">
            <a:spAutoFit/>
          </a:bodyPr>
          <a:lstStyle/>
          <a:p>
            <a:pPr algn="l"/>
            <a:r>
              <a:rPr lang="en-US" sz="2000" dirty="0">
                <a:latin typeface="+mn-lt"/>
              </a:rPr>
              <a:t>oracle</a:t>
            </a:r>
          </a:p>
        </p:txBody>
      </p:sp>
      <p:grpSp>
        <p:nvGrpSpPr>
          <p:cNvPr id="23" name="Group 22">
            <a:extLst>
              <a:ext uri="{FF2B5EF4-FFF2-40B4-BE49-F238E27FC236}">
                <a16:creationId xmlns:a16="http://schemas.microsoft.com/office/drawing/2014/main" id="{51E4AD0D-D257-6247-9A26-C7D8C0762085}"/>
              </a:ext>
            </a:extLst>
          </p:cNvPr>
          <p:cNvGrpSpPr/>
          <p:nvPr/>
        </p:nvGrpSpPr>
        <p:grpSpPr>
          <a:xfrm>
            <a:off x="2966086" y="1583766"/>
            <a:ext cx="3475072" cy="1621430"/>
            <a:chOff x="2974714" y="1169241"/>
            <a:chExt cx="3475072" cy="1621430"/>
          </a:xfrm>
        </p:grpSpPr>
        <p:sp>
          <p:nvSpPr>
            <p:cNvPr id="26" name="Freeform 25">
              <a:extLst>
                <a:ext uri="{FF2B5EF4-FFF2-40B4-BE49-F238E27FC236}">
                  <a16:creationId xmlns:a16="http://schemas.microsoft.com/office/drawing/2014/main" id="{55BF4C23-C47E-7741-9E2B-136F1FE35B46}"/>
                </a:ext>
              </a:extLst>
            </p:cNvPr>
            <p:cNvSpPr/>
            <p:nvPr/>
          </p:nvSpPr>
          <p:spPr>
            <a:xfrm>
              <a:off x="3873462" y="2448276"/>
              <a:ext cx="2576324" cy="342395"/>
            </a:xfrm>
            <a:custGeom>
              <a:avLst/>
              <a:gdLst>
                <a:gd name="connsiteX0" fmla="*/ 159695 w 2576324"/>
                <a:gd name="connsiteY0" fmla="*/ 342395 h 342395"/>
                <a:gd name="connsiteX1" fmla="*/ 257667 w 2576324"/>
                <a:gd name="connsiteY1" fmla="*/ 15823 h 342395"/>
                <a:gd name="connsiteX2" fmla="*/ 2576324 w 2576324"/>
                <a:gd name="connsiteY2" fmla="*/ 81138 h 342395"/>
              </a:gdLst>
              <a:ahLst/>
              <a:cxnLst>
                <a:cxn ang="0">
                  <a:pos x="connsiteX0" y="connsiteY0"/>
                </a:cxn>
                <a:cxn ang="0">
                  <a:pos x="connsiteX1" y="connsiteY1"/>
                </a:cxn>
                <a:cxn ang="0">
                  <a:pos x="connsiteX2" y="connsiteY2"/>
                </a:cxn>
              </a:cxnLst>
              <a:rect l="l" t="t" r="r" b="b"/>
              <a:pathLst>
                <a:path w="2576324" h="342395">
                  <a:moveTo>
                    <a:pt x="159695" y="342395"/>
                  </a:moveTo>
                  <a:cubicBezTo>
                    <a:pt x="7295" y="200880"/>
                    <a:pt x="-145105" y="59366"/>
                    <a:pt x="257667" y="15823"/>
                  </a:cubicBezTo>
                  <a:cubicBezTo>
                    <a:pt x="660439" y="-27720"/>
                    <a:pt x="1618381" y="26709"/>
                    <a:pt x="2576324" y="81138"/>
                  </a:cubicBezTo>
                </a:path>
              </a:pathLst>
            </a:custGeom>
            <a:noFill/>
            <a:ln w="57150">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972006C-911E-0E43-BE3E-F92C0D8D44DA}"/>
                </a:ext>
              </a:extLst>
            </p:cNvPr>
            <p:cNvSpPr txBox="1"/>
            <p:nvPr/>
          </p:nvSpPr>
          <p:spPr>
            <a:xfrm>
              <a:off x="2974714" y="1169241"/>
              <a:ext cx="3338863" cy="1323439"/>
            </a:xfrm>
            <a:prstGeom prst="rect">
              <a:avLst/>
            </a:prstGeom>
            <a:noFill/>
          </p:spPr>
          <p:txBody>
            <a:bodyPr wrap="none" rtlCol="0">
              <a:spAutoFit/>
            </a:bodyPr>
            <a:lstStyle/>
            <a:p>
              <a:pPr algn="ctr"/>
              <a:r>
                <a:rPr lang="en-US" sz="2000" dirty="0">
                  <a:latin typeface="+mn-lt"/>
                </a:rPr>
                <a:t>send messages D[] to </a:t>
              </a:r>
              <a:r>
                <a:rPr lang="en-US" sz="2000" dirty="0" err="1">
                  <a:latin typeface="+mn-lt"/>
                </a:rPr>
                <a:t>relayerT</a:t>
              </a:r>
              <a:r>
                <a:rPr lang="en-US" sz="2000" dirty="0">
                  <a:latin typeface="+mn-lt"/>
                </a:rPr>
                <a:t>,</a:t>
              </a:r>
            </a:p>
            <a:p>
              <a:pPr algn="ctr"/>
              <a:r>
                <a:rPr lang="en-US" sz="2000" dirty="0">
                  <a:latin typeface="+mn-lt"/>
                </a:rPr>
                <a:t>along with </a:t>
              </a:r>
              <a:r>
                <a:rPr lang="en-US" sz="2000" u="sng" dirty="0">
                  <a:latin typeface="+mn-lt"/>
                </a:rPr>
                <a:t>finalized</a:t>
              </a:r>
              <a:r>
                <a:rPr lang="en-US" sz="2000" dirty="0">
                  <a:latin typeface="+mn-lt"/>
                </a:rPr>
                <a:t> </a:t>
              </a:r>
              <a:br>
                <a:rPr lang="en-US" sz="2000" dirty="0">
                  <a:latin typeface="+mn-lt"/>
                </a:rPr>
              </a:br>
              <a:r>
                <a:rPr lang="en-US" sz="2000" dirty="0">
                  <a:latin typeface="+mn-lt"/>
                </a:rPr>
                <a:t>block header on chain S,</a:t>
              </a:r>
            </a:p>
            <a:p>
              <a:pPr algn="ctr"/>
              <a:r>
                <a:rPr lang="en-US" sz="2000" dirty="0">
                  <a:latin typeface="+mn-lt"/>
                </a:rPr>
                <a:t>and consensus data</a:t>
              </a:r>
            </a:p>
          </p:txBody>
        </p:sp>
      </p:grpSp>
      <p:sp>
        <p:nvSpPr>
          <p:cNvPr id="28" name="TextBox 27">
            <a:extLst>
              <a:ext uri="{FF2B5EF4-FFF2-40B4-BE49-F238E27FC236}">
                <a16:creationId xmlns:a16="http://schemas.microsoft.com/office/drawing/2014/main" id="{F56DB2A3-F8D5-1A40-80A4-AB12C94A4EB3}"/>
              </a:ext>
            </a:extLst>
          </p:cNvPr>
          <p:cNvSpPr txBox="1"/>
          <p:nvPr/>
        </p:nvSpPr>
        <p:spPr>
          <a:xfrm>
            <a:off x="349464" y="4225877"/>
            <a:ext cx="6144759" cy="830997"/>
          </a:xfrm>
          <a:prstGeom prst="rect">
            <a:avLst/>
          </a:prstGeom>
          <a:noFill/>
          <a:ln>
            <a:solidFill>
              <a:srgbClr val="FF0000"/>
            </a:solidFill>
          </a:ln>
        </p:spPr>
        <p:txBody>
          <a:bodyPr wrap="none" rtlCol="0">
            <a:spAutoFit/>
          </a:bodyPr>
          <a:lstStyle/>
          <a:p>
            <a:pPr algn="l">
              <a:tabLst>
                <a:tab pos="508000" algn="l"/>
                <a:tab pos="1189038" algn="l"/>
              </a:tabLst>
            </a:pPr>
            <a:r>
              <a:rPr lang="en-US" dirty="0" err="1">
                <a:latin typeface="+mn-lt"/>
              </a:rPr>
              <a:t>relayerT</a:t>
            </a:r>
            <a:r>
              <a:rPr lang="en-US" dirty="0">
                <a:latin typeface="+mn-lt"/>
              </a:rPr>
              <a:t> runs a (light) client for chain S to verify </a:t>
            </a:r>
            <a:br>
              <a:rPr lang="en-US" dirty="0">
                <a:latin typeface="+mn-lt"/>
              </a:rPr>
            </a:br>
            <a:r>
              <a:rPr lang="en-US" dirty="0">
                <a:latin typeface="+mn-lt"/>
              </a:rPr>
              <a:t>	that </a:t>
            </a:r>
            <a:r>
              <a:rPr lang="en-US" dirty="0" err="1">
                <a:latin typeface="+mn-lt"/>
              </a:rPr>
              <a:t>relayerS</a:t>
            </a:r>
            <a:r>
              <a:rPr lang="en-US" dirty="0">
                <a:latin typeface="+mn-lt"/>
              </a:rPr>
              <a:t> received messages  D[]</a:t>
            </a:r>
          </a:p>
        </p:txBody>
      </p:sp>
      <p:sp>
        <p:nvSpPr>
          <p:cNvPr id="3" name="Rounded Rectangular Callout 2">
            <a:extLst>
              <a:ext uri="{FF2B5EF4-FFF2-40B4-BE49-F238E27FC236}">
                <a16:creationId xmlns:a16="http://schemas.microsoft.com/office/drawing/2014/main" id="{6BB25E6B-680D-3F42-8CBA-47283FCD980B}"/>
              </a:ext>
            </a:extLst>
          </p:cNvPr>
          <p:cNvSpPr/>
          <p:nvPr/>
        </p:nvSpPr>
        <p:spPr>
          <a:xfrm>
            <a:off x="6709297" y="3564628"/>
            <a:ext cx="1763486" cy="675247"/>
          </a:xfrm>
          <a:prstGeom prst="wedgeRoundRectCallout">
            <a:avLst>
              <a:gd name="adj1" fmla="val -69577"/>
              <a:gd name="adj2" fmla="val 59470"/>
              <a:gd name="adj3" fmla="val 16667"/>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 trustees</a:t>
            </a:r>
          </a:p>
        </p:txBody>
      </p:sp>
      <p:sp>
        <p:nvSpPr>
          <p:cNvPr id="5" name="Rounded Rectangular Callout 4">
            <a:extLst>
              <a:ext uri="{FF2B5EF4-FFF2-40B4-BE49-F238E27FC236}">
                <a16:creationId xmlns:a16="http://schemas.microsoft.com/office/drawing/2014/main" id="{CA6F2B68-C2C7-FE6B-E270-F24397CB0984}"/>
              </a:ext>
            </a:extLst>
          </p:cNvPr>
          <p:cNvSpPr/>
          <p:nvPr/>
        </p:nvSpPr>
        <p:spPr>
          <a:xfrm>
            <a:off x="6692482" y="4395293"/>
            <a:ext cx="2380078" cy="675247"/>
          </a:xfrm>
          <a:prstGeom prst="wedgeRoundRectCallout">
            <a:avLst>
              <a:gd name="adj1" fmla="val -65375"/>
              <a:gd name="adj2" fmla="val -4007"/>
              <a:gd name="adj3" fmla="val 16667"/>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assumes security of light client</a:t>
            </a:r>
          </a:p>
        </p:txBody>
      </p:sp>
    </p:spTree>
    <p:extLst>
      <p:ext uri="{BB962C8B-B14F-4D97-AF65-F5344CB8AC3E}">
        <p14:creationId xmlns:p14="http://schemas.microsoft.com/office/powerpoint/2010/main" val="16483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8672-6B30-6B62-5506-6732CB77C081}"/>
              </a:ext>
            </a:extLst>
          </p:cNvPr>
          <p:cNvSpPr>
            <a:spLocks noGrp="1"/>
          </p:cNvSpPr>
          <p:nvPr>
            <p:ph type="title"/>
          </p:nvPr>
        </p:nvSpPr>
        <p:spPr/>
        <p:txBody>
          <a:bodyPr>
            <a:normAutofit fontScale="90000"/>
          </a:bodyPr>
          <a:lstStyle/>
          <a:p>
            <a:r>
              <a:rPr lang="en-US" dirty="0"/>
              <a:t>We are going to the moon …</a:t>
            </a:r>
          </a:p>
        </p:txBody>
      </p:sp>
      <p:sp>
        <p:nvSpPr>
          <p:cNvPr id="3" name="Content Placeholder 2">
            <a:extLst>
              <a:ext uri="{FF2B5EF4-FFF2-40B4-BE49-F238E27FC236}">
                <a16:creationId xmlns:a16="http://schemas.microsoft.com/office/drawing/2014/main" id="{EE421E37-9713-8565-4218-927EE399B245}"/>
              </a:ext>
            </a:extLst>
          </p:cNvPr>
          <p:cNvSpPr>
            <a:spLocks noGrp="1"/>
          </p:cNvSpPr>
          <p:nvPr>
            <p:ph idx="1"/>
          </p:nvPr>
        </p:nvSpPr>
        <p:spPr>
          <a:xfrm>
            <a:off x="457199" y="1507331"/>
            <a:ext cx="8480323" cy="3093244"/>
          </a:xfrm>
        </p:spPr>
        <p:txBody>
          <a:bodyPr/>
          <a:lstStyle/>
          <a:p>
            <a:pPr marL="0" indent="0">
              <a:buNone/>
            </a:pPr>
            <a:r>
              <a:rPr lang="en-US" dirty="0"/>
              <a:t>Blockchains drive the development of SNARKs:</a:t>
            </a:r>
          </a:p>
          <a:p>
            <a:pPr marL="0" indent="0">
              <a:buNone/>
            </a:pPr>
            <a:r>
              <a:rPr lang="en-US" dirty="0"/>
              <a:t>		</a:t>
            </a:r>
            <a:r>
              <a:rPr lang="en-US" dirty="0" err="1">
                <a:solidFill>
                  <a:srgbClr val="FF0000"/>
                </a:solidFill>
              </a:rPr>
              <a:t>zkRollup</a:t>
            </a:r>
            <a:r>
              <a:rPr lang="en-US" dirty="0">
                <a:solidFill>
                  <a:srgbClr val="FF0000"/>
                </a:solidFill>
              </a:rPr>
              <a:t>,   </a:t>
            </a:r>
            <a:r>
              <a:rPr lang="en-US" dirty="0" err="1">
                <a:solidFill>
                  <a:srgbClr val="FF0000"/>
                </a:solidFill>
              </a:rPr>
              <a:t>zkBridge</a:t>
            </a:r>
            <a:r>
              <a:rPr lang="en-US" dirty="0">
                <a:solidFill>
                  <a:srgbClr val="FF0000"/>
                </a:solidFill>
              </a:rPr>
              <a:t>,  </a:t>
            </a:r>
            <a:r>
              <a:rPr lang="en-US" dirty="0" err="1">
                <a:solidFill>
                  <a:srgbClr val="FF0000"/>
                </a:solidFill>
              </a:rPr>
              <a:t>zkCreditScore</a:t>
            </a:r>
            <a:r>
              <a:rPr lang="en-US" dirty="0">
                <a:solidFill>
                  <a:srgbClr val="FF0000"/>
                </a:solidFill>
              </a:rPr>
              <a:t>,  </a:t>
            </a:r>
            <a:r>
              <a:rPr lang="en-US" dirty="0" err="1">
                <a:solidFill>
                  <a:srgbClr val="FF0000"/>
                </a:solidFill>
              </a:rPr>
              <a:t>zkProofOfSolvency</a:t>
            </a:r>
            <a:r>
              <a:rPr lang="en-US" dirty="0">
                <a:solidFill>
                  <a:srgbClr val="FF0000"/>
                </a:solidFill>
              </a:rPr>
              <a:t>, …</a:t>
            </a:r>
          </a:p>
          <a:p>
            <a:pPr marL="0" indent="0">
              <a:buNone/>
            </a:pPr>
            <a:endParaRPr lang="en-US" dirty="0"/>
          </a:p>
          <a:p>
            <a:pPr marL="0" indent="0">
              <a:buNone/>
            </a:pPr>
            <a:endParaRPr lang="en-US" dirty="0"/>
          </a:p>
          <a:p>
            <a:pPr marL="0" indent="0">
              <a:buNone/>
            </a:pPr>
            <a:r>
              <a:rPr lang="en-US" dirty="0"/>
              <a:t>		… but </a:t>
            </a:r>
            <a:r>
              <a:rPr lang="en-US" b="1" u="sng" dirty="0"/>
              <a:t>many</a:t>
            </a:r>
            <a:r>
              <a:rPr lang="en-US" dirty="0"/>
              <a:t> non-blockchain applications</a:t>
            </a:r>
          </a:p>
        </p:txBody>
      </p:sp>
    </p:spTree>
    <p:extLst>
      <p:ext uri="{BB962C8B-B14F-4D97-AF65-F5344CB8AC3E}">
        <p14:creationId xmlns:p14="http://schemas.microsoft.com/office/powerpoint/2010/main" val="2841874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B637AF-03FC-284C-828C-C86B15600CFE}"/>
              </a:ext>
            </a:extLst>
          </p:cNvPr>
          <p:cNvGrpSpPr/>
          <p:nvPr/>
        </p:nvGrpSpPr>
        <p:grpSpPr>
          <a:xfrm>
            <a:off x="3175323" y="3209063"/>
            <a:ext cx="1549529" cy="845584"/>
            <a:chOff x="3175323" y="3209063"/>
            <a:chExt cx="1549529" cy="845584"/>
          </a:xfrm>
        </p:grpSpPr>
        <p:pic>
          <p:nvPicPr>
            <p:cNvPr id="8" name="Picture 7">
              <a:extLst>
                <a:ext uri="{FF2B5EF4-FFF2-40B4-BE49-F238E27FC236}">
                  <a16:creationId xmlns:a16="http://schemas.microsoft.com/office/drawing/2014/main" id="{DB158028-096A-354D-AB7E-7C0A04BD64AE}"/>
                </a:ext>
              </a:extLst>
            </p:cNvPr>
            <p:cNvPicPr>
              <a:picLocks noChangeAspect="1"/>
            </p:cNvPicPr>
            <p:nvPr/>
          </p:nvPicPr>
          <p:blipFill>
            <a:blip r:embed="rId3"/>
            <a:stretch>
              <a:fillRect/>
            </a:stretch>
          </p:blipFill>
          <p:spPr>
            <a:xfrm>
              <a:off x="3175323" y="3209063"/>
              <a:ext cx="742043" cy="845584"/>
            </a:xfrm>
            <a:prstGeom prst="rect">
              <a:avLst/>
            </a:prstGeom>
          </p:spPr>
        </p:pic>
        <p:sp>
          <p:nvSpPr>
            <p:cNvPr id="38" name="TextBox 37">
              <a:extLst>
                <a:ext uri="{FF2B5EF4-FFF2-40B4-BE49-F238E27FC236}">
                  <a16:creationId xmlns:a16="http://schemas.microsoft.com/office/drawing/2014/main" id="{B0C93673-8DF5-F84E-B122-F21562A1BBB6}"/>
                </a:ext>
              </a:extLst>
            </p:cNvPr>
            <p:cNvSpPr txBox="1"/>
            <p:nvPr/>
          </p:nvSpPr>
          <p:spPr>
            <a:xfrm>
              <a:off x="3901037" y="3599199"/>
              <a:ext cx="823815" cy="400110"/>
            </a:xfrm>
            <a:prstGeom prst="rect">
              <a:avLst/>
            </a:prstGeom>
            <a:noFill/>
          </p:spPr>
          <p:txBody>
            <a:bodyPr wrap="none" rtlCol="0">
              <a:spAutoFit/>
            </a:bodyPr>
            <a:lstStyle/>
            <a:p>
              <a:pPr algn="l"/>
              <a:r>
                <a:rPr lang="en-US" sz="2000" dirty="0">
                  <a:latin typeface="+mn-lt"/>
                </a:rPr>
                <a:t>oracle</a:t>
              </a:r>
            </a:p>
          </p:txBody>
        </p:sp>
      </p:grpSp>
      <p:sp>
        <p:nvSpPr>
          <p:cNvPr id="2" name="Title 1">
            <a:extLst>
              <a:ext uri="{FF2B5EF4-FFF2-40B4-BE49-F238E27FC236}">
                <a16:creationId xmlns:a16="http://schemas.microsoft.com/office/drawing/2014/main" id="{5946FC60-DD45-1A4B-9BDB-C9460D127C57}"/>
              </a:ext>
            </a:extLst>
          </p:cNvPr>
          <p:cNvSpPr>
            <a:spLocks noGrp="1"/>
          </p:cNvSpPr>
          <p:nvPr>
            <p:ph type="title"/>
          </p:nvPr>
        </p:nvSpPr>
        <p:spPr/>
        <p:txBody>
          <a:bodyPr>
            <a:noAutofit/>
          </a:bodyPr>
          <a:lstStyle/>
          <a:p>
            <a:r>
              <a:rPr lang="en-US" sz="3600" dirty="0"/>
              <a:t>Primarily two types of messaging systems</a:t>
            </a:r>
          </a:p>
        </p:txBody>
      </p:sp>
      <p:sp>
        <p:nvSpPr>
          <p:cNvPr id="4" name="Rectangle 3">
            <a:extLst>
              <a:ext uri="{FF2B5EF4-FFF2-40B4-BE49-F238E27FC236}">
                <a16:creationId xmlns:a16="http://schemas.microsoft.com/office/drawing/2014/main" id="{83D7772B-E790-6748-96F8-8ACBE5D8DE6E}"/>
              </a:ext>
            </a:extLst>
          </p:cNvPr>
          <p:cNvSpPr/>
          <p:nvPr/>
        </p:nvSpPr>
        <p:spPr>
          <a:xfrm>
            <a:off x="146956" y="2347215"/>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6" name="Rectangle 5">
            <a:extLst>
              <a:ext uri="{FF2B5EF4-FFF2-40B4-BE49-F238E27FC236}">
                <a16:creationId xmlns:a16="http://schemas.microsoft.com/office/drawing/2014/main" id="{19654CF8-9295-0C4D-8220-B8A667FDAA5A}"/>
              </a:ext>
            </a:extLst>
          </p:cNvPr>
          <p:cNvSpPr/>
          <p:nvPr/>
        </p:nvSpPr>
        <p:spPr>
          <a:xfrm>
            <a:off x="1543045" y="2484022"/>
            <a:ext cx="1232809"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relayerS</a:t>
            </a:r>
            <a:endParaRPr lang="en-US" dirty="0"/>
          </a:p>
        </p:txBody>
      </p:sp>
      <p:sp>
        <p:nvSpPr>
          <p:cNvPr id="11" name="Rectangle 10">
            <a:extLst>
              <a:ext uri="{FF2B5EF4-FFF2-40B4-BE49-F238E27FC236}">
                <a16:creationId xmlns:a16="http://schemas.microsoft.com/office/drawing/2014/main" id="{85C3E46C-3175-9443-B7F3-BF5B7244B37C}"/>
              </a:ext>
            </a:extLst>
          </p:cNvPr>
          <p:cNvSpPr/>
          <p:nvPr/>
        </p:nvSpPr>
        <p:spPr>
          <a:xfrm>
            <a:off x="6431715" y="2371592"/>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12" name="Rectangle 11">
            <a:extLst>
              <a:ext uri="{FF2B5EF4-FFF2-40B4-BE49-F238E27FC236}">
                <a16:creationId xmlns:a16="http://schemas.microsoft.com/office/drawing/2014/main" id="{0B6F5136-CAE6-3843-92E5-0DAF2E6D22BE}"/>
              </a:ext>
            </a:extLst>
          </p:cNvPr>
          <p:cNvSpPr/>
          <p:nvPr/>
        </p:nvSpPr>
        <p:spPr>
          <a:xfrm>
            <a:off x="6680131" y="2508399"/>
            <a:ext cx="1206571"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relayerT</a:t>
            </a:r>
            <a:endParaRPr lang="en-US" dirty="0"/>
          </a:p>
        </p:txBody>
      </p:sp>
      <p:sp>
        <p:nvSpPr>
          <p:cNvPr id="24" name="Rounded Rectangular Callout 23">
            <a:extLst>
              <a:ext uri="{FF2B5EF4-FFF2-40B4-BE49-F238E27FC236}">
                <a16:creationId xmlns:a16="http://schemas.microsoft.com/office/drawing/2014/main" id="{1D9521D8-2CC7-824E-B1A5-F9DB76DB7639}"/>
              </a:ext>
            </a:extLst>
          </p:cNvPr>
          <p:cNvSpPr/>
          <p:nvPr/>
        </p:nvSpPr>
        <p:spPr>
          <a:xfrm>
            <a:off x="881741" y="1723998"/>
            <a:ext cx="1596388" cy="407397"/>
          </a:xfrm>
          <a:prstGeom prst="wedgeRoundRectCallout">
            <a:avLst>
              <a:gd name="adj1" fmla="val 34769"/>
              <a:gd name="adj2" fmla="val 117207"/>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receive </a:t>
            </a:r>
            <a:r>
              <a:rPr lang="en-US" sz="2000" dirty="0" err="1"/>
              <a:t>msgs</a:t>
            </a:r>
            <a:endParaRPr lang="en-US" sz="2000" dirty="0"/>
          </a:p>
        </p:txBody>
      </p:sp>
      <p:sp>
        <p:nvSpPr>
          <p:cNvPr id="25" name="Rounded Rectangular Callout 24">
            <a:extLst>
              <a:ext uri="{FF2B5EF4-FFF2-40B4-BE49-F238E27FC236}">
                <a16:creationId xmlns:a16="http://schemas.microsoft.com/office/drawing/2014/main" id="{ECF5201C-0382-B94A-8C07-0E6FA8C98CB0}"/>
              </a:ext>
            </a:extLst>
          </p:cNvPr>
          <p:cNvSpPr/>
          <p:nvPr/>
        </p:nvSpPr>
        <p:spPr>
          <a:xfrm>
            <a:off x="6644626" y="1364479"/>
            <a:ext cx="2352419" cy="623097"/>
          </a:xfrm>
          <a:prstGeom prst="wedgeRoundRectCallout">
            <a:avLst>
              <a:gd name="adj1" fmla="val -27600"/>
              <a:gd name="adj2" fmla="val 124762"/>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verify SNARK proof and dispatch</a:t>
            </a:r>
          </a:p>
        </p:txBody>
      </p:sp>
      <p:sp>
        <p:nvSpPr>
          <p:cNvPr id="28" name="TextBox 27">
            <a:extLst>
              <a:ext uri="{FF2B5EF4-FFF2-40B4-BE49-F238E27FC236}">
                <a16:creationId xmlns:a16="http://schemas.microsoft.com/office/drawing/2014/main" id="{F56DB2A3-F8D5-1A40-80A4-AB12C94A4EB3}"/>
              </a:ext>
            </a:extLst>
          </p:cNvPr>
          <p:cNvSpPr txBox="1"/>
          <p:nvPr/>
        </p:nvSpPr>
        <p:spPr>
          <a:xfrm>
            <a:off x="412484" y="4206325"/>
            <a:ext cx="8521179" cy="830997"/>
          </a:xfrm>
          <a:prstGeom prst="rect">
            <a:avLst/>
          </a:prstGeom>
          <a:noFill/>
          <a:ln>
            <a:solidFill>
              <a:srgbClr val="FF0000"/>
            </a:solidFill>
          </a:ln>
        </p:spPr>
        <p:txBody>
          <a:bodyPr wrap="none" rtlCol="0">
            <a:spAutoFit/>
          </a:bodyPr>
          <a:lstStyle/>
          <a:p>
            <a:pPr algn="l">
              <a:tabLst>
                <a:tab pos="1189038" algn="l"/>
              </a:tabLst>
            </a:pPr>
            <a:r>
              <a:rPr lang="en-US" dirty="0">
                <a:latin typeface="+mn-lt"/>
              </a:rPr>
              <a:t>Problem:  high gas costs on chain T to verify state of source chain S.</a:t>
            </a:r>
          </a:p>
          <a:p>
            <a:pPr algn="l">
              <a:tabLst>
                <a:tab pos="1189038" algn="l"/>
              </a:tabLst>
            </a:pPr>
            <a:r>
              <a:rPr lang="en-US" dirty="0">
                <a:latin typeface="+mn-lt"/>
              </a:rPr>
              <a:t>Solution:   </a:t>
            </a:r>
            <a:r>
              <a:rPr lang="en-US" dirty="0" err="1">
                <a:latin typeface="+mn-lt"/>
              </a:rPr>
              <a:t>zkBridge</a:t>
            </a:r>
            <a:r>
              <a:rPr lang="en-US" dirty="0">
                <a:latin typeface="+mn-lt"/>
              </a:rPr>
              <a:t>:    use SNARK to reduce work for </a:t>
            </a:r>
            <a:r>
              <a:rPr lang="en-US" dirty="0" err="1">
                <a:latin typeface="+mn-lt"/>
              </a:rPr>
              <a:t>relayerT</a:t>
            </a:r>
            <a:endParaRPr lang="en-US" dirty="0">
              <a:latin typeface="+mn-lt"/>
            </a:endParaRPr>
          </a:p>
        </p:txBody>
      </p:sp>
      <p:grpSp>
        <p:nvGrpSpPr>
          <p:cNvPr id="7" name="Group 6">
            <a:extLst>
              <a:ext uri="{FF2B5EF4-FFF2-40B4-BE49-F238E27FC236}">
                <a16:creationId xmlns:a16="http://schemas.microsoft.com/office/drawing/2014/main" id="{15A6A992-8BF0-6F42-9B80-01A940D3977B}"/>
              </a:ext>
            </a:extLst>
          </p:cNvPr>
          <p:cNvGrpSpPr/>
          <p:nvPr/>
        </p:nvGrpSpPr>
        <p:grpSpPr>
          <a:xfrm>
            <a:off x="2948121" y="844328"/>
            <a:ext cx="2875275" cy="1437830"/>
            <a:chOff x="2784837" y="925973"/>
            <a:chExt cx="2875275" cy="1437830"/>
          </a:xfrm>
        </p:grpSpPr>
        <p:pic>
          <p:nvPicPr>
            <p:cNvPr id="18" name="Picture 17">
              <a:extLst>
                <a:ext uri="{FF2B5EF4-FFF2-40B4-BE49-F238E27FC236}">
                  <a16:creationId xmlns:a16="http://schemas.microsoft.com/office/drawing/2014/main" id="{14EA4C38-DEF4-6B41-AF47-FDAFE5730D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37335" y="1577866"/>
              <a:ext cx="602551" cy="785937"/>
            </a:xfrm>
            <a:prstGeom prst="rect">
              <a:avLst/>
            </a:prstGeom>
          </p:spPr>
        </p:pic>
        <p:sp>
          <p:nvSpPr>
            <p:cNvPr id="5" name="TextBox 4">
              <a:extLst>
                <a:ext uri="{FF2B5EF4-FFF2-40B4-BE49-F238E27FC236}">
                  <a16:creationId xmlns:a16="http://schemas.microsoft.com/office/drawing/2014/main" id="{5E2F6B5F-1615-DE44-B2BA-E61EF3EF5841}"/>
                </a:ext>
              </a:extLst>
            </p:cNvPr>
            <p:cNvSpPr txBox="1"/>
            <p:nvPr/>
          </p:nvSpPr>
          <p:spPr>
            <a:xfrm>
              <a:off x="2784837" y="925973"/>
              <a:ext cx="2875275" cy="707886"/>
            </a:xfrm>
            <a:prstGeom prst="rect">
              <a:avLst/>
            </a:prstGeom>
            <a:noFill/>
          </p:spPr>
          <p:txBody>
            <a:bodyPr wrap="none" rtlCol="0">
              <a:spAutoFit/>
            </a:bodyPr>
            <a:lstStyle/>
            <a:p>
              <a:pPr algn="ctr"/>
              <a:r>
                <a:rPr lang="en-US" sz="2000" dirty="0">
                  <a:latin typeface="+mn-lt"/>
                </a:rPr>
                <a:t>SNARK prover</a:t>
              </a:r>
            </a:p>
            <a:p>
              <a:pPr algn="ctr"/>
              <a:r>
                <a:rPr lang="en-US" sz="2000" dirty="0">
                  <a:latin typeface="+mn-lt"/>
                </a:rPr>
                <a:t>(proof of state on chain S)</a:t>
              </a:r>
            </a:p>
          </p:txBody>
        </p:sp>
      </p:grpSp>
      <p:grpSp>
        <p:nvGrpSpPr>
          <p:cNvPr id="32" name="Group 31">
            <a:extLst>
              <a:ext uri="{FF2B5EF4-FFF2-40B4-BE49-F238E27FC236}">
                <a16:creationId xmlns:a16="http://schemas.microsoft.com/office/drawing/2014/main" id="{44FA8BA1-CE48-FD4C-BD49-CA02A3A6C5EB}"/>
              </a:ext>
            </a:extLst>
          </p:cNvPr>
          <p:cNvGrpSpPr/>
          <p:nvPr/>
        </p:nvGrpSpPr>
        <p:grpSpPr>
          <a:xfrm>
            <a:off x="2478120" y="1518647"/>
            <a:ext cx="1522490" cy="461665"/>
            <a:chOff x="2478129" y="1518647"/>
            <a:chExt cx="1623320" cy="461665"/>
          </a:xfrm>
        </p:grpSpPr>
        <p:cxnSp>
          <p:nvCxnSpPr>
            <p:cNvPr id="13" name="Straight Arrow Connector 12">
              <a:extLst>
                <a:ext uri="{FF2B5EF4-FFF2-40B4-BE49-F238E27FC236}">
                  <a16:creationId xmlns:a16="http://schemas.microsoft.com/office/drawing/2014/main" id="{66CF2235-C1F6-3D4E-A6A1-AE57C676A309}"/>
                </a:ext>
              </a:extLst>
            </p:cNvPr>
            <p:cNvCxnSpPr>
              <a:cxnSpLocks/>
              <a:stCxn id="24" idx="3"/>
              <a:endCxn id="18" idx="1"/>
            </p:cNvCxnSpPr>
            <p:nvPr/>
          </p:nvCxnSpPr>
          <p:spPr>
            <a:xfrm flipV="1">
              <a:off x="2478129" y="1889190"/>
              <a:ext cx="1623320" cy="38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2D1BCAF-53B5-2C42-9B1A-D533D2AE42AF}"/>
                </a:ext>
              </a:extLst>
            </p:cNvPr>
            <p:cNvSpPr txBox="1"/>
            <p:nvPr/>
          </p:nvSpPr>
          <p:spPr>
            <a:xfrm>
              <a:off x="2626945" y="1518647"/>
              <a:ext cx="1261884" cy="461665"/>
            </a:xfrm>
            <a:prstGeom prst="rect">
              <a:avLst/>
            </a:prstGeom>
            <a:noFill/>
          </p:spPr>
          <p:txBody>
            <a:bodyPr wrap="none" rtlCol="0">
              <a:spAutoFit/>
            </a:bodyPr>
            <a:lstStyle/>
            <a:p>
              <a:pPr algn="l"/>
              <a:r>
                <a:rPr lang="en-US" dirty="0" err="1">
                  <a:latin typeface="+mn-lt"/>
                </a:rPr>
                <a:t>msgs</a:t>
              </a:r>
              <a:r>
                <a:rPr lang="en-US" dirty="0">
                  <a:latin typeface="+mn-lt"/>
                </a:rPr>
                <a:t> D[]</a:t>
              </a:r>
            </a:p>
          </p:txBody>
        </p:sp>
      </p:grpSp>
      <p:grpSp>
        <p:nvGrpSpPr>
          <p:cNvPr id="33" name="Group 32">
            <a:extLst>
              <a:ext uri="{FF2B5EF4-FFF2-40B4-BE49-F238E27FC236}">
                <a16:creationId xmlns:a16="http://schemas.microsoft.com/office/drawing/2014/main" id="{2B2AA048-1D5E-B14D-8252-AC0C7A2BBCEA}"/>
              </a:ext>
            </a:extLst>
          </p:cNvPr>
          <p:cNvGrpSpPr/>
          <p:nvPr/>
        </p:nvGrpSpPr>
        <p:grpSpPr>
          <a:xfrm>
            <a:off x="3546345" y="2282158"/>
            <a:ext cx="2792380" cy="1123708"/>
            <a:chOff x="3546345" y="2282158"/>
            <a:chExt cx="2792380" cy="1123708"/>
          </a:xfrm>
        </p:grpSpPr>
        <p:cxnSp>
          <p:nvCxnSpPr>
            <p:cNvPr id="16" name="Straight Arrow Connector 15">
              <a:extLst>
                <a:ext uri="{FF2B5EF4-FFF2-40B4-BE49-F238E27FC236}">
                  <a16:creationId xmlns:a16="http://schemas.microsoft.com/office/drawing/2014/main" id="{04258BF5-C9B9-A74F-9A0F-204F3FA9EB21}"/>
                </a:ext>
              </a:extLst>
            </p:cNvPr>
            <p:cNvCxnSpPr>
              <a:cxnSpLocks/>
              <a:stCxn id="8" idx="0"/>
            </p:cNvCxnSpPr>
            <p:nvPr/>
          </p:nvCxnSpPr>
          <p:spPr>
            <a:xfrm flipV="1">
              <a:off x="3546345" y="2282158"/>
              <a:ext cx="583293" cy="926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C00C299-E7A9-D242-A16E-3CF61D632348}"/>
                </a:ext>
              </a:extLst>
            </p:cNvPr>
            <p:cNvSpPr txBox="1"/>
            <p:nvPr/>
          </p:nvSpPr>
          <p:spPr>
            <a:xfrm>
              <a:off x="3757569" y="2759535"/>
              <a:ext cx="2581156" cy="646331"/>
            </a:xfrm>
            <a:prstGeom prst="rect">
              <a:avLst/>
            </a:prstGeom>
            <a:noFill/>
          </p:spPr>
          <p:txBody>
            <a:bodyPr wrap="none" rtlCol="0">
              <a:spAutoFit/>
            </a:bodyPr>
            <a:lstStyle/>
            <a:p>
              <a:pPr algn="l"/>
              <a:r>
                <a:rPr lang="en-US" sz="1800" dirty="0">
                  <a:latin typeface="+mn-lt"/>
                </a:rPr>
                <a:t>chain S block header (BH)</a:t>
              </a:r>
              <a:br>
                <a:rPr lang="en-US" sz="1800" dirty="0">
                  <a:latin typeface="+mn-lt"/>
                </a:rPr>
              </a:br>
              <a:r>
                <a:rPr lang="en-US" sz="1800" dirty="0">
                  <a:latin typeface="+mn-lt"/>
                </a:rPr>
                <a:t>and consensus data</a:t>
              </a:r>
            </a:p>
          </p:txBody>
        </p:sp>
      </p:grpSp>
      <p:grpSp>
        <p:nvGrpSpPr>
          <p:cNvPr id="36" name="Group 35">
            <a:extLst>
              <a:ext uri="{FF2B5EF4-FFF2-40B4-BE49-F238E27FC236}">
                <a16:creationId xmlns:a16="http://schemas.microsoft.com/office/drawing/2014/main" id="{7918A171-63EA-1A40-8D52-C902F10B1D53}"/>
              </a:ext>
            </a:extLst>
          </p:cNvPr>
          <p:cNvGrpSpPr/>
          <p:nvPr/>
        </p:nvGrpSpPr>
        <p:grpSpPr>
          <a:xfrm>
            <a:off x="4609032" y="2028375"/>
            <a:ext cx="1773696" cy="594645"/>
            <a:chOff x="4609032" y="2028375"/>
            <a:chExt cx="1773696" cy="594645"/>
          </a:xfrm>
        </p:grpSpPr>
        <p:cxnSp>
          <p:nvCxnSpPr>
            <p:cNvPr id="20" name="Straight Arrow Connector 19">
              <a:extLst>
                <a:ext uri="{FF2B5EF4-FFF2-40B4-BE49-F238E27FC236}">
                  <a16:creationId xmlns:a16="http://schemas.microsoft.com/office/drawing/2014/main" id="{DF3F96E3-C5B6-9B45-A3E2-469F7F5C22EC}"/>
                </a:ext>
              </a:extLst>
            </p:cNvPr>
            <p:cNvCxnSpPr>
              <a:cxnSpLocks/>
            </p:cNvCxnSpPr>
            <p:nvPr/>
          </p:nvCxnSpPr>
          <p:spPr>
            <a:xfrm>
              <a:off x="4609032" y="2118302"/>
              <a:ext cx="1773696" cy="504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A9FC647-154E-8644-B976-E161B14EF728}"/>
                </a:ext>
              </a:extLst>
            </p:cNvPr>
            <p:cNvSpPr txBox="1"/>
            <p:nvPr/>
          </p:nvSpPr>
          <p:spPr>
            <a:xfrm rot="963894">
              <a:off x="4696511" y="2028375"/>
              <a:ext cx="1668149" cy="400110"/>
            </a:xfrm>
            <a:prstGeom prst="rect">
              <a:avLst/>
            </a:prstGeom>
            <a:noFill/>
          </p:spPr>
          <p:txBody>
            <a:bodyPr wrap="none" rtlCol="0">
              <a:spAutoFit/>
            </a:bodyPr>
            <a:lstStyle/>
            <a:p>
              <a:pPr algn="l"/>
              <a:r>
                <a:rPr lang="en-US" sz="2000" dirty="0">
                  <a:latin typeface="+mn-lt"/>
                </a:rPr>
                <a:t>D[],  BH, proof</a:t>
              </a:r>
            </a:p>
          </p:txBody>
        </p:sp>
      </p:grpSp>
    </p:spTree>
    <p:extLst>
      <p:ext uri="{BB962C8B-B14F-4D97-AF65-F5344CB8AC3E}">
        <p14:creationId xmlns:p14="http://schemas.microsoft.com/office/powerpoint/2010/main" val="358700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C60-DD45-1A4B-9BDB-C9460D127C57}"/>
              </a:ext>
            </a:extLst>
          </p:cNvPr>
          <p:cNvSpPr>
            <a:spLocks noGrp="1"/>
          </p:cNvSpPr>
          <p:nvPr>
            <p:ph type="title"/>
          </p:nvPr>
        </p:nvSpPr>
        <p:spPr/>
        <p:txBody>
          <a:bodyPr>
            <a:noAutofit/>
          </a:bodyPr>
          <a:lstStyle/>
          <a:p>
            <a:r>
              <a:rPr lang="en-US" sz="3600" dirty="0"/>
              <a:t>Primarily two types of messaging systems</a:t>
            </a:r>
          </a:p>
        </p:txBody>
      </p:sp>
      <p:sp>
        <p:nvSpPr>
          <p:cNvPr id="4" name="Rectangle 3">
            <a:extLst>
              <a:ext uri="{FF2B5EF4-FFF2-40B4-BE49-F238E27FC236}">
                <a16:creationId xmlns:a16="http://schemas.microsoft.com/office/drawing/2014/main" id="{83D7772B-E790-6748-96F8-8ACBE5D8DE6E}"/>
              </a:ext>
            </a:extLst>
          </p:cNvPr>
          <p:cNvSpPr/>
          <p:nvPr/>
        </p:nvSpPr>
        <p:spPr>
          <a:xfrm>
            <a:off x="146956" y="2347215"/>
            <a:ext cx="2792186"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Source</a:t>
            </a:r>
            <a:br>
              <a:rPr lang="en-US" dirty="0"/>
            </a:br>
            <a:r>
              <a:rPr lang="en-US" dirty="0"/>
              <a:t>Chain S</a:t>
            </a:r>
          </a:p>
        </p:txBody>
      </p:sp>
      <p:sp>
        <p:nvSpPr>
          <p:cNvPr id="6" name="Rectangle 5">
            <a:extLst>
              <a:ext uri="{FF2B5EF4-FFF2-40B4-BE49-F238E27FC236}">
                <a16:creationId xmlns:a16="http://schemas.microsoft.com/office/drawing/2014/main" id="{19654CF8-9295-0C4D-8220-B8A667FDAA5A}"/>
              </a:ext>
            </a:extLst>
          </p:cNvPr>
          <p:cNvSpPr/>
          <p:nvPr/>
        </p:nvSpPr>
        <p:spPr>
          <a:xfrm>
            <a:off x="1543045" y="2484022"/>
            <a:ext cx="1232809"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relayerS</a:t>
            </a:r>
            <a:endParaRPr lang="en-US" dirty="0"/>
          </a:p>
        </p:txBody>
      </p:sp>
      <p:sp>
        <p:nvSpPr>
          <p:cNvPr id="11" name="Rectangle 10">
            <a:extLst>
              <a:ext uri="{FF2B5EF4-FFF2-40B4-BE49-F238E27FC236}">
                <a16:creationId xmlns:a16="http://schemas.microsoft.com/office/drawing/2014/main" id="{85C3E46C-3175-9443-B7F3-BF5B7244B37C}"/>
              </a:ext>
            </a:extLst>
          </p:cNvPr>
          <p:cNvSpPr/>
          <p:nvPr/>
        </p:nvSpPr>
        <p:spPr>
          <a:xfrm>
            <a:off x="6431715" y="2371592"/>
            <a:ext cx="2612571" cy="778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dirty="0"/>
              <a:t>Target</a:t>
            </a:r>
            <a:br>
              <a:rPr lang="en-US" dirty="0"/>
            </a:br>
            <a:r>
              <a:rPr lang="en-US" dirty="0"/>
              <a:t>Chain T</a:t>
            </a:r>
          </a:p>
        </p:txBody>
      </p:sp>
      <p:sp>
        <p:nvSpPr>
          <p:cNvPr id="12" name="Rectangle 11">
            <a:extLst>
              <a:ext uri="{FF2B5EF4-FFF2-40B4-BE49-F238E27FC236}">
                <a16:creationId xmlns:a16="http://schemas.microsoft.com/office/drawing/2014/main" id="{0B6F5136-CAE6-3843-92E5-0DAF2E6D22BE}"/>
              </a:ext>
            </a:extLst>
          </p:cNvPr>
          <p:cNvSpPr/>
          <p:nvPr/>
        </p:nvSpPr>
        <p:spPr>
          <a:xfrm>
            <a:off x="6680131" y="2508399"/>
            <a:ext cx="1206571" cy="5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relayerT</a:t>
            </a:r>
            <a:endParaRPr lang="en-US" dirty="0"/>
          </a:p>
        </p:txBody>
      </p:sp>
      <p:sp>
        <p:nvSpPr>
          <p:cNvPr id="24" name="Rounded Rectangular Callout 23">
            <a:extLst>
              <a:ext uri="{FF2B5EF4-FFF2-40B4-BE49-F238E27FC236}">
                <a16:creationId xmlns:a16="http://schemas.microsoft.com/office/drawing/2014/main" id="{1D9521D8-2CC7-824E-B1A5-F9DB76DB7639}"/>
              </a:ext>
            </a:extLst>
          </p:cNvPr>
          <p:cNvSpPr/>
          <p:nvPr/>
        </p:nvSpPr>
        <p:spPr>
          <a:xfrm>
            <a:off x="881741" y="1723998"/>
            <a:ext cx="1596388" cy="407397"/>
          </a:xfrm>
          <a:prstGeom prst="wedgeRoundRectCallout">
            <a:avLst>
              <a:gd name="adj1" fmla="val 34769"/>
              <a:gd name="adj2" fmla="val 117207"/>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receive </a:t>
            </a:r>
            <a:r>
              <a:rPr lang="en-US" sz="2000" dirty="0" err="1"/>
              <a:t>msgs</a:t>
            </a:r>
            <a:endParaRPr lang="en-US" sz="2000" dirty="0"/>
          </a:p>
        </p:txBody>
      </p:sp>
      <p:sp>
        <p:nvSpPr>
          <p:cNvPr id="25" name="Rounded Rectangular Callout 24">
            <a:extLst>
              <a:ext uri="{FF2B5EF4-FFF2-40B4-BE49-F238E27FC236}">
                <a16:creationId xmlns:a16="http://schemas.microsoft.com/office/drawing/2014/main" id="{ECF5201C-0382-B94A-8C07-0E6FA8C98CB0}"/>
              </a:ext>
            </a:extLst>
          </p:cNvPr>
          <p:cNvSpPr/>
          <p:nvPr/>
        </p:nvSpPr>
        <p:spPr>
          <a:xfrm>
            <a:off x="6644626" y="1364479"/>
            <a:ext cx="2352419" cy="623097"/>
          </a:xfrm>
          <a:prstGeom prst="wedgeRoundRectCallout">
            <a:avLst>
              <a:gd name="adj1" fmla="val -27600"/>
              <a:gd name="adj2" fmla="val 124762"/>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verify SNARK proof and dispatch</a:t>
            </a:r>
          </a:p>
        </p:txBody>
      </p:sp>
      <p:sp>
        <p:nvSpPr>
          <p:cNvPr id="28" name="TextBox 27">
            <a:extLst>
              <a:ext uri="{FF2B5EF4-FFF2-40B4-BE49-F238E27FC236}">
                <a16:creationId xmlns:a16="http://schemas.microsoft.com/office/drawing/2014/main" id="{F56DB2A3-F8D5-1A40-80A4-AB12C94A4EB3}"/>
              </a:ext>
            </a:extLst>
          </p:cNvPr>
          <p:cNvSpPr txBox="1"/>
          <p:nvPr/>
        </p:nvSpPr>
        <p:spPr>
          <a:xfrm>
            <a:off x="1951809" y="4493913"/>
            <a:ext cx="4163576" cy="461665"/>
          </a:xfrm>
          <a:prstGeom prst="rect">
            <a:avLst/>
          </a:prstGeom>
          <a:noFill/>
          <a:ln>
            <a:solidFill>
              <a:schemeClr val="accent1"/>
            </a:solidFill>
          </a:ln>
        </p:spPr>
        <p:txBody>
          <a:bodyPr wrap="none" rtlCol="0">
            <a:spAutoFit/>
          </a:bodyPr>
          <a:lstStyle/>
          <a:p>
            <a:pPr algn="l">
              <a:tabLst>
                <a:tab pos="1189038" algn="l"/>
              </a:tabLst>
            </a:pPr>
            <a:r>
              <a:rPr lang="en-US" dirty="0">
                <a:latin typeface="+mn-lt"/>
              </a:rPr>
              <a:t>  … being built by Succinct Labs  </a:t>
            </a:r>
          </a:p>
        </p:txBody>
      </p:sp>
      <p:grpSp>
        <p:nvGrpSpPr>
          <p:cNvPr id="7" name="Group 6">
            <a:extLst>
              <a:ext uri="{FF2B5EF4-FFF2-40B4-BE49-F238E27FC236}">
                <a16:creationId xmlns:a16="http://schemas.microsoft.com/office/drawing/2014/main" id="{15A6A992-8BF0-6F42-9B80-01A940D3977B}"/>
              </a:ext>
            </a:extLst>
          </p:cNvPr>
          <p:cNvGrpSpPr/>
          <p:nvPr/>
        </p:nvGrpSpPr>
        <p:grpSpPr>
          <a:xfrm>
            <a:off x="2948121" y="844328"/>
            <a:ext cx="2875275" cy="1437830"/>
            <a:chOff x="2784837" y="925973"/>
            <a:chExt cx="2875275" cy="1437830"/>
          </a:xfrm>
        </p:grpSpPr>
        <p:pic>
          <p:nvPicPr>
            <p:cNvPr id="18" name="Picture 17">
              <a:extLst>
                <a:ext uri="{FF2B5EF4-FFF2-40B4-BE49-F238E27FC236}">
                  <a16:creationId xmlns:a16="http://schemas.microsoft.com/office/drawing/2014/main" id="{14EA4C38-DEF4-6B41-AF47-FDAFE5730D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37335" y="1577866"/>
              <a:ext cx="602551" cy="785937"/>
            </a:xfrm>
            <a:prstGeom prst="rect">
              <a:avLst/>
            </a:prstGeom>
          </p:spPr>
        </p:pic>
        <p:sp>
          <p:nvSpPr>
            <p:cNvPr id="5" name="TextBox 4">
              <a:extLst>
                <a:ext uri="{FF2B5EF4-FFF2-40B4-BE49-F238E27FC236}">
                  <a16:creationId xmlns:a16="http://schemas.microsoft.com/office/drawing/2014/main" id="{5E2F6B5F-1615-DE44-B2BA-E61EF3EF5841}"/>
                </a:ext>
              </a:extLst>
            </p:cNvPr>
            <p:cNvSpPr txBox="1"/>
            <p:nvPr/>
          </p:nvSpPr>
          <p:spPr>
            <a:xfrm>
              <a:off x="2784837" y="925973"/>
              <a:ext cx="2875275" cy="707886"/>
            </a:xfrm>
            <a:prstGeom prst="rect">
              <a:avLst/>
            </a:prstGeom>
            <a:noFill/>
          </p:spPr>
          <p:txBody>
            <a:bodyPr wrap="none" rtlCol="0">
              <a:spAutoFit/>
            </a:bodyPr>
            <a:lstStyle/>
            <a:p>
              <a:pPr algn="ctr"/>
              <a:r>
                <a:rPr lang="en-US" sz="2000" dirty="0">
                  <a:latin typeface="+mn-lt"/>
                </a:rPr>
                <a:t>SNARK prover</a:t>
              </a:r>
            </a:p>
            <a:p>
              <a:pPr algn="ctr"/>
              <a:r>
                <a:rPr lang="en-US" sz="2000" dirty="0">
                  <a:latin typeface="+mn-lt"/>
                </a:rPr>
                <a:t>(proof of state on chain S)</a:t>
              </a:r>
            </a:p>
          </p:txBody>
        </p:sp>
      </p:grpSp>
      <p:grpSp>
        <p:nvGrpSpPr>
          <p:cNvPr id="32" name="Group 31">
            <a:extLst>
              <a:ext uri="{FF2B5EF4-FFF2-40B4-BE49-F238E27FC236}">
                <a16:creationId xmlns:a16="http://schemas.microsoft.com/office/drawing/2014/main" id="{44FA8BA1-CE48-FD4C-BD49-CA02A3A6C5EB}"/>
              </a:ext>
            </a:extLst>
          </p:cNvPr>
          <p:cNvGrpSpPr/>
          <p:nvPr/>
        </p:nvGrpSpPr>
        <p:grpSpPr>
          <a:xfrm>
            <a:off x="2478120" y="1518647"/>
            <a:ext cx="1522490" cy="461665"/>
            <a:chOff x="2478129" y="1518647"/>
            <a:chExt cx="1623320" cy="461665"/>
          </a:xfrm>
        </p:grpSpPr>
        <p:cxnSp>
          <p:nvCxnSpPr>
            <p:cNvPr id="13" name="Straight Arrow Connector 12">
              <a:extLst>
                <a:ext uri="{FF2B5EF4-FFF2-40B4-BE49-F238E27FC236}">
                  <a16:creationId xmlns:a16="http://schemas.microsoft.com/office/drawing/2014/main" id="{66CF2235-C1F6-3D4E-A6A1-AE57C676A309}"/>
                </a:ext>
              </a:extLst>
            </p:cNvPr>
            <p:cNvCxnSpPr>
              <a:cxnSpLocks/>
              <a:stCxn id="24" idx="3"/>
              <a:endCxn id="18" idx="1"/>
            </p:cNvCxnSpPr>
            <p:nvPr/>
          </p:nvCxnSpPr>
          <p:spPr>
            <a:xfrm flipV="1">
              <a:off x="2478129" y="1889190"/>
              <a:ext cx="1623320" cy="38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2D1BCAF-53B5-2C42-9B1A-D533D2AE42AF}"/>
                </a:ext>
              </a:extLst>
            </p:cNvPr>
            <p:cNvSpPr txBox="1"/>
            <p:nvPr/>
          </p:nvSpPr>
          <p:spPr>
            <a:xfrm>
              <a:off x="2626945" y="1518647"/>
              <a:ext cx="1261884" cy="461665"/>
            </a:xfrm>
            <a:prstGeom prst="rect">
              <a:avLst/>
            </a:prstGeom>
            <a:noFill/>
          </p:spPr>
          <p:txBody>
            <a:bodyPr wrap="none" rtlCol="0">
              <a:spAutoFit/>
            </a:bodyPr>
            <a:lstStyle/>
            <a:p>
              <a:pPr algn="l"/>
              <a:r>
                <a:rPr lang="en-US" dirty="0" err="1">
                  <a:latin typeface="+mn-lt"/>
                </a:rPr>
                <a:t>msgs</a:t>
              </a:r>
              <a:r>
                <a:rPr lang="en-US" dirty="0">
                  <a:latin typeface="+mn-lt"/>
                </a:rPr>
                <a:t> D[]</a:t>
              </a:r>
            </a:p>
          </p:txBody>
        </p:sp>
      </p:grpSp>
      <p:cxnSp>
        <p:nvCxnSpPr>
          <p:cNvPr id="16" name="Straight Arrow Connector 15">
            <a:extLst>
              <a:ext uri="{FF2B5EF4-FFF2-40B4-BE49-F238E27FC236}">
                <a16:creationId xmlns:a16="http://schemas.microsoft.com/office/drawing/2014/main" id="{04258BF5-C9B9-A74F-9A0F-204F3FA9EB21}"/>
              </a:ext>
            </a:extLst>
          </p:cNvPr>
          <p:cNvCxnSpPr>
            <a:cxnSpLocks/>
            <a:stCxn id="8" idx="0"/>
          </p:cNvCxnSpPr>
          <p:nvPr/>
        </p:nvCxnSpPr>
        <p:spPr>
          <a:xfrm flipV="1">
            <a:off x="3546345" y="2282158"/>
            <a:ext cx="583293" cy="926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7918A171-63EA-1A40-8D52-C902F10B1D53}"/>
              </a:ext>
            </a:extLst>
          </p:cNvPr>
          <p:cNvGrpSpPr/>
          <p:nvPr/>
        </p:nvGrpSpPr>
        <p:grpSpPr>
          <a:xfrm>
            <a:off x="4609032" y="2028375"/>
            <a:ext cx="1773696" cy="594645"/>
            <a:chOff x="4609032" y="2028375"/>
            <a:chExt cx="1773696" cy="594645"/>
          </a:xfrm>
        </p:grpSpPr>
        <p:cxnSp>
          <p:nvCxnSpPr>
            <p:cNvPr id="20" name="Straight Arrow Connector 19">
              <a:extLst>
                <a:ext uri="{FF2B5EF4-FFF2-40B4-BE49-F238E27FC236}">
                  <a16:creationId xmlns:a16="http://schemas.microsoft.com/office/drawing/2014/main" id="{DF3F96E3-C5B6-9B45-A3E2-469F7F5C22EC}"/>
                </a:ext>
              </a:extLst>
            </p:cNvPr>
            <p:cNvCxnSpPr>
              <a:cxnSpLocks/>
            </p:cNvCxnSpPr>
            <p:nvPr/>
          </p:nvCxnSpPr>
          <p:spPr>
            <a:xfrm>
              <a:off x="4609032" y="2118302"/>
              <a:ext cx="1773696" cy="504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A9FC647-154E-8644-B976-E161B14EF728}"/>
                </a:ext>
              </a:extLst>
            </p:cNvPr>
            <p:cNvSpPr txBox="1"/>
            <p:nvPr/>
          </p:nvSpPr>
          <p:spPr>
            <a:xfrm rot="963894">
              <a:off x="4696511" y="2028375"/>
              <a:ext cx="1668149" cy="400110"/>
            </a:xfrm>
            <a:prstGeom prst="rect">
              <a:avLst/>
            </a:prstGeom>
            <a:noFill/>
          </p:spPr>
          <p:txBody>
            <a:bodyPr wrap="none" rtlCol="0">
              <a:spAutoFit/>
            </a:bodyPr>
            <a:lstStyle/>
            <a:p>
              <a:pPr algn="l"/>
              <a:r>
                <a:rPr lang="en-US" sz="2000" dirty="0">
                  <a:latin typeface="+mn-lt"/>
                </a:rPr>
                <a:t>D[],  BH, proof</a:t>
              </a:r>
            </a:p>
          </p:txBody>
        </p:sp>
      </p:grpSp>
      <p:grpSp>
        <p:nvGrpSpPr>
          <p:cNvPr id="39" name="Group 38">
            <a:extLst>
              <a:ext uri="{FF2B5EF4-FFF2-40B4-BE49-F238E27FC236}">
                <a16:creationId xmlns:a16="http://schemas.microsoft.com/office/drawing/2014/main" id="{B2B637AF-03FC-284C-828C-C86B15600CFE}"/>
              </a:ext>
            </a:extLst>
          </p:cNvPr>
          <p:cNvGrpSpPr/>
          <p:nvPr/>
        </p:nvGrpSpPr>
        <p:grpSpPr>
          <a:xfrm>
            <a:off x="3175323" y="3209063"/>
            <a:ext cx="1549529" cy="845584"/>
            <a:chOff x="3175323" y="3209063"/>
            <a:chExt cx="1549529" cy="845584"/>
          </a:xfrm>
        </p:grpSpPr>
        <p:pic>
          <p:nvPicPr>
            <p:cNvPr id="8" name="Picture 7">
              <a:extLst>
                <a:ext uri="{FF2B5EF4-FFF2-40B4-BE49-F238E27FC236}">
                  <a16:creationId xmlns:a16="http://schemas.microsoft.com/office/drawing/2014/main" id="{DB158028-096A-354D-AB7E-7C0A04BD64AE}"/>
                </a:ext>
              </a:extLst>
            </p:cNvPr>
            <p:cNvPicPr>
              <a:picLocks noChangeAspect="1"/>
            </p:cNvPicPr>
            <p:nvPr/>
          </p:nvPicPr>
          <p:blipFill>
            <a:blip r:embed="rId4"/>
            <a:stretch>
              <a:fillRect/>
            </a:stretch>
          </p:blipFill>
          <p:spPr>
            <a:xfrm>
              <a:off x="3175323" y="3209063"/>
              <a:ext cx="742043" cy="845584"/>
            </a:xfrm>
            <a:prstGeom prst="rect">
              <a:avLst/>
            </a:prstGeom>
          </p:spPr>
        </p:pic>
        <p:sp>
          <p:nvSpPr>
            <p:cNvPr id="38" name="TextBox 37">
              <a:extLst>
                <a:ext uri="{FF2B5EF4-FFF2-40B4-BE49-F238E27FC236}">
                  <a16:creationId xmlns:a16="http://schemas.microsoft.com/office/drawing/2014/main" id="{B0C93673-8DF5-F84E-B122-F21562A1BBB6}"/>
                </a:ext>
              </a:extLst>
            </p:cNvPr>
            <p:cNvSpPr txBox="1"/>
            <p:nvPr/>
          </p:nvSpPr>
          <p:spPr>
            <a:xfrm>
              <a:off x="3901037" y="3599199"/>
              <a:ext cx="823815" cy="400110"/>
            </a:xfrm>
            <a:prstGeom prst="rect">
              <a:avLst/>
            </a:prstGeom>
            <a:noFill/>
          </p:spPr>
          <p:txBody>
            <a:bodyPr wrap="none" rtlCol="0">
              <a:spAutoFit/>
            </a:bodyPr>
            <a:lstStyle/>
            <a:p>
              <a:pPr algn="l"/>
              <a:r>
                <a:rPr lang="en-US" sz="2000" dirty="0">
                  <a:latin typeface="+mn-lt"/>
                </a:rPr>
                <a:t>oracle</a:t>
              </a:r>
            </a:p>
          </p:txBody>
        </p:sp>
      </p:grpSp>
      <p:sp>
        <p:nvSpPr>
          <p:cNvPr id="3" name="TextBox 2">
            <a:extLst>
              <a:ext uri="{FF2B5EF4-FFF2-40B4-BE49-F238E27FC236}">
                <a16:creationId xmlns:a16="http://schemas.microsoft.com/office/drawing/2014/main" id="{463BFEE5-1E8B-1BEA-ACA4-02E63284E0E2}"/>
              </a:ext>
            </a:extLst>
          </p:cNvPr>
          <p:cNvSpPr txBox="1"/>
          <p:nvPr/>
        </p:nvSpPr>
        <p:spPr>
          <a:xfrm>
            <a:off x="3757569" y="2759535"/>
            <a:ext cx="2581156" cy="646331"/>
          </a:xfrm>
          <a:prstGeom prst="rect">
            <a:avLst/>
          </a:prstGeom>
          <a:noFill/>
        </p:spPr>
        <p:txBody>
          <a:bodyPr wrap="none" rtlCol="0">
            <a:spAutoFit/>
          </a:bodyPr>
          <a:lstStyle/>
          <a:p>
            <a:pPr algn="l"/>
            <a:r>
              <a:rPr lang="en-US" sz="1800" dirty="0">
                <a:latin typeface="+mn-lt"/>
              </a:rPr>
              <a:t>chain S block header (BH)</a:t>
            </a:r>
            <a:br>
              <a:rPr lang="en-US" sz="1800" dirty="0">
                <a:latin typeface="+mn-lt"/>
              </a:rPr>
            </a:br>
            <a:r>
              <a:rPr lang="en-US" sz="1800" dirty="0">
                <a:latin typeface="+mn-lt"/>
              </a:rPr>
              <a:t>and consensus data</a:t>
            </a:r>
          </a:p>
        </p:txBody>
      </p:sp>
    </p:spTree>
    <p:extLst>
      <p:ext uri="{BB962C8B-B14F-4D97-AF65-F5344CB8AC3E}">
        <p14:creationId xmlns:p14="http://schemas.microsoft.com/office/powerpoint/2010/main" val="1235491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F5E6-B77E-2D41-BB4B-8ACF15080095}"/>
              </a:ext>
            </a:extLst>
          </p:cNvPr>
          <p:cNvSpPr>
            <a:spLocks noGrp="1"/>
          </p:cNvSpPr>
          <p:nvPr>
            <p:ph type="title"/>
          </p:nvPr>
        </p:nvSpPr>
        <p:spPr/>
        <p:txBody>
          <a:bodyPr>
            <a:normAutofit fontScale="90000"/>
          </a:bodyPr>
          <a:lstStyle/>
          <a:p>
            <a:r>
              <a:rPr lang="en-US" dirty="0"/>
              <a:t>Bridging:  the future vision</a:t>
            </a:r>
          </a:p>
        </p:txBody>
      </p:sp>
      <p:sp>
        <p:nvSpPr>
          <p:cNvPr id="3" name="Content Placeholder 2">
            <a:extLst>
              <a:ext uri="{FF2B5EF4-FFF2-40B4-BE49-F238E27FC236}">
                <a16:creationId xmlns:a16="http://schemas.microsoft.com/office/drawing/2014/main" id="{E0AC4FCE-EE36-1F45-A332-797881707D26}"/>
              </a:ext>
            </a:extLst>
          </p:cNvPr>
          <p:cNvSpPr>
            <a:spLocks noGrp="1"/>
          </p:cNvSpPr>
          <p:nvPr>
            <p:ph idx="1"/>
          </p:nvPr>
        </p:nvSpPr>
        <p:spPr>
          <a:xfrm>
            <a:off x="457199" y="1200151"/>
            <a:ext cx="8539843" cy="3818430"/>
          </a:xfrm>
        </p:spPr>
        <p:txBody>
          <a:bodyPr>
            <a:normAutofit/>
          </a:bodyPr>
          <a:lstStyle/>
          <a:p>
            <a:pPr marL="0" indent="0">
              <a:buNone/>
            </a:pPr>
            <a:r>
              <a:rPr lang="en-US" dirty="0"/>
              <a:t>User can hold assets on any chain</a:t>
            </a:r>
          </a:p>
          <a:p>
            <a:pPr>
              <a:spcBef>
                <a:spcPts val="1176"/>
              </a:spcBef>
            </a:pPr>
            <a:r>
              <a:rPr lang="en-US" dirty="0"/>
              <a:t>Assets move cheaply and quickly from chain to chain</a:t>
            </a:r>
          </a:p>
          <a:p>
            <a:pPr>
              <a:spcBef>
                <a:spcPts val="1176"/>
              </a:spcBef>
            </a:pPr>
            <a:r>
              <a:rPr lang="en-US" dirty="0"/>
              <a:t>A project’s liquidity is available on all chains</a:t>
            </a:r>
          </a:p>
          <a:p>
            <a:pPr>
              <a:spcBef>
                <a:spcPts val="1176"/>
              </a:spcBef>
            </a:pPr>
            <a:r>
              <a:rPr lang="en-US" dirty="0"/>
              <a:t>Users and projects choose the chain that is best suited for their application and asset type</a:t>
            </a:r>
          </a:p>
          <a:p>
            <a:endParaRPr lang="en-US" dirty="0"/>
          </a:p>
          <a:p>
            <a:pPr marL="0" indent="0">
              <a:buNone/>
            </a:pPr>
            <a:endParaRPr lang="en-US" dirty="0"/>
          </a:p>
          <a:p>
            <a:pPr marL="0" indent="0">
              <a:buNone/>
            </a:pPr>
            <a:r>
              <a:rPr lang="en-US" dirty="0"/>
              <a:t>We are not there yet …</a:t>
            </a:r>
          </a:p>
        </p:txBody>
      </p:sp>
    </p:spTree>
    <p:extLst>
      <p:ext uri="{BB962C8B-B14F-4D97-AF65-F5344CB8AC3E}">
        <p14:creationId xmlns:p14="http://schemas.microsoft.com/office/powerpoint/2010/main" val="302914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172AE5B-21CD-D548-AD72-3757124A6A04}"/>
              </a:ext>
            </a:extLst>
          </p:cNvPr>
          <p:cNvSpPr>
            <a:spLocks noGrp="1"/>
          </p:cNvSpPr>
          <p:nvPr>
            <p:ph type="subTitle" idx="1"/>
          </p:nvPr>
        </p:nvSpPr>
        <p:spPr>
          <a:xfrm>
            <a:off x="1371599" y="3371850"/>
            <a:ext cx="7220607" cy="1314450"/>
          </a:xfrm>
        </p:spPr>
        <p:txBody>
          <a:bodyPr>
            <a:normAutofit/>
          </a:bodyPr>
          <a:lstStyle/>
          <a:p>
            <a:pPr algn="l"/>
            <a:r>
              <a:rPr lang="en-US" dirty="0">
                <a:solidFill>
                  <a:schemeClr val="tx1"/>
                </a:solidFill>
              </a:rPr>
              <a:t>Next lecture:  super cool final guest lecture</a:t>
            </a:r>
          </a:p>
        </p:txBody>
      </p:sp>
      <p:sp>
        <p:nvSpPr>
          <p:cNvPr id="4" name="Title 3">
            <a:extLst>
              <a:ext uri="{FF2B5EF4-FFF2-40B4-BE49-F238E27FC236}">
                <a16:creationId xmlns:a16="http://schemas.microsoft.com/office/drawing/2014/main" id="{E066383B-610F-F040-85AB-9E762F54A50E}"/>
              </a:ext>
            </a:extLst>
          </p:cNvPr>
          <p:cNvSpPr>
            <a:spLocks noGrp="1"/>
          </p:cNvSpPr>
          <p:nvPr>
            <p:ph type="ctrTitle"/>
          </p:nvPr>
        </p:nvSpPr>
        <p:spPr/>
        <p:txBody>
          <a:bodyPr/>
          <a:lstStyle/>
          <a:p>
            <a:r>
              <a:rPr lang="en-US" dirty="0"/>
              <a:t>END  OF  LECTURE</a:t>
            </a:r>
          </a:p>
        </p:txBody>
      </p:sp>
    </p:spTree>
    <p:extLst>
      <p:ext uri="{BB962C8B-B14F-4D97-AF65-F5344CB8AC3E}">
        <p14:creationId xmlns:p14="http://schemas.microsoft.com/office/powerpoint/2010/main" val="2344016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6BB03C1-F2BA-564D-802A-378EB717D3DB}"/>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503AD8EC-6487-9840-A969-5FCB2B994E0F}"/>
              </a:ext>
            </a:extLst>
          </p:cNvPr>
          <p:cNvSpPr>
            <a:spLocks noGrp="1"/>
          </p:cNvSpPr>
          <p:nvPr>
            <p:ph type="ctrTitle"/>
          </p:nvPr>
        </p:nvSpPr>
        <p:spPr/>
        <p:txBody>
          <a:bodyPr/>
          <a:lstStyle/>
          <a:p>
            <a:r>
              <a:rPr lang="en-US" dirty="0"/>
              <a:t>Fun crypto tricks</a:t>
            </a:r>
          </a:p>
        </p:txBody>
      </p:sp>
    </p:spTree>
    <p:extLst>
      <p:ext uri="{BB962C8B-B14F-4D97-AF65-F5344CB8AC3E}">
        <p14:creationId xmlns:p14="http://schemas.microsoft.com/office/powerpoint/2010/main" val="3839149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522B-B25F-EC47-9686-EB538EFCDF61}"/>
              </a:ext>
            </a:extLst>
          </p:cNvPr>
          <p:cNvSpPr>
            <a:spLocks noGrp="1"/>
          </p:cNvSpPr>
          <p:nvPr>
            <p:ph type="title"/>
          </p:nvPr>
        </p:nvSpPr>
        <p:spPr/>
        <p:txBody>
          <a:bodyPr>
            <a:normAutofit fontScale="90000"/>
          </a:bodyPr>
          <a:lstStyle/>
          <a:p>
            <a:r>
              <a:rPr lang="en-US" dirty="0"/>
              <a:t>BLS signatures</a:t>
            </a:r>
          </a:p>
        </p:txBody>
      </p:sp>
      <p:grpSp>
        <p:nvGrpSpPr>
          <p:cNvPr id="56" name="Group 55">
            <a:extLst>
              <a:ext uri="{FF2B5EF4-FFF2-40B4-BE49-F238E27FC236}">
                <a16:creationId xmlns:a16="http://schemas.microsoft.com/office/drawing/2014/main" id="{33E2DC11-7609-4C4E-B1FC-19E7DC03E65D}"/>
              </a:ext>
            </a:extLst>
          </p:cNvPr>
          <p:cNvGrpSpPr/>
          <p:nvPr/>
        </p:nvGrpSpPr>
        <p:grpSpPr>
          <a:xfrm>
            <a:off x="-38596" y="1074408"/>
            <a:ext cx="5478739" cy="3942807"/>
            <a:chOff x="72970" y="994821"/>
            <a:chExt cx="5478739" cy="3942807"/>
          </a:xfrm>
        </p:grpSpPr>
        <p:sp>
          <p:nvSpPr>
            <p:cNvPr id="4" name="Rectangle 3">
              <a:extLst>
                <a:ext uri="{FF2B5EF4-FFF2-40B4-BE49-F238E27FC236}">
                  <a16:creationId xmlns:a16="http://schemas.microsoft.com/office/drawing/2014/main" id="{3F5E5EBF-ABE7-AA42-A7CF-BD39EEA69107}"/>
                </a:ext>
              </a:extLst>
            </p:cNvPr>
            <p:cNvSpPr/>
            <p:nvPr/>
          </p:nvSpPr>
          <p:spPr>
            <a:xfrm>
              <a:off x="840246" y="1524246"/>
              <a:ext cx="4711463" cy="341338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E2AD665-D774-8740-8B50-A13149A923F3}"/>
                </a:ext>
              </a:extLst>
            </p:cNvPr>
            <p:cNvGrpSpPr/>
            <p:nvPr/>
          </p:nvGrpSpPr>
          <p:grpSpPr>
            <a:xfrm>
              <a:off x="1041192" y="1524245"/>
              <a:ext cx="3192672" cy="977444"/>
              <a:chOff x="457200" y="1179483"/>
              <a:chExt cx="3192672" cy="977444"/>
            </a:xfrm>
          </p:grpSpPr>
          <p:sp>
            <p:nvSpPr>
              <p:cNvPr id="6" name="TextBox 5">
                <a:extLst>
                  <a:ext uri="{FF2B5EF4-FFF2-40B4-BE49-F238E27FC236}">
                    <a16:creationId xmlns:a16="http://schemas.microsoft.com/office/drawing/2014/main" id="{16E7E3CA-A5D2-5043-8C37-B3C9842F836B}"/>
                  </a:ext>
                </a:extLst>
              </p:cNvPr>
              <p:cNvSpPr txBox="1"/>
              <p:nvPr/>
            </p:nvSpPr>
            <p:spPr>
              <a:xfrm>
                <a:off x="828640" y="1179483"/>
                <a:ext cx="1007007" cy="461665"/>
              </a:xfrm>
              <a:prstGeom prst="rect">
                <a:avLst/>
              </a:prstGeom>
              <a:noFill/>
            </p:spPr>
            <p:txBody>
              <a:bodyPr wrap="none" rtlCol="0">
                <a:spAutoFit/>
              </a:bodyPr>
              <a:lstStyle/>
              <a:p>
                <a:r>
                  <a:rPr lang="en-US" dirty="0"/>
                  <a:t>inputs</a:t>
                </a:r>
              </a:p>
            </p:txBody>
          </p:sp>
          <p:sp>
            <p:nvSpPr>
              <p:cNvPr id="7" name="TextBox 6">
                <a:extLst>
                  <a:ext uri="{FF2B5EF4-FFF2-40B4-BE49-F238E27FC236}">
                    <a16:creationId xmlns:a16="http://schemas.microsoft.com/office/drawing/2014/main" id="{BFC3F44C-1C87-474A-8728-122153CE7B83}"/>
                  </a:ext>
                </a:extLst>
              </p:cNvPr>
              <p:cNvSpPr txBox="1"/>
              <p:nvPr/>
            </p:nvSpPr>
            <p:spPr>
              <a:xfrm>
                <a:off x="2455314" y="1203977"/>
                <a:ext cx="1194558" cy="461665"/>
              </a:xfrm>
              <a:prstGeom prst="rect">
                <a:avLst/>
              </a:prstGeom>
              <a:noFill/>
            </p:spPr>
            <p:txBody>
              <a:bodyPr wrap="none" rtlCol="0">
                <a:spAutoFit/>
              </a:bodyPr>
              <a:lstStyle/>
              <a:p>
                <a:r>
                  <a:rPr lang="en-US" dirty="0"/>
                  <a:t>outputs</a:t>
                </a:r>
              </a:p>
            </p:txBody>
          </p:sp>
          <p:grpSp>
            <p:nvGrpSpPr>
              <p:cNvPr id="8" name="Group 7">
                <a:extLst>
                  <a:ext uri="{FF2B5EF4-FFF2-40B4-BE49-F238E27FC236}">
                    <a16:creationId xmlns:a16="http://schemas.microsoft.com/office/drawing/2014/main" id="{F9DF7FFE-88E9-D146-BA71-CF18C6A76E80}"/>
                  </a:ext>
                </a:extLst>
              </p:cNvPr>
              <p:cNvGrpSpPr/>
              <p:nvPr/>
            </p:nvGrpSpPr>
            <p:grpSpPr>
              <a:xfrm>
                <a:off x="457200" y="1523402"/>
                <a:ext cx="853629" cy="461665"/>
                <a:chOff x="457200" y="1523402"/>
                <a:chExt cx="853629" cy="461665"/>
              </a:xfrm>
            </p:grpSpPr>
            <p:sp>
              <p:nvSpPr>
                <p:cNvPr id="15" name="Rectangle 14">
                  <a:extLst>
                    <a:ext uri="{FF2B5EF4-FFF2-40B4-BE49-F238E27FC236}">
                      <a16:creationId xmlns:a16="http://schemas.microsoft.com/office/drawing/2014/main" id="{E06D5BC4-606F-2E45-AA0B-D70D13A0C5A0}"/>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8A2F09-0A5E-2E43-9AEC-220E68AE0B9B}"/>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9" name="TextBox 8">
                <a:extLst>
                  <a:ext uri="{FF2B5EF4-FFF2-40B4-BE49-F238E27FC236}">
                    <a16:creationId xmlns:a16="http://schemas.microsoft.com/office/drawing/2014/main" id="{6DFD8A94-4B72-954B-A61E-59D2B7A3578E}"/>
                  </a:ext>
                </a:extLst>
              </p:cNvPr>
              <p:cNvSpPr txBox="1"/>
              <p:nvPr/>
            </p:nvSpPr>
            <p:spPr>
              <a:xfrm>
                <a:off x="1813334" y="1532248"/>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10" name="Group 9">
                <a:extLst>
                  <a:ext uri="{FF2B5EF4-FFF2-40B4-BE49-F238E27FC236}">
                    <a16:creationId xmlns:a16="http://schemas.microsoft.com/office/drawing/2014/main" id="{26B8272D-5F4E-F24E-9526-4447A949BE89}"/>
                  </a:ext>
                </a:extLst>
              </p:cNvPr>
              <p:cNvGrpSpPr/>
              <p:nvPr/>
            </p:nvGrpSpPr>
            <p:grpSpPr>
              <a:xfrm>
                <a:off x="1323150" y="1520373"/>
                <a:ext cx="853629" cy="461665"/>
                <a:chOff x="457200" y="1523402"/>
                <a:chExt cx="853629" cy="461665"/>
              </a:xfrm>
            </p:grpSpPr>
            <p:sp>
              <p:nvSpPr>
                <p:cNvPr id="13" name="Rectangle 12">
                  <a:extLst>
                    <a:ext uri="{FF2B5EF4-FFF2-40B4-BE49-F238E27FC236}">
                      <a16:creationId xmlns:a16="http://schemas.microsoft.com/office/drawing/2014/main" id="{BB993B9F-B992-6E41-BE9E-1B26B3C81193}"/>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2A87C7-B192-9049-91C8-7465F4BE3A1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cxnSp>
            <p:nvCxnSpPr>
              <p:cNvPr id="11" name="Straight Connector 10">
                <a:extLst>
                  <a:ext uri="{FF2B5EF4-FFF2-40B4-BE49-F238E27FC236}">
                    <a16:creationId xmlns:a16="http://schemas.microsoft.com/office/drawing/2014/main" id="{1B6A56AC-2478-A24F-A4E7-0CAC8DA13246}"/>
                  </a:ext>
                </a:extLst>
              </p:cNvPr>
              <p:cNvCxnSpPr>
                <a:cxnSpLocks/>
              </p:cNvCxnSpPr>
              <p:nvPr/>
            </p:nvCxnSpPr>
            <p:spPr>
              <a:xfrm>
                <a:off x="2182320" y="1431726"/>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CEBC47F-A734-3F40-A396-2508B934350D}"/>
                  </a:ext>
                </a:extLst>
              </p:cNvPr>
              <p:cNvSpPr/>
              <p:nvPr/>
            </p:nvSpPr>
            <p:spPr>
              <a:xfrm>
                <a:off x="2221283" y="1641763"/>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C731756A-62B4-5849-A4C4-0E3A3691B05A}"/>
                </a:ext>
              </a:extLst>
            </p:cNvPr>
            <p:cNvGrpSpPr/>
            <p:nvPr/>
          </p:nvGrpSpPr>
          <p:grpSpPr>
            <a:xfrm>
              <a:off x="1041192" y="2546024"/>
              <a:ext cx="4412373" cy="725201"/>
              <a:chOff x="457200" y="2284588"/>
              <a:chExt cx="4412373" cy="725201"/>
            </a:xfrm>
          </p:grpSpPr>
          <p:grpSp>
            <p:nvGrpSpPr>
              <p:cNvPr id="18" name="Group 17">
                <a:extLst>
                  <a:ext uri="{FF2B5EF4-FFF2-40B4-BE49-F238E27FC236}">
                    <a16:creationId xmlns:a16="http://schemas.microsoft.com/office/drawing/2014/main" id="{8C2310DF-7F05-4E4F-870D-12972CD1118E}"/>
                  </a:ext>
                </a:extLst>
              </p:cNvPr>
              <p:cNvGrpSpPr/>
              <p:nvPr/>
            </p:nvGrpSpPr>
            <p:grpSpPr>
              <a:xfrm>
                <a:off x="457200" y="2377178"/>
                <a:ext cx="853629" cy="461665"/>
                <a:chOff x="457200" y="1523402"/>
                <a:chExt cx="853629" cy="461665"/>
              </a:xfrm>
            </p:grpSpPr>
            <p:sp>
              <p:nvSpPr>
                <p:cNvPr id="28" name="Rectangle 27">
                  <a:extLst>
                    <a:ext uri="{FF2B5EF4-FFF2-40B4-BE49-F238E27FC236}">
                      <a16:creationId xmlns:a16="http://schemas.microsoft.com/office/drawing/2014/main" id="{10922FB0-D826-0F4D-9946-47111499556B}"/>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132905D-15EC-8243-ADE4-BB07C3083FC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19" name="TextBox 18">
                <a:extLst>
                  <a:ext uri="{FF2B5EF4-FFF2-40B4-BE49-F238E27FC236}">
                    <a16:creationId xmlns:a16="http://schemas.microsoft.com/office/drawing/2014/main" id="{8B155976-836D-2546-8AC7-A734588CBA8C}"/>
                  </a:ext>
                </a:extLst>
              </p:cNvPr>
              <p:cNvSpPr txBox="1"/>
              <p:nvPr/>
            </p:nvSpPr>
            <p:spPr>
              <a:xfrm>
                <a:off x="1813334" y="2386024"/>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20" name="Group 19">
                <a:extLst>
                  <a:ext uri="{FF2B5EF4-FFF2-40B4-BE49-F238E27FC236}">
                    <a16:creationId xmlns:a16="http://schemas.microsoft.com/office/drawing/2014/main" id="{B1642F04-4450-7D45-8E19-239C7AFA91BA}"/>
                  </a:ext>
                </a:extLst>
              </p:cNvPr>
              <p:cNvGrpSpPr/>
              <p:nvPr/>
            </p:nvGrpSpPr>
            <p:grpSpPr>
              <a:xfrm>
                <a:off x="1323150" y="2374149"/>
                <a:ext cx="853629" cy="461665"/>
                <a:chOff x="457200" y="1523402"/>
                <a:chExt cx="853629" cy="461665"/>
              </a:xfrm>
            </p:grpSpPr>
            <p:sp>
              <p:nvSpPr>
                <p:cNvPr id="26" name="Rectangle 25">
                  <a:extLst>
                    <a:ext uri="{FF2B5EF4-FFF2-40B4-BE49-F238E27FC236}">
                      <a16:creationId xmlns:a16="http://schemas.microsoft.com/office/drawing/2014/main" id="{6255A0E4-C4BE-064A-BDCE-00F055EA3630}"/>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84A5A4C-7AD3-C346-A89D-8C07936162A5}"/>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21" name="Rectangle 20">
                <a:extLst>
                  <a:ext uri="{FF2B5EF4-FFF2-40B4-BE49-F238E27FC236}">
                    <a16:creationId xmlns:a16="http://schemas.microsoft.com/office/drawing/2014/main" id="{2CFEC710-BD62-474E-8392-1ABB9E0325C5}"/>
                  </a:ext>
                </a:extLst>
              </p:cNvPr>
              <p:cNvSpPr/>
              <p:nvPr/>
            </p:nvSpPr>
            <p:spPr>
              <a:xfrm>
                <a:off x="2189731" y="2495539"/>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07045C-CE04-1145-9C4B-CB281F768BCC}"/>
                  </a:ext>
                </a:extLst>
              </p:cNvPr>
              <p:cNvSpPr/>
              <p:nvPr/>
            </p:nvSpPr>
            <p:spPr>
              <a:xfrm>
                <a:off x="3086255" y="2494791"/>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D40AD91C-91D7-4A46-BBC1-663CCD7D1426}"/>
                  </a:ext>
                </a:extLst>
              </p:cNvPr>
              <p:cNvCxnSpPr>
                <a:cxnSpLocks/>
              </p:cNvCxnSpPr>
              <p:nvPr/>
            </p:nvCxnSpPr>
            <p:spPr>
              <a:xfrm>
                <a:off x="3047890" y="2284588"/>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35458455-94C6-CE42-8E7D-20AFE2E882B1}"/>
                  </a:ext>
                </a:extLst>
              </p:cNvPr>
              <p:cNvSpPr txBox="1"/>
              <p:nvPr/>
            </p:nvSpPr>
            <p:spPr>
              <a:xfrm>
                <a:off x="2299606" y="2384047"/>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sp>
            <p:nvSpPr>
              <p:cNvPr id="25" name="Rectangle 24">
                <a:extLst>
                  <a:ext uri="{FF2B5EF4-FFF2-40B4-BE49-F238E27FC236}">
                    <a16:creationId xmlns:a16="http://schemas.microsoft.com/office/drawing/2014/main" id="{A403651D-2B81-594A-ADCF-957EBB8901B4}"/>
                  </a:ext>
                </a:extLst>
              </p:cNvPr>
              <p:cNvSpPr/>
              <p:nvPr/>
            </p:nvSpPr>
            <p:spPr>
              <a:xfrm>
                <a:off x="3943866" y="2494791"/>
                <a:ext cx="925707"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F4AA7D30-1313-C641-B7DB-B6A5493FE160}"/>
                </a:ext>
              </a:extLst>
            </p:cNvPr>
            <p:cNvGrpSpPr/>
            <p:nvPr/>
          </p:nvGrpSpPr>
          <p:grpSpPr>
            <a:xfrm>
              <a:off x="1026578" y="3396585"/>
              <a:ext cx="3447059" cy="725201"/>
              <a:chOff x="442586" y="3138672"/>
              <a:chExt cx="3447059" cy="725201"/>
            </a:xfrm>
          </p:grpSpPr>
          <p:grpSp>
            <p:nvGrpSpPr>
              <p:cNvPr id="31" name="Group 30">
                <a:extLst>
                  <a:ext uri="{FF2B5EF4-FFF2-40B4-BE49-F238E27FC236}">
                    <a16:creationId xmlns:a16="http://schemas.microsoft.com/office/drawing/2014/main" id="{6114D1C0-737F-2F43-B6B5-D45D0B3F5189}"/>
                  </a:ext>
                </a:extLst>
              </p:cNvPr>
              <p:cNvGrpSpPr/>
              <p:nvPr/>
            </p:nvGrpSpPr>
            <p:grpSpPr>
              <a:xfrm>
                <a:off x="442586" y="3202501"/>
                <a:ext cx="853629" cy="461665"/>
                <a:chOff x="457200" y="1523402"/>
                <a:chExt cx="853629" cy="461665"/>
              </a:xfrm>
            </p:grpSpPr>
            <p:sp>
              <p:nvSpPr>
                <p:cNvPr id="37" name="Rectangle 36">
                  <a:extLst>
                    <a:ext uri="{FF2B5EF4-FFF2-40B4-BE49-F238E27FC236}">
                      <a16:creationId xmlns:a16="http://schemas.microsoft.com/office/drawing/2014/main" id="{353D0B9E-227A-B042-B562-C8547C227979}"/>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366CBEC-8130-4F44-A266-4EAF27ECADD1}"/>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32" name="TextBox 31">
                <a:extLst>
                  <a:ext uri="{FF2B5EF4-FFF2-40B4-BE49-F238E27FC236}">
                    <a16:creationId xmlns:a16="http://schemas.microsoft.com/office/drawing/2014/main" id="{FAA56845-F23A-8640-B911-91A56C0506B3}"/>
                  </a:ext>
                </a:extLst>
              </p:cNvPr>
              <p:cNvSpPr txBox="1"/>
              <p:nvPr/>
            </p:nvSpPr>
            <p:spPr>
              <a:xfrm>
                <a:off x="1798720" y="3211347"/>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sp>
            <p:nvSpPr>
              <p:cNvPr id="33" name="Rectangle 32">
                <a:extLst>
                  <a:ext uri="{FF2B5EF4-FFF2-40B4-BE49-F238E27FC236}">
                    <a16:creationId xmlns:a16="http://schemas.microsoft.com/office/drawing/2014/main" id="{5E0D6960-9112-5548-828D-73F73A8E557E}"/>
                  </a:ext>
                </a:extLst>
              </p:cNvPr>
              <p:cNvSpPr/>
              <p:nvPr/>
            </p:nvSpPr>
            <p:spPr>
              <a:xfrm>
                <a:off x="1308536" y="332011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4055254-83B9-1D4D-BC45-6BD47F221DAF}"/>
                  </a:ext>
                </a:extLst>
              </p:cNvPr>
              <p:cNvSpPr/>
              <p:nvPr/>
            </p:nvSpPr>
            <p:spPr>
              <a:xfrm>
                <a:off x="2175117" y="332086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BB1A124-81F5-7B48-A836-E59BE1FD8EEA}"/>
                  </a:ext>
                </a:extLst>
              </p:cNvPr>
              <p:cNvSpPr/>
              <p:nvPr/>
            </p:nvSpPr>
            <p:spPr>
              <a:xfrm>
                <a:off x="3036016" y="332011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7E2E7035-0485-E84E-A673-43ACDC3AF50A}"/>
                  </a:ext>
                </a:extLst>
              </p:cNvPr>
              <p:cNvCxnSpPr>
                <a:cxnSpLocks/>
              </p:cNvCxnSpPr>
              <p:nvPr/>
            </p:nvCxnSpPr>
            <p:spPr>
              <a:xfrm>
                <a:off x="1304469" y="3138672"/>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7969F562-4B95-8348-B967-EF0D74730D4B}"/>
                </a:ext>
              </a:extLst>
            </p:cNvPr>
            <p:cNvGrpSpPr/>
            <p:nvPr/>
          </p:nvGrpSpPr>
          <p:grpSpPr>
            <a:xfrm>
              <a:off x="1055806" y="4212426"/>
              <a:ext cx="3458934" cy="725201"/>
              <a:chOff x="471814" y="4018135"/>
              <a:chExt cx="3458934" cy="725201"/>
            </a:xfrm>
          </p:grpSpPr>
          <p:grpSp>
            <p:nvGrpSpPr>
              <p:cNvPr id="40" name="Group 39">
                <a:extLst>
                  <a:ext uri="{FF2B5EF4-FFF2-40B4-BE49-F238E27FC236}">
                    <a16:creationId xmlns:a16="http://schemas.microsoft.com/office/drawing/2014/main" id="{43139257-9744-5A42-92D5-7DE871E966FE}"/>
                  </a:ext>
                </a:extLst>
              </p:cNvPr>
              <p:cNvGrpSpPr/>
              <p:nvPr/>
            </p:nvGrpSpPr>
            <p:grpSpPr>
              <a:xfrm>
                <a:off x="471814" y="4109811"/>
                <a:ext cx="853629" cy="461665"/>
                <a:chOff x="457200" y="1523402"/>
                <a:chExt cx="853629" cy="461665"/>
              </a:xfrm>
            </p:grpSpPr>
            <p:sp>
              <p:nvSpPr>
                <p:cNvPr id="48" name="Rectangle 47">
                  <a:extLst>
                    <a:ext uri="{FF2B5EF4-FFF2-40B4-BE49-F238E27FC236}">
                      <a16:creationId xmlns:a16="http://schemas.microsoft.com/office/drawing/2014/main" id="{7F148205-A560-1F46-9D65-9C5CA96A96F9}"/>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0EDDA56-A271-424F-877C-89DA6935A11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41" name="TextBox 40">
                <a:extLst>
                  <a:ext uri="{FF2B5EF4-FFF2-40B4-BE49-F238E27FC236}">
                    <a16:creationId xmlns:a16="http://schemas.microsoft.com/office/drawing/2014/main" id="{CFC6B547-9C8A-1F45-923A-0F086F90BF6C}"/>
                  </a:ext>
                </a:extLst>
              </p:cNvPr>
              <p:cNvSpPr txBox="1"/>
              <p:nvPr/>
            </p:nvSpPr>
            <p:spPr>
              <a:xfrm>
                <a:off x="1827948" y="4118657"/>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42" name="Group 41">
                <a:extLst>
                  <a:ext uri="{FF2B5EF4-FFF2-40B4-BE49-F238E27FC236}">
                    <a16:creationId xmlns:a16="http://schemas.microsoft.com/office/drawing/2014/main" id="{92CEAE45-3DD0-594D-8EBC-3896D039D5D9}"/>
                  </a:ext>
                </a:extLst>
              </p:cNvPr>
              <p:cNvGrpSpPr/>
              <p:nvPr/>
            </p:nvGrpSpPr>
            <p:grpSpPr>
              <a:xfrm>
                <a:off x="1337764" y="4106782"/>
                <a:ext cx="853629" cy="461665"/>
                <a:chOff x="457200" y="1523402"/>
                <a:chExt cx="853629" cy="461665"/>
              </a:xfrm>
            </p:grpSpPr>
            <p:sp>
              <p:nvSpPr>
                <p:cNvPr id="46" name="Rectangle 45">
                  <a:extLst>
                    <a:ext uri="{FF2B5EF4-FFF2-40B4-BE49-F238E27FC236}">
                      <a16:creationId xmlns:a16="http://schemas.microsoft.com/office/drawing/2014/main" id="{A7107019-6EC4-E94E-B931-A25D5AB9AC1B}"/>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ADFDBDB-4F0A-7C45-9DCA-DE73E26845F2}"/>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cxnSp>
            <p:nvCxnSpPr>
              <p:cNvPr id="43" name="Straight Connector 42">
                <a:extLst>
                  <a:ext uri="{FF2B5EF4-FFF2-40B4-BE49-F238E27FC236}">
                    <a16:creationId xmlns:a16="http://schemas.microsoft.com/office/drawing/2014/main" id="{56345C2F-4F60-A54B-9161-BCE89C22B347}"/>
                  </a:ext>
                </a:extLst>
              </p:cNvPr>
              <p:cNvCxnSpPr>
                <a:cxnSpLocks/>
              </p:cNvCxnSpPr>
              <p:nvPr/>
            </p:nvCxnSpPr>
            <p:spPr>
              <a:xfrm>
                <a:off x="2196934" y="4018135"/>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9842692-2D16-9D47-A49C-6670E15BDE09}"/>
                  </a:ext>
                </a:extLst>
              </p:cNvPr>
              <p:cNvSpPr/>
              <p:nvPr/>
            </p:nvSpPr>
            <p:spPr>
              <a:xfrm>
                <a:off x="2228095" y="422817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023E4BD-FB53-5A4C-A3B0-A198E3192207}"/>
                  </a:ext>
                </a:extLst>
              </p:cNvPr>
              <p:cNvSpPr/>
              <p:nvPr/>
            </p:nvSpPr>
            <p:spPr>
              <a:xfrm>
                <a:off x="3077119" y="422742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BBCEF401-4496-3346-A6EB-EE4136964DB0}"/>
                </a:ext>
              </a:extLst>
            </p:cNvPr>
            <p:cNvSpPr txBox="1"/>
            <p:nvPr/>
          </p:nvSpPr>
          <p:spPr>
            <a:xfrm>
              <a:off x="85810" y="1892658"/>
              <a:ext cx="782587" cy="461665"/>
            </a:xfrm>
            <a:prstGeom prst="rect">
              <a:avLst/>
            </a:prstGeom>
            <a:noFill/>
          </p:spPr>
          <p:txBody>
            <a:bodyPr wrap="none" rtlCol="0">
              <a:spAutoFit/>
            </a:bodyPr>
            <a:lstStyle/>
            <a:p>
              <a:r>
                <a:rPr lang="en-US" dirty="0"/>
                <a:t>Tx1:</a:t>
              </a:r>
            </a:p>
          </p:txBody>
        </p:sp>
        <p:sp>
          <p:nvSpPr>
            <p:cNvPr id="51" name="TextBox 50">
              <a:extLst>
                <a:ext uri="{FF2B5EF4-FFF2-40B4-BE49-F238E27FC236}">
                  <a16:creationId xmlns:a16="http://schemas.microsoft.com/office/drawing/2014/main" id="{B0DC2CFF-5F32-6544-BC20-865A533EFC45}"/>
                </a:ext>
              </a:extLst>
            </p:cNvPr>
            <p:cNvSpPr txBox="1"/>
            <p:nvPr/>
          </p:nvSpPr>
          <p:spPr>
            <a:xfrm>
              <a:off x="72971" y="2623981"/>
              <a:ext cx="782587" cy="461665"/>
            </a:xfrm>
            <a:prstGeom prst="rect">
              <a:avLst/>
            </a:prstGeom>
            <a:noFill/>
          </p:spPr>
          <p:txBody>
            <a:bodyPr wrap="none" rtlCol="0">
              <a:spAutoFit/>
            </a:bodyPr>
            <a:lstStyle/>
            <a:p>
              <a:r>
                <a:rPr lang="en-US" dirty="0"/>
                <a:t>Tx2:</a:t>
              </a:r>
            </a:p>
          </p:txBody>
        </p:sp>
        <p:sp>
          <p:nvSpPr>
            <p:cNvPr id="52" name="TextBox 51">
              <a:extLst>
                <a:ext uri="{FF2B5EF4-FFF2-40B4-BE49-F238E27FC236}">
                  <a16:creationId xmlns:a16="http://schemas.microsoft.com/office/drawing/2014/main" id="{3E9F14F1-07B3-7044-A5FD-5DCDEA6E2AE3}"/>
                </a:ext>
              </a:extLst>
            </p:cNvPr>
            <p:cNvSpPr txBox="1"/>
            <p:nvPr/>
          </p:nvSpPr>
          <p:spPr>
            <a:xfrm>
              <a:off x="83247" y="3460414"/>
              <a:ext cx="782587" cy="461665"/>
            </a:xfrm>
            <a:prstGeom prst="rect">
              <a:avLst/>
            </a:prstGeom>
            <a:noFill/>
          </p:spPr>
          <p:txBody>
            <a:bodyPr wrap="none" rtlCol="0">
              <a:spAutoFit/>
            </a:bodyPr>
            <a:lstStyle/>
            <a:p>
              <a:r>
                <a:rPr lang="en-US" dirty="0"/>
                <a:t>Tx3:</a:t>
              </a:r>
            </a:p>
          </p:txBody>
        </p:sp>
        <p:sp>
          <p:nvSpPr>
            <p:cNvPr id="53" name="TextBox 52">
              <a:extLst>
                <a:ext uri="{FF2B5EF4-FFF2-40B4-BE49-F238E27FC236}">
                  <a16:creationId xmlns:a16="http://schemas.microsoft.com/office/drawing/2014/main" id="{E34FFBDC-6325-E647-9ECA-00D5FF461014}"/>
                </a:ext>
              </a:extLst>
            </p:cNvPr>
            <p:cNvSpPr txBox="1"/>
            <p:nvPr/>
          </p:nvSpPr>
          <p:spPr>
            <a:xfrm>
              <a:off x="72970" y="4316323"/>
              <a:ext cx="782587" cy="461665"/>
            </a:xfrm>
            <a:prstGeom prst="rect">
              <a:avLst/>
            </a:prstGeom>
            <a:noFill/>
          </p:spPr>
          <p:txBody>
            <a:bodyPr wrap="none" rtlCol="0">
              <a:spAutoFit/>
            </a:bodyPr>
            <a:lstStyle/>
            <a:p>
              <a:r>
                <a:rPr lang="en-US" dirty="0"/>
                <a:t>Tx4:</a:t>
              </a:r>
            </a:p>
          </p:txBody>
        </p:sp>
        <p:sp>
          <p:nvSpPr>
            <p:cNvPr id="54" name="Rectangle 53">
              <a:extLst>
                <a:ext uri="{FF2B5EF4-FFF2-40B4-BE49-F238E27FC236}">
                  <a16:creationId xmlns:a16="http://schemas.microsoft.com/office/drawing/2014/main" id="{8132F278-94FB-B342-9AB4-B5F9AAD6988F}"/>
                </a:ext>
              </a:extLst>
            </p:cNvPr>
            <p:cNvSpPr/>
            <p:nvPr/>
          </p:nvSpPr>
          <p:spPr>
            <a:xfrm>
              <a:off x="3664878" y="1985790"/>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BCF32DC-E294-9F42-977C-CB4AC6B9F667}"/>
                </a:ext>
              </a:extLst>
            </p:cNvPr>
            <p:cNvSpPr txBox="1"/>
            <p:nvPr/>
          </p:nvSpPr>
          <p:spPr>
            <a:xfrm>
              <a:off x="1726956" y="994821"/>
              <a:ext cx="2513830" cy="461665"/>
            </a:xfrm>
            <a:prstGeom prst="rect">
              <a:avLst/>
            </a:prstGeom>
            <a:noFill/>
          </p:spPr>
          <p:txBody>
            <a:bodyPr wrap="none" rtlCol="0">
              <a:spAutoFit/>
            </a:bodyPr>
            <a:lstStyle/>
            <a:p>
              <a:r>
                <a:rPr lang="en-US" dirty="0"/>
                <a:t>one Bitcoin block</a:t>
              </a:r>
            </a:p>
          </p:txBody>
        </p:sp>
      </p:grpSp>
      <p:sp>
        <p:nvSpPr>
          <p:cNvPr id="57" name="Content Placeholder 2">
            <a:extLst>
              <a:ext uri="{FF2B5EF4-FFF2-40B4-BE49-F238E27FC236}">
                <a16:creationId xmlns:a16="http://schemas.microsoft.com/office/drawing/2014/main" id="{E2CD3210-383B-5C44-8268-52EF11B09C5B}"/>
              </a:ext>
            </a:extLst>
          </p:cNvPr>
          <p:cNvSpPr txBox="1">
            <a:spLocks/>
          </p:cNvSpPr>
          <p:nvPr/>
        </p:nvSpPr>
        <p:spPr bwMode="auto">
          <a:xfrm>
            <a:off x="5664864" y="1824199"/>
            <a:ext cx="3364833" cy="29449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Signatures make up </a:t>
            </a:r>
            <a:br>
              <a:rPr lang="en-US" dirty="0"/>
            </a:br>
            <a:r>
              <a:rPr lang="en-US" dirty="0"/>
              <a:t>most of Tx data.</a:t>
            </a:r>
          </a:p>
          <a:p>
            <a:pPr marL="0" indent="0">
              <a:spcBef>
                <a:spcPts val="1872"/>
              </a:spcBef>
              <a:buNone/>
            </a:pPr>
            <a:r>
              <a:rPr lang="en-US" dirty="0"/>
              <a:t>Can we compress </a:t>
            </a:r>
            <a:br>
              <a:rPr lang="en-US" dirty="0"/>
            </a:br>
            <a:r>
              <a:rPr lang="en-US" dirty="0"/>
              <a:t>signatures?</a:t>
            </a:r>
          </a:p>
          <a:p>
            <a:r>
              <a:rPr lang="en-US" dirty="0"/>
              <a:t>Yes:  aggregation!</a:t>
            </a:r>
          </a:p>
          <a:p>
            <a:pPr>
              <a:lnSpc>
                <a:spcPct val="110000"/>
              </a:lnSpc>
              <a:tabLst>
                <a:tab pos="565150" algn="l"/>
              </a:tabLst>
            </a:pPr>
            <a:r>
              <a:rPr lang="en-US" dirty="0"/>
              <a:t>not possible for ECDSA</a:t>
            </a:r>
          </a:p>
        </p:txBody>
      </p:sp>
    </p:spTree>
    <p:extLst>
      <p:ext uri="{BB962C8B-B14F-4D97-AF65-F5344CB8AC3E}">
        <p14:creationId xmlns:p14="http://schemas.microsoft.com/office/powerpoint/2010/main" val="8008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25D-F02F-3B4F-81E9-4341117D9DC9}"/>
              </a:ext>
            </a:extLst>
          </p:cNvPr>
          <p:cNvSpPr>
            <a:spLocks noGrp="1"/>
          </p:cNvSpPr>
          <p:nvPr>
            <p:ph type="title"/>
          </p:nvPr>
        </p:nvSpPr>
        <p:spPr/>
        <p:txBody>
          <a:bodyPr>
            <a:normAutofit fontScale="90000"/>
          </a:bodyPr>
          <a:lstStyle/>
          <a:p>
            <a:r>
              <a:rPr lang="en-US" dirty="0"/>
              <a:t>BLS Signatures</a:t>
            </a:r>
          </a:p>
        </p:txBody>
      </p:sp>
      <p:sp>
        <p:nvSpPr>
          <p:cNvPr id="3" name="Content Placeholder 2">
            <a:extLst>
              <a:ext uri="{FF2B5EF4-FFF2-40B4-BE49-F238E27FC236}">
                <a16:creationId xmlns:a16="http://schemas.microsoft.com/office/drawing/2014/main" id="{0D1E30CB-3815-E347-8379-020150BD47B6}"/>
              </a:ext>
            </a:extLst>
          </p:cNvPr>
          <p:cNvSpPr>
            <a:spLocks noGrp="1"/>
          </p:cNvSpPr>
          <p:nvPr>
            <p:ph idx="1"/>
          </p:nvPr>
        </p:nvSpPr>
        <p:spPr/>
        <p:txBody>
          <a:bodyPr/>
          <a:lstStyle/>
          <a:p>
            <a:pPr marL="0" indent="0">
              <a:buNone/>
            </a:pPr>
            <a:r>
              <a:rPr lang="en-US" dirty="0"/>
              <a:t>Used in modern blockchains:   </a:t>
            </a:r>
            <a:r>
              <a:rPr lang="en-US" dirty="0" err="1"/>
              <a:t>Ehtereum</a:t>
            </a:r>
            <a:r>
              <a:rPr lang="en-US" dirty="0"/>
              <a:t> 2.0,  </a:t>
            </a:r>
            <a:r>
              <a:rPr lang="en-US" dirty="0" err="1"/>
              <a:t>Dfinity</a:t>
            </a:r>
            <a:r>
              <a:rPr lang="en-US" dirty="0"/>
              <a:t>,  Chia,  etc.</a:t>
            </a:r>
          </a:p>
          <a:p>
            <a:pPr marL="0" indent="0">
              <a:buNone/>
            </a:pPr>
            <a:endParaRPr lang="en-US" dirty="0"/>
          </a:p>
          <a:p>
            <a:pPr marL="0" indent="0">
              <a:buNone/>
            </a:pPr>
            <a:r>
              <a:rPr lang="en-US" dirty="0"/>
              <a:t>The setup:</a:t>
            </a:r>
          </a:p>
          <a:p>
            <a:pPr marL="0" indent="0">
              <a:buNone/>
            </a:pPr>
            <a:endParaRPr lang="en-US" dirty="0"/>
          </a:p>
          <a:p>
            <a:r>
              <a:rPr lang="en-US" dirty="0"/>
              <a:t>G = {1, g, …, g</a:t>
            </a:r>
            <a:r>
              <a:rPr lang="en-US" baseline="30000" dirty="0"/>
              <a:t>q-1</a:t>
            </a:r>
            <a:r>
              <a:rPr lang="en-US" dirty="0"/>
              <a:t>}  a cyclic group of prime order q</a:t>
            </a:r>
          </a:p>
          <a:p>
            <a:endParaRPr lang="en-US" dirty="0"/>
          </a:p>
          <a:p>
            <a:r>
              <a:rPr lang="en-US" dirty="0"/>
              <a:t>H: M × G ⇾ G    a hash function    (e.g., based on SHA256)</a:t>
            </a:r>
          </a:p>
        </p:txBody>
      </p:sp>
    </p:spTree>
    <p:extLst>
      <p:ext uri="{BB962C8B-B14F-4D97-AF65-F5344CB8AC3E}">
        <p14:creationId xmlns:p14="http://schemas.microsoft.com/office/powerpoint/2010/main" val="2396760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25D-F02F-3B4F-81E9-4341117D9DC9}"/>
              </a:ext>
            </a:extLst>
          </p:cNvPr>
          <p:cNvSpPr>
            <a:spLocks noGrp="1"/>
          </p:cNvSpPr>
          <p:nvPr>
            <p:ph type="title"/>
          </p:nvPr>
        </p:nvSpPr>
        <p:spPr/>
        <p:txBody>
          <a:bodyPr>
            <a:normAutofit fontScale="90000"/>
          </a:bodyPr>
          <a:lstStyle/>
          <a:p>
            <a:r>
              <a:rPr lang="en-US" dirty="0"/>
              <a:t>BLS 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1E30CB-3815-E347-8379-020150BD47B6}"/>
                  </a:ext>
                </a:extLst>
              </p:cNvPr>
              <p:cNvSpPr>
                <a:spLocks noGrp="1"/>
              </p:cNvSpPr>
              <p:nvPr>
                <p:ph idx="1"/>
              </p:nvPr>
            </p:nvSpPr>
            <p:spPr/>
            <p:txBody>
              <a:bodyPr/>
              <a:lstStyle/>
              <a:p>
                <a:pPr marL="0" indent="0">
                  <a:buNone/>
                  <a:tabLst>
                    <a:tab pos="1414463" algn="l"/>
                  </a:tabLst>
                </a:pPr>
                <a:r>
                  <a:rPr lang="en-US" b="1" u="sng" dirty="0"/>
                  <a:t>KeyGen</a:t>
                </a:r>
                <a:r>
                  <a:rPr lang="en-US" dirty="0"/>
                  <a:t>():	choose random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oMath>
                </a14:m>
                <a:r>
                  <a:rPr lang="en-US" b="0" i="0" dirty="0">
                    <a:latin typeface="+mj-lt"/>
                    <a:ea typeface="Cambria Math" panose="02040503050406030204" pitchFamily="18" charset="0"/>
                  </a:rPr>
                  <a:t>  in   </a:t>
                </a:r>
                <a14:m>
                  <m:oMath xmlns:m="http://schemas.openxmlformats.org/officeDocument/2006/math">
                    <m:r>
                      <a:rPr lang="en-US" b="0" i="1" smtClean="0">
                        <a:latin typeface="Cambria Math" panose="02040503050406030204" pitchFamily="18" charset="0"/>
                        <a:ea typeface="Cambria Math" panose="02040503050406030204" pitchFamily="18" charset="0"/>
                      </a:rPr>
                      <m:t>{1, …, </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oMath>
                </a14:m>
                <a:endParaRPr lang="en-US" dirty="0"/>
              </a:p>
              <a:p>
                <a:pPr marL="0" indent="0">
                  <a:spcBef>
                    <a:spcPts val="1776"/>
                  </a:spcBef>
                  <a:buNone/>
                  <a:tabLst>
                    <a:tab pos="1414463" algn="l"/>
                  </a:tabLst>
                </a:pPr>
                <a:r>
                  <a:rPr lang="en-US" dirty="0"/>
                  <a:t>	output   </a:t>
                </a:r>
                <a:r>
                  <a:rPr lang="en-US" dirty="0" err="1"/>
                  <a:t>sk</a:t>
                </a:r>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    pk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i="1">
                            <a:latin typeface="Cambria Math" panose="02040503050406030204" pitchFamily="18" charset="0"/>
                            <a:ea typeface="Cambria Math" panose="02040503050406030204" pitchFamily="18" charset="0"/>
                          </a:rPr>
                          <m:t>𝛼</m:t>
                        </m:r>
                      </m:sup>
                    </m:sSup>
                  </m:oMath>
                </a14:m>
                <a:r>
                  <a:rPr lang="en-US" dirty="0"/>
                  <a:t>   ∈ G</a:t>
                </a:r>
              </a:p>
              <a:p>
                <a:pPr marL="0" indent="0">
                  <a:buNone/>
                  <a:tabLst>
                    <a:tab pos="1414463" algn="l"/>
                  </a:tabLst>
                </a:pPr>
                <a:endParaRPr lang="en-US" dirty="0"/>
              </a:p>
              <a:p>
                <a:pPr marL="0" indent="0">
                  <a:buNone/>
                  <a:tabLst>
                    <a:tab pos="1414463" algn="l"/>
                  </a:tabLst>
                </a:pPr>
                <a:r>
                  <a:rPr lang="en-US" b="1" u="sng" dirty="0"/>
                  <a:t>Sign</a:t>
                </a:r>
                <a:r>
                  <a:rPr lang="en-US" dirty="0"/>
                  <a:t>(</a:t>
                </a:r>
                <a:r>
                  <a:rPr lang="en-US" dirty="0" err="1"/>
                  <a:t>sk</a:t>
                </a:r>
                <a:r>
                  <a:rPr lang="en-US" dirty="0"/>
                  <a:t>, </a:t>
                </a:r>
                <a14:m>
                  <m:oMath xmlns:m="http://schemas.openxmlformats.org/officeDocument/2006/math">
                    <m:r>
                      <a:rPr lang="en-US" i="1" dirty="0" smtClean="0">
                        <a:latin typeface="Cambria Math" panose="02040503050406030204" pitchFamily="18" charset="0"/>
                      </a:rPr>
                      <m:t>𝑚</m:t>
                    </m:r>
                  </m:oMath>
                </a14:m>
                <a:r>
                  <a:rPr lang="en-US" dirty="0"/>
                  <a:t>):    output    sig = </a:t>
                </a:r>
                <a14:m>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𝑚</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pk</m:t>
                        </m:r>
                        <m:r>
                          <a:rPr lang="en-US" i="1" dirty="0">
                            <a:latin typeface="Cambria Math" panose="02040503050406030204" pitchFamily="18" charset="0"/>
                          </a:rPr>
                          <m:t>)</m:t>
                        </m:r>
                      </m:e>
                      <m:sup>
                        <m:r>
                          <a:rPr lang="en-US" i="1">
                            <a:latin typeface="Cambria Math" panose="02040503050406030204" pitchFamily="18" charset="0"/>
                            <a:ea typeface="Cambria Math" panose="02040503050406030204" pitchFamily="18" charset="0"/>
                          </a:rPr>
                          <m:t>𝛼</m:t>
                        </m:r>
                      </m:sup>
                    </m:sSup>
                  </m:oMath>
                </a14:m>
                <a:r>
                  <a:rPr lang="en-US" dirty="0"/>
                  <a:t>   ∈ G</a:t>
                </a:r>
              </a:p>
              <a:p>
                <a:pPr marL="0" indent="0">
                  <a:buNone/>
                  <a:tabLst>
                    <a:tab pos="1414463" algn="l"/>
                  </a:tabLst>
                </a:pPr>
                <a:endParaRPr lang="en-US" dirty="0"/>
              </a:p>
              <a:p>
                <a:pPr marL="0" indent="0">
                  <a:buNone/>
                  <a:tabLst>
                    <a:tab pos="1414463" algn="l"/>
                  </a:tabLst>
                </a:pPr>
                <a:r>
                  <a:rPr lang="en-US" b="1" u="sng" dirty="0"/>
                  <a:t>Verify</a:t>
                </a:r>
                <a:r>
                  <a:rPr lang="en-US" dirty="0"/>
                  <a:t>(pk, </a:t>
                </a:r>
                <a14:m>
                  <m:oMath xmlns:m="http://schemas.openxmlformats.org/officeDocument/2006/math">
                    <m:r>
                      <a:rPr lang="en-US" i="1" dirty="0" smtClean="0">
                        <a:latin typeface="Cambria Math" panose="02040503050406030204" pitchFamily="18" charset="0"/>
                      </a:rPr>
                      <m:t>𝑚</m:t>
                    </m:r>
                  </m:oMath>
                </a14:m>
                <a:r>
                  <a:rPr lang="en-US" dirty="0"/>
                  <a:t>, sig):    output accept if    </a:t>
                </a:r>
                <a:r>
                  <a:rPr lang="en-US" dirty="0" err="1"/>
                  <a:t>log</a:t>
                </a:r>
                <a:r>
                  <a:rPr lang="en-US" sz="2800" baseline="-25000" dirty="0" err="1"/>
                  <a:t>g</a:t>
                </a:r>
                <a:r>
                  <a:rPr lang="en-US" dirty="0"/>
                  <a:t>(pk) = </a:t>
                </a:r>
                <a:r>
                  <a:rPr lang="en-US" dirty="0" err="1"/>
                  <a:t>log</a:t>
                </a:r>
                <a:r>
                  <a:rPr lang="en-US" sz="2800" i="0" baseline="-25000" dirty="0" err="1">
                    <a:latin typeface="+mj-lt"/>
                  </a:rPr>
                  <a:t>H</a:t>
                </a:r>
                <a:r>
                  <a:rPr lang="en-US" sz="2800" i="0" baseline="-25000" dirty="0">
                    <a:latin typeface="+mj-lt"/>
                  </a:rPr>
                  <a:t>(</a:t>
                </a:r>
                <a:r>
                  <a:rPr lang="en-US" sz="2800" i="0" baseline="-25000" dirty="0" err="1">
                    <a:latin typeface="+mj-lt"/>
                  </a:rPr>
                  <a:t>m,pk</a:t>
                </a:r>
                <a:r>
                  <a:rPr lang="en-US" i="0" baseline="-25000" dirty="0">
                    <a:latin typeface="+mj-lt"/>
                  </a:rPr>
                  <a:t>)</a:t>
                </a:r>
                <a:r>
                  <a:rPr lang="en-US" i="0" dirty="0">
                    <a:latin typeface="+mj-lt"/>
                  </a:rPr>
                  <a:t>(sig)</a:t>
                </a:r>
              </a:p>
              <a:p>
                <a:pPr marL="0" indent="0">
                  <a:buNone/>
                  <a:tabLst>
                    <a:tab pos="1414463" algn="l"/>
                  </a:tabLst>
                </a:pPr>
                <a:endParaRPr lang="en-US" baseline="-25000" dirty="0">
                  <a:latin typeface="+mj-lt"/>
                </a:endParaRPr>
              </a:p>
              <a:p>
                <a:pPr marL="0" indent="0">
                  <a:spcBef>
                    <a:spcPts val="1824"/>
                  </a:spcBef>
                  <a:buNone/>
                  <a:tabLst>
                    <a:tab pos="1414463" algn="l"/>
                  </a:tabLst>
                </a:pPr>
                <a:r>
                  <a:rPr lang="en-US" dirty="0">
                    <a:latin typeface="+mj-lt"/>
                  </a:rPr>
                  <a:t>Note:   signature on </a:t>
                </a:r>
                <a14:m>
                  <m:oMath xmlns:m="http://schemas.openxmlformats.org/officeDocument/2006/math">
                    <m:r>
                      <a:rPr lang="en-US" i="1" dirty="0" smtClean="0">
                        <a:latin typeface="Cambria Math" panose="02040503050406030204" pitchFamily="18" charset="0"/>
                      </a:rPr>
                      <m:t>𝑚</m:t>
                    </m:r>
                  </m:oMath>
                </a14:m>
                <a:r>
                  <a:rPr lang="en-US" dirty="0">
                    <a:latin typeface="+mj-lt"/>
                  </a:rPr>
                  <a:t> is unique!    (no malleability)</a:t>
                </a:r>
                <a:endParaRPr lang="en-US" dirty="0"/>
              </a:p>
            </p:txBody>
          </p:sp>
        </mc:Choice>
        <mc:Fallback xmlns="">
          <p:sp>
            <p:nvSpPr>
              <p:cNvPr id="3" name="Content Placeholder 2">
                <a:extLst>
                  <a:ext uri="{FF2B5EF4-FFF2-40B4-BE49-F238E27FC236}">
                    <a16:creationId xmlns:a16="http://schemas.microsoft.com/office/drawing/2014/main" id="{0D1E30CB-3815-E347-8379-020150BD47B6}"/>
                  </a:ext>
                </a:extLst>
              </p:cNvPr>
              <p:cNvSpPr>
                <a:spLocks noGrp="1" noRot="1" noChangeAspect="1" noMove="1" noResize="1" noEditPoints="1" noAdjustHandles="1" noChangeArrowheads="1" noChangeShapeType="1" noTextEdit="1"/>
              </p:cNvSpPr>
              <p:nvPr>
                <p:ph idx="1"/>
              </p:nvPr>
            </p:nvSpPr>
            <p:spPr>
              <a:blipFill>
                <a:blip r:embed="rId2"/>
                <a:stretch>
                  <a:fillRect l="-1235" t="-99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3B0657-ED2F-B441-AA69-0237C684C615}"/>
              </a:ext>
            </a:extLst>
          </p:cNvPr>
          <p:cNvSpPr/>
          <p:nvPr/>
        </p:nvSpPr>
        <p:spPr>
          <a:xfrm>
            <a:off x="2902688" y="1733107"/>
            <a:ext cx="3147238" cy="5422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072BCD-F57D-744F-A533-FB6A202BF0D2}"/>
              </a:ext>
            </a:extLst>
          </p:cNvPr>
          <p:cNvSpPr/>
          <p:nvPr/>
        </p:nvSpPr>
        <p:spPr>
          <a:xfrm>
            <a:off x="3235841" y="2597004"/>
            <a:ext cx="3026736" cy="5422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3763-61EE-7C49-A1DF-9E1C1FE855C4}"/>
              </a:ext>
            </a:extLst>
          </p:cNvPr>
          <p:cNvSpPr>
            <a:spLocks noGrp="1"/>
          </p:cNvSpPr>
          <p:nvPr>
            <p:ph type="title"/>
          </p:nvPr>
        </p:nvSpPr>
        <p:spPr/>
        <p:txBody>
          <a:bodyPr>
            <a:normAutofit fontScale="90000"/>
          </a:bodyPr>
          <a:lstStyle/>
          <a:p>
            <a:r>
              <a:rPr lang="en-US" dirty="0"/>
              <a:t>How does verify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0A35F1-FE64-154E-BDA4-073CE4045DB1}"/>
                  </a:ext>
                </a:extLst>
              </p:cNvPr>
              <p:cNvSpPr>
                <a:spLocks noGrp="1"/>
              </p:cNvSpPr>
              <p:nvPr>
                <p:ph idx="1"/>
              </p:nvPr>
            </p:nvSpPr>
            <p:spPr>
              <a:xfrm>
                <a:off x="457200" y="1200151"/>
                <a:ext cx="8686800" cy="3818430"/>
              </a:xfrm>
            </p:spPr>
            <p:txBody>
              <a:bodyPr/>
              <a:lstStyle/>
              <a:p>
                <a:pPr marL="0" indent="0">
                  <a:buNone/>
                </a:pPr>
                <a:r>
                  <a:rPr lang="en-US" b="1" u="sng" dirty="0"/>
                  <a:t>A pairing</a:t>
                </a:r>
                <a:r>
                  <a:rPr lang="en-US" dirty="0"/>
                  <a:t>:     an efficiently computable function    </a:t>
                </a:r>
                <a:r>
                  <a:rPr lang="en-US" dirty="0" err="1"/>
                  <a:t>e:G×G</a:t>
                </a:r>
                <a:r>
                  <a:rPr lang="en-US" dirty="0"/>
                  <a:t> ⇾ G’</a:t>
                </a:r>
              </a:p>
              <a:p>
                <a:pPr marL="0" indent="0">
                  <a:spcBef>
                    <a:spcPts val="2376"/>
                  </a:spcBef>
                  <a:buNone/>
                </a:pPr>
                <a:r>
                  <a:rPr lang="en-US" dirty="0"/>
                  <a:t>		such that    e(</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r>
                          <a:rPr lang="en-US"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smtClean="0">
                            <a:latin typeface="Cambria Math" panose="02040503050406030204" pitchFamily="18" charset="0"/>
                            <a:ea typeface="Cambria Math" panose="02040503050406030204" pitchFamily="18" charset="0"/>
                          </a:rPr>
                          <m:t>𝛽</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𝛼𝛽</m:t>
                        </m:r>
                      </m:sup>
                    </m:sSup>
                  </m:oMath>
                </a14:m>
                <a:r>
                  <a:rPr lang="en-US" dirty="0"/>
                  <a:t>         for all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oMath>
                </a14:m>
                <a:endParaRPr lang="en-US" dirty="0"/>
              </a:p>
              <a:p>
                <a:pPr marL="0" indent="0">
                  <a:spcBef>
                    <a:spcPts val="2376"/>
                  </a:spcBef>
                  <a:buNone/>
                </a:pPr>
                <a:r>
                  <a:rPr lang="en-US" dirty="0"/>
                  <a:t>		and is not degenerate: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rPr>
                      <m:t>(</m:t>
                    </m:r>
                    <m:r>
                      <a:rPr lang="en-US" i="1" dirty="0" smtClean="0">
                        <a:latin typeface="Cambria Math" panose="02040503050406030204" pitchFamily="18" charset="0"/>
                      </a:rPr>
                      <m:t>𝑔</m:t>
                    </m:r>
                    <m:r>
                      <a:rPr lang="en-US" i="1" dirty="0" smtClean="0">
                        <a:latin typeface="Cambria Math" panose="02040503050406030204" pitchFamily="18" charset="0"/>
                      </a:rPr>
                      <m:t>, </m:t>
                    </m:r>
                    <m:r>
                      <a:rPr lang="en-US" i="1" dirty="0" smtClean="0">
                        <a:latin typeface="Cambria Math" panose="02040503050406030204" pitchFamily="18" charset="0"/>
                      </a:rPr>
                      <m:t>𝑔</m:t>
                    </m:r>
                    <m:r>
                      <a:rPr lang="en-US" i="1" dirty="0" smtClean="0">
                        <a:latin typeface="Cambria Math" panose="02040503050406030204" pitchFamily="18" charset="0"/>
                      </a:rPr>
                      <m:t>)≠1</m:t>
                    </m:r>
                  </m:oMath>
                </a14:m>
                <a:endParaRPr lang="en-US" dirty="0"/>
              </a:p>
              <a:p>
                <a:pPr marL="0" indent="0">
                  <a:spcBef>
                    <a:spcPts val="2376"/>
                  </a:spcBef>
                  <a:buNone/>
                </a:pPr>
                <a:r>
                  <a:rPr lang="en-US" dirty="0"/>
                  <a:t>Observe:         </a:t>
                </a:r>
                <a:r>
                  <a:rPr lang="en-US" dirty="0" err="1"/>
                  <a:t>log</a:t>
                </a:r>
                <a:r>
                  <a:rPr lang="en-US" sz="2800" baseline="-25000" dirty="0" err="1"/>
                  <a:t>g</a:t>
                </a:r>
                <a:r>
                  <a:rPr lang="en-US" dirty="0"/>
                  <a:t>(pk) = </a:t>
                </a:r>
                <a:r>
                  <a:rPr lang="en-US" dirty="0" err="1"/>
                  <a:t>log</a:t>
                </a:r>
                <a:r>
                  <a:rPr lang="en-US" sz="2800" baseline="-25000" dirty="0" err="1"/>
                  <a:t>H</a:t>
                </a:r>
                <a:r>
                  <a:rPr lang="en-US" sz="2800" baseline="-25000" dirty="0"/>
                  <a:t>(</a:t>
                </a:r>
                <a:r>
                  <a:rPr lang="en-US" sz="2800" baseline="-25000" dirty="0" err="1"/>
                  <a:t>m,pk</a:t>
                </a:r>
                <a:r>
                  <a:rPr lang="en-US" baseline="-25000" dirty="0"/>
                  <a:t>)</a:t>
                </a:r>
                <a:r>
                  <a:rPr lang="en-US" dirty="0"/>
                  <a:t>(sig)</a:t>
                </a:r>
              </a:p>
              <a:p>
                <a:pPr marL="0" indent="0">
                  <a:spcBef>
                    <a:spcPts val="2376"/>
                  </a:spcBef>
                  <a:buNone/>
                </a:pPr>
                <a:r>
                  <a:rPr lang="en-US" dirty="0"/>
                  <a:t>  if and only if      e(g, sig)   =    e(pk, H(</a:t>
                </a:r>
                <a:r>
                  <a:rPr lang="en-US" dirty="0" err="1"/>
                  <a:t>m,pk</a:t>
                </a:r>
                <a:r>
                  <a:rPr lang="en-US" dirty="0"/>
                  <a:t>))</a:t>
                </a:r>
              </a:p>
            </p:txBody>
          </p:sp>
        </mc:Choice>
        <mc:Fallback xmlns="">
          <p:sp>
            <p:nvSpPr>
              <p:cNvPr id="3" name="Content Placeholder 2">
                <a:extLst>
                  <a:ext uri="{FF2B5EF4-FFF2-40B4-BE49-F238E27FC236}">
                    <a16:creationId xmlns:a16="http://schemas.microsoft.com/office/drawing/2014/main" id="{370A35F1-FE64-154E-BDA4-073CE4045DB1}"/>
                  </a:ext>
                </a:extLst>
              </p:cNvPr>
              <p:cNvSpPr>
                <a:spLocks noGrp="1" noRot="1" noChangeAspect="1" noMove="1" noResize="1" noEditPoints="1" noAdjustHandles="1" noChangeArrowheads="1" noChangeShapeType="1" noTextEdit="1"/>
              </p:cNvSpPr>
              <p:nvPr>
                <p:ph idx="1"/>
              </p:nvPr>
            </p:nvSpPr>
            <p:spPr>
              <a:xfrm>
                <a:off x="457200" y="1200151"/>
                <a:ext cx="8686800" cy="3818430"/>
              </a:xfrm>
              <a:blipFill>
                <a:blip r:embed="rId2"/>
                <a:stretch>
                  <a:fillRect l="-1170" t="-19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E2D9C57-3FD4-4C47-A0A7-0391BDAA96D9}"/>
              </a:ext>
            </a:extLst>
          </p:cNvPr>
          <p:cNvSpPr/>
          <p:nvPr/>
        </p:nvSpPr>
        <p:spPr>
          <a:xfrm>
            <a:off x="2764465" y="1823248"/>
            <a:ext cx="3200400" cy="56907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C99F2A3-68FC-854C-9F71-9ED2270390C0}"/>
              </a:ext>
            </a:extLst>
          </p:cNvPr>
          <p:cNvGrpSpPr/>
          <p:nvPr/>
        </p:nvGrpSpPr>
        <p:grpSpPr>
          <a:xfrm>
            <a:off x="1616149" y="4273470"/>
            <a:ext cx="4606967" cy="745111"/>
            <a:chOff x="1616149" y="4273470"/>
            <a:chExt cx="4606967" cy="745111"/>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22FD61-FDED-114E-9793-85293D324664}"/>
                    </a:ext>
                  </a:extLst>
                </p:cNvPr>
                <p:cNvSpPr txBox="1"/>
                <p:nvPr/>
              </p:nvSpPr>
              <p:spPr>
                <a:xfrm>
                  <a:off x="1616149" y="4495361"/>
                  <a:ext cx="4606967" cy="523220"/>
                </a:xfrm>
                <a:prstGeom prst="rect">
                  <a:avLst/>
                </a:prstGeom>
                <a:noFill/>
              </p:spPr>
              <p:txBody>
                <a:bodyPr wrap="none" rtlCol="0">
                  <a:spAutoFit/>
                </a:bodyPr>
                <a:lstStyle/>
                <a:p>
                  <a:r>
                    <a:rPr lang="en-US" dirty="0">
                      <a:latin typeface="+mn-lt"/>
                    </a:rPr>
                    <a:t>e</a:t>
                  </a:r>
                  <a:r>
                    <a:rPr lang="en-US" sz="2800" dirty="0">
                      <a:latin typeface="+mn-lt"/>
                    </a:rPr>
                    <a:t>(</a:t>
                  </a:r>
                  <a:r>
                    <a:rPr lang="en-US" dirty="0">
                      <a:latin typeface="+mn-lt"/>
                    </a:rPr>
                    <a:t>g,  H(</a:t>
                  </a:r>
                  <a:r>
                    <a:rPr lang="en-US" dirty="0" err="1">
                      <a:latin typeface="+mn-lt"/>
                    </a:rPr>
                    <a:t>m,pk</a:t>
                  </a:r>
                  <a:r>
                    <a:rPr lang="en-US" dirty="0">
                      <a:latin typeface="+mn-lt"/>
                    </a:rPr>
                    <a:t>)</a:t>
                  </a:r>
                  <a14:m>
                    <m:oMath xmlns:m="http://schemas.openxmlformats.org/officeDocument/2006/math">
                      <m:r>
                        <a:rPr lang="en-US" sz="2800" i="1" baseline="30000">
                          <a:latin typeface="Cambria Math" panose="02040503050406030204" pitchFamily="18" charset="0"/>
                          <a:ea typeface="Cambria Math" panose="02040503050406030204" pitchFamily="18" charset="0"/>
                        </a:rPr>
                        <m:t>𝛼</m:t>
                      </m:r>
                    </m:oMath>
                  </a14:m>
                  <a:r>
                    <a:rPr lang="en-US" sz="2800" dirty="0">
                      <a:latin typeface="+mn-lt"/>
                    </a:rPr>
                    <a:t>)  =   </a:t>
                  </a:r>
                  <a:r>
                    <a:rPr lang="en-US" dirty="0">
                      <a:latin typeface="+mn-lt"/>
                    </a:rPr>
                    <a:t>e</a:t>
                  </a:r>
                  <a:r>
                    <a:rPr lang="en-US" sz="2800" dirty="0">
                      <a:latin typeface="+mn-lt"/>
                    </a:rPr>
                    <a:t>(</a:t>
                  </a:r>
                  <a:r>
                    <a:rPr lang="en-US" dirty="0">
                      <a:latin typeface="+mn-lt"/>
                    </a:rPr>
                    <a:t>g</a:t>
                  </a:r>
                  <a14:m>
                    <m:oMath xmlns:m="http://schemas.openxmlformats.org/officeDocument/2006/math">
                      <m:r>
                        <a:rPr lang="en-US" sz="2800" i="1" baseline="30000" smtClean="0">
                          <a:latin typeface="Cambria Math" panose="02040503050406030204" pitchFamily="18" charset="0"/>
                          <a:ea typeface="Cambria Math" panose="02040503050406030204" pitchFamily="18" charset="0"/>
                        </a:rPr>
                        <m:t>𝛼</m:t>
                      </m:r>
                    </m:oMath>
                  </a14:m>
                  <a:r>
                    <a:rPr lang="en-US" dirty="0">
                      <a:latin typeface="+mn-lt"/>
                    </a:rPr>
                    <a:t>,  H(</a:t>
                  </a:r>
                  <a:r>
                    <a:rPr lang="en-US" dirty="0" err="1">
                      <a:latin typeface="+mn-lt"/>
                    </a:rPr>
                    <a:t>m,pk</a:t>
                  </a:r>
                  <a:r>
                    <a:rPr lang="en-US" dirty="0">
                      <a:latin typeface="+mn-lt"/>
                    </a:rPr>
                    <a:t>)</a:t>
                  </a:r>
                  <a:r>
                    <a:rPr lang="en-US" sz="2800" dirty="0">
                      <a:latin typeface="+mn-lt"/>
                    </a:rPr>
                    <a:t>)</a:t>
                  </a:r>
                  <a:endParaRPr lang="en-US" dirty="0">
                    <a:latin typeface="+mn-lt"/>
                  </a:endParaRPr>
                </a:p>
              </p:txBody>
            </p:sp>
          </mc:Choice>
          <mc:Fallback xmlns="">
            <p:sp>
              <p:nvSpPr>
                <p:cNvPr id="5" name="TextBox 4">
                  <a:extLst>
                    <a:ext uri="{FF2B5EF4-FFF2-40B4-BE49-F238E27FC236}">
                      <a16:creationId xmlns:a16="http://schemas.microsoft.com/office/drawing/2014/main" id="{7122FD61-FDED-114E-9793-85293D324664}"/>
                    </a:ext>
                  </a:extLst>
                </p:cNvPr>
                <p:cNvSpPr txBox="1">
                  <a:spLocks noRot="1" noChangeAspect="1" noMove="1" noResize="1" noEditPoints="1" noAdjustHandles="1" noChangeArrowheads="1" noChangeShapeType="1" noTextEdit="1"/>
                </p:cNvSpPr>
                <p:nvPr/>
              </p:nvSpPr>
              <p:spPr>
                <a:xfrm>
                  <a:off x="1616149" y="4495361"/>
                  <a:ext cx="4606967" cy="523220"/>
                </a:xfrm>
                <a:prstGeom prst="rect">
                  <a:avLst/>
                </a:prstGeom>
                <a:blipFill>
                  <a:blip r:embed="rId3"/>
                  <a:stretch>
                    <a:fillRect l="-2198" t="-11628" r="-549" b="-302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D27A3F9-9909-F447-8350-C094FCAC3C69}"/>
                </a:ext>
              </a:extLst>
            </p:cNvPr>
            <p:cNvSpPr txBox="1"/>
            <p:nvPr/>
          </p:nvSpPr>
          <p:spPr>
            <a:xfrm rot="5400000">
              <a:off x="2923954" y="4223380"/>
              <a:ext cx="338554" cy="461665"/>
            </a:xfrm>
            <a:prstGeom prst="rect">
              <a:avLst/>
            </a:prstGeom>
            <a:noFill/>
          </p:spPr>
          <p:txBody>
            <a:bodyPr wrap="none" rtlCol="0">
              <a:spAutoFit/>
            </a:bodyPr>
            <a:lstStyle/>
            <a:p>
              <a:pPr algn="l"/>
              <a:r>
                <a:rPr lang="en-US" dirty="0">
                  <a:latin typeface="+mn-lt"/>
                </a:rPr>
                <a:t>=</a:t>
              </a:r>
            </a:p>
          </p:txBody>
        </p:sp>
        <p:sp>
          <p:nvSpPr>
            <p:cNvPr id="7" name="TextBox 6">
              <a:extLst>
                <a:ext uri="{FF2B5EF4-FFF2-40B4-BE49-F238E27FC236}">
                  <a16:creationId xmlns:a16="http://schemas.microsoft.com/office/drawing/2014/main" id="{C81D7D11-417F-7B40-BB45-200CB3590C46}"/>
                </a:ext>
              </a:extLst>
            </p:cNvPr>
            <p:cNvSpPr txBox="1"/>
            <p:nvPr/>
          </p:nvSpPr>
          <p:spPr>
            <a:xfrm rot="5400000">
              <a:off x="4735035" y="4211914"/>
              <a:ext cx="338554" cy="461665"/>
            </a:xfrm>
            <a:prstGeom prst="rect">
              <a:avLst/>
            </a:prstGeom>
            <a:noFill/>
          </p:spPr>
          <p:txBody>
            <a:bodyPr wrap="none" rtlCol="0">
              <a:spAutoFit/>
            </a:bodyPr>
            <a:lstStyle/>
            <a:p>
              <a:pPr algn="l"/>
              <a:r>
                <a:rPr lang="en-US" dirty="0">
                  <a:latin typeface="+mn-lt"/>
                </a:rPr>
                <a:t>=</a:t>
              </a:r>
            </a:p>
          </p:txBody>
        </p:sp>
      </p:grpSp>
      <p:sp>
        <p:nvSpPr>
          <p:cNvPr id="9" name="Rectangular Callout 8">
            <a:extLst>
              <a:ext uri="{FF2B5EF4-FFF2-40B4-BE49-F238E27FC236}">
                <a16:creationId xmlns:a16="http://schemas.microsoft.com/office/drawing/2014/main" id="{220C5F67-D8BC-C143-A0FF-FE4B4E848123}"/>
              </a:ext>
            </a:extLst>
          </p:cNvPr>
          <p:cNvSpPr/>
          <p:nvPr/>
        </p:nvSpPr>
        <p:spPr>
          <a:xfrm>
            <a:off x="6890657" y="2766465"/>
            <a:ext cx="1796143" cy="833983"/>
          </a:xfrm>
          <a:prstGeom prst="wedgeRectCallout">
            <a:avLst>
              <a:gd name="adj1" fmla="val -96288"/>
              <a:gd name="adj2" fmla="val 1173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verify test</a:t>
            </a:r>
          </a:p>
        </p:txBody>
      </p:sp>
      <p:sp>
        <p:nvSpPr>
          <p:cNvPr id="10" name="Rectangle 9">
            <a:extLst>
              <a:ext uri="{FF2B5EF4-FFF2-40B4-BE49-F238E27FC236}">
                <a16:creationId xmlns:a16="http://schemas.microsoft.com/office/drawing/2014/main" id="{CD8EB194-6AD0-0446-8373-F5BDDAFFCDAA}"/>
              </a:ext>
            </a:extLst>
          </p:cNvPr>
          <p:cNvSpPr/>
          <p:nvPr/>
        </p:nvSpPr>
        <p:spPr>
          <a:xfrm>
            <a:off x="2477386" y="3921743"/>
            <a:ext cx="3745730" cy="3950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5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dirty="0"/>
              <a:t>Properties:  signature aggregation  </a:t>
            </a:r>
            <a:r>
              <a:rPr lang="en-US" sz="1500" dirty="0"/>
              <a:t>[BGLS’03]</a:t>
            </a:r>
            <a:endParaRPr lang="en-US" dirty="0"/>
          </a:p>
        </p:txBody>
      </p:sp>
      <p:sp>
        <p:nvSpPr>
          <p:cNvPr id="15" name="Content Placeholder 2"/>
          <p:cNvSpPr txBox="1">
            <a:spLocks/>
          </p:cNvSpPr>
          <p:nvPr/>
        </p:nvSpPr>
        <p:spPr>
          <a:xfrm>
            <a:off x="457200" y="993962"/>
            <a:ext cx="6572250" cy="609600"/>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u="sng" dirty="0"/>
              <a:t>Anyone</a:t>
            </a:r>
            <a:r>
              <a:rPr lang="en-US" dirty="0"/>
              <a:t> can compress  n  signatures into </a:t>
            </a:r>
            <a:r>
              <a:rPr lang="en-US" u="sng" dirty="0"/>
              <a:t>one</a:t>
            </a:r>
            <a:endParaRPr lang="en-US" sz="1600" dirty="0"/>
          </a:p>
        </p:txBody>
      </p:sp>
      <p:sp>
        <p:nvSpPr>
          <p:cNvPr id="36" name="TextBox 35"/>
          <p:cNvSpPr txBox="1"/>
          <p:nvPr/>
        </p:nvSpPr>
        <p:spPr>
          <a:xfrm>
            <a:off x="285741" y="2468622"/>
            <a:ext cx="2611612" cy="461665"/>
          </a:xfrm>
          <a:prstGeom prst="rect">
            <a:avLst/>
          </a:prstGeom>
          <a:noFill/>
        </p:spPr>
        <p:txBody>
          <a:bodyPr wrap="none" rtlCol="0">
            <a:spAutoFit/>
          </a:bodyPr>
          <a:lstStyle/>
          <a:p>
            <a:r>
              <a:rPr lang="en-US" dirty="0">
                <a:latin typeface="+mn-lt"/>
              </a:rPr>
              <a:t>pk</a:t>
            </a:r>
            <a:r>
              <a:rPr lang="en-US" baseline="-25000" dirty="0">
                <a:latin typeface="+mn-lt"/>
              </a:rPr>
              <a:t>1</a:t>
            </a:r>
            <a:r>
              <a:rPr lang="en-US" dirty="0">
                <a:latin typeface="+mn-lt"/>
              </a:rPr>
              <a:t>  ,  m</a:t>
            </a:r>
            <a:r>
              <a:rPr lang="en-US" baseline="-25000" dirty="0">
                <a:latin typeface="+mn-lt"/>
              </a:rPr>
              <a:t>1</a:t>
            </a:r>
            <a:r>
              <a:rPr lang="en-US" dirty="0">
                <a:latin typeface="+mn-lt"/>
              </a:rPr>
              <a:t>  ⟶  </a:t>
            </a:r>
            <a:r>
              <a:rPr lang="el-GR" dirty="0">
                <a:latin typeface="+mn-lt"/>
              </a:rPr>
              <a:t>σ</a:t>
            </a:r>
            <a:r>
              <a:rPr lang="en-US" baseline="-25000" dirty="0">
                <a:latin typeface="+mn-lt"/>
              </a:rPr>
              <a:t>1</a:t>
            </a:r>
            <a:r>
              <a:rPr lang="en-US" dirty="0">
                <a:latin typeface="+mn-lt"/>
              </a:rPr>
              <a:t>      </a:t>
            </a:r>
          </a:p>
        </p:txBody>
      </p:sp>
      <p:sp>
        <p:nvSpPr>
          <p:cNvPr id="37" name="TextBox 36"/>
          <p:cNvSpPr txBox="1"/>
          <p:nvPr/>
        </p:nvSpPr>
        <p:spPr>
          <a:xfrm>
            <a:off x="300986" y="3340204"/>
            <a:ext cx="2621230" cy="461665"/>
          </a:xfrm>
          <a:prstGeom prst="rect">
            <a:avLst/>
          </a:prstGeom>
          <a:noFill/>
        </p:spPr>
        <p:txBody>
          <a:bodyPr wrap="none" rtlCol="0">
            <a:spAutoFit/>
          </a:bodyPr>
          <a:lstStyle/>
          <a:p>
            <a:r>
              <a:rPr lang="en-US" dirty="0" err="1">
                <a:latin typeface="+mn-lt"/>
              </a:rPr>
              <a:t>pk</a:t>
            </a:r>
            <a:r>
              <a:rPr lang="en-US" baseline="-25000" dirty="0" err="1">
                <a:latin typeface="+mn-lt"/>
              </a:rPr>
              <a:t>n</a:t>
            </a:r>
            <a:r>
              <a:rPr lang="en-US" dirty="0">
                <a:latin typeface="+mn-lt"/>
              </a:rPr>
              <a:t>  ,  </a:t>
            </a:r>
            <a:r>
              <a:rPr lang="en-US" dirty="0" err="1">
                <a:latin typeface="+mn-lt"/>
              </a:rPr>
              <a:t>m</a:t>
            </a:r>
            <a:r>
              <a:rPr lang="en-US" baseline="-25000" dirty="0" err="1">
                <a:latin typeface="+mn-lt"/>
              </a:rPr>
              <a:t>n</a:t>
            </a:r>
            <a:r>
              <a:rPr lang="en-US" dirty="0">
                <a:latin typeface="+mn-lt"/>
              </a:rPr>
              <a:t>  ⟶  </a:t>
            </a:r>
            <a:r>
              <a:rPr lang="el-GR" dirty="0">
                <a:latin typeface="+mn-lt"/>
              </a:rPr>
              <a:t>σ</a:t>
            </a:r>
            <a:r>
              <a:rPr lang="en-US" baseline="-25000" dirty="0">
                <a:latin typeface="+mn-lt"/>
              </a:rPr>
              <a:t>n</a:t>
            </a:r>
            <a:r>
              <a:rPr lang="en-US" dirty="0">
                <a:latin typeface="+mn-lt"/>
              </a:rPr>
              <a:t>      </a:t>
            </a:r>
          </a:p>
        </p:txBody>
      </p:sp>
      <p:sp>
        <p:nvSpPr>
          <p:cNvPr id="38" name="TextBox 37"/>
          <p:cNvSpPr txBox="1"/>
          <p:nvPr/>
        </p:nvSpPr>
        <p:spPr>
          <a:xfrm>
            <a:off x="1092437" y="2890935"/>
            <a:ext cx="342681" cy="553998"/>
          </a:xfrm>
          <a:prstGeom prst="rect">
            <a:avLst/>
          </a:prstGeom>
          <a:noFill/>
        </p:spPr>
        <p:txBody>
          <a:bodyPr wrap="none" rtlCol="0">
            <a:spAutoFit/>
          </a:bodyPr>
          <a:lstStyle/>
          <a:p>
            <a:r>
              <a:rPr lang="en-US" sz="3000" b="1" dirty="0"/>
              <a:t>⋮</a:t>
            </a:r>
          </a:p>
        </p:txBody>
      </p:sp>
      <p:grpSp>
        <p:nvGrpSpPr>
          <p:cNvPr id="41" name="Group 40"/>
          <p:cNvGrpSpPr/>
          <p:nvPr/>
        </p:nvGrpSpPr>
        <p:grpSpPr>
          <a:xfrm>
            <a:off x="2476156" y="2502004"/>
            <a:ext cx="1417121" cy="1295400"/>
            <a:chOff x="2743198" y="3395683"/>
            <a:chExt cx="1681134" cy="1295400"/>
          </a:xfrm>
        </p:grpSpPr>
        <p:sp>
          <p:nvSpPr>
            <p:cNvPr id="39" name="Trapezoid 38"/>
            <p:cNvSpPr/>
            <p:nvPr/>
          </p:nvSpPr>
          <p:spPr>
            <a:xfrm rot="5400000">
              <a:off x="2908715" y="3230166"/>
              <a:ext cx="1295400" cy="1626433"/>
            </a:xfrm>
            <a:prstGeom prst="trapezoid">
              <a:avLst>
                <a:gd name="adj" fmla="val 33192"/>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0" name="TextBox 39"/>
            <p:cNvSpPr txBox="1"/>
            <p:nvPr/>
          </p:nvSpPr>
          <p:spPr>
            <a:xfrm>
              <a:off x="2743200" y="3802618"/>
              <a:ext cx="1681132" cy="461665"/>
            </a:xfrm>
            <a:prstGeom prst="rect">
              <a:avLst/>
            </a:prstGeom>
            <a:noFill/>
          </p:spPr>
          <p:txBody>
            <a:bodyPr wrap="none" rtlCol="0">
              <a:spAutoFit/>
            </a:bodyPr>
            <a:lstStyle/>
            <a:p>
              <a:r>
                <a:rPr lang="en-US" dirty="0">
                  <a:latin typeface="+mn-lt"/>
                </a:rPr>
                <a:t>aggregate</a:t>
              </a:r>
              <a:endParaRPr lang="en-US" sz="1800" dirty="0">
                <a:latin typeface="+mn-lt"/>
              </a:endParaRPr>
            </a:p>
          </p:txBody>
        </p:sp>
      </p:grpSp>
      <p:sp>
        <p:nvSpPr>
          <p:cNvPr id="42" name="TextBox 41"/>
          <p:cNvSpPr txBox="1"/>
          <p:nvPr/>
        </p:nvSpPr>
        <p:spPr>
          <a:xfrm>
            <a:off x="3847167" y="2849994"/>
            <a:ext cx="830678" cy="523220"/>
          </a:xfrm>
          <a:prstGeom prst="rect">
            <a:avLst/>
          </a:prstGeom>
          <a:noFill/>
        </p:spPr>
        <p:txBody>
          <a:bodyPr wrap="none" rtlCol="0">
            <a:spAutoFit/>
          </a:bodyPr>
          <a:lstStyle/>
          <a:p>
            <a:r>
              <a:rPr lang="en-US" sz="1800" dirty="0"/>
              <a:t>⟶ </a:t>
            </a:r>
            <a:r>
              <a:rPr lang="el-GR" sz="2800" dirty="0">
                <a:latin typeface="+mn-lt"/>
              </a:rPr>
              <a:t>σ</a:t>
            </a:r>
            <a:r>
              <a:rPr lang="en-US" sz="2800" baseline="30000" dirty="0">
                <a:latin typeface="+mn-lt"/>
              </a:rPr>
              <a:t>*</a:t>
            </a:r>
          </a:p>
        </p:txBody>
      </p:sp>
      <p:grpSp>
        <p:nvGrpSpPr>
          <p:cNvPr id="47" name="Group 46"/>
          <p:cNvGrpSpPr/>
          <p:nvPr/>
        </p:nvGrpSpPr>
        <p:grpSpPr>
          <a:xfrm>
            <a:off x="4986663" y="2343151"/>
            <a:ext cx="3869137" cy="1708160"/>
            <a:chOff x="5721419" y="3236830"/>
            <a:chExt cx="4589968" cy="1708160"/>
          </a:xfrm>
        </p:grpSpPr>
        <p:sp>
          <p:nvSpPr>
            <p:cNvPr id="43" name="TextBox 42"/>
            <p:cNvSpPr txBox="1"/>
            <p:nvPr/>
          </p:nvSpPr>
          <p:spPr>
            <a:xfrm>
              <a:off x="5721419" y="3236830"/>
              <a:ext cx="4589968" cy="1708160"/>
            </a:xfrm>
            <a:prstGeom prst="rect">
              <a:avLst/>
            </a:prstGeom>
            <a:noFill/>
            <a:ln>
              <a:solidFill>
                <a:srgbClr val="000000"/>
              </a:solidFill>
            </a:ln>
          </p:spPr>
          <p:txBody>
            <a:bodyPr wrap="none" tIns="68580" rtlCol="0">
              <a:spAutoFit/>
            </a:bodyPr>
            <a:lstStyle/>
            <a:p>
              <a:r>
                <a:rPr lang="en-US" sz="2000" dirty="0">
                  <a:latin typeface="+mn-lt"/>
                </a:rPr>
                <a:t>Verify</a:t>
              </a:r>
              <a:r>
                <a:rPr lang="en-US" dirty="0">
                  <a:latin typeface="+mn-lt"/>
                </a:rPr>
                <a:t>( </a:t>
              </a:r>
              <a:r>
                <a:rPr lang="en-US" b="1" dirty="0">
                  <a:latin typeface="+mn-lt"/>
                </a:rPr>
                <a:t>pk</a:t>
              </a:r>
              <a:r>
                <a:rPr lang="en-US" dirty="0">
                  <a:latin typeface="+mn-lt"/>
                </a:rPr>
                <a:t> , </a:t>
              </a:r>
              <a:r>
                <a:rPr lang="en-US" b="1" dirty="0">
                  <a:latin typeface="+mn-lt"/>
                </a:rPr>
                <a:t>m</a:t>
              </a:r>
              <a:r>
                <a:rPr lang="en-US" dirty="0">
                  <a:latin typeface="+mn-lt"/>
                </a:rPr>
                <a:t> , </a:t>
              </a:r>
              <a:r>
                <a:rPr lang="el-GR" dirty="0">
                  <a:latin typeface="+mn-lt"/>
                </a:rPr>
                <a:t>σ</a:t>
              </a:r>
              <a:r>
                <a:rPr lang="en-US" baseline="30000" dirty="0">
                  <a:latin typeface="+mn-lt"/>
                </a:rPr>
                <a:t>*</a:t>
              </a:r>
              <a:r>
                <a:rPr lang="en-US" dirty="0">
                  <a:latin typeface="+mn-lt"/>
                </a:rPr>
                <a:t> ) = “accept”</a:t>
              </a:r>
            </a:p>
            <a:p>
              <a:pPr>
                <a:spcBef>
                  <a:spcPts val="900"/>
                </a:spcBef>
              </a:pPr>
              <a:r>
                <a:rPr lang="en-US" dirty="0">
                  <a:latin typeface="+mn-lt"/>
                </a:rPr>
                <a:t>convinces verifier that</a:t>
              </a:r>
              <a:br>
                <a:rPr lang="en-US" dirty="0">
                  <a:latin typeface="+mn-lt"/>
                </a:rPr>
              </a:br>
              <a:r>
                <a:rPr lang="en-US" dirty="0">
                  <a:latin typeface="+mn-lt"/>
                </a:rPr>
                <a:t>    for </a:t>
              </a:r>
              <a:r>
                <a:rPr lang="en-US" dirty="0" err="1">
                  <a:latin typeface="+mn-lt"/>
                </a:rPr>
                <a:t>i</a:t>
              </a:r>
              <a:r>
                <a:rPr lang="en-US" dirty="0">
                  <a:latin typeface="+mn-lt"/>
                </a:rPr>
                <a:t>=1,…,n:</a:t>
              </a:r>
              <a:br>
                <a:rPr lang="en-US" dirty="0">
                  <a:latin typeface="+mn-lt"/>
                </a:rPr>
              </a:br>
              <a:r>
                <a:rPr lang="en-US" dirty="0">
                  <a:latin typeface="+mn-lt"/>
                </a:rPr>
                <a:t>        user </a:t>
              </a:r>
              <a:r>
                <a:rPr lang="en-US" dirty="0" err="1">
                  <a:latin typeface="+mn-lt"/>
                </a:rPr>
                <a:t>i</a:t>
              </a:r>
              <a:r>
                <a:rPr lang="en-US" dirty="0">
                  <a:latin typeface="+mn-lt"/>
                </a:rPr>
                <a:t> signed </a:t>
              </a:r>
              <a:r>
                <a:rPr lang="en-US" dirty="0" err="1">
                  <a:latin typeface="+mn-lt"/>
                </a:rPr>
                <a:t>msg</a:t>
              </a:r>
              <a:r>
                <a:rPr lang="en-US" dirty="0">
                  <a:latin typeface="+mn-lt"/>
                </a:rPr>
                <a:t> m</a:t>
              </a:r>
              <a:r>
                <a:rPr lang="en-US" baseline="-25000" dirty="0">
                  <a:latin typeface="+mn-lt"/>
                </a:rPr>
                <a:t>i</a:t>
              </a:r>
            </a:p>
          </p:txBody>
        </p:sp>
        <p:cxnSp>
          <p:nvCxnSpPr>
            <p:cNvPr id="45" name="Straight Connector 44"/>
            <p:cNvCxnSpPr/>
            <p:nvPr/>
          </p:nvCxnSpPr>
          <p:spPr>
            <a:xfrm>
              <a:off x="6781290" y="3331816"/>
              <a:ext cx="22860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362925" y="3355523"/>
              <a:ext cx="22860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B092DC2D-2955-794C-8CC2-1AECF8796B96}"/>
              </a:ext>
            </a:extLst>
          </p:cNvPr>
          <p:cNvGrpSpPr/>
          <p:nvPr/>
        </p:nvGrpSpPr>
        <p:grpSpPr>
          <a:xfrm>
            <a:off x="1045573" y="3349256"/>
            <a:ext cx="3338074" cy="1577421"/>
            <a:chOff x="1045573" y="3349256"/>
            <a:chExt cx="3338074" cy="1577421"/>
          </a:xfrm>
        </p:grpSpPr>
        <p:sp>
          <p:nvSpPr>
            <p:cNvPr id="2" name="TextBox 1">
              <a:extLst>
                <a:ext uri="{FF2B5EF4-FFF2-40B4-BE49-F238E27FC236}">
                  <a16:creationId xmlns:a16="http://schemas.microsoft.com/office/drawing/2014/main" id="{C9329BE4-D015-BB44-BE1E-FF09C7006A72}"/>
                </a:ext>
              </a:extLst>
            </p:cNvPr>
            <p:cNvSpPr txBox="1"/>
            <p:nvPr/>
          </p:nvSpPr>
          <p:spPr>
            <a:xfrm>
              <a:off x="1045573" y="4465012"/>
              <a:ext cx="2861168" cy="461665"/>
            </a:xfrm>
            <a:prstGeom prst="rect">
              <a:avLst/>
            </a:prstGeom>
            <a:noFill/>
            <a:ln>
              <a:solidFill>
                <a:schemeClr val="accent1"/>
              </a:solidFill>
            </a:ln>
          </p:spPr>
          <p:txBody>
            <a:bodyPr wrap="none" rtlCol="0">
              <a:spAutoFit/>
            </a:bodyPr>
            <a:lstStyle/>
            <a:p>
              <a:pPr algn="l"/>
              <a:r>
                <a:rPr lang="en-US" dirty="0">
                  <a:latin typeface="+mn-lt"/>
                </a:rPr>
                <a:t>single short signature</a:t>
              </a:r>
            </a:p>
          </p:txBody>
        </p:sp>
        <p:sp>
          <p:nvSpPr>
            <p:cNvPr id="3" name="Freeform 2">
              <a:extLst>
                <a:ext uri="{FF2B5EF4-FFF2-40B4-BE49-F238E27FC236}">
                  <a16:creationId xmlns:a16="http://schemas.microsoft.com/office/drawing/2014/main" id="{CFD7D8E5-9E7D-0242-B5B5-5D7A87A3211B}"/>
                </a:ext>
              </a:extLst>
            </p:cNvPr>
            <p:cNvSpPr/>
            <p:nvPr/>
          </p:nvSpPr>
          <p:spPr>
            <a:xfrm>
              <a:off x="3795823" y="3349256"/>
              <a:ext cx="587824" cy="1105786"/>
            </a:xfrm>
            <a:custGeom>
              <a:avLst/>
              <a:gdLst>
                <a:gd name="connsiteX0" fmla="*/ 0 w 587824"/>
                <a:gd name="connsiteY0" fmla="*/ 1105786 h 1105786"/>
                <a:gd name="connsiteX1" fmla="*/ 499730 w 587824"/>
                <a:gd name="connsiteY1" fmla="*/ 637953 h 1105786"/>
                <a:gd name="connsiteX2" fmla="*/ 584791 w 587824"/>
                <a:gd name="connsiteY2" fmla="*/ 0 h 1105786"/>
              </a:gdLst>
              <a:ahLst/>
              <a:cxnLst>
                <a:cxn ang="0">
                  <a:pos x="connsiteX0" y="connsiteY0"/>
                </a:cxn>
                <a:cxn ang="0">
                  <a:pos x="connsiteX1" y="connsiteY1"/>
                </a:cxn>
                <a:cxn ang="0">
                  <a:pos x="connsiteX2" y="connsiteY2"/>
                </a:cxn>
              </a:cxnLst>
              <a:rect l="l" t="t" r="r" b="b"/>
              <a:pathLst>
                <a:path w="587824" h="1105786">
                  <a:moveTo>
                    <a:pt x="0" y="1105786"/>
                  </a:moveTo>
                  <a:cubicBezTo>
                    <a:pt x="201132" y="964018"/>
                    <a:pt x="402265" y="822251"/>
                    <a:pt x="499730" y="637953"/>
                  </a:cubicBezTo>
                  <a:cubicBezTo>
                    <a:pt x="597195" y="453655"/>
                    <a:pt x="590993" y="226827"/>
                    <a:pt x="584791" y="0"/>
                  </a:cubicBezTo>
                </a:path>
              </a:pathLst>
            </a:custGeom>
            <a:noFill/>
            <a:ln w="381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26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F28B-FFD4-ECD5-4EBD-A90BF9C33A07}"/>
              </a:ext>
            </a:extLst>
          </p:cNvPr>
          <p:cNvSpPr>
            <a:spLocks noGrp="1"/>
          </p:cNvSpPr>
          <p:nvPr>
            <p:ph type="title"/>
          </p:nvPr>
        </p:nvSpPr>
        <p:spPr/>
        <p:txBody>
          <a:bodyPr>
            <a:normAutofit fontScale="90000"/>
          </a:bodyPr>
          <a:lstStyle/>
          <a:p>
            <a:r>
              <a:rPr lang="en-US" dirty="0"/>
              <a:t>Using ZK to fight disinformation </a:t>
            </a:r>
          </a:p>
        </p:txBody>
      </p:sp>
      <p:pic>
        <p:nvPicPr>
          <p:cNvPr id="4" name="Picture 3">
            <a:extLst>
              <a:ext uri="{FF2B5EF4-FFF2-40B4-BE49-F238E27FC236}">
                <a16:creationId xmlns:a16="http://schemas.microsoft.com/office/drawing/2014/main" id="{7C72864A-C48F-4D83-D5F4-AED3DF0C7207}"/>
              </a:ext>
            </a:extLst>
          </p:cNvPr>
          <p:cNvPicPr>
            <a:picLocks noChangeAspect="1"/>
          </p:cNvPicPr>
          <p:nvPr/>
        </p:nvPicPr>
        <p:blipFill>
          <a:blip r:embed="rId2"/>
          <a:stretch>
            <a:fillRect/>
          </a:stretch>
        </p:blipFill>
        <p:spPr>
          <a:xfrm>
            <a:off x="539496" y="1148059"/>
            <a:ext cx="5294640" cy="2363237"/>
          </a:xfrm>
          <a:prstGeom prst="rect">
            <a:avLst/>
          </a:prstGeom>
          <a:ln w="28575">
            <a:solidFill>
              <a:schemeClr val="accent1"/>
            </a:solidFill>
          </a:ln>
        </p:spPr>
      </p:pic>
      <p:pic>
        <p:nvPicPr>
          <p:cNvPr id="5" name="Picture 4">
            <a:extLst>
              <a:ext uri="{FF2B5EF4-FFF2-40B4-BE49-F238E27FC236}">
                <a16:creationId xmlns:a16="http://schemas.microsoft.com/office/drawing/2014/main" id="{72AFFD6F-BD00-1520-F338-E868330920E6}"/>
              </a:ext>
            </a:extLst>
          </p:cNvPr>
          <p:cNvPicPr>
            <a:picLocks noChangeAspect="1"/>
          </p:cNvPicPr>
          <p:nvPr/>
        </p:nvPicPr>
        <p:blipFill>
          <a:blip r:embed="rId3"/>
          <a:stretch>
            <a:fillRect/>
          </a:stretch>
        </p:blipFill>
        <p:spPr>
          <a:xfrm>
            <a:off x="1143000" y="2222390"/>
            <a:ext cx="7059168" cy="2018198"/>
          </a:xfrm>
          <a:prstGeom prst="rect">
            <a:avLst/>
          </a:prstGeom>
          <a:ln w="28575">
            <a:solidFill>
              <a:schemeClr val="accent1"/>
            </a:solidFill>
          </a:ln>
        </p:spPr>
      </p:pic>
      <p:pic>
        <p:nvPicPr>
          <p:cNvPr id="6" name="Picture 5">
            <a:extLst>
              <a:ext uri="{FF2B5EF4-FFF2-40B4-BE49-F238E27FC236}">
                <a16:creationId xmlns:a16="http://schemas.microsoft.com/office/drawing/2014/main" id="{E22346C8-2FD7-C8F8-1806-F5F421C37B2B}"/>
              </a:ext>
            </a:extLst>
          </p:cNvPr>
          <p:cNvPicPr>
            <a:picLocks noChangeAspect="1"/>
          </p:cNvPicPr>
          <p:nvPr/>
        </p:nvPicPr>
        <p:blipFill>
          <a:blip r:embed="rId4"/>
          <a:stretch>
            <a:fillRect/>
          </a:stretch>
        </p:blipFill>
        <p:spPr>
          <a:xfrm>
            <a:off x="2551176" y="3401705"/>
            <a:ext cx="6437640" cy="1435941"/>
          </a:xfrm>
          <a:prstGeom prst="rect">
            <a:avLst/>
          </a:prstGeom>
          <a:ln w="28575">
            <a:solidFill>
              <a:schemeClr val="accent1"/>
            </a:solidFill>
          </a:ln>
        </p:spPr>
      </p:pic>
    </p:spTree>
    <p:extLst>
      <p:ext uri="{BB962C8B-B14F-4D97-AF65-F5344CB8AC3E}">
        <p14:creationId xmlns:p14="http://schemas.microsoft.com/office/powerpoint/2010/main" val="15016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Aggregation:  how</a:t>
            </a:r>
            <a:br>
              <a:rPr lang="en-US" sz="1500" dirty="0">
                <a:latin typeface="Calibri"/>
                <a:cs typeface="Calibri"/>
                <a:sym typeface="Symbol" charset="0"/>
              </a:rPr>
            </a:br>
            <a:endParaRPr lang="en-US" sz="1500" dirty="0"/>
          </a:p>
        </p:txBody>
      </p:sp>
      <p:sp>
        <p:nvSpPr>
          <p:cNvPr id="3" name="Content Placeholder 2"/>
          <p:cNvSpPr>
            <a:spLocks noGrp="1"/>
          </p:cNvSpPr>
          <p:nvPr>
            <p:ph idx="1"/>
          </p:nvPr>
        </p:nvSpPr>
        <p:spPr>
          <a:xfrm>
            <a:off x="563335" y="3073233"/>
            <a:ext cx="6172200" cy="1543050"/>
          </a:xfrm>
        </p:spPr>
        <p:txBody>
          <a:bodyPr/>
          <a:lstStyle/>
          <a:p>
            <a:pPr marL="0" indent="0">
              <a:buNone/>
            </a:pPr>
            <a:r>
              <a:rPr lang="en-US" dirty="0"/>
              <a:t>Verifying an aggregate signature:   </a:t>
            </a:r>
            <a:r>
              <a:rPr lang="en-US" sz="1500" dirty="0"/>
              <a:t>(incomplete)</a:t>
            </a:r>
          </a:p>
        </p:txBody>
      </p:sp>
      <p:sp>
        <p:nvSpPr>
          <p:cNvPr id="4" name="Text Box 4"/>
          <p:cNvSpPr txBox="1">
            <a:spLocks noChangeArrowheads="1"/>
          </p:cNvSpPr>
          <p:nvPr/>
        </p:nvSpPr>
        <p:spPr bwMode="auto">
          <a:xfrm>
            <a:off x="684945" y="1004825"/>
            <a:ext cx="579197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dirty="0">
                <a:latin typeface="+mn-lt"/>
              </a:rPr>
              <a:t>user 1:   pk</a:t>
            </a:r>
            <a:r>
              <a:rPr lang="en-US" baseline="-25000" dirty="0">
                <a:latin typeface="+mn-lt"/>
              </a:rPr>
              <a:t>1</a:t>
            </a:r>
            <a:r>
              <a:rPr lang="en-US" dirty="0">
                <a:latin typeface="+mn-lt"/>
              </a:rPr>
              <a:t> = g</a:t>
            </a:r>
            <a:r>
              <a:rPr lang="el-GR" baseline="30000" dirty="0">
                <a:latin typeface="+mn-lt"/>
              </a:rPr>
              <a:t>α</a:t>
            </a:r>
            <a:r>
              <a:rPr lang="en-US" baseline="30000" dirty="0">
                <a:latin typeface="+mn-lt"/>
              </a:rPr>
              <a:t>1</a:t>
            </a:r>
            <a:r>
              <a:rPr lang="en-US" dirty="0">
                <a:latin typeface="+mn-lt"/>
              </a:rPr>
              <a:t> ,   m</a:t>
            </a:r>
            <a:r>
              <a:rPr lang="en-US" baseline="-25000" dirty="0">
                <a:latin typeface="+mn-lt"/>
              </a:rPr>
              <a:t>1</a:t>
            </a:r>
            <a:r>
              <a:rPr lang="en-US" dirty="0">
                <a:latin typeface="+mn-lt"/>
              </a:rPr>
              <a:t>   </a:t>
            </a:r>
            <a:r>
              <a:rPr lang="en-US" dirty="0">
                <a:latin typeface="+mn-lt"/>
                <a:sym typeface="Symbol" charset="0"/>
              </a:rPr>
              <a:t>⟶    </a:t>
            </a:r>
            <a:r>
              <a:rPr lang="el-GR" b="1" dirty="0">
                <a:solidFill>
                  <a:srgbClr val="0000FF"/>
                </a:solidFill>
                <a:latin typeface="+mn-lt"/>
                <a:sym typeface="Symbol" charset="0"/>
              </a:rPr>
              <a:t>σ</a:t>
            </a:r>
            <a:r>
              <a:rPr lang="en-US" b="1" baseline="-25000" dirty="0">
                <a:solidFill>
                  <a:srgbClr val="0000FF"/>
                </a:solidFill>
                <a:latin typeface="+mn-lt"/>
                <a:sym typeface="Symbol" charset="0"/>
              </a:rPr>
              <a:t>1</a:t>
            </a:r>
            <a:r>
              <a:rPr lang="en-US" b="1" dirty="0">
                <a:solidFill>
                  <a:srgbClr val="0000FF"/>
                </a:solidFill>
                <a:latin typeface="+mn-lt"/>
                <a:sym typeface="Symbol" charset="0"/>
              </a:rPr>
              <a:t>=H(m</a:t>
            </a:r>
            <a:r>
              <a:rPr lang="en-US" b="1" baseline="-25000" dirty="0">
                <a:solidFill>
                  <a:srgbClr val="0000FF"/>
                </a:solidFill>
                <a:latin typeface="+mn-lt"/>
                <a:sym typeface="Symbol" charset="0"/>
              </a:rPr>
              <a:t>1</a:t>
            </a:r>
            <a:r>
              <a:rPr lang="en-US" b="1" dirty="0">
                <a:solidFill>
                  <a:srgbClr val="0000FF"/>
                </a:solidFill>
                <a:latin typeface="+mn-lt"/>
                <a:sym typeface="Symbol" charset="0"/>
              </a:rPr>
              <a:t>,pk</a:t>
            </a:r>
            <a:r>
              <a:rPr lang="en-US" b="1" baseline="-25000" dirty="0">
                <a:solidFill>
                  <a:srgbClr val="0000FF"/>
                </a:solidFill>
                <a:latin typeface="+mn-lt"/>
                <a:sym typeface="Symbol" charset="0"/>
              </a:rPr>
              <a:t>1</a:t>
            </a:r>
            <a:r>
              <a:rPr lang="en-US" b="1" dirty="0">
                <a:solidFill>
                  <a:srgbClr val="0000FF"/>
                </a:solidFill>
                <a:latin typeface="+mn-lt"/>
                <a:sym typeface="Symbol" charset="0"/>
              </a:rPr>
              <a:t>)</a:t>
            </a:r>
            <a:r>
              <a:rPr lang="el-GR" sz="3200" b="1" baseline="30000" dirty="0">
                <a:solidFill>
                  <a:srgbClr val="0000FF"/>
                </a:solidFill>
                <a:latin typeface="+mn-lt"/>
                <a:sym typeface="Symbol" charset="0"/>
              </a:rPr>
              <a:t>α</a:t>
            </a:r>
            <a:r>
              <a:rPr lang="en-US" b="1" baseline="30000" dirty="0">
                <a:solidFill>
                  <a:srgbClr val="0000FF"/>
                </a:solidFill>
                <a:latin typeface="+mn-lt"/>
                <a:sym typeface="Symbol" charset="0"/>
              </a:rPr>
              <a:t>1</a:t>
            </a:r>
          </a:p>
        </p:txBody>
      </p:sp>
      <p:sp>
        <p:nvSpPr>
          <p:cNvPr id="7" name="Line 9"/>
          <p:cNvSpPr>
            <a:spLocks noChangeShapeType="1"/>
          </p:cNvSpPr>
          <p:nvPr/>
        </p:nvSpPr>
        <p:spPr bwMode="auto">
          <a:xfrm>
            <a:off x="2008414" y="1570965"/>
            <a:ext cx="0" cy="4572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3" name="AutoShape 17"/>
          <p:cNvSpPr>
            <a:spLocks/>
          </p:cNvSpPr>
          <p:nvPr/>
        </p:nvSpPr>
        <p:spPr bwMode="auto">
          <a:xfrm>
            <a:off x="457200" y="1140252"/>
            <a:ext cx="212271" cy="1390116"/>
          </a:xfrm>
          <a:prstGeom prst="leftBrace">
            <a:avLst>
              <a:gd name="adj1" fmla="val 75110"/>
              <a:gd name="adj2" fmla="val 50000"/>
            </a:avLst>
          </a:prstGeom>
          <a:noFill/>
          <a:ln w="3810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sz="1800"/>
          </a:p>
        </p:txBody>
      </p:sp>
      <p:sp>
        <p:nvSpPr>
          <p:cNvPr id="16" name="Text Box 4"/>
          <p:cNvSpPr txBox="1">
            <a:spLocks noChangeArrowheads="1"/>
          </p:cNvSpPr>
          <p:nvPr/>
        </p:nvSpPr>
        <p:spPr bwMode="auto">
          <a:xfrm>
            <a:off x="684945" y="2068703"/>
            <a:ext cx="58368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r>
              <a:rPr lang="en-US" dirty="0">
                <a:latin typeface="+mn-lt"/>
              </a:rPr>
              <a:t>user n:   </a:t>
            </a:r>
            <a:r>
              <a:rPr lang="en-US" dirty="0" err="1">
                <a:latin typeface="+mn-lt"/>
              </a:rPr>
              <a:t>pk</a:t>
            </a:r>
            <a:r>
              <a:rPr lang="en-US" baseline="-25000" dirty="0" err="1">
                <a:latin typeface="+mn-lt"/>
              </a:rPr>
              <a:t>n</a:t>
            </a:r>
            <a:r>
              <a:rPr lang="en-US" dirty="0">
                <a:latin typeface="+mn-lt"/>
              </a:rPr>
              <a:t> = g</a:t>
            </a:r>
            <a:r>
              <a:rPr lang="el-GR" baseline="30000" dirty="0">
                <a:latin typeface="+mn-lt"/>
              </a:rPr>
              <a:t>α</a:t>
            </a:r>
            <a:r>
              <a:rPr lang="en-US" baseline="30000" dirty="0">
                <a:latin typeface="+mn-lt"/>
              </a:rPr>
              <a:t>n</a:t>
            </a:r>
            <a:r>
              <a:rPr lang="en-US" dirty="0">
                <a:latin typeface="+mn-lt"/>
              </a:rPr>
              <a:t> ,   </a:t>
            </a:r>
            <a:r>
              <a:rPr lang="en-US" dirty="0" err="1">
                <a:latin typeface="+mn-lt"/>
              </a:rPr>
              <a:t>m</a:t>
            </a:r>
            <a:r>
              <a:rPr lang="en-US" baseline="-25000" dirty="0" err="1">
                <a:latin typeface="+mn-lt"/>
              </a:rPr>
              <a:t>n</a:t>
            </a:r>
            <a:r>
              <a:rPr lang="en-US" dirty="0">
                <a:latin typeface="+mn-lt"/>
              </a:rPr>
              <a:t>   </a:t>
            </a:r>
            <a:r>
              <a:rPr lang="en-US" dirty="0">
                <a:latin typeface="+mn-lt"/>
                <a:sym typeface="Symbol" charset="0"/>
              </a:rPr>
              <a:t>⟶    </a:t>
            </a:r>
            <a:r>
              <a:rPr lang="el-GR" b="1" dirty="0">
                <a:solidFill>
                  <a:srgbClr val="0000FF"/>
                </a:solidFill>
                <a:latin typeface="+mn-lt"/>
                <a:sym typeface="Symbol" charset="0"/>
              </a:rPr>
              <a:t>σ</a:t>
            </a:r>
            <a:r>
              <a:rPr lang="en-US" b="1" baseline="-25000" dirty="0">
                <a:solidFill>
                  <a:srgbClr val="0000FF"/>
                </a:solidFill>
                <a:latin typeface="+mn-lt"/>
                <a:sym typeface="Symbol" charset="0"/>
              </a:rPr>
              <a:t>n</a:t>
            </a:r>
            <a:r>
              <a:rPr lang="en-US" b="1" dirty="0">
                <a:solidFill>
                  <a:srgbClr val="0000FF"/>
                </a:solidFill>
                <a:latin typeface="+mn-lt"/>
                <a:sym typeface="Symbol" charset="0"/>
              </a:rPr>
              <a:t>=H(</a:t>
            </a:r>
            <a:r>
              <a:rPr lang="en-US" b="1" dirty="0" err="1">
                <a:solidFill>
                  <a:srgbClr val="0000FF"/>
                </a:solidFill>
                <a:latin typeface="+mn-lt"/>
                <a:sym typeface="Symbol" charset="0"/>
              </a:rPr>
              <a:t>m</a:t>
            </a:r>
            <a:r>
              <a:rPr lang="en-US" b="1" baseline="-25000" dirty="0" err="1">
                <a:solidFill>
                  <a:srgbClr val="0000FF"/>
                </a:solidFill>
                <a:latin typeface="+mn-lt"/>
                <a:sym typeface="Symbol" charset="0"/>
              </a:rPr>
              <a:t>n</a:t>
            </a:r>
            <a:r>
              <a:rPr lang="en-US" b="1" dirty="0" err="1">
                <a:solidFill>
                  <a:srgbClr val="0000FF"/>
                </a:solidFill>
                <a:latin typeface="+mn-lt"/>
                <a:sym typeface="Symbol" charset="0"/>
              </a:rPr>
              <a:t>,pk</a:t>
            </a:r>
            <a:r>
              <a:rPr lang="en-US" b="1" baseline="-25000" dirty="0" err="1">
                <a:solidFill>
                  <a:srgbClr val="0000FF"/>
                </a:solidFill>
                <a:latin typeface="+mn-lt"/>
                <a:sym typeface="Symbol" charset="0"/>
              </a:rPr>
              <a:t>n</a:t>
            </a:r>
            <a:r>
              <a:rPr lang="en-US" b="1" dirty="0">
                <a:solidFill>
                  <a:srgbClr val="0000FF"/>
                </a:solidFill>
                <a:latin typeface="+mn-lt"/>
                <a:sym typeface="Symbol" charset="0"/>
              </a:rPr>
              <a:t>)</a:t>
            </a:r>
            <a:r>
              <a:rPr lang="el-GR" sz="3200" b="1" baseline="30000" dirty="0">
                <a:solidFill>
                  <a:srgbClr val="0000FF"/>
                </a:solidFill>
                <a:latin typeface="+mn-lt"/>
                <a:sym typeface="Symbol" charset="0"/>
              </a:rPr>
              <a:t>α</a:t>
            </a:r>
            <a:r>
              <a:rPr lang="en-US" b="1" baseline="30000" dirty="0">
                <a:solidFill>
                  <a:srgbClr val="0000FF"/>
                </a:solidFill>
                <a:latin typeface="+mn-lt"/>
                <a:sym typeface="Symbol" charset="0"/>
              </a:rPr>
              <a:t>n</a:t>
            </a:r>
          </a:p>
        </p:txBody>
      </p:sp>
      <p:grpSp>
        <p:nvGrpSpPr>
          <p:cNvPr id="25" name="Group 24"/>
          <p:cNvGrpSpPr/>
          <p:nvPr/>
        </p:nvGrpSpPr>
        <p:grpSpPr>
          <a:xfrm>
            <a:off x="6130711" y="1350231"/>
            <a:ext cx="2741964" cy="842760"/>
            <a:chOff x="5750087" y="1712397"/>
            <a:chExt cx="3655951" cy="1123679"/>
          </a:xfrm>
        </p:grpSpPr>
        <p:sp>
          <p:nvSpPr>
            <p:cNvPr id="9" name="Line 10"/>
            <p:cNvSpPr>
              <a:spLocks noChangeShapeType="1"/>
            </p:cNvSpPr>
            <p:nvPr/>
          </p:nvSpPr>
          <p:spPr bwMode="auto">
            <a:xfrm>
              <a:off x="5750087" y="1712397"/>
              <a:ext cx="1336514" cy="268804"/>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endParaRPr lang="en-US" sz="1800"/>
            </a:p>
          </p:txBody>
        </p:sp>
        <p:sp>
          <p:nvSpPr>
            <p:cNvPr id="11" name="Line 12"/>
            <p:cNvSpPr>
              <a:spLocks noChangeShapeType="1"/>
            </p:cNvSpPr>
            <p:nvPr/>
          </p:nvSpPr>
          <p:spPr bwMode="auto">
            <a:xfrm flipV="1">
              <a:off x="6053497" y="2285999"/>
              <a:ext cx="1033102" cy="550077"/>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endParaRPr lang="en-US" sz="1800" dirty="0"/>
            </a:p>
          </p:txBody>
        </p:sp>
        <p:sp>
          <p:nvSpPr>
            <p:cNvPr id="17" name="TextBox 16"/>
            <p:cNvSpPr txBox="1"/>
            <p:nvPr/>
          </p:nvSpPr>
          <p:spPr>
            <a:xfrm>
              <a:off x="7086600" y="1828801"/>
              <a:ext cx="2319438" cy="615553"/>
            </a:xfrm>
            <a:prstGeom prst="rect">
              <a:avLst/>
            </a:prstGeom>
            <a:solidFill>
              <a:schemeClr val="bg1">
                <a:lumMod val="85000"/>
              </a:schemeClr>
            </a:solidFill>
          </p:spPr>
          <p:txBody>
            <a:bodyPr wrap="none" rtlCol="0">
              <a:spAutoFit/>
            </a:bodyPr>
            <a:lstStyle/>
            <a:p>
              <a:r>
                <a:rPr lang="el-GR" b="1" dirty="0">
                  <a:solidFill>
                    <a:srgbClr val="0000FF"/>
                  </a:solidFill>
                  <a:latin typeface="+mn-lt"/>
                </a:rPr>
                <a:t>σ</a:t>
              </a:r>
              <a:r>
                <a:rPr lang="en-US" b="1" dirty="0">
                  <a:solidFill>
                    <a:srgbClr val="0000FF"/>
                  </a:solidFill>
                  <a:latin typeface="+mn-lt"/>
                </a:rPr>
                <a:t> ⟵ </a:t>
              </a:r>
              <a:r>
                <a:rPr lang="el-GR" b="1" dirty="0">
                  <a:solidFill>
                    <a:srgbClr val="0000FF"/>
                  </a:solidFill>
                  <a:latin typeface="+mn-lt"/>
                </a:rPr>
                <a:t>σ</a:t>
              </a:r>
              <a:r>
                <a:rPr lang="en-US" b="1" baseline="-25000" dirty="0">
                  <a:solidFill>
                    <a:srgbClr val="0000FF"/>
                  </a:solidFill>
                  <a:latin typeface="+mn-lt"/>
                </a:rPr>
                <a:t>1</a:t>
              </a:r>
              <a:r>
                <a:rPr lang="en-US" b="1" dirty="0">
                  <a:solidFill>
                    <a:srgbClr val="0000FF"/>
                  </a:solidFill>
                  <a:latin typeface="+mn-lt"/>
                </a:rPr>
                <a:t>⋯ </a:t>
              </a:r>
              <a:r>
                <a:rPr lang="el-GR" b="1" dirty="0">
                  <a:solidFill>
                    <a:srgbClr val="0000FF"/>
                  </a:solidFill>
                  <a:latin typeface="+mn-lt"/>
                </a:rPr>
                <a:t>σ</a:t>
              </a:r>
              <a:r>
                <a:rPr lang="en-US" b="1" baseline="-25000" dirty="0">
                  <a:solidFill>
                    <a:srgbClr val="0000FF"/>
                  </a:solidFill>
                  <a:latin typeface="+mn-lt"/>
                </a:rPr>
                <a:t>n</a:t>
              </a:r>
            </a:p>
          </p:txBody>
        </p:sp>
      </p:grpSp>
      <mc:AlternateContent xmlns:mc="http://schemas.openxmlformats.org/markup-compatibility/2006" xmlns:a14="http://schemas.microsoft.com/office/drawing/2010/main">
        <mc:Choice Requires="a14">
          <p:sp>
            <p:nvSpPr>
              <p:cNvPr id="21" name="TextBox 20"/>
              <p:cNvSpPr txBox="1"/>
              <p:nvPr/>
            </p:nvSpPr>
            <p:spPr>
              <a:xfrm>
                <a:off x="2057392" y="3655249"/>
                <a:ext cx="4142031" cy="462947"/>
              </a:xfrm>
              <a:prstGeom prst="rect">
                <a:avLst/>
              </a:prstGeom>
              <a:noFill/>
            </p:spPr>
            <p:txBody>
              <a:bodyPr wrap="none" rtlCol="0">
                <a:spAutoFit/>
              </a:bodyPr>
              <a:lstStyle/>
              <a:p>
                <a:pPr marL="0" lvl="1"/>
                <a14:m>
                  <m:oMath xmlns:m="http://schemas.openxmlformats.org/officeDocument/2006/math">
                    <m:nary>
                      <m:naryPr>
                        <m:chr m:val="∏"/>
                        <m:ctrlPr>
                          <a:rPr lang="en-US" i="1" smtClean="0">
                            <a:latin typeface="Cambria Math" panose="02040503050406030204" pitchFamily="18" charset="0"/>
                            <a:sym typeface="Symbol" charset="0"/>
                          </a:rPr>
                        </m:ctrlPr>
                      </m:naryPr>
                      <m:sub>
                        <m:r>
                          <m:rPr>
                            <m:brk m:alnAt="23"/>
                          </m:rPr>
                          <a:rPr lang="en-US" b="0" i="1" smtClean="0">
                            <a:latin typeface="Cambria Math" panose="02040503050406030204" pitchFamily="18" charset="0"/>
                            <a:sym typeface="Symbol" charset="0"/>
                          </a:rPr>
                          <m:t>𝑖</m:t>
                        </m:r>
                        <m:r>
                          <a:rPr lang="en-US" b="0" i="1" smtClean="0">
                            <a:latin typeface="Cambria Math" panose="02040503050406030204" pitchFamily="18" charset="0"/>
                            <a:sym typeface="Symbol" charset="0"/>
                          </a:rPr>
                          <m:t>=1</m:t>
                        </m:r>
                      </m:sub>
                      <m:sup>
                        <m:r>
                          <a:rPr lang="en-US" b="0" i="1" smtClean="0">
                            <a:latin typeface="Cambria Math" panose="02040503050406030204" pitchFamily="18" charset="0"/>
                            <a:sym typeface="Symbol" charset="0"/>
                          </a:rPr>
                          <m:t>𝑛</m:t>
                        </m:r>
                      </m:sup>
                      <m:e>
                        <m:r>
                          <m:rPr>
                            <m:nor/>
                          </m:rPr>
                          <a:rPr lang="en-US" dirty="0">
                            <a:latin typeface="+mn-lt"/>
                            <a:sym typeface="Symbol" charset="0"/>
                          </a:rPr>
                          <m:t>e</m:t>
                        </m:r>
                        <m:r>
                          <m:rPr>
                            <m:nor/>
                          </m:rPr>
                          <a:rPr lang="en-US" dirty="0">
                            <a:latin typeface="+mn-lt"/>
                            <a:sym typeface="Symbol" charset="0"/>
                          </a:rPr>
                          <m:t>(</m:t>
                        </m:r>
                        <m:r>
                          <m:rPr>
                            <m:nor/>
                          </m:rPr>
                          <a:rPr lang="en-US" dirty="0">
                            <a:latin typeface="+mn-lt"/>
                            <a:sym typeface="Symbol" charset="0"/>
                          </a:rPr>
                          <m:t>H</m:t>
                        </m:r>
                        <m:r>
                          <m:rPr>
                            <m:nor/>
                          </m:rPr>
                          <a:rPr lang="en-US" dirty="0">
                            <a:latin typeface="+mn-lt"/>
                            <a:sym typeface="Symbol" charset="0"/>
                          </a:rPr>
                          <m:t>(</m:t>
                        </m:r>
                        <m:r>
                          <m:rPr>
                            <m:nor/>
                          </m:rPr>
                          <a:rPr lang="en-US" dirty="0">
                            <a:latin typeface="+mn-lt"/>
                            <a:sym typeface="Symbol" charset="0"/>
                          </a:rPr>
                          <m:t>mi</m:t>
                        </m:r>
                        <m:r>
                          <m:rPr>
                            <m:nor/>
                          </m:rPr>
                          <a:rPr lang="en-US" b="0" i="0" dirty="0" smtClean="0">
                            <a:latin typeface="+mn-lt"/>
                            <a:sym typeface="Symbol" charset="0"/>
                          </a:rPr>
                          <m:t>,</m:t>
                        </m:r>
                        <m:r>
                          <m:rPr>
                            <m:nor/>
                          </m:rPr>
                          <a:rPr lang="en-US" b="0" i="0" dirty="0" smtClean="0">
                            <a:latin typeface="+mn-lt"/>
                            <a:sym typeface="Symbol" charset="0"/>
                          </a:rPr>
                          <m:t>pki</m:t>
                        </m:r>
                        <m:r>
                          <m:rPr>
                            <m:nor/>
                          </m:rPr>
                          <a:rPr lang="en-US" dirty="0">
                            <a:latin typeface="+mn-lt"/>
                            <a:sym typeface="Symbol" charset="0"/>
                          </a:rPr>
                          <m:t>), </m:t>
                        </m:r>
                        <m:r>
                          <m:rPr>
                            <m:nor/>
                          </m:rPr>
                          <a:rPr lang="en-US" dirty="0">
                            <a:latin typeface="+mn-lt"/>
                            <a:sym typeface="Symbol" charset="0"/>
                          </a:rPr>
                          <m:t>g</m:t>
                        </m:r>
                        <m:r>
                          <m:rPr>
                            <m:nor/>
                          </m:rPr>
                          <a:rPr lang="el-GR" baseline="65000" dirty="0">
                            <a:latin typeface="+mn-lt"/>
                            <a:sym typeface="Symbol" charset="0"/>
                          </a:rPr>
                          <m:t>α</m:t>
                        </m:r>
                        <m:r>
                          <m:rPr>
                            <m:nor/>
                          </m:rPr>
                          <a:rPr lang="en-US" baseline="40000" dirty="0">
                            <a:latin typeface="+mn-lt"/>
                            <a:sym typeface="Symbol" charset="0"/>
                          </a:rPr>
                          <m:t>i</m:t>
                        </m:r>
                        <m:r>
                          <m:rPr>
                            <m:nor/>
                          </m:rPr>
                          <a:rPr lang="en-US" dirty="0">
                            <a:latin typeface="+mn-lt"/>
                            <a:sym typeface="Symbol" charset="0"/>
                          </a:rPr>
                          <m:t>)</m:t>
                        </m:r>
                      </m:e>
                    </m:nary>
                  </m:oMath>
                </a14:m>
                <a:r>
                  <a:rPr lang="en-US" dirty="0">
                    <a:latin typeface="+mn-lt"/>
                    <a:sym typeface="Symbol" charset="0"/>
                  </a:rPr>
                  <a:t>  ≟   e(</a:t>
                </a:r>
                <a:r>
                  <a:rPr lang="el-GR" b="1" dirty="0">
                    <a:solidFill>
                      <a:srgbClr val="0000FF"/>
                    </a:solidFill>
                  </a:rPr>
                  <a:t>σ</a:t>
                </a:r>
                <a:r>
                  <a:rPr lang="en-US" dirty="0">
                    <a:latin typeface="+mn-lt"/>
                    <a:sym typeface="Symbol" charset="0"/>
                  </a:rPr>
                  <a:t>, g)</a:t>
                </a:r>
              </a:p>
            </p:txBody>
          </p:sp>
        </mc:Choice>
        <mc:Fallback xmlns="">
          <p:sp>
            <p:nvSpPr>
              <p:cNvPr id="21" name="TextBox 20"/>
              <p:cNvSpPr txBox="1">
                <a:spLocks noRot="1" noChangeAspect="1" noMove="1" noResize="1" noEditPoints="1" noAdjustHandles="1" noChangeArrowheads="1" noChangeShapeType="1" noTextEdit="1"/>
              </p:cNvSpPr>
              <p:nvPr/>
            </p:nvSpPr>
            <p:spPr>
              <a:xfrm>
                <a:off x="2057392" y="3655249"/>
                <a:ext cx="4142031" cy="462947"/>
              </a:xfrm>
              <a:prstGeom prst="rect">
                <a:avLst/>
              </a:prstGeom>
              <a:blipFill>
                <a:blip r:embed="rId3"/>
                <a:stretch>
                  <a:fillRect l="-11280" t="-129730" r="-1829" b="-191892"/>
                </a:stretch>
              </a:blipFill>
            </p:spPr>
            <p:txBody>
              <a:bodyPr/>
              <a:lstStyle/>
              <a:p>
                <a:r>
                  <a:rPr lang="en-US">
                    <a:noFill/>
                  </a:rPr>
                  <a:t> </a:t>
                </a:r>
              </a:p>
            </p:txBody>
          </p:sp>
        </mc:Fallback>
      </mc:AlternateContent>
      <p:grpSp>
        <p:nvGrpSpPr>
          <p:cNvPr id="26" name="Group 25"/>
          <p:cNvGrpSpPr/>
          <p:nvPr/>
        </p:nvGrpSpPr>
        <p:grpSpPr>
          <a:xfrm>
            <a:off x="1875872" y="4189685"/>
            <a:ext cx="5782352" cy="739561"/>
            <a:chOff x="1694874" y="5856104"/>
            <a:chExt cx="7709802" cy="986082"/>
          </a:xfrm>
        </p:grpSpPr>
        <p:sp>
          <p:nvSpPr>
            <p:cNvPr id="20" name="Text Box 11"/>
            <p:cNvSpPr txBox="1">
              <a:spLocks noChangeArrowheads="1"/>
            </p:cNvSpPr>
            <p:nvPr/>
          </p:nvSpPr>
          <p:spPr bwMode="auto">
            <a:xfrm>
              <a:off x="1694874" y="6226632"/>
              <a:ext cx="7709802" cy="61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kumimoji="1" lang="en-US" dirty="0">
                  <a:latin typeface="+mn-lt"/>
                  <a:sym typeface="Symbol" charset="0"/>
                </a:rPr>
                <a:t></a:t>
              </a:r>
              <a:r>
                <a:rPr kumimoji="1" lang="en-US" baseline="-25000" dirty="0" err="1">
                  <a:latin typeface="+mn-lt"/>
                  <a:sym typeface="Symbol" charset="0"/>
                </a:rPr>
                <a:t>i</a:t>
              </a:r>
              <a:r>
                <a:rPr kumimoji="1" lang="en-US" baseline="-25000" dirty="0">
                  <a:latin typeface="+mn-lt"/>
                  <a:sym typeface="Symbol" charset="0"/>
                </a:rPr>
                <a:t>=1</a:t>
              </a:r>
              <a:r>
                <a:rPr kumimoji="1" lang="en-US" dirty="0">
                  <a:latin typeface="+mn-lt"/>
                  <a:sym typeface="Symbol" charset="0"/>
                </a:rPr>
                <a:t> e(H(</a:t>
              </a:r>
              <a:r>
                <a:rPr kumimoji="1" lang="en-US" dirty="0" err="1">
                  <a:latin typeface="+mn-lt"/>
                  <a:sym typeface="Symbol" charset="0"/>
                </a:rPr>
                <a:t>m</a:t>
              </a:r>
              <a:r>
                <a:rPr kumimoji="1" lang="en-US" baseline="-25000" dirty="0" err="1">
                  <a:latin typeface="+mn-lt"/>
                  <a:sym typeface="Symbol" charset="0"/>
                </a:rPr>
                <a:t>i</a:t>
              </a:r>
              <a:r>
                <a:rPr kumimoji="1" lang="en-US" dirty="0" err="1">
                  <a:latin typeface="+mn-lt"/>
                  <a:sym typeface="Symbol" charset="0"/>
                </a:rPr>
                <a:t>,pk</a:t>
              </a:r>
              <a:r>
                <a:rPr kumimoji="1" lang="en-US" baseline="-25000" dirty="0" err="1">
                  <a:latin typeface="+mn-lt"/>
                  <a:sym typeface="Symbol" charset="0"/>
                </a:rPr>
                <a:t>i</a:t>
              </a:r>
              <a:r>
                <a:rPr kumimoji="1" lang="en-US" dirty="0">
                  <a:latin typeface="+mn-lt"/>
                  <a:sym typeface="Symbol" charset="0"/>
                </a:rPr>
                <a:t>)</a:t>
              </a:r>
              <a:r>
                <a:rPr kumimoji="1" lang="el-GR" baseline="65000" dirty="0">
                  <a:latin typeface="+mn-lt"/>
                  <a:sym typeface="Symbol" charset="0"/>
                </a:rPr>
                <a:t>α</a:t>
              </a:r>
              <a:r>
                <a:rPr kumimoji="1" lang="en-US" baseline="40000" dirty="0" err="1">
                  <a:latin typeface="+mn-lt"/>
                  <a:sym typeface="Symbol" charset="0"/>
                </a:rPr>
                <a:t>i</a:t>
              </a:r>
              <a:r>
                <a:rPr kumimoji="1" lang="en-US" dirty="0">
                  <a:latin typeface="+mn-lt"/>
                  <a:sym typeface="Symbol" charset="0"/>
                </a:rPr>
                <a:t>, g)   =    e(</a:t>
              </a:r>
              <a:r>
                <a:rPr kumimoji="1" lang="en-US" baseline="-25000" dirty="0" err="1">
                  <a:latin typeface="+mn-lt"/>
                  <a:sym typeface="Symbol" charset="0"/>
                </a:rPr>
                <a:t>i</a:t>
              </a:r>
              <a:r>
                <a:rPr kumimoji="1" lang="en-US" baseline="-25000" dirty="0">
                  <a:latin typeface="+mn-lt"/>
                  <a:sym typeface="Symbol" charset="0"/>
                </a:rPr>
                <a:t>=1</a:t>
              </a:r>
              <a:r>
                <a:rPr kumimoji="1" lang="en-US" dirty="0">
                  <a:latin typeface="+mn-lt"/>
                  <a:sym typeface="Symbol" charset="0"/>
                </a:rPr>
                <a:t>H(</a:t>
              </a:r>
              <a:r>
                <a:rPr kumimoji="1" lang="en-US" dirty="0" err="1">
                  <a:latin typeface="+mn-lt"/>
                  <a:sym typeface="Symbol" charset="0"/>
                </a:rPr>
                <a:t>m</a:t>
              </a:r>
              <a:r>
                <a:rPr kumimoji="1" lang="en-US" baseline="-25000" dirty="0" err="1">
                  <a:latin typeface="+mn-lt"/>
                  <a:sym typeface="Symbol" charset="0"/>
                </a:rPr>
                <a:t>i</a:t>
              </a:r>
              <a:r>
                <a:rPr kumimoji="1" lang="en-US" dirty="0" err="1">
                  <a:latin typeface="+mn-lt"/>
                  <a:sym typeface="Symbol" charset="0"/>
                </a:rPr>
                <a:t>,pk</a:t>
              </a:r>
              <a:r>
                <a:rPr kumimoji="1" lang="en-US" baseline="-25000" dirty="0" err="1">
                  <a:latin typeface="+mn-lt"/>
                  <a:sym typeface="Symbol" charset="0"/>
                </a:rPr>
                <a:t>i</a:t>
              </a:r>
              <a:r>
                <a:rPr kumimoji="1" lang="en-US" dirty="0">
                  <a:latin typeface="+mn-lt"/>
                  <a:sym typeface="Symbol" charset="0"/>
                </a:rPr>
                <a:t>)</a:t>
              </a:r>
              <a:r>
                <a:rPr kumimoji="1" lang="el-GR" baseline="65000" dirty="0">
                  <a:latin typeface="+mn-lt"/>
                  <a:sym typeface="Symbol" charset="0"/>
                </a:rPr>
                <a:t>α</a:t>
              </a:r>
              <a:r>
                <a:rPr kumimoji="1" lang="en-US" baseline="40000" dirty="0" err="1">
                  <a:latin typeface="+mn-lt"/>
                  <a:sym typeface="Symbol" charset="0"/>
                </a:rPr>
                <a:t>i</a:t>
              </a:r>
              <a:r>
                <a:rPr kumimoji="1" lang="en-US" dirty="0">
                  <a:latin typeface="+mn-lt"/>
                  <a:sym typeface="Symbol" charset="0"/>
                </a:rPr>
                <a:t>, g) </a:t>
              </a:r>
            </a:p>
          </p:txBody>
        </p:sp>
        <p:sp>
          <p:nvSpPr>
            <p:cNvPr id="23" name="Text Box 16"/>
            <p:cNvSpPr txBox="1">
              <a:spLocks noChangeArrowheads="1"/>
            </p:cNvSpPr>
            <p:nvPr/>
          </p:nvSpPr>
          <p:spPr bwMode="auto">
            <a:xfrm rot="17984693">
              <a:off x="3210616" y="5834826"/>
              <a:ext cx="42575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t>=</a:t>
              </a:r>
            </a:p>
          </p:txBody>
        </p:sp>
        <p:sp>
          <p:nvSpPr>
            <p:cNvPr id="24" name="Text Box 17"/>
            <p:cNvSpPr txBox="1">
              <a:spLocks noChangeArrowheads="1"/>
            </p:cNvSpPr>
            <p:nvPr/>
          </p:nvSpPr>
          <p:spPr bwMode="auto">
            <a:xfrm rot="4052739">
              <a:off x="6593769" y="5822761"/>
              <a:ext cx="42575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t>=</a:t>
              </a:r>
            </a:p>
          </p:txBody>
        </p:sp>
      </p:grpSp>
    </p:spTree>
    <p:extLst>
      <p:ext uri="{BB962C8B-B14F-4D97-AF65-F5344CB8AC3E}">
        <p14:creationId xmlns:p14="http://schemas.microsoft.com/office/powerpoint/2010/main" val="27455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522B-B25F-EC47-9686-EB538EFCDF61}"/>
              </a:ext>
            </a:extLst>
          </p:cNvPr>
          <p:cNvSpPr>
            <a:spLocks noGrp="1"/>
          </p:cNvSpPr>
          <p:nvPr>
            <p:ph type="title"/>
          </p:nvPr>
        </p:nvSpPr>
        <p:spPr/>
        <p:txBody>
          <a:bodyPr>
            <a:normAutofit fontScale="90000"/>
          </a:bodyPr>
          <a:lstStyle/>
          <a:p>
            <a:r>
              <a:rPr lang="en-US" dirty="0"/>
              <a:t>Compressing the blockchain with BLS</a:t>
            </a:r>
          </a:p>
        </p:txBody>
      </p:sp>
      <p:sp>
        <p:nvSpPr>
          <p:cNvPr id="4" name="Rectangle 3">
            <a:extLst>
              <a:ext uri="{FF2B5EF4-FFF2-40B4-BE49-F238E27FC236}">
                <a16:creationId xmlns:a16="http://schemas.microsoft.com/office/drawing/2014/main" id="{3F5E5EBF-ABE7-AA42-A7CF-BD39EEA69107}"/>
              </a:ext>
            </a:extLst>
          </p:cNvPr>
          <p:cNvSpPr/>
          <p:nvPr/>
        </p:nvSpPr>
        <p:spPr>
          <a:xfrm>
            <a:off x="728680" y="1603833"/>
            <a:ext cx="4711463" cy="341338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E7E3CA-A5D2-5043-8C37-B3C9842F836B}"/>
              </a:ext>
            </a:extLst>
          </p:cNvPr>
          <p:cNvSpPr txBox="1"/>
          <p:nvPr/>
        </p:nvSpPr>
        <p:spPr>
          <a:xfrm>
            <a:off x="1301066" y="1603832"/>
            <a:ext cx="1007007" cy="461665"/>
          </a:xfrm>
          <a:prstGeom prst="rect">
            <a:avLst/>
          </a:prstGeom>
          <a:noFill/>
        </p:spPr>
        <p:txBody>
          <a:bodyPr wrap="none" rtlCol="0">
            <a:spAutoFit/>
          </a:bodyPr>
          <a:lstStyle/>
          <a:p>
            <a:r>
              <a:rPr lang="en-US" dirty="0"/>
              <a:t>inputs</a:t>
            </a:r>
          </a:p>
        </p:txBody>
      </p:sp>
      <p:sp>
        <p:nvSpPr>
          <p:cNvPr id="7" name="TextBox 6">
            <a:extLst>
              <a:ext uri="{FF2B5EF4-FFF2-40B4-BE49-F238E27FC236}">
                <a16:creationId xmlns:a16="http://schemas.microsoft.com/office/drawing/2014/main" id="{BFC3F44C-1C87-474A-8728-122153CE7B83}"/>
              </a:ext>
            </a:extLst>
          </p:cNvPr>
          <p:cNvSpPr txBox="1"/>
          <p:nvPr/>
        </p:nvSpPr>
        <p:spPr>
          <a:xfrm>
            <a:off x="2927740" y="1628326"/>
            <a:ext cx="1194558" cy="461665"/>
          </a:xfrm>
          <a:prstGeom prst="rect">
            <a:avLst/>
          </a:prstGeom>
          <a:noFill/>
        </p:spPr>
        <p:txBody>
          <a:bodyPr wrap="none" rtlCol="0">
            <a:spAutoFit/>
          </a:bodyPr>
          <a:lstStyle/>
          <a:p>
            <a:r>
              <a:rPr lang="en-US" dirty="0"/>
              <a:t>outputs</a:t>
            </a:r>
          </a:p>
        </p:txBody>
      </p:sp>
      <p:grpSp>
        <p:nvGrpSpPr>
          <p:cNvPr id="8" name="Group 7">
            <a:extLst>
              <a:ext uri="{FF2B5EF4-FFF2-40B4-BE49-F238E27FC236}">
                <a16:creationId xmlns:a16="http://schemas.microsoft.com/office/drawing/2014/main" id="{F9DF7FFE-88E9-D146-BA71-CF18C6A76E80}"/>
              </a:ext>
            </a:extLst>
          </p:cNvPr>
          <p:cNvGrpSpPr/>
          <p:nvPr/>
        </p:nvGrpSpPr>
        <p:grpSpPr>
          <a:xfrm>
            <a:off x="929626" y="1947751"/>
            <a:ext cx="853629" cy="461665"/>
            <a:chOff x="457200" y="1523402"/>
            <a:chExt cx="853629" cy="461665"/>
          </a:xfrm>
        </p:grpSpPr>
        <p:sp>
          <p:nvSpPr>
            <p:cNvPr id="15" name="Rectangle 14">
              <a:extLst>
                <a:ext uri="{FF2B5EF4-FFF2-40B4-BE49-F238E27FC236}">
                  <a16:creationId xmlns:a16="http://schemas.microsoft.com/office/drawing/2014/main" id="{E06D5BC4-606F-2E45-AA0B-D70D13A0C5A0}"/>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8A2F09-0A5E-2E43-9AEC-220E68AE0B9B}"/>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9" name="TextBox 8">
            <a:extLst>
              <a:ext uri="{FF2B5EF4-FFF2-40B4-BE49-F238E27FC236}">
                <a16:creationId xmlns:a16="http://schemas.microsoft.com/office/drawing/2014/main" id="{6DFD8A94-4B72-954B-A61E-59D2B7A3578E}"/>
              </a:ext>
            </a:extLst>
          </p:cNvPr>
          <p:cNvSpPr txBox="1"/>
          <p:nvPr/>
        </p:nvSpPr>
        <p:spPr>
          <a:xfrm>
            <a:off x="2285760" y="1956597"/>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10" name="Group 9">
            <a:extLst>
              <a:ext uri="{FF2B5EF4-FFF2-40B4-BE49-F238E27FC236}">
                <a16:creationId xmlns:a16="http://schemas.microsoft.com/office/drawing/2014/main" id="{26B8272D-5F4E-F24E-9526-4447A949BE89}"/>
              </a:ext>
            </a:extLst>
          </p:cNvPr>
          <p:cNvGrpSpPr/>
          <p:nvPr/>
        </p:nvGrpSpPr>
        <p:grpSpPr>
          <a:xfrm>
            <a:off x="1795576" y="1944722"/>
            <a:ext cx="853629" cy="461665"/>
            <a:chOff x="457200" y="1523402"/>
            <a:chExt cx="853629" cy="461665"/>
          </a:xfrm>
        </p:grpSpPr>
        <p:sp>
          <p:nvSpPr>
            <p:cNvPr id="13" name="Rectangle 12">
              <a:extLst>
                <a:ext uri="{FF2B5EF4-FFF2-40B4-BE49-F238E27FC236}">
                  <a16:creationId xmlns:a16="http://schemas.microsoft.com/office/drawing/2014/main" id="{BB993B9F-B992-6E41-BE9E-1B26B3C81193}"/>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2A87C7-B192-9049-91C8-7465F4BE3A1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cxnSp>
        <p:nvCxnSpPr>
          <p:cNvPr id="11" name="Straight Connector 10">
            <a:extLst>
              <a:ext uri="{FF2B5EF4-FFF2-40B4-BE49-F238E27FC236}">
                <a16:creationId xmlns:a16="http://schemas.microsoft.com/office/drawing/2014/main" id="{1B6A56AC-2478-A24F-A4E7-0CAC8DA13246}"/>
              </a:ext>
            </a:extLst>
          </p:cNvPr>
          <p:cNvCxnSpPr>
            <a:cxnSpLocks/>
          </p:cNvCxnSpPr>
          <p:nvPr/>
        </p:nvCxnSpPr>
        <p:spPr>
          <a:xfrm>
            <a:off x="2654746" y="1856075"/>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CEBC47F-A734-3F40-A396-2508B934350D}"/>
              </a:ext>
            </a:extLst>
          </p:cNvPr>
          <p:cNvSpPr/>
          <p:nvPr/>
        </p:nvSpPr>
        <p:spPr>
          <a:xfrm>
            <a:off x="2693709" y="206611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8C2310DF-7F05-4E4F-870D-12972CD1118E}"/>
              </a:ext>
            </a:extLst>
          </p:cNvPr>
          <p:cNvGrpSpPr/>
          <p:nvPr/>
        </p:nvGrpSpPr>
        <p:grpSpPr>
          <a:xfrm>
            <a:off x="929626" y="2718201"/>
            <a:ext cx="853629" cy="461665"/>
            <a:chOff x="457200" y="1523402"/>
            <a:chExt cx="853629" cy="461665"/>
          </a:xfrm>
        </p:grpSpPr>
        <p:sp>
          <p:nvSpPr>
            <p:cNvPr id="28" name="Rectangle 27">
              <a:extLst>
                <a:ext uri="{FF2B5EF4-FFF2-40B4-BE49-F238E27FC236}">
                  <a16:creationId xmlns:a16="http://schemas.microsoft.com/office/drawing/2014/main" id="{10922FB0-D826-0F4D-9946-47111499556B}"/>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132905D-15EC-8243-ADE4-BB07C3083FC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19" name="TextBox 18">
            <a:extLst>
              <a:ext uri="{FF2B5EF4-FFF2-40B4-BE49-F238E27FC236}">
                <a16:creationId xmlns:a16="http://schemas.microsoft.com/office/drawing/2014/main" id="{8B155976-836D-2546-8AC7-A734588CBA8C}"/>
              </a:ext>
            </a:extLst>
          </p:cNvPr>
          <p:cNvSpPr txBox="1"/>
          <p:nvPr/>
        </p:nvSpPr>
        <p:spPr>
          <a:xfrm>
            <a:off x="2285760" y="2727047"/>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20" name="Group 19">
            <a:extLst>
              <a:ext uri="{FF2B5EF4-FFF2-40B4-BE49-F238E27FC236}">
                <a16:creationId xmlns:a16="http://schemas.microsoft.com/office/drawing/2014/main" id="{B1642F04-4450-7D45-8E19-239C7AFA91BA}"/>
              </a:ext>
            </a:extLst>
          </p:cNvPr>
          <p:cNvGrpSpPr/>
          <p:nvPr/>
        </p:nvGrpSpPr>
        <p:grpSpPr>
          <a:xfrm>
            <a:off x="1795576" y="2715172"/>
            <a:ext cx="853629" cy="461665"/>
            <a:chOff x="457200" y="1523402"/>
            <a:chExt cx="853629" cy="461665"/>
          </a:xfrm>
        </p:grpSpPr>
        <p:sp>
          <p:nvSpPr>
            <p:cNvPr id="26" name="Rectangle 25">
              <a:extLst>
                <a:ext uri="{FF2B5EF4-FFF2-40B4-BE49-F238E27FC236}">
                  <a16:creationId xmlns:a16="http://schemas.microsoft.com/office/drawing/2014/main" id="{6255A0E4-C4BE-064A-BDCE-00F055EA3630}"/>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84A5A4C-7AD3-C346-A89D-8C07936162A5}"/>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21" name="Rectangle 20">
            <a:extLst>
              <a:ext uri="{FF2B5EF4-FFF2-40B4-BE49-F238E27FC236}">
                <a16:creationId xmlns:a16="http://schemas.microsoft.com/office/drawing/2014/main" id="{2CFEC710-BD62-474E-8392-1ABB9E0325C5}"/>
              </a:ext>
            </a:extLst>
          </p:cNvPr>
          <p:cNvSpPr/>
          <p:nvPr/>
        </p:nvSpPr>
        <p:spPr>
          <a:xfrm>
            <a:off x="2662157" y="283656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07045C-CE04-1145-9C4B-CB281F768BCC}"/>
              </a:ext>
            </a:extLst>
          </p:cNvPr>
          <p:cNvSpPr/>
          <p:nvPr/>
        </p:nvSpPr>
        <p:spPr>
          <a:xfrm>
            <a:off x="3558681" y="283581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D40AD91C-91D7-4A46-BBC1-663CCD7D1426}"/>
              </a:ext>
            </a:extLst>
          </p:cNvPr>
          <p:cNvCxnSpPr>
            <a:cxnSpLocks/>
          </p:cNvCxnSpPr>
          <p:nvPr/>
        </p:nvCxnSpPr>
        <p:spPr>
          <a:xfrm>
            <a:off x="3520316" y="2625611"/>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35458455-94C6-CE42-8E7D-20AFE2E882B1}"/>
              </a:ext>
            </a:extLst>
          </p:cNvPr>
          <p:cNvSpPr txBox="1"/>
          <p:nvPr/>
        </p:nvSpPr>
        <p:spPr>
          <a:xfrm>
            <a:off x="2772032" y="2725070"/>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sp>
        <p:nvSpPr>
          <p:cNvPr id="25" name="Rectangle 24">
            <a:extLst>
              <a:ext uri="{FF2B5EF4-FFF2-40B4-BE49-F238E27FC236}">
                <a16:creationId xmlns:a16="http://schemas.microsoft.com/office/drawing/2014/main" id="{A403651D-2B81-594A-ADCF-957EBB8901B4}"/>
              </a:ext>
            </a:extLst>
          </p:cNvPr>
          <p:cNvSpPr/>
          <p:nvPr/>
        </p:nvSpPr>
        <p:spPr>
          <a:xfrm>
            <a:off x="4416292" y="2835814"/>
            <a:ext cx="925707"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6114D1C0-737F-2F43-B6B5-D45D0B3F5189}"/>
              </a:ext>
            </a:extLst>
          </p:cNvPr>
          <p:cNvGrpSpPr/>
          <p:nvPr/>
        </p:nvGrpSpPr>
        <p:grpSpPr>
          <a:xfrm>
            <a:off x="915012" y="3540001"/>
            <a:ext cx="853629" cy="461665"/>
            <a:chOff x="457200" y="1523402"/>
            <a:chExt cx="853629" cy="461665"/>
          </a:xfrm>
        </p:grpSpPr>
        <p:sp>
          <p:nvSpPr>
            <p:cNvPr id="37" name="Rectangle 36">
              <a:extLst>
                <a:ext uri="{FF2B5EF4-FFF2-40B4-BE49-F238E27FC236}">
                  <a16:creationId xmlns:a16="http://schemas.microsoft.com/office/drawing/2014/main" id="{353D0B9E-227A-B042-B562-C8547C227979}"/>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366CBEC-8130-4F44-A266-4EAF27ECADD1}"/>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32" name="TextBox 31">
            <a:extLst>
              <a:ext uri="{FF2B5EF4-FFF2-40B4-BE49-F238E27FC236}">
                <a16:creationId xmlns:a16="http://schemas.microsoft.com/office/drawing/2014/main" id="{FAA56845-F23A-8640-B911-91A56C0506B3}"/>
              </a:ext>
            </a:extLst>
          </p:cNvPr>
          <p:cNvSpPr txBox="1"/>
          <p:nvPr/>
        </p:nvSpPr>
        <p:spPr>
          <a:xfrm>
            <a:off x="2271146" y="3548847"/>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sp>
        <p:nvSpPr>
          <p:cNvPr id="33" name="Rectangle 32">
            <a:extLst>
              <a:ext uri="{FF2B5EF4-FFF2-40B4-BE49-F238E27FC236}">
                <a16:creationId xmlns:a16="http://schemas.microsoft.com/office/drawing/2014/main" id="{5E0D6960-9112-5548-828D-73F73A8E557E}"/>
              </a:ext>
            </a:extLst>
          </p:cNvPr>
          <p:cNvSpPr/>
          <p:nvPr/>
        </p:nvSpPr>
        <p:spPr>
          <a:xfrm>
            <a:off x="1780962" y="365761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4055254-83B9-1D4D-BC45-6BD47F221DAF}"/>
              </a:ext>
            </a:extLst>
          </p:cNvPr>
          <p:cNvSpPr/>
          <p:nvPr/>
        </p:nvSpPr>
        <p:spPr>
          <a:xfrm>
            <a:off x="2647543" y="365836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BB1A124-81F5-7B48-A836-E59BE1FD8EEA}"/>
              </a:ext>
            </a:extLst>
          </p:cNvPr>
          <p:cNvSpPr/>
          <p:nvPr/>
        </p:nvSpPr>
        <p:spPr>
          <a:xfrm>
            <a:off x="3508442" y="365761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7E2E7035-0485-E84E-A673-43ACDC3AF50A}"/>
              </a:ext>
            </a:extLst>
          </p:cNvPr>
          <p:cNvCxnSpPr>
            <a:cxnSpLocks/>
          </p:cNvCxnSpPr>
          <p:nvPr/>
        </p:nvCxnSpPr>
        <p:spPr>
          <a:xfrm>
            <a:off x="1776895" y="3476172"/>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3139257-9744-5A42-92D5-7DE871E966FE}"/>
              </a:ext>
            </a:extLst>
          </p:cNvPr>
          <p:cNvGrpSpPr/>
          <p:nvPr/>
        </p:nvGrpSpPr>
        <p:grpSpPr>
          <a:xfrm>
            <a:off x="944240" y="4383689"/>
            <a:ext cx="853629" cy="461665"/>
            <a:chOff x="457200" y="1523402"/>
            <a:chExt cx="853629" cy="461665"/>
          </a:xfrm>
        </p:grpSpPr>
        <p:sp>
          <p:nvSpPr>
            <p:cNvPr id="48" name="Rectangle 47">
              <a:extLst>
                <a:ext uri="{FF2B5EF4-FFF2-40B4-BE49-F238E27FC236}">
                  <a16:creationId xmlns:a16="http://schemas.microsoft.com/office/drawing/2014/main" id="{7F148205-A560-1F46-9D65-9C5CA96A96F9}"/>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0EDDA56-A271-424F-877C-89DA6935A114}"/>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sp>
        <p:nvSpPr>
          <p:cNvPr id="41" name="TextBox 40">
            <a:extLst>
              <a:ext uri="{FF2B5EF4-FFF2-40B4-BE49-F238E27FC236}">
                <a16:creationId xmlns:a16="http://schemas.microsoft.com/office/drawing/2014/main" id="{CFC6B547-9C8A-1F45-923A-0F086F90BF6C}"/>
              </a:ext>
            </a:extLst>
          </p:cNvPr>
          <p:cNvSpPr txBox="1"/>
          <p:nvPr/>
        </p:nvSpPr>
        <p:spPr>
          <a:xfrm>
            <a:off x="2300374" y="4392535"/>
            <a:ext cx="579005" cy="461665"/>
          </a:xfrm>
          <a:prstGeom prst="rect">
            <a:avLst/>
          </a:prstGeom>
          <a:noFill/>
        </p:spPr>
        <p:txBody>
          <a:bodyPr wrap="none" rtlCol="0">
            <a:spAutoFit/>
          </a:bodyPr>
          <a:lstStyle/>
          <a:p>
            <a:r>
              <a:rPr lang="en-US" dirty="0">
                <a:solidFill>
                  <a:schemeClr val="bg1"/>
                </a:solidFill>
              </a:rPr>
              <a:t>sig</a:t>
            </a:r>
            <a:endParaRPr lang="en-US" baseline="-25000" dirty="0">
              <a:solidFill>
                <a:schemeClr val="bg1"/>
              </a:solidFill>
            </a:endParaRPr>
          </a:p>
        </p:txBody>
      </p:sp>
      <p:grpSp>
        <p:nvGrpSpPr>
          <p:cNvPr id="42" name="Group 41">
            <a:extLst>
              <a:ext uri="{FF2B5EF4-FFF2-40B4-BE49-F238E27FC236}">
                <a16:creationId xmlns:a16="http://schemas.microsoft.com/office/drawing/2014/main" id="{92CEAE45-3DD0-594D-8EBC-3896D039D5D9}"/>
              </a:ext>
            </a:extLst>
          </p:cNvPr>
          <p:cNvGrpSpPr/>
          <p:nvPr/>
        </p:nvGrpSpPr>
        <p:grpSpPr>
          <a:xfrm>
            <a:off x="1810190" y="4380660"/>
            <a:ext cx="853629" cy="461665"/>
            <a:chOff x="457200" y="1523402"/>
            <a:chExt cx="853629" cy="461665"/>
          </a:xfrm>
        </p:grpSpPr>
        <p:sp>
          <p:nvSpPr>
            <p:cNvPr id="46" name="Rectangle 45">
              <a:extLst>
                <a:ext uri="{FF2B5EF4-FFF2-40B4-BE49-F238E27FC236}">
                  <a16:creationId xmlns:a16="http://schemas.microsoft.com/office/drawing/2014/main" id="{A7107019-6EC4-E94E-B931-A25D5AB9AC1B}"/>
                </a:ext>
              </a:extLst>
            </p:cNvPr>
            <p:cNvSpPr/>
            <p:nvPr/>
          </p:nvSpPr>
          <p:spPr>
            <a:xfrm>
              <a:off x="457200" y="1644044"/>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ADFDBDB-4F0A-7C45-9DCA-DE73E26845F2}"/>
                </a:ext>
              </a:extLst>
            </p:cNvPr>
            <p:cNvSpPr txBox="1"/>
            <p:nvPr/>
          </p:nvSpPr>
          <p:spPr>
            <a:xfrm>
              <a:off x="592487" y="1523402"/>
              <a:ext cx="628698" cy="461665"/>
            </a:xfrm>
            <a:prstGeom prst="rect">
              <a:avLst/>
            </a:prstGeom>
            <a:noFill/>
          </p:spPr>
          <p:txBody>
            <a:bodyPr wrap="none" rtlCol="0">
              <a:spAutoFit/>
            </a:bodyPr>
            <a:lstStyle/>
            <a:p>
              <a:r>
                <a:rPr lang="en-US" b="1" dirty="0">
                  <a:solidFill>
                    <a:schemeClr val="bg1"/>
                  </a:solidFill>
                </a:rPr>
                <a:t>sig</a:t>
              </a:r>
              <a:endParaRPr lang="en-US" b="1" baseline="-25000" dirty="0">
                <a:solidFill>
                  <a:schemeClr val="bg1"/>
                </a:solidFill>
              </a:endParaRPr>
            </a:p>
          </p:txBody>
        </p:sp>
      </p:grpSp>
      <p:cxnSp>
        <p:nvCxnSpPr>
          <p:cNvPr id="43" name="Straight Connector 42">
            <a:extLst>
              <a:ext uri="{FF2B5EF4-FFF2-40B4-BE49-F238E27FC236}">
                <a16:creationId xmlns:a16="http://schemas.microsoft.com/office/drawing/2014/main" id="{56345C2F-4F60-A54B-9161-BCE89C22B347}"/>
              </a:ext>
            </a:extLst>
          </p:cNvPr>
          <p:cNvCxnSpPr>
            <a:cxnSpLocks/>
          </p:cNvCxnSpPr>
          <p:nvPr/>
        </p:nvCxnSpPr>
        <p:spPr>
          <a:xfrm>
            <a:off x="2669360" y="4292013"/>
            <a:ext cx="0" cy="72520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9842692-2D16-9D47-A49C-6670E15BDE09}"/>
              </a:ext>
            </a:extLst>
          </p:cNvPr>
          <p:cNvSpPr/>
          <p:nvPr/>
        </p:nvSpPr>
        <p:spPr>
          <a:xfrm>
            <a:off x="2700521" y="4502050"/>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023E4BD-FB53-5A4C-A3B0-A198E3192207}"/>
              </a:ext>
            </a:extLst>
          </p:cNvPr>
          <p:cNvSpPr/>
          <p:nvPr/>
        </p:nvSpPr>
        <p:spPr>
          <a:xfrm>
            <a:off x="3549545" y="4501302"/>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BBCEF401-4496-3346-A6EB-EE4136964DB0}"/>
              </a:ext>
            </a:extLst>
          </p:cNvPr>
          <p:cNvSpPr txBox="1"/>
          <p:nvPr/>
        </p:nvSpPr>
        <p:spPr>
          <a:xfrm>
            <a:off x="-25756" y="1972245"/>
            <a:ext cx="782587" cy="461665"/>
          </a:xfrm>
          <a:prstGeom prst="rect">
            <a:avLst/>
          </a:prstGeom>
          <a:noFill/>
        </p:spPr>
        <p:txBody>
          <a:bodyPr wrap="none" rtlCol="0">
            <a:spAutoFit/>
          </a:bodyPr>
          <a:lstStyle/>
          <a:p>
            <a:r>
              <a:rPr lang="en-US" dirty="0"/>
              <a:t>Tx1:</a:t>
            </a:r>
          </a:p>
        </p:txBody>
      </p:sp>
      <p:sp>
        <p:nvSpPr>
          <p:cNvPr id="51" name="TextBox 50">
            <a:extLst>
              <a:ext uri="{FF2B5EF4-FFF2-40B4-BE49-F238E27FC236}">
                <a16:creationId xmlns:a16="http://schemas.microsoft.com/office/drawing/2014/main" id="{B0DC2CFF-5F32-6544-BC20-865A533EFC45}"/>
              </a:ext>
            </a:extLst>
          </p:cNvPr>
          <p:cNvSpPr txBox="1"/>
          <p:nvPr/>
        </p:nvSpPr>
        <p:spPr>
          <a:xfrm>
            <a:off x="-38595" y="2703568"/>
            <a:ext cx="782587" cy="461665"/>
          </a:xfrm>
          <a:prstGeom prst="rect">
            <a:avLst/>
          </a:prstGeom>
          <a:noFill/>
        </p:spPr>
        <p:txBody>
          <a:bodyPr wrap="none" rtlCol="0">
            <a:spAutoFit/>
          </a:bodyPr>
          <a:lstStyle/>
          <a:p>
            <a:r>
              <a:rPr lang="en-US" dirty="0"/>
              <a:t>Tx2:</a:t>
            </a:r>
          </a:p>
        </p:txBody>
      </p:sp>
      <p:sp>
        <p:nvSpPr>
          <p:cNvPr id="52" name="TextBox 51">
            <a:extLst>
              <a:ext uri="{FF2B5EF4-FFF2-40B4-BE49-F238E27FC236}">
                <a16:creationId xmlns:a16="http://schemas.microsoft.com/office/drawing/2014/main" id="{3E9F14F1-07B3-7044-A5FD-5DCDEA6E2AE3}"/>
              </a:ext>
            </a:extLst>
          </p:cNvPr>
          <p:cNvSpPr txBox="1"/>
          <p:nvPr/>
        </p:nvSpPr>
        <p:spPr>
          <a:xfrm>
            <a:off x="-28319" y="3540001"/>
            <a:ext cx="782587" cy="461665"/>
          </a:xfrm>
          <a:prstGeom prst="rect">
            <a:avLst/>
          </a:prstGeom>
          <a:noFill/>
        </p:spPr>
        <p:txBody>
          <a:bodyPr wrap="none" rtlCol="0">
            <a:spAutoFit/>
          </a:bodyPr>
          <a:lstStyle/>
          <a:p>
            <a:r>
              <a:rPr lang="en-US" dirty="0"/>
              <a:t>Tx3:</a:t>
            </a:r>
          </a:p>
        </p:txBody>
      </p:sp>
      <p:sp>
        <p:nvSpPr>
          <p:cNvPr id="53" name="TextBox 52">
            <a:extLst>
              <a:ext uri="{FF2B5EF4-FFF2-40B4-BE49-F238E27FC236}">
                <a16:creationId xmlns:a16="http://schemas.microsoft.com/office/drawing/2014/main" id="{E34FFBDC-6325-E647-9ECA-00D5FF461014}"/>
              </a:ext>
            </a:extLst>
          </p:cNvPr>
          <p:cNvSpPr txBox="1"/>
          <p:nvPr/>
        </p:nvSpPr>
        <p:spPr>
          <a:xfrm>
            <a:off x="-38596" y="4395910"/>
            <a:ext cx="782587" cy="461665"/>
          </a:xfrm>
          <a:prstGeom prst="rect">
            <a:avLst/>
          </a:prstGeom>
          <a:noFill/>
        </p:spPr>
        <p:txBody>
          <a:bodyPr wrap="none" rtlCol="0">
            <a:spAutoFit/>
          </a:bodyPr>
          <a:lstStyle/>
          <a:p>
            <a:r>
              <a:rPr lang="en-US" dirty="0"/>
              <a:t>Tx4:</a:t>
            </a:r>
          </a:p>
        </p:txBody>
      </p:sp>
      <p:sp>
        <p:nvSpPr>
          <p:cNvPr id="54" name="Rectangle 53">
            <a:extLst>
              <a:ext uri="{FF2B5EF4-FFF2-40B4-BE49-F238E27FC236}">
                <a16:creationId xmlns:a16="http://schemas.microsoft.com/office/drawing/2014/main" id="{8132F278-94FB-B342-9AB4-B5F9AAD6988F}"/>
              </a:ext>
            </a:extLst>
          </p:cNvPr>
          <p:cNvSpPr/>
          <p:nvPr/>
        </p:nvSpPr>
        <p:spPr>
          <a:xfrm>
            <a:off x="3553312" y="2065377"/>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BCF32DC-E294-9F42-977C-CB4AC6B9F667}"/>
              </a:ext>
            </a:extLst>
          </p:cNvPr>
          <p:cNvSpPr txBox="1"/>
          <p:nvPr/>
        </p:nvSpPr>
        <p:spPr>
          <a:xfrm>
            <a:off x="1615390" y="1074408"/>
            <a:ext cx="2513830" cy="461665"/>
          </a:xfrm>
          <a:prstGeom prst="rect">
            <a:avLst/>
          </a:prstGeom>
          <a:noFill/>
        </p:spPr>
        <p:txBody>
          <a:bodyPr wrap="none" rtlCol="0">
            <a:spAutoFit/>
          </a:bodyPr>
          <a:lstStyle/>
          <a:p>
            <a:r>
              <a:rPr lang="en-US" dirty="0"/>
              <a:t>one Bitcoin block</a:t>
            </a:r>
          </a:p>
        </p:txBody>
      </p:sp>
      <p:sp>
        <p:nvSpPr>
          <p:cNvPr id="57" name="Content Placeholder 2">
            <a:extLst>
              <a:ext uri="{FF2B5EF4-FFF2-40B4-BE49-F238E27FC236}">
                <a16:creationId xmlns:a16="http://schemas.microsoft.com/office/drawing/2014/main" id="{E2CD3210-383B-5C44-8268-52EF11B09C5B}"/>
              </a:ext>
            </a:extLst>
          </p:cNvPr>
          <p:cNvSpPr txBox="1">
            <a:spLocks/>
          </p:cNvSpPr>
          <p:nvPr/>
        </p:nvSpPr>
        <p:spPr bwMode="auto">
          <a:xfrm>
            <a:off x="5666007" y="1099257"/>
            <a:ext cx="3364833" cy="3754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a:buChar char="•"/>
              <a:defRPr sz="28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a:t>if needed</a:t>
            </a:r>
            <a:r>
              <a:rPr lang="en-US" dirty="0"/>
              <a:t>: </a:t>
            </a:r>
          </a:p>
          <a:p>
            <a:pPr marL="0" indent="0">
              <a:buNone/>
            </a:pPr>
            <a:r>
              <a:rPr lang="en-US" dirty="0"/>
              <a:t>	compress all 	signatures in a block 	into a single 	aggregate signatures</a:t>
            </a:r>
          </a:p>
          <a:p>
            <a:pPr marL="0" indent="0">
              <a:spcBef>
                <a:spcPts val="2376"/>
              </a:spcBef>
              <a:buNone/>
            </a:pPr>
            <a:r>
              <a:rPr lang="en-US" dirty="0"/>
              <a:t>⇒  shrink block</a:t>
            </a:r>
          </a:p>
          <a:p>
            <a:pPr marL="0" indent="0">
              <a:spcBef>
                <a:spcPts val="2376"/>
              </a:spcBef>
              <a:buNone/>
            </a:pPr>
            <a:r>
              <a:rPr lang="en-US" dirty="0"/>
              <a:t>or:  aggregate in smaller batches</a:t>
            </a:r>
          </a:p>
        </p:txBody>
      </p:sp>
      <p:sp>
        <p:nvSpPr>
          <p:cNvPr id="58" name="Rectangle 57">
            <a:extLst>
              <a:ext uri="{FF2B5EF4-FFF2-40B4-BE49-F238E27FC236}">
                <a16:creationId xmlns:a16="http://schemas.microsoft.com/office/drawing/2014/main" id="{3991B0D4-72EF-D942-8DB9-D7E63502C465}"/>
              </a:ext>
            </a:extLst>
          </p:cNvPr>
          <p:cNvSpPr/>
          <p:nvPr/>
        </p:nvSpPr>
        <p:spPr>
          <a:xfrm>
            <a:off x="4500611" y="1688715"/>
            <a:ext cx="853629" cy="2678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sig*</a:t>
            </a:r>
          </a:p>
        </p:txBody>
      </p:sp>
    </p:spTree>
    <p:extLst>
      <p:ext uri="{BB962C8B-B14F-4D97-AF65-F5344CB8AC3E}">
        <p14:creationId xmlns:p14="http://schemas.microsoft.com/office/powerpoint/2010/main" val="32133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1000"/>
                                        <p:tgtEl>
                                          <p:spTgt spid="10"/>
                                        </p:tgtEl>
                                      </p:cBhvr>
                                    </p:animEffect>
                                    <p:set>
                                      <p:cBhvr>
                                        <p:cTn id="14" dur="1" fill="hold">
                                          <p:stCondLst>
                                            <p:cond delay="999"/>
                                          </p:stCondLst>
                                        </p:cTn>
                                        <p:tgtEl>
                                          <p:spTgt spid="10"/>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1000"/>
                                        <p:tgtEl>
                                          <p:spTgt spid="20"/>
                                        </p:tgtEl>
                                      </p:cBhvr>
                                    </p:animEffect>
                                    <p:set>
                                      <p:cBhvr>
                                        <p:cTn id="20" dur="1" fill="hold">
                                          <p:stCondLst>
                                            <p:cond delay="999"/>
                                          </p:stCondLst>
                                        </p:cTn>
                                        <p:tgtEl>
                                          <p:spTgt spid="20"/>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1000"/>
                                        <p:tgtEl>
                                          <p:spTgt spid="24"/>
                                        </p:tgtEl>
                                      </p:cBhvr>
                                    </p:animEffect>
                                    <p:set>
                                      <p:cBhvr>
                                        <p:cTn id="23" dur="1" fill="hold">
                                          <p:stCondLst>
                                            <p:cond delay="999"/>
                                          </p:stCondLst>
                                        </p:cTn>
                                        <p:tgtEl>
                                          <p:spTgt spid="24"/>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1000"/>
                                        <p:tgtEl>
                                          <p:spTgt spid="31"/>
                                        </p:tgtEl>
                                      </p:cBhvr>
                                    </p:animEffect>
                                    <p:set>
                                      <p:cBhvr>
                                        <p:cTn id="26" dur="1" fill="hold">
                                          <p:stCondLst>
                                            <p:cond delay="999"/>
                                          </p:stCondLst>
                                        </p:cTn>
                                        <p:tgtEl>
                                          <p:spTgt spid="31"/>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1000"/>
                                        <p:tgtEl>
                                          <p:spTgt spid="40"/>
                                        </p:tgtEl>
                                      </p:cBhvr>
                                    </p:animEffect>
                                    <p:set>
                                      <p:cBhvr>
                                        <p:cTn id="29" dur="1" fill="hold">
                                          <p:stCondLst>
                                            <p:cond delay="999"/>
                                          </p:stCondLst>
                                        </p:cTn>
                                        <p:tgtEl>
                                          <p:spTgt spid="40"/>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1000"/>
                                        <p:tgtEl>
                                          <p:spTgt spid="42"/>
                                        </p:tgtEl>
                                      </p:cBhvr>
                                    </p:animEffect>
                                    <p:set>
                                      <p:cBhvr>
                                        <p:cTn id="32" dur="1" fill="hold">
                                          <p:stCondLst>
                                            <p:cond delay="999"/>
                                          </p:stCondLst>
                                        </p:cTn>
                                        <p:tgtEl>
                                          <p:spTgt spid="42"/>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673AAFD-B259-3C4B-A2CA-902A03E367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B0F17EAC-AA54-8646-B6E6-C6C62B890974}"/>
              </a:ext>
            </a:extLst>
          </p:cNvPr>
          <p:cNvSpPr>
            <a:spLocks noGrp="1"/>
          </p:cNvSpPr>
          <p:nvPr>
            <p:ph type="ctrTitle"/>
          </p:nvPr>
        </p:nvSpPr>
        <p:spPr/>
        <p:txBody>
          <a:bodyPr/>
          <a:lstStyle/>
          <a:p>
            <a:r>
              <a:rPr lang="en-US" dirty="0"/>
              <a:t>Reducing Miner State</a:t>
            </a:r>
          </a:p>
        </p:txBody>
      </p:sp>
    </p:spTree>
    <p:extLst>
      <p:ext uri="{BB962C8B-B14F-4D97-AF65-F5344CB8AC3E}">
        <p14:creationId xmlns:p14="http://schemas.microsoft.com/office/powerpoint/2010/main" val="4136141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EF13-90E2-5941-8E90-162BB0111A0F}"/>
              </a:ext>
            </a:extLst>
          </p:cNvPr>
          <p:cNvSpPr>
            <a:spLocks noGrp="1"/>
          </p:cNvSpPr>
          <p:nvPr>
            <p:ph type="title"/>
          </p:nvPr>
        </p:nvSpPr>
        <p:spPr/>
        <p:txBody>
          <a:bodyPr>
            <a:normAutofit fontScale="90000"/>
          </a:bodyPr>
          <a:lstStyle/>
          <a:p>
            <a:r>
              <a:rPr lang="en-US" dirty="0"/>
              <a:t>UTXO set size</a:t>
            </a:r>
          </a:p>
        </p:txBody>
      </p:sp>
      <p:pic>
        <p:nvPicPr>
          <p:cNvPr id="5" name="Picture 4">
            <a:extLst>
              <a:ext uri="{FF2B5EF4-FFF2-40B4-BE49-F238E27FC236}">
                <a16:creationId xmlns:a16="http://schemas.microsoft.com/office/drawing/2014/main" id="{F9DC735F-6D6B-F348-B25D-DAD9D47FBE0C}"/>
              </a:ext>
            </a:extLst>
          </p:cNvPr>
          <p:cNvPicPr>
            <a:picLocks noChangeAspect="1"/>
          </p:cNvPicPr>
          <p:nvPr/>
        </p:nvPicPr>
        <p:blipFill>
          <a:blip r:embed="rId2"/>
          <a:stretch>
            <a:fillRect/>
          </a:stretch>
        </p:blipFill>
        <p:spPr>
          <a:xfrm>
            <a:off x="967563" y="1081037"/>
            <a:ext cx="6475228" cy="2610394"/>
          </a:xfrm>
          <a:prstGeom prst="rect">
            <a:avLst/>
          </a:prstGeom>
        </p:spPr>
      </p:pic>
      <p:sp>
        <p:nvSpPr>
          <p:cNvPr id="6" name="TextBox 5">
            <a:extLst>
              <a:ext uri="{FF2B5EF4-FFF2-40B4-BE49-F238E27FC236}">
                <a16:creationId xmlns:a16="http://schemas.microsoft.com/office/drawing/2014/main" id="{54E788E9-456A-0244-A8AE-5D6D39068B6A}"/>
              </a:ext>
            </a:extLst>
          </p:cNvPr>
          <p:cNvSpPr txBox="1"/>
          <p:nvPr/>
        </p:nvSpPr>
        <p:spPr>
          <a:xfrm>
            <a:off x="7248614" y="1158948"/>
            <a:ext cx="1804725" cy="461665"/>
          </a:xfrm>
          <a:prstGeom prst="rect">
            <a:avLst/>
          </a:prstGeom>
          <a:noFill/>
        </p:spPr>
        <p:txBody>
          <a:bodyPr wrap="none" rtlCol="0">
            <a:spAutoFit/>
          </a:bodyPr>
          <a:lstStyle/>
          <a:p>
            <a:pPr algn="l"/>
            <a:r>
              <a:rPr lang="en-US" dirty="0">
                <a:latin typeface="+mn-lt"/>
              </a:rPr>
              <a:t>≈70M UTXOs</a:t>
            </a:r>
          </a:p>
        </p:txBody>
      </p:sp>
      <p:sp>
        <p:nvSpPr>
          <p:cNvPr id="7" name="Oval 6">
            <a:extLst>
              <a:ext uri="{FF2B5EF4-FFF2-40B4-BE49-F238E27FC236}">
                <a16:creationId xmlns:a16="http://schemas.microsoft.com/office/drawing/2014/main" id="{14CA9E94-F8DA-704A-881A-EC199EC07CE6}"/>
              </a:ext>
            </a:extLst>
          </p:cNvPr>
          <p:cNvSpPr/>
          <p:nvPr/>
        </p:nvSpPr>
        <p:spPr>
          <a:xfrm>
            <a:off x="7057228" y="1482390"/>
            <a:ext cx="191386" cy="2006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6CFC59-4A6C-C044-96B4-C90F22E6C49F}"/>
              </a:ext>
            </a:extLst>
          </p:cNvPr>
          <p:cNvSpPr txBox="1"/>
          <p:nvPr/>
        </p:nvSpPr>
        <p:spPr>
          <a:xfrm>
            <a:off x="967563" y="4062463"/>
            <a:ext cx="7270067" cy="1061829"/>
          </a:xfrm>
          <a:prstGeom prst="rect">
            <a:avLst/>
          </a:prstGeom>
          <a:noFill/>
        </p:spPr>
        <p:txBody>
          <a:bodyPr wrap="none" rtlCol="0">
            <a:spAutoFit/>
          </a:bodyPr>
          <a:lstStyle/>
          <a:p>
            <a:pPr algn="l"/>
            <a:r>
              <a:rPr lang="en-US" dirty="0">
                <a:latin typeface="+mn-lt"/>
              </a:rPr>
              <a:t>Miners need to keep all UTXOs in memory to validate </a:t>
            </a:r>
            <a:r>
              <a:rPr lang="en-US" dirty="0" err="1">
                <a:latin typeface="+mn-lt"/>
              </a:rPr>
              <a:t>Txs</a:t>
            </a:r>
            <a:endParaRPr lang="en-US" dirty="0">
              <a:latin typeface="+mn-lt"/>
            </a:endParaRPr>
          </a:p>
          <a:p>
            <a:pPr algn="l">
              <a:spcBef>
                <a:spcPts val="1800"/>
              </a:spcBef>
            </a:pPr>
            <a:r>
              <a:rPr lang="en-US" dirty="0">
                <a:latin typeface="+mn-lt"/>
              </a:rPr>
              <a:t>Can we do better?</a:t>
            </a:r>
          </a:p>
        </p:txBody>
      </p:sp>
    </p:spTree>
    <p:extLst>
      <p:ext uri="{BB962C8B-B14F-4D97-AF65-F5344CB8AC3E}">
        <p14:creationId xmlns:p14="http://schemas.microsoft.com/office/powerpoint/2010/main" val="780126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DB10-3C5B-4940-94B1-86DA4BBBD601}"/>
              </a:ext>
            </a:extLst>
          </p:cNvPr>
          <p:cNvSpPr>
            <a:spLocks noGrp="1"/>
          </p:cNvSpPr>
          <p:nvPr>
            <p:ph type="title"/>
          </p:nvPr>
        </p:nvSpPr>
        <p:spPr/>
        <p:txBody>
          <a:bodyPr>
            <a:normAutofit fontScale="90000"/>
          </a:bodyPr>
          <a:lstStyle/>
          <a:p>
            <a:r>
              <a:rPr lang="en-US" dirty="0"/>
              <a:t>Recall:  polynomial commitments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A8D602-F264-7344-BE3F-A0BFEBC8C36A}"/>
                  </a:ext>
                </a:extLst>
              </p:cNvPr>
              <p:cNvSpPr>
                <a:spLocks noGrp="1"/>
              </p:cNvSpPr>
              <p:nvPr>
                <p:ph idx="1"/>
              </p:nvPr>
            </p:nvSpPr>
            <p:spPr>
              <a:xfrm>
                <a:off x="274161" y="1605515"/>
                <a:ext cx="8784775" cy="2860159"/>
              </a:xfrm>
            </p:spPr>
            <p:txBody>
              <a:bodyPr>
                <a:normAutofit/>
              </a:bodyPr>
              <a:lstStyle/>
              <a:p>
                <a:pPr>
                  <a:spcBef>
                    <a:spcPts val="1776"/>
                  </a:spcBef>
                </a:pPr>
                <a:r>
                  <a:rPr lang="en-US" i="1" u="sng" dirty="0"/>
                  <a:t>commit</a:t>
                </a:r>
                <a:r>
                  <a:rPr lang="en-US" dirty="0"/>
                  <a:t>(</a:t>
                </a:r>
                <a:r>
                  <a:rPr lang="en-US" i="1" dirty="0"/>
                  <a:t>pp</a:t>
                </a:r>
                <a:r>
                  <a:rPr lang="en-US" dirty="0"/>
                  <a:t>, f, r) ⇾ </a:t>
                </a:r>
                <a:r>
                  <a:rPr lang="en-US" b="1" i="1" dirty="0" err="1"/>
                  <a:t>com</a:t>
                </a:r>
                <a:r>
                  <a:rPr lang="en-US" b="1" i="1" baseline="-25000" dirty="0" err="1"/>
                  <a:t>f</a:t>
                </a:r>
                <a:r>
                  <a:rPr lang="en-US" dirty="0"/>
                  <a:t>        commitment to f ∈ </a:t>
                </a:r>
                <a14:m>
                  <m:oMath xmlns:m="http://schemas.openxmlformats.org/officeDocument/2006/math">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𝔽</m:t>
                        </m:r>
                      </m:e>
                      <m:sub>
                        <m:r>
                          <a:rPr lang="en-US" i="1" dirty="0">
                            <a:latin typeface="Cambria Math" panose="02040503050406030204" pitchFamily="18" charset="0"/>
                            <a:ea typeface="Cambria Math" panose="02040503050406030204" pitchFamily="18" charset="0"/>
                          </a:rPr>
                          <m:t>𝑝</m:t>
                        </m:r>
                      </m:sub>
                      <m:sup>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𝑑</m:t>
                        </m:r>
                        <m:r>
                          <a:rPr lang="en-US" i="1" dirty="0">
                            <a:latin typeface="Cambria Math" panose="02040503050406030204" pitchFamily="18" charset="0"/>
                            <a:ea typeface="Cambria Math" panose="02040503050406030204" pitchFamily="18" charset="0"/>
                          </a:rPr>
                          <m:t>)</m:t>
                        </m:r>
                      </m:sup>
                    </m:sSubSup>
                    <m:d>
                      <m:dPr>
                        <m:begChr m:val="["/>
                        <m:endChr m:val="]"/>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𝑋</m:t>
                        </m:r>
                      </m:e>
                    </m:d>
                  </m:oMath>
                </a14:m>
                <a:endParaRPr lang="en-US" b="1" i="1" baseline="-25000" dirty="0"/>
              </a:p>
              <a:p>
                <a:pPr>
                  <a:spcBef>
                    <a:spcPts val="1776"/>
                  </a:spcBef>
                </a:pPr>
                <a:endParaRPr lang="en-US" i="1" u="sng" dirty="0"/>
              </a:p>
              <a:p>
                <a:pPr>
                  <a:spcBef>
                    <a:spcPts val="1776"/>
                  </a:spcBef>
                </a:pPr>
                <a:r>
                  <a:rPr lang="en-US" i="1" u="sng" dirty="0"/>
                  <a:t>eval</a:t>
                </a:r>
                <a:r>
                  <a:rPr lang="en-US" dirty="0"/>
                  <a:t>:    goal:   for a given </a:t>
                </a:r>
                <a:r>
                  <a:rPr lang="en-US" b="1" i="1" dirty="0" err="1"/>
                  <a:t>com</a:t>
                </a:r>
                <a:r>
                  <a:rPr lang="en-US" b="1" i="1" baseline="-25000" dirty="0" err="1"/>
                  <a:t>f</a:t>
                </a:r>
                <a:r>
                  <a:rPr lang="en-US" b="1" i="1" baseline="-25000" dirty="0"/>
                  <a:t> </a:t>
                </a:r>
                <a:r>
                  <a:rPr lang="en-US" baseline="-25000" dirty="0"/>
                  <a:t> </a:t>
                </a:r>
                <a:r>
                  <a:rPr lang="en-US" dirty="0"/>
                  <a:t> and  x, y ∈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𝔽</m:t>
                        </m:r>
                      </m:e>
                      <m:sub>
                        <m:r>
                          <a:rPr lang="en-US" i="1" dirty="0">
                            <a:latin typeface="Cambria Math" panose="02040503050406030204" pitchFamily="18" charset="0"/>
                            <a:ea typeface="Cambria Math" panose="02040503050406030204" pitchFamily="18" charset="0"/>
                          </a:rPr>
                          <m:t>𝑝</m:t>
                        </m:r>
                      </m:sub>
                    </m:sSub>
                    <m:r>
                      <a:rPr lang="en-US" i="1" dirty="0">
                        <a:latin typeface="Cambria Math" panose="02040503050406030204" pitchFamily="18" charset="0"/>
                        <a:ea typeface="Cambria Math" panose="02040503050406030204" pitchFamily="18" charset="0"/>
                      </a:rPr>
                      <m:t> </m:t>
                    </m:r>
                  </m:oMath>
                </a14:m>
                <a:r>
                  <a:rPr lang="en-US" dirty="0"/>
                  <a:t>,  </a:t>
                </a:r>
              </a:p>
              <a:p>
                <a:pPr marL="0" indent="0">
                  <a:spcBef>
                    <a:spcPts val="1776"/>
                  </a:spcBef>
                  <a:buNone/>
                </a:pPr>
                <a:r>
                  <a:rPr lang="en-US" dirty="0"/>
                  <a:t>			construct a SNARK to prove that  f(x) = y.</a:t>
                </a:r>
              </a:p>
            </p:txBody>
          </p:sp>
        </mc:Choice>
        <mc:Fallback xmlns="">
          <p:sp>
            <p:nvSpPr>
              <p:cNvPr id="3" name="Content Placeholder 2">
                <a:extLst>
                  <a:ext uri="{FF2B5EF4-FFF2-40B4-BE49-F238E27FC236}">
                    <a16:creationId xmlns:a16="http://schemas.microsoft.com/office/drawing/2014/main" id="{BAA8D602-F264-7344-BE3F-A0BFEBC8C36A}"/>
                  </a:ext>
                </a:extLst>
              </p:cNvPr>
              <p:cNvSpPr>
                <a:spLocks noGrp="1" noRot="1" noChangeAspect="1" noMove="1" noResize="1" noEditPoints="1" noAdjustHandles="1" noChangeArrowheads="1" noChangeShapeType="1" noTextEdit="1"/>
              </p:cNvSpPr>
              <p:nvPr>
                <p:ph idx="1"/>
              </p:nvPr>
            </p:nvSpPr>
            <p:spPr>
              <a:xfrm>
                <a:off x="274161" y="1605515"/>
                <a:ext cx="8784775" cy="2860159"/>
              </a:xfrm>
              <a:blipFill>
                <a:blip r:embed="rId2"/>
                <a:stretch>
                  <a:fillRect l="-1010"/>
                </a:stretch>
              </a:blipFill>
            </p:spPr>
            <p:txBody>
              <a:bodyPr/>
              <a:lstStyle/>
              <a:p>
                <a:r>
                  <a:rPr lang="en-US">
                    <a:noFill/>
                  </a:rPr>
                  <a:t> </a:t>
                </a:r>
              </a:p>
            </p:txBody>
          </p:sp>
        </mc:Fallback>
      </mc:AlternateContent>
    </p:spTree>
    <p:extLst>
      <p:ext uri="{BB962C8B-B14F-4D97-AF65-F5344CB8AC3E}">
        <p14:creationId xmlns:p14="http://schemas.microsoft.com/office/powerpoint/2010/main" val="19217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DB10-3C5B-4940-94B1-86DA4BBBD601}"/>
              </a:ext>
            </a:extLst>
          </p:cNvPr>
          <p:cNvSpPr>
            <a:spLocks noGrp="1"/>
          </p:cNvSpPr>
          <p:nvPr>
            <p:ph type="title"/>
          </p:nvPr>
        </p:nvSpPr>
        <p:spPr/>
        <p:txBody>
          <a:bodyPr>
            <a:normAutofit fontScale="90000"/>
          </a:bodyPr>
          <a:lstStyle/>
          <a:p>
            <a:r>
              <a:rPr lang="en-US" dirty="0"/>
              <a:t>Homomorphic polynomial commitment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A8D602-F264-7344-BE3F-A0BFEBC8C36A}"/>
                  </a:ext>
                </a:extLst>
              </p:cNvPr>
              <p:cNvSpPr>
                <a:spLocks noGrp="1"/>
              </p:cNvSpPr>
              <p:nvPr>
                <p:ph idx="1"/>
              </p:nvPr>
            </p:nvSpPr>
            <p:spPr>
              <a:xfrm>
                <a:off x="263528" y="1141670"/>
                <a:ext cx="8784775" cy="3579186"/>
              </a:xfrm>
            </p:spPr>
            <p:txBody>
              <a:bodyPr>
                <a:normAutofit/>
              </a:bodyPr>
              <a:lstStyle/>
              <a:p>
                <a:pPr marL="0" indent="0">
                  <a:spcBef>
                    <a:spcPts val="1776"/>
                  </a:spcBef>
                  <a:buNone/>
                </a:pPr>
                <a:r>
                  <a:rPr lang="en-US" dirty="0"/>
                  <a:t>A polynomial commitment is </a:t>
                </a:r>
                <a:r>
                  <a:rPr lang="en-US" b="1" dirty="0"/>
                  <a:t>homomorphic </a:t>
                </a:r>
                <a:r>
                  <a:rPr lang="en-US" dirty="0"/>
                  <a:t>if</a:t>
                </a:r>
              </a:p>
              <a:p>
                <a:pPr marL="0" indent="0">
                  <a:spcBef>
                    <a:spcPts val="1776"/>
                  </a:spcBef>
                  <a:buNone/>
                </a:pPr>
                <a:r>
                  <a:rPr lang="en-US" dirty="0"/>
                  <a:t>	there are efficient algorithms such that:</a:t>
                </a:r>
                <a:endParaRPr lang="en-US" i="1" u="sng" dirty="0"/>
              </a:p>
              <a:p>
                <a:pPr lvl="1">
                  <a:spcBef>
                    <a:spcPts val="1776"/>
                  </a:spcBef>
                </a:pPr>
                <a:r>
                  <a:rPr lang="en-US" i="1" u="sng" dirty="0"/>
                  <a:t>commit</a:t>
                </a:r>
                <a:r>
                  <a:rPr lang="en-US" dirty="0"/>
                  <a:t>(</a:t>
                </a:r>
                <a:r>
                  <a:rPr lang="en-US" i="1" dirty="0"/>
                  <a:t>pp</a:t>
                </a:r>
                <a:r>
                  <a:rPr lang="en-US" dirty="0"/>
                  <a:t>, f</a:t>
                </a:r>
                <a:r>
                  <a:rPr lang="en-US" baseline="-25000" dirty="0"/>
                  <a:t>1</a:t>
                </a:r>
                <a:r>
                  <a:rPr lang="en-US" dirty="0"/>
                  <a:t>, r</a:t>
                </a:r>
                <a:r>
                  <a:rPr lang="en-US" baseline="-25000" dirty="0"/>
                  <a:t>1</a:t>
                </a:r>
                <a:r>
                  <a:rPr lang="en-US" dirty="0"/>
                  <a:t>) ⇾ </a:t>
                </a:r>
                <a:r>
                  <a:rPr lang="en-US" b="1" i="1" dirty="0"/>
                  <a:t>com</a:t>
                </a:r>
                <a:r>
                  <a:rPr lang="en-US" b="1" i="1" baseline="-25000" dirty="0"/>
                  <a:t>f1</a:t>
                </a:r>
                <a:r>
                  <a:rPr lang="en-US" b="1" i="1" dirty="0"/>
                  <a:t>                 </a:t>
                </a:r>
                <a:r>
                  <a:rPr lang="en-US" i="1" u="sng" dirty="0"/>
                  <a:t>commit</a:t>
                </a:r>
                <a:r>
                  <a:rPr lang="en-US" dirty="0"/>
                  <a:t>(</a:t>
                </a:r>
                <a:r>
                  <a:rPr lang="en-US" i="1" dirty="0"/>
                  <a:t>pp</a:t>
                </a:r>
                <a:r>
                  <a:rPr lang="en-US" dirty="0"/>
                  <a:t>, f</a:t>
                </a:r>
                <a:r>
                  <a:rPr lang="en-US" baseline="-25000" dirty="0"/>
                  <a:t>2</a:t>
                </a:r>
                <a:r>
                  <a:rPr lang="en-US" dirty="0"/>
                  <a:t>, r</a:t>
                </a:r>
                <a:r>
                  <a:rPr lang="en-US" baseline="-25000" dirty="0"/>
                  <a:t>2</a:t>
                </a:r>
                <a:r>
                  <a:rPr lang="en-US" dirty="0"/>
                  <a:t>) ⇾ </a:t>
                </a:r>
                <a:r>
                  <a:rPr lang="en-US" b="1" i="1" dirty="0"/>
                  <a:t>com</a:t>
                </a:r>
                <a:r>
                  <a:rPr lang="en-US" b="1" i="1" baseline="-25000" dirty="0"/>
                  <a:t>f2</a:t>
                </a:r>
              </a:p>
              <a:p>
                <a:pPr marL="457200" lvl="1" indent="0">
                  <a:spcBef>
                    <a:spcPts val="1776"/>
                  </a:spcBef>
                  <a:buNone/>
                </a:pPr>
                <a:r>
                  <a:rPr lang="en-US" dirty="0"/>
                  <a:t>Then:</a:t>
                </a:r>
              </a:p>
              <a:p>
                <a:pPr marL="457200" lvl="1" indent="0">
                  <a:spcBef>
                    <a:spcPts val="1776"/>
                  </a:spcBef>
                  <a:buNone/>
                </a:pPr>
                <a:r>
                  <a:rPr lang="en-US" dirty="0"/>
                  <a:t>(</a:t>
                </a:r>
                <a:r>
                  <a:rPr lang="en-US" dirty="0" err="1"/>
                  <a:t>i</a:t>
                </a:r>
                <a:r>
                  <a:rPr lang="en-US" dirty="0"/>
                  <a:t>)   for all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m:t>
                    </m:r>
                    <m:r>
                      <a:rPr lang="en-US" i="1" dirty="0" smtClean="0">
                        <a:latin typeface="Cambria Math" panose="02040503050406030204" pitchFamily="18" charset="0"/>
                      </a:rPr>
                      <m:t>𝑏</m:t>
                    </m:r>
                    <m:r>
                      <a:rPr lang="en-US" i="1" dirty="0" smtClean="0">
                        <a:latin typeface="Cambria Math" panose="02040503050406030204" pitchFamily="18" charset="0"/>
                      </a:rPr>
                      <m:t>∈</m:t>
                    </m:r>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𝔽</m:t>
                        </m:r>
                      </m:e>
                      <m:sub>
                        <m:r>
                          <a:rPr lang="en-US" i="1" dirty="0">
                            <a:latin typeface="Cambria Math" panose="02040503050406030204" pitchFamily="18" charset="0"/>
                            <a:ea typeface="Cambria Math" panose="02040503050406030204" pitchFamily="18" charset="0"/>
                          </a:rPr>
                          <m:t>𝑝</m:t>
                        </m:r>
                      </m:sub>
                      <m:sup/>
                    </m:sSubSup>
                  </m:oMath>
                </a14:m>
                <a:r>
                  <a:rPr lang="en-US" dirty="0"/>
                  <a:t>   :	</a:t>
                </a:r>
                <a:r>
                  <a:rPr lang="en-US" b="1" i="1" dirty="0"/>
                  <a:t>com</a:t>
                </a:r>
                <a:r>
                  <a:rPr lang="en-US" b="1" i="1" baseline="-25000" dirty="0"/>
                  <a:t>f1</a:t>
                </a:r>
                <a:r>
                  <a:rPr lang="en-US" b="1" i="1" dirty="0"/>
                  <a:t>   , com</a:t>
                </a:r>
                <a:r>
                  <a:rPr lang="en-US" b="1" i="1" baseline="-25000" dirty="0"/>
                  <a:t>f2</a:t>
                </a:r>
                <a:r>
                  <a:rPr lang="en-US" b="1" i="1" dirty="0"/>
                  <a:t>   </a:t>
                </a:r>
                <a:r>
                  <a:rPr lang="en-US" b="1" dirty="0"/>
                  <a:t>⇾</a:t>
                </a:r>
                <a:r>
                  <a:rPr lang="en-US" b="1" i="1" dirty="0"/>
                  <a:t>    com</a:t>
                </a:r>
                <a:r>
                  <a:rPr lang="en-US" b="1" i="1" baseline="-25000" dirty="0"/>
                  <a:t>a*f1+b*f2</a:t>
                </a:r>
              </a:p>
              <a:p>
                <a:pPr marL="457200" lvl="1" indent="0">
                  <a:spcBef>
                    <a:spcPts val="1776"/>
                  </a:spcBef>
                  <a:buNone/>
                </a:pPr>
                <a:r>
                  <a:rPr lang="en-US" dirty="0"/>
                  <a:t>(ii)			</a:t>
                </a:r>
                <a:r>
                  <a:rPr lang="en-US" b="1" i="1" dirty="0"/>
                  <a:t> 				com</a:t>
                </a:r>
                <a:r>
                  <a:rPr lang="en-US" b="1" i="1" baseline="-25000" dirty="0"/>
                  <a:t>f1</a:t>
                </a:r>
                <a:r>
                  <a:rPr lang="en-US" b="1" i="1" dirty="0"/>
                  <a:t>  </a:t>
                </a:r>
                <a:r>
                  <a:rPr lang="en-US" b="1" dirty="0"/>
                  <a:t>⇾</a:t>
                </a:r>
                <a:r>
                  <a:rPr lang="en-US" b="1" i="1" dirty="0"/>
                  <a:t>   </a:t>
                </a:r>
                <a:r>
                  <a:rPr lang="en-US" b="1" i="1" dirty="0" err="1"/>
                  <a:t>com</a:t>
                </a:r>
                <a:r>
                  <a:rPr lang="en-US" b="1" i="1" baseline="-25000" dirty="0" err="1"/>
                  <a:t>X</a:t>
                </a:r>
                <a:r>
                  <a:rPr lang="en-US" b="1" i="1" baseline="-25000" dirty="0"/>
                  <a:t>*f1</a:t>
                </a:r>
                <a:r>
                  <a:rPr lang="en-US" b="1" i="1" dirty="0"/>
                  <a:t> </a:t>
                </a:r>
                <a:endParaRPr lang="en-US" dirty="0"/>
              </a:p>
            </p:txBody>
          </p:sp>
        </mc:Choice>
        <mc:Fallback xmlns="">
          <p:sp>
            <p:nvSpPr>
              <p:cNvPr id="3" name="Content Placeholder 2">
                <a:extLst>
                  <a:ext uri="{FF2B5EF4-FFF2-40B4-BE49-F238E27FC236}">
                    <a16:creationId xmlns:a16="http://schemas.microsoft.com/office/drawing/2014/main" id="{BAA8D602-F264-7344-BE3F-A0BFEBC8C36A}"/>
                  </a:ext>
                </a:extLst>
              </p:cNvPr>
              <p:cNvSpPr>
                <a:spLocks noGrp="1" noRot="1" noChangeAspect="1" noMove="1" noResize="1" noEditPoints="1" noAdjustHandles="1" noChangeArrowheads="1" noChangeShapeType="1" noTextEdit="1"/>
              </p:cNvSpPr>
              <p:nvPr>
                <p:ph idx="1"/>
              </p:nvPr>
            </p:nvSpPr>
            <p:spPr>
              <a:xfrm>
                <a:off x="263528" y="1141670"/>
                <a:ext cx="8784775" cy="3579186"/>
              </a:xfrm>
              <a:blipFill>
                <a:blip r:embed="rId2"/>
                <a:stretch>
                  <a:fillRect l="-1010" t="-1413" b="-176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8C061A1-FD71-4142-98FB-F4610BEE184C}"/>
              </a:ext>
            </a:extLst>
          </p:cNvPr>
          <p:cNvSpPr/>
          <p:nvPr/>
        </p:nvSpPr>
        <p:spPr>
          <a:xfrm>
            <a:off x="457200" y="3494314"/>
            <a:ext cx="8229600" cy="13226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942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A4CC-9E82-5241-9553-E7B4923F4CE1}"/>
              </a:ext>
            </a:extLst>
          </p:cNvPr>
          <p:cNvSpPr>
            <a:spLocks noGrp="1"/>
          </p:cNvSpPr>
          <p:nvPr>
            <p:ph type="title"/>
          </p:nvPr>
        </p:nvSpPr>
        <p:spPr/>
        <p:txBody>
          <a:bodyPr>
            <a:normAutofit fontScale="90000"/>
          </a:bodyPr>
          <a:lstStyle/>
          <a:p>
            <a:r>
              <a:rPr lang="en-US" dirty="0"/>
              <a:t>Committing to a set  (of UTXOs)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868DB3-857C-824F-B8DC-C1585C5F989D}"/>
                  </a:ext>
                </a:extLst>
              </p:cNvPr>
              <p:cNvSpPr>
                <a:spLocks noGrp="1"/>
              </p:cNvSpPr>
              <p:nvPr>
                <p:ph idx="1"/>
              </p:nvPr>
            </p:nvSpPr>
            <p:spPr>
              <a:xfrm>
                <a:off x="191386" y="998131"/>
                <a:ext cx="8952614" cy="4145369"/>
              </a:xfrm>
            </p:spPr>
            <p:txBody>
              <a:bodyPr>
                <a:normAutofit/>
              </a:bodyPr>
              <a:lstStyle/>
              <a:p>
                <a:pPr marL="0" indent="0">
                  <a:buNone/>
                </a:pPr>
                <a:r>
                  <a:rPr lang="en-US" dirty="0"/>
                  <a:t>Let    </a:t>
                </a:r>
                <a14:m>
                  <m:oMath xmlns:m="http://schemas.openxmlformats.org/officeDocument/2006/math">
                    <m:r>
                      <a:rPr lang="en-US" b="0" i="1" dirty="0" smtClean="0">
                        <a:latin typeface="Cambria Math" panose="02040503050406030204" pitchFamily="18" charset="0"/>
                      </a:rPr>
                      <m:t>𝑆</m:t>
                    </m:r>
                    <m:r>
                      <a:rPr lang="en-US" b="0" i="0" dirty="0" smtClean="0">
                        <a:latin typeface="Cambria Math" panose="02040503050406030204" pitchFamily="18" charset="0"/>
                      </a:rPr>
                      <m:t>={</m:t>
                    </m:r>
                    <m:r>
                      <a:rPr lang="en-US" i="1" dirty="0" smtClean="0">
                        <a:latin typeface="Cambria Math" panose="02040503050406030204" pitchFamily="18" charset="0"/>
                      </a:rPr>
                      <m:t>𝑈</m:t>
                    </m:r>
                    <m:r>
                      <a:rPr lang="en-US" i="1" baseline="-25000" dirty="0" smtClean="0">
                        <a:latin typeface="Cambria Math" panose="02040503050406030204" pitchFamily="18" charset="0"/>
                      </a:rPr>
                      <m:t>1</m:t>
                    </m:r>
                    <m:r>
                      <a:rPr lang="en-US" i="1" dirty="0" smtClean="0">
                        <a:latin typeface="Cambria Math" panose="02040503050406030204" pitchFamily="18" charset="0"/>
                      </a:rPr>
                      <m:t>, … , </m:t>
                    </m:r>
                    <m:r>
                      <a:rPr lang="en-US" i="1" dirty="0" smtClean="0">
                        <a:latin typeface="Cambria Math" panose="02040503050406030204" pitchFamily="18" charset="0"/>
                      </a:rPr>
                      <m:t>𝑈𝑛</m:t>
                    </m:r>
                    <m:r>
                      <a:rPr lang="en-US" b="0" i="1" dirty="0" smtClean="0">
                        <a:latin typeface="Cambria Math" panose="02040503050406030204" pitchFamily="18" charset="0"/>
                      </a:rPr>
                      <m:t>}</m:t>
                    </m:r>
                  </m:oMath>
                </a14:m>
                <a:r>
                  <a:rPr lang="en-US" dirty="0"/>
                  <a:t> ∈ </a:t>
                </a:r>
                <a14:m>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𝔽</m:t>
                        </m:r>
                      </m:e>
                      <m:sub>
                        <m:r>
                          <a:rPr lang="en-US" b="0" i="1" dirty="0" smtClean="0">
                            <a:latin typeface="Cambria Math" panose="02040503050406030204" pitchFamily="18" charset="0"/>
                            <a:ea typeface="Cambria Math" panose="02040503050406030204" pitchFamily="18" charset="0"/>
                          </a:rPr>
                          <m:t>𝑝</m:t>
                        </m:r>
                      </m:sub>
                    </m:sSub>
                  </m:oMath>
                </a14:m>
                <a:r>
                  <a:rPr lang="en-US" dirty="0"/>
                  <a:t>    be a set of UTXOs</a:t>
                </a:r>
              </a:p>
              <a:p>
                <a:pPr marL="0" indent="0">
                  <a:spcBef>
                    <a:spcPts val="2976"/>
                  </a:spcBef>
                  <a:buNone/>
                </a:pPr>
                <a:r>
                  <a:rPr lang="en-US" dirty="0"/>
                  <a:t>	Define:    </a:t>
                </a:r>
                <a14:m>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baseline="-25000"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𝑈𝑛</m:t>
                    </m:r>
                    <m:r>
                      <a:rPr lang="en-US" i="1" dirty="0" smtClean="0">
                        <a:latin typeface="Cambria Math" panose="02040503050406030204" pitchFamily="18" charset="0"/>
                      </a:rPr>
                      <m:t>)</m:t>
                    </m:r>
                  </m:oMath>
                </a14:m>
                <a:r>
                  <a:rPr lang="en-US" dirty="0"/>
                  <a:t>       ∈ </a:t>
                </a:r>
                <a14:m>
                  <m:oMath xmlns:m="http://schemas.openxmlformats.org/officeDocument/2006/math">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𝔽</m:t>
                        </m:r>
                      </m:e>
                      <m:sub>
                        <m:r>
                          <a:rPr lang="en-US" i="1" dirty="0">
                            <a:latin typeface="Cambria Math" panose="02040503050406030204" pitchFamily="18" charset="0"/>
                            <a:ea typeface="Cambria Math" panose="02040503050406030204" pitchFamily="18" charset="0"/>
                          </a:rPr>
                          <m:t>𝑝</m:t>
                        </m:r>
                      </m:sub>
                      <m:sup>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r>
                          <a:rPr lang="en-US" i="1" dirty="0">
                            <a:latin typeface="Cambria Math" panose="02040503050406030204" pitchFamily="18" charset="0"/>
                            <a:ea typeface="Cambria Math" panose="02040503050406030204" pitchFamily="18" charset="0"/>
                          </a:rPr>
                          <m:t>)</m:t>
                        </m:r>
                      </m:sup>
                    </m:sSubSup>
                    <m:d>
                      <m:dPr>
                        <m:begChr m:val="["/>
                        <m:endChr m:val="]"/>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𝑋</m:t>
                        </m:r>
                      </m:e>
                    </m:d>
                  </m:oMath>
                </a14:m>
                <a:endParaRPr lang="en-US" dirty="0"/>
              </a:p>
              <a:p>
                <a:pPr marL="0" indent="0">
                  <a:buNone/>
                </a:pPr>
                <a:endParaRPr lang="en-US" dirty="0"/>
              </a:p>
              <a:p>
                <a:pPr marL="0" indent="0">
                  <a:buNone/>
                </a:pPr>
                <a:r>
                  <a:rPr lang="en-US" dirty="0"/>
                  <a:t>	Set:     </a:t>
                </a:r>
                <a:r>
                  <a:rPr lang="en-US" b="1" i="1" dirty="0" err="1"/>
                  <a:t>com</a:t>
                </a:r>
                <a:r>
                  <a:rPr lang="en-US" b="1" i="1" baseline="-25000" dirty="0" err="1"/>
                  <a:t>f</a:t>
                </a:r>
                <a:r>
                  <a:rPr lang="en-US" dirty="0"/>
                  <a:t> = commit(</a:t>
                </a:r>
                <a14:m>
                  <m:oMath xmlns:m="http://schemas.openxmlformats.org/officeDocument/2006/math">
                    <m:r>
                      <a:rPr lang="en-US" i="1" dirty="0" smtClean="0">
                        <a:latin typeface="Cambria Math" panose="02040503050406030204" pitchFamily="18" charset="0"/>
                      </a:rPr>
                      <m:t>𝑝𝑝</m:t>
                    </m:r>
                    <m:r>
                      <a:rPr lang="en-US"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 </m:t>
                    </m:r>
                    <m:r>
                      <a:rPr lang="en-US" b="0" i="1" dirty="0" smtClean="0">
                        <a:latin typeface="Cambria Math" panose="02040503050406030204" pitchFamily="18" charset="0"/>
                      </a:rPr>
                      <m:t>𝑟</m:t>
                    </m:r>
                  </m:oMath>
                </a14:m>
                <a:r>
                  <a:rPr lang="en-US" dirty="0"/>
                  <a:t>)          ⇽  short commitment to </a:t>
                </a:r>
                <a14:m>
                  <m:oMath xmlns:m="http://schemas.openxmlformats.org/officeDocument/2006/math">
                    <m:r>
                      <a:rPr lang="en-US" b="0" i="1" dirty="0" smtClean="0">
                        <a:latin typeface="Cambria Math" panose="02040503050406030204" pitchFamily="18" charset="0"/>
                      </a:rPr>
                      <m:t>𝑆</m:t>
                    </m:r>
                  </m:oMath>
                </a14:m>
                <a:endParaRPr lang="en-US" dirty="0"/>
              </a:p>
              <a:p>
                <a:pPr marL="0" indent="0">
                  <a:buNone/>
                </a:pPr>
                <a:endParaRPr lang="en-US" dirty="0"/>
              </a:p>
              <a:p>
                <a:pPr marL="0" indent="0">
                  <a:buNone/>
                </a:pPr>
                <a:r>
                  <a:rPr lang="en-US" dirty="0"/>
                  <a:t>For   </a:t>
                </a:r>
                <a14:m>
                  <m:oMath xmlns:m="http://schemas.openxmlformats.org/officeDocument/2006/math">
                    <m:r>
                      <a:rPr lang="en-US" i="1" dirty="0" smtClean="0">
                        <a:latin typeface="Cambria Math" panose="02040503050406030204" pitchFamily="18" charset="0"/>
                      </a:rPr>
                      <m:t>𝑈</m:t>
                    </m:r>
                  </m:oMath>
                </a14:m>
                <a:r>
                  <a:rPr lang="en-US" dirty="0"/>
                  <a:t> ∈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𝔽</m:t>
                        </m:r>
                      </m:e>
                      <m:sub>
                        <m:r>
                          <a:rPr lang="en-US" i="1" dirty="0">
                            <a:latin typeface="Cambria Math" panose="02040503050406030204" pitchFamily="18" charset="0"/>
                            <a:ea typeface="Cambria Math" panose="02040503050406030204" pitchFamily="18" charset="0"/>
                          </a:rPr>
                          <m:t>𝑝</m:t>
                        </m:r>
                      </m:sub>
                    </m:sSub>
                  </m:oMath>
                </a14:m>
                <a:r>
                  <a:rPr lang="en-US" dirty="0"/>
                  <a:t> :        </a:t>
                </a:r>
                <a14:m>
                  <m:oMath xmlns:m="http://schemas.openxmlformats.org/officeDocument/2006/math">
                    <m:r>
                      <a:rPr lang="en-US" i="1" dirty="0" smtClean="0">
                        <a:latin typeface="Cambria Math" panose="02040503050406030204" pitchFamily="18" charset="0"/>
                      </a:rPr>
                      <m:t>𝑈</m:t>
                    </m:r>
                  </m:oMath>
                </a14:m>
                <a:r>
                  <a:rPr lang="en-US" dirty="0"/>
                  <a:t> ∈ </a:t>
                </a:r>
                <a14:m>
                  <m:oMath xmlns:m="http://schemas.openxmlformats.org/officeDocument/2006/math">
                    <m:r>
                      <a:rPr lang="en-US" i="1" dirty="0" smtClean="0">
                        <a:latin typeface="Cambria Math" panose="02040503050406030204" pitchFamily="18" charset="0"/>
                      </a:rPr>
                      <m:t>𝑆</m:t>
                    </m:r>
                  </m:oMath>
                </a14:m>
                <a:r>
                  <a:rPr lang="en-US" dirty="0"/>
                  <a:t>     if and only if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)=0</m:t>
                    </m:r>
                  </m:oMath>
                </a14:m>
                <a:endParaRPr lang="en-US" dirty="0"/>
              </a:p>
              <a:p>
                <a:pPr marL="0" indent="0">
                  <a:buNone/>
                </a:pPr>
                <a:endParaRPr lang="en-US" dirty="0"/>
              </a:p>
              <a:p>
                <a:pPr marL="0" indent="0">
                  <a:buNone/>
                </a:pPr>
                <a:r>
                  <a:rPr lang="en-US" dirty="0"/>
                  <a:t>To add U to S: 	</a:t>
                </a:r>
                <a:r>
                  <a:rPr lang="en-US" b="1" i="1" dirty="0" err="1"/>
                  <a:t>com</a:t>
                </a:r>
                <a:r>
                  <a:rPr lang="en-US" b="1" i="1" baseline="-25000" dirty="0" err="1"/>
                  <a:t>f</a:t>
                </a:r>
                <a:r>
                  <a:rPr lang="en-US" b="1" i="1" dirty="0"/>
                  <a:t>  </a:t>
                </a:r>
                <a:r>
                  <a:rPr lang="en-US" b="1" dirty="0"/>
                  <a:t>⇾  </a:t>
                </a:r>
                <a:r>
                  <a:rPr lang="en-US" b="1" i="1" dirty="0"/>
                  <a:t> </a:t>
                </a:r>
                <a:r>
                  <a:rPr lang="en-US" b="1" i="1" dirty="0" err="1"/>
                  <a:t>com</a:t>
                </a:r>
                <a:r>
                  <a:rPr lang="en-US" sz="2800" b="1" i="1" baseline="-25000" dirty="0" err="1"/>
                  <a:t>X</a:t>
                </a:r>
                <a:r>
                  <a:rPr lang="en-US" sz="2800" b="1" i="1" baseline="-25000" dirty="0"/>
                  <a:t>*f−U*f</a:t>
                </a:r>
                <a:r>
                  <a:rPr lang="en-US" dirty="0"/>
                  <a:t>    ⇽  short commitment to </a:t>
                </a:r>
                <a14:m>
                  <m:oMath xmlns:m="http://schemas.openxmlformats.org/officeDocument/2006/math">
                    <m:r>
                      <a:rPr lang="en-US" i="1" dirty="0">
                        <a:latin typeface="Cambria Math" panose="02040503050406030204" pitchFamily="18" charset="0"/>
                      </a:rPr>
                      <m:t>𝑆</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𝑈</m:t>
                    </m:r>
                    <m:r>
                      <a:rPr lang="en-US" b="0" i="1" dirty="0" smtClean="0">
                        <a:latin typeface="Cambria Math" panose="02040503050406030204" pitchFamily="18" charset="0"/>
                        <a:ea typeface="Cambria Math" panose="02040503050406030204" pitchFamily="18" charset="0"/>
                      </a:rPr>
                      <m:t>}</m:t>
                    </m:r>
                  </m:oMath>
                </a14:m>
                <a:endParaRPr lang="en-US" dirty="0"/>
              </a:p>
              <a:p>
                <a:pPr marL="0" indent="0">
                  <a:buNone/>
                </a:pPr>
                <a:endParaRPr lang="en-US" dirty="0"/>
              </a:p>
              <a:p>
                <a:pPr marL="0" indent="0">
                  <a:spcBef>
                    <a:spcPts val="3024"/>
                  </a:spcBef>
                  <a:buNone/>
                </a:pPr>
                <a:endParaRPr lang="en-US" dirty="0"/>
              </a:p>
            </p:txBody>
          </p:sp>
        </mc:Choice>
        <mc:Fallback xmlns="">
          <p:sp>
            <p:nvSpPr>
              <p:cNvPr id="3" name="Content Placeholder 2">
                <a:extLst>
                  <a:ext uri="{FF2B5EF4-FFF2-40B4-BE49-F238E27FC236}">
                    <a16:creationId xmlns:a16="http://schemas.microsoft.com/office/drawing/2014/main" id="{BD868DB3-857C-824F-B8DC-C1585C5F989D}"/>
                  </a:ext>
                </a:extLst>
              </p:cNvPr>
              <p:cNvSpPr>
                <a:spLocks noGrp="1" noRot="1" noChangeAspect="1" noMove="1" noResize="1" noEditPoints="1" noAdjustHandles="1" noChangeArrowheads="1" noChangeShapeType="1" noTextEdit="1"/>
              </p:cNvSpPr>
              <p:nvPr>
                <p:ph idx="1"/>
              </p:nvPr>
            </p:nvSpPr>
            <p:spPr>
              <a:xfrm>
                <a:off x="191386" y="998131"/>
                <a:ext cx="8952614" cy="4145369"/>
              </a:xfrm>
              <a:blipFill>
                <a:blip r:embed="rId2"/>
                <a:stretch>
                  <a:fillRect l="-992" t="-915" b="-61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32007D8-D1AC-5C41-97F1-12FBA3691923}"/>
              </a:ext>
            </a:extLst>
          </p:cNvPr>
          <p:cNvSpPr txBox="1"/>
          <p:nvPr/>
        </p:nvSpPr>
        <p:spPr>
          <a:xfrm>
            <a:off x="7213150" y="882502"/>
            <a:ext cx="1969322" cy="461665"/>
          </a:xfrm>
          <a:prstGeom prst="rect">
            <a:avLst/>
          </a:prstGeom>
          <a:noFill/>
        </p:spPr>
        <p:txBody>
          <a:bodyPr wrap="none" rtlCol="0">
            <a:spAutoFit/>
          </a:bodyPr>
          <a:lstStyle/>
          <a:p>
            <a:pPr algn="l"/>
            <a:r>
              <a:rPr lang="en-US" b="1" dirty="0">
                <a:latin typeface="+mn-lt"/>
              </a:rPr>
              <a:t>(accumulator)</a:t>
            </a:r>
          </a:p>
        </p:txBody>
      </p:sp>
      <p:sp>
        <p:nvSpPr>
          <p:cNvPr id="5" name="Rectangle 4">
            <a:extLst>
              <a:ext uri="{FF2B5EF4-FFF2-40B4-BE49-F238E27FC236}">
                <a16:creationId xmlns:a16="http://schemas.microsoft.com/office/drawing/2014/main" id="{5529D435-0C0E-CD45-88BD-8CC8D6D54500}"/>
              </a:ext>
            </a:extLst>
          </p:cNvPr>
          <p:cNvSpPr/>
          <p:nvPr/>
        </p:nvSpPr>
        <p:spPr>
          <a:xfrm>
            <a:off x="191386" y="3461657"/>
            <a:ext cx="7205457" cy="7511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3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1037-EDBF-194A-99D7-C3E12A455EDF}"/>
              </a:ext>
            </a:extLst>
          </p:cNvPr>
          <p:cNvSpPr>
            <a:spLocks noGrp="1"/>
          </p:cNvSpPr>
          <p:nvPr>
            <p:ph type="title"/>
          </p:nvPr>
        </p:nvSpPr>
        <p:spPr/>
        <p:txBody>
          <a:bodyPr>
            <a:normAutofit fontScale="90000"/>
          </a:bodyPr>
          <a:lstStyle/>
          <a:p>
            <a:r>
              <a:rPr lang="en-US" dirty="0"/>
              <a:t>How does this help?</a:t>
            </a:r>
          </a:p>
        </p:txBody>
      </p:sp>
      <p:sp>
        <p:nvSpPr>
          <p:cNvPr id="3" name="Content Placeholder 2">
            <a:extLst>
              <a:ext uri="{FF2B5EF4-FFF2-40B4-BE49-F238E27FC236}">
                <a16:creationId xmlns:a16="http://schemas.microsoft.com/office/drawing/2014/main" id="{953F5F74-CE42-764A-B3D4-10AC4F13F8BC}"/>
              </a:ext>
            </a:extLst>
          </p:cNvPr>
          <p:cNvSpPr>
            <a:spLocks noGrp="1"/>
          </p:cNvSpPr>
          <p:nvPr>
            <p:ph idx="1"/>
          </p:nvPr>
        </p:nvSpPr>
        <p:spPr>
          <a:xfrm>
            <a:off x="287078" y="955598"/>
            <a:ext cx="8229600" cy="1500519"/>
          </a:xfrm>
        </p:spPr>
        <p:txBody>
          <a:bodyPr/>
          <a:lstStyle/>
          <a:p>
            <a:pPr marL="0" indent="0">
              <a:buNone/>
            </a:pPr>
            <a:r>
              <a:rPr lang="en-US" dirty="0"/>
              <a:t>Miners maintain two commitments:</a:t>
            </a:r>
          </a:p>
          <a:p>
            <a:pPr marL="0" indent="0">
              <a:buNone/>
            </a:pPr>
            <a:r>
              <a:rPr lang="en-US" dirty="0"/>
              <a:t>	(</a:t>
            </a:r>
            <a:r>
              <a:rPr lang="en-US" dirty="0" err="1"/>
              <a:t>i</a:t>
            </a:r>
            <a:r>
              <a:rPr lang="en-US" dirty="0"/>
              <a:t>)	commitment to set T of all UTXOs</a:t>
            </a:r>
          </a:p>
          <a:p>
            <a:pPr marL="0" indent="0">
              <a:buNone/>
            </a:pPr>
            <a:r>
              <a:rPr lang="en-US" dirty="0"/>
              <a:t>	(ii)	commitment to set S of spent TXOs</a:t>
            </a:r>
          </a:p>
        </p:txBody>
      </p:sp>
      <p:pic>
        <p:nvPicPr>
          <p:cNvPr id="4" name="Picture 3">
            <a:extLst>
              <a:ext uri="{FF2B5EF4-FFF2-40B4-BE49-F238E27FC236}">
                <a16:creationId xmlns:a16="http://schemas.microsoft.com/office/drawing/2014/main" id="{9CAD5731-17D0-D64E-B09C-1971894894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51142" y="3730445"/>
            <a:ext cx="1190746" cy="1190746"/>
          </a:xfrm>
          <a:prstGeom prst="rect">
            <a:avLst/>
          </a:prstGeom>
        </p:spPr>
      </p:pic>
      <p:sp>
        <p:nvSpPr>
          <p:cNvPr id="5" name="Right Brace 4">
            <a:extLst>
              <a:ext uri="{FF2B5EF4-FFF2-40B4-BE49-F238E27FC236}">
                <a16:creationId xmlns:a16="http://schemas.microsoft.com/office/drawing/2014/main" id="{8E8F71B0-B010-A647-9DEF-74523C96CBF7}"/>
              </a:ext>
            </a:extLst>
          </p:cNvPr>
          <p:cNvSpPr/>
          <p:nvPr/>
        </p:nvSpPr>
        <p:spPr>
          <a:xfrm>
            <a:off x="6092455" y="1467289"/>
            <a:ext cx="170121" cy="7123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A339DE0-9CFC-824B-A7CA-28CD836FD4DB}"/>
              </a:ext>
            </a:extLst>
          </p:cNvPr>
          <p:cNvSpPr txBox="1"/>
          <p:nvPr/>
        </p:nvSpPr>
        <p:spPr>
          <a:xfrm>
            <a:off x="6347636" y="1592646"/>
            <a:ext cx="889987" cy="461665"/>
          </a:xfrm>
          <a:prstGeom prst="rect">
            <a:avLst/>
          </a:prstGeom>
          <a:noFill/>
        </p:spPr>
        <p:txBody>
          <a:bodyPr wrap="none" rtlCol="0">
            <a:spAutoFit/>
          </a:bodyPr>
          <a:lstStyle/>
          <a:p>
            <a:pPr algn="l"/>
            <a:r>
              <a:rPr lang="en-US" dirty="0">
                <a:latin typeface="+mn-lt"/>
              </a:rPr>
              <a:t>≤ 1KB</a:t>
            </a:r>
          </a:p>
        </p:txBody>
      </p:sp>
      <p:sp>
        <p:nvSpPr>
          <p:cNvPr id="7" name="Cloud Callout 6">
            <a:extLst>
              <a:ext uri="{FF2B5EF4-FFF2-40B4-BE49-F238E27FC236}">
                <a16:creationId xmlns:a16="http://schemas.microsoft.com/office/drawing/2014/main" id="{1B00D8D7-6D4F-AA4A-896D-20BD32623951}"/>
              </a:ext>
            </a:extLst>
          </p:cNvPr>
          <p:cNvSpPr/>
          <p:nvPr/>
        </p:nvSpPr>
        <p:spPr>
          <a:xfrm>
            <a:off x="6517949" y="2457016"/>
            <a:ext cx="2626051" cy="612648"/>
          </a:xfrm>
          <a:prstGeom prst="cloudCallout">
            <a:avLst>
              <a:gd name="adj1" fmla="val 19178"/>
              <a:gd name="adj2" fmla="val 1631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a:t>com</a:t>
            </a:r>
            <a:r>
              <a:rPr lang="en-US" baseline="-25000" dirty="0" err="1"/>
              <a:t>T</a:t>
            </a:r>
            <a:r>
              <a:rPr lang="en-US" dirty="0"/>
              <a:t>,  </a:t>
            </a:r>
            <a:r>
              <a:rPr lang="en-US" dirty="0" err="1"/>
              <a:t>com</a:t>
            </a:r>
            <a:r>
              <a:rPr lang="en-US" baseline="-25000" dirty="0" err="1"/>
              <a:t>S</a:t>
            </a:r>
            <a:endParaRPr lang="en-US" baseline="-25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0B03F6-88B7-9941-8942-E943F688C936}"/>
                  </a:ext>
                </a:extLst>
              </p:cNvPr>
              <p:cNvSpPr txBox="1"/>
              <p:nvPr/>
            </p:nvSpPr>
            <p:spPr>
              <a:xfrm>
                <a:off x="265814" y="2728819"/>
                <a:ext cx="7360605" cy="1200329"/>
              </a:xfrm>
              <a:prstGeom prst="rect">
                <a:avLst/>
              </a:prstGeom>
              <a:noFill/>
            </p:spPr>
            <p:txBody>
              <a:bodyPr wrap="none" rtlCol="0">
                <a:spAutoFit/>
              </a:bodyPr>
              <a:lstStyle/>
              <a:p>
                <a:pPr algn="l"/>
                <a:r>
                  <a:rPr lang="en-US" b="1" dirty="0">
                    <a:latin typeface="+mn-lt"/>
                  </a:rPr>
                  <a:t>Tx format</a:t>
                </a:r>
                <a:r>
                  <a:rPr lang="en-US" dirty="0">
                    <a:latin typeface="+mn-lt"/>
                  </a:rPr>
                  <a:t>:   </a:t>
                </a:r>
              </a:p>
              <a:p>
                <a:pPr marL="342900" indent="-342900" algn="l">
                  <a:buFont typeface="Arial" panose="020B0604020202020204" pitchFamily="34" charset="0"/>
                  <a:buChar char="•"/>
                </a:pPr>
                <a:r>
                  <a:rPr lang="en-US" dirty="0">
                    <a:latin typeface="+mn-lt"/>
                  </a:rPr>
                  <a:t>every input </a:t>
                </a:r>
                <a14:m>
                  <m:oMath xmlns:m="http://schemas.openxmlformats.org/officeDocument/2006/math">
                    <m:r>
                      <a:rPr lang="en-US" i="1" dirty="0" smtClean="0">
                        <a:latin typeface="Cambria Math" panose="02040503050406030204" pitchFamily="18" charset="0"/>
                      </a:rPr>
                      <m:t>𝑈</m:t>
                    </m:r>
                  </m:oMath>
                </a14:m>
                <a:r>
                  <a:rPr lang="en-US" dirty="0">
                    <a:latin typeface="+mn-lt"/>
                  </a:rPr>
                  <a:t> includes a proof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𝑇</m:t>
                    </m:r>
                  </m:oMath>
                </a14:m>
                <a:r>
                  <a:rPr lang="en-US" dirty="0">
                    <a:latin typeface="+mn-lt"/>
                  </a:rPr>
                  <a:t>  &amp;&amp;  </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U</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𝑆</m:t>
                    </m:r>
                  </m:oMath>
                </a14:m>
                <a:r>
                  <a:rPr lang="en-US" dirty="0">
                    <a:latin typeface="+mn-lt"/>
                  </a:rPr>
                  <a:t>)</a:t>
                </a:r>
              </a:p>
              <a:p>
                <a:pPr lvl="1"/>
                <a:r>
                  <a:rPr lang="en-US" dirty="0">
                    <a:latin typeface="+mn-lt"/>
                  </a:rPr>
                  <a:t>Two eval proofs: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)=0</m:t>
                    </m:r>
                  </m:oMath>
                </a14:m>
                <a:r>
                  <a:rPr lang="en-US" dirty="0">
                    <a:latin typeface="+mn-lt"/>
                  </a:rPr>
                  <a:t>   &amp;&amp;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)≠0</m:t>
                    </m:r>
                  </m:oMath>
                </a14:m>
                <a:r>
                  <a:rPr lang="en-US" dirty="0">
                    <a:latin typeface="+mn-lt"/>
                  </a:rPr>
                  <a:t>      </a:t>
                </a:r>
                <a:r>
                  <a:rPr lang="en-US" sz="2000" dirty="0">
                    <a:latin typeface="+mn-lt"/>
                  </a:rPr>
                  <a:t>(short)</a:t>
                </a:r>
                <a:endParaRPr lang="en-US" dirty="0">
                  <a:latin typeface="+mn-lt"/>
                </a:endParaRPr>
              </a:p>
            </p:txBody>
          </p:sp>
        </mc:Choice>
        <mc:Fallback xmlns="">
          <p:sp>
            <p:nvSpPr>
              <p:cNvPr id="8" name="TextBox 7">
                <a:extLst>
                  <a:ext uri="{FF2B5EF4-FFF2-40B4-BE49-F238E27FC236}">
                    <a16:creationId xmlns:a16="http://schemas.microsoft.com/office/drawing/2014/main" id="{9C0B03F6-88B7-9941-8942-E943F688C936}"/>
                  </a:ext>
                </a:extLst>
              </p:cNvPr>
              <p:cNvSpPr txBox="1">
                <a:spLocks noRot="1" noChangeAspect="1" noMove="1" noResize="1" noEditPoints="1" noAdjustHandles="1" noChangeArrowheads="1" noChangeShapeType="1" noTextEdit="1"/>
              </p:cNvSpPr>
              <p:nvPr/>
            </p:nvSpPr>
            <p:spPr>
              <a:xfrm>
                <a:off x="265814" y="2728819"/>
                <a:ext cx="7360605" cy="1200329"/>
              </a:xfrm>
              <a:prstGeom prst="rect">
                <a:avLst/>
              </a:prstGeom>
              <a:blipFill>
                <a:blip r:embed="rId3"/>
                <a:stretch>
                  <a:fillRect l="-1379" t="-4211" r="-862" b="-1052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BB02A08-06E9-674A-B752-C6BE881EAEA2}"/>
              </a:ext>
            </a:extLst>
          </p:cNvPr>
          <p:cNvSpPr txBox="1"/>
          <p:nvPr/>
        </p:nvSpPr>
        <p:spPr>
          <a:xfrm>
            <a:off x="265814" y="4152356"/>
            <a:ext cx="7146893" cy="830997"/>
          </a:xfrm>
          <a:prstGeom prst="rect">
            <a:avLst/>
          </a:prstGeom>
          <a:noFill/>
        </p:spPr>
        <p:txBody>
          <a:bodyPr wrap="none" rtlCol="0">
            <a:spAutoFit/>
          </a:bodyPr>
          <a:lstStyle/>
          <a:p>
            <a:pPr algn="l"/>
            <a:r>
              <a:rPr lang="en-US" b="1" dirty="0">
                <a:latin typeface="+mn-lt"/>
              </a:rPr>
              <a:t>Tx processing</a:t>
            </a:r>
            <a:r>
              <a:rPr lang="en-US" dirty="0">
                <a:latin typeface="+mn-lt"/>
              </a:rPr>
              <a:t>:   miners check eval proofs, and if valid,</a:t>
            </a:r>
          </a:p>
          <a:p>
            <a:pPr algn="l"/>
            <a:r>
              <a:rPr lang="en-US" dirty="0">
                <a:latin typeface="+mn-lt"/>
              </a:rPr>
              <a:t>	add inputs to set S and outputs to set T.       That’s it!</a:t>
            </a:r>
          </a:p>
        </p:txBody>
      </p:sp>
    </p:spTree>
    <p:extLst>
      <p:ext uri="{BB962C8B-B14F-4D97-AF65-F5344CB8AC3E}">
        <p14:creationId xmlns:p14="http://schemas.microsoft.com/office/powerpoint/2010/main" val="34828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F0A6-469D-4C4F-93F9-50B5A3113988}"/>
              </a:ext>
            </a:extLst>
          </p:cNvPr>
          <p:cNvSpPr>
            <a:spLocks noGrp="1"/>
          </p:cNvSpPr>
          <p:nvPr>
            <p:ph type="title"/>
          </p:nvPr>
        </p:nvSpPr>
        <p:spPr/>
        <p:txBody>
          <a:bodyPr>
            <a:normAutofit fontScale="90000"/>
          </a:bodyPr>
          <a:lstStyle/>
          <a:p>
            <a:r>
              <a:rPr lang="en-US" dirty="0"/>
              <a:t>Does this work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AEFEDE-12E6-5E4A-BD5F-47A4FD9007DA}"/>
                  </a:ext>
                </a:extLst>
              </p:cNvPr>
              <p:cNvSpPr>
                <a:spLocks noGrp="1"/>
              </p:cNvSpPr>
              <p:nvPr>
                <p:ph idx="1"/>
              </p:nvPr>
            </p:nvSpPr>
            <p:spPr>
              <a:xfrm>
                <a:off x="340242" y="913071"/>
                <a:ext cx="8229600" cy="2544263"/>
              </a:xfrm>
            </p:spPr>
            <p:txBody>
              <a:bodyPr/>
              <a:lstStyle/>
              <a:p>
                <a:pPr marL="0" indent="0">
                  <a:buNone/>
                </a:pPr>
                <a:r>
                  <a:rPr lang="en-US" b="1" u="sng" dirty="0"/>
                  <a:t>Problem</a:t>
                </a:r>
                <a:r>
                  <a:rPr lang="en-US" dirty="0"/>
                  <a:t>:   how does a user prove that her UTXO  </a:t>
                </a:r>
                <a14:m>
                  <m:oMath xmlns:m="http://schemas.openxmlformats.org/officeDocument/2006/math">
                    <m:r>
                      <a:rPr lang="en-US" i="1" dirty="0" smtClean="0">
                        <a:latin typeface="Cambria Math" panose="02040503050406030204" pitchFamily="18" charset="0"/>
                      </a:rPr>
                      <m:t>𝑈</m:t>
                    </m:r>
                  </m:oMath>
                </a14:m>
                <a:r>
                  <a:rPr lang="en-US" dirty="0"/>
                  <a:t> satisfies</a:t>
                </a:r>
              </a:p>
              <a:p>
                <a:pPr marL="0" indent="0">
                  <a:buNone/>
                </a:pPr>
                <a:r>
                  <a:rPr lang="en-US" dirty="0"/>
                  <a:t>					</a:t>
                </a:r>
                <a14:m>
                  <m:oMath xmlns:m="http://schemas.openxmlformats.org/officeDocument/2006/math">
                    <m:r>
                      <a:rPr lang="en-US" i="1" dirty="0">
                        <a:latin typeface="Cambria Math" panose="02040503050406030204" pitchFamily="18" charset="0"/>
                      </a:rPr>
                      <m:t>𝑇</m:t>
                    </m:r>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)=0</m:t>
                    </m:r>
                  </m:oMath>
                </a14:m>
                <a:r>
                  <a:rPr lang="en-US" dirty="0"/>
                  <a:t>   &amp;&amp;   </a:t>
                </a:r>
                <a14:m>
                  <m:oMath xmlns:m="http://schemas.openxmlformats.org/officeDocument/2006/math">
                    <m:r>
                      <a:rPr lang="en-US" i="1" dirty="0">
                        <a:latin typeface="Cambria Math" panose="02040503050406030204" pitchFamily="18" charset="0"/>
                      </a:rPr>
                      <m:t>𝑆</m:t>
                    </m:r>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)≠0</m:t>
                    </m:r>
                  </m:oMath>
                </a14:m>
                <a:r>
                  <a:rPr lang="en-US" dirty="0"/>
                  <a:t>      ???</a:t>
                </a:r>
              </a:p>
              <a:p>
                <a:pPr marL="0" indent="0">
                  <a:spcBef>
                    <a:spcPts val="2376"/>
                  </a:spcBef>
                  <a:buNone/>
                </a:pPr>
                <a:r>
                  <a:rPr lang="en-US" dirty="0"/>
                  <a:t>This requires knowledge of the entire blockchain</a:t>
                </a:r>
              </a:p>
              <a:p>
                <a:pPr marL="0" indent="0">
                  <a:buNone/>
                </a:pPr>
                <a:r>
                  <a:rPr lang="en-US" dirty="0"/>
                  <a:t>	⇒    user needs large memory and compute time</a:t>
                </a:r>
              </a:p>
              <a:p>
                <a:pPr marL="0" indent="0">
                  <a:buNone/>
                </a:pPr>
                <a:r>
                  <a:rPr lang="en-US" dirty="0"/>
                  <a:t>	⇒    … can be outsourced to an untrusted 3</a:t>
                </a:r>
                <a:r>
                  <a:rPr lang="en-US" baseline="30000" dirty="0"/>
                  <a:t>rd</a:t>
                </a:r>
                <a:r>
                  <a:rPr lang="en-US" dirty="0"/>
                  <a:t> party</a:t>
                </a:r>
              </a:p>
            </p:txBody>
          </p:sp>
        </mc:Choice>
        <mc:Fallback xmlns="">
          <p:sp>
            <p:nvSpPr>
              <p:cNvPr id="3" name="Content Placeholder 2">
                <a:extLst>
                  <a:ext uri="{FF2B5EF4-FFF2-40B4-BE49-F238E27FC236}">
                    <a16:creationId xmlns:a16="http://schemas.microsoft.com/office/drawing/2014/main" id="{3FAEFEDE-12E6-5E4A-BD5F-47A4FD9007DA}"/>
                  </a:ext>
                </a:extLst>
              </p:cNvPr>
              <p:cNvSpPr>
                <a:spLocks noGrp="1" noRot="1" noChangeAspect="1" noMove="1" noResize="1" noEditPoints="1" noAdjustHandles="1" noChangeArrowheads="1" noChangeShapeType="1" noTextEdit="1"/>
              </p:cNvSpPr>
              <p:nvPr>
                <p:ph idx="1"/>
              </p:nvPr>
            </p:nvSpPr>
            <p:spPr>
              <a:xfrm>
                <a:off x="340242" y="913071"/>
                <a:ext cx="8229600" cy="2544263"/>
              </a:xfrm>
              <a:blipFill>
                <a:blip r:embed="rId2"/>
                <a:stretch>
                  <a:fillRect l="-1079" t="-1493" b="-149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BD8CFE07-F9D4-5B40-975F-40654C0975A7}"/>
              </a:ext>
            </a:extLst>
          </p:cNvPr>
          <p:cNvGrpSpPr/>
          <p:nvPr/>
        </p:nvGrpSpPr>
        <p:grpSpPr>
          <a:xfrm>
            <a:off x="3717852" y="3563661"/>
            <a:ext cx="4405422" cy="1579836"/>
            <a:chOff x="3717852" y="3563661"/>
            <a:chExt cx="4405422" cy="1579836"/>
          </a:xfrm>
        </p:grpSpPr>
        <p:pic>
          <p:nvPicPr>
            <p:cNvPr id="1026" name="Picture 2">
              <a:extLst>
                <a:ext uri="{FF2B5EF4-FFF2-40B4-BE49-F238E27FC236}">
                  <a16:creationId xmlns:a16="http://schemas.microsoft.com/office/drawing/2014/main" id="{0F1409C9-60BF-554B-A303-6F180EBF3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984" y="3612256"/>
              <a:ext cx="1212109" cy="997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41B0DC-FD1F-4D40-87FC-2615B94D2958}"/>
                </a:ext>
              </a:extLst>
            </p:cNvPr>
            <p:cNvSpPr txBox="1"/>
            <p:nvPr/>
          </p:nvSpPr>
          <p:spPr>
            <a:xfrm>
              <a:off x="5152061" y="4681832"/>
              <a:ext cx="2347437" cy="461665"/>
            </a:xfrm>
            <a:prstGeom prst="rect">
              <a:avLst/>
            </a:prstGeom>
            <a:noFill/>
          </p:spPr>
          <p:txBody>
            <a:bodyPr wrap="none" rtlCol="0">
              <a:spAutoFit/>
            </a:bodyPr>
            <a:lstStyle/>
            <a:p>
              <a:pPr algn="l"/>
              <a:r>
                <a:rPr lang="en-US" dirty="0">
                  <a:latin typeface="+mn-lt"/>
                </a:rPr>
                <a:t>The proof factory</a:t>
              </a:r>
            </a:p>
          </p:txBody>
        </p:sp>
        <p:pic>
          <p:nvPicPr>
            <p:cNvPr id="1028" name="Picture 4" descr="Clipart Database Free | Free Images at Clker.com - vector clip art online,  royalty free &amp; public domain">
              <a:extLst>
                <a:ext uri="{FF2B5EF4-FFF2-40B4-BE49-F238E27FC236}">
                  <a16:creationId xmlns:a16="http://schemas.microsoft.com/office/drawing/2014/main" id="{5CF1B557-DEF4-7344-8755-5B5F9ED5D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51"/>
            <a:stretch/>
          </p:blipFill>
          <p:spPr bwMode="auto">
            <a:xfrm>
              <a:off x="5426149" y="3665123"/>
              <a:ext cx="975237" cy="915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2B0E02-3F76-CA4D-808A-C31D98C4EE09}"/>
                </a:ext>
              </a:extLst>
            </p:cNvPr>
            <p:cNvSpPr txBox="1"/>
            <p:nvPr/>
          </p:nvSpPr>
          <p:spPr>
            <a:xfrm>
              <a:off x="6228266" y="3707248"/>
              <a:ext cx="1696298" cy="830997"/>
            </a:xfrm>
            <a:prstGeom prst="rect">
              <a:avLst/>
            </a:prstGeom>
            <a:noFill/>
          </p:spPr>
          <p:txBody>
            <a:bodyPr wrap="none" rtlCol="0">
              <a:spAutoFit/>
            </a:bodyPr>
            <a:lstStyle/>
            <a:p>
              <a:pPr algn="l"/>
              <a:r>
                <a:rPr lang="en-US" dirty="0">
                  <a:latin typeface="+mn-lt"/>
                </a:rPr>
                <a:t>polynomials</a:t>
              </a:r>
            </a:p>
            <a:p>
              <a:pPr algn="l"/>
              <a:r>
                <a:rPr lang="en-US" dirty="0">
                  <a:latin typeface="+mn-lt"/>
                </a:rPr>
                <a:t>   S and T</a:t>
              </a:r>
            </a:p>
          </p:txBody>
        </p:sp>
        <p:sp>
          <p:nvSpPr>
            <p:cNvPr id="6" name="Rectangle 5">
              <a:extLst>
                <a:ext uri="{FF2B5EF4-FFF2-40B4-BE49-F238E27FC236}">
                  <a16:creationId xmlns:a16="http://schemas.microsoft.com/office/drawing/2014/main" id="{ED0A8E87-631D-9641-95F3-C87DFD9D02CA}"/>
                </a:ext>
              </a:extLst>
            </p:cNvPr>
            <p:cNvSpPr/>
            <p:nvPr/>
          </p:nvSpPr>
          <p:spPr>
            <a:xfrm>
              <a:off x="3717852" y="3563661"/>
              <a:ext cx="4405422" cy="11181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D51C1F1-7B1A-834F-8B46-788271628C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0390" y="3796244"/>
            <a:ext cx="584281" cy="864321"/>
          </a:xfrm>
          <a:prstGeom prst="rect">
            <a:avLst/>
          </a:prstGeom>
        </p:spPr>
      </p:pic>
      <p:grpSp>
        <p:nvGrpSpPr>
          <p:cNvPr id="14" name="Group 13">
            <a:extLst>
              <a:ext uri="{FF2B5EF4-FFF2-40B4-BE49-F238E27FC236}">
                <a16:creationId xmlns:a16="http://schemas.microsoft.com/office/drawing/2014/main" id="{9356261C-842D-1847-89AE-C26F37315358}"/>
              </a:ext>
            </a:extLst>
          </p:cNvPr>
          <p:cNvGrpSpPr/>
          <p:nvPr/>
        </p:nvGrpSpPr>
        <p:grpSpPr>
          <a:xfrm>
            <a:off x="1020726" y="3688439"/>
            <a:ext cx="2521070" cy="461665"/>
            <a:chOff x="1020726" y="3571480"/>
            <a:chExt cx="2521070" cy="461665"/>
          </a:xfrm>
        </p:grpSpPr>
        <p:cxnSp>
          <p:nvCxnSpPr>
            <p:cNvPr id="8" name="Straight Arrow Connector 7">
              <a:extLst>
                <a:ext uri="{FF2B5EF4-FFF2-40B4-BE49-F238E27FC236}">
                  <a16:creationId xmlns:a16="http://schemas.microsoft.com/office/drawing/2014/main" id="{D60E192E-B5FA-0246-9675-DAF93127FC24}"/>
                </a:ext>
              </a:extLst>
            </p:cNvPr>
            <p:cNvCxnSpPr/>
            <p:nvPr/>
          </p:nvCxnSpPr>
          <p:spPr>
            <a:xfrm>
              <a:off x="1020726" y="3944679"/>
              <a:ext cx="25210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3F56BE-1DF2-B240-92D0-93653BC9F8FF}"/>
                    </a:ext>
                  </a:extLst>
                </p:cNvPr>
                <p:cNvSpPr txBox="1"/>
                <p:nvPr/>
              </p:nvSpPr>
              <p:spPr>
                <a:xfrm>
                  <a:off x="1218612" y="3571480"/>
                  <a:ext cx="2059538" cy="461665"/>
                </a:xfrm>
                <a:prstGeom prst="rect">
                  <a:avLst/>
                </a:prstGeom>
                <a:noFill/>
              </p:spPr>
              <p:txBody>
                <a:bodyPr wrap="none" rtlCol="0">
                  <a:spAutoFit/>
                </a:bodyPr>
                <a:lstStyle/>
                <a:p>
                  <a:r>
                    <a:rPr lang="en-US" dirty="0">
                      <a:latin typeface="+mn-lt"/>
                    </a:rPr>
                    <a:t>UTXO  </a:t>
                  </a:r>
                  <a14:m>
                    <m:oMath xmlns:m="http://schemas.openxmlformats.org/officeDocument/2006/math">
                      <m:r>
                        <a:rPr lang="en-US" i="1" dirty="0">
                          <a:latin typeface="Cambria Math" panose="02040503050406030204" pitchFamily="18" charset="0"/>
                        </a:rPr>
                        <m:t>𝑈</m:t>
                      </m:r>
                    </m:oMath>
                  </a14:m>
                  <a:r>
                    <a:rPr lang="en-US" dirty="0">
                      <a:latin typeface="+mn-lt"/>
                    </a:rPr>
                    <a:t>  ,   fee</a:t>
                  </a:r>
                </a:p>
              </p:txBody>
            </p:sp>
          </mc:Choice>
          <mc:Fallback xmlns="">
            <p:sp>
              <p:nvSpPr>
                <p:cNvPr id="10" name="TextBox 9">
                  <a:extLst>
                    <a:ext uri="{FF2B5EF4-FFF2-40B4-BE49-F238E27FC236}">
                      <a16:creationId xmlns:a16="http://schemas.microsoft.com/office/drawing/2014/main" id="{EA3F56BE-1DF2-B240-92D0-93653BC9F8FF}"/>
                    </a:ext>
                  </a:extLst>
                </p:cNvPr>
                <p:cNvSpPr txBox="1">
                  <a:spLocks noRot="1" noChangeAspect="1" noMove="1" noResize="1" noEditPoints="1" noAdjustHandles="1" noChangeArrowheads="1" noChangeShapeType="1" noTextEdit="1"/>
                </p:cNvSpPr>
                <p:nvPr/>
              </p:nvSpPr>
              <p:spPr>
                <a:xfrm>
                  <a:off x="1218612" y="3571480"/>
                  <a:ext cx="2059538" cy="461665"/>
                </a:xfrm>
                <a:prstGeom prst="rect">
                  <a:avLst/>
                </a:prstGeom>
                <a:blipFill>
                  <a:blip r:embed="rId6"/>
                  <a:stretch>
                    <a:fillRect l="-4908" t="-8108" r="-3067" b="-29730"/>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B553CD5C-2F4D-1246-931D-28D06A183B69}"/>
              </a:ext>
            </a:extLst>
          </p:cNvPr>
          <p:cNvGrpSpPr/>
          <p:nvPr/>
        </p:nvGrpSpPr>
        <p:grpSpPr>
          <a:xfrm>
            <a:off x="1020726" y="4336330"/>
            <a:ext cx="2521070" cy="461665"/>
            <a:chOff x="1020726" y="4325698"/>
            <a:chExt cx="2521070" cy="461665"/>
          </a:xfrm>
        </p:grpSpPr>
        <p:cxnSp>
          <p:nvCxnSpPr>
            <p:cNvPr id="13" name="Straight Arrow Connector 12">
              <a:extLst>
                <a:ext uri="{FF2B5EF4-FFF2-40B4-BE49-F238E27FC236}">
                  <a16:creationId xmlns:a16="http://schemas.microsoft.com/office/drawing/2014/main" id="{5362A562-E958-9847-BA06-707FEA9003BA}"/>
                </a:ext>
              </a:extLst>
            </p:cNvPr>
            <p:cNvCxnSpPr>
              <a:cxnSpLocks/>
            </p:cNvCxnSpPr>
            <p:nvPr/>
          </p:nvCxnSpPr>
          <p:spPr>
            <a:xfrm flipH="1">
              <a:off x="1020726" y="4405424"/>
              <a:ext cx="25210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888661-9167-DB4B-8D60-212FB462C302}"/>
                    </a:ext>
                  </a:extLst>
                </p:cNvPr>
                <p:cNvSpPr txBox="1"/>
                <p:nvPr/>
              </p:nvSpPr>
              <p:spPr>
                <a:xfrm>
                  <a:off x="1628254" y="4325698"/>
                  <a:ext cx="1125693" cy="461665"/>
                </a:xfrm>
                <a:prstGeom prst="rect">
                  <a:avLst/>
                </a:prstGeom>
                <a:noFill/>
              </p:spPr>
              <p:txBody>
                <a:bodyPr wrap="none" rtlCol="0">
                  <a:spAutoFit/>
                </a:bodyPr>
                <a:lstStyle/>
                <a:p>
                  <a:pPr algn="l"/>
                  <a:r>
                    <a:rPr lang="en-US" dirty="0">
                      <a:latin typeface="+mn-lt"/>
                    </a:rPr>
                    <a:t>proof </a:t>
                  </a:r>
                  <a14:m>
                    <m:oMath xmlns:m="http://schemas.openxmlformats.org/officeDocument/2006/math">
                      <m:r>
                        <a:rPr lang="en-US" i="1" dirty="0" smtClean="0">
                          <a:latin typeface="Cambria Math" panose="02040503050406030204" pitchFamily="18" charset="0"/>
                        </a:rPr>
                        <m:t>𝜋</m:t>
                      </m:r>
                    </m:oMath>
                  </a14:m>
                  <a:endParaRPr lang="en-US" dirty="0">
                    <a:latin typeface="+mn-lt"/>
                  </a:endParaRPr>
                </a:p>
              </p:txBody>
            </p:sp>
          </mc:Choice>
          <mc:Fallback xmlns="">
            <p:sp>
              <p:nvSpPr>
                <p:cNvPr id="11" name="TextBox 10">
                  <a:extLst>
                    <a:ext uri="{FF2B5EF4-FFF2-40B4-BE49-F238E27FC236}">
                      <a16:creationId xmlns:a16="http://schemas.microsoft.com/office/drawing/2014/main" id="{FC888661-9167-DB4B-8D60-212FB462C302}"/>
                    </a:ext>
                  </a:extLst>
                </p:cNvPr>
                <p:cNvSpPr txBox="1">
                  <a:spLocks noRot="1" noChangeAspect="1" noMove="1" noResize="1" noEditPoints="1" noAdjustHandles="1" noChangeArrowheads="1" noChangeShapeType="1" noTextEdit="1"/>
                </p:cNvSpPr>
                <p:nvPr/>
              </p:nvSpPr>
              <p:spPr>
                <a:xfrm>
                  <a:off x="1628254" y="4325698"/>
                  <a:ext cx="1125693" cy="461665"/>
                </a:xfrm>
                <a:prstGeom prst="rect">
                  <a:avLst/>
                </a:prstGeom>
                <a:blipFill>
                  <a:blip r:embed="rId7"/>
                  <a:stretch>
                    <a:fillRect l="-8989" t="-8108" b="-29730"/>
                  </a:stretch>
                </a:blipFill>
              </p:spPr>
              <p:txBody>
                <a:bodyPr/>
                <a:lstStyle/>
                <a:p>
                  <a:r>
                    <a:rPr lang="en-US">
                      <a:noFill/>
                    </a:rPr>
                    <a:t> </a:t>
                  </a:r>
                </a:p>
              </p:txBody>
            </p:sp>
          </mc:Fallback>
        </mc:AlternateContent>
      </p:grpSp>
      <p:cxnSp>
        <p:nvCxnSpPr>
          <p:cNvPr id="17" name="Straight Connector 16">
            <a:extLst>
              <a:ext uri="{FF2B5EF4-FFF2-40B4-BE49-F238E27FC236}">
                <a16:creationId xmlns:a16="http://schemas.microsoft.com/office/drawing/2014/main" id="{5D5C93D8-714B-4540-B165-4FAEF97F742C}"/>
              </a:ext>
            </a:extLst>
          </p:cNvPr>
          <p:cNvCxnSpPr/>
          <p:nvPr/>
        </p:nvCxnSpPr>
        <p:spPr>
          <a:xfrm flipV="1">
            <a:off x="0" y="3441703"/>
            <a:ext cx="9144000" cy="9805"/>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6BE310-3397-D249-A073-BFCE421D1C80}"/>
                  </a:ext>
                </a:extLst>
              </p:cNvPr>
              <p:cNvSpPr txBox="1"/>
              <p:nvPr/>
            </p:nvSpPr>
            <p:spPr>
              <a:xfrm>
                <a:off x="26397" y="4660565"/>
                <a:ext cx="1231043" cy="461665"/>
              </a:xfrm>
              <a:prstGeom prst="rect">
                <a:avLst/>
              </a:prstGeom>
              <a:noFill/>
            </p:spPr>
            <p:txBody>
              <a:bodyPr wrap="none" rtlCol="0">
                <a:spAutoFit/>
              </a:bodyPr>
              <a:lstStyle/>
              <a:p>
                <a:pPr algn="l"/>
                <a:r>
                  <a:rPr lang="en-US" dirty="0">
                    <a:latin typeface="+mn-lt"/>
                  </a:rPr>
                  <a:t>spend </a:t>
                </a:r>
                <a14:m>
                  <m:oMath xmlns:m="http://schemas.openxmlformats.org/officeDocument/2006/math">
                    <m:r>
                      <a:rPr lang="en-US" i="1" dirty="0" smtClean="0">
                        <a:latin typeface="Cambria Math" panose="02040503050406030204" pitchFamily="18" charset="0"/>
                      </a:rPr>
                      <m:t>𝑈</m:t>
                    </m:r>
                  </m:oMath>
                </a14:m>
                <a:endParaRPr lang="en-US" dirty="0">
                  <a:latin typeface="+mn-lt"/>
                </a:endParaRPr>
              </a:p>
            </p:txBody>
          </p:sp>
        </mc:Choice>
        <mc:Fallback xmlns="">
          <p:sp>
            <p:nvSpPr>
              <p:cNvPr id="7" name="TextBox 6">
                <a:extLst>
                  <a:ext uri="{FF2B5EF4-FFF2-40B4-BE49-F238E27FC236}">
                    <a16:creationId xmlns:a16="http://schemas.microsoft.com/office/drawing/2014/main" id="{0D6BE310-3397-D249-A073-BFCE421D1C80}"/>
                  </a:ext>
                </a:extLst>
              </p:cNvPr>
              <p:cNvSpPr txBox="1">
                <a:spLocks noRot="1" noChangeAspect="1" noMove="1" noResize="1" noEditPoints="1" noAdjustHandles="1" noChangeArrowheads="1" noChangeShapeType="1" noTextEdit="1"/>
              </p:cNvSpPr>
              <p:nvPr/>
            </p:nvSpPr>
            <p:spPr>
              <a:xfrm>
                <a:off x="26397" y="4660565"/>
                <a:ext cx="1231043" cy="461665"/>
              </a:xfrm>
              <a:prstGeom prst="rect">
                <a:avLst/>
              </a:prstGeom>
              <a:blipFill>
                <a:blip r:embed="rId8"/>
                <a:stretch>
                  <a:fillRect l="-7143"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14809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69CE-0CB6-764A-A274-3B135D175897}"/>
              </a:ext>
            </a:extLst>
          </p:cNvPr>
          <p:cNvSpPr>
            <a:spLocks noGrp="1"/>
          </p:cNvSpPr>
          <p:nvPr>
            <p:ph type="title"/>
          </p:nvPr>
        </p:nvSpPr>
        <p:spPr/>
        <p:txBody>
          <a:bodyPr>
            <a:normAutofit fontScale="90000"/>
          </a:bodyPr>
          <a:lstStyle/>
          <a:p>
            <a:r>
              <a:rPr lang="en-US" dirty="0"/>
              <a:t>Is this practical?</a:t>
            </a:r>
          </a:p>
        </p:txBody>
      </p:sp>
      <p:sp>
        <p:nvSpPr>
          <p:cNvPr id="3" name="Content Placeholder 2">
            <a:extLst>
              <a:ext uri="{FF2B5EF4-FFF2-40B4-BE49-F238E27FC236}">
                <a16:creationId xmlns:a16="http://schemas.microsoft.com/office/drawing/2014/main" id="{FB3E7B07-C838-DA4D-968A-E6A40EEDCA1A}"/>
              </a:ext>
            </a:extLst>
          </p:cNvPr>
          <p:cNvSpPr>
            <a:spLocks noGrp="1"/>
          </p:cNvSpPr>
          <p:nvPr>
            <p:ph idx="1"/>
          </p:nvPr>
        </p:nvSpPr>
        <p:spPr>
          <a:xfrm>
            <a:off x="372140" y="1019410"/>
            <a:ext cx="8633637" cy="4124089"/>
          </a:xfrm>
        </p:spPr>
        <p:txBody>
          <a:bodyPr>
            <a:normAutofit/>
          </a:bodyPr>
          <a:lstStyle/>
          <a:p>
            <a:pPr marL="0" indent="0">
              <a:buNone/>
            </a:pPr>
            <a:r>
              <a:rPr lang="en-US" dirty="0"/>
              <a:t>Not quite …  </a:t>
            </a:r>
          </a:p>
          <a:p>
            <a:pPr>
              <a:tabLst>
                <a:tab pos="1714500" algn="l"/>
              </a:tabLst>
            </a:pPr>
            <a:r>
              <a:rPr lang="en-US" dirty="0"/>
              <a:t>Problem:	the factory’s work per proof is </a:t>
            </a:r>
            <a:r>
              <a:rPr lang="en-US" u="sng" dirty="0"/>
              <a:t>linear</a:t>
            </a:r>
            <a:r>
              <a:rPr lang="en-US" dirty="0"/>
              <a:t> in the 		number of UTXOs ever created</a:t>
            </a:r>
          </a:p>
          <a:p>
            <a:pPr>
              <a:spcBef>
                <a:spcPts val="1776"/>
              </a:spcBef>
              <a:tabLst>
                <a:tab pos="1714500" algn="l"/>
              </a:tabLst>
            </a:pPr>
            <a:r>
              <a:rPr lang="en-US" u="sng" dirty="0"/>
              <a:t>Many</a:t>
            </a:r>
            <a:r>
              <a:rPr lang="en-US" dirty="0"/>
              <a:t> variations on this design:</a:t>
            </a:r>
          </a:p>
          <a:p>
            <a:pPr lvl="1">
              <a:tabLst>
                <a:tab pos="1714500" algn="l"/>
              </a:tabLst>
            </a:pPr>
            <a:r>
              <a:rPr lang="en-US" dirty="0"/>
              <a:t>can reduce factory’s work to  log</a:t>
            </a:r>
            <a:r>
              <a:rPr lang="en-US" baseline="-25000" dirty="0"/>
              <a:t>2</a:t>
            </a:r>
            <a:r>
              <a:rPr lang="en-US" dirty="0"/>
              <a:t>(# current UTXOs)  per proof</a:t>
            </a:r>
          </a:p>
          <a:p>
            <a:pPr lvl="1">
              <a:tabLst>
                <a:tab pos="1714500" algn="l"/>
              </a:tabLst>
            </a:pPr>
            <a:r>
              <a:rPr lang="en-US" dirty="0"/>
              <a:t>Factory’s memory is linear in (# current UTXOs)</a:t>
            </a:r>
          </a:p>
          <a:p>
            <a:pPr marL="0" indent="0">
              <a:buNone/>
            </a:pPr>
            <a:endParaRPr lang="en-US" dirty="0"/>
          </a:p>
          <a:p>
            <a:pPr marL="0" indent="0">
              <a:buNone/>
            </a:pPr>
            <a:r>
              <a:rPr lang="en-US" dirty="0"/>
              <a:t>End result:		outsource memory requirements to a </a:t>
            </a:r>
            <a:br>
              <a:rPr lang="en-US" dirty="0"/>
            </a:br>
            <a:r>
              <a:rPr lang="en-US" dirty="0"/>
              <a:t>				small number of 3</a:t>
            </a:r>
            <a:r>
              <a:rPr lang="en-US" baseline="30000" dirty="0"/>
              <a:t>rd</a:t>
            </a:r>
            <a:r>
              <a:rPr lang="en-US" dirty="0"/>
              <a:t> party service providers</a:t>
            </a:r>
          </a:p>
        </p:txBody>
      </p:sp>
    </p:spTree>
    <p:extLst>
      <p:ext uri="{BB962C8B-B14F-4D97-AF65-F5344CB8AC3E}">
        <p14:creationId xmlns:p14="http://schemas.microsoft.com/office/powerpoint/2010/main" val="6963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6067-C6FF-1BC0-0B6C-D05918072CDE}"/>
              </a:ext>
            </a:extLst>
          </p:cNvPr>
          <p:cNvSpPr>
            <a:spLocks noGrp="1"/>
          </p:cNvSpPr>
          <p:nvPr>
            <p:ph type="title"/>
          </p:nvPr>
        </p:nvSpPr>
        <p:spPr/>
        <p:txBody>
          <a:bodyPr>
            <a:noAutofit/>
          </a:bodyPr>
          <a:lstStyle/>
          <a:p>
            <a:r>
              <a:rPr lang="en-US" sz="3600" dirty="0"/>
              <a:t>C2PA: a </a:t>
            </a:r>
            <a:r>
              <a:rPr lang="en-US" sz="4000" dirty="0"/>
              <a:t>standard</a:t>
            </a:r>
            <a:r>
              <a:rPr lang="en-US" sz="3600" dirty="0"/>
              <a:t> for content provenance</a:t>
            </a:r>
          </a:p>
        </p:txBody>
      </p:sp>
      <p:pic>
        <p:nvPicPr>
          <p:cNvPr id="4" name="Picture 3">
            <a:extLst>
              <a:ext uri="{FF2B5EF4-FFF2-40B4-BE49-F238E27FC236}">
                <a16:creationId xmlns:a16="http://schemas.microsoft.com/office/drawing/2014/main" id="{265B465E-1DC1-F859-F7D4-4473E5F409ED}"/>
              </a:ext>
            </a:extLst>
          </p:cNvPr>
          <p:cNvPicPr>
            <a:picLocks noChangeAspect="1"/>
          </p:cNvPicPr>
          <p:nvPr/>
        </p:nvPicPr>
        <p:blipFill>
          <a:blip r:embed="rId2"/>
          <a:stretch>
            <a:fillRect/>
          </a:stretch>
        </p:blipFill>
        <p:spPr>
          <a:xfrm>
            <a:off x="685800" y="896188"/>
            <a:ext cx="7772400" cy="965732"/>
          </a:xfrm>
          <a:prstGeom prst="rect">
            <a:avLst/>
          </a:prstGeom>
        </p:spPr>
      </p:pic>
      <p:pic>
        <p:nvPicPr>
          <p:cNvPr id="1026" name="Picture 2" descr="Image result for camera clipart">
            <a:extLst>
              <a:ext uri="{FF2B5EF4-FFF2-40B4-BE49-F238E27FC236}">
                <a16:creationId xmlns:a16="http://schemas.microsoft.com/office/drawing/2014/main" id="{9E412B53-80E1-B31D-9963-CD2058EF1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47" y="2468781"/>
            <a:ext cx="1625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C55818-BFDE-63C4-8FA6-38B851A11DD1}"/>
              </a:ext>
            </a:extLst>
          </p:cNvPr>
          <p:cNvSpPr txBox="1"/>
          <p:nvPr/>
        </p:nvSpPr>
        <p:spPr>
          <a:xfrm>
            <a:off x="311101" y="3945294"/>
            <a:ext cx="2653291" cy="830997"/>
          </a:xfrm>
          <a:prstGeom prst="rect">
            <a:avLst/>
          </a:prstGeom>
          <a:noFill/>
        </p:spPr>
        <p:txBody>
          <a:bodyPr wrap="none" rtlCol="0">
            <a:spAutoFit/>
          </a:bodyPr>
          <a:lstStyle/>
          <a:p>
            <a:pPr algn="ctr"/>
            <a:r>
              <a:rPr lang="en-US" dirty="0">
                <a:latin typeface="+mn-lt"/>
              </a:rPr>
              <a:t>embedded certified</a:t>
            </a:r>
            <a:br>
              <a:rPr lang="en-US" dirty="0">
                <a:latin typeface="+mn-lt"/>
              </a:rPr>
            </a:br>
            <a:r>
              <a:rPr lang="en-US" dirty="0">
                <a:latin typeface="+mn-lt"/>
              </a:rPr>
              <a:t>signing key  </a:t>
            </a:r>
            <a:r>
              <a:rPr lang="en-US" b="1" i="1" dirty="0" err="1">
                <a:solidFill>
                  <a:srgbClr val="FF0000"/>
                </a:solidFill>
                <a:latin typeface="+mn-lt"/>
              </a:rPr>
              <a:t>sk</a:t>
            </a:r>
            <a:endParaRPr lang="en-US" b="1" i="1" dirty="0">
              <a:solidFill>
                <a:srgbClr val="FF0000"/>
              </a:solidFill>
              <a:latin typeface="+mn-lt"/>
            </a:endParaRPr>
          </a:p>
        </p:txBody>
      </p:sp>
      <p:grpSp>
        <p:nvGrpSpPr>
          <p:cNvPr id="15" name="Group 14">
            <a:extLst>
              <a:ext uri="{FF2B5EF4-FFF2-40B4-BE49-F238E27FC236}">
                <a16:creationId xmlns:a16="http://schemas.microsoft.com/office/drawing/2014/main" id="{B4CC8339-44F4-26E6-8C72-CF12C641F366}"/>
              </a:ext>
            </a:extLst>
          </p:cNvPr>
          <p:cNvGrpSpPr/>
          <p:nvPr/>
        </p:nvGrpSpPr>
        <p:grpSpPr>
          <a:xfrm>
            <a:off x="2673626" y="2202370"/>
            <a:ext cx="2781218" cy="1892011"/>
            <a:chOff x="2673626" y="2202370"/>
            <a:chExt cx="2781218" cy="1892011"/>
          </a:xfrm>
        </p:grpSpPr>
        <p:grpSp>
          <p:nvGrpSpPr>
            <p:cNvPr id="8" name="Group 7">
              <a:extLst>
                <a:ext uri="{FF2B5EF4-FFF2-40B4-BE49-F238E27FC236}">
                  <a16:creationId xmlns:a16="http://schemas.microsoft.com/office/drawing/2014/main" id="{D863111E-1145-2AF9-A3EC-842F826BEB65}"/>
                </a:ext>
              </a:extLst>
            </p:cNvPr>
            <p:cNvGrpSpPr/>
            <p:nvPr/>
          </p:nvGrpSpPr>
          <p:grpSpPr>
            <a:xfrm>
              <a:off x="3886199" y="2202370"/>
              <a:ext cx="1568645" cy="1892011"/>
              <a:chOff x="3766930" y="2468781"/>
              <a:chExt cx="1568645" cy="1892011"/>
            </a:xfrm>
          </p:grpSpPr>
          <p:sp>
            <p:nvSpPr>
              <p:cNvPr id="7" name="Rectangle 6">
                <a:extLst>
                  <a:ext uri="{FF2B5EF4-FFF2-40B4-BE49-F238E27FC236}">
                    <a16:creationId xmlns:a16="http://schemas.microsoft.com/office/drawing/2014/main" id="{A7939B9C-FCBC-C9CD-BE36-C317AD68EB3E}"/>
                  </a:ext>
                </a:extLst>
              </p:cNvPr>
              <p:cNvSpPr/>
              <p:nvPr/>
            </p:nvSpPr>
            <p:spPr>
              <a:xfrm>
                <a:off x="3766930" y="2468781"/>
                <a:ext cx="1540566" cy="189201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Free Children &amp; Kids Clipart - Clip Art Pictures - Graphics - Illustrations">
                <a:extLst>
                  <a:ext uri="{FF2B5EF4-FFF2-40B4-BE49-F238E27FC236}">
                    <a16:creationId xmlns:a16="http://schemas.microsoft.com/office/drawing/2014/main" id="{F5F0AA91-5D6D-B56E-0C88-67C482D6B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824" y="2650736"/>
                <a:ext cx="672352" cy="83099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9B7852-76E0-809D-5D48-CF0A85806F71}"/>
                  </a:ext>
                </a:extLst>
              </p:cNvPr>
              <p:cNvSpPr txBox="1"/>
              <p:nvPr/>
            </p:nvSpPr>
            <p:spPr>
              <a:xfrm>
                <a:off x="3808426" y="3481733"/>
                <a:ext cx="1527149" cy="830997"/>
              </a:xfrm>
              <a:prstGeom prst="rect">
                <a:avLst/>
              </a:prstGeom>
              <a:noFill/>
            </p:spPr>
            <p:txBody>
              <a:bodyPr wrap="none" rtlCol="0">
                <a:spAutoFit/>
              </a:bodyPr>
              <a:lstStyle/>
              <a:p>
                <a:pPr algn="ctr"/>
                <a:r>
                  <a:rPr lang="en-US" dirty="0">
                    <a:latin typeface="+mn-lt"/>
                  </a:rPr>
                  <a:t>location</a:t>
                </a:r>
              </a:p>
              <a:p>
                <a:pPr algn="ctr"/>
                <a:r>
                  <a:rPr lang="en-US" dirty="0">
                    <a:latin typeface="+mn-lt"/>
                  </a:rPr>
                  <a:t>timestamp</a:t>
                </a:r>
              </a:p>
            </p:txBody>
          </p:sp>
        </p:grpSp>
        <p:sp>
          <p:nvSpPr>
            <p:cNvPr id="9" name="Right Arrow 8">
              <a:extLst>
                <a:ext uri="{FF2B5EF4-FFF2-40B4-BE49-F238E27FC236}">
                  <a16:creationId xmlns:a16="http://schemas.microsoft.com/office/drawing/2014/main" id="{3A1BF80A-B5AA-D1D1-F475-F41EC5C64792}"/>
                </a:ext>
              </a:extLst>
            </p:cNvPr>
            <p:cNvSpPr/>
            <p:nvPr/>
          </p:nvSpPr>
          <p:spPr>
            <a:xfrm>
              <a:off x="2673626" y="2713383"/>
              <a:ext cx="1033670" cy="3677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B1EC6E3-3066-1680-F5E1-065CEF6EC1B3}"/>
              </a:ext>
            </a:extLst>
          </p:cNvPr>
          <p:cNvSpPr txBox="1"/>
          <p:nvPr/>
        </p:nvSpPr>
        <p:spPr>
          <a:xfrm>
            <a:off x="3876653" y="4105953"/>
            <a:ext cx="1554721" cy="461665"/>
          </a:xfrm>
          <a:prstGeom prst="rect">
            <a:avLst/>
          </a:prstGeom>
          <a:solidFill>
            <a:schemeClr val="accent1">
              <a:lumMod val="20000"/>
              <a:lumOff val="80000"/>
            </a:schemeClr>
          </a:solidFill>
          <a:ln w="28575">
            <a:solidFill>
              <a:schemeClr val="accent1"/>
            </a:solidFill>
          </a:ln>
        </p:spPr>
        <p:txBody>
          <a:bodyPr wrap="none" rtlCol="0">
            <a:spAutoFit/>
          </a:bodyPr>
          <a:lstStyle/>
          <a:p>
            <a:r>
              <a:rPr lang="en-US" dirty="0">
                <a:latin typeface="+mn-lt"/>
              </a:rPr>
              <a:t> signature  </a:t>
            </a:r>
          </a:p>
        </p:txBody>
      </p:sp>
      <p:grpSp>
        <p:nvGrpSpPr>
          <p:cNvPr id="16" name="Group 15">
            <a:extLst>
              <a:ext uri="{FF2B5EF4-FFF2-40B4-BE49-F238E27FC236}">
                <a16:creationId xmlns:a16="http://schemas.microsoft.com/office/drawing/2014/main" id="{61B2E3BC-2827-794B-DD42-4F1C32156674}"/>
              </a:ext>
            </a:extLst>
          </p:cNvPr>
          <p:cNvGrpSpPr/>
          <p:nvPr/>
        </p:nvGrpSpPr>
        <p:grpSpPr>
          <a:xfrm>
            <a:off x="5909689" y="2526214"/>
            <a:ext cx="2662907" cy="955261"/>
            <a:chOff x="5909689" y="2526214"/>
            <a:chExt cx="2662907" cy="955261"/>
          </a:xfrm>
        </p:grpSpPr>
        <p:sp>
          <p:nvSpPr>
            <p:cNvPr id="11" name="Right Arrow 10">
              <a:extLst>
                <a:ext uri="{FF2B5EF4-FFF2-40B4-BE49-F238E27FC236}">
                  <a16:creationId xmlns:a16="http://schemas.microsoft.com/office/drawing/2014/main" id="{7B1CF0AE-BA3D-A767-DF32-9F1847F4134A}"/>
                </a:ext>
              </a:extLst>
            </p:cNvPr>
            <p:cNvSpPr/>
            <p:nvPr/>
          </p:nvSpPr>
          <p:spPr>
            <a:xfrm>
              <a:off x="5909689" y="2698488"/>
              <a:ext cx="1033670" cy="3677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0" name="Picture 6" descr="Free Laptop Cliparts, Download Free Laptop Cliparts png images, Free  ClipArts on Clipart Library">
              <a:extLst>
                <a:ext uri="{FF2B5EF4-FFF2-40B4-BE49-F238E27FC236}">
                  <a16:creationId xmlns:a16="http://schemas.microsoft.com/office/drawing/2014/main" id="{DCFA49B0-E86B-0135-07A9-B31540743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426283" y="2526214"/>
              <a:ext cx="1146313" cy="955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ree Children &amp; Kids Clipart - Clip Art Pictures - Graphics - Illustrations">
              <a:extLst>
                <a:ext uri="{FF2B5EF4-FFF2-40B4-BE49-F238E27FC236}">
                  <a16:creationId xmlns:a16="http://schemas.microsoft.com/office/drawing/2014/main" id="{1461AB26-7A34-02AA-1771-641E3EC2A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745" y="2644281"/>
              <a:ext cx="251694" cy="31108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sp>
        <p:nvSpPr>
          <p:cNvPr id="14" name="Rounded Rectangular Callout 13">
            <a:extLst>
              <a:ext uri="{FF2B5EF4-FFF2-40B4-BE49-F238E27FC236}">
                <a16:creationId xmlns:a16="http://schemas.microsoft.com/office/drawing/2014/main" id="{B028763F-DFA3-BC41-ED5B-AA64D2F9205D}"/>
              </a:ext>
            </a:extLst>
          </p:cNvPr>
          <p:cNvSpPr/>
          <p:nvPr/>
        </p:nvSpPr>
        <p:spPr>
          <a:xfrm>
            <a:off x="6705744" y="4094381"/>
            <a:ext cx="2335695" cy="830996"/>
          </a:xfrm>
          <a:prstGeom prst="wedgeRoundRectCallout">
            <a:avLst>
              <a:gd name="adj1" fmla="val -16152"/>
              <a:gd name="adj2" fmla="val -139165"/>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n-lt"/>
              </a:rPr>
              <a:t>verify metadata</a:t>
            </a:r>
          </a:p>
          <a:p>
            <a:pPr algn="ctr"/>
            <a:r>
              <a:rPr lang="en-US" dirty="0">
                <a:ln w="0"/>
                <a:solidFill>
                  <a:schemeClr val="tx1"/>
                </a:solidFill>
                <a:effectLst>
                  <a:outerShdw blurRad="38100" dist="19050" dir="2700000" algn="tl" rotWithShape="0">
                    <a:schemeClr val="dk1">
                      <a:alpha val="40000"/>
                    </a:schemeClr>
                  </a:outerShdw>
                </a:effectLst>
                <a:latin typeface="+mn-lt"/>
              </a:rPr>
              <a:t>by checking sig</a:t>
            </a:r>
          </a:p>
        </p:txBody>
      </p:sp>
      <p:grpSp>
        <p:nvGrpSpPr>
          <p:cNvPr id="19" name="Group 18">
            <a:extLst>
              <a:ext uri="{FF2B5EF4-FFF2-40B4-BE49-F238E27FC236}">
                <a16:creationId xmlns:a16="http://schemas.microsoft.com/office/drawing/2014/main" id="{EB2E8215-F53C-77E8-C11E-AA7B0EFDCF2C}"/>
              </a:ext>
            </a:extLst>
          </p:cNvPr>
          <p:cNvGrpSpPr/>
          <p:nvPr/>
        </p:nvGrpSpPr>
        <p:grpSpPr>
          <a:xfrm>
            <a:off x="4842107" y="4330705"/>
            <a:ext cx="963453" cy="736367"/>
            <a:chOff x="4842107" y="4330705"/>
            <a:chExt cx="963453" cy="736367"/>
          </a:xfrm>
        </p:grpSpPr>
        <p:sp>
          <p:nvSpPr>
            <p:cNvPr id="17" name="TextBox 16">
              <a:extLst>
                <a:ext uri="{FF2B5EF4-FFF2-40B4-BE49-F238E27FC236}">
                  <a16:creationId xmlns:a16="http://schemas.microsoft.com/office/drawing/2014/main" id="{AF7DC23F-66FE-B820-21FE-5180447B2335}"/>
                </a:ext>
              </a:extLst>
            </p:cNvPr>
            <p:cNvSpPr txBox="1"/>
            <p:nvPr/>
          </p:nvSpPr>
          <p:spPr>
            <a:xfrm>
              <a:off x="4842107" y="4666962"/>
              <a:ext cx="713978" cy="400110"/>
            </a:xfrm>
            <a:prstGeom prst="rect">
              <a:avLst/>
            </a:prstGeom>
            <a:noFill/>
          </p:spPr>
          <p:txBody>
            <a:bodyPr wrap="none" rtlCol="0">
              <a:spAutoFit/>
            </a:bodyPr>
            <a:lstStyle/>
            <a:p>
              <a:pPr algn="l"/>
              <a:r>
                <a:rPr lang="en-US" sz="2000" dirty="0">
                  <a:latin typeface="+mn-lt"/>
                </a:rPr>
                <a:t>C2PA</a:t>
              </a:r>
            </a:p>
          </p:txBody>
        </p:sp>
        <p:sp>
          <p:nvSpPr>
            <p:cNvPr id="18" name="Freeform 17">
              <a:extLst>
                <a:ext uri="{FF2B5EF4-FFF2-40B4-BE49-F238E27FC236}">
                  <a16:creationId xmlns:a16="http://schemas.microsoft.com/office/drawing/2014/main" id="{14662DB6-9B5D-084F-862B-DC8C06C3255B}"/>
                </a:ext>
              </a:extLst>
            </p:cNvPr>
            <p:cNvSpPr/>
            <p:nvPr/>
          </p:nvSpPr>
          <p:spPr>
            <a:xfrm>
              <a:off x="5476461" y="4330705"/>
              <a:ext cx="329099" cy="529530"/>
            </a:xfrm>
            <a:custGeom>
              <a:avLst/>
              <a:gdLst>
                <a:gd name="connsiteX0" fmla="*/ 0 w 329099"/>
                <a:gd name="connsiteY0" fmla="*/ 529530 h 529530"/>
                <a:gd name="connsiteX1" fmla="*/ 268356 w 329099"/>
                <a:gd name="connsiteY1" fmla="*/ 360565 h 529530"/>
                <a:gd name="connsiteX2" fmla="*/ 308113 w 329099"/>
                <a:gd name="connsiteY2" fmla="*/ 52452 h 529530"/>
                <a:gd name="connsiteX3" fmla="*/ 0 w 329099"/>
                <a:gd name="connsiteY3" fmla="*/ 2756 h 529530"/>
              </a:gdLst>
              <a:ahLst/>
              <a:cxnLst>
                <a:cxn ang="0">
                  <a:pos x="connsiteX0" y="connsiteY0"/>
                </a:cxn>
                <a:cxn ang="0">
                  <a:pos x="connsiteX1" y="connsiteY1"/>
                </a:cxn>
                <a:cxn ang="0">
                  <a:pos x="connsiteX2" y="connsiteY2"/>
                </a:cxn>
                <a:cxn ang="0">
                  <a:pos x="connsiteX3" y="connsiteY3"/>
                </a:cxn>
              </a:cxnLst>
              <a:rect l="l" t="t" r="r" b="b"/>
              <a:pathLst>
                <a:path w="329099" h="529530">
                  <a:moveTo>
                    <a:pt x="0" y="529530"/>
                  </a:moveTo>
                  <a:cubicBezTo>
                    <a:pt x="108502" y="484804"/>
                    <a:pt x="217004" y="440078"/>
                    <a:pt x="268356" y="360565"/>
                  </a:cubicBezTo>
                  <a:cubicBezTo>
                    <a:pt x="319708" y="281052"/>
                    <a:pt x="352839" y="112087"/>
                    <a:pt x="308113" y="52452"/>
                  </a:cubicBezTo>
                  <a:cubicBezTo>
                    <a:pt x="263387" y="-7183"/>
                    <a:pt x="131693" y="-2214"/>
                    <a:pt x="0" y="2756"/>
                  </a:cubicBezTo>
                </a:path>
              </a:pathLst>
            </a:custGeom>
            <a:noFill/>
            <a:ln w="28575">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85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D1E4A89-B974-A04B-9A6E-BB43C0EC4B5F}"/>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9DC211A8-3D9D-CE4B-9805-DC4696FBF7B1}"/>
              </a:ext>
            </a:extLst>
          </p:cNvPr>
          <p:cNvSpPr>
            <a:spLocks noGrp="1"/>
          </p:cNvSpPr>
          <p:nvPr>
            <p:ph type="ctrTitle"/>
          </p:nvPr>
        </p:nvSpPr>
        <p:spPr>
          <a:xfrm>
            <a:off x="685800" y="1433051"/>
            <a:ext cx="7772400" cy="695368"/>
          </a:xfrm>
        </p:spPr>
        <p:txBody>
          <a:bodyPr/>
          <a:lstStyle/>
          <a:p>
            <a:r>
              <a:rPr lang="en-US" dirty="0"/>
              <a:t>Taproot:  semi-private </a:t>
            </a:r>
            <a:br>
              <a:rPr lang="en-US" dirty="0"/>
            </a:br>
            <a:r>
              <a:rPr lang="en-US" dirty="0"/>
              <a:t>scripts in Bitcoin</a:t>
            </a:r>
          </a:p>
        </p:txBody>
      </p:sp>
    </p:spTree>
    <p:extLst>
      <p:ext uri="{BB962C8B-B14F-4D97-AF65-F5344CB8AC3E}">
        <p14:creationId xmlns:p14="http://schemas.microsoft.com/office/powerpoint/2010/main" val="1035371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7153-3DB2-4F40-A17A-6E18F27E087E}"/>
              </a:ext>
            </a:extLst>
          </p:cNvPr>
          <p:cNvSpPr>
            <a:spLocks noGrp="1"/>
          </p:cNvSpPr>
          <p:nvPr>
            <p:ph type="title"/>
          </p:nvPr>
        </p:nvSpPr>
        <p:spPr/>
        <p:txBody>
          <a:bodyPr>
            <a:normAutofit fontScale="90000"/>
          </a:bodyPr>
          <a:lstStyle/>
          <a:p>
            <a:r>
              <a:rPr lang="en-US" dirty="0"/>
              <a:t>Taproot is here …</a:t>
            </a:r>
          </a:p>
        </p:txBody>
      </p:sp>
      <p:pic>
        <p:nvPicPr>
          <p:cNvPr id="5" name="Picture 4">
            <a:extLst>
              <a:ext uri="{FF2B5EF4-FFF2-40B4-BE49-F238E27FC236}">
                <a16:creationId xmlns:a16="http://schemas.microsoft.com/office/drawing/2014/main" id="{5F35D3D9-6842-DE45-8E46-C602268E99A4}"/>
              </a:ext>
            </a:extLst>
          </p:cNvPr>
          <p:cNvPicPr>
            <a:picLocks noChangeAspect="1"/>
          </p:cNvPicPr>
          <p:nvPr/>
        </p:nvPicPr>
        <p:blipFill>
          <a:blip r:embed="rId2"/>
          <a:stretch>
            <a:fillRect/>
          </a:stretch>
        </p:blipFill>
        <p:spPr>
          <a:xfrm>
            <a:off x="927099" y="1845013"/>
            <a:ext cx="7646877" cy="2277318"/>
          </a:xfrm>
          <a:prstGeom prst="rect">
            <a:avLst/>
          </a:prstGeom>
          <a:ln>
            <a:solidFill>
              <a:schemeClr val="accent4"/>
            </a:solidFill>
          </a:ln>
        </p:spPr>
      </p:pic>
      <p:sp>
        <p:nvSpPr>
          <p:cNvPr id="6" name="Rectangle 5">
            <a:extLst>
              <a:ext uri="{FF2B5EF4-FFF2-40B4-BE49-F238E27FC236}">
                <a16:creationId xmlns:a16="http://schemas.microsoft.com/office/drawing/2014/main" id="{262EEF20-D205-2C4D-9BD9-66E53AAC3D60}"/>
              </a:ext>
            </a:extLst>
          </p:cNvPr>
          <p:cNvSpPr/>
          <p:nvPr/>
        </p:nvSpPr>
        <p:spPr>
          <a:xfrm>
            <a:off x="948366" y="3147237"/>
            <a:ext cx="2624174" cy="595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155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30D6-0239-4C42-A238-B1B5116BD7C0}"/>
              </a:ext>
            </a:extLst>
          </p:cNvPr>
          <p:cNvSpPr>
            <a:spLocks noGrp="1"/>
          </p:cNvSpPr>
          <p:nvPr>
            <p:ph type="title"/>
          </p:nvPr>
        </p:nvSpPr>
        <p:spPr/>
        <p:txBody>
          <a:bodyPr>
            <a:normAutofit fontScale="90000"/>
          </a:bodyPr>
          <a:lstStyle/>
          <a:p>
            <a:r>
              <a:rPr lang="en-US" dirty="0"/>
              <a:t>Script privacy</a:t>
            </a:r>
          </a:p>
        </p:txBody>
      </p:sp>
      <p:sp>
        <p:nvSpPr>
          <p:cNvPr id="3" name="Content Placeholder 2">
            <a:extLst>
              <a:ext uri="{FF2B5EF4-FFF2-40B4-BE49-F238E27FC236}">
                <a16:creationId xmlns:a16="http://schemas.microsoft.com/office/drawing/2014/main" id="{EB522279-D411-B24D-ABDF-5303927B1054}"/>
              </a:ext>
            </a:extLst>
          </p:cNvPr>
          <p:cNvSpPr>
            <a:spLocks noGrp="1"/>
          </p:cNvSpPr>
          <p:nvPr>
            <p:ph idx="1"/>
          </p:nvPr>
        </p:nvSpPr>
        <p:spPr/>
        <p:txBody>
          <a:bodyPr/>
          <a:lstStyle/>
          <a:p>
            <a:pPr marL="0" indent="0">
              <a:buNone/>
            </a:pPr>
            <a:r>
              <a:rPr lang="en-US" dirty="0"/>
              <a:t>Currently:   Bitcoin scripts must be fully revealed in spending Tx</a:t>
            </a:r>
          </a:p>
          <a:p>
            <a:pPr marL="0" indent="0">
              <a:buNone/>
            </a:pPr>
            <a:endParaRPr lang="en-US" dirty="0"/>
          </a:p>
          <a:p>
            <a:pPr marL="0" indent="0">
              <a:buNone/>
            </a:pPr>
            <a:endParaRPr lang="en-US" dirty="0"/>
          </a:p>
          <a:p>
            <a:pPr marL="0" indent="0">
              <a:buNone/>
            </a:pPr>
            <a:r>
              <a:rPr lang="en-US" dirty="0"/>
              <a:t>Can we keep the script secret?    </a:t>
            </a:r>
          </a:p>
          <a:p>
            <a:pPr marL="0" indent="0">
              <a:buNone/>
            </a:pPr>
            <a:endParaRPr lang="en-US" dirty="0"/>
          </a:p>
          <a:p>
            <a:pPr marL="0" indent="0">
              <a:buNone/>
            </a:pPr>
            <a:r>
              <a:rPr lang="en-US" dirty="0"/>
              <a:t>Answer:  Yes</a:t>
            </a:r>
            <a:r>
              <a:rPr lang="en-US"/>
              <a:t>, easily!     </a:t>
            </a:r>
            <a:r>
              <a:rPr lang="en-US" dirty="0"/>
              <a:t>when all goes well …</a:t>
            </a:r>
          </a:p>
        </p:txBody>
      </p:sp>
    </p:spTree>
    <p:extLst>
      <p:ext uri="{BB962C8B-B14F-4D97-AF65-F5344CB8AC3E}">
        <p14:creationId xmlns:p14="http://schemas.microsoft.com/office/powerpoint/2010/main" val="1154209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737-84EA-1F4F-BE1D-DDC2FC1C4D53}"/>
              </a:ext>
            </a:extLst>
          </p:cNvPr>
          <p:cNvSpPr>
            <a:spLocks noGrp="1"/>
          </p:cNvSpPr>
          <p:nvPr>
            <p:ph type="title"/>
          </p:nvPr>
        </p:nvSpPr>
        <p:spPr/>
        <p:txBody>
          <a:bodyPr>
            <a:normAutofit fontScale="90000"/>
          </a:bodyPr>
          <a:lstStyle/>
          <a:p>
            <a:r>
              <a:rPr lang="en-US" dirty="0"/>
              <a:t>How?</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F3A9ECA-2387-8147-89E7-9B8770740198}"/>
                  </a:ext>
                </a:extLst>
              </p:cNvPr>
              <p:cNvSpPr>
                <a:spLocks noGrp="1"/>
              </p:cNvSpPr>
              <p:nvPr>
                <p:ph idx="1"/>
              </p:nvPr>
            </p:nvSpPr>
            <p:spPr>
              <a:xfrm>
                <a:off x="244929" y="1200151"/>
                <a:ext cx="8752113" cy="3818430"/>
              </a:xfrm>
            </p:spPr>
            <p:txBody>
              <a:bodyPr>
                <a:normAutofit/>
              </a:bodyPr>
              <a:lstStyle/>
              <a:p>
                <a:pPr marL="0" indent="0">
                  <a:buNone/>
                </a:pPr>
                <a:r>
                  <a:rPr lang="en-US" dirty="0"/>
                  <a:t>ECDSA and </a:t>
                </a:r>
                <a:r>
                  <a:rPr lang="en-US" dirty="0" err="1"/>
                  <a:t>Schnorr</a:t>
                </a:r>
                <a:r>
                  <a:rPr lang="en-US" dirty="0"/>
                  <a:t> public keys:</a:t>
                </a:r>
              </a:p>
              <a:p>
                <a:pPr>
                  <a:tabLst>
                    <a:tab pos="1414463" algn="l"/>
                  </a:tabLst>
                </a:pPr>
                <a:r>
                  <a:rPr lang="en-US" dirty="0"/>
                  <a:t> </a:t>
                </a:r>
                <a:r>
                  <a:rPr lang="en-US" b="1" u="sng" dirty="0"/>
                  <a:t>KeyGen</a:t>
                </a:r>
                <a:r>
                  <a:rPr lang="en-US" dirty="0"/>
                  <a:t>():	  </a:t>
                </a:r>
                <a:r>
                  <a:rPr lang="en-US" dirty="0" err="1"/>
                  <a:t>sk</a:t>
                </a:r>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     pk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ea typeface="Cambria Math" panose="02040503050406030204" pitchFamily="18" charset="0"/>
                          </a:rPr>
                          <m:t>𝛼</m:t>
                        </m:r>
                      </m:sup>
                    </m:sSup>
                  </m:oMath>
                </a14:m>
                <a:r>
                  <a:rPr lang="en-US" dirty="0"/>
                  <a:t>   ∈ G        for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  in   </a:t>
                </a:r>
                <a14:m>
                  <m:oMath xmlns:m="http://schemas.openxmlformats.org/officeDocument/2006/math">
                    <m:r>
                      <a:rPr lang="en-US" i="1">
                        <a:latin typeface="Cambria Math" panose="02040503050406030204" pitchFamily="18" charset="0"/>
                        <a:ea typeface="Cambria Math" panose="02040503050406030204" pitchFamily="18" charset="0"/>
                      </a:rPr>
                      <m:t>{1, …, </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a14:m>
                <a:endParaRPr lang="en-US" dirty="0"/>
              </a:p>
              <a:p>
                <a:pPr marL="0" indent="0">
                  <a:buNone/>
                </a:pPr>
                <a:endParaRPr lang="en-US" dirty="0"/>
              </a:p>
              <a:p>
                <a:pPr marL="0" indent="0">
                  <a:buNone/>
                </a:pPr>
                <a:r>
                  <a:rPr lang="en-US" dirty="0"/>
                  <a:t>Suppose   </a:t>
                </a:r>
                <a:r>
                  <a:rPr lang="en-US" dirty="0" err="1"/>
                  <a:t>sk</a:t>
                </a:r>
                <a:r>
                  <a:rPr lang="en-US" baseline="-25000" dirty="0" err="1"/>
                  <a:t>A</a:t>
                </a:r>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    </a:t>
                </a:r>
                <a:r>
                  <a:rPr lang="en-US" dirty="0" err="1"/>
                  <a:t>sk</a:t>
                </a:r>
                <a:r>
                  <a:rPr lang="en-US" baseline="-25000" dirty="0" err="1"/>
                  <a:t>B</a:t>
                </a:r>
                <a:r>
                  <a:rPr lang="en-US" dirty="0"/>
                  <a:t> =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a:t>
                </a:r>
              </a:p>
              <a:p>
                <a:r>
                  <a:rPr lang="en-US" dirty="0"/>
                  <a:t>Alice and Bob can sign with respect to    pk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𝐴</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𝐵</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sup>
                    </m:sSup>
                  </m:oMath>
                </a14:m>
                <a:endParaRPr lang="en-US" dirty="0"/>
              </a:p>
              <a:p>
                <a:pPr marL="0" indent="0">
                  <a:buNone/>
                </a:pPr>
                <a:r>
                  <a:rPr lang="en-US" dirty="0"/>
                  <a:t>	⇒  an interactive protocol between Alice and Bob</a:t>
                </a:r>
              </a:p>
              <a:p>
                <a:pPr marL="0" indent="0">
                  <a:buNone/>
                </a:pPr>
                <a:r>
                  <a:rPr lang="en-US" dirty="0"/>
                  <a:t>				(note:  much simpler with BLS)</a:t>
                </a:r>
              </a:p>
              <a:p>
                <a:pPr marL="0" indent="0">
                  <a:buNone/>
                </a:pPr>
                <a:r>
                  <a:rPr lang="en-US" dirty="0"/>
                  <a:t>	⇒  Alice &amp; Bob can imply consent to Tx by signing with pk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sup>
                    </m:sSup>
                  </m:oMath>
                </a14:m>
                <a:endParaRPr lang="en-US" dirty="0"/>
              </a:p>
            </p:txBody>
          </p:sp>
        </mc:Choice>
        <mc:Fallback xmlns="">
          <p:sp>
            <p:nvSpPr>
              <p:cNvPr id="4" name="Content Placeholder 3">
                <a:extLst>
                  <a:ext uri="{FF2B5EF4-FFF2-40B4-BE49-F238E27FC236}">
                    <a16:creationId xmlns:a16="http://schemas.microsoft.com/office/drawing/2014/main" id="{CF3A9ECA-2387-8147-89E7-9B8770740198}"/>
                  </a:ext>
                </a:extLst>
              </p:cNvPr>
              <p:cNvSpPr>
                <a:spLocks noGrp="1" noRot="1" noChangeAspect="1" noMove="1" noResize="1" noEditPoints="1" noAdjustHandles="1" noChangeArrowheads="1" noChangeShapeType="1" noTextEdit="1"/>
              </p:cNvSpPr>
              <p:nvPr>
                <p:ph idx="1"/>
              </p:nvPr>
            </p:nvSpPr>
            <p:spPr>
              <a:xfrm>
                <a:off x="244929" y="1200151"/>
                <a:ext cx="8752113" cy="3818430"/>
              </a:xfrm>
              <a:blipFill>
                <a:blip r:embed="rId2"/>
                <a:stretch>
                  <a:fillRect l="-1159" t="-1325"/>
                </a:stretch>
              </a:blipFill>
            </p:spPr>
            <p:txBody>
              <a:bodyPr/>
              <a:lstStyle/>
              <a:p>
                <a:r>
                  <a:rPr lang="en-US">
                    <a:noFill/>
                  </a:rPr>
                  <a:t> </a:t>
                </a:r>
              </a:p>
            </p:txBody>
          </p:sp>
        </mc:Fallback>
      </mc:AlternateContent>
    </p:spTree>
    <p:extLst>
      <p:ext uri="{BB962C8B-B14F-4D97-AF65-F5344CB8AC3E}">
        <p14:creationId xmlns:p14="http://schemas.microsoft.com/office/powerpoint/2010/main" val="26643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9A05-8957-0C4D-93F2-3ACCF5827F26}"/>
              </a:ext>
            </a:extLst>
          </p:cNvPr>
          <p:cNvSpPr>
            <a:spLocks noGrp="1"/>
          </p:cNvSpPr>
          <p:nvPr>
            <p:ph type="title"/>
          </p:nvPr>
        </p:nvSpPr>
        <p:spPr/>
        <p:txBody>
          <a:bodyPr>
            <a:normAutofit fontScale="90000"/>
          </a:bodyPr>
          <a:lstStyle/>
          <a:p>
            <a:r>
              <a:rPr lang="en-US" dirty="0"/>
              <a:t>How?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6FCD79-955F-9D44-9395-7576F03526A7}"/>
                  </a:ext>
                </a:extLst>
              </p:cNvPr>
              <p:cNvSpPr>
                <a:spLocks noGrp="1"/>
              </p:cNvSpPr>
              <p:nvPr>
                <p:ph idx="1"/>
              </p:nvPr>
            </p:nvSpPr>
            <p:spPr>
              <a:xfrm>
                <a:off x="457199" y="1200151"/>
                <a:ext cx="8425543" cy="3818430"/>
              </a:xfrm>
            </p:spPr>
            <p:txBody>
              <a:bodyPr/>
              <a:lstStyle/>
              <a:p>
                <a:pPr marL="0" indent="0">
                  <a:buNone/>
                </a:pPr>
                <a:r>
                  <a:rPr lang="en-US" dirty="0"/>
                  <a:t>S:   Bitcoin script that must be satisfied to spend a UTXO  </a:t>
                </a:r>
                <a14:m>
                  <m:oMath xmlns:m="http://schemas.openxmlformats.org/officeDocument/2006/math">
                    <m:r>
                      <a:rPr lang="en-US" i="1" dirty="0" smtClean="0">
                        <a:latin typeface="Cambria Math" panose="02040503050406030204" pitchFamily="18" charset="0"/>
                      </a:rPr>
                      <m:t>𝑈</m:t>
                    </m:r>
                  </m:oMath>
                </a14:m>
                <a:endParaRPr lang="en-US" dirty="0"/>
              </a:p>
              <a:p>
                <a:pPr marL="0" indent="0">
                  <a:buNone/>
                </a:pPr>
                <a:r>
                  <a:rPr lang="en-US" dirty="0"/>
                  <a:t>		S involves only  Alice and Bob.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𝐴</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𝐵</m:t>
                        </m:r>
                      </m:sub>
                    </m:sSub>
                  </m:oMath>
                </a14:m>
                <a:endParaRPr lang="en-US" dirty="0"/>
              </a:p>
              <a:p>
                <a:pPr marL="0" indent="0">
                  <a:buNone/>
                </a:pPr>
                <a:endParaRPr lang="en-US" dirty="0"/>
              </a:p>
              <a:p>
                <a:pPr marL="0" indent="0">
                  <a:buNone/>
                </a:pPr>
                <a:r>
                  <a:rPr lang="en-US" dirty="0"/>
                  <a:t>Goal:   keep S secret when possible.</a:t>
                </a:r>
              </a:p>
              <a:p>
                <a:pPr marL="0" indent="0">
                  <a:buNone/>
                </a:pPr>
                <a:endParaRPr lang="en-US" dirty="0"/>
              </a:p>
              <a:p>
                <a:pPr marL="0" indent="0">
                  <a:buNone/>
                </a:pPr>
                <a:r>
                  <a:rPr lang="en-US" dirty="0"/>
                  <a:t>How:  modify S so that a signature with respect to  </a:t>
                </a:r>
              </a:p>
              <a:p>
                <a:pPr marL="0" indent="0">
                  <a:lnSpc>
                    <a:spcPct val="120000"/>
                  </a:lnSpc>
                  <a:buNone/>
                </a:pPr>
                <a:r>
                  <a:rPr lang="en-US" dirty="0"/>
                  <a:t>					 pk =</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𝐴𝐵</m:t>
                        </m:r>
                      </m:sub>
                    </m:sSub>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𝐴𝐵</m:t>
                            </m:r>
                          </m:sub>
                        </m:sSub>
                        <m:r>
                          <a:rPr lang="en-US" b="0" i="1" smtClean="0">
                            <a:latin typeface="Cambria Math" panose="02040503050406030204" pitchFamily="18" charset="0"/>
                          </a:rPr>
                          <m:t> ,   </m:t>
                        </m:r>
                        <m:r>
                          <a:rPr lang="en-US" b="0" i="1" smtClean="0">
                            <a:latin typeface="Cambria Math" panose="02040503050406030204" pitchFamily="18" charset="0"/>
                          </a:rPr>
                          <m:t>𝑆</m:t>
                        </m:r>
                        <m:r>
                          <a:rPr lang="en-US" b="0" i="1" smtClean="0">
                            <a:latin typeface="Cambria Math" panose="02040503050406030204" pitchFamily="18" charset="0"/>
                          </a:rPr>
                          <m:t>)</m:t>
                        </m:r>
                      </m:sup>
                    </m:sSup>
                  </m:oMath>
                </a14:m>
                <a:endParaRPr lang="en-US" dirty="0"/>
              </a:p>
              <a:p>
                <a:pPr marL="0" indent="0">
                  <a:lnSpc>
                    <a:spcPct val="120000"/>
                  </a:lnSpc>
                  <a:buNone/>
                </a:pPr>
                <a:r>
                  <a:rPr lang="en-US" dirty="0"/>
                  <a:t>		is sufficient to spend UTXO, without revealing S  !!</a:t>
                </a:r>
              </a:p>
            </p:txBody>
          </p:sp>
        </mc:Choice>
        <mc:Fallback xmlns="">
          <p:sp>
            <p:nvSpPr>
              <p:cNvPr id="3" name="Content Placeholder 2">
                <a:extLst>
                  <a:ext uri="{FF2B5EF4-FFF2-40B4-BE49-F238E27FC236}">
                    <a16:creationId xmlns:a16="http://schemas.microsoft.com/office/drawing/2014/main" id="{2F6FCD79-955F-9D44-9395-7576F03526A7}"/>
                  </a:ext>
                </a:extLst>
              </p:cNvPr>
              <p:cNvSpPr>
                <a:spLocks noGrp="1" noRot="1" noChangeAspect="1" noMove="1" noResize="1" noEditPoints="1" noAdjustHandles="1" noChangeArrowheads="1" noChangeShapeType="1" noTextEdit="1"/>
              </p:cNvSpPr>
              <p:nvPr>
                <p:ph idx="1"/>
              </p:nvPr>
            </p:nvSpPr>
            <p:spPr>
              <a:xfrm>
                <a:off x="457199" y="1200151"/>
                <a:ext cx="8425543" cy="3818430"/>
              </a:xfrm>
              <a:blipFill>
                <a:blip r:embed="rId2"/>
                <a:stretch>
                  <a:fillRect l="-1205" t="-99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73D248B-A064-1842-A149-2702A749BFDB}"/>
              </a:ext>
            </a:extLst>
          </p:cNvPr>
          <p:cNvSpPr/>
          <p:nvPr/>
        </p:nvSpPr>
        <p:spPr>
          <a:xfrm>
            <a:off x="457199" y="3363686"/>
            <a:ext cx="7772401" cy="16548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5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A043-6472-9D4E-A1D8-AEDE23010226}"/>
              </a:ext>
            </a:extLst>
          </p:cNvPr>
          <p:cNvSpPr>
            <a:spLocks noGrp="1"/>
          </p:cNvSpPr>
          <p:nvPr>
            <p:ph type="title"/>
          </p:nvPr>
        </p:nvSpPr>
        <p:spPr/>
        <p:txBody>
          <a:bodyPr>
            <a:normAutofit fontScale="90000"/>
          </a:bodyPr>
          <a:lstStyle/>
          <a:p>
            <a:r>
              <a:rPr lang="en-US" dirty="0"/>
              <a:t>The main point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934A22-5535-8B49-ACC8-54193B4A43C6}"/>
                  </a:ext>
                </a:extLst>
              </p:cNvPr>
              <p:cNvSpPr>
                <a:spLocks noGrp="1"/>
              </p:cNvSpPr>
              <p:nvPr>
                <p:ph idx="1"/>
              </p:nvPr>
            </p:nvSpPr>
            <p:spPr>
              <a:xfrm>
                <a:off x="457200" y="1200151"/>
                <a:ext cx="8572500" cy="3818430"/>
              </a:xfrm>
            </p:spPr>
            <p:txBody>
              <a:bodyPr>
                <a:normAutofit/>
              </a:bodyPr>
              <a:lstStyle/>
              <a:p>
                <a:r>
                  <a:rPr lang="en-US" dirty="0"/>
                  <a:t>If parties agree to spend UTXO,</a:t>
                </a:r>
              </a:p>
              <a:p>
                <a:pPr marL="400050" lvl="1" indent="0">
                  <a:buNone/>
                </a:pPr>
                <a:r>
                  <a:rPr lang="en-US" dirty="0"/>
                  <a:t>⇒  sign with respect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𝐴𝐵</m:t>
                        </m:r>
                      </m:sub>
                    </m:sSub>
                  </m:oMath>
                </a14:m>
                <a:r>
                  <a:rPr lang="en-US" dirty="0"/>
                  <a:t> and spend while keeping S secret</a:t>
                </a:r>
              </a:p>
              <a:p>
                <a:pPr marL="0" indent="0">
                  <a:buNone/>
                </a:pPr>
                <a:endParaRPr lang="en-US" dirty="0"/>
              </a:p>
              <a:p>
                <a:r>
                  <a:rPr lang="en-US" dirty="0"/>
                  <a:t>If disagreement, Alice can reveal S </a:t>
                </a:r>
                <a:br>
                  <a:rPr lang="en-US" dirty="0"/>
                </a:br>
                <a:r>
                  <a:rPr lang="en-US" dirty="0"/>
                  <a:t>		and spend UTXO by proving that she can satisfy S.</a:t>
                </a:r>
              </a:p>
              <a:p>
                <a:pPr marL="0" indent="0">
                  <a:buNone/>
                </a:pPr>
                <a:endParaRPr lang="en-US" dirty="0"/>
              </a:p>
              <a:p>
                <a:pPr marL="0" indent="0">
                  <a:buNone/>
                </a:pPr>
                <a:endParaRPr lang="en-US" dirty="0"/>
              </a:p>
              <a:p>
                <a:pPr marL="0" indent="0">
                  <a:buNone/>
                </a:pPr>
                <a:r>
                  <a:rPr lang="en-US" dirty="0"/>
                  <a:t>Taproot pk compactly supports both ways to spend the UTXO</a:t>
                </a:r>
              </a:p>
            </p:txBody>
          </p:sp>
        </mc:Choice>
        <mc:Fallback xmlns="">
          <p:sp>
            <p:nvSpPr>
              <p:cNvPr id="3" name="Content Placeholder 2">
                <a:extLst>
                  <a:ext uri="{FF2B5EF4-FFF2-40B4-BE49-F238E27FC236}">
                    <a16:creationId xmlns:a16="http://schemas.microsoft.com/office/drawing/2014/main" id="{0F934A22-5535-8B49-ACC8-54193B4A43C6}"/>
                  </a:ext>
                </a:extLst>
              </p:cNvPr>
              <p:cNvSpPr>
                <a:spLocks noGrp="1" noRot="1" noChangeAspect="1" noMove="1" noResize="1" noEditPoints="1" noAdjustHandles="1" noChangeArrowheads="1" noChangeShapeType="1" noTextEdit="1"/>
              </p:cNvSpPr>
              <p:nvPr>
                <p:ph idx="1"/>
              </p:nvPr>
            </p:nvSpPr>
            <p:spPr>
              <a:xfrm>
                <a:off x="457200" y="1200151"/>
                <a:ext cx="8572500" cy="3818430"/>
              </a:xfrm>
              <a:blipFill>
                <a:blip r:embed="rId2"/>
                <a:stretch>
                  <a:fillRect l="-1185" t="-1325"/>
                </a:stretch>
              </a:blipFill>
            </p:spPr>
            <p:txBody>
              <a:bodyPr/>
              <a:lstStyle/>
              <a:p>
                <a:r>
                  <a:rPr lang="en-US">
                    <a:noFill/>
                  </a:rPr>
                  <a:t> </a:t>
                </a:r>
              </a:p>
            </p:txBody>
          </p:sp>
        </mc:Fallback>
      </mc:AlternateContent>
    </p:spTree>
    <p:extLst>
      <p:ext uri="{BB962C8B-B14F-4D97-AF65-F5344CB8AC3E}">
        <p14:creationId xmlns:p14="http://schemas.microsoft.com/office/powerpoint/2010/main" val="37393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F2A5-FAE5-FBD4-1A7E-20D947C2A6E9}"/>
              </a:ext>
            </a:extLst>
          </p:cNvPr>
          <p:cNvSpPr>
            <a:spLocks noGrp="1"/>
          </p:cNvSpPr>
          <p:nvPr>
            <p:ph type="title"/>
          </p:nvPr>
        </p:nvSpPr>
        <p:spPr/>
        <p:txBody>
          <a:bodyPr>
            <a:normAutofit fontScale="90000"/>
          </a:bodyPr>
          <a:lstStyle/>
          <a:p>
            <a:r>
              <a:rPr lang="en-US" dirty="0"/>
              <a:t>A problem:  post-processing</a:t>
            </a:r>
          </a:p>
        </p:txBody>
      </p:sp>
      <p:sp>
        <p:nvSpPr>
          <p:cNvPr id="3" name="Content Placeholder 2">
            <a:extLst>
              <a:ext uri="{FF2B5EF4-FFF2-40B4-BE49-F238E27FC236}">
                <a16:creationId xmlns:a16="http://schemas.microsoft.com/office/drawing/2014/main" id="{DB71457F-0EF5-16A7-2BF3-D84AE2FFD6F6}"/>
              </a:ext>
            </a:extLst>
          </p:cNvPr>
          <p:cNvSpPr>
            <a:spLocks noGrp="1"/>
          </p:cNvSpPr>
          <p:nvPr>
            <p:ph idx="1"/>
          </p:nvPr>
        </p:nvSpPr>
        <p:spPr>
          <a:xfrm>
            <a:off x="457199" y="1200151"/>
            <a:ext cx="8497957" cy="1085849"/>
          </a:xfrm>
        </p:spPr>
        <p:txBody>
          <a:bodyPr>
            <a:normAutofit/>
          </a:bodyPr>
          <a:lstStyle/>
          <a:p>
            <a:pPr marL="0" indent="0">
              <a:buNone/>
            </a:pPr>
            <a:r>
              <a:rPr lang="en-US" sz="2400" dirty="0"/>
              <a:t>Newspapers often process the photos before publishing:</a:t>
            </a:r>
          </a:p>
          <a:p>
            <a:r>
              <a:rPr lang="en-US" sz="2400" dirty="0"/>
              <a:t>Resize </a:t>
            </a:r>
            <a:r>
              <a:rPr lang="en-US" sz="2000" dirty="0"/>
              <a:t>(1500×1000)</a:t>
            </a:r>
            <a:r>
              <a:rPr lang="en-US" sz="2400" dirty="0"/>
              <a:t>,   Crop,   Grayscale		</a:t>
            </a:r>
            <a:r>
              <a:rPr lang="en-US" sz="2000" dirty="0"/>
              <a:t>(AP lists allowed ops)</a:t>
            </a:r>
          </a:p>
        </p:txBody>
      </p:sp>
      <p:grpSp>
        <p:nvGrpSpPr>
          <p:cNvPr id="4" name="Group 3">
            <a:extLst>
              <a:ext uri="{FF2B5EF4-FFF2-40B4-BE49-F238E27FC236}">
                <a16:creationId xmlns:a16="http://schemas.microsoft.com/office/drawing/2014/main" id="{88303949-52A6-C1B7-B58D-1C2294F01D53}"/>
              </a:ext>
            </a:extLst>
          </p:cNvPr>
          <p:cNvGrpSpPr/>
          <p:nvPr/>
        </p:nvGrpSpPr>
        <p:grpSpPr>
          <a:xfrm>
            <a:off x="7625066" y="3223864"/>
            <a:ext cx="1146313" cy="955261"/>
            <a:chOff x="7426283" y="2526214"/>
            <a:chExt cx="1146313" cy="955261"/>
          </a:xfrm>
        </p:grpSpPr>
        <p:pic>
          <p:nvPicPr>
            <p:cNvPr id="6" name="Picture 6" descr="Free Laptop Cliparts, Download Free Laptop Cliparts png images, Free  ClipArts on Clipart Library">
              <a:extLst>
                <a:ext uri="{FF2B5EF4-FFF2-40B4-BE49-F238E27FC236}">
                  <a16:creationId xmlns:a16="http://schemas.microsoft.com/office/drawing/2014/main" id="{42BE16F7-FF63-C059-F563-3E701AB6F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26283" y="2526214"/>
              <a:ext cx="1146313" cy="955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hildren &amp; Kids Clipart - Clip Art Pictures - Graphics - Illustrations">
              <a:extLst>
                <a:ext uri="{FF2B5EF4-FFF2-40B4-BE49-F238E27FC236}">
                  <a16:creationId xmlns:a16="http://schemas.microsoft.com/office/drawing/2014/main" id="{98E4A382-7644-3F69-CA38-E249C84D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745" y="2644281"/>
              <a:ext cx="251694" cy="31108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sp>
        <p:nvSpPr>
          <p:cNvPr id="8" name="Rounded Rectangular Callout 7">
            <a:extLst>
              <a:ext uri="{FF2B5EF4-FFF2-40B4-BE49-F238E27FC236}">
                <a16:creationId xmlns:a16="http://schemas.microsoft.com/office/drawing/2014/main" id="{A5C7B024-1AB0-2DB2-BEE7-3D17CED21F9B}"/>
              </a:ext>
            </a:extLst>
          </p:cNvPr>
          <p:cNvSpPr/>
          <p:nvPr/>
        </p:nvSpPr>
        <p:spPr>
          <a:xfrm>
            <a:off x="7245626" y="4496497"/>
            <a:ext cx="1242391" cy="522084"/>
          </a:xfrm>
          <a:prstGeom prst="wedgeRoundRectCallout">
            <a:avLst>
              <a:gd name="adj1" fmla="val -16152"/>
              <a:gd name="adj2" fmla="val -139165"/>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mn-lt"/>
              </a:rPr>
              <a:t>???</a:t>
            </a:r>
          </a:p>
        </p:txBody>
      </p:sp>
      <p:sp>
        <p:nvSpPr>
          <p:cNvPr id="9" name="TextBox 8">
            <a:extLst>
              <a:ext uri="{FF2B5EF4-FFF2-40B4-BE49-F238E27FC236}">
                <a16:creationId xmlns:a16="http://schemas.microsoft.com/office/drawing/2014/main" id="{BCEE2041-6D23-F924-E3C8-DCB4DD217A16}"/>
              </a:ext>
            </a:extLst>
          </p:cNvPr>
          <p:cNvSpPr txBox="1"/>
          <p:nvPr/>
        </p:nvSpPr>
        <p:spPr>
          <a:xfrm>
            <a:off x="854764" y="3539715"/>
            <a:ext cx="4674806" cy="1200329"/>
          </a:xfrm>
          <a:prstGeom prst="rect">
            <a:avLst/>
          </a:prstGeom>
          <a:noFill/>
          <a:ln>
            <a:solidFill>
              <a:schemeClr val="accent1"/>
            </a:solidFill>
          </a:ln>
        </p:spPr>
        <p:txBody>
          <a:bodyPr wrap="none" rtlCol="0">
            <a:spAutoFit/>
          </a:bodyPr>
          <a:lstStyle/>
          <a:p>
            <a:r>
              <a:rPr lang="en-US" dirty="0">
                <a:latin typeface="+mn-lt"/>
              </a:rPr>
              <a:t>C2PA “solution”:  </a:t>
            </a:r>
          </a:p>
          <a:p>
            <a:r>
              <a:rPr lang="en-US" dirty="0">
                <a:latin typeface="+mn-lt"/>
              </a:rPr>
              <a:t>	editing software will sign</a:t>
            </a:r>
            <a:br>
              <a:rPr lang="en-US" dirty="0">
                <a:latin typeface="+mn-lt"/>
              </a:rPr>
            </a:br>
            <a:r>
              <a:rPr lang="en-US" dirty="0">
                <a:latin typeface="+mn-lt"/>
              </a:rPr>
              <a:t>	processed photo to certify edits </a:t>
            </a:r>
          </a:p>
        </p:txBody>
      </p:sp>
      <p:sp>
        <p:nvSpPr>
          <p:cNvPr id="10" name="TextBox 9">
            <a:extLst>
              <a:ext uri="{FF2B5EF4-FFF2-40B4-BE49-F238E27FC236}">
                <a16:creationId xmlns:a16="http://schemas.microsoft.com/office/drawing/2014/main" id="{83007E07-B8B2-A124-E656-ACE4B8852BA7}"/>
              </a:ext>
            </a:extLst>
          </p:cNvPr>
          <p:cNvSpPr txBox="1"/>
          <p:nvPr/>
        </p:nvSpPr>
        <p:spPr>
          <a:xfrm>
            <a:off x="382327" y="2379004"/>
            <a:ext cx="8379345" cy="461665"/>
          </a:xfrm>
          <a:prstGeom prst="rect">
            <a:avLst/>
          </a:prstGeom>
          <a:noFill/>
        </p:spPr>
        <p:txBody>
          <a:bodyPr wrap="none" rtlCol="0">
            <a:spAutoFit/>
          </a:bodyPr>
          <a:lstStyle/>
          <a:p>
            <a:r>
              <a:rPr lang="en-US" sz="2400" b="1" dirty="0">
                <a:latin typeface="+mn-lt"/>
              </a:rPr>
              <a:t>The problem</a:t>
            </a:r>
            <a:r>
              <a:rPr lang="en-US" sz="2400" dirty="0">
                <a:latin typeface="+mn-lt"/>
              </a:rPr>
              <a:t>:   laptop cannot verify signature on processed photo</a:t>
            </a:r>
            <a:endParaRPr lang="en-US" sz="2000" dirty="0">
              <a:latin typeface="+mn-lt"/>
            </a:endParaRPr>
          </a:p>
        </p:txBody>
      </p:sp>
    </p:spTree>
    <p:extLst>
      <p:ext uri="{BB962C8B-B14F-4D97-AF65-F5344CB8AC3E}">
        <p14:creationId xmlns:p14="http://schemas.microsoft.com/office/powerpoint/2010/main" val="15902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0D533B-173D-9295-7F5C-E26BD3D82F12}"/>
              </a:ext>
            </a:extLst>
          </p:cNvPr>
          <p:cNvSpPr/>
          <p:nvPr/>
        </p:nvSpPr>
        <p:spPr>
          <a:xfrm>
            <a:off x="269636" y="1811721"/>
            <a:ext cx="7168916" cy="1917317"/>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D0B124-6F1A-810A-123C-6D66A1043BDC}"/>
              </a:ext>
            </a:extLst>
          </p:cNvPr>
          <p:cNvSpPr>
            <a:spLocks noGrp="1"/>
          </p:cNvSpPr>
          <p:nvPr>
            <p:ph type="title"/>
          </p:nvPr>
        </p:nvSpPr>
        <p:spPr/>
        <p:txBody>
          <a:bodyPr>
            <a:normAutofit fontScale="90000"/>
          </a:bodyPr>
          <a:lstStyle/>
          <a:p>
            <a:r>
              <a:rPr lang="en-US" dirty="0"/>
              <a:t>A solution using ZK proofs  (SNARKs)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A4C8D5-246B-32B9-36EC-D3D3C9885F23}"/>
                  </a:ext>
                </a:extLst>
              </p:cNvPr>
              <p:cNvSpPr>
                <a:spLocks noGrp="1"/>
              </p:cNvSpPr>
              <p:nvPr>
                <p:ph idx="1"/>
              </p:nvPr>
            </p:nvSpPr>
            <p:spPr>
              <a:xfrm>
                <a:off x="457200" y="1288640"/>
                <a:ext cx="8229600" cy="2752356"/>
              </a:xfrm>
            </p:spPr>
            <p:txBody>
              <a:bodyPr/>
              <a:lstStyle/>
              <a:p>
                <a:pPr marL="0" indent="0">
                  <a:buNone/>
                </a:pPr>
                <a:r>
                  <a:rPr lang="en-US" dirty="0"/>
                  <a:t>Editing software attaches a proof  </a:t>
                </a:r>
                <a14:m>
                  <m:oMath xmlns:m="http://schemas.openxmlformats.org/officeDocument/2006/math">
                    <m:r>
                      <a:rPr lang="en-US" i="1" dirty="0" smtClean="0">
                        <a:latin typeface="Cambria Math" panose="02040503050406030204" pitchFamily="18" charset="0"/>
                      </a:rPr>
                      <m:t>𝜋</m:t>
                    </m:r>
                  </m:oMath>
                </a14:m>
                <a:r>
                  <a:rPr lang="en-US" dirty="0"/>
                  <a:t>  to (processed) photo that:</a:t>
                </a:r>
              </a:p>
              <a:p>
                <a:pPr marL="0" indent="0">
                  <a:spcBef>
                    <a:spcPts val="1224"/>
                  </a:spcBef>
                  <a:buNone/>
                </a:pPr>
                <a:r>
                  <a:rPr lang="en-US" dirty="0"/>
                  <a:t>I know a triple  (</a:t>
                </a:r>
                <a:r>
                  <a:rPr lang="en-US" b="1" i="1" dirty="0" err="1"/>
                  <a:t>Orig</a:t>
                </a:r>
                <a:r>
                  <a:rPr lang="en-US" i="1" dirty="0"/>
                  <a:t>, </a:t>
                </a:r>
                <a:r>
                  <a:rPr lang="en-US" b="1" i="1" dirty="0"/>
                  <a:t>Ops</a:t>
                </a:r>
                <a:r>
                  <a:rPr lang="en-US" i="1" dirty="0"/>
                  <a:t>, </a:t>
                </a:r>
                <a:r>
                  <a:rPr lang="en-US" b="1" i="1" dirty="0"/>
                  <a:t>Sig</a:t>
                </a:r>
                <a:r>
                  <a:rPr lang="en-US" dirty="0"/>
                  <a:t>)  such that</a:t>
                </a:r>
              </a:p>
              <a:p>
                <a:pPr marL="574675" lvl="1" indent="-515938">
                  <a:buFont typeface="+mj-lt"/>
                  <a:buAutoNum type="arabicPeriod"/>
                </a:pPr>
                <a:r>
                  <a:rPr lang="en-US" b="1" i="1" dirty="0"/>
                  <a:t>Sig</a:t>
                </a:r>
                <a:r>
                  <a:rPr lang="en-US" dirty="0"/>
                  <a:t> is a valid C2PA signature on </a:t>
                </a:r>
                <a:r>
                  <a:rPr lang="en-US" b="1" i="1" dirty="0" err="1"/>
                  <a:t>Orig</a:t>
                </a:r>
                <a:endParaRPr lang="en-US" b="1" i="1" dirty="0"/>
              </a:p>
              <a:p>
                <a:pPr marL="574675" lvl="1" indent="-515938">
                  <a:buFont typeface="+mj-lt"/>
                  <a:buAutoNum type="arabicPeriod"/>
                </a:pPr>
                <a:r>
                  <a:rPr lang="en-US" dirty="0"/>
                  <a:t>photo is the result of applying </a:t>
                </a:r>
                <a:r>
                  <a:rPr lang="en-US" b="1" i="1" dirty="0"/>
                  <a:t>Ops</a:t>
                </a:r>
                <a:r>
                  <a:rPr lang="en-US" dirty="0"/>
                  <a:t> to </a:t>
                </a:r>
                <a:r>
                  <a:rPr lang="en-US" b="1" i="1" dirty="0" err="1"/>
                  <a:t>Orig</a:t>
                </a:r>
                <a:endParaRPr lang="en-US" b="1" i="1" dirty="0"/>
              </a:p>
              <a:p>
                <a:pPr marL="574675" lvl="1" indent="-515938">
                  <a:buFont typeface="+mj-lt"/>
                  <a:buAutoNum type="arabicPeriod"/>
                </a:pPr>
                <a:r>
                  <a:rPr lang="en-US" dirty="0"/>
                  <a:t>metadata(photo) = metadata(</a:t>
                </a:r>
                <a:r>
                  <a:rPr lang="en-US" b="1" i="1" dirty="0" err="1"/>
                  <a:t>Orig</a:t>
                </a:r>
                <a:r>
                  <a:rPr lang="en-US" dirty="0"/>
                  <a:t>)</a:t>
                </a:r>
              </a:p>
            </p:txBody>
          </p:sp>
        </mc:Choice>
        <mc:Fallback xmlns="">
          <p:sp>
            <p:nvSpPr>
              <p:cNvPr id="3" name="Content Placeholder 2">
                <a:extLst>
                  <a:ext uri="{FF2B5EF4-FFF2-40B4-BE49-F238E27FC236}">
                    <a16:creationId xmlns:a16="http://schemas.microsoft.com/office/drawing/2014/main" id="{4CA4C8D5-246B-32B9-36EC-D3D3C9885F23}"/>
                  </a:ext>
                </a:extLst>
              </p:cNvPr>
              <p:cNvSpPr>
                <a:spLocks noGrp="1" noRot="1" noChangeAspect="1" noMove="1" noResize="1" noEditPoints="1" noAdjustHandles="1" noChangeArrowheads="1" noChangeShapeType="1" noTextEdit="1"/>
              </p:cNvSpPr>
              <p:nvPr>
                <p:ph idx="1"/>
              </p:nvPr>
            </p:nvSpPr>
            <p:spPr>
              <a:xfrm>
                <a:off x="457200" y="1288640"/>
                <a:ext cx="8229600" cy="2752356"/>
              </a:xfrm>
              <a:blipFill>
                <a:blip r:embed="rId2"/>
                <a:stretch>
                  <a:fillRect l="-1235" t="-1376"/>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0D8C6D4-3526-2CB4-83D6-C8EE0F8D20D3}"/>
              </a:ext>
            </a:extLst>
          </p:cNvPr>
          <p:cNvGrpSpPr/>
          <p:nvPr/>
        </p:nvGrpSpPr>
        <p:grpSpPr>
          <a:xfrm>
            <a:off x="7742132" y="3041374"/>
            <a:ext cx="1308756" cy="1960866"/>
            <a:chOff x="3880836" y="2397021"/>
            <a:chExt cx="1620867" cy="2133442"/>
          </a:xfrm>
        </p:grpSpPr>
        <p:grpSp>
          <p:nvGrpSpPr>
            <p:cNvPr id="5" name="Group 4">
              <a:extLst>
                <a:ext uri="{FF2B5EF4-FFF2-40B4-BE49-F238E27FC236}">
                  <a16:creationId xmlns:a16="http://schemas.microsoft.com/office/drawing/2014/main" id="{7D410A4D-06B2-7885-596F-3067C982E3AF}"/>
                </a:ext>
              </a:extLst>
            </p:cNvPr>
            <p:cNvGrpSpPr/>
            <p:nvPr/>
          </p:nvGrpSpPr>
          <p:grpSpPr>
            <a:xfrm>
              <a:off x="3880837" y="2397021"/>
              <a:ext cx="1620866" cy="1761508"/>
              <a:chOff x="3761568" y="2663432"/>
              <a:chExt cx="1620866" cy="1761508"/>
            </a:xfrm>
          </p:grpSpPr>
          <p:sp>
            <p:nvSpPr>
              <p:cNvPr id="7" name="Rectangle 6">
                <a:extLst>
                  <a:ext uri="{FF2B5EF4-FFF2-40B4-BE49-F238E27FC236}">
                    <a16:creationId xmlns:a16="http://schemas.microsoft.com/office/drawing/2014/main" id="{27FC194B-E86A-C977-BBB1-28DF20B3AEC9}"/>
                  </a:ext>
                </a:extLst>
              </p:cNvPr>
              <p:cNvSpPr/>
              <p:nvPr/>
            </p:nvSpPr>
            <p:spPr>
              <a:xfrm>
                <a:off x="3761569" y="2663432"/>
                <a:ext cx="1545929" cy="169735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Free Children &amp; Kids Clipart - Clip Art Pictures - Graphics - Illustrations">
                <a:extLst>
                  <a:ext uri="{FF2B5EF4-FFF2-40B4-BE49-F238E27FC236}">
                    <a16:creationId xmlns:a16="http://schemas.microsoft.com/office/drawing/2014/main" id="{F14E9668-1DEF-847B-B137-6599E2488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824" y="2791314"/>
                <a:ext cx="672352" cy="83099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D4DE25-2F62-0364-B781-A150299DEF48}"/>
                  </a:ext>
                </a:extLst>
              </p:cNvPr>
              <p:cNvSpPr txBox="1"/>
              <p:nvPr/>
            </p:nvSpPr>
            <p:spPr>
              <a:xfrm>
                <a:off x="3761568" y="3654753"/>
                <a:ext cx="1620866" cy="770187"/>
              </a:xfrm>
              <a:prstGeom prst="rect">
                <a:avLst/>
              </a:prstGeom>
              <a:noFill/>
            </p:spPr>
            <p:txBody>
              <a:bodyPr wrap="none" rtlCol="0">
                <a:spAutoFit/>
              </a:bodyPr>
              <a:lstStyle/>
              <a:p>
                <a:pPr algn="ctr"/>
                <a:r>
                  <a:rPr lang="en-US" sz="2000" dirty="0">
                    <a:latin typeface="+mn-lt"/>
                  </a:rPr>
                  <a:t>location</a:t>
                </a:r>
              </a:p>
              <a:p>
                <a:pPr algn="ctr"/>
                <a:r>
                  <a:rPr lang="en-US" sz="2000" dirty="0">
                    <a:latin typeface="+mn-lt"/>
                  </a:rPr>
                  <a:t>timestamp</a:t>
                </a:r>
              </a:p>
            </p:txBody>
          </p:sp>
        </p:grpSp>
        <p:sp>
          <p:nvSpPr>
            <p:cNvPr id="10" name="TextBox 9">
              <a:extLst>
                <a:ext uri="{FF2B5EF4-FFF2-40B4-BE49-F238E27FC236}">
                  <a16:creationId xmlns:a16="http://schemas.microsoft.com/office/drawing/2014/main" id="{2E6DCB88-4EF5-8AFE-AE49-AD1C074D4E14}"/>
                </a:ext>
              </a:extLst>
            </p:cNvPr>
            <p:cNvSpPr txBox="1"/>
            <p:nvPr/>
          </p:nvSpPr>
          <p:spPr>
            <a:xfrm>
              <a:off x="3880836" y="4095139"/>
              <a:ext cx="1545930" cy="435324"/>
            </a:xfrm>
            <a:prstGeom prst="rect">
              <a:avLst/>
            </a:prstGeom>
            <a:solidFill>
              <a:srgbClr val="FFFF00"/>
            </a:solidFill>
            <a:ln w="28575">
              <a:solidFill>
                <a:schemeClr val="accent1"/>
              </a:solidFill>
            </a:ln>
          </p:spPr>
          <p:txBody>
            <a:bodyPr wrap="square" rtlCol="0">
              <a:spAutoFit/>
            </a:bodyPr>
            <a:lstStyle/>
            <a:p>
              <a:pPr algn="ctr"/>
              <a:r>
                <a:rPr lang="en-US" sz="2000" dirty="0">
                  <a:latin typeface="+mn-lt"/>
                </a:rPr>
                <a:t>proof  π</a:t>
              </a:r>
            </a:p>
          </p:txBody>
        </p:sp>
      </p:grpSp>
      <p:sp>
        <p:nvSpPr>
          <p:cNvPr id="12" name="TextBox 11">
            <a:extLst>
              <a:ext uri="{FF2B5EF4-FFF2-40B4-BE49-F238E27FC236}">
                <a16:creationId xmlns:a16="http://schemas.microsoft.com/office/drawing/2014/main" id="{331AFB00-93C6-315C-10AE-E0B30B45E423}"/>
              </a:ext>
            </a:extLst>
          </p:cNvPr>
          <p:cNvSpPr txBox="1"/>
          <p:nvPr/>
        </p:nvSpPr>
        <p:spPr>
          <a:xfrm>
            <a:off x="7786577" y="2375840"/>
            <a:ext cx="1299458" cy="707886"/>
          </a:xfrm>
          <a:prstGeom prst="rect">
            <a:avLst/>
          </a:prstGeom>
          <a:noFill/>
        </p:spPr>
        <p:txBody>
          <a:bodyPr wrap="none" rtlCol="0">
            <a:spAutoFit/>
          </a:bodyPr>
          <a:lstStyle/>
          <a:p>
            <a:pPr algn="ctr"/>
            <a:r>
              <a:rPr lang="en-US" sz="2000" dirty="0">
                <a:latin typeface="+mn-lt"/>
              </a:rPr>
              <a:t>processed </a:t>
            </a:r>
            <a:br>
              <a:rPr lang="en-US" sz="2000" dirty="0">
                <a:latin typeface="+mn-lt"/>
              </a:rPr>
            </a:br>
            <a:r>
              <a:rPr lang="en-US" sz="2000" dirty="0">
                <a:latin typeface="+mn-lt"/>
              </a:rPr>
              <a:t>photo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77307C8-89D0-517F-1A4F-BC3A7490E001}"/>
                  </a:ext>
                </a:extLst>
              </p:cNvPr>
              <p:cNvSpPr txBox="1"/>
              <p:nvPr/>
            </p:nvSpPr>
            <p:spPr>
              <a:xfrm>
                <a:off x="644208" y="4370598"/>
                <a:ext cx="6419771" cy="461665"/>
              </a:xfrm>
              <a:prstGeom prst="rect">
                <a:avLst/>
              </a:prstGeom>
              <a:noFill/>
            </p:spPr>
            <p:txBody>
              <a:bodyPr wrap="none" rtlCol="0">
                <a:spAutoFit/>
              </a:bodyPr>
              <a:lstStyle/>
              <a:p>
                <a:pPr algn="l"/>
                <a:r>
                  <a:rPr lang="en-US" dirty="0">
                    <a:latin typeface="+mn-lt"/>
                  </a:rPr>
                  <a:t>⇒  Laptop verifies  </a:t>
                </a:r>
                <a14:m>
                  <m:oMath xmlns:m="http://schemas.openxmlformats.org/officeDocument/2006/math">
                    <m:r>
                      <a:rPr lang="en-US" i="1" dirty="0" smtClean="0">
                        <a:latin typeface="Cambria Math" panose="02040503050406030204" pitchFamily="18" charset="0"/>
                      </a:rPr>
                      <m:t>𝜋</m:t>
                    </m:r>
                  </m:oMath>
                </a14:m>
                <a:r>
                  <a:rPr lang="en-US" dirty="0">
                    <a:latin typeface="+mn-lt"/>
                  </a:rPr>
                  <a:t>  and shows metadata to user</a:t>
                </a:r>
              </a:p>
            </p:txBody>
          </p:sp>
        </mc:Choice>
        <mc:Fallback xmlns="">
          <p:sp>
            <p:nvSpPr>
              <p:cNvPr id="14" name="TextBox 13">
                <a:extLst>
                  <a:ext uri="{FF2B5EF4-FFF2-40B4-BE49-F238E27FC236}">
                    <a16:creationId xmlns:a16="http://schemas.microsoft.com/office/drawing/2014/main" id="{777307C8-89D0-517F-1A4F-BC3A7490E001}"/>
                  </a:ext>
                </a:extLst>
              </p:cNvPr>
              <p:cNvSpPr txBox="1">
                <a:spLocks noRot="1" noChangeAspect="1" noMove="1" noResize="1" noEditPoints="1" noAdjustHandles="1" noChangeArrowheads="1" noChangeShapeType="1" noTextEdit="1"/>
              </p:cNvSpPr>
              <p:nvPr/>
            </p:nvSpPr>
            <p:spPr>
              <a:xfrm>
                <a:off x="644208" y="4370598"/>
                <a:ext cx="6419771" cy="461665"/>
              </a:xfrm>
              <a:prstGeom prst="rect">
                <a:avLst/>
              </a:prstGeom>
              <a:blipFill>
                <a:blip r:embed="rId4"/>
                <a:stretch>
                  <a:fillRect l="-1381" t="-10811" r="-394" b="-2702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5C967A5-6D6E-BC01-4CBF-B516774386E5}"/>
              </a:ext>
            </a:extLst>
          </p:cNvPr>
          <p:cNvSpPr txBox="1"/>
          <p:nvPr/>
        </p:nvSpPr>
        <p:spPr>
          <a:xfrm>
            <a:off x="7205521" y="813785"/>
            <a:ext cx="1938479" cy="461665"/>
          </a:xfrm>
          <a:prstGeom prst="rect">
            <a:avLst/>
          </a:prstGeom>
          <a:noFill/>
        </p:spPr>
        <p:txBody>
          <a:bodyPr wrap="none" rtlCol="0">
            <a:spAutoFit/>
          </a:bodyPr>
          <a:lstStyle/>
          <a:p>
            <a:pPr algn="l"/>
            <a:r>
              <a:rPr lang="en-US" dirty="0">
                <a:latin typeface="+mn-lt"/>
              </a:rPr>
              <a:t>(with T. Datta)</a:t>
            </a:r>
          </a:p>
        </p:txBody>
      </p:sp>
    </p:spTree>
    <p:extLst>
      <p:ext uri="{BB962C8B-B14F-4D97-AF65-F5344CB8AC3E}">
        <p14:creationId xmlns:p14="http://schemas.microsoft.com/office/powerpoint/2010/main" val="11565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95720</TotalTime>
  <Words>4459</Words>
  <Application>Microsoft Macintosh PowerPoint</Application>
  <PresentationFormat>On-screen Show (16:9)</PresentationFormat>
  <Paragraphs>672</Paragraphs>
  <Slides>75</Slides>
  <Notes>24</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-apple-system</vt:lpstr>
      <vt:lpstr>Arial</vt:lpstr>
      <vt:lpstr>Calibri</vt:lpstr>
      <vt:lpstr>Cambria Math</vt:lpstr>
      <vt:lpstr>Office Theme</vt:lpstr>
      <vt:lpstr>Final Topics:  Bridging and MEV</vt:lpstr>
      <vt:lpstr>… but first, final thoughts on ZK</vt:lpstr>
      <vt:lpstr>Commercial interest in SNARKs</vt:lpstr>
      <vt:lpstr>Why so much commercial interest?</vt:lpstr>
      <vt:lpstr>We are going to the moon …</vt:lpstr>
      <vt:lpstr>Using ZK to fight disinformation </vt:lpstr>
      <vt:lpstr>C2PA: a standard for content provenance</vt:lpstr>
      <vt:lpstr>A problem:  post-processing</vt:lpstr>
      <vt:lpstr>A solution using ZK proofs  (SNARKs)</vt:lpstr>
      <vt:lpstr>Performance</vt:lpstr>
      <vt:lpstr>The future:  a market for ZK provers</vt:lpstr>
      <vt:lpstr>ZK:  final thoughts</vt:lpstr>
      <vt:lpstr>Many more topics …</vt:lpstr>
      <vt:lpstr>Many more topics to cover …</vt:lpstr>
      <vt:lpstr>More topics …</vt:lpstr>
      <vt:lpstr>Maximal Extractable Value (MEV)</vt:lpstr>
      <vt:lpstr>Searchers</vt:lpstr>
      <vt:lpstr>The MEV problem</vt:lpstr>
      <vt:lpstr>The result harms honest users</vt:lpstr>
      <vt:lpstr>The result harms consensus</vt:lpstr>
      <vt:lpstr>The result causes centralization</vt:lpstr>
      <vt:lpstr>How big are MEV rewards?</vt:lpstr>
      <vt:lpstr>What to do??</vt:lpstr>
      <vt:lpstr>Proposer Builder Separation (PBS)</vt:lpstr>
      <vt:lpstr>The participants in PBS  (as in MEV-boost)</vt:lpstr>
      <vt:lpstr>MEV-boost</vt:lpstr>
      <vt:lpstr>Operating relays</vt:lpstr>
      <vt:lpstr>An example:  flashbots relay</vt:lpstr>
      <vt:lpstr>An example:  flashbots relay</vt:lpstr>
      <vt:lpstr>Are we done?   Not quite …</vt:lpstr>
      <vt:lpstr>SUAVE</vt:lpstr>
      <vt:lpstr>Encrypted mempool: a complementary approach</vt:lpstr>
      <vt:lpstr>Interoperability between blockchain</vt:lpstr>
      <vt:lpstr>Many L1 blockchains</vt:lpstr>
      <vt:lpstr>PowerPoint Presentation</vt:lpstr>
      <vt:lpstr>Interoperability</vt:lpstr>
      <vt:lpstr>A first example:   BTC in Ethereum</vt:lpstr>
      <vt:lpstr>wBTC  and  tBTC:   a lock-and-mint bridge</vt:lpstr>
      <vt:lpstr>Alice wants her 1 BTC back</vt:lpstr>
      <vt:lpstr>wBTC</vt:lpstr>
      <vt:lpstr>tBTC:  no single point of trust</vt:lpstr>
      <vt:lpstr>Bridging smart chains  (with Dapp support)</vt:lpstr>
      <vt:lpstr>Two types of bridges</vt:lpstr>
      <vt:lpstr>Bridging smart chains  (with Dapp support)</vt:lpstr>
      <vt:lpstr>Bridging smart chains  (with Dapp support)</vt:lpstr>
      <vt:lpstr>Primarily two types of messaging systems</vt:lpstr>
      <vt:lpstr>Primarily two types of messaging systems</vt:lpstr>
      <vt:lpstr>Activity</vt:lpstr>
      <vt:lpstr>Primarily two types of messaging systems</vt:lpstr>
      <vt:lpstr>Primarily two types of messaging systems</vt:lpstr>
      <vt:lpstr>Primarily two types of messaging systems</vt:lpstr>
      <vt:lpstr>Bridging:  the future vision</vt:lpstr>
      <vt:lpstr>END  OF  LECTURE</vt:lpstr>
      <vt:lpstr>Fun crypto tricks</vt:lpstr>
      <vt:lpstr>BLS signatures</vt:lpstr>
      <vt:lpstr>BLS Signatures</vt:lpstr>
      <vt:lpstr>BLS Signatures</vt:lpstr>
      <vt:lpstr>How does verify work?</vt:lpstr>
      <vt:lpstr>Properties:  signature aggregation  [BGLS’03]</vt:lpstr>
      <vt:lpstr>Aggregation:  how </vt:lpstr>
      <vt:lpstr>Compressing the blockchain with BLS</vt:lpstr>
      <vt:lpstr>Reducing Miner State</vt:lpstr>
      <vt:lpstr>UTXO set size</vt:lpstr>
      <vt:lpstr>Recall:  polynomial commitments</vt:lpstr>
      <vt:lpstr>Homomorphic polynomial commitment</vt:lpstr>
      <vt:lpstr>Committing to a set  (of UTXOs)</vt:lpstr>
      <vt:lpstr>How does this help?</vt:lpstr>
      <vt:lpstr>Does this work ??</vt:lpstr>
      <vt:lpstr>Is this practical?</vt:lpstr>
      <vt:lpstr>Taproot:  semi-private  scripts in Bitcoin</vt:lpstr>
      <vt:lpstr>Taproot is here …</vt:lpstr>
      <vt:lpstr>Script privacy</vt:lpstr>
      <vt:lpstr>How?</vt:lpstr>
      <vt:lpstr>How?</vt:lpstr>
      <vt:lpstr>The main point</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Lam</dc:creator>
  <cp:lastModifiedBy>Dan Boneh</cp:lastModifiedBy>
  <cp:revision>1574</cp:revision>
  <cp:lastPrinted>2020-11-09T06:39:36Z</cp:lastPrinted>
  <dcterms:created xsi:type="dcterms:W3CDTF">2010-10-17T19:58:05Z</dcterms:created>
  <dcterms:modified xsi:type="dcterms:W3CDTF">2022-12-19T02:15:56Z</dcterms:modified>
</cp:coreProperties>
</file>